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9" r:id="rId5"/>
    <p:sldId id="258" r:id="rId6"/>
    <p:sldId id="260" r:id="rId7"/>
    <p:sldId id="261" r:id="rId8"/>
    <p:sldId id="27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018"/>
    <a:srgbClr val="009CDE"/>
    <a:srgbClr val="509E2F"/>
    <a:srgbClr val="505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3"/>
    <p:restoredTop sz="96110" autoAdjust="0"/>
  </p:normalViewPr>
  <p:slideViewPr>
    <p:cSldViewPr snapToGrid="0" snapToObjects="1">
      <p:cViewPr varScale="1">
        <p:scale>
          <a:sx n="83" d="100"/>
          <a:sy n="83" d="100"/>
        </p:scale>
        <p:origin x="12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7BF9C-9A26-C193-A460-2A9F5B02F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150" y="5471298"/>
            <a:ext cx="1539636" cy="12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4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0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2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-794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0D1D-D13A-0C4A-ABE5-C7D6A0CC929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EE68E-BD7F-B0CB-1B15-A789596C48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150" y="5471298"/>
            <a:ext cx="1539636" cy="1247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D80C7-636A-26DE-D545-A143642662E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02642" y="6111551"/>
            <a:ext cx="2662803" cy="7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924" r:id="rId3"/>
    <p:sldLayoutId id="21474839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hyperlink" Target="mailto:Malcolm.Toft@ax-ea.co.uk" TargetMode="External"/><Relationship Id="rId4" Type="http://schemas.openxmlformats.org/officeDocument/2006/relationships/hyperlink" Target="mailto:Peter.Hunt@ax-ea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2320960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Inherent safety on legacy high-hazard plant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6400" y="3087625"/>
            <a:ext cx="111648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>
                <a:solidFill>
                  <a:srgbClr val="50534A"/>
                </a:solidFill>
              </a:rPr>
              <a:t>Peter Hunt FIChemE &amp; Dr Malcolm Toft, Axiom Engineering Associates Ltd.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871A24-9632-7099-3212-D119BB7B9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8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6"/>
    </mc:Choice>
    <mc:Fallback>
      <p:transition spd="slow" advTm="1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7. Verification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 err="1">
                <a:solidFill>
                  <a:srgbClr val="50534A"/>
                </a:solidFill>
              </a:rPr>
              <a:t>Tickbox</a:t>
            </a:r>
            <a:r>
              <a:rPr lang="en-GB" baseline="0" dirty="0">
                <a:solidFill>
                  <a:srgbClr val="50534A"/>
                </a:solidFill>
              </a:rPr>
              <a:t> or genuine review?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“open” or “closed” questioning?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HSE “intelligent customer”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Engagement with fabricator</a:t>
            </a:r>
          </a:p>
        </p:txBody>
      </p:sp>
      <p:pic>
        <p:nvPicPr>
          <p:cNvPr id="4098" name="Picture 2" descr="Sequence of weld passes. | Download Scientific Diagram">
            <a:extLst>
              <a:ext uri="{FF2B5EF4-FFF2-40B4-BE49-F238E27FC236}">
                <a16:creationId xmlns:a16="http://schemas.microsoft.com/office/drawing/2014/main" id="{E5DD9271-6223-F2E1-EBC5-343EE37A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33" y="3828390"/>
            <a:ext cx="59912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CB2F78-A220-6B18-0E00-34BBC81E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4"/>
    </mc:Choice>
    <mc:Fallback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8. Themes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HASWA hierarchy of control – elimination or substitution unavailable for existing vessels, or late in design phases – PPE in a COMAH report? Engineering &amp; admin. control/mitigation critical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Process safety principles – operation or </a:t>
            </a:r>
            <a:r>
              <a:rPr lang="en-GB" dirty="0">
                <a:solidFill>
                  <a:srgbClr val="50534A"/>
                </a:solidFill>
              </a:rPr>
              <a:t>design? “Inherent” safety for legacy assets?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Need for Process Safety integration with mechanical integrity in each aspect of asset lifecycle to avoid gaps in barriers aligning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Cascade of potential issues from initial concept and risk thinking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Silos </a:t>
            </a:r>
            <a:r>
              <a:rPr lang="en-GB">
                <a:solidFill>
                  <a:srgbClr val="50534A"/>
                </a:solidFill>
              </a:rPr>
              <a:t>and continuity</a:t>
            </a:r>
            <a:endParaRPr lang="en-GB" baseline="0" dirty="0">
              <a:solidFill>
                <a:srgbClr val="50534A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DE5035-D4AF-E179-AF48-7FEBE52EB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80"/>
    </mc:Choice>
    <mc:Fallback>
      <p:transition spd="slow" advTm="17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9. Conclusions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PSSR vs COMAH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PD 5500 on critical components of vessels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COMAH report improvement scope – ALARP, mitigation,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Multidisciplinary design HAZOPs</a:t>
            </a:r>
            <a:endParaRPr lang="en-GB" baseline="0" dirty="0">
              <a:solidFill>
                <a:srgbClr val="50534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Inhe</a:t>
            </a:r>
            <a:r>
              <a:rPr lang="en-GB" dirty="0">
                <a:solidFill>
                  <a:srgbClr val="50534A"/>
                </a:solidFill>
              </a:rPr>
              <a:t>rent safety embedment in each stage of asset lifecycle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Legacy assets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Data dossiers/verification – missed opportunities for reflection?</a:t>
            </a:r>
            <a:endParaRPr lang="en-GB" baseline="0" dirty="0">
              <a:solidFill>
                <a:srgbClr val="50534A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C7A35B-1552-9380-16B4-EEC9D1EE5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75"/>
    </mc:Choice>
    <mc:Fallback>
      <p:transition spd="slow" advTm="10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2320960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Thank you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6400" y="3087625"/>
            <a:ext cx="111648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>
                <a:solidFill>
                  <a:srgbClr val="50534A"/>
                </a:solidFill>
                <a:hlinkClick r:id="rId4"/>
              </a:rPr>
              <a:t>Peter.Hunt@ax-ea.co.uk</a:t>
            </a:r>
            <a:endParaRPr lang="en-US" dirty="0">
              <a:solidFill>
                <a:srgbClr val="50534A"/>
              </a:solidFill>
            </a:endParaRPr>
          </a:p>
          <a:p>
            <a:r>
              <a:rPr lang="en-US" dirty="0">
                <a:solidFill>
                  <a:srgbClr val="50534A"/>
                </a:solidFill>
                <a:hlinkClick r:id="rId5"/>
              </a:rPr>
              <a:t>Malcolm.Toft@ax-ea.co.uk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442525-2D95-E61D-84D2-F796C52A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"/>
    </mc:Choice>
    <mc:Fallback xmlns="">
      <p:transition spd="slow" advTm="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Contents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0" y="1807621"/>
            <a:ext cx="12192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Introduction/background – the story of some vessel defects found in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Legal and </a:t>
            </a:r>
            <a:r>
              <a:rPr lang="en-US" dirty="0" err="1">
                <a:solidFill>
                  <a:srgbClr val="50534A"/>
                </a:solidFill>
              </a:rPr>
              <a:t>codal</a:t>
            </a:r>
            <a:r>
              <a:rPr lang="en-US" dirty="0">
                <a:solidFill>
                  <a:srgbClr val="50534A"/>
                </a:solidFill>
              </a:rPr>
              <a:t> guidance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Project and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Procurement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Inspection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Verification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Themes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Conclusions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39747B-D462-5193-7A51-8DF6D644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53" y="2291537"/>
            <a:ext cx="6858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153269-9E63-8B03-E97B-BC076B3D7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1"/>
    </mc:Choice>
    <mc:Fallback>
      <p:transition spd="slow" advTm="4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1. Introduction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1648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What are we talking about – critical vessels where unusual defects have been found: what went wrong? Occasioned by move to non-invasive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Structure of this paper – the story of the vessels and their defects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Picture 3" descr="SafeChemE - Swiss Cheese Model">
            <a:extLst>
              <a:ext uri="{FF2B5EF4-FFF2-40B4-BE49-F238E27FC236}">
                <a16:creationId xmlns:a16="http://schemas.microsoft.com/office/drawing/2014/main" id="{CB921EA6-4BA5-65FB-FF38-8FAF5806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53" y="3258766"/>
            <a:ext cx="6289923" cy="359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667CDC-BF0D-6EAC-1DC2-F1EBE31E0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4"/>
    </mc:Choice>
    <mc:Fallback>
      <p:transition spd="slow" advTm="5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2. Legal and </a:t>
            </a:r>
            <a:r>
              <a:rPr lang="en-US" baseline="0" dirty="0" err="1">
                <a:solidFill>
                  <a:srgbClr val="D86018"/>
                </a:solidFill>
              </a:rPr>
              <a:t>codal</a:t>
            </a:r>
            <a:r>
              <a:rPr lang="en-US" baseline="0" dirty="0">
                <a:solidFill>
                  <a:srgbClr val="D86018"/>
                </a:solidFill>
              </a:rPr>
              <a:t> guidance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COMAH – the governing legislation… or is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50534A"/>
                </a:solidFill>
              </a:rPr>
              <a:t>PSSR – the driver of many procedures onsite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>
                <a:solidFill>
                  <a:srgbClr val="50534A"/>
                </a:solidFill>
              </a:rPr>
              <a:t>PD 5500 – a Cat. 2 vessel? Can we specify additional inspection?</a:t>
            </a:r>
          </a:p>
          <a:p>
            <a:pPr marL="0" indent="0"/>
            <a:r>
              <a:rPr lang="en-GB" sz="1800" dirty="0">
                <a:effectLst/>
                <a:ea typeface="Calibri" panose="020F0502020204030204" pitchFamily="34" charset="0"/>
              </a:rPr>
              <a:t>“For each pressure-containing </a:t>
            </a:r>
            <a:r>
              <a:rPr lang="en-GB" sz="1800" u="sng" dirty="0">
                <a:effectLst/>
                <a:ea typeface="Calibri" panose="020F0502020204030204" pitchFamily="34" charset="0"/>
              </a:rPr>
              <a:t>component</a:t>
            </a:r>
            <a:r>
              <a:rPr lang="en-GB" sz="1800" dirty="0">
                <a:effectLst/>
                <a:ea typeface="Calibri" panose="020F0502020204030204" pitchFamily="34" charset="0"/>
              </a:rPr>
              <a:t> of the vessel, the manufacturer shall select a construction category in accordance with Table 3.4-1. The purchaser may require a </a:t>
            </a:r>
            <a:r>
              <a:rPr lang="en-GB" sz="1800" u="sng" dirty="0">
                <a:effectLst/>
                <a:ea typeface="Calibri" panose="020F0502020204030204" pitchFamily="34" charset="0"/>
              </a:rPr>
              <a:t>minimum</a:t>
            </a:r>
            <a:r>
              <a:rPr lang="en-GB" sz="1800" dirty="0">
                <a:effectLst/>
                <a:ea typeface="Calibri" panose="020F0502020204030204" pitchFamily="34" charset="0"/>
              </a:rPr>
              <a:t> construction category in which case it shall be specified in the purchase specification. A component is defined as a part of pressure equipment which can be considered as an individual item for the purpose of calculation e.g. flange, end, cylindrical strake.”</a:t>
            </a:r>
            <a:endParaRPr lang="en-US" sz="1800" dirty="0">
              <a:solidFill>
                <a:srgbClr val="50534A"/>
              </a:solidFill>
              <a:effectLst/>
              <a:ea typeface="Calibri" panose="020F050202020403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“NOTE 1 ...</a:t>
            </a:r>
            <a:r>
              <a:rPr lang="en-GB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justification for any special precautions (e.g. additional inspection and/or test requirements, secondary containment) to reduce external risks in the postulated event of an escape of hazardous vessel contents involves consideration of matters by the purchaser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(and Regulating Authority) which are beyond the scope of this specification...”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“NOTE 2 </a:t>
            </a:r>
            <a:r>
              <a:rPr lang="en-GB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Construction categories, as defined in Table 3.4-1 are intended to apply to components of a vessel and not necessarily only to complete vessels which may therefore comprise components in two or more categories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…”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79866B-489E-1F23-4D57-5D775D3DA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54"/>
    </mc:Choice>
    <mc:Fallback>
      <p:transition spd="slow" advTm="1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86018"/>
                </a:solidFill>
              </a:rPr>
              <a:t>(background to (2) – PD5500 construction categories</a:t>
            </a:r>
            <a:endParaRPr lang="en-US" baseline="0" dirty="0">
              <a:solidFill>
                <a:srgbClr val="D8601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2ECB8-D4F4-9D14-F191-E1A148357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4" t="22871" r="55593" b="6634"/>
          <a:stretch/>
        </p:blipFill>
        <p:spPr>
          <a:xfrm>
            <a:off x="-8" y="1720158"/>
            <a:ext cx="10204528" cy="51504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64D760-FBDD-9D63-EF8D-643C7279E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4"/>
    </mc:Choice>
    <mc:Fallback>
      <p:transition spd="slow" advTm="2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3. Risk assessment – COMAH reports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5494859" cy="383268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Vessel itemisation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Basis of safety (philosophy)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Worst-case and unmitigated QRA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Demonstration of risk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Demonstration of ALARP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Quality of mitigations e.g. reliability of equipment</a:t>
            </a:r>
          </a:p>
        </p:txBody>
      </p:sp>
      <p:pic>
        <p:nvPicPr>
          <p:cNvPr id="2050" name="Picture 2" descr="QRA 101: Ultimate guide to Quantitative Risk Analysis | Risk and Safety Blog">
            <a:extLst>
              <a:ext uri="{FF2B5EF4-FFF2-40B4-BE49-F238E27FC236}">
                <a16:creationId xmlns:a16="http://schemas.microsoft.com/office/drawing/2014/main" id="{4572E8E3-128E-BE5C-E0A0-8665E59B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59" y="2257725"/>
            <a:ext cx="6289141" cy="38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C4E63E-F24B-6C89-1F65-E564091D9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11"/>
    </mc:Choice>
    <mc:Fallback>
      <p:transition spd="slow" advTm="11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4. Project and design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New procedures, old vessels…?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Procedural integration (e.g. corporate/site)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Process sa</a:t>
            </a:r>
            <a:r>
              <a:rPr lang="en-GB" dirty="0">
                <a:solidFill>
                  <a:srgbClr val="50534A"/>
                </a:solidFill>
              </a:rPr>
              <a:t>fety integration or mention?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COMAH “vs” PSSR?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Follow-through of categorisation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Dossiers and discussion of detail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7E14A-6835-5471-FE5C-C85052DBB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39"/>
    </mc:Choice>
    <mc:Fallback>
      <p:transition spd="slow" advTm="12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5. Procurement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1"/>
            <a:ext cx="117840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Structure of process,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Prioritisation for procurement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ITP and/or Mechanical Data Sheet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B1B93A-5C44-0B30-5234-0CEE33B89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0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88"/>
    </mc:Choice>
    <mc:Fallback>
      <p:transition spd="slow" advTm="8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8000" y="1044421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0" dirty="0">
                <a:solidFill>
                  <a:srgbClr val="D86018"/>
                </a:solidFill>
              </a:rPr>
              <a:t>6. Inspection</a:t>
            </a: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8000" y="1807620"/>
            <a:ext cx="6138715" cy="407761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Prescription from design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Based on what prioritisation?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Risk assessment (RBI-WSE): design for integrity/inspection – are initial inspections risk-based, specific, aligned with conce</a:t>
            </a:r>
            <a:r>
              <a:rPr lang="en-GB" dirty="0">
                <a:solidFill>
                  <a:srgbClr val="50534A"/>
                </a:solidFill>
              </a:rPr>
              <a:t>ptual risk design</a:t>
            </a:r>
            <a:r>
              <a:rPr lang="en-GB" baseline="0" dirty="0">
                <a:solidFill>
                  <a:srgbClr val="50534A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baseline="0" dirty="0">
                <a:solidFill>
                  <a:srgbClr val="50534A"/>
                </a:solidFill>
              </a:rPr>
              <a:t>Dossier review input?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0534A"/>
                </a:solidFill>
              </a:rPr>
              <a:t>Feedback on weldability, access etc.?</a:t>
            </a:r>
            <a:endParaRPr lang="en-GB" baseline="0" dirty="0">
              <a:solidFill>
                <a:srgbClr val="50534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38CE1-8D8D-E3BF-5D06-743E22AE3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758" y="1174140"/>
            <a:ext cx="5194242" cy="49442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7345A4-34EC-EFFF-3510-C63F9430A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4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05"/>
    </mc:Choice>
    <mc:Fallback>
      <p:transition spd="slow" advTm="9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7" ma:contentTypeDescription="Create a new document." ma:contentTypeScope="" ma:versionID="a9657b1df510095f92d4b408480f5c8b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9b59f0d74fb2eece99aa0f8b61418ac6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604e031-f840-4ad5-97d2-0b99280ee730" xsi:nil="true"/>
    <SharedWithUsers xmlns="c4b40482-04a4-480f-b826-6548c4a2bcf1">
      <UserInfo>
        <DisplayName/>
        <AccountId xsi:nil="true"/>
        <AccountType/>
      </UserInfo>
    </SharedWithUsers>
    <_Flow_SignoffStatus xmlns="7604e031-f840-4ad5-97d2-0b99280ee730" xsi:nil="true"/>
    <lcf76f155ced4ddcb4097134ff3c332f xmlns="7604e031-f840-4ad5-97d2-0b99280ee730">
      <Terms xmlns="http://schemas.microsoft.com/office/infopath/2007/PartnerControls"/>
    </lcf76f155ced4ddcb4097134ff3c332f>
    <TaxCatchAll xmlns="c4b40482-04a4-480f-b826-6548c4a2bcf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215379-DA7A-4C20-9B8F-1FF0483C1A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04e031-f840-4ad5-97d2-0b99280ee730"/>
    <ds:schemaRef ds:uri="c4b40482-04a4-480f-b826-6548c4a2bc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5315CB-96E0-4701-A995-4004D4923DA6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c4b40482-04a4-480f-b826-6548c4a2bcf1"/>
    <ds:schemaRef ds:uri="http://schemas.microsoft.com/office/infopath/2007/PartnerControls"/>
    <ds:schemaRef ds:uri="7604e031-f840-4ad5-97d2-0b99280ee730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34E477E-D86A-405C-8944-5E77A65E7B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631</Words>
  <Application>Microsoft Office PowerPoint</Application>
  <PresentationFormat>Widescreen</PresentationFormat>
  <Paragraphs>69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Bubb</dc:creator>
  <cp:lastModifiedBy>Rachel Robinson</cp:lastModifiedBy>
  <cp:revision>23</cp:revision>
  <dcterms:created xsi:type="dcterms:W3CDTF">2020-10-02T10:29:52Z</dcterms:created>
  <dcterms:modified xsi:type="dcterms:W3CDTF">2022-11-01T15:52:21Z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</Properties>
</file>