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obinson" userId="b0e34558-8375-4c85-b690-68f3534c121d" providerId="ADAL" clId="{D3C48E19-E6E9-42CF-938D-B4567AD11E80}"/>
    <pc:docChg chg="custSel modSld">
      <pc:chgData name="Rachel Robinson" userId="b0e34558-8375-4c85-b690-68f3534c121d" providerId="ADAL" clId="{D3C48E19-E6E9-42CF-938D-B4567AD11E80}" dt="2022-11-01T15:53:42.511" v="3" actId="27636"/>
      <pc:docMkLst>
        <pc:docMk/>
      </pc:docMkLst>
      <pc:sldChg chg="modSp mod">
        <pc:chgData name="Rachel Robinson" userId="b0e34558-8375-4c85-b690-68f3534c121d" providerId="ADAL" clId="{D3C48E19-E6E9-42CF-938D-B4567AD11E80}" dt="2022-11-01T15:53:42.448" v="0" actId="27636"/>
        <pc:sldMkLst>
          <pc:docMk/>
          <pc:sldMk cId="0" sldId="259"/>
        </pc:sldMkLst>
        <pc:spChg chg="mod">
          <ac:chgData name="Rachel Robinson" userId="b0e34558-8375-4c85-b690-68f3534c121d" providerId="ADAL" clId="{D3C48E19-E6E9-42CF-938D-B4567AD11E80}" dt="2022-11-01T15:53:42.448" v="0" actId="27636"/>
          <ac:spMkLst>
            <pc:docMk/>
            <pc:sldMk cId="0" sldId="259"/>
            <ac:spMk id="213" creationId="{00000000-0000-0000-0000-000000000000}"/>
          </ac:spMkLst>
        </pc:spChg>
      </pc:sldChg>
      <pc:sldChg chg="modSp mod">
        <pc:chgData name="Rachel Robinson" userId="b0e34558-8375-4c85-b690-68f3534c121d" providerId="ADAL" clId="{D3C48E19-E6E9-42CF-938D-B4567AD11E80}" dt="2022-11-01T15:53:42.480" v="1" actId="27636"/>
        <pc:sldMkLst>
          <pc:docMk/>
          <pc:sldMk cId="0" sldId="267"/>
        </pc:sldMkLst>
        <pc:spChg chg="mod">
          <ac:chgData name="Rachel Robinson" userId="b0e34558-8375-4c85-b690-68f3534c121d" providerId="ADAL" clId="{D3C48E19-E6E9-42CF-938D-B4567AD11E80}" dt="2022-11-01T15:53:42.480" v="1" actId="27636"/>
          <ac:spMkLst>
            <pc:docMk/>
            <pc:sldMk cId="0" sldId="267"/>
            <ac:spMk id="242" creationId="{00000000-0000-0000-0000-000000000000}"/>
          </ac:spMkLst>
        </pc:spChg>
      </pc:sldChg>
      <pc:sldChg chg="modSp mod">
        <pc:chgData name="Rachel Robinson" userId="b0e34558-8375-4c85-b690-68f3534c121d" providerId="ADAL" clId="{D3C48E19-E6E9-42CF-938D-B4567AD11E80}" dt="2022-11-01T15:53:42.495" v="2" actId="27636"/>
        <pc:sldMkLst>
          <pc:docMk/>
          <pc:sldMk cId="0" sldId="269"/>
        </pc:sldMkLst>
        <pc:spChg chg="mod">
          <ac:chgData name="Rachel Robinson" userId="b0e34558-8375-4c85-b690-68f3534c121d" providerId="ADAL" clId="{D3C48E19-E6E9-42CF-938D-B4567AD11E80}" dt="2022-11-01T15:53:42.495" v="2" actId="27636"/>
          <ac:spMkLst>
            <pc:docMk/>
            <pc:sldMk cId="0" sldId="269"/>
            <ac:spMk id="251" creationId="{00000000-0000-0000-0000-000000000000}"/>
          </ac:spMkLst>
        </pc:spChg>
      </pc:sldChg>
      <pc:sldChg chg="modSp mod">
        <pc:chgData name="Rachel Robinson" userId="b0e34558-8375-4c85-b690-68f3534c121d" providerId="ADAL" clId="{D3C48E19-E6E9-42CF-938D-B4567AD11E80}" dt="2022-11-01T15:53:42.511" v="3" actId="27636"/>
        <pc:sldMkLst>
          <pc:docMk/>
          <pc:sldMk cId="0" sldId="275"/>
        </pc:sldMkLst>
        <pc:spChg chg="mod">
          <ac:chgData name="Rachel Robinson" userId="b0e34558-8375-4c85-b690-68f3534c121d" providerId="ADAL" clId="{D3C48E19-E6E9-42CF-938D-B4567AD11E80}" dt="2022-11-01T15:53:42.511" v="3" actId="27636"/>
          <ac:spMkLst>
            <pc:docMk/>
            <pc:sldMk cId="0" sldId="275"/>
            <ac:spMk id="27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lvl1pPr>
              <a:defRPr sz="2000"/>
            </a:lvl1pPr>
          </a:lstStyle>
          <a:p>
            <a:r>
              <a:t>Showcasing some good practice from Synthomer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1"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92" name="Title Text"/>
          <p:cNvSpPr txBox="1">
            <a:spLocks noGrp="1"/>
          </p:cNvSpPr>
          <p:nvPr>
            <p:ph type="title"/>
          </p:nvPr>
        </p:nvSpPr>
        <p:spPr>
          <a:xfrm>
            <a:off x="838200" y="365125"/>
            <a:ext cx="10515600" cy="1325563"/>
          </a:xfrm>
          <a:prstGeom prst="rect">
            <a:avLst/>
          </a:prstGeom>
        </p:spPr>
        <p:txBody>
          <a:bodyPr>
            <a:normAutofit/>
          </a:bodyPr>
          <a:lstStyle>
            <a:lvl1pPr>
              <a:defRPr sz="3200" b="1">
                <a:solidFill>
                  <a:srgbClr val="00B0F0"/>
                </a:solidFill>
                <a:latin typeface="Open Sans"/>
                <a:ea typeface="Open Sans"/>
                <a:cs typeface="Open Sans"/>
                <a:sym typeface="Open Sans"/>
              </a:defRPr>
            </a:lvl1p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0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08"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109" name="Title Text"/>
          <p:cNvSpPr txBox="1">
            <a:spLocks noGrp="1"/>
          </p:cNvSpPr>
          <p:nvPr>
            <p:ph type="title"/>
          </p:nvPr>
        </p:nvSpPr>
        <p:spPr>
          <a:xfrm>
            <a:off x="839787" y="457200"/>
            <a:ext cx="3932239" cy="1600200"/>
          </a:xfrm>
          <a:prstGeom prst="rect">
            <a:avLst/>
          </a:prstGeom>
        </p:spPr>
        <p:txBody>
          <a:bodyPr anchor="b">
            <a:normAutofit/>
          </a:bodyPr>
          <a:lstStyle>
            <a:lvl1pPr>
              <a:defRPr sz="3200"/>
            </a:lvl1pPr>
          </a:lstStyle>
          <a:p>
            <a:r>
              <a:t>Title Text</a:t>
            </a:r>
          </a:p>
        </p:txBody>
      </p:sp>
      <p:sp>
        <p:nvSpPr>
          <p:cNvPr id="110" name="Body Level One…"/>
          <p:cNvSpPr txBox="1">
            <a:spLocks noGrp="1"/>
          </p:cNvSpPr>
          <p:nvPr>
            <p:ph type="body" sz="half" idx="1"/>
          </p:nvPr>
        </p:nvSpPr>
        <p:spPr>
          <a:xfrm>
            <a:off x="5183187" y="987425"/>
            <a:ext cx="6172201" cy="4873625"/>
          </a:xfrm>
          <a:prstGeom prst="rect">
            <a:avLst/>
          </a:prstGeom>
        </p:spPr>
        <p:txBody>
          <a:bodyPr>
            <a:normAutofit/>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1" name="Text Placeholder 3"/>
          <p:cNvSpPr>
            <a:spLocks noGrp="1"/>
          </p:cNvSpPr>
          <p:nvPr>
            <p:ph type="body" sz="quarter" idx="21"/>
          </p:nvPr>
        </p:nvSpPr>
        <p:spPr>
          <a:xfrm>
            <a:off x="839787" y="2057400"/>
            <a:ext cx="3932238" cy="3811588"/>
          </a:xfrm>
          <a:prstGeom prst="rect">
            <a:avLst/>
          </a:prstGeom>
        </p:spPr>
        <p:txBody>
          <a:bodyPr>
            <a:normAutofit/>
          </a:bodyPr>
          <a:lstStyle/>
          <a:p>
            <a:pPr marL="0" indent="0">
              <a:buSzTx/>
              <a:buFontTx/>
              <a:buNone/>
              <a:defRPr sz="1600"/>
            </a:pPr>
            <a:endParaRP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19"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120" name="Title Text"/>
          <p:cNvSpPr txBox="1">
            <a:spLocks noGrp="1"/>
          </p:cNvSpPr>
          <p:nvPr>
            <p:ph type="title"/>
          </p:nvPr>
        </p:nvSpPr>
        <p:spPr>
          <a:xfrm>
            <a:off x="839787" y="457200"/>
            <a:ext cx="3932239" cy="1600200"/>
          </a:xfrm>
          <a:prstGeom prst="rect">
            <a:avLst/>
          </a:prstGeom>
        </p:spPr>
        <p:txBody>
          <a:bodyPr anchor="b">
            <a:normAutofit/>
          </a:bodyPr>
          <a:lstStyle>
            <a:lvl1pPr>
              <a:defRPr sz="3200"/>
            </a:lvl1pPr>
          </a:lstStyle>
          <a:p>
            <a:r>
              <a:t>Title Text</a:t>
            </a:r>
          </a:p>
        </p:txBody>
      </p:sp>
      <p:sp>
        <p:nvSpPr>
          <p:cNvPr id="121" name="Picture Placeholder 2"/>
          <p:cNvSpPr>
            <a:spLocks noGrp="1"/>
          </p:cNvSpPr>
          <p:nvPr>
            <p:ph type="pic" sz="half" idx="21"/>
          </p:nvPr>
        </p:nvSpPr>
        <p:spPr>
          <a:xfrm>
            <a:off x="5183187" y="987425"/>
            <a:ext cx="6172201" cy="4873625"/>
          </a:xfrm>
          <a:prstGeom prst="rect">
            <a:avLst/>
          </a:prstGeom>
        </p:spPr>
        <p:txBody>
          <a:bodyPr lIns="91439" rIns="91439"/>
          <a:lstStyle/>
          <a:p>
            <a:endParaRPr/>
          </a:p>
        </p:txBody>
      </p:sp>
      <p:sp>
        <p:nvSpPr>
          <p:cNvPr id="122" name="Body Level One…"/>
          <p:cNvSpPr txBox="1">
            <a:spLocks noGrp="1"/>
          </p:cNvSpPr>
          <p:nvPr>
            <p:ph type="body" sz="quarter" idx="1"/>
          </p:nvPr>
        </p:nvSpPr>
        <p:spPr>
          <a:xfrm>
            <a:off x="839787" y="2057400"/>
            <a:ext cx="3932239" cy="3811588"/>
          </a:xfrm>
          <a:prstGeom prst="rect">
            <a:avLst/>
          </a:prstGeom>
        </p:spPr>
        <p:txBody>
          <a:bodyPr>
            <a:normAutofit/>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3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838200" y="365125"/>
            <a:ext cx="10515600" cy="1325563"/>
          </a:xfrm>
          <a:prstGeom prst="rect">
            <a:avLst/>
          </a:prstGeom>
        </p:spPr>
        <p:txBody>
          <a:bodyPr>
            <a:normAutofit/>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838200" y="365125"/>
            <a:ext cx="10515600" cy="1325563"/>
          </a:xfrm>
          <a:prstGeom prst="rect">
            <a:avLst/>
          </a:prstGeom>
        </p:spPr>
        <p:txBody>
          <a:bodyPr>
            <a:normAutofit/>
          </a:bodyPr>
          <a:lstStyle/>
          <a:p>
            <a:r>
              <a:t>Title Text</a:t>
            </a:r>
          </a:p>
        </p:txBody>
      </p:sp>
      <p:sp>
        <p:nvSpPr>
          <p:cNvPr id="147" name="Body Level One…"/>
          <p:cNvSpPr txBox="1">
            <a:spLocks noGrp="1"/>
          </p:cNvSpPr>
          <p:nvPr>
            <p:ph type="body" idx="1"/>
          </p:nvPr>
        </p:nvSpPr>
        <p:spPr>
          <a:xfrm>
            <a:off x="838200" y="1825625"/>
            <a:ext cx="105156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5"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156" name="Slide Number"/>
          <p:cNvSpPr txBox="1">
            <a:spLocks noGrp="1"/>
          </p:cNvSpPr>
          <p:nvPr>
            <p:ph type="sldNum" sz="quarter" idx="2"/>
          </p:nvPr>
        </p:nvSpPr>
        <p:spPr>
          <a:xfrm>
            <a:off x="11095181" y="6414762"/>
            <a:ext cx="258620" cy="248301"/>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63"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164" name="Title Text"/>
          <p:cNvSpPr txBox="1">
            <a:spLocks noGrp="1"/>
          </p:cNvSpPr>
          <p:nvPr>
            <p:ph type="title"/>
          </p:nvPr>
        </p:nvSpPr>
        <p:spPr>
          <a:xfrm>
            <a:off x="1524000" y="1122362"/>
            <a:ext cx="9144000" cy="2387601"/>
          </a:xfrm>
          <a:prstGeom prst="rect">
            <a:avLst/>
          </a:prstGeom>
        </p:spPr>
        <p:txBody>
          <a:bodyPr lIns="45718" tIns="45718" rIns="45718" bIns="45718" anchor="b">
            <a:normAutofit/>
          </a:bodyPr>
          <a:lstStyle>
            <a:lvl1pPr algn="ctr">
              <a:defRPr sz="6000"/>
            </a:lvl1pPr>
          </a:lstStyle>
          <a:p>
            <a:r>
              <a:t>Title Text</a:t>
            </a:r>
          </a:p>
        </p:txBody>
      </p:sp>
      <p:sp>
        <p:nvSpPr>
          <p:cNvPr id="165" name="Body Level One…"/>
          <p:cNvSpPr txBox="1">
            <a:spLocks noGrp="1"/>
          </p:cNvSpPr>
          <p:nvPr>
            <p:ph type="body" sz="quarter" idx="1"/>
          </p:nvPr>
        </p:nvSpPr>
        <p:spPr>
          <a:xfrm>
            <a:off x="1524000" y="3602037"/>
            <a:ext cx="9144000" cy="1655765"/>
          </a:xfrm>
          <a:prstGeom prst="rect">
            <a:avLst/>
          </a:prstGeom>
        </p:spPr>
        <p:txBody>
          <a:bodyPr lIns="45718" tIns="45718" rIns="45718" bIns="45718">
            <a:normAutofit/>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095181" y="6414762"/>
            <a:ext cx="258620" cy="248301"/>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41"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vl1pPr>
          </a:lstStyle>
          <a:p>
            <a:r>
              <a:t>Title Text</a:t>
            </a:r>
          </a:p>
        </p:txBody>
      </p:sp>
      <p:sp>
        <p:nvSpPr>
          <p:cNvPr id="42" name="Body Level One…"/>
          <p:cNvSpPr txBox="1">
            <a:spLocks noGrp="1"/>
          </p:cNvSpPr>
          <p:nvPr>
            <p:ph type="body" sz="quarter" idx="1"/>
          </p:nvPr>
        </p:nvSpPr>
        <p:spPr>
          <a:xfrm>
            <a:off x="1524000" y="3602037"/>
            <a:ext cx="9144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51" name="Title Text"/>
          <p:cNvSpPr txBox="1">
            <a:spLocks noGrp="1"/>
          </p:cNvSpPr>
          <p:nvPr>
            <p:ph type="title"/>
          </p:nvPr>
        </p:nvSpPr>
        <p:spPr>
          <a:xfrm>
            <a:off x="838200" y="365125"/>
            <a:ext cx="10515600" cy="1325563"/>
          </a:xfrm>
          <a:prstGeom prst="rect">
            <a:avLst/>
          </a:prstGeom>
        </p:spPr>
        <p:txBody>
          <a:bodyPr>
            <a:normAutofit/>
          </a:bodyPr>
          <a:lstStyle>
            <a:lvl1pPr>
              <a:defRPr sz="3200" b="1">
                <a:solidFill>
                  <a:srgbClr val="00B0F0"/>
                </a:solidFill>
                <a:latin typeface="Open Sans"/>
                <a:ea typeface="Open Sans"/>
                <a:cs typeface="Open Sans"/>
                <a:sym typeface="Open Sans"/>
              </a:defRPr>
            </a:lvl1pPr>
          </a:lstStyle>
          <a:p>
            <a:r>
              <a:t>Title Text</a:t>
            </a:r>
          </a:p>
        </p:txBody>
      </p:sp>
      <p:sp>
        <p:nvSpPr>
          <p:cNvPr id="52" name="Body Level One…"/>
          <p:cNvSpPr txBox="1">
            <a:spLocks noGrp="1"/>
          </p:cNvSpPr>
          <p:nvPr>
            <p:ph type="body" idx="1"/>
          </p:nvPr>
        </p:nvSpPr>
        <p:spPr>
          <a:xfrm>
            <a:off x="838200" y="1825625"/>
            <a:ext cx="105156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61" name="Title Text"/>
          <p:cNvSpPr txBox="1">
            <a:spLocks noGrp="1"/>
          </p:cNvSpPr>
          <p:nvPr>
            <p:ph type="title"/>
          </p:nvPr>
        </p:nvSpPr>
        <p:spPr>
          <a:xfrm>
            <a:off x="831850" y="1709738"/>
            <a:ext cx="10515600" cy="2852737"/>
          </a:xfrm>
          <a:prstGeom prst="rect">
            <a:avLst/>
          </a:prstGeom>
        </p:spPr>
        <p:txBody>
          <a:bodyPr anchor="b">
            <a:normAutofit/>
          </a:bodyPr>
          <a:lstStyle>
            <a:lvl1pPr>
              <a:defRPr sz="6000"/>
            </a:lvl1pPr>
          </a:lstStyle>
          <a:p>
            <a:r>
              <a:t>Title Text</a:t>
            </a:r>
          </a:p>
        </p:txBody>
      </p:sp>
      <p:sp>
        <p:nvSpPr>
          <p:cNvPr id="62" name="Body Level One…"/>
          <p:cNvSpPr txBox="1">
            <a:spLocks noGrp="1"/>
          </p:cNvSpPr>
          <p:nvPr>
            <p:ph type="body" sz="quarter" idx="1"/>
          </p:nvPr>
        </p:nvSpPr>
        <p:spPr>
          <a:xfrm>
            <a:off x="831850" y="4589462"/>
            <a:ext cx="10515600" cy="1500188"/>
          </a:xfrm>
          <a:prstGeom prst="rect">
            <a:avLst/>
          </a:prstGeom>
        </p:spPr>
        <p:txBody>
          <a:bodyPr>
            <a:normAutofit/>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71" name="Title Text"/>
          <p:cNvSpPr txBox="1">
            <a:spLocks noGrp="1"/>
          </p:cNvSpPr>
          <p:nvPr>
            <p:ph type="title"/>
          </p:nvPr>
        </p:nvSpPr>
        <p:spPr>
          <a:xfrm>
            <a:off x="838200" y="365125"/>
            <a:ext cx="10515600" cy="1325563"/>
          </a:xfrm>
          <a:prstGeom prst="rect">
            <a:avLst/>
          </a:prstGeom>
        </p:spPr>
        <p:txBody>
          <a:bodyPr>
            <a:normAutofit/>
          </a:bodyPr>
          <a:lstStyle>
            <a:lvl1pPr>
              <a:defRPr sz="3200" b="1">
                <a:solidFill>
                  <a:srgbClr val="00B0F0"/>
                </a:solidFill>
                <a:latin typeface="Open Sans"/>
                <a:ea typeface="Open Sans"/>
                <a:cs typeface="Open Sans"/>
                <a:sym typeface="Open Sans"/>
              </a:defRPr>
            </a:lvl1pPr>
          </a:lstStyle>
          <a:p>
            <a:r>
              <a:t>Title Text</a:t>
            </a:r>
          </a:p>
        </p:txBody>
      </p:sp>
      <p:sp>
        <p:nvSpPr>
          <p:cNvPr id="72" name="Body Level One…"/>
          <p:cNvSpPr txBox="1">
            <a:spLocks noGrp="1"/>
          </p:cNvSpPr>
          <p:nvPr>
            <p:ph type="body" sz="half" idx="1"/>
          </p:nvPr>
        </p:nvSpPr>
        <p:spPr>
          <a:xfrm>
            <a:off x="838200" y="1825625"/>
            <a:ext cx="51816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0" name="Picture 6" descr="Picture 6"/>
          <p:cNvPicPr>
            <a:picLocks noChangeAspect="1"/>
          </p:cNvPicPr>
          <p:nvPr/>
        </p:nvPicPr>
        <p:blipFill>
          <a:blip r:embed="rId2"/>
          <a:stretch>
            <a:fillRect/>
          </a:stretch>
        </p:blipFill>
        <p:spPr>
          <a:xfrm>
            <a:off x="0" y="-794"/>
            <a:ext cx="12192000" cy="6858001"/>
          </a:xfrm>
          <a:prstGeom prst="rect">
            <a:avLst/>
          </a:prstGeom>
          <a:ln w="12700">
            <a:miter lim="400000"/>
          </a:ln>
        </p:spPr>
      </p:pic>
      <p:sp>
        <p:nvSpPr>
          <p:cNvPr id="81" name="Title Text"/>
          <p:cNvSpPr txBox="1">
            <a:spLocks noGrp="1"/>
          </p:cNvSpPr>
          <p:nvPr>
            <p:ph type="title"/>
          </p:nvPr>
        </p:nvSpPr>
        <p:spPr>
          <a:xfrm>
            <a:off x="839787" y="365125"/>
            <a:ext cx="10515601" cy="1325563"/>
          </a:xfrm>
          <a:prstGeom prst="rect">
            <a:avLst/>
          </a:prstGeom>
        </p:spPr>
        <p:txBody>
          <a:bodyPr>
            <a:normAutofit/>
          </a:bodyPr>
          <a:lstStyle>
            <a:lvl1pPr>
              <a:defRPr sz="3200" b="1">
                <a:solidFill>
                  <a:srgbClr val="00B0F0"/>
                </a:solidFill>
                <a:latin typeface="Open Sans"/>
                <a:ea typeface="Open Sans"/>
                <a:cs typeface="Open Sans"/>
                <a:sym typeface="Open Sans"/>
              </a:defRPr>
            </a:lvl1pPr>
          </a:lstStyle>
          <a:p>
            <a:r>
              <a:t>Title Text</a:t>
            </a:r>
          </a:p>
        </p:txBody>
      </p:sp>
      <p:sp>
        <p:nvSpPr>
          <p:cNvPr id="82" name="Body Level One…"/>
          <p:cNvSpPr txBox="1">
            <a:spLocks noGrp="1"/>
          </p:cNvSpPr>
          <p:nvPr>
            <p:ph type="body" sz="quarter" idx="1"/>
          </p:nvPr>
        </p:nvSpPr>
        <p:spPr>
          <a:xfrm>
            <a:off x="839787" y="1681163"/>
            <a:ext cx="5157789" cy="823913"/>
          </a:xfrm>
          <a:prstGeom prst="rect">
            <a:avLst/>
          </a:prstGeom>
        </p:spPr>
        <p:txBody>
          <a:bodyPr anchor="b">
            <a:normAutofit/>
          </a:bodyP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3" name="Text Placeholder 4"/>
          <p:cNvSpPr>
            <a:spLocks noGrp="1"/>
          </p:cNvSpPr>
          <p:nvPr>
            <p:ph type="body" sz="quarter" idx="21"/>
          </p:nvPr>
        </p:nvSpPr>
        <p:spPr>
          <a:xfrm>
            <a:off x="6172200" y="1681163"/>
            <a:ext cx="5183188" cy="823913"/>
          </a:xfrm>
          <a:prstGeom prst="rect">
            <a:avLst/>
          </a:prstGeom>
        </p:spPr>
        <p:txBody>
          <a:bodyPr anchor="b">
            <a:normAutofit/>
          </a:bodyPr>
          <a:lstStyle/>
          <a:p>
            <a:pPr marL="0" indent="0">
              <a:buSzTx/>
              <a:buFontTx/>
              <a:buNone/>
              <a:defRPr sz="2400" b="1"/>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20"/>
          <a:stretch>
            <a:fillRect/>
          </a:stretch>
        </p:blipFill>
        <p:spPr>
          <a:xfrm>
            <a:off x="0" y="-794"/>
            <a:ext cx="12192000" cy="6858001"/>
          </a:xfrm>
          <a:prstGeom prst="rect">
            <a:avLst/>
          </a:prstGeom>
          <a:ln w="12700">
            <a:miter lim="400000"/>
          </a:ln>
        </p:spPr>
      </p:pic>
      <p:sp>
        <p:nvSpPr>
          <p:cNvPr id="3"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p:nvPr/>
        </p:nvSpPr>
        <p:spPr>
          <a:xfrm>
            <a:off x="306053" y="2089957"/>
            <a:ext cx="11579894" cy="1518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sz="4000">
                <a:solidFill>
                  <a:srgbClr val="D86018"/>
                </a:solidFill>
                <a:latin typeface="Arial"/>
                <a:ea typeface="Arial"/>
                <a:cs typeface="Arial"/>
                <a:sym typeface="Arial"/>
              </a:defRPr>
            </a:pPr>
            <a:r>
              <a:rPr b="1"/>
              <a:t>It’s the people, dammit! </a:t>
            </a:r>
          </a:p>
          <a:p>
            <a:pPr>
              <a:lnSpc>
                <a:spcPct val="90000"/>
              </a:lnSpc>
              <a:defRPr sz="4000">
                <a:solidFill>
                  <a:srgbClr val="D86018"/>
                </a:solidFill>
                <a:latin typeface="Arial"/>
                <a:ea typeface="Arial"/>
                <a:cs typeface="Arial"/>
                <a:sym typeface="Arial"/>
              </a:defRPr>
            </a:pPr>
            <a:endParaRPr b="1"/>
          </a:p>
          <a:p>
            <a:pPr>
              <a:lnSpc>
                <a:spcPct val="90000"/>
              </a:lnSpc>
              <a:defRPr sz="2800">
                <a:solidFill>
                  <a:srgbClr val="D86018"/>
                </a:solidFill>
                <a:latin typeface="Arial"/>
                <a:ea typeface="Arial"/>
                <a:cs typeface="Arial"/>
                <a:sym typeface="Arial"/>
              </a:defRPr>
            </a:pPr>
            <a:r>
              <a:rPr b="1"/>
              <a:t>Assessing process safety competence; one company’s approach.</a:t>
            </a:r>
          </a:p>
        </p:txBody>
      </p:sp>
      <p:sp>
        <p:nvSpPr>
          <p:cNvPr id="176" name="Text Placeholder 15"/>
          <p:cNvSpPr txBox="1"/>
          <p:nvPr/>
        </p:nvSpPr>
        <p:spPr>
          <a:xfrm>
            <a:off x="559320" y="4365311"/>
            <a:ext cx="11073360" cy="1705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2800">
                <a:uFill>
                  <a:solidFill>
                    <a:srgbClr val="000000"/>
                  </a:solidFill>
                </a:uFill>
                <a:latin typeface="Arial"/>
                <a:ea typeface="Arial"/>
                <a:cs typeface="Arial"/>
                <a:sym typeface="Arial"/>
              </a:defRPr>
            </a:pPr>
            <a:r>
              <a:t>Gillian Wigham (Synthomer plc)</a:t>
            </a:r>
          </a:p>
          <a:p>
            <a:pPr defTabSz="457200">
              <a:defRPr sz="2800">
                <a:uFill>
                  <a:solidFill>
                    <a:srgbClr val="000000"/>
                  </a:solidFill>
                </a:uFill>
                <a:latin typeface="Arial"/>
                <a:ea typeface="Arial"/>
                <a:cs typeface="Arial"/>
                <a:sym typeface="Arial"/>
              </a:defRPr>
            </a:pPr>
            <a:r>
              <a:t>Tham Chee Kar (Synthomer plc)</a:t>
            </a:r>
          </a:p>
          <a:p>
            <a:pPr defTabSz="457200">
              <a:defRPr sz="2800">
                <a:uFill>
                  <a:solidFill>
                    <a:srgbClr val="000000"/>
                  </a:solidFill>
                </a:uFill>
                <a:latin typeface="Arial"/>
                <a:ea typeface="Arial"/>
                <a:cs typeface="Arial"/>
                <a:sym typeface="Arial"/>
              </a:defRPr>
            </a:pPr>
            <a:r>
              <a:t>Dr Ken Patterson (retired)</a:t>
            </a:r>
          </a:p>
          <a:p>
            <a:pPr defTabSz="457200">
              <a:defRPr sz="2800">
                <a:uFill>
                  <a:solidFill>
                    <a:srgbClr val="000000"/>
                  </a:solidFill>
                </a:uFill>
                <a:latin typeface="Arial"/>
                <a:ea typeface="Arial"/>
                <a:cs typeface="Arial"/>
                <a:sym typeface="Arial"/>
              </a:defRPr>
            </a:pPr>
            <a:r>
              <a:t>Paul Bruffell (retired)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prstGeom prst="rect">
            <a:avLst/>
          </a:prstGeom>
        </p:spPr>
        <p:txBody>
          <a:bodyPr/>
          <a:lstStyle/>
          <a:p>
            <a:r>
              <a:t>Competence Assessment</a:t>
            </a:r>
          </a:p>
        </p:txBody>
      </p:sp>
      <p:sp>
        <p:nvSpPr>
          <p:cNvPr id="234" name="Content Placeholder 2"/>
          <p:cNvSpPr txBox="1">
            <a:spLocks noGrp="1"/>
          </p:cNvSpPr>
          <p:nvPr>
            <p:ph type="body" idx="1"/>
          </p:nvPr>
        </p:nvSpPr>
        <p:spPr>
          <a:xfrm>
            <a:off x="467868" y="1490892"/>
            <a:ext cx="11256264" cy="4577060"/>
          </a:xfrm>
          <a:prstGeom prst="rect">
            <a:avLst/>
          </a:prstGeom>
        </p:spPr>
        <p:txBody>
          <a:bodyPr/>
          <a:lstStyle/>
          <a:p>
            <a:pPr>
              <a:lnSpc>
                <a:spcPct val="120000"/>
              </a:lnSpc>
              <a:defRPr sz="2000">
                <a:uFill>
                  <a:solidFill>
                    <a:srgbClr val="000000"/>
                  </a:solidFill>
                </a:uFill>
                <a:latin typeface="Arial"/>
                <a:ea typeface="Arial"/>
                <a:cs typeface="Arial"/>
                <a:sym typeface="Arial"/>
              </a:defRPr>
            </a:pPr>
            <a:r>
              <a:t>A good deal of the above is essentially a description of UK and EU approaches to competence development and assessment.  However, with the Industry and the Institution's reach stretching outside Europe, it is important to consider the situation elsewhere. </a:t>
            </a:r>
          </a:p>
          <a:p>
            <a:pPr>
              <a:lnSpc>
                <a:spcPct val="120000"/>
              </a:lnSpc>
              <a:defRPr sz="2000">
                <a:uFill>
                  <a:solidFill>
                    <a:srgbClr val="000000"/>
                  </a:solidFill>
                </a:uFill>
                <a:latin typeface="Arial"/>
                <a:ea typeface="Arial"/>
                <a:cs typeface="Arial"/>
                <a:sym typeface="Arial"/>
              </a:defRPr>
            </a:pPr>
            <a:r>
              <a:t>Our experience is in SE Asia, where standards and understanding are not the same as in the EU. </a:t>
            </a:r>
          </a:p>
          <a:p>
            <a:pPr>
              <a:lnSpc>
                <a:spcPct val="120000"/>
              </a:lnSpc>
              <a:defRPr sz="2000">
                <a:latin typeface="Arial"/>
                <a:ea typeface="Arial"/>
                <a:cs typeface="Arial"/>
                <a:sym typeface="Arial"/>
              </a:defRPr>
            </a:pPr>
            <a:r>
              <a:t>Across the whole SE Asia region, the international oil &amp; gas industry leads the way in the use of publicly available PS leading indicators, which are used to measure PS performance and indirectly PS competence.  </a:t>
            </a:r>
          </a:p>
          <a:p>
            <a:pPr>
              <a:lnSpc>
                <a:spcPct val="120000"/>
              </a:lnSpc>
              <a:defRPr sz="2000">
                <a:latin typeface="Arial"/>
                <a:ea typeface="Arial"/>
                <a:cs typeface="Arial"/>
                <a:sym typeface="Arial"/>
              </a:defRPr>
            </a:pPr>
            <a:r>
              <a:t>Most international oil &amp; gas majors are committed to the use of API RP 754 "Process Safety Performance Indicators" and the Recommended Practice (RP) specifies one of its leading indicators as ‘the percentage of employees trained in process hazard awareness and risk assessment’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prstGeom prst="rect">
            <a:avLst/>
          </a:prstGeom>
        </p:spPr>
        <p:txBody>
          <a:bodyPr/>
          <a:lstStyle/>
          <a:p>
            <a:r>
              <a:t>PS Competence Assurance – A Case Study</a:t>
            </a:r>
          </a:p>
        </p:txBody>
      </p:sp>
      <p:sp>
        <p:nvSpPr>
          <p:cNvPr id="237" name="Content Placeholder 2"/>
          <p:cNvSpPr txBox="1">
            <a:spLocks noGrp="1"/>
          </p:cNvSpPr>
          <p:nvPr>
            <p:ph type="body" idx="1"/>
          </p:nvPr>
        </p:nvSpPr>
        <p:spPr>
          <a:xfrm>
            <a:off x="902530" y="2411249"/>
            <a:ext cx="9202974" cy="4351339"/>
          </a:xfrm>
          <a:prstGeom prst="rect">
            <a:avLst/>
          </a:prstGeom>
        </p:spPr>
        <p:txBody>
          <a:bodyPr/>
          <a:lstStyle/>
          <a:p>
            <a:pPr>
              <a:lnSpc>
                <a:spcPct val="110000"/>
              </a:lnSpc>
              <a:defRPr sz="2000">
                <a:latin typeface="Arial"/>
                <a:ea typeface="Arial"/>
                <a:cs typeface="Arial"/>
                <a:sym typeface="Arial"/>
              </a:defRPr>
            </a:pPr>
            <a:r>
              <a:t>The company board and senior management team received process safety awareness training, based on OECD's document "Corporate governance for process safety: Guidance for senior leaders in high hazard industries" .</a:t>
            </a:r>
          </a:p>
          <a:p>
            <a:pPr>
              <a:lnSpc>
                <a:spcPct val="110000"/>
              </a:lnSpc>
              <a:defRPr sz="2000">
                <a:latin typeface="Arial"/>
                <a:ea typeface="Arial"/>
                <a:cs typeface="Arial"/>
                <a:sym typeface="Arial"/>
              </a:defRPr>
            </a:pPr>
            <a:r>
              <a:t>Many (~10%) company staff attended in-house week long sessions of  IChemE’s Fundamentals of Process Safety course.</a:t>
            </a:r>
          </a:p>
          <a:p>
            <a:pPr>
              <a:lnSpc>
                <a:spcPct val="110000"/>
              </a:lnSpc>
              <a:defRPr sz="2000">
                <a:latin typeface="Arial"/>
                <a:ea typeface="Arial"/>
                <a:cs typeface="Arial"/>
                <a:sym typeface="Arial"/>
              </a:defRPr>
            </a:pPr>
            <a:r>
              <a:t>Having initiated the training, competence would be assured on a cascade basis:</a:t>
            </a:r>
          </a:p>
          <a:p>
            <a:pPr marL="685800" lvl="1" indent="-228600">
              <a:lnSpc>
                <a:spcPct val="110000"/>
              </a:lnSpc>
              <a:defRPr sz="2000">
                <a:latin typeface="Arial"/>
                <a:ea typeface="Arial"/>
                <a:cs typeface="Arial"/>
                <a:sym typeface="Arial"/>
              </a:defRPr>
            </a:pPr>
            <a:r>
              <a:t> Key players on each site would be centrally assessed; and </a:t>
            </a:r>
          </a:p>
          <a:p>
            <a:pPr marL="685800" lvl="1" indent="-228600">
              <a:lnSpc>
                <a:spcPct val="110000"/>
              </a:lnSpc>
              <a:defRPr sz="2000">
                <a:latin typeface="Arial"/>
                <a:ea typeface="Arial"/>
                <a:cs typeface="Arial"/>
                <a:sym typeface="Arial"/>
              </a:defRPr>
            </a:pPr>
            <a:r>
              <a:t>Their assessment would include consideration of the competence of site staff.</a:t>
            </a:r>
          </a:p>
        </p:txBody>
      </p:sp>
      <p:pic>
        <p:nvPicPr>
          <p:cNvPr id="238" name="Picture 4" descr="Picture 4"/>
          <p:cNvPicPr>
            <a:picLocks noChangeAspect="1"/>
          </p:cNvPicPr>
          <p:nvPr/>
        </p:nvPicPr>
        <p:blipFill>
          <a:blip r:embed="rId2"/>
          <a:stretch>
            <a:fillRect/>
          </a:stretch>
        </p:blipFill>
        <p:spPr>
          <a:xfrm>
            <a:off x="10321450" y="2275434"/>
            <a:ext cx="1752674" cy="1530112"/>
          </a:xfrm>
          <a:prstGeom prst="rect">
            <a:avLst/>
          </a:prstGeom>
          <a:ln w="12700">
            <a:miter lim="400000"/>
          </a:ln>
        </p:spPr>
      </p:pic>
      <p:sp>
        <p:nvSpPr>
          <p:cNvPr id="239" name="TextBox 5"/>
          <p:cNvSpPr txBox="1"/>
          <p:nvPr/>
        </p:nvSpPr>
        <p:spPr>
          <a:xfrm>
            <a:off x="873025" y="1771648"/>
            <a:ext cx="7745374"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marL="228600" indent="-228600">
              <a:lnSpc>
                <a:spcPct val="90000"/>
              </a:lnSpc>
              <a:spcBef>
                <a:spcPts val="1000"/>
              </a:spcBef>
              <a:buSzPct val="100000"/>
              <a:buFont typeface="Arial"/>
              <a:buChar char="•"/>
              <a:defRPr sz="2000">
                <a:latin typeface="Arial"/>
                <a:ea typeface="Arial"/>
                <a:cs typeface="Arial"/>
                <a:sym typeface="Arial"/>
              </a:defRPr>
            </a:lvl1pPr>
          </a:lstStyle>
          <a:p>
            <a:r>
              <a:t>The Company first initiated background training and development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txBox="1">
            <a:spLocks noGrp="1"/>
          </p:cNvSpPr>
          <p:nvPr>
            <p:ph type="title"/>
          </p:nvPr>
        </p:nvSpPr>
        <p:spPr>
          <a:prstGeom prst="rect">
            <a:avLst/>
          </a:prstGeom>
        </p:spPr>
        <p:txBody>
          <a:bodyPr/>
          <a:lstStyle/>
          <a:p>
            <a:r>
              <a:t>PS Competence Assurance – A Case Study</a:t>
            </a:r>
          </a:p>
        </p:txBody>
      </p:sp>
      <p:sp>
        <p:nvSpPr>
          <p:cNvPr id="242" name="Content Placeholder 2"/>
          <p:cNvSpPr txBox="1">
            <a:spLocks noGrp="1"/>
          </p:cNvSpPr>
          <p:nvPr>
            <p:ph type="body" idx="1"/>
          </p:nvPr>
        </p:nvSpPr>
        <p:spPr>
          <a:xfrm>
            <a:off x="622587" y="1677605"/>
            <a:ext cx="9350216" cy="4090663"/>
          </a:xfrm>
          <a:prstGeom prst="rect">
            <a:avLst/>
          </a:prstGeom>
        </p:spPr>
        <p:txBody>
          <a:bodyPr>
            <a:normAutofit lnSpcReduction="10000"/>
          </a:bodyPr>
          <a:lstStyle/>
          <a:p>
            <a:pPr marL="219455" indent="-219455" defTabSz="877823">
              <a:lnSpc>
                <a:spcPct val="110000"/>
              </a:lnSpc>
              <a:spcBef>
                <a:spcPts val="900"/>
              </a:spcBef>
              <a:defRPr sz="1919">
                <a:latin typeface="Arial"/>
                <a:ea typeface="Arial"/>
                <a:cs typeface="Arial"/>
                <a:sym typeface="Arial"/>
              </a:defRPr>
            </a:pPr>
            <a:r>
              <a:t>The key players were those in positions where they could significantly affect the PS performance of a site  - and hence affect the performance and reputation of the whole company</a:t>
            </a:r>
          </a:p>
          <a:p>
            <a:pPr marL="219455" indent="-219455" defTabSz="877823">
              <a:lnSpc>
                <a:spcPct val="110000"/>
              </a:lnSpc>
              <a:spcBef>
                <a:spcPts val="900"/>
              </a:spcBef>
              <a:defRPr sz="1919">
                <a:latin typeface="Arial"/>
                <a:ea typeface="Arial"/>
                <a:cs typeface="Arial"/>
                <a:sym typeface="Arial"/>
              </a:defRPr>
            </a:pPr>
            <a:r>
              <a:t>They were expected to pass the assessment at the end of the FOPS course. Those failing were expected to undertake additional study and then re-take the assessment. </a:t>
            </a:r>
          </a:p>
          <a:p>
            <a:pPr marL="658368" lvl="1" indent="-219455" defTabSz="877823">
              <a:lnSpc>
                <a:spcPct val="110000"/>
              </a:lnSpc>
              <a:spcBef>
                <a:spcPts val="400"/>
              </a:spcBef>
              <a:defRPr sz="1919">
                <a:latin typeface="Arial"/>
                <a:ea typeface="Arial"/>
                <a:cs typeface="Arial"/>
                <a:sym typeface="Arial"/>
              </a:defRPr>
            </a:pPr>
            <a:r>
              <a:t>Those attending included the site managers, the site engineers, and safety staff both group and site based, the chemists and process technologists. </a:t>
            </a:r>
          </a:p>
          <a:p>
            <a:pPr marL="658368" lvl="1" indent="-219455" defTabSz="877823">
              <a:lnSpc>
                <a:spcPct val="110000"/>
              </a:lnSpc>
              <a:spcBef>
                <a:spcPts val="400"/>
              </a:spcBef>
              <a:defRPr sz="1919">
                <a:latin typeface="Arial"/>
                <a:ea typeface="Arial"/>
                <a:cs typeface="Arial"/>
                <a:sym typeface="Arial"/>
              </a:defRPr>
            </a:pPr>
            <a:r>
              <a:t>Other staff such as plant managers, warehouse managers, engineering staff of all disciplines, and other operations staff attended the course on a second round. They too took the assessment, though without the expectations that they should necessarily pass.</a:t>
            </a:r>
          </a:p>
        </p:txBody>
      </p:sp>
      <p:pic>
        <p:nvPicPr>
          <p:cNvPr id="243" name="Picture 4" descr="Picture 4"/>
          <p:cNvPicPr>
            <a:picLocks noChangeAspect="1"/>
          </p:cNvPicPr>
          <p:nvPr/>
        </p:nvPicPr>
        <p:blipFill>
          <a:blip r:embed="rId2"/>
          <a:stretch>
            <a:fillRect/>
          </a:stretch>
        </p:blipFill>
        <p:spPr>
          <a:xfrm>
            <a:off x="10321450" y="2275434"/>
            <a:ext cx="1752674" cy="153011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title"/>
          </p:nvPr>
        </p:nvSpPr>
        <p:spPr>
          <a:prstGeom prst="rect">
            <a:avLst/>
          </a:prstGeom>
        </p:spPr>
        <p:txBody>
          <a:bodyPr/>
          <a:lstStyle/>
          <a:p>
            <a:r>
              <a:t>Case Study - Competence Assurance Programme</a:t>
            </a:r>
          </a:p>
        </p:txBody>
      </p:sp>
      <p:sp>
        <p:nvSpPr>
          <p:cNvPr id="246" name="Content Placeholder 2"/>
          <p:cNvSpPr txBox="1">
            <a:spLocks noGrp="1"/>
          </p:cNvSpPr>
          <p:nvPr>
            <p:ph type="body" sz="half" idx="1"/>
          </p:nvPr>
        </p:nvSpPr>
        <p:spPr>
          <a:xfrm>
            <a:off x="657959" y="2005865"/>
            <a:ext cx="10515601" cy="2591821"/>
          </a:xfrm>
          <a:prstGeom prst="rect">
            <a:avLst/>
          </a:prstGeom>
        </p:spPr>
        <p:txBody>
          <a:bodyPr/>
          <a:lstStyle/>
          <a:p>
            <a:pPr>
              <a:lnSpc>
                <a:spcPct val="120000"/>
              </a:lnSpc>
              <a:defRPr sz="2000">
                <a:latin typeface="Arial"/>
                <a:ea typeface="Arial"/>
                <a:cs typeface="Arial"/>
                <a:sym typeface="Arial"/>
              </a:defRPr>
            </a:pPr>
            <a:r>
              <a:t>The best competency assurance systems are a balance of challenge and support.  </a:t>
            </a:r>
          </a:p>
          <a:p>
            <a:pPr>
              <a:lnSpc>
                <a:spcPct val="120000"/>
              </a:lnSpc>
              <a:defRPr sz="2000">
                <a:latin typeface="Arial"/>
                <a:ea typeface="Arial"/>
                <a:cs typeface="Arial"/>
                <a:sym typeface="Arial"/>
              </a:defRPr>
            </a:pPr>
            <a:r>
              <a:t>In this case, the Company decided that the system should focus on challenging the individuals' understanding of the MAH on their site, the potential consequences of those accidents, and the barriers (prevention and mitigation) in place to prevent those MAH becoming real incidents.</a:t>
            </a:r>
          </a:p>
        </p:txBody>
      </p:sp>
      <p:pic>
        <p:nvPicPr>
          <p:cNvPr id="247" name="Picture 6" descr="Picture 6"/>
          <p:cNvPicPr>
            <a:picLocks noChangeAspect="1"/>
          </p:cNvPicPr>
          <p:nvPr/>
        </p:nvPicPr>
        <p:blipFill>
          <a:blip r:embed="rId2"/>
          <a:stretch>
            <a:fillRect/>
          </a:stretch>
        </p:blipFill>
        <p:spPr>
          <a:xfrm>
            <a:off x="9333573" y="3744903"/>
            <a:ext cx="1767994" cy="1688739"/>
          </a:xfrm>
          <a:prstGeom prst="rect">
            <a:avLst/>
          </a:prstGeom>
          <a:ln w="12700">
            <a:miter lim="400000"/>
          </a:ln>
        </p:spPr>
      </p:pic>
      <p:sp>
        <p:nvSpPr>
          <p:cNvPr id="248" name="It was decided that the assessors would be a senior member of the Corporate Safety team and one of the Operations Directors, normally the one with line management for the site."/>
          <p:cNvSpPr txBox="1"/>
          <p:nvPr/>
        </p:nvSpPr>
        <p:spPr>
          <a:xfrm>
            <a:off x="660097" y="4109557"/>
            <a:ext cx="7641808" cy="1072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28600" indent="-228600">
              <a:lnSpc>
                <a:spcPct val="120000"/>
              </a:lnSpc>
              <a:spcBef>
                <a:spcPts val="1000"/>
              </a:spcBef>
              <a:buSzPct val="100000"/>
              <a:buFont typeface="Arial"/>
              <a:buChar char="•"/>
              <a:defRPr sz="2000">
                <a:uFill>
                  <a:solidFill>
                    <a:srgbClr val="000000"/>
                  </a:solidFill>
                </a:uFill>
                <a:latin typeface="Arial"/>
                <a:ea typeface="Arial"/>
                <a:cs typeface="Arial"/>
                <a:sym typeface="Arial"/>
              </a:defRPr>
            </a:lvl1pPr>
          </a:lstStyle>
          <a:p>
            <a:r>
              <a:t>It was decided that the assessors would be a senior member of the Corporate Safety team and one of the Operations Directors, normally the one with line management for the site.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prstGeom prst="rect">
            <a:avLst/>
          </a:prstGeom>
        </p:spPr>
        <p:txBody>
          <a:bodyPr/>
          <a:lstStyle/>
          <a:p>
            <a:r>
              <a:t>Case Study - Competence Assurance Programme</a:t>
            </a:r>
          </a:p>
        </p:txBody>
      </p:sp>
      <p:sp>
        <p:nvSpPr>
          <p:cNvPr id="251" name="Content Placeholder 2"/>
          <p:cNvSpPr txBox="1">
            <a:spLocks noGrp="1"/>
          </p:cNvSpPr>
          <p:nvPr>
            <p:ph type="body" idx="1"/>
          </p:nvPr>
        </p:nvSpPr>
        <p:spPr>
          <a:xfrm>
            <a:off x="863948" y="1551276"/>
            <a:ext cx="10781543" cy="4459475"/>
          </a:xfrm>
          <a:prstGeom prst="rect">
            <a:avLst/>
          </a:prstGeom>
        </p:spPr>
        <p:txBody>
          <a:bodyPr>
            <a:normAutofit lnSpcReduction="10000"/>
          </a:bodyPr>
          <a:lstStyle/>
          <a:p>
            <a:pPr marL="217170" indent="-217170" defTabSz="868680">
              <a:lnSpc>
                <a:spcPct val="110000"/>
              </a:lnSpc>
              <a:spcBef>
                <a:spcPts val="900"/>
              </a:spcBef>
              <a:defRPr sz="1900">
                <a:latin typeface="Arial"/>
                <a:ea typeface="Arial"/>
                <a:cs typeface="Arial"/>
                <a:sym typeface="Arial"/>
              </a:defRPr>
            </a:pPr>
            <a:r>
              <a:t>The individuals should be able to demonstrate that they: </a:t>
            </a:r>
          </a:p>
          <a:p>
            <a:pPr marL="651509" lvl="1" indent="-217170" defTabSz="868680">
              <a:lnSpc>
                <a:spcPct val="110000"/>
              </a:lnSpc>
              <a:spcBef>
                <a:spcPts val="400"/>
              </a:spcBef>
              <a:defRPr sz="1900">
                <a:latin typeface="Arial"/>
                <a:ea typeface="Arial"/>
                <a:cs typeface="Arial"/>
                <a:sym typeface="Arial"/>
              </a:defRPr>
            </a:pPr>
            <a:r>
              <a:t>understand the MAH of their site; </a:t>
            </a:r>
          </a:p>
          <a:p>
            <a:pPr marL="651509" lvl="1" indent="-217170" defTabSz="868680">
              <a:lnSpc>
                <a:spcPct val="110000"/>
              </a:lnSpc>
              <a:spcBef>
                <a:spcPts val="400"/>
              </a:spcBef>
              <a:defRPr sz="1900">
                <a:latin typeface="Arial"/>
                <a:ea typeface="Arial"/>
                <a:cs typeface="Arial"/>
                <a:sym typeface="Arial"/>
              </a:defRPr>
            </a:pPr>
            <a:r>
              <a:t>have appropriate experience, attitude and ability to fulfil the leadership role required to give good PS performance; </a:t>
            </a:r>
          </a:p>
          <a:p>
            <a:pPr marL="651509" lvl="1" indent="-217170" defTabSz="868680">
              <a:lnSpc>
                <a:spcPct val="110000"/>
              </a:lnSpc>
              <a:spcBef>
                <a:spcPts val="400"/>
              </a:spcBef>
              <a:defRPr sz="1900">
                <a:latin typeface="Arial"/>
                <a:ea typeface="Arial"/>
                <a:cs typeface="Arial"/>
                <a:sym typeface="Arial"/>
              </a:defRPr>
            </a:pPr>
            <a:r>
              <a:t>have suitable management systems and competent people in place to manage the PS performance of the site; and have thereby reduced the risk of major accidents to an acceptably low level.</a:t>
            </a:r>
          </a:p>
          <a:p>
            <a:pPr marL="217170" indent="-217170" defTabSz="868680">
              <a:lnSpc>
                <a:spcPct val="110000"/>
              </a:lnSpc>
              <a:spcBef>
                <a:spcPts val="900"/>
              </a:spcBef>
              <a:defRPr sz="1900">
                <a:latin typeface="Arial"/>
                <a:ea typeface="Arial"/>
                <a:cs typeface="Arial"/>
                <a:sym typeface="Arial"/>
              </a:defRPr>
            </a:pPr>
            <a:r>
              <a:t>The competence assurance process developed involves presentation, discussion, evaluation, feedback and appointment</a:t>
            </a:r>
          </a:p>
          <a:p>
            <a:pPr marL="217170" indent="-217170" defTabSz="868680">
              <a:lnSpc>
                <a:spcPct val="110000"/>
              </a:lnSpc>
              <a:spcBef>
                <a:spcPts val="900"/>
              </a:spcBef>
              <a:defRPr sz="1900">
                <a:latin typeface="Arial"/>
                <a:ea typeface="Arial"/>
                <a:cs typeface="Arial"/>
                <a:sym typeface="Arial"/>
              </a:defRPr>
            </a:pPr>
            <a:r>
              <a:t>The individual makes a presentation to the assessment team about the potential MAH on the site for which they are responsible.  The presentation should cover the management controls and systems to prevent the MAH occurring, including an assessment of the people responsible for day to day operations and maintenance on the site.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prstGeom prst="rect">
            <a:avLst/>
          </a:prstGeom>
        </p:spPr>
        <p:txBody>
          <a:bodyPr/>
          <a:lstStyle/>
          <a:p>
            <a:r>
              <a:t>Case Study - Competence Assurance Programme</a:t>
            </a:r>
          </a:p>
        </p:txBody>
      </p:sp>
      <p:sp>
        <p:nvSpPr>
          <p:cNvPr id="254" name="Content Placeholder 2"/>
          <p:cNvSpPr txBox="1">
            <a:spLocks noGrp="1"/>
          </p:cNvSpPr>
          <p:nvPr>
            <p:ph type="body" idx="1"/>
          </p:nvPr>
        </p:nvSpPr>
        <p:spPr>
          <a:xfrm>
            <a:off x="580713" y="1581012"/>
            <a:ext cx="11030574" cy="4675719"/>
          </a:xfrm>
          <a:prstGeom prst="rect">
            <a:avLst/>
          </a:prstGeom>
        </p:spPr>
        <p:txBody>
          <a:bodyPr/>
          <a:lstStyle/>
          <a:p>
            <a:pPr>
              <a:lnSpc>
                <a:spcPct val="120000"/>
              </a:lnSpc>
              <a:defRPr sz="2000">
                <a:latin typeface="Arial"/>
                <a:ea typeface="Arial"/>
                <a:cs typeface="Arial"/>
                <a:sym typeface="Arial"/>
              </a:defRPr>
            </a:pPr>
            <a:r>
              <a:t>Alongside the competence assurance process, and available to all individuals in the process, are a set of global PS expectations, a description of the responsibilities of site leaders and a criteria assessment sheet</a:t>
            </a:r>
          </a:p>
          <a:p>
            <a:pPr>
              <a:lnSpc>
                <a:spcPct val="120000"/>
              </a:lnSpc>
              <a:defRPr sz="2000">
                <a:latin typeface="Arial"/>
                <a:ea typeface="Arial"/>
                <a:cs typeface="Arial"/>
                <a:sym typeface="Arial"/>
              </a:defRPr>
            </a:pPr>
            <a:r>
              <a:t>The assessment team judge the individual based on their ability to demonstrate their knowledge of the MAH and how they are managed; and how well they have demonstrated their understanding of their personal role in the PSMS</a:t>
            </a:r>
          </a:p>
          <a:p>
            <a:pPr>
              <a:lnSpc>
                <a:spcPct val="120000"/>
              </a:lnSpc>
              <a:defRPr sz="2000">
                <a:latin typeface="Arial"/>
                <a:ea typeface="Arial"/>
                <a:cs typeface="Arial"/>
                <a:sym typeface="Arial"/>
              </a:defRPr>
            </a:pPr>
            <a:r>
              <a:t>Immediate verbal feedback, including any conditions or requirements, is given to the person being assessed and this is confirmed by a formal letter of appointment, with or without any endorsements.  The letter only deals with matters of their personal competence.</a:t>
            </a:r>
          </a:p>
          <a:p>
            <a:pPr>
              <a:lnSpc>
                <a:spcPct val="120000"/>
              </a:lnSpc>
              <a:defRPr sz="2000">
                <a:latin typeface="Arial"/>
                <a:ea typeface="Arial"/>
                <a:cs typeface="Arial"/>
                <a:sym typeface="Arial"/>
              </a:defRPr>
            </a:pPr>
            <a:r>
              <a:t>Any gaps in the staff competencies required to manage the MAH on site are dealt with outside the individual's competence assurance process.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prstGeom prst="rect">
            <a:avLst/>
          </a:prstGeom>
        </p:spPr>
        <p:txBody>
          <a:bodyPr/>
          <a:lstStyle/>
          <a:p>
            <a:r>
              <a:t>Case Study - Competence Assurance Programme</a:t>
            </a:r>
          </a:p>
        </p:txBody>
      </p:sp>
      <p:sp>
        <p:nvSpPr>
          <p:cNvPr id="257" name="Content Placeholder 2"/>
          <p:cNvSpPr txBox="1">
            <a:spLocks noGrp="1"/>
          </p:cNvSpPr>
          <p:nvPr>
            <p:ph type="body" idx="1"/>
          </p:nvPr>
        </p:nvSpPr>
        <p:spPr>
          <a:xfrm>
            <a:off x="645084" y="1877122"/>
            <a:ext cx="10515601" cy="4351339"/>
          </a:xfrm>
          <a:prstGeom prst="rect">
            <a:avLst/>
          </a:prstGeom>
        </p:spPr>
        <p:txBody>
          <a:bodyPr/>
          <a:lstStyle/>
          <a:p>
            <a:pPr>
              <a:lnSpc>
                <a:spcPct val="110000"/>
              </a:lnSpc>
              <a:defRPr sz="2000">
                <a:latin typeface="Arial"/>
                <a:ea typeface="Arial"/>
                <a:cs typeface="Arial"/>
                <a:sym typeface="Arial"/>
              </a:defRPr>
            </a:pPr>
            <a:r>
              <a:t>Where competence has not been adequately demonstrated, the Company's approach is to –</a:t>
            </a:r>
          </a:p>
          <a:p>
            <a:pPr marL="685800" lvl="1" indent="-228600">
              <a:lnSpc>
                <a:spcPct val="110000"/>
              </a:lnSpc>
              <a:spcBef>
                <a:spcPts val="500"/>
              </a:spcBef>
              <a:defRPr sz="2000">
                <a:latin typeface="Arial"/>
                <a:ea typeface="Arial"/>
                <a:cs typeface="Arial"/>
                <a:sym typeface="Arial"/>
              </a:defRPr>
            </a:pPr>
            <a:r>
              <a:t>Provide additional training or familiarisation with particular systems, to enable the individual to reach the required standard.  </a:t>
            </a:r>
          </a:p>
          <a:p>
            <a:pPr marL="685800" lvl="1" indent="-228600">
              <a:lnSpc>
                <a:spcPct val="110000"/>
              </a:lnSpc>
              <a:spcBef>
                <a:spcPts val="500"/>
              </a:spcBef>
              <a:defRPr sz="2000">
                <a:latin typeface="Arial"/>
                <a:ea typeface="Arial"/>
                <a:cs typeface="Arial"/>
                <a:sym typeface="Arial"/>
              </a:defRPr>
            </a:pPr>
            <a:r>
              <a:t>Time and support will always be offered to enable staff to achieve the competency required to fulfil their role in the company.  </a:t>
            </a:r>
          </a:p>
          <a:p>
            <a:pPr marL="685800" lvl="1" indent="-228600">
              <a:lnSpc>
                <a:spcPct val="110000"/>
              </a:lnSpc>
              <a:spcBef>
                <a:spcPts val="500"/>
              </a:spcBef>
              <a:defRPr sz="2000">
                <a:latin typeface="Arial"/>
                <a:ea typeface="Arial"/>
                <a:cs typeface="Arial"/>
                <a:sym typeface="Arial"/>
              </a:defRPr>
            </a:pPr>
            <a:r>
              <a:t>However, competency assessment must always have as a possible outcome that an individual has not effectively demonstrated the required competence for the role they are in and is judged not to be likely to be able to do so. A corresponding action should be set in the programme to allow for this outcome.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prstGeom prst="rect">
            <a:avLst/>
          </a:prstGeom>
        </p:spPr>
        <p:txBody>
          <a:bodyPr/>
          <a:lstStyle/>
          <a:p>
            <a:r>
              <a:t>Case Study - Competence Assurance Programme</a:t>
            </a:r>
          </a:p>
        </p:txBody>
      </p:sp>
      <p:pic>
        <p:nvPicPr>
          <p:cNvPr id="260" name="Picture 4" descr="Picture 4"/>
          <p:cNvPicPr>
            <a:picLocks noChangeAspect="1"/>
          </p:cNvPicPr>
          <p:nvPr/>
        </p:nvPicPr>
        <p:blipFill>
          <a:blip r:embed="rId2"/>
          <a:stretch>
            <a:fillRect/>
          </a:stretch>
        </p:blipFill>
        <p:spPr>
          <a:xfrm>
            <a:off x="8726812" y="1997263"/>
            <a:ext cx="1580197" cy="1653186"/>
          </a:xfrm>
          <a:prstGeom prst="rect">
            <a:avLst/>
          </a:prstGeom>
          <a:ln w="12700">
            <a:miter lim="400000"/>
          </a:ln>
        </p:spPr>
      </p:pic>
      <p:sp>
        <p:nvSpPr>
          <p:cNvPr id="261" name="TextBox 5"/>
          <p:cNvSpPr txBox="1"/>
          <p:nvPr/>
        </p:nvSpPr>
        <p:spPr>
          <a:xfrm>
            <a:off x="810899" y="1937869"/>
            <a:ext cx="6494301" cy="2298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28600" indent="-228600">
              <a:lnSpc>
                <a:spcPct val="110000"/>
              </a:lnSpc>
              <a:spcBef>
                <a:spcPts val="1000"/>
              </a:spcBef>
              <a:buSzPct val="100000"/>
              <a:buFont typeface="Arial"/>
              <a:buChar char="•"/>
              <a:defRPr sz="2000">
                <a:latin typeface="Arial"/>
                <a:ea typeface="Arial"/>
                <a:cs typeface="Arial"/>
                <a:sym typeface="Arial"/>
              </a:defRPr>
            </a:lvl1pPr>
          </a:lstStyle>
          <a:p>
            <a:r>
              <a:t>Note -  that the assessment is for the individual in the specific role.  If an individual judged competent in their current site engineer role (for example), moves to take up the role of site engineer on a different site they must re-demonstrate their competence in their new role with the changed MAHs on the new site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title"/>
          </p:nvPr>
        </p:nvSpPr>
        <p:spPr>
          <a:prstGeom prst="rect">
            <a:avLst/>
          </a:prstGeom>
        </p:spPr>
        <p:txBody>
          <a:bodyPr/>
          <a:lstStyle/>
          <a:p>
            <a:r>
              <a:t>Developing the System</a:t>
            </a:r>
          </a:p>
        </p:txBody>
      </p:sp>
      <p:sp>
        <p:nvSpPr>
          <p:cNvPr id="264" name="Content Placeholder 2"/>
          <p:cNvSpPr txBox="1">
            <a:spLocks noGrp="1"/>
          </p:cNvSpPr>
          <p:nvPr>
            <p:ph type="body" idx="1"/>
          </p:nvPr>
        </p:nvSpPr>
        <p:spPr>
          <a:xfrm>
            <a:off x="606461" y="1439394"/>
            <a:ext cx="10979078" cy="4719878"/>
          </a:xfrm>
          <a:prstGeom prst="rect">
            <a:avLst/>
          </a:prstGeom>
        </p:spPr>
        <p:txBody>
          <a:bodyPr/>
          <a:lstStyle/>
          <a:p>
            <a:pPr marL="221742" indent="-221742" defTabSz="886968">
              <a:lnSpc>
                <a:spcPct val="110000"/>
              </a:lnSpc>
              <a:spcBef>
                <a:spcPts val="900"/>
              </a:spcBef>
              <a:defRPr sz="1940">
                <a:latin typeface="Arial"/>
                <a:ea typeface="Arial"/>
                <a:cs typeface="Arial"/>
                <a:sym typeface="Arial"/>
              </a:defRPr>
            </a:pPr>
            <a:r>
              <a:t>The Company has now included the generation of a new PS training package focusing on the company's own particular risks and PS management system.  This has had the advantage that the package can be given to a wider range of staff, notably to process supervisors, process managers and some operators.</a:t>
            </a:r>
          </a:p>
          <a:p>
            <a:pPr marL="221742" indent="-221742" defTabSz="886968">
              <a:lnSpc>
                <a:spcPct val="110000"/>
              </a:lnSpc>
              <a:spcBef>
                <a:spcPts val="900"/>
              </a:spcBef>
              <a:defRPr sz="1940">
                <a:uFill>
                  <a:solidFill>
                    <a:srgbClr val="000000"/>
                  </a:solidFill>
                </a:uFill>
                <a:latin typeface="Arial"/>
                <a:ea typeface="Arial"/>
                <a:cs typeface="Arial"/>
                <a:sym typeface="Arial"/>
              </a:defRPr>
            </a:pPr>
            <a:r>
              <a:t>On specific sites, where the PS competence system is being developed, the company chose to assess the plant shift supervisors before the production managers.  This was seen as appropriate as out of hours shift supervisors are the highest level of management available on site and hold ultimate management responsibility on behalf of the company, for roundly 75% of the time.</a:t>
            </a:r>
          </a:p>
          <a:p>
            <a:pPr marL="221742" indent="-221742" defTabSz="886968">
              <a:lnSpc>
                <a:spcPct val="110000"/>
              </a:lnSpc>
              <a:spcBef>
                <a:spcPts val="900"/>
              </a:spcBef>
              <a:defRPr sz="1940">
                <a:latin typeface="Arial"/>
                <a:ea typeface="Arial"/>
                <a:cs typeface="Arial"/>
                <a:sym typeface="Arial"/>
              </a:defRPr>
            </a:pPr>
            <a:r>
              <a:t>Recently, the Company has extended PS competency assurance to operators and maintenance technicians.  </a:t>
            </a:r>
          </a:p>
          <a:p>
            <a:pPr marL="665226" lvl="1" indent="-221742" defTabSz="886968">
              <a:lnSpc>
                <a:spcPct val="110000"/>
              </a:lnSpc>
              <a:spcBef>
                <a:spcPts val="400"/>
              </a:spcBef>
              <a:defRPr sz="1940">
                <a:latin typeface="Arial"/>
                <a:ea typeface="Arial"/>
                <a:cs typeface="Arial"/>
                <a:sym typeface="Arial"/>
              </a:defRPr>
            </a:pPr>
            <a:r>
              <a:t>In preparation for the assessment, operators and technicians will attend a 1.5-day company PS awareness training session which focuses on principles of major accidents, basis of safety, layers of protection and the safe working envelope for their process operations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1"/>
          <p:cNvSpPr txBox="1">
            <a:spLocks noGrp="1"/>
          </p:cNvSpPr>
          <p:nvPr>
            <p:ph type="title"/>
          </p:nvPr>
        </p:nvSpPr>
        <p:spPr>
          <a:prstGeom prst="rect">
            <a:avLst/>
          </a:prstGeom>
        </p:spPr>
        <p:txBody>
          <a:bodyPr/>
          <a:lstStyle/>
          <a:p>
            <a:r>
              <a:t>Developing the System</a:t>
            </a:r>
          </a:p>
        </p:txBody>
      </p:sp>
      <p:sp>
        <p:nvSpPr>
          <p:cNvPr id="267" name="Content Placeholder 2"/>
          <p:cNvSpPr txBox="1">
            <a:spLocks noGrp="1"/>
          </p:cNvSpPr>
          <p:nvPr>
            <p:ph type="body" sz="half" idx="1"/>
          </p:nvPr>
        </p:nvSpPr>
        <p:spPr>
          <a:xfrm>
            <a:off x="400472" y="1606761"/>
            <a:ext cx="10515601" cy="1960865"/>
          </a:xfrm>
          <a:prstGeom prst="rect">
            <a:avLst/>
          </a:prstGeom>
        </p:spPr>
        <p:txBody>
          <a:bodyPr/>
          <a:lstStyle/>
          <a:p>
            <a:pPr>
              <a:lnSpc>
                <a:spcPct val="110000"/>
              </a:lnSpc>
              <a:defRPr sz="2000">
                <a:uFill>
                  <a:solidFill>
                    <a:srgbClr val="000000"/>
                  </a:solidFill>
                </a:uFill>
                <a:latin typeface="Arial"/>
                <a:ea typeface="Arial"/>
                <a:cs typeface="Arial"/>
                <a:sym typeface="Arial"/>
              </a:defRPr>
            </a:pPr>
            <a:r>
              <a:t>Plus - a 1-day site specific training session which focuses on site MAHs and the barriers in place to prevent major accidents.  </a:t>
            </a:r>
          </a:p>
          <a:p>
            <a:pPr>
              <a:lnSpc>
                <a:spcPct val="110000"/>
              </a:lnSpc>
              <a:defRPr sz="2000">
                <a:uFill>
                  <a:solidFill>
                    <a:srgbClr val="000000"/>
                  </a:solidFill>
                </a:uFill>
                <a:latin typeface="Arial"/>
                <a:ea typeface="Arial"/>
                <a:cs typeface="Arial"/>
                <a:sym typeface="Arial"/>
              </a:defRPr>
            </a:pPr>
            <a:r>
              <a:t>This training is run as an interactive workshop, delivered using the site's local language. </a:t>
            </a:r>
          </a:p>
        </p:txBody>
      </p:sp>
      <p:pic>
        <p:nvPicPr>
          <p:cNvPr id="268" name="Picture 4" descr="Picture 4"/>
          <p:cNvPicPr>
            <a:picLocks noChangeAspect="1"/>
          </p:cNvPicPr>
          <p:nvPr/>
        </p:nvPicPr>
        <p:blipFill>
          <a:blip r:embed="rId2"/>
          <a:stretch>
            <a:fillRect/>
          </a:stretch>
        </p:blipFill>
        <p:spPr>
          <a:xfrm>
            <a:off x="7673275" y="3001911"/>
            <a:ext cx="2908908" cy="3175052"/>
          </a:xfrm>
          <a:prstGeom prst="rect">
            <a:avLst/>
          </a:prstGeom>
          <a:ln w="12700">
            <a:miter lim="400000"/>
          </a:ln>
        </p:spPr>
      </p:pic>
      <p:sp>
        <p:nvSpPr>
          <p:cNvPr id="269" name="The training includes videos of major accidents, pictures, diagrams, and dialog sessions to explain the working principle of each barrier…"/>
          <p:cNvSpPr txBox="1"/>
          <p:nvPr/>
        </p:nvSpPr>
        <p:spPr>
          <a:xfrm>
            <a:off x="-50639" y="2739035"/>
            <a:ext cx="6330835" cy="3066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0000"/>
              </a:lnSpc>
              <a:spcBef>
                <a:spcPts val="1000"/>
              </a:spcBef>
              <a:buSzPct val="100000"/>
              <a:buFont typeface="Arial"/>
              <a:buChar char="•"/>
              <a:defRPr sz="2000">
                <a:uFill>
                  <a:solidFill>
                    <a:srgbClr val="000000"/>
                  </a:solidFill>
                </a:uFill>
                <a:latin typeface="Arial"/>
                <a:ea typeface="Arial"/>
                <a:cs typeface="Arial"/>
                <a:sym typeface="Arial"/>
              </a:defRPr>
            </a:pPr>
            <a:endParaRPr/>
          </a:p>
          <a:p>
            <a:pPr marL="685800" lvl="1" indent="-228600">
              <a:lnSpc>
                <a:spcPct val="110000"/>
              </a:lnSpc>
              <a:spcBef>
                <a:spcPts val="500"/>
              </a:spcBef>
              <a:buSzPct val="100000"/>
              <a:buFont typeface="Arial"/>
              <a:buChar char="•"/>
              <a:defRPr sz="2000">
                <a:uFill>
                  <a:solidFill>
                    <a:srgbClr val="000000"/>
                  </a:solidFill>
                </a:uFill>
                <a:latin typeface="Arial"/>
                <a:ea typeface="Arial"/>
                <a:cs typeface="Arial"/>
                <a:sym typeface="Arial"/>
              </a:defRPr>
            </a:pPr>
            <a:r>
              <a:t>The training includes videos of major accidents, pictures, diagrams, and dialog sessions to explain the working principle of each barrier </a:t>
            </a:r>
          </a:p>
          <a:p>
            <a:pPr marL="685800" lvl="1" indent="-228600">
              <a:lnSpc>
                <a:spcPct val="110000"/>
              </a:lnSpc>
              <a:spcBef>
                <a:spcPts val="500"/>
              </a:spcBef>
              <a:buSzPct val="100000"/>
              <a:buFont typeface="Arial"/>
              <a:buChar char="•"/>
              <a:defRPr sz="2000">
                <a:uFill>
                  <a:solidFill>
                    <a:srgbClr val="000000"/>
                  </a:solidFill>
                </a:uFill>
                <a:latin typeface="Arial"/>
                <a:ea typeface="Arial"/>
                <a:cs typeface="Arial"/>
                <a:sym typeface="Arial"/>
              </a:defRPr>
            </a:pPr>
            <a:r>
              <a:t>At the end of the training operators will be assessed, in their local language on their understanding of the company's PS principles, with the same options available as those for other staff members.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KJP photo EHXJ2845.jpeg" descr="KJP photo EHXJ2845.jpeg"/>
          <p:cNvPicPr>
            <a:picLocks noChangeAspect="1"/>
          </p:cNvPicPr>
          <p:nvPr/>
        </p:nvPicPr>
        <p:blipFill>
          <a:blip r:embed="rId2"/>
          <a:srcRect l="16576" t="3111" r="16576" b="3111"/>
          <a:stretch>
            <a:fillRect/>
          </a:stretch>
        </p:blipFill>
        <p:spPr>
          <a:xfrm>
            <a:off x="10391928" y="4481307"/>
            <a:ext cx="1582141" cy="1664669"/>
          </a:xfrm>
          <a:prstGeom prst="rect">
            <a:avLst/>
          </a:prstGeom>
          <a:ln w="12700">
            <a:miter lim="400000"/>
          </a:ln>
        </p:spPr>
      </p:pic>
      <p:pic>
        <p:nvPicPr>
          <p:cNvPr id="179" name="Picture 6" descr="Picture 6"/>
          <p:cNvPicPr>
            <a:picLocks noChangeAspect="1"/>
          </p:cNvPicPr>
          <p:nvPr/>
        </p:nvPicPr>
        <p:blipFill>
          <a:blip r:embed="rId3"/>
          <a:srcRect t="1488" b="12694"/>
          <a:stretch>
            <a:fillRect/>
          </a:stretch>
        </p:blipFill>
        <p:spPr>
          <a:xfrm>
            <a:off x="297507" y="76438"/>
            <a:ext cx="1880245" cy="1488330"/>
          </a:xfrm>
          <a:prstGeom prst="rect">
            <a:avLst/>
          </a:prstGeom>
          <a:ln w="12700">
            <a:miter lim="400000"/>
          </a:ln>
        </p:spPr>
      </p:pic>
      <p:sp>
        <p:nvSpPr>
          <p:cNvPr id="180" name="Dr Ken Patterson…"/>
          <p:cNvSpPr txBox="1"/>
          <p:nvPr/>
        </p:nvSpPr>
        <p:spPr>
          <a:xfrm>
            <a:off x="2331983" y="4559129"/>
            <a:ext cx="7921396" cy="153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latin typeface="Arial"/>
                <a:ea typeface="Arial"/>
                <a:cs typeface="Arial"/>
                <a:sym typeface="Arial"/>
              </a:defRPr>
            </a:pPr>
            <a:r>
              <a:t>Dr Ken Patterson</a:t>
            </a:r>
          </a:p>
          <a:p>
            <a:pPr>
              <a:defRPr sz="1200">
                <a:latin typeface="Arial"/>
                <a:ea typeface="Arial"/>
                <a:cs typeface="Arial"/>
                <a:sym typeface="Arial"/>
              </a:defRPr>
            </a:pPr>
            <a:r>
              <a:t>After 10 years in Industry, Ken joined HSE as a specialist inspector, dealing with process safety.   After 11 years with Hickson &amp; Welch as their SHE manager and retired in 2015 after 10 years with Synthomer plc as the Global SHE manager.  </a:t>
            </a:r>
          </a:p>
          <a:p>
            <a:pPr>
              <a:defRPr sz="500">
                <a:latin typeface="Arial"/>
                <a:ea typeface="Arial"/>
                <a:cs typeface="Arial"/>
                <a:sym typeface="Arial"/>
              </a:defRPr>
            </a:pPr>
            <a:endParaRPr/>
          </a:p>
          <a:p>
            <a:pPr>
              <a:defRPr sz="1200">
                <a:latin typeface="Arial"/>
                <a:ea typeface="Arial"/>
                <a:cs typeface="Arial"/>
                <a:sym typeface="Arial"/>
              </a:defRPr>
            </a:pPr>
            <a:r>
              <a:t>Ken was a member of the working group which wrote IChemE’s “Fundamentals of Process Safety” course, and chaired the working group which produced the third edition on CIA’s Occupied Buildings guidance </a:t>
            </a:r>
          </a:p>
          <a:p>
            <a:pPr>
              <a:defRPr sz="1200">
                <a:latin typeface="Arial"/>
                <a:ea typeface="Arial"/>
                <a:cs typeface="Arial"/>
                <a:sym typeface="Arial"/>
              </a:defRPr>
            </a:pPr>
            <a:r>
              <a:t>In 2011 he was awarded the Franklin Medal by IChemE for his work in process safety.</a:t>
            </a:r>
          </a:p>
        </p:txBody>
      </p:sp>
      <p:sp>
        <p:nvSpPr>
          <p:cNvPr id="181" name="Gillian Wigham…"/>
          <p:cNvSpPr txBox="1"/>
          <p:nvPr/>
        </p:nvSpPr>
        <p:spPr>
          <a:xfrm>
            <a:off x="2331983" y="72504"/>
            <a:ext cx="7921396" cy="1496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b="1">
                <a:latin typeface="Arial"/>
                <a:ea typeface="Arial"/>
                <a:cs typeface="Arial"/>
                <a:sym typeface="Arial"/>
              </a:defRPr>
            </a:pPr>
            <a:r>
              <a:t>Gillian Wigham</a:t>
            </a:r>
          </a:p>
          <a:p>
            <a:pPr>
              <a:defRPr sz="1200">
                <a:latin typeface="Arial"/>
                <a:ea typeface="Arial"/>
                <a:cs typeface="Arial"/>
                <a:sym typeface="Arial"/>
              </a:defRPr>
            </a:pPr>
            <a:r>
              <a:t>Gillian is a chemist who has over 30 years experience in the chemical industry having worked as a Research Chemist, Plant Support Chemist, Development Chemist, Occupational Health Manager, SHE auditor, Training Manager and Quality Manager.</a:t>
            </a:r>
          </a:p>
          <a:p>
            <a:pPr>
              <a:defRPr sz="1200">
                <a:latin typeface="Arial"/>
                <a:ea typeface="Arial"/>
                <a:cs typeface="Arial"/>
                <a:sym typeface="Arial"/>
              </a:defRPr>
            </a:pPr>
            <a:endParaRPr/>
          </a:p>
          <a:p>
            <a:pPr>
              <a:defRPr sz="1200">
                <a:latin typeface="Arial"/>
                <a:ea typeface="Arial"/>
                <a:cs typeface="Arial"/>
                <a:sym typeface="Arial"/>
              </a:defRPr>
            </a:pPr>
            <a:r>
              <a:t>Gillian joined Synthomer in 2005 and  now works for the corporate team, across the Group’s global sites, as Group SHE auditor and Occupational Health advisor.</a:t>
            </a:r>
          </a:p>
        </p:txBody>
      </p:sp>
      <p:pic>
        <p:nvPicPr>
          <p:cNvPr id="182" name="Picture 3" descr="Picture 3"/>
          <p:cNvPicPr>
            <a:picLocks noChangeAspect="1"/>
          </p:cNvPicPr>
          <p:nvPr/>
        </p:nvPicPr>
        <p:blipFill>
          <a:blip r:embed="rId4"/>
          <a:srcRect l="7033" t="2817" r="4655" b="4224"/>
          <a:stretch>
            <a:fillRect/>
          </a:stretch>
        </p:blipFill>
        <p:spPr>
          <a:xfrm>
            <a:off x="10496108" y="1632356"/>
            <a:ext cx="1373519" cy="1591516"/>
          </a:xfrm>
          <a:prstGeom prst="rect">
            <a:avLst/>
          </a:prstGeom>
          <a:ln w="12700">
            <a:miter lim="400000"/>
          </a:ln>
        </p:spPr>
      </p:pic>
      <p:sp>
        <p:nvSpPr>
          <p:cNvPr id="183" name="TextBox 5"/>
          <p:cNvSpPr txBox="1"/>
          <p:nvPr/>
        </p:nvSpPr>
        <p:spPr>
          <a:xfrm>
            <a:off x="2331983" y="1699064"/>
            <a:ext cx="7921396" cy="1458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600"/>
              </a:spcBef>
              <a:defRPr sz="1600" b="1">
                <a:latin typeface="Arial"/>
                <a:ea typeface="Arial"/>
                <a:cs typeface="Arial"/>
                <a:sym typeface="Arial"/>
              </a:defRPr>
            </a:pPr>
            <a:r>
              <a:t>Tham Chee Kar</a:t>
            </a:r>
          </a:p>
          <a:p>
            <a:pPr algn="just">
              <a:defRPr sz="1200">
                <a:latin typeface="Arial"/>
                <a:ea typeface="Arial"/>
                <a:cs typeface="Arial"/>
                <a:sym typeface="Arial"/>
              </a:defRPr>
            </a:pPr>
            <a:r>
              <a:t>Tham is a Chemical Engineer having graduated from the National University of Malaysia in 1996.  He has 26 years’ of work experience in various chemical process operation, engineering, projects and safety roles.  He gained his MBA in 2011.</a:t>
            </a:r>
          </a:p>
          <a:p>
            <a:pPr algn="just">
              <a:defRPr sz="1200">
                <a:latin typeface="Arial"/>
                <a:ea typeface="Arial"/>
                <a:cs typeface="Arial"/>
                <a:sym typeface="Arial"/>
              </a:defRPr>
            </a:pPr>
            <a:endParaRPr/>
          </a:p>
          <a:p>
            <a:pPr algn="just">
              <a:defRPr sz="1200">
                <a:latin typeface="Arial"/>
                <a:ea typeface="Arial"/>
                <a:cs typeface="Arial"/>
                <a:sym typeface="Arial"/>
              </a:defRPr>
            </a:pPr>
            <a:r>
              <a:t>Currently the Senior Process Safety Manager for Synthomer Asia and is an Industrial Advisor for Faculty of Science and Engineering at University of Nottingham, Malaysia.</a:t>
            </a:r>
          </a:p>
        </p:txBody>
      </p:sp>
      <p:pic>
        <p:nvPicPr>
          <p:cNvPr id="184" name="C:\Users\SGPABRU\Desktop\Paul_Photo.jpg" descr="C:\Users\SGPABRU\Desktop\Paul_Photo.jpg"/>
          <p:cNvPicPr>
            <a:picLocks noChangeAspect="1"/>
          </p:cNvPicPr>
          <p:nvPr/>
        </p:nvPicPr>
        <p:blipFill>
          <a:blip r:embed="rId5"/>
          <a:stretch>
            <a:fillRect/>
          </a:stretch>
        </p:blipFill>
        <p:spPr>
          <a:xfrm>
            <a:off x="519360" y="3201341"/>
            <a:ext cx="1436689" cy="1591432"/>
          </a:xfrm>
          <a:prstGeom prst="rect">
            <a:avLst/>
          </a:prstGeom>
          <a:ln w="12700">
            <a:miter lim="400000"/>
          </a:ln>
        </p:spPr>
      </p:pic>
      <p:sp>
        <p:nvSpPr>
          <p:cNvPr id="185" name="Paul Bruffell…"/>
          <p:cNvSpPr txBox="1"/>
          <p:nvPr/>
        </p:nvSpPr>
        <p:spPr>
          <a:xfrm>
            <a:off x="2320654" y="3115318"/>
            <a:ext cx="7810848" cy="176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spcBef>
                <a:spcPts val="600"/>
              </a:spcBef>
              <a:defRPr sz="1600" b="1">
                <a:uFill>
                  <a:solidFill>
                    <a:srgbClr val="000000"/>
                  </a:solidFill>
                </a:uFill>
                <a:latin typeface="Arial"/>
                <a:ea typeface="Arial"/>
                <a:cs typeface="Arial"/>
                <a:sym typeface="Arial"/>
              </a:defRPr>
            </a:pPr>
            <a:r>
              <a:t>Paul Bruffell</a:t>
            </a:r>
          </a:p>
          <a:p>
            <a:pPr algn="just" defTabSz="457200">
              <a:defRPr sz="1050">
                <a:uFill>
                  <a:solidFill>
                    <a:srgbClr val="000000"/>
                  </a:solidFill>
                </a:uFill>
                <a:latin typeface="Century"/>
                <a:ea typeface="Century"/>
                <a:cs typeface="Century"/>
                <a:sym typeface="Century"/>
              </a:defRPr>
            </a:pPr>
            <a:r>
              <a:rPr sz="1200">
                <a:solidFill>
                  <a:srgbClr val="231F20"/>
                </a:solidFill>
                <a:uFill>
                  <a:solidFill>
                    <a:srgbClr val="231F20"/>
                  </a:solidFill>
                </a:uFill>
                <a:latin typeface="Arial"/>
                <a:ea typeface="Arial"/>
                <a:cs typeface="Arial"/>
                <a:sym typeface="Arial"/>
              </a:rPr>
              <a:t>Paul is a Chartered Chemical Engineer with 35 years experience in the chemical industry.</a:t>
            </a:r>
            <a:endParaRPr>
              <a:solidFill>
                <a:srgbClr val="231F20"/>
              </a:solidFill>
              <a:uFill>
                <a:solidFill>
                  <a:srgbClr val="231F20"/>
                </a:solidFill>
              </a:uFill>
              <a:latin typeface="Arial"/>
              <a:ea typeface="Arial"/>
              <a:cs typeface="Arial"/>
              <a:sym typeface="Arial"/>
            </a:endParaRPr>
          </a:p>
          <a:p>
            <a:pPr algn="just" defTabSz="457200">
              <a:defRPr sz="1050">
                <a:uFill>
                  <a:solidFill>
                    <a:srgbClr val="000000"/>
                  </a:solidFill>
                </a:uFill>
                <a:latin typeface="Century"/>
                <a:ea typeface="Century"/>
                <a:cs typeface="Century"/>
                <a:sym typeface="Century"/>
              </a:defRPr>
            </a:pPr>
            <a:endParaRPr>
              <a:solidFill>
                <a:srgbClr val="231F20"/>
              </a:solidFill>
              <a:uFill>
                <a:solidFill>
                  <a:srgbClr val="231F20"/>
                </a:solidFill>
              </a:uFill>
              <a:latin typeface="Arial"/>
              <a:ea typeface="Arial"/>
              <a:cs typeface="Arial"/>
              <a:sym typeface="Arial"/>
            </a:endParaRPr>
          </a:p>
          <a:p>
            <a:pPr defTabSz="457200">
              <a:defRPr sz="1050">
                <a:uFill>
                  <a:solidFill>
                    <a:srgbClr val="000000"/>
                  </a:solidFill>
                </a:uFill>
                <a:latin typeface="Century"/>
                <a:ea typeface="Century"/>
                <a:cs typeface="Century"/>
                <a:sym typeface="Century"/>
              </a:defRPr>
            </a:pPr>
            <a:r>
              <a:rPr sz="1200">
                <a:solidFill>
                  <a:srgbClr val="231F20"/>
                </a:solidFill>
                <a:uFill>
                  <a:solidFill>
                    <a:srgbClr val="231F20"/>
                  </a:solidFill>
                </a:uFill>
                <a:latin typeface="Arial"/>
                <a:ea typeface="Arial"/>
                <a:cs typeface="Arial"/>
                <a:sym typeface="Arial"/>
              </a:rPr>
              <a:t>Paul has been working in the South East Asia region for over 10 years and specialises in HAZOP Studies, Hazard Identification and risk reduction, auditing and incident investigation / root cause analysis.</a:t>
            </a:r>
          </a:p>
          <a:p>
            <a:pPr defTabSz="457200">
              <a:defRPr sz="1050">
                <a:uFill>
                  <a:solidFill>
                    <a:srgbClr val="000000"/>
                  </a:solidFill>
                </a:uFill>
                <a:latin typeface="Century"/>
                <a:ea typeface="Century"/>
                <a:cs typeface="Century"/>
                <a:sym typeface="Century"/>
              </a:defRPr>
            </a:pPr>
            <a:endParaRPr sz="1200">
              <a:solidFill>
                <a:srgbClr val="231F20"/>
              </a:solidFill>
              <a:uFill>
                <a:solidFill>
                  <a:srgbClr val="231F20"/>
                </a:solidFill>
              </a:uFill>
              <a:latin typeface="Arial"/>
              <a:ea typeface="Arial"/>
              <a:cs typeface="Arial"/>
              <a:sym typeface="Arial"/>
            </a:endParaRPr>
          </a:p>
          <a:p>
            <a:pPr defTabSz="457200">
              <a:defRPr sz="1050">
                <a:uFill>
                  <a:solidFill>
                    <a:srgbClr val="000000"/>
                  </a:solidFill>
                </a:uFill>
                <a:latin typeface="Century"/>
                <a:ea typeface="Century"/>
                <a:cs typeface="Century"/>
                <a:sym typeface="Century"/>
              </a:defRPr>
            </a:pPr>
            <a:r>
              <a:rPr sz="1200">
                <a:solidFill>
                  <a:srgbClr val="231F20"/>
                </a:solidFill>
                <a:uFill>
                  <a:solidFill>
                    <a:srgbClr val="231F20"/>
                  </a:solidFill>
                </a:uFill>
                <a:latin typeface="Arial"/>
                <a:ea typeface="Arial"/>
                <a:cs typeface="Arial"/>
                <a:sym typeface="Arial"/>
              </a:rPr>
              <a:t>Paul retired from Synthomer plc in 2017 where he was the Asia Regional SHE manager.</a:t>
            </a:r>
          </a:p>
          <a:p>
            <a:pPr defTabSz="457200">
              <a:defRPr sz="1200">
                <a:solidFill>
                  <a:srgbClr val="231F20"/>
                </a:solidFill>
                <a:uFill>
                  <a:solidFill>
                    <a:srgbClr val="231F20"/>
                  </a:solidFill>
                </a:uFill>
                <a:latin typeface="Arial"/>
                <a:ea typeface="Arial"/>
                <a:cs typeface="Arial"/>
                <a:sym typeface="Arial"/>
              </a:defRPr>
            </a:pPr>
            <a:endParaRPr sz="1200">
              <a:solidFill>
                <a:srgbClr val="231F20"/>
              </a:solidFill>
              <a:uFill>
                <a:solidFill>
                  <a:srgbClr val="231F20"/>
                </a:solidFill>
              </a:uFill>
              <a:latin typeface="Arial"/>
              <a:ea typeface="Arial"/>
              <a:cs typeface="Arial"/>
              <a:sym typeface="Aria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noGrp="1"/>
          </p:cNvSpPr>
          <p:nvPr>
            <p:ph type="title"/>
          </p:nvPr>
        </p:nvSpPr>
        <p:spPr>
          <a:prstGeom prst="rect">
            <a:avLst/>
          </a:prstGeom>
        </p:spPr>
        <p:txBody>
          <a:bodyPr/>
          <a:lstStyle/>
          <a:p>
            <a:r>
              <a:t>Conclusions</a:t>
            </a:r>
          </a:p>
        </p:txBody>
      </p:sp>
      <p:sp>
        <p:nvSpPr>
          <p:cNvPr id="272" name="Content Placeholder 2"/>
          <p:cNvSpPr txBox="1">
            <a:spLocks noGrp="1"/>
          </p:cNvSpPr>
          <p:nvPr>
            <p:ph type="body" idx="1"/>
          </p:nvPr>
        </p:nvSpPr>
        <p:spPr>
          <a:xfrm>
            <a:off x="645084" y="1413646"/>
            <a:ext cx="10515601" cy="4609918"/>
          </a:xfrm>
          <a:prstGeom prst="rect">
            <a:avLst/>
          </a:prstGeom>
        </p:spPr>
        <p:txBody>
          <a:bodyPr>
            <a:normAutofit lnSpcReduction="10000"/>
          </a:bodyPr>
          <a:lstStyle/>
          <a:p>
            <a:pPr marL="219455" indent="-219455" defTabSz="877823">
              <a:lnSpc>
                <a:spcPct val="110000"/>
              </a:lnSpc>
              <a:spcBef>
                <a:spcPts val="900"/>
              </a:spcBef>
              <a:defRPr sz="1919">
                <a:latin typeface="Arial"/>
                <a:ea typeface="Arial"/>
                <a:cs typeface="Arial"/>
                <a:sym typeface="Arial"/>
              </a:defRPr>
            </a:pPr>
            <a:r>
              <a:t>Process Safety (PS) competence assessment really is a "must do" not a "nice to have“.</a:t>
            </a:r>
          </a:p>
          <a:p>
            <a:pPr marL="219455" indent="-219455" defTabSz="877823">
              <a:lnSpc>
                <a:spcPct val="110000"/>
              </a:lnSpc>
              <a:spcBef>
                <a:spcPts val="900"/>
              </a:spcBef>
              <a:defRPr sz="1919">
                <a:latin typeface="Arial"/>
                <a:ea typeface="Arial"/>
                <a:cs typeface="Arial"/>
                <a:sym typeface="Arial"/>
              </a:defRPr>
            </a:pPr>
            <a:r>
              <a:t>This applies not just to “Major Hazard” sites but to </a:t>
            </a:r>
            <a:r>
              <a:rPr i="1" u="sng"/>
              <a:t>all</a:t>
            </a:r>
            <a:r>
              <a:t> chemical processing  sites where the hazard assessment shows they have the ability to have a serious safety or environmental accident</a:t>
            </a:r>
          </a:p>
          <a:p>
            <a:pPr marL="219455" indent="-219455" defTabSz="877823">
              <a:lnSpc>
                <a:spcPct val="110000"/>
              </a:lnSpc>
              <a:spcBef>
                <a:spcPts val="900"/>
              </a:spcBef>
              <a:defRPr sz="1919">
                <a:latin typeface="Arial"/>
                <a:ea typeface="Arial"/>
                <a:cs typeface="Arial"/>
                <a:sym typeface="Arial"/>
              </a:defRPr>
            </a:pPr>
            <a:r>
              <a:t>The Case Study describes an approach which has so far been sustainable and possible (but not easy) to fulfil within reasonable resource limits</a:t>
            </a:r>
          </a:p>
          <a:p>
            <a:pPr marL="658368" lvl="1" indent="-219455" defTabSz="877823">
              <a:lnSpc>
                <a:spcPct val="110000"/>
              </a:lnSpc>
              <a:spcBef>
                <a:spcPts val="400"/>
              </a:spcBef>
              <a:defRPr sz="1919">
                <a:latin typeface="Arial"/>
                <a:ea typeface="Arial"/>
                <a:cs typeface="Arial"/>
                <a:sym typeface="Arial"/>
              </a:defRPr>
            </a:pPr>
            <a:r>
              <a:t>It is a continuous process, requiring new managers to be assessed as they take up new appointments. </a:t>
            </a:r>
          </a:p>
          <a:p>
            <a:pPr marL="658368" lvl="1" indent="-219455" defTabSz="877823">
              <a:lnSpc>
                <a:spcPct val="110000"/>
              </a:lnSpc>
              <a:spcBef>
                <a:spcPts val="400"/>
              </a:spcBef>
              <a:defRPr sz="1919">
                <a:latin typeface="Arial"/>
                <a:ea typeface="Arial"/>
                <a:cs typeface="Arial"/>
                <a:sym typeface="Arial"/>
              </a:defRPr>
            </a:pPr>
            <a:r>
              <a:t>The approach is tailored to the different responsibilities of individual managers; and asks them to consider the Major Accident Hazards (MAH) on their sites and how the MAH are controlled</a:t>
            </a:r>
          </a:p>
          <a:p>
            <a:pPr marL="658368" lvl="1" indent="-219455" defTabSz="877823">
              <a:lnSpc>
                <a:spcPct val="110000"/>
              </a:lnSpc>
              <a:spcBef>
                <a:spcPts val="400"/>
              </a:spcBef>
              <a:defRPr sz="1919">
                <a:latin typeface="Arial"/>
                <a:ea typeface="Arial"/>
                <a:cs typeface="Arial"/>
                <a:sym typeface="Arial"/>
              </a:defRPr>
            </a:pPr>
            <a:r>
              <a:t>It requires site managers to demonstrate their understanding of their site and its MAH, and to consider the competence of their staff, both individually and collectively across the site.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
          <p:cNvSpPr txBox="1"/>
          <p:nvPr/>
        </p:nvSpPr>
        <p:spPr>
          <a:xfrm>
            <a:off x="2067283" y="1628403"/>
            <a:ext cx="7748449" cy="4845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8000" b="1">
                <a:ln w="22225" cap="flat">
                  <a:solidFill>
                    <a:schemeClr val="accent2"/>
                  </a:solidFill>
                  <a:prstDash val="solid"/>
                  <a:round/>
                </a:ln>
                <a:solidFill>
                  <a:srgbClr val="F8CBAD"/>
                </a:solidFill>
              </a:defRPr>
            </a:pPr>
            <a:r>
              <a:t>Thank you</a:t>
            </a:r>
          </a:p>
          <a:p>
            <a:pPr algn="ctr">
              <a:defRPr sz="8000" b="1">
                <a:ln w="22225" cap="flat">
                  <a:solidFill>
                    <a:schemeClr val="accent2"/>
                  </a:solidFill>
                  <a:prstDash val="solid"/>
                  <a:round/>
                </a:ln>
                <a:solidFill>
                  <a:srgbClr val="F8CBAD"/>
                </a:solidFill>
              </a:defRPr>
            </a:pPr>
            <a:endParaRPr/>
          </a:p>
          <a:p>
            <a:pPr algn="ctr">
              <a:defRPr sz="8000" b="1">
                <a:ln w="22225" cap="flat">
                  <a:solidFill>
                    <a:schemeClr val="accent2"/>
                  </a:solidFill>
                  <a:prstDash val="solid"/>
                  <a:round/>
                </a:ln>
                <a:solidFill>
                  <a:srgbClr val="F8CBAD"/>
                </a:solidFill>
              </a:defRPr>
            </a:pPr>
            <a:r>
              <a:t>Any comments or 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uppierung 5"/>
          <p:cNvGrpSpPr/>
          <p:nvPr/>
        </p:nvGrpSpPr>
        <p:grpSpPr>
          <a:xfrm>
            <a:off x="507298" y="597019"/>
            <a:ext cx="999687" cy="959226"/>
            <a:chOff x="-1" y="-1"/>
            <a:chExt cx="999685" cy="959224"/>
          </a:xfrm>
        </p:grpSpPr>
        <p:sp>
          <p:nvSpPr>
            <p:cNvPr id="187" name="Oval 10"/>
            <p:cNvSpPr/>
            <p:nvPr/>
          </p:nvSpPr>
          <p:spPr>
            <a:xfrm>
              <a:off x="-2" y="-2"/>
              <a:ext cx="999687" cy="959225"/>
            </a:xfrm>
            <a:prstGeom prst="ellipse">
              <a:avLst/>
            </a:prstGeom>
            <a:solidFill>
              <a:srgbClr val="78AD42"/>
            </a:solidFill>
            <a:ln w="12700" cap="flat">
              <a:noFill/>
              <a:miter lim="400000"/>
            </a:ln>
            <a:effectLst/>
          </p:spPr>
          <p:txBody>
            <a:bodyPr wrap="square" lIns="45718" tIns="45718" rIns="45718" bIns="45718" numCol="1" anchor="ctr">
              <a:noAutofit/>
            </a:bodyPr>
            <a:lstStyle/>
            <a:p>
              <a:pPr algn="ctr" defTabSz="1007943">
                <a:defRPr sz="1900">
                  <a:solidFill>
                    <a:srgbClr val="FFFFFF"/>
                  </a:solidFill>
                </a:defRPr>
              </a:pPr>
              <a:endParaRPr/>
            </a:p>
          </p:txBody>
        </p:sp>
        <p:pic>
          <p:nvPicPr>
            <p:cNvPr id="188" name="Bild 19" descr="Bild 19"/>
            <p:cNvPicPr>
              <a:picLocks noChangeAspect="1"/>
            </p:cNvPicPr>
            <p:nvPr/>
          </p:nvPicPr>
          <p:blipFill>
            <a:blip r:embed="rId3"/>
            <a:stretch>
              <a:fillRect/>
            </a:stretch>
          </p:blipFill>
          <p:spPr>
            <a:xfrm>
              <a:off x="181834" y="169271"/>
              <a:ext cx="559555" cy="504798"/>
            </a:xfrm>
            <a:prstGeom prst="rect">
              <a:avLst/>
            </a:prstGeom>
            <a:ln w="12700" cap="flat">
              <a:noFill/>
              <a:miter lim="400000"/>
            </a:ln>
            <a:effectLst/>
          </p:spPr>
        </p:pic>
      </p:grpSp>
      <p:sp>
        <p:nvSpPr>
          <p:cNvPr id="190" name="TextBox 18"/>
          <p:cNvSpPr txBox="1"/>
          <p:nvPr/>
        </p:nvSpPr>
        <p:spPr>
          <a:xfrm>
            <a:off x="1766649" y="619580"/>
            <a:ext cx="4874942" cy="634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251458" indent="-251458" defTabSz="1007943">
              <a:lnSpc>
                <a:spcPct val="90000"/>
              </a:lnSpc>
              <a:spcBef>
                <a:spcPts val="1300"/>
              </a:spcBef>
              <a:buClr>
                <a:srgbClr val="0D6694"/>
              </a:buClr>
              <a:buSzPct val="100000"/>
              <a:buChar char="◼"/>
              <a:defRPr sz="1600">
                <a:latin typeface="Arial"/>
                <a:ea typeface="Arial"/>
                <a:cs typeface="Arial"/>
                <a:sym typeface="Arial"/>
              </a:defRPr>
            </a:lvl1pPr>
          </a:lstStyle>
          <a:p>
            <a:r>
              <a:t>A leading global supplier of water-based and differentiated polymers with 2020 revenues of £1.65bn; Headquartered in London (UK)</a:t>
            </a:r>
          </a:p>
        </p:txBody>
      </p:sp>
      <p:grpSp>
        <p:nvGrpSpPr>
          <p:cNvPr id="193" name="Oval 33"/>
          <p:cNvGrpSpPr/>
          <p:nvPr/>
        </p:nvGrpSpPr>
        <p:grpSpPr>
          <a:xfrm>
            <a:off x="508388" y="5114392"/>
            <a:ext cx="1037464" cy="962539"/>
            <a:chOff x="-1" y="0"/>
            <a:chExt cx="1037462" cy="962538"/>
          </a:xfrm>
        </p:grpSpPr>
        <p:sp>
          <p:nvSpPr>
            <p:cNvPr id="191" name="Oval"/>
            <p:cNvSpPr/>
            <p:nvPr/>
          </p:nvSpPr>
          <p:spPr>
            <a:xfrm>
              <a:off x="-2" y="-1"/>
              <a:ext cx="1037464" cy="962540"/>
            </a:xfrm>
            <a:prstGeom prst="ellipse">
              <a:avLst/>
            </a:prstGeom>
            <a:solidFill>
              <a:srgbClr val="A6A6A6"/>
            </a:solidFill>
            <a:ln w="12700" cap="flat">
              <a:noFill/>
              <a:miter lim="400000"/>
            </a:ln>
            <a:effectLst/>
          </p:spPr>
          <p:txBody>
            <a:bodyPr wrap="square" lIns="45718" tIns="45718" rIns="45718" bIns="45718" numCol="1" anchor="ctr">
              <a:noAutofit/>
            </a:bodyPr>
            <a:lstStyle/>
            <a:p>
              <a:pPr algn="ctr" defTabSz="1007943">
                <a:defRPr>
                  <a:solidFill>
                    <a:srgbClr val="FFFFFF"/>
                  </a:solidFill>
                </a:defRPr>
              </a:pPr>
              <a:endParaRPr/>
            </a:p>
          </p:txBody>
        </p:sp>
        <p:sp>
          <p:nvSpPr>
            <p:cNvPr id="192" name="FTSE 250"/>
            <p:cNvSpPr txBox="1"/>
            <p:nvPr/>
          </p:nvSpPr>
          <p:spPr>
            <a:xfrm>
              <a:off x="197652" y="235255"/>
              <a:ext cx="642156" cy="4920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defTabSz="1007943">
                <a:defRPr sz="1400" b="1">
                  <a:solidFill>
                    <a:srgbClr val="FFFFFF"/>
                  </a:solidFill>
                  <a:latin typeface="Arial"/>
                  <a:ea typeface="Arial"/>
                  <a:cs typeface="Arial"/>
                  <a:sym typeface="Arial"/>
                </a:defRPr>
              </a:lvl1pPr>
            </a:lstStyle>
            <a:p>
              <a:r>
                <a:t>FTSE 250</a:t>
              </a:r>
            </a:p>
          </p:txBody>
        </p:sp>
      </p:grpSp>
      <p:sp>
        <p:nvSpPr>
          <p:cNvPr id="194" name="TextBox 19"/>
          <p:cNvSpPr txBox="1"/>
          <p:nvPr/>
        </p:nvSpPr>
        <p:spPr>
          <a:xfrm>
            <a:off x="1766650" y="5366751"/>
            <a:ext cx="4749301" cy="428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251458" indent="-251458" defTabSz="1007943">
              <a:lnSpc>
                <a:spcPct val="90000"/>
              </a:lnSpc>
              <a:spcBef>
                <a:spcPts val="1300"/>
              </a:spcBef>
              <a:buClr>
                <a:srgbClr val="0D6694"/>
              </a:buClr>
              <a:buSzPct val="100000"/>
              <a:buChar char="◼"/>
              <a:defRPr sz="1600">
                <a:latin typeface="Arial"/>
                <a:ea typeface="Arial"/>
                <a:cs typeface="Arial"/>
                <a:sym typeface="Arial"/>
              </a:defRPr>
            </a:lvl1pPr>
          </a:lstStyle>
          <a:p>
            <a:r>
              <a:t>Listed on London Stock Exchange since 1971; Market Capitalisation ~£2bn</a:t>
            </a:r>
          </a:p>
        </p:txBody>
      </p:sp>
      <p:grpSp>
        <p:nvGrpSpPr>
          <p:cNvPr id="197" name="Gruppierung 6"/>
          <p:cNvGrpSpPr/>
          <p:nvPr/>
        </p:nvGrpSpPr>
        <p:grpSpPr>
          <a:xfrm>
            <a:off x="496948" y="2860130"/>
            <a:ext cx="999685" cy="962539"/>
            <a:chOff x="0" y="0"/>
            <a:chExt cx="999684" cy="962538"/>
          </a:xfrm>
        </p:grpSpPr>
        <p:sp>
          <p:nvSpPr>
            <p:cNvPr id="195" name="Oval 21"/>
            <p:cNvSpPr/>
            <p:nvPr/>
          </p:nvSpPr>
          <p:spPr>
            <a:xfrm>
              <a:off x="-1" y="-1"/>
              <a:ext cx="999686" cy="962540"/>
            </a:xfrm>
            <a:prstGeom prst="ellipse">
              <a:avLst/>
            </a:prstGeom>
            <a:solidFill>
              <a:srgbClr val="006596"/>
            </a:solidFill>
            <a:ln w="12700" cap="flat">
              <a:noFill/>
              <a:miter lim="400000"/>
            </a:ln>
            <a:effectLst/>
          </p:spPr>
          <p:txBody>
            <a:bodyPr wrap="square" lIns="45718" tIns="45718" rIns="45718" bIns="45718" numCol="1" anchor="ctr">
              <a:noAutofit/>
            </a:bodyPr>
            <a:lstStyle/>
            <a:p>
              <a:pPr algn="ctr" defTabSz="1007943">
                <a:defRPr sz="1900">
                  <a:solidFill>
                    <a:srgbClr val="FFFFFF"/>
                  </a:solidFill>
                </a:defRPr>
              </a:pPr>
              <a:endParaRPr/>
            </a:p>
          </p:txBody>
        </p:sp>
        <p:pic>
          <p:nvPicPr>
            <p:cNvPr id="196" name="Bild 20" descr="Bild 20"/>
            <p:cNvPicPr>
              <a:picLocks noChangeAspect="1"/>
            </p:cNvPicPr>
            <p:nvPr/>
          </p:nvPicPr>
          <p:blipFill>
            <a:blip r:embed="rId4"/>
            <a:stretch>
              <a:fillRect/>
            </a:stretch>
          </p:blipFill>
          <p:spPr>
            <a:xfrm>
              <a:off x="96627" y="168472"/>
              <a:ext cx="740741" cy="740837"/>
            </a:xfrm>
            <a:prstGeom prst="rect">
              <a:avLst/>
            </a:prstGeom>
            <a:ln w="12700" cap="flat">
              <a:noFill/>
              <a:miter lim="400000"/>
            </a:ln>
            <a:effectLst/>
          </p:spPr>
        </p:pic>
      </p:grpSp>
      <p:sp>
        <p:nvSpPr>
          <p:cNvPr id="198" name="TextBox 20"/>
          <p:cNvSpPr txBox="1"/>
          <p:nvPr/>
        </p:nvSpPr>
        <p:spPr>
          <a:xfrm>
            <a:off x="1766648" y="3028600"/>
            <a:ext cx="4285493" cy="659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51458" indent="-251458" defTabSz="1007943">
              <a:lnSpc>
                <a:spcPct val="90000"/>
              </a:lnSpc>
              <a:spcBef>
                <a:spcPts val="1300"/>
              </a:spcBef>
              <a:buClr>
                <a:srgbClr val="0D6694"/>
              </a:buClr>
              <a:buSzPct val="100000"/>
              <a:buChar char="◼"/>
              <a:defRPr sz="1600">
                <a:latin typeface="Arial"/>
                <a:ea typeface="Arial"/>
                <a:cs typeface="Arial"/>
                <a:sym typeface="Arial"/>
              </a:defRPr>
            </a:pPr>
            <a:r>
              <a:t>A strong track record of organic growth and M&amp;A</a:t>
            </a:r>
          </a:p>
          <a:p>
            <a:pPr defTabSz="1007943">
              <a:defRPr sz="1700">
                <a:latin typeface="Arial"/>
                <a:ea typeface="Arial"/>
                <a:cs typeface="Arial"/>
                <a:sym typeface="Arial"/>
              </a:defRPr>
            </a:pPr>
            <a:r>
              <a:t>  </a:t>
            </a:r>
          </a:p>
        </p:txBody>
      </p:sp>
      <p:grpSp>
        <p:nvGrpSpPr>
          <p:cNvPr id="201" name="Group 33"/>
          <p:cNvGrpSpPr/>
          <p:nvPr/>
        </p:nvGrpSpPr>
        <p:grpSpPr>
          <a:xfrm>
            <a:off x="507298" y="4021893"/>
            <a:ext cx="999687" cy="959227"/>
            <a:chOff x="-1" y="-1"/>
            <a:chExt cx="999685" cy="959226"/>
          </a:xfrm>
        </p:grpSpPr>
        <p:sp>
          <p:nvSpPr>
            <p:cNvPr id="199" name="Oval 21"/>
            <p:cNvSpPr/>
            <p:nvPr/>
          </p:nvSpPr>
          <p:spPr>
            <a:xfrm>
              <a:off x="-2" y="-2"/>
              <a:ext cx="999687" cy="959228"/>
            </a:xfrm>
            <a:prstGeom prst="ellipse">
              <a:avLst/>
            </a:prstGeom>
            <a:solidFill>
              <a:srgbClr val="FC8909"/>
            </a:solidFill>
            <a:ln w="12700" cap="flat">
              <a:noFill/>
              <a:miter lim="400000"/>
            </a:ln>
            <a:effectLst/>
          </p:spPr>
          <p:txBody>
            <a:bodyPr wrap="square" lIns="45718" tIns="45718" rIns="45718" bIns="45718" numCol="1" anchor="ctr">
              <a:noAutofit/>
            </a:bodyPr>
            <a:lstStyle/>
            <a:p>
              <a:pPr algn="ctr" defTabSz="1007943">
                <a:defRPr sz="1900">
                  <a:solidFill>
                    <a:srgbClr val="FFFFFF"/>
                  </a:solidFill>
                </a:defRPr>
              </a:pPr>
              <a:endParaRPr/>
            </a:p>
          </p:txBody>
        </p:sp>
        <p:pic>
          <p:nvPicPr>
            <p:cNvPr id="200" name="Bild 2" descr="Bild 2"/>
            <p:cNvPicPr>
              <a:picLocks noChangeAspect="1"/>
            </p:cNvPicPr>
            <p:nvPr/>
          </p:nvPicPr>
          <p:blipFill>
            <a:blip r:embed="rId5"/>
            <a:stretch>
              <a:fillRect/>
            </a:stretch>
          </p:blipFill>
          <p:spPr>
            <a:xfrm>
              <a:off x="132735" y="155004"/>
              <a:ext cx="663107" cy="628056"/>
            </a:xfrm>
            <a:prstGeom prst="rect">
              <a:avLst/>
            </a:prstGeom>
            <a:ln w="12700" cap="flat">
              <a:noFill/>
              <a:miter lim="400000"/>
            </a:ln>
            <a:effectLst/>
          </p:spPr>
        </p:pic>
      </p:grpSp>
      <p:sp>
        <p:nvSpPr>
          <p:cNvPr id="202" name="TextBox 25"/>
          <p:cNvSpPr txBox="1"/>
          <p:nvPr/>
        </p:nvSpPr>
        <p:spPr>
          <a:xfrm>
            <a:off x="1766651" y="4307490"/>
            <a:ext cx="4249359" cy="221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251458" indent="-251458" defTabSz="1007943">
              <a:lnSpc>
                <a:spcPct val="90000"/>
              </a:lnSpc>
              <a:spcBef>
                <a:spcPts val="1300"/>
              </a:spcBef>
              <a:buClr>
                <a:srgbClr val="0D6694"/>
              </a:buClr>
              <a:buSzPct val="100000"/>
              <a:buChar char="◼"/>
              <a:defRPr sz="1600">
                <a:latin typeface="Arial"/>
                <a:ea typeface="Arial"/>
                <a:cs typeface="Arial"/>
                <a:sym typeface="Arial"/>
              </a:defRPr>
            </a:lvl1pPr>
          </a:lstStyle>
          <a:p>
            <a:r>
              <a:t>ca. 4750 employees around the world </a:t>
            </a:r>
          </a:p>
        </p:txBody>
      </p:sp>
      <p:sp>
        <p:nvSpPr>
          <p:cNvPr id="203" name="Oval 23"/>
          <p:cNvSpPr/>
          <p:nvPr/>
        </p:nvSpPr>
        <p:spPr>
          <a:xfrm>
            <a:off x="490186" y="1710855"/>
            <a:ext cx="1055664" cy="962539"/>
          </a:xfrm>
          <a:prstGeom prst="ellipse">
            <a:avLst/>
          </a:prstGeom>
          <a:solidFill>
            <a:srgbClr val="A5A6A5"/>
          </a:solidFill>
          <a:ln w="12700">
            <a:miter lim="400000"/>
          </a:ln>
        </p:spPr>
        <p:txBody>
          <a:bodyPr lIns="45718" tIns="45718" rIns="45718" bIns="45718" anchor="ctr"/>
          <a:lstStyle/>
          <a:p>
            <a:pPr algn="ctr" defTabSz="1007943">
              <a:defRPr sz="1900">
                <a:solidFill>
                  <a:srgbClr val="FFFFFF"/>
                </a:solidFill>
              </a:defRPr>
            </a:pPr>
            <a:endParaRPr/>
          </a:p>
        </p:txBody>
      </p:sp>
      <p:pic>
        <p:nvPicPr>
          <p:cNvPr id="204" name="Bild 3" descr="Bild 3"/>
          <p:cNvPicPr>
            <a:picLocks noChangeAspect="1"/>
          </p:cNvPicPr>
          <p:nvPr/>
        </p:nvPicPr>
        <p:blipFill>
          <a:blip r:embed="rId6"/>
          <a:stretch>
            <a:fillRect/>
          </a:stretch>
        </p:blipFill>
        <p:spPr>
          <a:xfrm>
            <a:off x="665753" y="1902504"/>
            <a:ext cx="646082" cy="612910"/>
          </a:xfrm>
          <a:prstGeom prst="rect">
            <a:avLst/>
          </a:prstGeom>
          <a:ln w="12700">
            <a:miter lim="400000"/>
          </a:ln>
        </p:spPr>
      </p:pic>
      <p:sp>
        <p:nvSpPr>
          <p:cNvPr id="205" name="TextBox 26"/>
          <p:cNvSpPr txBox="1"/>
          <p:nvPr/>
        </p:nvSpPr>
        <p:spPr>
          <a:xfrm>
            <a:off x="1766651" y="1738552"/>
            <a:ext cx="4567069" cy="841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51458" indent="-251458" defTabSz="1007943">
              <a:lnSpc>
                <a:spcPct val="90000"/>
              </a:lnSpc>
              <a:spcBef>
                <a:spcPts val="1300"/>
              </a:spcBef>
              <a:buClr>
                <a:srgbClr val="0D6694"/>
              </a:buClr>
              <a:buSzPct val="100000"/>
              <a:buChar char="◼"/>
              <a:defRPr sz="1600">
                <a:latin typeface="Arial"/>
                <a:ea typeface="Arial"/>
                <a:cs typeface="Arial"/>
                <a:sym typeface="Arial"/>
              </a:defRPr>
            </a:pPr>
            <a:r>
              <a:t>An international footprint across 18 countries, with 43 manufacturing sites and 4 Innovation Centres located in Europe, North America and Asia</a:t>
            </a:r>
            <a:r>
              <a:rPr b="1"/>
              <a:t>  </a:t>
            </a:r>
          </a:p>
        </p:txBody>
      </p:sp>
      <p:pic>
        <p:nvPicPr>
          <p:cNvPr id="206" name="Bildplatzhalter 35" descr="Bildplatzhalter 35"/>
          <p:cNvPicPr>
            <a:picLocks noChangeAspect="1"/>
          </p:cNvPicPr>
          <p:nvPr/>
        </p:nvPicPr>
        <p:blipFill>
          <a:blip r:embed="rId7"/>
          <a:stretch>
            <a:fillRect/>
          </a:stretch>
        </p:blipFill>
        <p:spPr>
          <a:xfrm>
            <a:off x="6821999" y="1710851"/>
            <a:ext cx="5052587" cy="4077019"/>
          </a:xfrm>
          <a:prstGeom prst="rect">
            <a:avLst/>
          </a:prstGeom>
          <a:ln w="12700">
            <a:miter lim="400000"/>
          </a:ln>
        </p:spPr>
      </p:pic>
      <p:pic>
        <p:nvPicPr>
          <p:cNvPr id="207" name="Picture 49" descr="Picture 49"/>
          <p:cNvPicPr>
            <a:picLocks noChangeAspect="1"/>
          </p:cNvPicPr>
          <p:nvPr/>
        </p:nvPicPr>
        <p:blipFill>
          <a:blip r:embed="rId8"/>
          <a:stretch>
            <a:fillRect/>
          </a:stretch>
        </p:blipFill>
        <p:spPr>
          <a:xfrm>
            <a:off x="7599649" y="308686"/>
            <a:ext cx="3497289" cy="116631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6" descr="Picture 6"/>
          <p:cNvPicPr>
            <a:picLocks noChangeAspect="1"/>
          </p:cNvPicPr>
          <p:nvPr/>
        </p:nvPicPr>
        <p:blipFill>
          <a:blip r:embed="rId2"/>
          <a:stretch>
            <a:fillRect/>
          </a:stretch>
        </p:blipFill>
        <p:spPr>
          <a:xfrm>
            <a:off x="9731971" y="1900031"/>
            <a:ext cx="2362201" cy="2362201"/>
          </a:xfrm>
          <a:prstGeom prst="rect">
            <a:avLst/>
          </a:prstGeom>
          <a:ln w="12700">
            <a:miter lim="400000"/>
          </a:ln>
        </p:spPr>
      </p:pic>
      <p:sp>
        <p:nvSpPr>
          <p:cNvPr id="212" name="Title 3"/>
          <p:cNvSpPr txBox="1">
            <a:spLocks noGrp="1"/>
          </p:cNvSpPr>
          <p:nvPr>
            <p:ph type="title"/>
          </p:nvPr>
        </p:nvSpPr>
        <p:spPr>
          <a:prstGeom prst="rect">
            <a:avLst/>
          </a:prstGeom>
        </p:spPr>
        <p:txBody>
          <a:bodyPr/>
          <a:lstStyle/>
          <a:p>
            <a:r>
              <a:t>Assessing Process Safety Competence</a:t>
            </a:r>
          </a:p>
        </p:txBody>
      </p:sp>
      <p:sp>
        <p:nvSpPr>
          <p:cNvPr id="213" name="Content Placeholder 4"/>
          <p:cNvSpPr txBox="1">
            <a:spLocks noGrp="1"/>
          </p:cNvSpPr>
          <p:nvPr>
            <p:ph type="body" idx="1"/>
          </p:nvPr>
        </p:nvSpPr>
        <p:spPr>
          <a:xfrm>
            <a:off x="580713" y="1400771"/>
            <a:ext cx="9344669" cy="4701182"/>
          </a:xfrm>
          <a:prstGeom prst="rect">
            <a:avLst/>
          </a:prstGeom>
        </p:spPr>
        <p:txBody>
          <a:bodyPr>
            <a:normAutofit lnSpcReduction="10000"/>
          </a:bodyPr>
          <a:lstStyle/>
          <a:p>
            <a:pPr>
              <a:lnSpc>
                <a:spcPct val="110000"/>
              </a:lnSpc>
              <a:defRPr sz="2000">
                <a:uFill>
                  <a:solidFill>
                    <a:srgbClr val="000000"/>
                  </a:solidFill>
                </a:uFill>
                <a:latin typeface="Arial"/>
                <a:ea typeface="Arial"/>
                <a:cs typeface="Arial"/>
                <a:sym typeface="Arial"/>
              </a:defRPr>
            </a:pPr>
            <a:r>
              <a:t>Over the years, the process industries have developed systems for process safety management (PSM) and training courses to go alongside those systems to reduce risk.</a:t>
            </a:r>
          </a:p>
          <a:p>
            <a:pPr>
              <a:lnSpc>
                <a:spcPct val="110000"/>
              </a:lnSpc>
              <a:defRPr sz="2000">
                <a:latin typeface="Arial"/>
                <a:ea typeface="Arial"/>
                <a:cs typeface="Arial"/>
                <a:sym typeface="Arial"/>
              </a:defRPr>
            </a:pPr>
            <a:r>
              <a:t>However, all this knowledge is of no use unless it actually affects the way the process industries are managed and operated – Companies must make changes in their culture and the way they manage major accident hazards.</a:t>
            </a:r>
            <a:endParaRPr>
              <a:uFill>
                <a:solidFill>
                  <a:srgbClr val="000000"/>
                </a:solidFill>
              </a:uFill>
            </a:endParaRPr>
          </a:p>
          <a:p>
            <a:pPr>
              <a:lnSpc>
                <a:spcPct val="110000"/>
              </a:lnSpc>
              <a:defRPr sz="2000">
                <a:latin typeface="Arial"/>
                <a:ea typeface="Arial"/>
                <a:cs typeface="Arial"/>
                <a:sym typeface="Arial"/>
              </a:defRPr>
            </a:pPr>
            <a:r>
              <a:t>Given we </a:t>
            </a:r>
            <a:r>
              <a:rPr i="1"/>
              <a:t>all</a:t>
            </a:r>
            <a:r>
              <a:t> make mistakes, and that the best safety culture and the best safety management systems are still designed and operated by fallible people – how do we improve?</a:t>
            </a:r>
          </a:p>
          <a:p>
            <a:pPr>
              <a:lnSpc>
                <a:spcPct val="110000"/>
              </a:lnSpc>
              <a:defRPr sz="2000">
                <a:latin typeface="Arial"/>
                <a:ea typeface="Arial"/>
                <a:cs typeface="Arial"/>
                <a:sym typeface="Arial"/>
              </a:defRPr>
            </a:pPr>
            <a:r>
              <a:t>At an individual level, the answer is largely "competence".  Individuals can only be usefully competent if they work in a system which is itself fit for purpose: giving them the appropriate tools, authority and time to use their competence effectively.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a:lstStyle/>
          <a:p>
            <a:r>
              <a:t>Defining Competence</a:t>
            </a:r>
          </a:p>
        </p:txBody>
      </p:sp>
      <p:sp>
        <p:nvSpPr>
          <p:cNvPr id="216" name="Content Placeholder 2"/>
          <p:cNvSpPr txBox="1">
            <a:spLocks noGrp="1"/>
          </p:cNvSpPr>
          <p:nvPr>
            <p:ph type="body" idx="1"/>
          </p:nvPr>
        </p:nvSpPr>
        <p:spPr>
          <a:xfrm>
            <a:off x="722330" y="1542389"/>
            <a:ext cx="9802664" cy="4351339"/>
          </a:xfrm>
          <a:prstGeom prst="rect">
            <a:avLst/>
          </a:prstGeom>
        </p:spPr>
        <p:txBody>
          <a:bodyPr/>
          <a:lstStyle/>
          <a:p>
            <a:pPr>
              <a:lnSpc>
                <a:spcPct val="110000"/>
              </a:lnSpc>
              <a:defRPr sz="2000">
                <a:latin typeface="Arial"/>
                <a:ea typeface="Arial"/>
                <a:cs typeface="Arial"/>
                <a:sym typeface="Arial"/>
              </a:defRPr>
            </a:pPr>
            <a:r>
              <a:t>Competence for an individual comes by recognising their own </a:t>
            </a:r>
            <a:r>
              <a:rPr i="1"/>
              <a:t>incompetences</a:t>
            </a:r>
            <a:r>
              <a:t>: recognising the boundaries of their own knowledge, experience and skills</a:t>
            </a:r>
          </a:p>
          <a:p>
            <a:pPr>
              <a:lnSpc>
                <a:spcPct val="110000"/>
              </a:lnSpc>
              <a:defRPr sz="2000">
                <a:latin typeface="Arial"/>
                <a:ea typeface="Arial"/>
                <a:cs typeface="Arial"/>
                <a:sym typeface="Arial"/>
              </a:defRPr>
            </a:pPr>
            <a:endParaRPr/>
          </a:p>
          <a:p>
            <a:pPr>
              <a:lnSpc>
                <a:spcPct val="110000"/>
              </a:lnSpc>
              <a:defRPr sz="2000">
                <a:latin typeface="Arial"/>
                <a:ea typeface="Arial"/>
                <a:cs typeface="Arial"/>
                <a:sym typeface="Arial"/>
              </a:defRPr>
            </a:pPr>
            <a:r>
              <a:t>Competence is also organisationally located - to be a person who can competently manage a plant in organisation X, does not make them automatically competent to manage even a quite similar operation in organisation Y. The new organisation and the individuals within it will be different; with different hazards to deal with.</a:t>
            </a:r>
          </a:p>
          <a:p>
            <a:pPr>
              <a:lnSpc>
                <a:spcPct val="110000"/>
              </a:lnSpc>
              <a:defRPr sz="2000">
                <a:latin typeface="Arial"/>
                <a:ea typeface="Arial"/>
                <a:cs typeface="Arial"/>
                <a:sym typeface="Arial"/>
              </a:defRPr>
            </a:pPr>
            <a:endParaRPr/>
          </a:p>
          <a:p>
            <a:pPr>
              <a:lnSpc>
                <a:spcPct val="110000"/>
              </a:lnSpc>
              <a:defRPr sz="2000">
                <a:latin typeface="Arial"/>
                <a:ea typeface="Arial"/>
                <a:cs typeface="Arial"/>
                <a:sym typeface="Arial"/>
              </a:defRPr>
            </a:pPr>
            <a:r>
              <a:t>An individual’s competence will also change with time, as they learn and the organisation's technology changes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prstGeom prst="rect">
            <a:avLst/>
          </a:prstGeom>
        </p:spPr>
        <p:txBody>
          <a:bodyPr/>
          <a:lstStyle/>
          <a:p>
            <a:r>
              <a:t>Defining Competence</a:t>
            </a:r>
          </a:p>
        </p:txBody>
      </p:sp>
      <p:sp>
        <p:nvSpPr>
          <p:cNvPr id="219" name="Content Placeholder 2"/>
          <p:cNvSpPr txBox="1">
            <a:spLocks noGrp="1"/>
          </p:cNvSpPr>
          <p:nvPr>
            <p:ph type="body" idx="1"/>
          </p:nvPr>
        </p:nvSpPr>
        <p:spPr>
          <a:prstGeom prst="rect">
            <a:avLst/>
          </a:prstGeom>
        </p:spPr>
        <p:txBody>
          <a:bodyPr/>
          <a:lstStyle/>
          <a:p>
            <a:pPr marL="228599" indent="-228599">
              <a:lnSpc>
                <a:spcPct val="110000"/>
              </a:lnSpc>
              <a:defRPr sz="2100">
                <a:latin typeface="Arial"/>
                <a:ea typeface="Arial"/>
                <a:cs typeface="Arial"/>
                <a:sym typeface="Arial"/>
              </a:defRPr>
            </a:pPr>
            <a:r>
              <a:t>HSE’s CoMAH guidance describes competence as - </a:t>
            </a:r>
            <a:r>
              <a:rPr>
                <a:uFill>
                  <a:solidFill>
                    <a:srgbClr val="000000"/>
                  </a:solidFill>
                </a:uFill>
              </a:rPr>
              <a:t>“the ability to undertake responsibilities and perform activities to a recognised standard on a regular basis.  It is a combination of skills, experience and knowledge.”</a:t>
            </a:r>
          </a:p>
          <a:p>
            <a:pPr marL="228599" indent="-228599">
              <a:lnSpc>
                <a:spcPct val="110000"/>
              </a:lnSpc>
              <a:defRPr sz="2100">
                <a:latin typeface="Arial"/>
                <a:ea typeface="Arial"/>
                <a:cs typeface="Arial"/>
                <a:sym typeface="Arial"/>
              </a:defRPr>
            </a:pPr>
            <a:r>
              <a:t>HSE’s assessment guidance - competency of the leaders of high hazard manufacturing sites – should be an essential part of any Process Safety Management System (PSMS). </a:t>
            </a:r>
          </a:p>
          <a:p>
            <a:pPr marL="228599" indent="-228599">
              <a:lnSpc>
                <a:spcPct val="110000"/>
              </a:lnSpc>
              <a:defRPr sz="2100">
                <a:latin typeface="Arial"/>
                <a:ea typeface="Arial"/>
                <a:cs typeface="Arial"/>
                <a:sym typeface="Arial"/>
              </a:defRPr>
            </a:pPr>
            <a:r>
              <a:t>The problem is –</a:t>
            </a:r>
          </a:p>
          <a:p>
            <a:pPr marL="685800" lvl="1" indent="-228600">
              <a:lnSpc>
                <a:spcPct val="110000"/>
              </a:lnSpc>
              <a:defRPr sz="2100">
                <a:latin typeface="Arial"/>
                <a:ea typeface="Arial"/>
                <a:cs typeface="Arial"/>
                <a:sym typeface="Arial"/>
              </a:defRPr>
            </a:pPr>
            <a:r>
              <a:t>for Process Safety there is not a formally  “recognised standard” on Competence Assurance.</a:t>
            </a:r>
          </a:p>
          <a:p>
            <a:pPr marL="685800" lvl="1" indent="-228600">
              <a:lnSpc>
                <a:spcPct val="110000"/>
              </a:lnSpc>
              <a:defRPr sz="2100">
                <a:latin typeface="Arial"/>
                <a:ea typeface="Arial"/>
                <a:cs typeface="Arial"/>
                <a:sym typeface="Arial"/>
              </a:defRPr>
            </a:pPr>
            <a:r>
              <a:t>So how do we develop an assurance system?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prstGeom prst="rect">
            <a:avLst/>
          </a:prstGeom>
        </p:spPr>
        <p:txBody>
          <a:bodyPr/>
          <a:lstStyle/>
          <a:p>
            <a:r>
              <a:t>Competence Assurance</a:t>
            </a:r>
          </a:p>
        </p:txBody>
      </p:sp>
      <p:sp>
        <p:nvSpPr>
          <p:cNvPr id="222" name="Content Placeholder 2"/>
          <p:cNvSpPr txBox="1">
            <a:spLocks noGrp="1"/>
          </p:cNvSpPr>
          <p:nvPr>
            <p:ph type="body" sz="quarter" idx="1"/>
          </p:nvPr>
        </p:nvSpPr>
        <p:spPr>
          <a:xfrm>
            <a:off x="838200" y="1529515"/>
            <a:ext cx="7440573" cy="2161301"/>
          </a:xfrm>
          <a:prstGeom prst="rect">
            <a:avLst/>
          </a:prstGeom>
        </p:spPr>
        <p:txBody>
          <a:bodyPr/>
          <a:lstStyle>
            <a:lvl1pPr>
              <a:lnSpc>
                <a:spcPct val="110000"/>
              </a:lnSpc>
              <a:defRPr sz="2000">
                <a:uFill>
                  <a:solidFill>
                    <a:srgbClr val="000000"/>
                  </a:solidFill>
                </a:uFill>
                <a:latin typeface="Arial"/>
                <a:ea typeface="Arial"/>
                <a:cs typeface="Arial"/>
                <a:sym typeface="Arial"/>
              </a:defRPr>
            </a:lvl1pPr>
          </a:lstStyle>
          <a:p>
            <a:r>
              <a:t>A competence assurance system should cover the individual with overall operational responsibility for a manufacturing site, the individual with responsibility for the integrity of the physical assets on the site and the individual with responsibility for the implementation and performance of the process safety management system on site.</a:t>
            </a:r>
          </a:p>
        </p:txBody>
      </p:sp>
      <p:pic>
        <p:nvPicPr>
          <p:cNvPr id="223" name="Picture 4" descr="Picture 4"/>
          <p:cNvPicPr>
            <a:picLocks noChangeAspect="1"/>
          </p:cNvPicPr>
          <p:nvPr/>
        </p:nvPicPr>
        <p:blipFill>
          <a:blip r:embed="rId2"/>
          <a:stretch>
            <a:fillRect/>
          </a:stretch>
        </p:blipFill>
        <p:spPr>
          <a:xfrm>
            <a:off x="8359340" y="2115560"/>
            <a:ext cx="3277675" cy="1332965"/>
          </a:xfrm>
          <a:prstGeom prst="rect">
            <a:avLst/>
          </a:prstGeom>
          <a:ln w="12700">
            <a:miter lim="400000"/>
          </a:ln>
        </p:spPr>
      </p:pic>
      <p:sp>
        <p:nvSpPr>
          <p:cNvPr id="224" name="Content Placeholder 2"/>
          <p:cNvSpPr txBox="1"/>
          <p:nvPr/>
        </p:nvSpPr>
        <p:spPr>
          <a:xfrm>
            <a:off x="838200" y="3622390"/>
            <a:ext cx="10515600" cy="2663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110000"/>
              </a:lnSpc>
              <a:spcBef>
                <a:spcPts val="600"/>
              </a:spcBef>
              <a:buSzPct val="100000"/>
              <a:buFont typeface="Arial"/>
              <a:buChar char="•"/>
              <a:defRPr sz="2000">
                <a:latin typeface="Arial"/>
                <a:ea typeface="Arial"/>
                <a:cs typeface="Arial"/>
                <a:sym typeface="Arial"/>
              </a:defRPr>
            </a:pPr>
            <a:r>
              <a:t>It is important to differentiate between personal competence and institutional competence.  A good PSMS requires both. Dedicated, competent people cannot make up for an incompetent system and a good quality management system is rapidly undermined if it is run by incompetent people.</a:t>
            </a:r>
          </a:p>
          <a:p>
            <a:pPr marL="228600" indent="-228600">
              <a:lnSpc>
                <a:spcPct val="110000"/>
              </a:lnSpc>
              <a:spcBef>
                <a:spcPts val="600"/>
              </a:spcBef>
              <a:buSzPct val="100000"/>
              <a:buFont typeface="Arial"/>
              <a:buChar char="•"/>
              <a:defRPr sz="2000">
                <a:uFill>
                  <a:solidFill>
                    <a:srgbClr val="000000"/>
                  </a:solidFill>
                </a:uFill>
                <a:latin typeface="Arial"/>
                <a:ea typeface="Arial"/>
                <a:cs typeface="Arial"/>
                <a:sym typeface="Arial"/>
              </a:defRPr>
            </a:pPr>
            <a:r>
              <a:t>G</a:t>
            </a:r>
            <a:r>
              <a:rPr>
                <a:uFillTx/>
              </a:rPr>
              <a:t>ood PS management systems identify what is important to different levels in the company - something which can change with time</a:t>
            </a:r>
          </a:p>
          <a:p>
            <a:pPr marL="228600" indent="-228600">
              <a:lnSpc>
                <a:spcPct val="110000"/>
              </a:lnSpc>
              <a:spcBef>
                <a:spcPts val="600"/>
              </a:spcBef>
              <a:buSzPct val="100000"/>
              <a:buFont typeface="Arial"/>
              <a:buChar char="•"/>
              <a:defRPr sz="2000">
                <a:uFill>
                  <a:solidFill>
                    <a:srgbClr val="000000"/>
                  </a:solidFill>
                </a:uFill>
                <a:latin typeface="Arial"/>
                <a:ea typeface="Arial"/>
                <a:cs typeface="Arial"/>
                <a:sym typeface="Arial"/>
              </a:defRPr>
            </a:pPr>
            <a:r>
              <a:t>In a competent PS system, appropriate PS KPIs should be seen by staff at every level.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prstGeom prst="rect">
            <a:avLst/>
          </a:prstGeom>
        </p:spPr>
        <p:txBody>
          <a:bodyPr/>
          <a:lstStyle/>
          <a:p>
            <a:r>
              <a:t>A Competence Assessment Scheme</a:t>
            </a:r>
          </a:p>
        </p:txBody>
      </p:sp>
      <p:sp>
        <p:nvSpPr>
          <p:cNvPr id="227" name="Content Placeholder 2"/>
          <p:cNvSpPr txBox="1">
            <a:spLocks noGrp="1"/>
          </p:cNvSpPr>
          <p:nvPr>
            <p:ph type="body" idx="1"/>
          </p:nvPr>
        </p:nvSpPr>
        <p:spPr>
          <a:xfrm>
            <a:off x="838200" y="1542389"/>
            <a:ext cx="10515600" cy="4691128"/>
          </a:xfrm>
          <a:prstGeom prst="rect">
            <a:avLst/>
          </a:prstGeom>
        </p:spPr>
        <p:txBody>
          <a:bodyPr/>
          <a:lstStyle/>
          <a:p>
            <a:pPr>
              <a:lnSpc>
                <a:spcPct val="110000"/>
              </a:lnSpc>
              <a:defRPr sz="2000">
                <a:latin typeface="Arial"/>
                <a:ea typeface="Arial"/>
                <a:cs typeface="Arial"/>
                <a:sym typeface="Arial"/>
              </a:defRPr>
            </a:pPr>
            <a:r>
              <a:t>Step 1 - A competence assessment scheme should be assurance that the leadership of the company and of individual sites have appropriate PS competence.</a:t>
            </a:r>
          </a:p>
          <a:p>
            <a:pPr>
              <a:lnSpc>
                <a:spcPct val="110000"/>
              </a:lnSpc>
              <a:defRPr sz="2000">
                <a:latin typeface="Arial"/>
                <a:ea typeface="Arial"/>
                <a:cs typeface="Arial"/>
                <a:sym typeface="Arial"/>
              </a:defRPr>
            </a:pPr>
            <a:r>
              <a:t>Step 2 - The second step would be to develop each site's PS awareness and culture; particularly focusing on the front-line production, maintenance and engineering staff who operate or maintain the integrity of the process equipment.</a:t>
            </a:r>
          </a:p>
          <a:p>
            <a:pPr>
              <a:lnSpc>
                <a:spcPct val="110000"/>
              </a:lnSpc>
              <a:defRPr sz="2000">
                <a:latin typeface="Arial"/>
                <a:ea typeface="Arial"/>
                <a:cs typeface="Arial"/>
                <a:sym typeface="Arial"/>
              </a:defRPr>
            </a:pPr>
            <a:r>
              <a:t>Step 3 - The third step would be developing and sustaining the PS competence of personnel in the "front line": principally operators, shift team leaders and maintenance technicians.</a:t>
            </a:r>
          </a:p>
          <a:p>
            <a:pPr>
              <a:lnSpc>
                <a:spcPct val="110000"/>
              </a:lnSpc>
              <a:defRPr sz="2000">
                <a:latin typeface="Arial"/>
                <a:ea typeface="Arial"/>
                <a:cs typeface="Arial"/>
                <a:sym typeface="Arial"/>
              </a:defRPr>
            </a:pPr>
            <a:r>
              <a:t>The overall programme should be allied to an individual's training and development</a:t>
            </a:r>
          </a:p>
          <a:p>
            <a:pPr>
              <a:lnSpc>
                <a:spcPct val="110000"/>
              </a:lnSpc>
              <a:defRPr sz="2000">
                <a:latin typeface="Arial"/>
                <a:ea typeface="Arial"/>
                <a:cs typeface="Arial"/>
                <a:sym typeface="Arial"/>
              </a:defRPr>
            </a:pPr>
            <a:r>
              <a:t>Embedding a programme of development, assurance and maintenance of PS competence is essential if the organisational culture is to reach what the "Bradley Curve" defines as the state of “Interdependent Team Culture”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a:spLocks noGrp="1"/>
          </p:cNvSpPr>
          <p:nvPr>
            <p:ph type="title"/>
          </p:nvPr>
        </p:nvSpPr>
        <p:spPr>
          <a:prstGeom prst="rect">
            <a:avLst/>
          </a:prstGeom>
        </p:spPr>
        <p:txBody>
          <a:bodyPr/>
          <a:lstStyle/>
          <a:p>
            <a:r>
              <a:t>Competence Assessment</a:t>
            </a:r>
          </a:p>
        </p:txBody>
      </p:sp>
      <p:sp>
        <p:nvSpPr>
          <p:cNvPr id="230" name="Content Placeholder 2"/>
          <p:cNvSpPr txBox="1">
            <a:spLocks noGrp="1"/>
          </p:cNvSpPr>
          <p:nvPr>
            <p:ph type="body" sz="half" idx="1"/>
          </p:nvPr>
        </p:nvSpPr>
        <p:spPr>
          <a:xfrm>
            <a:off x="657959" y="1928619"/>
            <a:ext cx="7612800" cy="3638948"/>
          </a:xfrm>
          <a:prstGeom prst="rect">
            <a:avLst/>
          </a:prstGeom>
        </p:spPr>
        <p:txBody>
          <a:bodyPr/>
          <a:lstStyle/>
          <a:p>
            <a:pPr>
              <a:lnSpc>
                <a:spcPct val="110000"/>
              </a:lnSpc>
              <a:defRPr sz="2000">
                <a:latin typeface="Arial"/>
                <a:ea typeface="Arial"/>
                <a:cs typeface="Arial"/>
                <a:sym typeface="Arial"/>
              </a:defRPr>
            </a:pPr>
            <a:r>
              <a:t>For front-line employees training and competence assessment is site based with PS comprising one - essential - part of the wider personnel development programme.  For these employees, evidence of PS Competency is likely to include: </a:t>
            </a:r>
          </a:p>
          <a:p>
            <a:pPr marL="685800" lvl="1" indent="-228600">
              <a:lnSpc>
                <a:spcPct val="110000"/>
              </a:lnSpc>
              <a:defRPr sz="2000">
                <a:latin typeface="Arial"/>
                <a:ea typeface="Arial"/>
                <a:cs typeface="Arial"/>
                <a:sym typeface="Arial"/>
              </a:defRPr>
            </a:pPr>
            <a:r>
              <a:t>training on PS essentials and local risk assessment;</a:t>
            </a:r>
          </a:p>
          <a:p>
            <a:pPr marL="685800" lvl="1" indent="-228600">
              <a:lnSpc>
                <a:spcPct val="110000"/>
              </a:lnSpc>
              <a:defRPr sz="2000">
                <a:latin typeface="Arial"/>
                <a:ea typeface="Arial"/>
                <a:cs typeface="Arial"/>
                <a:sym typeface="Arial"/>
              </a:defRPr>
            </a:pPr>
            <a:r>
              <a:t>question and answer evaluation from supervisors; and</a:t>
            </a:r>
          </a:p>
          <a:p>
            <a:pPr marL="685800" lvl="1" indent="-228600">
              <a:lnSpc>
                <a:spcPct val="110000"/>
              </a:lnSpc>
              <a:defRPr sz="2000">
                <a:latin typeface="Arial"/>
                <a:ea typeface="Arial"/>
                <a:cs typeface="Arial"/>
                <a:sym typeface="Arial"/>
              </a:defRPr>
            </a:pPr>
            <a:r>
              <a:t>documented observation of work being carried out.</a:t>
            </a:r>
          </a:p>
        </p:txBody>
      </p:sp>
      <p:pic>
        <p:nvPicPr>
          <p:cNvPr id="231" name="Picture 4" descr="Picture 4"/>
          <p:cNvPicPr>
            <a:picLocks noChangeAspect="1"/>
          </p:cNvPicPr>
          <p:nvPr/>
        </p:nvPicPr>
        <p:blipFill>
          <a:blip r:embed="rId2"/>
          <a:stretch>
            <a:fillRect/>
          </a:stretch>
        </p:blipFill>
        <p:spPr>
          <a:xfrm>
            <a:off x="8667218" y="1549346"/>
            <a:ext cx="2383813" cy="258790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4b40482-04a4-480f-b826-6548c4a2bcf1">
      <UserInfo>
        <DisplayName/>
        <AccountId xsi:nil="true"/>
        <AccountType/>
      </UserInfo>
    </SharedWithUsers>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46259-8D66-49ED-8322-4F9B57F1A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9F7787-284F-4677-B5E0-C473C711C8B3}">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c4b40482-04a4-480f-b826-6548c4a2bcf1"/>
    <ds:schemaRef ds:uri="7604e031-f840-4ad5-97d2-0b99280ee730"/>
    <ds:schemaRef ds:uri="http://www.w3.org/XML/1998/namespace"/>
  </ds:schemaRefs>
</ds:datastoreItem>
</file>

<file path=customXml/itemProps3.xml><?xml version="1.0" encoding="utf-8"?>
<ds:datastoreItem xmlns:ds="http://schemas.openxmlformats.org/officeDocument/2006/customXml" ds:itemID="{CCA7396C-52D9-4591-B60E-F1B33C30AF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2553</Words>
  <Application>Microsoft Office PowerPoint</Application>
  <PresentationFormat>Widescreen</PresentationFormat>
  <Paragraphs>128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Open Sans</vt:lpstr>
      <vt:lpstr>Custom Design</vt:lpstr>
      <vt:lpstr>PowerPoint Presentation</vt:lpstr>
      <vt:lpstr>PowerPoint Presentation</vt:lpstr>
      <vt:lpstr>PowerPoint Presentation</vt:lpstr>
      <vt:lpstr>Assessing Process Safety Competence</vt:lpstr>
      <vt:lpstr>Defining Competence</vt:lpstr>
      <vt:lpstr>Defining Competence</vt:lpstr>
      <vt:lpstr>Competence Assurance</vt:lpstr>
      <vt:lpstr>A Competence Assessment Scheme</vt:lpstr>
      <vt:lpstr>Competence Assessment</vt:lpstr>
      <vt:lpstr>Competence Assessment</vt:lpstr>
      <vt:lpstr>PS Competence Assurance – A Case Study</vt:lpstr>
      <vt:lpstr>PS Competence Assurance – A Case Study</vt:lpstr>
      <vt:lpstr>Case Study - Competence Assurance Programme</vt:lpstr>
      <vt:lpstr>Case Study - Competence Assurance Programme</vt:lpstr>
      <vt:lpstr>Case Study - Competence Assurance Programme</vt:lpstr>
      <vt:lpstr>Case Study - Competence Assurance Programme</vt:lpstr>
      <vt:lpstr>Case Study - Competence Assurance Programme</vt:lpstr>
      <vt:lpstr>Developing the System</vt:lpstr>
      <vt:lpstr>Developing the System</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Robinson</dc:creator>
  <cp:lastModifiedBy>Rachel Robinson</cp:lastModifiedBy>
  <cp:revision>1</cp:revision>
  <dcterms:modified xsi:type="dcterms:W3CDTF">2022-11-01T15:53:45Z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