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web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00" r:id="rId5"/>
  </p:sldMasterIdLst>
  <p:notesMasterIdLst>
    <p:notesMasterId r:id="rId46"/>
  </p:notesMasterIdLst>
  <p:handoutMasterIdLst>
    <p:handoutMasterId r:id="rId47"/>
  </p:handoutMasterIdLst>
  <p:sldIdLst>
    <p:sldId id="266" r:id="rId6"/>
    <p:sldId id="267" r:id="rId7"/>
    <p:sldId id="269" r:id="rId8"/>
    <p:sldId id="272" r:id="rId9"/>
    <p:sldId id="359" r:id="rId10"/>
    <p:sldId id="380" r:id="rId11"/>
    <p:sldId id="360" r:id="rId12"/>
    <p:sldId id="361" r:id="rId13"/>
    <p:sldId id="273" r:id="rId14"/>
    <p:sldId id="362" r:id="rId15"/>
    <p:sldId id="363" r:id="rId16"/>
    <p:sldId id="340" r:id="rId17"/>
    <p:sldId id="364" r:id="rId18"/>
    <p:sldId id="270" r:id="rId19"/>
    <p:sldId id="367" r:id="rId20"/>
    <p:sldId id="275" r:id="rId21"/>
    <p:sldId id="365" r:id="rId22"/>
    <p:sldId id="341" r:id="rId23"/>
    <p:sldId id="271" r:id="rId24"/>
    <p:sldId id="344" r:id="rId25"/>
    <p:sldId id="348" r:id="rId26"/>
    <p:sldId id="347" r:id="rId27"/>
    <p:sldId id="366" r:id="rId28"/>
    <p:sldId id="345" r:id="rId29"/>
    <p:sldId id="368" r:id="rId30"/>
    <p:sldId id="349" r:id="rId31"/>
    <p:sldId id="369" r:id="rId32"/>
    <p:sldId id="381" r:id="rId33"/>
    <p:sldId id="372" r:id="rId34"/>
    <p:sldId id="351" r:id="rId35"/>
    <p:sldId id="375" r:id="rId36"/>
    <p:sldId id="377" r:id="rId37"/>
    <p:sldId id="376" r:id="rId38"/>
    <p:sldId id="382" r:id="rId39"/>
    <p:sldId id="354" r:id="rId40"/>
    <p:sldId id="379" r:id="rId41"/>
    <p:sldId id="383" r:id="rId42"/>
    <p:sldId id="355" r:id="rId43"/>
    <p:sldId id="357" r:id="rId44"/>
    <p:sldId id="358"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9377D1-C3C8-42ED-BB9D-735F63E6E37A}" v="2" dt="2022-10-18T11:55:51.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8" autoAdjust="0"/>
    <p:restoredTop sz="67681" autoAdjust="0"/>
  </p:normalViewPr>
  <p:slideViewPr>
    <p:cSldViewPr snapToGrid="0" snapToObjects="1">
      <p:cViewPr varScale="1">
        <p:scale>
          <a:sx n="43" d="100"/>
          <a:sy n="43" d="100"/>
        </p:scale>
        <p:origin x="1576" y="3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532809-3300-490B-9A55-EBE29D95FF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C7F82D9-3F86-438F-AAD3-0453A9E70E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64A445-A386-4084-B76F-74FE7BA67F52}" type="datetimeFigureOut">
              <a:rPr lang="en-GB" smtClean="0"/>
              <a:t>18/10/2022</a:t>
            </a:fld>
            <a:endParaRPr lang="en-GB" dirty="0"/>
          </a:p>
        </p:txBody>
      </p:sp>
      <p:sp>
        <p:nvSpPr>
          <p:cNvPr id="4" name="Footer Placeholder 3">
            <a:extLst>
              <a:ext uri="{FF2B5EF4-FFF2-40B4-BE49-F238E27FC236}">
                <a16:creationId xmlns:a16="http://schemas.microsoft.com/office/drawing/2014/main" id="{6AA55C1D-CC74-44B4-BA3A-59156F669D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FD26B66A-4182-4182-8529-A787EF03DD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72DB3F-2EC9-405B-9431-72B754677B43}" type="slidenum">
              <a:rPr lang="en-GB" smtClean="0"/>
              <a:t>‹#›</a:t>
            </a:fld>
            <a:endParaRPr lang="en-GB" dirty="0"/>
          </a:p>
        </p:txBody>
      </p:sp>
    </p:spTree>
    <p:extLst>
      <p:ext uri="{BB962C8B-B14F-4D97-AF65-F5344CB8AC3E}">
        <p14:creationId xmlns:p14="http://schemas.microsoft.com/office/powerpoint/2010/main" val="2671217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DE857-2B65-0742-B6F3-30F03B2FB299}" type="datetimeFigureOut">
              <a:rPr lang="en-US" smtClean="0"/>
              <a:t>10/18/2022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ADCF8-0BE2-8A41-BC5B-15E79F2AF04B}" type="slidenum">
              <a:rPr lang="en-US" smtClean="0"/>
              <a:t>‹#›</a:t>
            </a:fld>
            <a:endParaRPr lang="en-US" dirty="0"/>
          </a:p>
        </p:txBody>
      </p:sp>
    </p:spTree>
    <p:extLst>
      <p:ext uri="{BB962C8B-B14F-4D97-AF65-F5344CB8AC3E}">
        <p14:creationId xmlns:p14="http://schemas.microsoft.com/office/powerpoint/2010/main" val="1512158137"/>
      </p:ext>
    </p:extLst>
  </p:cSld>
  <p:clrMap bg1="lt1" tx1="dk1" bg2="lt2" tx2="dk2" accent1="accent1" accent2="accent2" accent3="accent3" accent4="accent4" accent5="accent5" accent6="accent6" hlink="hlink" folHlink="folHlink"/>
  <p:hf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1</a:t>
            </a:fld>
            <a:endParaRPr lang="en-US" dirty="0"/>
          </a:p>
        </p:txBody>
      </p:sp>
    </p:spTree>
    <p:extLst>
      <p:ext uri="{BB962C8B-B14F-4D97-AF65-F5344CB8AC3E}">
        <p14:creationId xmlns:p14="http://schemas.microsoft.com/office/powerpoint/2010/main" val="2555965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300"/>
              </a:spcBef>
              <a:spcAft>
                <a:spcPts val="30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ONR have a Licence Condition Handbook, which the standard conditions. </a:t>
            </a:r>
          </a:p>
          <a:p>
            <a:pPr>
              <a:spcBef>
                <a:spcPts val="300"/>
              </a:spcBef>
              <a:spcAft>
                <a:spcPts val="3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These licence conditions confer six specific powers to the ONR for the control of the licensee’s activities:</a:t>
            </a:r>
          </a:p>
          <a:p>
            <a:pPr marL="285750" lvl="0" indent="-285750">
              <a:spcBef>
                <a:spcPts val="300"/>
              </a:spcBef>
              <a:spcAft>
                <a:spcPts val="300"/>
              </a:spcAft>
              <a:buFont typeface="Arial" panose="020B0604020202020204" pitchFamily="34" charset="0"/>
              <a:buChar char="•"/>
              <a:tabLst>
                <a:tab pos="457200"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Consent</a:t>
            </a:r>
          </a:p>
          <a:p>
            <a:pPr marL="285750" lvl="0" indent="-285750">
              <a:spcBef>
                <a:spcPts val="300"/>
              </a:spcBef>
              <a:spcAft>
                <a:spcPts val="300"/>
              </a:spcAft>
              <a:buFont typeface="Arial" panose="020B0604020202020204" pitchFamily="34" charset="0"/>
              <a:buChar char="•"/>
              <a:tabLst>
                <a:tab pos="457200" algn="l"/>
              </a:tabLs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Approval</a:t>
            </a:r>
          </a:p>
          <a:p>
            <a:pPr marL="285750" lvl="0" indent="-285750">
              <a:spcBef>
                <a:spcPts val="300"/>
              </a:spcBef>
              <a:spcAft>
                <a:spcPts val="300"/>
              </a:spcAft>
              <a:buFont typeface="Arial" panose="020B0604020202020204" pitchFamily="34" charset="0"/>
              <a:buChar char="•"/>
              <a:tabLst>
                <a:tab pos="457200" algn="l"/>
              </a:tabLst>
            </a:pPr>
            <a:r>
              <a:rPr lang="en-GB" sz="1800" b="1" dirty="0">
                <a:effectLst/>
                <a:latin typeface="CIDFont+F1"/>
                <a:ea typeface="Times New Roman" panose="02020603050405020304" pitchFamily="18" charset="0"/>
                <a:cs typeface="CIDFont+F1"/>
              </a:rPr>
              <a:t>Direction</a:t>
            </a:r>
          </a:p>
          <a:p>
            <a:pPr marL="285750" lvl="0" indent="-285750">
              <a:spcBef>
                <a:spcPts val="300"/>
              </a:spcBef>
              <a:spcAft>
                <a:spcPts val="300"/>
              </a:spcAft>
              <a:buFont typeface="Arial" panose="020B0604020202020204" pitchFamily="34" charset="0"/>
              <a:buChar char="•"/>
              <a:tabLst>
                <a:tab pos="457200"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Agreement</a:t>
            </a:r>
          </a:p>
          <a:p>
            <a:pPr marL="285750" lvl="0" indent="-285750">
              <a:spcBef>
                <a:spcPts val="300"/>
              </a:spcBef>
              <a:spcAft>
                <a:spcPts val="300"/>
              </a:spcAft>
              <a:buFont typeface="Arial" panose="020B0604020202020204" pitchFamily="34" charset="0"/>
              <a:buChar char="•"/>
              <a:tabLst>
                <a:tab pos="457200"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Notification</a:t>
            </a:r>
          </a:p>
          <a:p>
            <a:pPr marL="285750" lvl="0" indent="-285750">
              <a:spcBef>
                <a:spcPts val="300"/>
              </a:spcBef>
              <a:spcAft>
                <a:spcPts val="300"/>
              </a:spcAft>
              <a:buFont typeface="Arial" panose="020B0604020202020204" pitchFamily="34" charset="0"/>
              <a:buChar char="•"/>
              <a:tabLst>
                <a:tab pos="457200"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Specification</a:t>
            </a:r>
          </a:p>
          <a:p>
            <a:pPr marL="0" lvl="0" indent="0">
              <a:spcBef>
                <a:spcPts val="300"/>
              </a:spcBef>
              <a:spcAft>
                <a:spcPts val="300"/>
              </a:spcAft>
              <a:buFont typeface="Arial" panose="020B0604020202020204" pitchFamily="34" charset="0"/>
              <a:buNone/>
              <a:tabLst>
                <a:tab pos="457200" algn="l"/>
              </a:tabLst>
            </a:pPr>
            <a:r>
              <a:rPr lang="en-GB" sz="1800" b="0" dirty="0">
                <a:effectLst/>
                <a:latin typeface="Arial" panose="020B0604020202020204" pitchFamily="34" charset="0"/>
                <a:ea typeface="Times New Roman" panose="02020603050405020304" pitchFamily="18" charset="0"/>
                <a:cs typeface="Times New Roman" panose="02020603050405020304" pitchFamily="18" charset="0"/>
              </a:rPr>
              <a:t>I have no intention of going through these in detail.</a:t>
            </a:r>
          </a:p>
          <a:p>
            <a:pPr marL="0" lvl="0" indent="0">
              <a:spcBef>
                <a:spcPts val="300"/>
              </a:spcBef>
              <a:spcAft>
                <a:spcPts val="300"/>
              </a:spcAft>
              <a:buFont typeface="Arial" panose="020B0604020202020204" pitchFamily="34" charset="0"/>
              <a:buNone/>
              <a:tabLst>
                <a:tab pos="457200" algn="l"/>
              </a:tabLst>
            </a:pPr>
            <a:r>
              <a:rPr lang="en-GB" sz="1800" b="0" dirty="0">
                <a:effectLst/>
                <a:latin typeface="Arial" panose="020B0604020202020204" pitchFamily="34" charset="0"/>
                <a:ea typeface="Times New Roman" panose="02020603050405020304" pitchFamily="18" charset="0"/>
                <a:cs typeface="Times New Roman" panose="02020603050405020304" pitchFamily="18" charset="0"/>
              </a:rPr>
              <a:t> </a:t>
            </a:r>
            <a:br>
              <a:rPr lang="en-GB" sz="1800" dirty="0">
                <a:effectLst/>
                <a:latin typeface="Arial" panose="020B0604020202020204" pitchFamily="34" charset="0"/>
                <a:ea typeface="Times New Roman" panose="02020603050405020304" pitchFamily="18" charset="0"/>
                <a:cs typeface="Times New Roman" panose="02020603050405020304" pitchFamily="18" charset="0"/>
              </a:rPr>
            </a:br>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10</a:t>
            </a:fld>
            <a:endParaRPr lang="en-US" dirty="0"/>
          </a:p>
        </p:txBody>
      </p:sp>
    </p:spTree>
    <p:extLst>
      <p:ext uri="{BB962C8B-B14F-4D97-AF65-F5344CB8AC3E}">
        <p14:creationId xmlns:p14="http://schemas.microsoft.com/office/powerpoint/2010/main" val="1389357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Suffice to say these License Conditions and the associated powers means the nuclear industry has to seek permission from the Regulator at some level for all activities.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This is in contrast to other sectors where the HSE:</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Wingdings" panose="05000000000000000000" pitchFamily="2" charset="2"/>
              <a:buChar char=""/>
              <a:tabLst>
                <a:tab pos="457200" algn="l"/>
              </a:tabLs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applies licensing and permission regimes to certain industry sectors for specific work activities involving significant hazard, risk or public concern, for example where there are risks of:</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spcBef>
                <a:spcPts val="600"/>
              </a:spcBef>
              <a:spcAft>
                <a:spcPts val="600"/>
              </a:spcAft>
              <a:buFont typeface="Symbol" panose="05050102010706020507" pitchFamily="18" charset="2"/>
              <a:buChar char=""/>
              <a:tabLst>
                <a:tab pos="914400" algn="l"/>
              </a:tabLs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multiple fatalities.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spcBef>
                <a:spcPts val="600"/>
              </a:spcBef>
              <a:spcAft>
                <a:spcPts val="600"/>
              </a:spcAft>
              <a:buFont typeface="Symbol" panose="05050102010706020507" pitchFamily="18" charset="2"/>
              <a:buChar char=""/>
              <a:tabLst>
                <a:tab pos="914400" algn="l"/>
              </a:tabLs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widespread and significant effects on human health.</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So if the ONR is to give permission it needs to be well informed by the licensee.</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Thus, the evidence and reasoning to gain permission inevitably has to be even more robust than might be expected in broader industry.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practical outcome is that we have to approach DSEAR issues slightly differently to other industries. RGP from wider industry may require more explanation and justification than first meets the eye.</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spcBef>
                <a:spcPts val="300"/>
              </a:spcBef>
              <a:spcAft>
                <a:spcPts val="300"/>
              </a:spcAft>
              <a:buFont typeface="Wingdings" panose="05000000000000000000" pitchFamily="2" charset="2"/>
              <a:buNone/>
              <a:tabLst>
                <a:tab pos="457200" algn="l"/>
              </a:tabLs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11</a:t>
            </a:fld>
            <a:endParaRPr lang="en-US" dirty="0"/>
          </a:p>
        </p:txBody>
      </p:sp>
    </p:spTree>
    <p:extLst>
      <p:ext uri="{BB962C8B-B14F-4D97-AF65-F5344CB8AC3E}">
        <p14:creationId xmlns:p14="http://schemas.microsoft.com/office/powerpoint/2010/main" val="417802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other aspect to discuss is the Tolerability of Risk</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We’ve already seen that the regulatory regime creates greater scrutiny and consequently higher expectations on standards for nuclear operations.</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But should this be the case with our non nuclear hazards? </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Some suggest that “dead is dead” What kills you is irrelevant whether it be radiation or something else. This is a rationalist approach.</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However, society’s tolerance to particular hazards is not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necessariy</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rational. This involves psychology. “Nuclear” has a cultural resonance built during the Cold War. It engenders fear and dread and so society will only accept a lower risk. Fukushima causes significant harm to people due to STRESS.</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above may lead to different risk criteria for Nuclear and Non-nuclear in the future. The advantage of this would be to align us with the other high hazard industries (who are more numerous) and therefore learning (and hence Relevant Good Practice) become easier to translate.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4ABE5-2BCC-4337-9FAE-62C26C5D2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868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fontAlgn="base">
              <a:spcBef>
                <a:spcPts val="600"/>
              </a:spcBef>
              <a:spcAft>
                <a:spcPts val="600"/>
              </a:spcAft>
              <a:buSzPts val="900"/>
              <a:buFont typeface="Wingdings" panose="05000000000000000000" pitchFamily="2" charset="2"/>
              <a:buChar char=""/>
              <a:tabLst>
                <a:tab pos="1260475" algn="l"/>
                <a:tab pos="1620520" algn="l"/>
              </a:tabLst>
            </a:pPr>
            <a:r>
              <a:rPr lang="en-GB" sz="1800" u="none" strike="noStrike" dirty="0">
                <a:solidFill>
                  <a:srgbClr val="0070C0"/>
                </a:solidFill>
                <a:effectLst/>
                <a:latin typeface="Arial" panose="020B0604020202020204" pitchFamily="34" charset="0"/>
                <a:ea typeface="Times New Roman" panose="02020603050405020304" pitchFamily="18" charset="0"/>
              </a:rPr>
              <a:t>Intolerable</a:t>
            </a:r>
            <a:br>
              <a:rPr lang="en-GB" sz="1800" u="none" strike="noStrike" dirty="0">
                <a:solidFill>
                  <a:srgbClr val="0070C0"/>
                </a:solidFill>
                <a:effectLst/>
                <a:latin typeface="Arial" panose="020B0604020202020204" pitchFamily="34" charset="0"/>
                <a:ea typeface="Times New Roman" panose="02020603050405020304" pitchFamily="18" charset="0"/>
              </a:rPr>
            </a:br>
            <a:r>
              <a:rPr lang="en-GB" sz="1800" u="none" strike="noStrike" dirty="0">
                <a:solidFill>
                  <a:srgbClr val="0070C0"/>
                </a:solidFill>
                <a:effectLst/>
                <a:latin typeface="Arial" panose="020B0604020202020204" pitchFamily="34" charset="0"/>
                <a:ea typeface="Times New Roman" panose="02020603050405020304" pitchFamily="18" charset="0"/>
              </a:rPr>
              <a:t>the</a:t>
            </a:r>
            <a:r>
              <a:rPr lang="en-GB" sz="1800" u="none" strike="noStrike" dirty="0">
                <a:effectLst/>
                <a:latin typeface="Arial" panose="020B0604020202020204" pitchFamily="34" charset="0"/>
                <a:ea typeface="Times New Roman" panose="02020603050405020304" pitchFamily="18" charset="0"/>
              </a:rPr>
              <a:t> </a:t>
            </a:r>
            <a:r>
              <a:rPr lang="en-GB" sz="1800" u="none" strike="noStrike" dirty="0">
                <a:solidFill>
                  <a:srgbClr val="FF0000"/>
                </a:solidFill>
                <a:effectLst/>
                <a:latin typeface="Arial" panose="020B0604020202020204" pitchFamily="34" charset="0"/>
                <a:ea typeface="Times New Roman" panose="02020603050405020304" pitchFamily="18" charset="0"/>
              </a:rPr>
              <a:t>red zone</a:t>
            </a:r>
            <a:r>
              <a:rPr lang="en-GB" sz="1800" u="none" strike="noStrike" dirty="0">
                <a:effectLst/>
                <a:latin typeface="Arial" panose="020B0604020202020204" pitchFamily="34" charset="0"/>
                <a:ea typeface="Times New Roman" panose="02020603050405020304" pitchFamily="18" charset="0"/>
              </a:rPr>
              <a:t> </a:t>
            </a:r>
            <a:r>
              <a:rPr lang="en-GB" sz="1800" u="none" strike="noStrike" dirty="0">
                <a:solidFill>
                  <a:srgbClr val="0070C0"/>
                </a:solidFill>
                <a:effectLst/>
                <a:latin typeface="Arial" panose="020B0604020202020204" pitchFamily="34" charset="0"/>
                <a:ea typeface="Times New Roman" panose="02020603050405020304" pitchFamily="18" charset="0"/>
              </a:rPr>
              <a:t>on the risk carrot.</a:t>
            </a:r>
            <a:br>
              <a:rPr lang="en-GB" sz="1800" u="none" strike="noStrike" dirty="0">
                <a:solidFill>
                  <a:srgbClr val="0070C0"/>
                </a:solidFill>
                <a:effectLst/>
                <a:latin typeface="Arial" panose="020B0604020202020204" pitchFamily="34" charset="0"/>
                <a:ea typeface="Times New Roman" panose="02020603050405020304" pitchFamily="18" charset="0"/>
              </a:rPr>
            </a:br>
            <a:r>
              <a:rPr lang="en-GB" sz="1800" u="none" strike="noStrike" dirty="0">
                <a:solidFill>
                  <a:srgbClr val="0070C0"/>
                </a:solidFill>
                <a:effectLst/>
                <a:latin typeface="Arial" panose="020B0604020202020204" pitchFamily="34" charset="0"/>
                <a:ea typeface="Times New Roman" panose="02020603050405020304" pitchFamily="18" charset="0"/>
              </a:rPr>
              <a:t>Qualitative risk assessment is usually adequate to identify if a hazard is in this region.</a:t>
            </a:r>
            <a:br>
              <a:rPr lang="en-GB" sz="1800" u="none" strike="noStrike" dirty="0">
                <a:solidFill>
                  <a:srgbClr val="0070C0"/>
                </a:solidFill>
                <a:effectLst/>
                <a:latin typeface="Arial" panose="020B0604020202020204" pitchFamily="34" charset="0"/>
                <a:ea typeface="Times New Roman" panose="02020603050405020304" pitchFamily="18" charset="0"/>
              </a:rPr>
            </a:br>
            <a:r>
              <a:rPr lang="en-GB" sz="1800" u="none" strike="noStrike" dirty="0">
                <a:solidFill>
                  <a:srgbClr val="0070C0"/>
                </a:solidFill>
                <a:effectLst/>
                <a:latin typeface="Arial" panose="020B0604020202020204" pitchFamily="34" charset="0"/>
                <a:ea typeface="Times New Roman" panose="02020603050405020304" pitchFamily="18" charset="0"/>
              </a:rPr>
              <a:t>Risks identified as “intolerable” must be mitigated regardless of cost.</a:t>
            </a:r>
            <a:endParaRPr lang="en-GB" sz="1800" u="none" strike="noStrike" dirty="0">
              <a:effectLst/>
              <a:latin typeface="Times New Roman" panose="02020603050405020304" pitchFamily="18" charset="0"/>
              <a:ea typeface="Times New Roman" panose="02020603050405020304" pitchFamily="18" charset="0"/>
            </a:endParaRPr>
          </a:p>
          <a:p>
            <a:pPr>
              <a:spcBef>
                <a:spcPts val="600"/>
              </a:spcBef>
              <a:spcAft>
                <a:spcPts val="600"/>
              </a:spcAft>
              <a:tabLst>
                <a:tab pos="1260475" algn="l"/>
                <a:tab pos="1620520" algn="l"/>
              </a:tabLst>
            </a:pPr>
            <a:r>
              <a:rPr lang="en-GB" sz="1800" dirty="0">
                <a:solidFill>
                  <a:srgbClr val="0070C0"/>
                </a:solidFill>
                <a:effectLst/>
                <a:latin typeface="Arial" panose="020B0604020202020204" pitchFamily="34" charset="0"/>
                <a:ea typeface="Times New Roman" panose="02020603050405020304" pitchFamily="18" charset="0"/>
              </a:rPr>
              <a:t>To be in the Intolerable zone the risk to a worker, who has a degree of choice the risk must be 10-3 or greater And for</a:t>
            </a:r>
            <a:r>
              <a:rPr lang="en-GB" sz="1800" dirty="0">
                <a:effectLst/>
                <a:latin typeface="Arial" panose="020B0604020202020204" pitchFamily="34" charset="0"/>
                <a:ea typeface="Times New Roman" panose="02020603050405020304" pitchFamily="18" charset="0"/>
              </a:rPr>
              <a:t> a member of the public risks greater than 10</a:t>
            </a:r>
            <a:r>
              <a:rPr lang="en-GB" sz="1800" baseline="30000" dirty="0">
                <a:effectLst/>
                <a:latin typeface="Arial" panose="020B0604020202020204" pitchFamily="34" charset="0"/>
                <a:ea typeface="Times New Roman" panose="02020603050405020304" pitchFamily="18" charset="0"/>
              </a:rPr>
              <a:t>-4 </a:t>
            </a:r>
            <a:r>
              <a:rPr lang="en-GB" sz="1800" dirty="0">
                <a:effectLst/>
                <a:latin typeface="Arial" panose="020B0604020202020204" pitchFamily="34" charset="0"/>
                <a:ea typeface="Times New Roman" panose="02020603050405020304" pitchFamily="18" charset="0"/>
              </a:rPr>
              <a:t>from any workplace activity are Intolerable</a:t>
            </a:r>
            <a:endParaRPr lang="en-GB" sz="1800" dirty="0">
              <a:effectLst/>
              <a:latin typeface="Times New Roman" panose="02020603050405020304" pitchFamily="18" charset="0"/>
              <a:ea typeface="Times New Roman" panose="02020603050405020304" pitchFamily="18" charset="0"/>
            </a:endParaRPr>
          </a:p>
          <a:p>
            <a:pPr>
              <a:spcBef>
                <a:spcPts val="600"/>
              </a:spcBef>
              <a:spcAft>
                <a:spcPts val="600"/>
              </a:spcAft>
            </a:pPr>
            <a:r>
              <a:rPr lang="en-GB" sz="1800" dirty="0">
                <a:effectLst/>
                <a:latin typeface="Arial" panose="020B0604020202020204" pitchFamily="34" charset="0"/>
                <a:ea typeface="Times New Roman" panose="02020603050405020304" pitchFamily="18" charset="0"/>
              </a:rPr>
              <a:t>Broadly acceptable -.</a:t>
            </a:r>
            <a:br>
              <a:rPr lang="en-GB" sz="1800" dirty="0">
                <a:effectLst/>
                <a:latin typeface="Arial" panose="020B0604020202020204" pitchFamily="34" charset="0"/>
                <a:ea typeface="Times New Roman" panose="02020603050405020304" pitchFamily="18" charset="0"/>
              </a:rPr>
            </a:br>
            <a:r>
              <a:rPr lang="en-GB" sz="1800" dirty="0">
                <a:effectLst/>
                <a:latin typeface="Arial" panose="020B0604020202020204" pitchFamily="34" charset="0"/>
                <a:ea typeface="Times New Roman" panose="02020603050405020304" pitchFamily="18" charset="0"/>
              </a:rPr>
              <a:t>R2P2 proposes that the residual risk to an average member of the public or a worker should be of the order of 10</a:t>
            </a:r>
            <a:r>
              <a:rPr lang="en-GB" sz="1800" baseline="30000" dirty="0">
                <a:effectLst/>
                <a:latin typeface="Arial" panose="020B0604020202020204" pitchFamily="34" charset="0"/>
                <a:ea typeface="Times New Roman" panose="02020603050405020304" pitchFamily="18" charset="0"/>
              </a:rPr>
              <a:t>-6</a:t>
            </a:r>
            <a:r>
              <a:rPr lang="en-GB" sz="1800" dirty="0">
                <a:effectLst/>
                <a:latin typeface="Arial" panose="020B0604020202020204" pitchFamily="34" charset="0"/>
                <a:ea typeface="Times New Roman" panose="02020603050405020304" pitchFamily="18" charset="0"/>
              </a:rPr>
              <a:t> or less. Less than this threshold is Broadly Acceptable</a:t>
            </a:r>
            <a:r>
              <a:rPr lang="en-GB" sz="1800" dirty="0">
                <a:solidFill>
                  <a:srgbClr val="00B050"/>
                </a:solidFill>
                <a:effectLst/>
                <a:latin typeface="Arial" panose="020B0604020202020204" pitchFamily="34" charset="0"/>
                <a:ea typeface="Times New Roman" panose="02020603050405020304" pitchFamily="18" charset="0"/>
              </a:rPr>
              <a:t> the green zone</a:t>
            </a:r>
            <a:r>
              <a:rPr lang="en-GB" sz="1800" dirty="0">
                <a:effectLst/>
                <a:latin typeface="Arial" panose="020B0604020202020204" pitchFamily="34" charset="0"/>
                <a:ea typeface="Times New Roman" panose="02020603050405020304" pitchFamily="18" charset="0"/>
              </a:rPr>
              <a:t> on the risk carrot</a:t>
            </a:r>
            <a:endParaRPr lang="en-GB" sz="1800" dirty="0">
              <a:effectLst/>
              <a:latin typeface="Times New Roman" panose="02020603050405020304" pitchFamily="18" charset="0"/>
              <a:ea typeface="Times New Roman" panose="02020603050405020304" pitchFamily="18" charset="0"/>
            </a:endParaRPr>
          </a:p>
          <a:p>
            <a:pPr>
              <a:spcBef>
                <a:spcPts val="600"/>
              </a:spcBef>
              <a:spcAft>
                <a:spcPts val="600"/>
              </a:spcAft>
            </a:pPr>
            <a:r>
              <a:rPr lang="en-GB" sz="1800" dirty="0">
                <a:solidFill>
                  <a:srgbClr val="0070C0"/>
                </a:solidFill>
                <a:effectLst/>
                <a:latin typeface="Arial" panose="020B0604020202020204" pitchFamily="34" charset="0"/>
                <a:ea typeface="Times New Roman" panose="02020603050405020304" pitchFamily="18" charset="0"/>
              </a:rPr>
              <a:t>If we demonstrate the frequencies are low enough when applying RGP (i.e. standards etc.), then risks can be regarded as insignificant and adequately controlled. They are Broadly Acceptable. The Broadly Acceptable zone does not preclude using additional measures to reduce the residual risk providing that they are not grossly disproportionate in terms of time, cost and implementation difficulty for the reduction in risk achieved. At this point qualitative assessment methods apply.</a:t>
            </a:r>
            <a:endParaRPr lang="en-GB" sz="1800" dirty="0">
              <a:effectLst/>
              <a:latin typeface="Times New Roman" panose="02020603050405020304" pitchFamily="18" charset="0"/>
              <a:ea typeface="Times New Roman" panose="02020603050405020304" pitchFamily="18" charset="0"/>
            </a:endParaRPr>
          </a:p>
          <a:p>
            <a:pPr marL="342900" lvl="0" indent="-342900" fontAlgn="base">
              <a:spcBef>
                <a:spcPts val="600"/>
              </a:spcBef>
              <a:spcAft>
                <a:spcPts val="600"/>
              </a:spcAft>
              <a:buSzPts val="900"/>
              <a:buFont typeface="Wingdings" panose="05000000000000000000" pitchFamily="2" charset="2"/>
              <a:buChar char=""/>
            </a:pPr>
            <a:r>
              <a:rPr lang="en-GB" sz="1800" u="none" strike="noStrike" dirty="0">
                <a:effectLst/>
                <a:latin typeface="Arial" panose="020B0604020202020204" pitchFamily="34" charset="0"/>
                <a:ea typeface="Times New Roman" panose="02020603050405020304" pitchFamily="18" charset="0"/>
                <a:cs typeface="Arial" panose="020B0604020202020204" pitchFamily="34" charset="0"/>
              </a:rPr>
              <a:t>The boundary between Intolerable and Broadly Acceptable is the Tolerable if ALARP. Risks here should be reduced wherever possible providing they are not grossly disproportionate.</a:t>
            </a:r>
            <a:endParaRPr lang="en-GB" sz="1800" u="none" strike="noStrike"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solidFill>
                  <a:srgbClr val="0070C0"/>
                </a:solidFill>
                <a:effectLst/>
                <a:latin typeface="Arial" panose="020B0604020202020204" pitchFamily="34" charset="0"/>
                <a:ea typeface="Times New Roman" panose="02020603050405020304" pitchFamily="18" charset="0"/>
              </a:rPr>
              <a:t>Both qualitative and quantitative methods are needed to be able to demonstrate that the solution is ALARP. This may include a Cost-Benefit Analysis (CBA) as part of the ALARP demonstration. Any CBA should be considered persuasive not definitive. As the risk reduces the test of gross disproportionation becomes more relevant.</a:t>
            </a:r>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13</a:t>
            </a:fld>
            <a:endParaRPr lang="en-US" dirty="0"/>
          </a:p>
        </p:txBody>
      </p:sp>
    </p:spTree>
    <p:extLst>
      <p:ext uri="{BB962C8B-B14F-4D97-AF65-F5344CB8AC3E}">
        <p14:creationId xmlns:p14="http://schemas.microsoft.com/office/powerpoint/2010/main" val="3239053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dirty="0">
                <a:effectLst/>
                <a:latin typeface="Arial" panose="020B0604020202020204" pitchFamily="34" charset="0"/>
                <a:ea typeface="Times New Roman" panose="02020603050405020304" pitchFamily="18" charset="0"/>
              </a:rPr>
              <a:t>That’s R2P2 but the HSE in 1992 published the </a:t>
            </a:r>
            <a:r>
              <a:rPr lang="en-GB" sz="1800" i="1" dirty="0">
                <a:effectLst/>
                <a:latin typeface="Arial" panose="020B0604020202020204" pitchFamily="34" charset="0"/>
                <a:ea typeface="Times New Roman" panose="02020603050405020304" pitchFamily="18" charset="0"/>
              </a:rPr>
              <a:t>Tolerability of Risk from Nuclear Power Stations</a:t>
            </a:r>
            <a:r>
              <a:rPr lang="en-GB" sz="1800" dirty="0">
                <a:effectLst/>
                <a:latin typeface="Arial" panose="020B0604020202020204" pitchFamily="34" charset="0"/>
                <a:ea typeface="Times New Roman" panose="02020603050405020304" pitchFamily="18" charset="0"/>
              </a:rPr>
              <a:t> (HSE 1992).</a:t>
            </a:r>
            <a:endParaRPr lang="en-GB" sz="1800" dirty="0">
              <a:effectLst/>
              <a:latin typeface="Times New Roman" panose="02020603050405020304" pitchFamily="18" charset="0"/>
              <a:ea typeface="Times New Roman" panose="02020603050405020304" pitchFamily="18" charset="0"/>
            </a:endParaRPr>
          </a:p>
          <a:p>
            <a:pPr>
              <a:spcBef>
                <a:spcPts val="600"/>
              </a:spcBef>
              <a:spcAft>
                <a:spcPts val="600"/>
              </a:spcAft>
            </a:pPr>
            <a:r>
              <a:rPr lang="en-GB" sz="1800" dirty="0">
                <a:effectLst/>
                <a:latin typeface="Arial" panose="020B0604020202020204" pitchFamily="34" charset="0"/>
                <a:ea typeface="Times New Roman" panose="02020603050405020304" pitchFamily="18" charset="0"/>
              </a:rPr>
              <a:t>The philosophy developed in that paper can be summarized as:</a:t>
            </a:r>
            <a:endParaRPr lang="en-GB" sz="1800" dirty="0">
              <a:effectLst/>
              <a:latin typeface="Times New Roman" panose="02020603050405020304" pitchFamily="18" charset="0"/>
              <a:ea typeface="Times New Roman" panose="02020603050405020304" pitchFamily="18" charset="0"/>
            </a:endParaRPr>
          </a:p>
          <a:p>
            <a:pPr marL="342900" lvl="0" indent="-342900" fontAlgn="base">
              <a:spcBef>
                <a:spcPts val="600"/>
              </a:spcBef>
              <a:spcAft>
                <a:spcPts val="600"/>
              </a:spcAft>
              <a:buSzPts val="900"/>
              <a:buFont typeface="Wingdings" panose="05000000000000000000" pitchFamily="2" charset="2"/>
              <a:buChar char=""/>
            </a:pPr>
            <a:r>
              <a:rPr lang="en-GB"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the risks to worker should be at least an order of magnitude less than the risks to workers in other industries. </a:t>
            </a:r>
            <a:br>
              <a:rPr lang="en-GB"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br>
            <a:r>
              <a:rPr lang="en-GB"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The suggested maximum tolerable risk to worker in any industry is 10</a:t>
            </a:r>
            <a:r>
              <a:rPr lang="en-GB" sz="1800" u="none" strike="noStrike" baseline="30000" dirty="0">
                <a:effectLst/>
                <a:latin typeface="Arial" panose="020B0604020202020204" pitchFamily="34" charset="0"/>
                <a:ea typeface="Times New Roman" panose="02020603050405020304" pitchFamily="18" charset="0"/>
                <a:cs typeface="Times New Roman" panose="02020603050405020304" pitchFamily="18" charset="0"/>
              </a:rPr>
              <a:t>-3</a:t>
            </a:r>
            <a:r>
              <a:rPr lang="en-GB"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 therefore, the risk to the average radiation worker facility should be less than 10</a:t>
            </a:r>
            <a:r>
              <a:rPr lang="en-GB" sz="1800" u="none" strike="noStrike" baseline="30000" dirty="0">
                <a:effectLst/>
                <a:latin typeface="Arial" panose="020B0604020202020204" pitchFamily="34" charset="0"/>
                <a:ea typeface="Times New Roman" panose="02020603050405020304" pitchFamily="18" charset="0"/>
                <a:cs typeface="Times New Roman" panose="02020603050405020304" pitchFamily="18" charset="0"/>
              </a:rPr>
              <a:t>-4</a:t>
            </a:r>
            <a:r>
              <a:rPr lang="en-GB"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fontAlgn="base">
              <a:spcBef>
                <a:spcPts val="600"/>
              </a:spcBef>
              <a:spcAft>
                <a:spcPts val="600"/>
              </a:spcAft>
              <a:buSzPts val="900"/>
              <a:buFont typeface="Wingdings" panose="05000000000000000000" pitchFamily="2" charset="2"/>
              <a:buChar char=""/>
            </a:pPr>
            <a:r>
              <a:rPr lang="en-GB"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Residual risks to average members of the public should be of the order of 10</a:t>
            </a:r>
            <a:r>
              <a:rPr lang="en-GB" sz="1800" u="none" strike="noStrike" baseline="30000" dirty="0">
                <a:effectLst/>
                <a:latin typeface="Arial" panose="020B0604020202020204" pitchFamily="34" charset="0"/>
                <a:ea typeface="Times New Roman" panose="02020603050405020304" pitchFamily="18" charset="0"/>
                <a:cs typeface="Times New Roman" panose="02020603050405020304" pitchFamily="18" charset="0"/>
              </a:rPr>
              <a:t>-6</a:t>
            </a:r>
            <a:r>
              <a:rPr lang="en-GB"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 or less from any work activity, (R2P2). Therefore, overall risk to the average member of the UK public should be less than 10</a:t>
            </a:r>
            <a:r>
              <a:rPr lang="en-GB" sz="1800" u="none" strike="noStrike" baseline="30000" dirty="0">
                <a:effectLst/>
                <a:latin typeface="Arial" panose="020B0604020202020204" pitchFamily="34" charset="0"/>
                <a:ea typeface="Times New Roman" panose="02020603050405020304" pitchFamily="18" charset="0"/>
                <a:cs typeface="Times New Roman" panose="02020603050405020304" pitchFamily="18" charset="0"/>
              </a:rPr>
              <a:t>-7</a:t>
            </a:r>
            <a:r>
              <a:rPr lang="en-GB"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 this is similar to the risk of being killed by lightning (R2P2).</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14</a:t>
            </a:fld>
            <a:endParaRPr lang="en-US" dirty="0"/>
          </a:p>
        </p:txBody>
      </p:sp>
    </p:spTree>
    <p:extLst>
      <p:ext uri="{BB962C8B-B14F-4D97-AF65-F5344CB8AC3E}">
        <p14:creationId xmlns:p14="http://schemas.microsoft.com/office/powerpoint/2010/main" val="400314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In summary:</a:t>
            </a:r>
          </a:p>
          <a:p>
            <a:pPr marL="342900" lvl="0" indent="-342900">
              <a:spcBef>
                <a:spcPts val="600"/>
              </a:spcBef>
              <a:spcAft>
                <a:spcPts val="600"/>
              </a:spcAft>
              <a:buFont typeface="Wingdings" panose="05000000000000000000" pitchFamily="2" charset="2"/>
              <a:buChar char=""/>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regulatory framework with the licence and permissioning means greater regulatory scrutiny than might otherwise be expected </a:t>
            </a:r>
          </a:p>
          <a:p>
            <a:pPr marL="342900" lvl="0" indent="-342900">
              <a:spcBef>
                <a:spcPts val="600"/>
              </a:spcBef>
              <a:spcAft>
                <a:spcPts val="600"/>
              </a:spcAft>
              <a:buFont typeface="Wingdings" panose="05000000000000000000" pitchFamily="2" charset="2"/>
              <a:buChar char=""/>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order of magnitude lower tolerability of residual</a:t>
            </a:r>
          </a:p>
          <a:p>
            <a:pPr marL="342900" lvl="0" indent="-342900">
              <a:spcBef>
                <a:spcPts val="600"/>
              </a:spcBef>
              <a:spcAft>
                <a:spcPts val="600"/>
              </a:spcAft>
              <a:buFont typeface="Wingdings" panose="05000000000000000000" pitchFamily="2" charset="2"/>
              <a:buChar char=""/>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together drive a need for greater robustness to the evidence and underpinning than might be expected for other industries.</a:t>
            </a:r>
          </a:p>
          <a:p>
            <a:pPr marL="266700">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Hence why we went the further mile to answer the question: whether other industry sector practices can deliver an adequately robust underpinning. </a:t>
            </a:r>
          </a:p>
          <a:p>
            <a:pPr>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15</a:t>
            </a:fld>
            <a:endParaRPr lang="en-US" dirty="0"/>
          </a:p>
        </p:txBody>
      </p:sp>
    </p:spTree>
    <p:extLst>
      <p:ext uri="{BB962C8B-B14F-4D97-AF65-F5344CB8AC3E}">
        <p14:creationId xmlns:p14="http://schemas.microsoft.com/office/powerpoint/2010/main" val="1342204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We’ve set the scene so what is the hazard?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It is one that is unique to the nuclear industry.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It’s the generation of hydrogen created by radiolysis.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Radiolysis is when radiation, whether it be alpha, beta or to a lesser extent gamma, causes compounds to degrade into smaller molecular compounds or constituent elements.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When moisture is present hydrogen is formed.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Theoretically, the process can produce a stoichiometric mixture of hydrogen and oxygen. However, the actual chemistry is complex and dependent on circumstances and time. Often this means the oxygen does not manifest as gaseous oxygen, whilst the hydrogen is still released as a gas.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PVC when it undergoes radiolysis degrades to produce chlorine and hydrogen chloride, Again, the chemistry is complex. </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These radiolytic processes are slow; they are dependent on the energy of the radiation, the isotopic compositions of materials, the quantities of materials and the chemical and physical circumstances.</a:t>
            </a:r>
          </a:p>
          <a:p>
            <a:pPr>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Materials with a radiation field when stored for a long time can have an ingrowth of hydrogen and other species which can accumulate in the containment system.</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16</a:t>
            </a:fld>
            <a:endParaRPr lang="en-US" dirty="0"/>
          </a:p>
        </p:txBody>
      </p:sp>
    </p:spTree>
    <p:extLst>
      <p:ext uri="{BB962C8B-B14F-4D97-AF65-F5344CB8AC3E}">
        <p14:creationId xmlns:p14="http://schemas.microsoft.com/office/powerpoint/2010/main" val="1023942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specific problem concerns discrete containers of nuclear materials in long term storage. </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They’ve been stored in a controlled environment over many years.</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They are to be moved to an alternative facility as part of high hazard risk reduction operations.</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Over time there may be changes to the integrity of the container.</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storage arrangement for thee containers is not unlike an insect house. It is an array of horizontal concrete tubes; sealed at one end, with access controlled at the other by a loose fitting cover.</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aggregated hydrogen is potentially “a lot” which is the best I am allowed to say.</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storage containers have an interstitial and ullage volume of about 1 litre each. </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These containers are essentially sealed. </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Any accumulated hydrogen will cause pressurization which can show up as bowed end caps</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Basic engineering judgement says: the release of these quantities of hydrogen from a single container should not cause harm to workers.</a:t>
            </a:r>
          </a:p>
          <a:p>
            <a:pPr>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And our problem is to underpin that judgement and show the residual risk to be acceptable </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17</a:t>
            </a:fld>
            <a:endParaRPr lang="en-US" dirty="0"/>
          </a:p>
        </p:txBody>
      </p:sp>
    </p:spTree>
    <p:extLst>
      <p:ext uri="{BB962C8B-B14F-4D97-AF65-F5344CB8AC3E}">
        <p14:creationId xmlns:p14="http://schemas.microsoft.com/office/powerpoint/2010/main" val="924505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problem with any engineering judgement that’s OK is that everyone wants it to be right!</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result you have rampant confirmation bias</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approach we took to avoid this was:</a:t>
            </a:r>
          </a:p>
          <a:p>
            <a:pPr marL="342900" lvl="0" indent="-342900">
              <a:spcBef>
                <a:spcPts val="600"/>
              </a:spcBef>
              <a:spcAft>
                <a:spcPts val="600"/>
              </a:spcAft>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First to assume the opposite is true.</a:t>
            </a:r>
            <a:br>
              <a:rPr lang="en-GB" sz="1800" dirty="0">
                <a:effectLst/>
                <a:latin typeface="Arial" panose="020B0604020202020204" pitchFamily="34" charset="0"/>
                <a:ea typeface="Times New Roman" panose="02020603050405020304" pitchFamily="18" charset="0"/>
                <a:cs typeface="Times New Roman" panose="02020603050405020304" pitchFamily="18" charset="0"/>
              </a:rPr>
            </a:br>
            <a:r>
              <a:rPr lang="en-GB" sz="1800" dirty="0">
                <a:effectLst/>
                <a:latin typeface="Arial" panose="020B0604020202020204" pitchFamily="34" charset="0"/>
                <a:ea typeface="Times New Roman" panose="02020603050405020304" pitchFamily="18" charset="0"/>
                <a:cs typeface="Times New Roman" panose="02020603050405020304" pitchFamily="18" charset="0"/>
              </a:rPr>
              <a:t>(In other words assume that there is a problem and it has the potential to cause harm) and proceed to assess the situation accordingly.</a:t>
            </a:r>
          </a:p>
          <a:p>
            <a:pPr marL="342900" lvl="0" indent="-342900">
              <a:spcBef>
                <a:spcPts val="600"/>
              </a:spcBef>
              <a:spcAft>
                <a:spcPts val="600"/>
              </a:spcAft>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Use a variety of RGP techniques to address the question from different perspectives.</a:t>
            </a:r>
          </a:p>
          <a:p>
            <a:pPr marL="342900" lvl="0" indent="-342900">
              <a:spcBef>
                <a:spcPts val="600"/>
              </a:spcBef>
              <a:spcAft>
                <a:spcPts val="600"/>
              </a:spcAft>
              <a:buFont typeface="Wingdings" panose="05000000000000000000" pitchFamily="2" charset="2"/>
              <a:buChar char=""/>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Use independent subject matter experts and peers to review, comment and challenge</a:t>
            </a:r>
            <a:br>
              <a:rPr lang="en-GB" sz="1800" dirty="0">
                <a:effectLst/>
                <a:latin typeface="Arial" panose="020B0604020202020204" pitchFamily="34" charset="0"/>
                <a:ea typeface="Times New Roman" panose="02020603050405020304" pitchFamily="18" charset="0"/>
                <a:cs typeface="Times New Roman" panose="02020603050405020304" pitchFamily="18" charset="0"/>
              </a:rPr>
            </a:br>
            <a:r>
              <a:rPr lang="en-GB" sz="1800" dirty="0">
                <a:effectLst/>
                <a:latin typeface="Arial" panose="020B0604020202020204" pitchFamily="34" charset="0"/>
                <a:ea typeface="Times New Roman" panose="02020603050405020304" pitchFamily="18" charset="0"/>
                <a:cs typeface="Times New Roman" panose="02020603050405020304" pitchFamily="18" charset="0"/>
              </a:rPr>
              <a:t>(in other words don’t work in a silo).</a:t>
            </a:r>
          </a:p>
          <a:p>
            <a:pPr marL="342900" lvl="0" indent="-342900">
              <a:spcBef>
                <a:spcPts val="600"/>
              </a:spcBef>
              <a:spcAft>
                <a:spcPts val="600"/>
              </a:spcAft>
              <a:buFont typeface="Wingdings" panose="05000000000000000000" pitchFamily="2" charset="2"/>
              <a:buChar char=""/>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Seek out and use both internal and external learning.</a:t>
            </a:r>
          </a:p>
          <a:p>
            <a:pPr marL="342900" lvl="0" indent="-342900">
              <a:spcBef>
                <a:spcPts val="600"/>
              </a:spcBef>
              <a:spcAft>
                <a:spcPts val="600"/>
              </a:spcAft>
              <a:buFont typeface="Wingdings" panose="05000000000000000000" pitchFamily="2" charset="2"/>
              <a:buChar char=""/>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Encourage positive but challenging behaviours demonstrated by leadership.</a:t>
            </a:r>
          </a:p>
          <a:p>
            <a:pPr marL="342900" lvl="0" indent="-342900">
              <a:spcBef>
                <a:spcPts val="600"/>
              </a:spcBef>
              <a:spcAft>
                <a:spcPts val="600"/>
              </a:spcAft>
              <a:buFont typeface="Wingdings" panose="05000000000000000000" pitchFamily="2" charset="2"/>
              <a:buChar char=""/>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To be aware of group think behaviours and provide measures to identify and avoid.</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downside is being accused of:</a:t>
            </a:r>
          </a:p>
          <a:p>
            <a:pPr marL="342900" lvl="0" indent="-342900">
              <a:spcBef>
                <a:spcPts val="600"/>
              </a:spcBef>
              <a:spcAft>
                <a:spcPts val="600"/>
              </a:spcAft>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making a “mountain out of a molehill,”</a:t>
            </a:r>
          </a:p>
          <a:p>
            <a:pPr marL="342900" lvl="0" indent="-342900">
              <a:spcBef>
                <a:spcPts val="600"/>
              </a:spcBef>
              <a:spcAft>
                <a:spcPts val="600"/>
              </a:spcAft>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delaying the programme</a:t>
            </a:r>
          </a:p>
          <a:p>
            <a:pPr marL="342900" lvl="0" indent="-342900">
              <a:spcBef>
                <a:spcPts val="600"/>
              </a:spcBef>
              <a:spcAft>
                <a:spcPts val="600"/>
              </a:spcAft>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it’s unnecessary because the nuclear safety case addresses the problem.</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first two require patience to explain.</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third, the interaction with the nuclear safety case, I shall come to in a moment.</a:t>
            </a:r>
          </a:p>
          <a:p>
            <a:pPr>
              <a:spcBef>
                <a:spcPts val="300"/>
              </a:spcBef>
              <a:spcAft>
                <a:spcPts val="3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18</a:t>
            </a:fld>
            <a:endParaRPr lang="en-US" dirty="0"/>
          </a:p>
        </p:txBody>
      </p:sp>
    </p:spTree>
    <p:extLst>
      <p:ext uri="{BB962C8B-B14F-4D97-AF65-F5344CB8AC3E}">
        <p14:creationId xmlns:p14="http://schemas.microsoft.com/office/powerpoint/2010/main" val="2218607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 useful way to show why the nuclear doesn’t provide the justification is to look at the six types of explosion harm </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1)</a:t>
            </a:r>
          </a:p>
          <a:p>
            <a:pPr>
              <a:spcBef>
                <a:spcPts val="600"/>
              </a:spcBef>
              <a:spcAft>
                <a:spcPts val="6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Barometric</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human body is not tolerant to rapid pressure changes. The result is potential damage to ears, eyes, lungs, gastrointestinal tract and certain extremities.</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2)</a:t>
            </a:r>
          </a:p>
          <a:p>
            <a:pPr>
              <a:spcBef>
                <a:spcPts val="600"/>
              </a:spcBef>
              <a:spcAft>
                <a:spcPts val="6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Thermal</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this is the obvious burn potential.</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3)</a:t>
            </a:r>
          </a:p>
          <a:p>
            <a:pPr>
              <a:spcBef>
                <a:spcPts val="600"/>
              </a:spcBef>
              <a:spcAft>
                <a:spcPts val="6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Missile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shrapnel injuries from debris created by brittle failures due to the deflagration or detonation.</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4)</a:t>
            </a:r>
          </a:p>
          <a:p>
            <a:pPr>
              <a:spcBef>
                <a:spcPts val="600"/>
              </a:spcBef>
              <a:spcAft>
                <a:spcPts val="6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Translational</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expanding pressure waves and the fast moving gas can propel people over and upon landing they can incur broken bones, penetrating wounds and other blunt force traumas.</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5)</a:t>
            </a:r>
          </a:p>
          <a:p>
            <a:pPr>
              <a:spcBef>
                <a:spcPts val="600"/>
              </a:spcBef>
              <a:spcAft>
                <a:spcPts val="6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Toxic</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explosions can produce or release materials that can cause acute and or chronic health issues. This includes the release of radioactive materials with an associated radiation dose and contamination.</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6)</a:t>
            </a:r>
          </a:p>
          <a:p>
            <a:pPr>
              <a:spcBef>
                <a:spcPts val="600"/>
              </a:spcBef>
              <a:spcAft>
                <a:spcPts val="6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Societal and Environmental Effects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These are the wider consequences beyond the site boundary that have acute and or chronic effects that impact both the general public and the environment. This includes the release of nuclear materials to the environment.</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nuclear safety case looks at specific nuclear consequences such as:</a:t>
            </a:r>
          </a:p>
          <a:p>
            <a:pPr marL="342900" lvl="0" indent="-342900">
              <a:spcBef>
                <a:spcPts val="600"/>
              </a:spcBef>
              <a:spcAft>
                <a:spcPts val="600"/>
              </a:spcAft>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dose uptake to the public and workers</a:t>
            </a:r>
          </a:p>
          <a:p>
            <a:pPr marL="342900" lvl="0" indent="-342900">
              <a:spcBef>
                <a:spcPts val="600"/>
              </a:spcBef>
              <a:spcAft>
                <a:spcPts val="600"/>
              </a:spcAft>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loss of containment and release of nuclear materials into the environment.</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Hence it is only addressing the Toxic consequences and the Societal and Environmental consequences which it does very effectively. </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However, it poorly addresses the immediate physical harm to workers or the public. This must be covered through a DSEAR risk assessment.</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Fire risk assessments are often limited to thermal harm from the consequential fire </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So, there’s a potential gap.</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We still need that DSEAR Risk Assessment and look into the potential harm in terms of Items 1, 2, 3 and 4 to understand the potential consequences. to workers and to show that the risks are reduced to as low as is reasonably practicable,</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OK when it comes to the management of dangerous substances” there is a mismatch between the scope of any nuclear safety case and the non-nuclear consequences</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This has to be addressed through the DSEAR risk assessment process.</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19</a:t>
            </a:fld>
            <a:endParaRPr lang="en-US" dirty="0"/>
          </a:p>
        </p:txBody>
      </p:sp>
    </p:spTree>
    <p:extLst>
      <p:ext uri="{BB962C8B-B14F-4D97-AF65-F5344CB8AC3E}">
        <p14:creationId xmlns:p14="http://schemas.microsoft.com/office/powerpoint/2010/main" val="144513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I’m Keith Johnson</a:t>
            </a:r>
          </a:p>
          <a:p>
            <a:pPr>
              <a:spcBef>
                <a:spcPts val="600"/>
              </a:spcBef>
              <a:spcAft>
                <a:spcPts val="6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I’m a chemical engineer in the Process Engineering Capability of Sellafield Ltd.</a:t>
            </a:r>
          </a:p>
          <a:p>
            <a:pPr>
              <a:spcBef>
                <a:spcPts val="600"/>
              </a:spcBef>
              <a:spcAft>
                <a:spcPts val="6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My colleagues: Gareth Davies, Matt Webber and Jeff Tattersall and I wrote this paper based on our work to provide a robust DSEAR case using established practices on a novel situation. It was a facility undergoing high hazard reduction activities.</a:t>
            </a:r>
          </a:p>
          <a:p>
            <a:pPr>
              <a:spcBef>
                <a:spcPts val="600"/>
              </a:spcBef>
              <a:spcAft>
                <a:spcPts val="6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For commercial reasons I cannot share too much about the plant itself. </a:t>
            </a:r>
          </a:p>
          <a:p>
            <a:pPr>
              <a:spcBef>
                <a:spcPts val="600"/>
              </a:spcBef>
              <a:spcAft>
                <a:spcPts val="6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What we wanted to do was to avoid reinventing the wheel, hence the question whether Relevant Good Practices from other sectors and the discussion are transferable to this novel situation.</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2</a:t>
            </a:fld>
            <a:endParaRPr lang="en-US" dirty="0"/>
          </a:p>
        </p:txBody>
      </p:sp>
    </p:spTree>
    <p:extLst>
      <p:ext uri="{BB962C8B-B14F-4D97-AF65-F5344CB8AC3E}">
        <p14:creationId xmlns:p14="http://schemas.microsoft.com/office/powerpoint/2010/main" val="2195768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To be able to assess of consequences, area classification and overall risk assessment We needed information about the quantities of hydrogen present, the pressure and the integrity of the containers etc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Unfortunately, this information was not easily available. The problem being that: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rPr>
              <a:t>It’s exceedingly difficult to predict the hydrogen content at any moment in time because of uncertainties in the information about the moisture content of the containers.</a:t>
            </a:r>
            <a:endParaRPr lang="en-GB" sz="18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rPr>
              <a:t>There is PVC present and the chlorine and hydrogen chloride could’ve affected the container integrity</a:t>
            </a:r>
            <a:endParaRPr lang="en-GB" sz="18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rPr>
              <a:t>Radiolysis will only generate hydrogen whilst there is moisture or organic contaminants present.</a:t>
            </a:r>
            <a:endParaRPr lang="en-GB" sz="18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rPr>
              <a:t>The evolution rate is initially linear but changes with time. Decreasing as reactant is depleted. </a:t>
            </a:r>
            <a:endParaRPr lang="en-GB" sz="1800" dirty="0">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Over time the oxygen is absorbed by the materials in the container resulting in the internal atmosphere becoming oxygen deficient to below the Limiting Oxygen Concentration (LOC). </a:t>
            </a:r>
          </a:p>
          <a:p>
            <a:pPr algn="just">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We had routine inspection data for the first two decades of operation that told us that only 2% to 3% of the containers showed any deformation, the visual indication of pressurization. Unfortunately, the inspection regime was rationalized to reduce the dose detriment to the operators. This is probably an overestimate because if the deformation is plastic and the pressure is relieved through a fissure or other flow path the container will remain distorted and look as though it is still pressurized</a:t>
            </a:r>
          </a:p>
          <a:p>
            <a:pPr algn="just">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We had no definitive data on how many containers could have become pressurized in the latter two decades.</a:t>
            </a:r>
          </a:p>
          <a:p>
            <a:pPr algn="just">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However, one solution is to is to apply Bayesian type logic way to deduce an upper bound value purely for sensitivity analysis). This approach is purely statistical. It is not underpinned through technical knowledge of pressurization mechanisms and measurements.</a:t>
            </a:r>
          </a:p>
          <a:p>
            <a:pPr algn="just">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This approach provides a basis for a reasoned sensitivity analysis in the consequence and risk assessments </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20</a:t>
            </a:fld>
            <a:endParaRPr lang="en-US" dirty="0"/>
          </a:p>
        </p:txBody>
      </p:sp>
    </p:spTree>
    <p:extLst>
      <p:ext uri="{BB962C8B-B14F-4D97-AF65-F5344CB8AC3E}">
        <p14:creationId xmlns:p14="http://schemas.microsoft.com/office/powerpoint/2010/main" val="707736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We now have source terms how do we use them?</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methodologies we explored were:</a:t>
            </a:r>
          </a:p>
          <a:p>
            <a:pPr marL="342900" lvl="0" indent="-342900">
              <a:spcBef>
                <a:spcPts val="600"/>
              </a:spcBef>
              <a:spcAft>
                <a:spcPts val="600"/>
              </a:spcAft>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British standard BS EN 60079-10-1:2021.</a:t>
            </a:r>
          </a:p>
          <a:p>
            <a:pPr marL="342900" lvl="0" indent="-342900">
              <a:spcBef>
                <a:spcPts val="600"/>
              </a:spcBef>
              <a:spcAft>
                <a:spcPts val="600"/>
              </a:spcAft>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Energy Institute’s (EI) </a:t>
            </a:r>
            <a:r>
              <a:rPr lang="en-GB" sz="1800" i="1" dirty="0">
                <a:effectLst/>
                <a:latin typeface="Arial" panose="020B0604020202020204" pitchFamily="34" charset="0"/>
                <a:ea typeface="Times New Roman" panose="02020603050405020304" pitchFamily="18" charset="0"/>
                <a:cs typeface="Times New Roman" panose="02020603050405020304" pitchFamily="18" charset="0"/>
              </a:rPr>
              <a:t>A Risk based approach to hazardous area classification</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t>
            </a:r>
            <a:br>
              <a:rPr lang="en-GB" sz="1800" dirty="0">
                <a:effectLst/>
                <a:latin typeface="Arial" panose="020B0604020202020204" pitchFamily="34" charset="0"/>
                <a:ea typeface="Times New Roman" panose="02020603050405020304" pitchFamily="18" charset="0"/>
                <a:cs typeface="Times New Roman" panose="02020603050405020304" pitchFamily="18" charset="0"/>
              </a:rPr>
            </a:br>
            <a:r>
              <a:rPr lang="en-GB" sz="1800" dirty="0">
                <a:effectLst/>
                <a:latin typeface="Arial" panose="020B0604020202020204" pitchFamily="34" charset="0"/>
                <a:ea typeface="Times New Roman" panose="02020603050405020304" pitchFamily="18" charset="0"/>
                <a:cs typeface="Times New Roman" panose="02020603050405020304" pitchFamily="18" charset="0"/>
              </a:rPr>
              <a:t>(Energy Institute 1998 and Energy Institute 2015).</a:t>
            </a:r>
          </a:p>
          <a:p>
            <a:pPr marL="342900" lvl="0" indent="-342900">
              <a:spcBef>
                <a:spcPts val="600"/>
              </a:spcBef>
              <a:spcAft>
                <a:spcPts val="600"/>
              </a:spcAft>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Gas dispersion analysis to indicate the possible extent of any area classification.</a:t>
            </a:r>
          </a:p>
          <a:p>
            <a:pPr marL="342900" lvl="0" indent="-342900">
              <a:spcBef>
                <a:spcPts val="600"/>
              </a:spcBef>
              <a:spcAft>
                <a:spcPts val="600"/>
              </a:spcAft>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 examination of harm to individuals using TNT energy equivalence (Crowl 2003 and Merrifield 1993).</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Let’s look at each in turn.</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21</a:t>
            </a:fld>
            <a:endParaRPr lang="en-US" dirty="0"/>
          </a:p>
        </p:txBody>
      </p:sp>
    </p:spTree>
    <p:extLst>
      <p:ext uri="{BB962C8B-B14F-4D97-AF65-F5344CB8AC3E}">
        <p14:creationId xmlns:p14="http://schemas.microsoft.com/office/powerpoint/2010/main" val="2817188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BS EN 60079-10-1:2021 is the basic go to standard when first considering area classification.</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You may recognize the standard table from the BS relating ventilation ad release to an area classification.</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I’m not going through the table except that if we understand the ventilation arrangements and the mechanisms of release, we can look up the area classification. Easy right?</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If we take the concrete storage tubes are not ventilated. There are variable induced chimney effects. Applying the methodology in BS EN 60079-10-1 and summarized in Table 1 leads to the conclusions that:</a:t>
            </a:r>
          </a:p>
          <a:p>
            <a:pPr marL="342900" lvl="0" indent="-342900" fontAlgn="base">
              <a:spcBef>
                <a:spcPts val="600"/>
              </a:spcBef>
              <a:spcAft>
                <a:spcPts val="600"/>
              </a:spcAft>
              <a:buSzPts val="900"/>
              <a:buFont typeface="Wingdings" panose="05000000000000000000" pitchFamily="2" charset="2"/>
              <a:buChar char=""/>
            </a:pPr>
            <a:r>
              <a:rPr lang="en-GB"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The effectiveness of the ventilation (dilution) is Low.</a:t>
            </a:r>
          </a:p>
          <a:p>
            <a:pPr marL="342900" lvl="0" indent="-342900" fontAlgn="base">
              <a:spcBef>
                <a:spcPts val="600"/>
              </a:spcBef>
              <a:spcAft>
                <a:spcPts val="600"/>
              </a:spcAft>
              <a:buSzPts val="900"/>
              <a:buFont typeface="Wingdings" panose="05000000000000000000" pitchFamily="2" charset="2"/>
              <a:buChar char=""/>
            </a:pPr>
            <a:r>
              <a:rPr lang="en-GB"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Any release is not intentional; it will arise as a reasonably foreseeable fault not normal operation. The release is Secondary Grade</a:t>
            </a:r>
          </a:p>
          <a:p>
            <a:pPr marL="342900" lvl="0" indent="-342900" fontAlgn="base">
              <a:spcBef>
                <a:spcPts val="600"/>
              </a:spcBef>
              <a:spcAft>
                <a:spcPts val="600"/>
              </a:spcAft>
              <a:buSzPts val="900"/>
              <a:buFont typeface="Wingdings" panose="05000000000000000000" pitchFamily="2" charset="2"/>
              <a:buChar char=""/>
            </a:pPr>
            <a:r>
              <a:rPr lang="en-GB"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Therefore, the area classification indicated in Table 1 is Zone 1 possibly Zone 0. </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room housing the storage tubes and allows access to the storage tubes can be treated in the same manner. </a:t>
            </a:r>
          </a:p>
          <a:p>
            <a:pPr marL="342900" lvl="0" indent="-342900">
              <a:spcBef>
                <a:spcPts val="600"/>
              </a:spcBef>
              <a:spcAft>
                <a:spcPts val="600"/>
              </a:spcAft>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However, the room ventilation is a cascaded reduced pressure system with low local velocities typical of nuclear installations (i.e. &lt;&lt; 0.5 m/s) applying the detail of BS EN 60079 leads to a Low dilution.</a:t>
            </a:r>
          </a:p>
          <a:p>
            <a:pPr marL="342900" lvl="0" indent="-342900">
              <a:spcBef>
                <a:spcPts val="600"/>
              </a:spcBef>
              <a:spcAft>
                <a:spcPts val="600"/>
              </a:spcAft>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It is a mechanical ventilation to a nuclear standard and hence the availability is more than Good</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Conclusion is that the access area should be Zone 1 or even Zone 0</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Each conclusion requires mandatory ignition source management and each conclusion suggests the original engineering judgment is erroneous. </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22</a:t>
            </a:fld>
            <a:endParaRPr lang="en-US" dirty="0"/>
          </a:p>
        </p:txBody>
      </p:sp>
    </p:spTree>
    <p:extLst>
      <p:ext uri="{BB962C8B-B14F-4D97-AF65-F5344CB8AC3E}">
        <p14:creationId xmlns:p14="http://schemas.microsoft.com/office/powerpoint/2010/main" val="908807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engineering judgement took account of the potential volume of release and the coincident factors needed to get a release and achieve a flammable configuration concluding that there was little if any residual risk in the circumstances and the quantities involved.</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However, the BS Area classification led to Hazardous and Zoned locations along with mandatory ignition source management.</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This suggests our engineering judgement is optimistic.</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limitations of the BS include</a:t>
            </a:r>
          </a:p>
          <a:p>
            <a:pPr marL="342900" lvl="0" indent="-342900" fontAlgn="base">
              <a:spcBef>
                <a:spcPts val="600"/>
              </a:spcBef>
              <a:spcAft>
                <a:spcPts val="600"/>
              </a:spcAft>
              <a:buSzPts val="900"/>
              <a:buFont typeface="Wingdings" panose="05000000000000000000" pitchFamily="2" charset="2"/>
              <a:buChar char=""/>
            </a:pPr>
            <a:r>
              <a:rPr lang="en-GB"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Area classification is fundamentally a simple probabilistic methodology.</a:t>
            </a:r>
            <a:br>
              <a:rPr lang="en-GB"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br>
            <a:r>
              <a:rPr lang="en-GB"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It uses probability of release and probability of creating a flammable atmosphere</a:t>
            </a:r>
          </a:p>
          <a:p>
            <a:pPr marL="342900" lvl="0" indent="-342900" fontAlgn="base">
              <a:spcBef>
                <a:spcPts val="600"/>
              </a:spcBef>
              <a:spcAft>
                <a:spcPts val="600"/>
              </a:spcAft>
              <a:buSzPts val="900"/>
              <a:buFont typeface="Wingdings" panose="05000000000000000000" pitchFamily="2" charset="2"/>
              <a:buChar char=""/>
            </a:pPr>
            <a:r>
              <a:rPr lang="en-GB"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It is heavily dependent upon the effectiveness and availability of ventilation.</a:t>
            </a:r>
          </a:p>
          <a:p>
            <a:pPr marL="342900" lvl="0" indent="-342900" fontAlgn="base">
              <a:spcBef>
                <a:spcPts val="600"/>
              </a:spcBef>
              <a:spcAft>
                <a:spcPts val="600"/>
              </a:spcAft>
              <a:buSzPts val="900"/>
              <a:buFont typeface="Wingdings" panose="05000000000000000000" pitchFamily="2" charset="2"/>
              <a:buChar char=""/>
            </a:pPr>
            <a:r>
              <a:rPr lang="en-GB"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the BS EN methodology places great emphasis on the ventilation mixing and diluting releases.</a:t>
            </a:r>
          </a:p>
          <a:p>
            <a:pPr marL="342900" lvl="0" indent="-342900" fontAlgn="base">
              <a:spcBef>
                <a:spcPts val="600"/>
              </a:spcBef>
              <a:spcAft>
                <a:spcPts val="600"/>
              </a:spcAft>
              <a:buSzPts val="900"/>
              <a:buFont typeface="Wingdings" panose="05000000000000000000" pitchFamily="2" charset="2"/>
              <a:buChar char=""/>
            </a:pPr>
            <a:r>
              <a:rPr lang="en-GB"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Methodology is intended to cover a wide range of flammable gases predominantly dense gases and vapours.</a:t>
            </a:r>
          </a:p>
          <a:p>
            <a:pPr marL="342900" lvl="0" indent="-342900" fontAlgn="base">
              <a:spcBef>
                <a:spcPts val="600"/>
              </a:spcBef>
              <a:spcAft>
                <a:spcPts val="600"/>
              </a:spcAft>
              <a:buSzPts val="900"/>
              <a:buFont typeface="Wingdings" panose="05000000000000000000" pitchFamily="2" charset="2"/>
              <a:buChar char=""/>
            </a:pPr>
            <a:r>
              <a:rPr lang="en-GB"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Hydrogen is extremely buoyant, highly mobile and its own motion can generate significant mixing.</a:t>
            </a:r>
            <a:br>
              <a:rPr lang="en-GB"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br>
            <a:r>
              <a:rPr lang="en-GB"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This is not addressed in the methodology</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These limitations make the BS EN methodology pessimistic.</a:t>
            </a:r>
          </a:p>
          <a:p>
            <a:pPr>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Suggesting our judgement may not be as optimistic as the zoning might suggest </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23</a:t>
            </a:fld>
            <a:endParaRPr lang="en-US" dirty="0"/>
          </a:p>
        </p:txBody>
      </p:sp>
    </p:spTree>
    <p:extLst>
      <p:ext uri="{BB962C8B-B14F-4D97-AF65-F5344CB8AC3E}">
        <p14:creationId xmlns:p14="http://schemas.microsoft.com/office/powerpoint/2010/main" val="2113683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spcBef>
                    <a:spcPts val="600"/>
                  </a:spcBef>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The next approach was to use the Energy Institute’s Risk based classification methodology; it provides a probabilistic risk-based approach to boundaries of Zone 2 area classification. This is more flexible and adaptable to batch operations required for remediation type tasks, such as that considered in this application.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The methodology provides good indication of the relative changes to risks for different operations rather than absolute values.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A summary of this “</a:t>
                </a:r>
                <a:r>
                  <a:rPr lang="en-GB" sz="1800" i="1" dirty="0">
                    <a:effectLst/>
                    <a:latin typeface="Arial" panose="020B0604020202020204" pitchFamily="34" charset="0"/>
                    <a:ea typeface="Times New Roman" panose="02020603050405020304" pitchFamily="18" charset="0"/>
                    <a:cs typeface="Arial" panose="020B0604020202020204" pitchFamily="34" charset="0"/>
                  </a:rPr>
                  <a:t>Risk Based Approach to hazardous area classification</a:t>
                </a:r>
                <a:r>
                  <a:rPr lang="en-GB" sz="1800" dirty="0">
                    <a:effectLst/>
                    <a:latin typeface="Arial" panose="020B0604020202020204" pitchFamily="34" charset="0"/>
                    <a:ea typeface="Times New Roman" panose="02020603050405020304" pitchFamily="18" charset="0"/>
                    <a:cs typeface="Arial" panose="020B0604020202020204" pitchFamily="34" charset="0"/>
                  </a:rPr>
                  <a:t>” (Energy Institute1998) is included in </a:t>
                </a:r>
                <a:r>
                  <a:rPr lang="en-GB" sz="1800" i="1" dirty="0">
                    <a:effectLst/>
                    <a:latin typeface="Arial" panose="020B0604020202020204" pitchFamily="34" charset="0"/>
                    <a:ea typeface="Times New Roman" panose="02020603050405020304" pitchFamily="18" charset="0"/>
                    <a:cs typeface="Arial" panose="020B0604020202020204" pitchFamily="34" charset="0"/>
                  </a:rPr>
                  <a:t>Model code of safe practice Part 15 Area classification for installations handling flammable fluids</a:t>
                </a:r>
                <a:r>
                  <a:rPr lang="en-GB" sz="1800" dirty="0">
                    <a:effectLst/>
                    <a:latin typeface="Arial" panose="020B0604020202020204" pitchFamily="34" charset="0"/>
                    <a:ea typeface="Times New Roman" panose="02020603050405020304" pitchFamily="18" charset="0"/>
                    <a:cs typeface="Arial" panose="020B0604020202020204" pitchFamily="34" charset="0"/>
                  </a:rPr>
                  <a:t>. (Energy Institute 2015), colloquially known as EI15.</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The basic formula shown here is from EI15 is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14:m>
                  <m:oMathPara xmlns:m="http://schemas.openxmlformats.org/officeDocument/2006/math">
                    <m:oMathParaPr>
                      <m:jc m:val="centerGroup"/>
                    </m:oMathParaPr>
                    <m:oMath xmlns:m="http://schemas.openxmlformats.org/officeDocument/2006/math">
                      <m:r>
                        <a:rPr lang="en-GB" sz="1800" i="1">
                          <a:effectLst/>
                          <a:latin typeface="Cambria Math" panose="02040503050406030204" pitchFamily="18" charset="0"/>
                          <a:ea typeface="Times New Roman" panose="02020603050405020304" pitchFamily="18" charset="0"/>
                          <a:cs typeface="Arial" panose="020B0604020202020204" pitchFamily="34" charset="0"/>
                        </a:rPr>
                        <m:t>𝐼</m:t>
                      </m:r>
                      <m:sSub>
                        <m:sSubPr>
                          <m:ctrlPr>
                            <a:rPr lang="en-GB"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800" i="1">
                              <a:effectLst/>
                              <a:latin typeface="Cambria Math" panose="02040503050406030204" pitchFamily="18" charset="0"/>
                              <a:ea typeface="Times New Roman" panose="02020603050405020304" pitchFamily="18" charset="0"/>
                              <a:cs typeface="Arial" panose="020B0604020202020204" pitchFamily="34" charset="0"/>
                            </a:rPr>
                            <m:t>𝑅</m:t>
                          </m:r>
                        </m:e>
                        <m:sub>
                          <m:r>
                            <a:rPr lang="en-GB" sz="1800" i="1">
                              <a:effectLst/>
                              <a:latin typeface="Cambria Math" panose="02040503050406030204" pitchFamily="18" charset="0"/>
                              <a:ea typeface="Times New Roman" panose="02020603050405020304" pitchFamily="18" charset="0"/>
                              <a:cs typeface="Arial" panose="020B0604020202020204" pitchFamily="34" charset="0"/>
                            </a:rPr>
                            <m:t>𝑖𝑔𝑛𝑖𝑡𝑒𝑑</m:t>
                          </m:r>
                          <m:r>
                            <a:rPr lang="en-GB" sz="1800" i="1">
                              <a:effectLst/>
                              <a:latin typeface="Cambria Math" panose="02040503050406030204" pitchFamily="18" charset="0"/>
                              <a:ea typeface="Times New Roman" panose="02020603050405020304" pitchFamily="18" charset="0"/>
                              <a:cs typeface="Arial" panose="020B0604020202020204" pitchFamily="34" charset="0"/>
                            </a:rPr>
                            <m:t> </m:t>
                          </m:r>
                          <m:r>
                            <a:rPr lang="en-GB" sz="1800" i="1">
                              <a:effectLst/>
                              <a:latin typeface="Cambria Math" panose="02040503050406030204" pitchFamily="18" charset="0"/>
                              <a:ea typeface="Times New Roman" panose="02020603050405020304" pitchFamily="18" charset="0"/>
                              <a:cs typeface="Arial" panose="020B0604020202020204" pitchFamily="34" charset="0"/>
                            </a:rPr>
                            <m:t>𝑟𝑒𝑙𝑒𝑎𝑠𝑒</m:t>
                          </m:r>
                        </m:sub>
                      </m:sSub>
                      <m:d>
                        <m:dPr>
                          <m:ctrlPr>
                            <a:rPr lang="en-GB" sz="1800" i="1">
                              <a:effectLst/>
                              <a:latin typeface="Cambria Math" panose="02040503050406030204" pitchFamily="18" charset="0"/>
                              <a:ea typeface="Times New Roman" panose="02020603050405020304" pitchFamily="18" charset="0"/>
                              <a:cs typeface="Arial" panose="020B0604020202020204" pitchFamily="34" charset="0"/>
                            </a:rPr>
                          </m:ctrlPr>
                        </m:dPr>
                        <m:e>
                          <m:r>
                            <a:rPr lang="en-GB" sz="1800" i="1">
                              <a:effectLst/>
                              <a:latin typeface="Cambria Math" panose="02040503050406030204" pitchFamily="18" charset="0"/>
                              <a:ea typeface="Times New Roman" panose="02020603050405020304" pitchFamily="18" charset="0"/>
                              <a:cs typeface="Arial" panose="020B0604020202020204" pitchFamily="34" charset="0"/>
                            </a:rPr>
                            <m:t>𝑝𝑒𝑟</m:t>
                          </m:r>
                          <m:r>
                            <a:rPr lang="en-GB" sz="1800" i="1">
                              <a:effectLst/>
                              <a:latin typeface="Cambria Math" panose="02040503050406030204" pitchFamily="18" charset="0"/>
                              <a:ea typeface="Times New Roman" panose="02020603050405020304" pitchFamily="18" charset="0"/>
                              <a:cs typeface="Arial" panose="020B0604020202020204" pitchFamily="34" charset="0"/>
                            </a:rPr>
                            <m:t> </m:t>
                          </m:r>
                          <m:r>
                            <a:rPr lang="en-GB" sz="1800" i="1">
                              <a:effectLst/>
                              <a:latin typeface="Cambria Math" panose="02040503050406030204" pitchFamily="18" charset="0"/>
                              <a:ea typeface="Times New Roman" panose="02020603050405020304" pitchFamily="18" charset="0"/>
                              <a:cs typeface="Arial" panose="020B0604020202020204" pitchFamily="34" charset="0"/>
                            </a:rPr>
                            <m:t>𝑦𝑒𝑎𝑟</m:t>
                          </m:r>
                        </m:e>
                      </m:d>
                      <m:r>
                        <a:rPr lang="en-GB" sz="18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GB"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800" i="1">
                              <a:effectLst/>
                              <a:latin typeface="Cambria Math" panose="02040503050406030204" pitchFamily="18" charset="0"/>
                              <a:ea typeface="Times New Roman" panose="02020603050405020304" pitchFamily="18" charset="0"/>
                              <a:cs typeface="Arial" panose="020B0604020202020204" pitchFamily="34" charset="0"/>
                            </a:rPr>
                            <m:t>𝐹</m:t>
                          </m:r>
                        </m:e>
                        <m:sub>
                          <m:r>
                            <a:rPr lang="en-GB" sz="1800" i="1">
                              <a:effectLst/>
                              <a:latin typeface="Cambria Math" panose="02040503050406030204" pitchFamily="18" charset="0"/>
                              <a:ea typeface="Times New Roman" panose="02020603050405020304" pitchFamily="18" charset="0"/>
                              <a:cs typeface="Arial" panose="020B0604020202020204" pitchFamily="34" charset="0"/>
                            </a:rPr>
                            <m:t>𝑓𝑙𝑎𝑚</m:t>
                          </m:r>
                          <m:r>
                            <a:rPr lang="en-GB" sz="1800" i="1">
                              <a:effectLst/>
                              <a:latin typeface="Cambria Math" panose="02040503050406030204" pitchFamily="18" charset="0"/>
                              <a:ea typeface="Times New Roman" panose="02020603050405020304" pitchFamily="18" charset="0"/>
                              <a:cs typeface="Arial" panose="020B0604020202020204" pitchFamily="34" charset="0"/>
                            </a:rPr>
                            <m:t> </m:t>
                          </m:r>
                        </m:sub>
                      </m:sSub>
                      <m:d>
                        <m:dPr>
                          <m:ctrlPr>
                            <a:rPr lang="en-GB" sz="1800" i="1">
                              <a:effectLst/>
                              <a:latin typeface="Cambria Math" panose="02040503050406030204" pitchFamily="18" charset="0"/>
                              <a:ea typeface="Times New Roman" panose="02020603050405020304" pitchFamily="18" charset="0"/>
                              <a:cs typeface="Arial" panose="020B0604020202020204" pitchFamily="34" charset="0"/>
                            </a:rPr>
                          </m:ctrlPr>
                        </m:dPr>
                        <m:e>
                          <m:r>
                            <a:rPr lang="en-GB" sz="1800" i="1">
                              <a:effectLst/>
                              <a:latin typeface="Cambria Math" panose="02040503050406030204" pitchFamily="18" charset="0"/>
                              <a:ea typeface="Times New Roman" panose="02020603050405020304" pitchFamily="18" charset="0"/>
                              <a:cs typeface="Arial" panose="020B0604020202020204" pitchFamily="34" charset="0"/>
                            </a:rPr>
                            <m:t>𝑝𝑒𝑟</m:t>
                          </m:r>
                          <m:r>
                            <a:rPr lang="en-GB" sz="1800" i="1">
                              <a:effectLst/>
                              <a:latin typeface="Cambria Math" panose="02040503050406030204" pitchFamily="18" charset="0"/>
                              <a:ea typeface="Times New Roman" panose="02020603050405020304" pitchFamily="18" charset="0"/>
                              <a:cs typeface="Arial" panose="020B0604020202020204" pitchFamily="34" charset="0"/>
                            </a:rPr>
                            <m:t> </m:t>
                          </m:r>
                          <m:r>
                            <a:rPr lang="en-GB" sz="1800" i="1">
                              <a:effectLst/>
                              <a:latin typeface="Cambria Math" panose="02040503050406030204" pitchFamily="18" charset="0"/>
                              <a:ea typeface="Times New Roman" panose="02020603050405020304" pitchFamily="18" charset="0"/>
                              <a:cs typeface="Arial" panose="020B0604020202020204" pitchFamily="34" charset="0"/>
                            </a:rPr>
                            <m:t>𝑟𝑒𝑙𝑒𝑎𝑠𝑒</m:t>
                          </m:r>
                          <m:r>
                            <a:rPr lang="en-GB" sz="1800" i="1">
                              <a:effectLst/>
                              <a:latin typeface="Cambria Math" panose="02040503050406030204" pitchFamily="18" charset="0"/>
                              <a:ea typeface="Times New Roman" panose="02020603050405020304" pitchFamily="18" charset="0"/>
                              <a:cs typeface="Arial" panose="020B0604020202020204" pitchFamily="34" charset="0"/>
                            </a:rPr>
                            <m:t> </m:t>
                          </m:r>
                          <m:r>
                            <a:rPr lang="en-GB" sz="1800" i="1">
                              <a:effectLst/>
                              <a:latin typeface="Cambria Math" panose="02040503050406030204" pitchFamily="18" charset="0"/>
                              <a:ea typeface="Times New Roman" panose="02020603050405020304" pitchFamily="18" charset="0"/>
                              <a:cs typeface="Arial" panose="020B0604020202020204" pitchFamily="34" charset="0"/>
                            </a:rPr>
                            <m:t>𝑠𝑜𝑢𝑟𝑐𝑒</m:t>
                          </m:r>
                          <m:r>
                            <a:rPr lang="en-GB" sz="1800" i="1">
                              <a:effectLst/>
                              <a:latin typeface="Cambria Math" panose="02040503050406030204" pitchFamily="18" charset="0"/>
                              <a:ea typeface="Times New Roman" panose="02020603050405020304" pitchFamily="18" charset="0"/>
                              <a:cs typeface="Arial" panose="020B0604020202020204" pitchFamily="34" charset="0"/>
                            </a:rPr>
                            <m:t>−</m:t>
                          </m:r>
                          <m:r>
                            <a:rPr lang="en-GB" sz="1800" i="1">
                              <a:effectLst/>
                              <a:latin typeface="Cambria Math" panose="02040503050406030204" pitchFamily="18" charset="0"/>
                              <a:ea typeface="Times New Roman" panose="02020603050405020304" pitchFamily="18" charset="0"/>
                              <a:cs typeface="Arial" panose="020B0604020202020204" pitchFamily="34" charset="0"/>
                            </a:rPr>
                            <m:t>𝑦𝑒𝑎𝑟</m:t>
                          </m:r>
                        </m:e>
                      </m:d>
                      <m:r>
                        <a:rPr lang="en-GB" sz="18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GB"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800" i="1">
                              <a:effectLst/>
                              <a:latin typeface="Cambria Math" panose="02040503050406030204" pitchFamily="18" charset="0"/>
                              <a:ea typeface="Times New Roman" panose="02020603050405020304" pitchFamily="18" charset="0"/>
                              <a:cs typeface="Arial" panose="020B0604020202020204" pitchFamily="34" charset="0"/>
                            </a:rPr>
                            <m:t>𝑃</m:t>
                          </m:r>
                        </m:e>
                        <m:sub>
                          <m:r>
                            <a:rPr lang="en-GB" sz="1800" i="1">
                              <a:effectLst/>
                              <a:latin typeface="Cambria Math" panose="02040503050406030204" pitchFamily="18" charset="0"/>
                              <a:ea typeface="Times New Roman" panose="02020603050405020304" pitchFamily="18" charset="0"/>
                              <a:cs typeface="Arial" panose="020B0604020202020204" pitchFamily="34" charset="0"/>
                            </a:rPr>
                            <m:t>𝑖𝑔𝑛</m:t>
                          </m:r>
                        </m:sub>
                      </m:sSub>
                      <m:r>
                        <a:rPr lang="en-GB" sz="18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GB"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800" i="1">
                              <a:effectLst/>
                              <a:latin typeface="Cambria Math" panose="02040503050406030204" pitchFamily="18" charset="0"/>
                              <a:ea typeface="Times New Roman" panose="02020603050405020304" pitchFamily="18" charset="0"/>
                              <a:cs typeface="Arial" panose="020B0604020202020204" pitchFamily="34" charset="0"/>
                            </a:rPr>
                            <m:t>𝑃</m:t>
                          </m:r>
                        </m:e>
                        <m:sub>
                          <m:r>
                            <a:rPr lang="en-GB" sz="1800" i="1">
                              <a:effectLst/>
                              <a:latin typeface="Cambria Math" panose="02040503050406030204" pitchFamily="18" charset="0"/>
                              <a:ea typeface="Times New Roman" panose="02020603050405020304" pitchFamily="18" charset="0"/>
                              <a:cs typeface="Arial" panose="020B0604020202020204" pitchFamily="34" charset="0"/>
                            </a:rPr>
                            <m:t>𝑜𝑐𝑐</m:t>
                          </m:r>
                        </m:sub>
                      </m:sSub>
                      <m:r>
                        <a:rPr lang="en-GB" sz="1800" i="1">
                          <a:effectLst/>
                          <a:latin typeface="Cambria Math" panose="02040503050406030204" pitchFamily="18" charset="0"/>
                          <a:ea typeface="Times New Roman" panose="02020603050405020304" pitchFamily="18" charset="0"/>
                          <a:cs typeface="Arial" panose="020B0604020202020204" pitchFamily="34" charset="0"/>
                        </a:rPr>
                        <m:t>×</m:t>
                      </m:r>
                      <m:r>
                        <a:rPr lang="en-GB" sz="1800" i="1">
                          <a:effectLst/>
                          <a:latin typeface="Cambria Math" panose="02040503050406030204" pitchFamily="18" charset="0"/>
                          <a:ea typeface="Times New Roman" panose="02020603050405020304" pitchFamily="18" charset="0"/>
                          <a:cs typeface="Arial" panose="020B0604020202020204" pitchFamily="34" charset="0"/>
                        </a:rPr>
                        <m:t>𝑉</m:t>
                      </m:r>
                      <m:r>
                        <a:rPr lang="en-GB" sz="18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GB"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800" i="1">
                              <a:effectLst/>
                              <a:latin typeface="Cambria Math" panose="02040503050406030204" pitchFamily="18" charset="0"/>
                              <a:ea typeface="Times New Roman" panose="02020603050405020304" pitchFamily="18" charset="0"/>
                              <a:cs typeface="Arial" panose="020B0604020202020204" pitchFamily="34" charset="0"/>
                            </a:rPr>
                            <m:t>𝑁</m:t>
                          </m:r>
                        </m:e>
                        <m:sub>
                          <m:r>
                            <a:rPr lang="en-GB" sz="1800" i="1">
                              <a:effectLst/>
                              <a:latin typeface="Cambria Math" panose="02040503050406030204" pitchFamily="18" charset="0"/>
                              <a:ea typeface="Times New Roman" panose="02020603050405020304" pitchFamily="18" charset="0"/>
                              <a:cs typeface="Arial" panose="020B0604020202020204" pitchFamily="34" charset="0"/>
                            </a:rPr>
                            <m:t>𝑟𝑎𝑛𝑔𝑒</m:t>
                          </m:r>
                        </m:sub>
                      </m:sSub>
                    </m:oMath>
                  </m:oMathPara>
                </a14:m>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where 	IR</a:t>
                </a:r>
                <a:r>
                  <a:rPr lang="en-GB" sz="1800" baseline="-25000" dirty="0">
                    <a:effectLst/>
                    <a:latin typeface="Arial" panose="020B0604020202020204" pitchFamily="34" charset="0"/>
                    <a:ea typeface="Times New Roman" panose="02020603050405020304" pitchFamily="18" charset="0"/>
                    <a:cs typeface="Arial" panose="020B0604020202020204" pitchFamily="34" charset="0"/>
                  </a:rPr>
                  <a:t>ignited release</a:t>
                </a:r>
                <a:r>
                  <a:rPr lang="en-GB" sz="1800" dirty="0">
                    <a:effectLst/>
                    <a:latin typeface="Arial" panose="020B0604020202020204" pitchFamily="34" charset="0"/>
                    <a:ea typeface="Times New Roman" panose="02020603050405020304" pitchFamily="18" charset="0"/>
                    <a:cs typeface="Arial" panose="020B0604020202020204" pitchFamily="34" charset="0"/>
                  </a:rPr>
                  <a:t>	Maximum acceptable Individual Risk due to ignited releases. Taken to be 1.0E-5/year.</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079500" indent="-719455" algn="just">
                  <a:spcBef>
                    <a:spcPts val="600"/>
                  </a:spcBef>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F</a:t>
                </a:r>
                <a:r>
                  <a:rPr lang="en-GB" sz="1800" baseline="-25000" dirty="0">
                    <a:effectLst/>
                    <a:latin typeface="Arial" panose="020B0604020202020204" pitchFamily="34" charset="0"/>
                    <a:ea typeface="Times New Roman" panose="02020603050405020304" pitchFamily="18" charset="0"/>
                    <a:cs typeface="Arial" panose="020B0604020202020204" pitchFamily="34" charset="0"/>
                  </a:rPr>
                  <a:t>flam</a:t>
                </a:r>
                <a:r>
                  <a:rPr lang="en-GB" sz="1800" dirty="0">
                    <a:effectLst/>
                    <a:latin typeface="Arial" panose="020B0604020202020204" pitchFamily="34" charset="0"/>
                    <a:ea typeface="Times New Roman" panose="02020603050405020304" pitchFamily="18" charset="0"/>
                    <a:cs typeface="Arial" panose="020B0604020202020204" pitchFamily="34" charset="0"/>
                  </a:rPr>
                  <a:t>		Frequency of a flammable atmosphere at the Zone 2 boundary from each release source.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tabLst>
                    <a:tab pos="457200" algn="l"/>
                  </a:tabLst>
                </a:pPr>
                <a:r>
                  <a:rPr lang="en-GB" sz="1800" dirty="0" err="1">
                    <a:effectLst/>
                    <a:latin typeface="Arial" panose="020B0604020202020204" pitchFamily="34" charset="0"/>
                    <a:ea typeface="Times New Roman" panose="02020603050405020304" pitchFamily="18" charset="0"/>
                    <a:cs typeface="Arial" panose="020B0604020202020204" pitchFamily="34" charset="0"/>
                  </a:rPr>
                  <a:t>P</a:t>
                </a:r>
                <a:r>
                  <a:rPr lang="en-GB" sz="1800" baseline="-25000" dirty="0" err="1">
                    <a:effectLst/>
                    <a:latin typeface="Arial" panose="020B0604020202020204" pitchFamily="34" charset="0"/>
                    <a:ea typeface="Times New Roman" panose="02020603050405020304" pitchFamily="18" charset="0"/>
                    <a:cs typeface="Arial" panose="020B0604020202020204" pitchFamily="34" charset="0"/>
                  </a:rPr>
                  <a:t>ign</a:t>
                </a:r>
                <a:r>
                  <a:rPr lang="en-GB" sz="1800" dirty="0">
                    <a:effectLst/>
                    <a:latin typeface="Arial" panose="020B0604020202020204" pitchFamily="34" charset="0"/>
                    <a:ea typeface="Times New Roman" panose="02020603050405020304" pitchFamily="18" charset="0"/>
                    <a:cs typeface="Arial" panose="020B0604020202020204" pitchFamily="34" charset="0"/>
                  </a:rPr>
                  <a:t>		Probability of ignition at the Zone 2 outer boundary.</a:t>
                </a:r>
                <a:br>
                  <a:rPr lang="en-GB" sz="1800" dirty="0">
                    <a:effectLst/>
                    <a:latin typeface="Arial" panose="020B0604020202020204" pitchFamily="34" charset="0"/>
                    <a:ea typeface="Times New Roman" panose="02020603050405020304" pitchFamily="18" charset="0"/>
                    <a:cs typeface="Arial" panose="020B0604020202020204" pitchFamily="34" charset="0"/>
                  </a:rPr>
                </a:br>
                <a:r>
                  <a:rPr lang="en-GB" sz="1800"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Ignition probabilities are determined through standard methodology within Energy Institute 2015 and Energy Institute 2006.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079500" indent="-719455" algn="just">
                  <a:spcBef>
                    <a:spcPts val="600"/>
                  </a:spcBef>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tabLst>
                    <a:tab pos="457200"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P</a:t>
                </a:r>
                <a:r>
                  <a:rPr lang="en-GB" sz="1800" baseline="-25000" dirty="0">
                    <a:effectLst/>
                    <a:latin typeface="Arial" panose="020B0604020202020204" pitchFamily="34" charset="0"/>
                    <a:ea typeface="Times New Roman" panose="02020603050405020304" pitchFamily="18" charset="0"/>
                    <a:cs typeface="Arial" panose="020B0604020202020204" pitchFamily="34" charset="0"/>
                  </a:rPr>
                  <a:t>occ</a:t>
                </a:r>
                <a:r>
                  <a:rPr lang="en-GB" sz="1800" dirty="0">
                    <a:effectLst/>
                    <a:latin typeface="Arial" panose="020B0604020202020204" pitchFamily="34" charset="0"/>
                    <a:ea typeface="Times New Roman" panose="02020603050405020304" pitchFamily="18" charset="0"/>
                    <a:cs typeface="Arial" panose="020B0604020202020204" pitchFamily="34" charset="0"/>
                  </a:rPr>
                  <a:t>		Occupancy: probability that the individual is within the affected distance (hazardous area).</a:t>
                </a:r>
                <a:br>
                  <a:rPr lang="en-GB" sz="1800" dirty="0">
                    <a:effectLst/>
                    <a:latin typeface="Arial" panose="020B0604020202020204" pitchFamily="34" charset="0"/>
                    <a:ea typeface="Times New Roman" panose="02020603050405020304" pitchFamily="18" charset="0"/>
                    <a:cs typeface="Arial" panose="020B0604020202020204" pitchFamily="34" charset="0"/>
                  </a:rPr>
                </a:br>
                <a:r>
                  <a:rPr lang="en-GB" sz="1800"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The issue of occupancy is an area of confusion. It is easy to be seduced into believing that because each manual operation takes only a few minutes that the occupancy values are small, of the order 10</a:t>
                </a:r>
                <a:r>
                  <a:rPr lang="en-GB" sz="1800" kern="1200" baseline="300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-5 </a:t>
                </a:r>
                <a:r>
                  <a:rPr lang="en-GB" sz="1800"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per year; in fact, the occupancy probability is effectively one, this is because a person has to be present for the manual operation to occur, hence it is not a truly independent variable.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439545" indent="-719455">
                  <a:spcBef>
                    <a:spcPts val="600"/>
                  </a:spcBef>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079500" indent="-719455" algn="just">
                  <a:spcBef>
                    <a:spcPts val="600"/>
                  </a:spcBef>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V		Vulnerability: probability of fatality per exposure to an ignited release.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079500" indent="-719455" algn="just">
                  <a:spcBef>
                    <a:spcPts val="600"/>
                  </a:spcBef>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N</a:t>
                </a:r>
                <a:r>
                  <a:rPr lang="en-GB" sz="1800" baseline="-25000" dirty="0">
                    <a:effectLst/>
                    <a:latin typeface="Arial" panose="020B0604020202020204" pitchFamily="34" charset="0"/>
                    <a:ea typeface="Times New Roman" panose="02020603050405020304" pitchFamily="18" charset="0"/>
                    <a:cs typeface="Arial" panose="020B0604020202020204" pitchFamily="34" charset="0"/>
                  </a:rPr>
                  <a:t>range</a:t>
                </a:r>
                <a:r>
                  <a:rPr lang="en-GB" sz="1800" dirty="0">
                    <a:effectLst/>
                    <a:latin typeface="Arial" panose="020B0604020202020204" pitchFamily="34" charset="0"/>
                    <a:ea typeface="Times New Roman" panose="02020603050405020304" pitchFamily="18" charset="0"/>
                    <a:cs typeface="Arial" panose="020B0604020202020204" pitchFamily="34" charset="0"/>
                  </a:rPr>
                  <a:t>		Number of release sources within range of the individual.</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19455" indent="-719455" algn="just">
                  <a:spcBef>
                    <a:spcPts val="600"/>
                  </a:spcBef>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mc:Choice>
        <mc:Fallback xmlns="">
          <p:sp>
            <p:nvSpPr>
              <p:cNvPr id="3" name="Notes Placeholder 2"/>
              <p:cNvSpPr>
                <a:spLocks noGrp="1"/>
              </p:cNvSpPr>
              <p:nvPr>
                <p:ph type="body" idx="1"/>
              </p:nvPr>
            </p:nvSpPr>
            <p:spPr/>
            <p:txBody>
              <a:bodyPr/>
              <a:lstStyle/>
              <a:p>
                <a:pPr>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Energy Institute Risk based classification methodology, although conceived for the petrochemical industry, provides a probabilistic risk-based approach to boundaries of Zone 2 area classification. This is more flexible and adaptable to batch operations required for remediation type tasks, such as that considered in this application. </a:t>
                </a:r>
              </a:p>
              <a:p>
                <a:pPr>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methodology provides good indication of the relative changes to risks for different operations rather than absolute values.</a:t>
                </a:r>
              </a:p>
              <a:p>
                <a:pPr algn="just">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 summary of the “</a:t>
                </a:r>
                <a:r>
                  <a:rPr lang="en-GB" sz="1800" i="1" dirty="0">
                    <a:effectLst/>
                    <a:latin typeface="Arial" panose="020B0604020202020204" pitchFamily="34" charset="0"/>
                    <a:ea typeface="Times New Roman" panose="02020603050405020304" pitchFamily="18" charset="0"/>
                    <a:cs typeface="Times New Roman" panose="02020603050405020304" pitchFamily="18" charset="0"/>
                  </a:rPr>
                  <a:t>Risk Based Approach to hazardous area classification</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(Energy Institute1998) is included in </a:t>
                </a:r>
                <a:r>
                  <a:rPr lang="en-GB" sz="1800" i="1" dirty="0">
                    <a:effectLst/>
                    <a:latin typeface="Arial" panose="020B0604020202020204" pitchFamily="34" charset="0"/>
                    <a:ea typeface="Times New Roman" panose="02020603050405020304" pitchFamily="18" charset="0"/>
                    <a:cs typeface="Times New Roman" panose="02020603050405020304" pitchFamily="18" charset="0"/>
                  </a:rPr>
                  <a:t>Model code of safe practice Part 15 Area classification for installations handling flammable fluids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(Energy Institute 2015), colloquially known as EI15. This probabilistic approach looks at the risk to an individual from a release of flammable gas.</a:t>
                </a:r>
              </a:p>
              <a:p>
                <a:pPr algn="just">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basic formula from EI15 is</a:t>
                </a:r>
              </a:p>
              <a:p>
                <a:pPr algn="just">
                  <a:spcBef>
                    <a:spcPts val="300"/>
                  </a:spcBef>
                  <a:spcAft>
                    <a:spcPts val="300"/>
                  </a:spcAft>
                </a:pP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𝐼𝑅_(𝑖𝑔𝑛𝑖𝑡𝑒𝑑 𝑟𝑒𝑙𝑒𝑎𝑠𝑒) </a:t>
                </a:r>
                <a:r>
                  <a:rPr lang="en-GB" sz="1800" i="0">
                    <a:effectLst/>
                    <a:latin typeface="Cambria Math" panose="02040503050406030204" pitchFamily="18" charset="0"/>
                    <a:cs typeface="Times New Roman" panose="02020603050405020304" pitchFamily="18" charset="0"/>
                  </a:rPr>
                  <a:t>(</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𝑝𝑒𝑟 𝑦𝑒𝑎𝑟)=𝐹_(𝑓𝑙𝑎𝑚 ) </a:t>
                </a:r>
                <a:r>
                  <a:rPr lang="en-GB" sz="1800" i="0">
                    <a:effectLst/>
                    <a:latin typeface="Cambria Math" panose="02040503050406030204" pitchFamily="18" charset="0"/>
                    <a:cs typeface="Times New Roman" panose="02020603050405020304" pitchFamily="18" charset="0"/>
                  </a:rPr>
                  <a:t>(</a:t>
                </a:r>
                <a:r>
                  <a:rPr lang="en-GB" sz="1800" i="0">
                    <a:effectLst/>
                    <a:latin typeface="Cambria Math" panose="02040503050406030204" pitchFamily="18" charset="0"/>
                    <a:ea typeface="Times New Roman" panose="02020603050405020304" pitchFamily="18" charset="0"/>
                    <a:cs typeface="Times New Roman" panose="02020603050405020304" pitchFamily="18" charset="0"/>
                  </a:rPr>
                  <a:t>𝑝𝑒𝑟 𝑟𝑒𝑙𝑒𝑎𝑠𝑒 𝑠𝑜𝑢𝑟𝑐𝑒−𝑦𝑒𝑎𝑟)×𝑃_𝑖𝑔𝑛×𝑃_𝑜𝑐𝑐×𝑉×𝑁_𝑟𝑎𝑛𝑔𝑒</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where 	IR</a:t>
                </a:r>
                <a:r>
                  <a:rPr lang="en-GB" sz="1800" baseline="-25000" dirty="0">
                    <a:effectLst/>
                    <a:latin typeface="Arial" panose="020B0604020202020204" pitchFamily="34" charset="0"/>
                    <a:ea typeface="Times New Roman" panose="02020603050405020304" pitchFamily="18" charset="0"/>
                    <a:cs typeface="Times New Roman" panose="02020603050405020304" pitchFamily="18" charset="0"/>
                  </a:rPr>
                  <a:t>ignited release</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Maximum acceptable Individual Risk due to ignited releases. Taken to be 1.0E-5/year.</a:t>
                </a:r>
              </a:p>
              <a:p>
                <a:pPr marL="1079500" indent="-719455" algn="just">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F</a:t>
                </a:r>
                <a:r>
                  <a:rPr lang="en-GB" sz="1800" baseline="-25000" dirty="0">
                    <a:effectLst/>
                    <a:latin typeface="Arial" panose="020B0604020202020204" pitchFamily="34" charset="0"/>
                    <a:ea typeface="Times New Roman" panose="02020603050405020304" pitchFamily="18" charset="0"/>
                    <a:cs typeface="Times New Roman" panose="02020603050405020304" pitchFamily="18" charset="0"/>
                  </a:rPr>
                  <a:t>flam</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Frequency of a flammable atmosphere at the Zone 2 boundary from each release source.</a:t>
                </a:r>
              </a:p>
              <a:p>
                <a:pPr marL="1079500" indent="-719455" algn="just">
                  <a:spcBef>
                    <a:spcPts val="300"/>
                  </a:spcBef>
                  <a:spcAft>
                    <a:spcPts val="300"/>
                  </a:spcAft>
                </a:pP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P</a:t>
                </a:r>
                <a:r>
                  <a:rPr lang="en-GB" sz="1800" baseline="-25000" dirty="0" err="1">
                    <a:effectLst/>
                    <a:latin typeface="Arial" panose="020B0604020202020204" pitchFamily="34" charset="0"/>
                    <a:ea typeface="Times New Roman" panose="02020603050405020304" pitchFamily="18" charset="0"/>
                    <a:cs typeface="Times New Roman" panose="02020603050405020304" pitchFamily="18" charset="0"/>
                  </a:rPr>
                  <a:t>ign</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Probability of ignition at the Zone 2 outer boundary.</a:t>
                </a:r>
              </a:p>
              <a:p>
                <a:pPr marL="1079500" indent="-719455">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P</a:t>
                </a:r>
                <a:r>
                  <a:rPr lang="en-GB" sz="1800" baseline="-25000" dirty="0">
                    <a:effectLst/>
                    <a:latin typeface="Arial" panose="020B0604020202020204" pitchFamily="34" charset="0"/>
                    <a:ea typeface="Times New Roman" panose="02020603050405020304" pitchFamily="18" charset="0"/>
                    <a:cs typeface="Times New Roman" panose="02020603050405020304" pitchFamily="18" charset="0"/>
                  </a:rPr>
                  <a:t>occ</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Occupancy: probability that the individual is within the affected distance (hazardous area).</a:t>
                </a:r>
              </a:p>
              <a:p>
                <a:pPr marL="1079500" indent="-719455" algn="just">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V		Vulnerability: probability of fatality per exposure to an ignited release.</a:t>
                </a:r>
              </a:p>
              <a:p>
                <a:pPr marL="1079500" indent="-719455" algn="just">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N</a:t>
                </a:r>
                <a:r>
                  <a:rPr lang="en-GB" sz="1800" baseline="-25000" dirty="0">
                    <a:effectLst/>
                    <a:latin typeface="Arial" panose="020B0604020202020204" pitchFamily="34" charset="0"/>
                    <a:ea typeface="Times New Roman" panose="02020603050405020304" pitchFamily="18" charset="0"/>
                    <a:cs typeface="Times New Roman" panose="02020603050405020304" pitchFamily="18" charset="0"/>
                  </a:rPr>
                  <a:t>range</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Number of release sources within range of the individual.</a:t>
                </a:r>
              </a:p>
              <a:p>
                <a:endParaRPr lang="en-GB" dirty="0"/>
              </a:p>
            </p:txBody>
          </p:sp>
        </mc:Fallback>
      </mc:AlternateContent>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24</a:t>
            </a:fld>
            <a:endParaRPr lang="en-US" dirty="0"/>
          </a:p>
        </p:txBody>
      </p:sp>
    </p:spTree>
    <p:extLst>
      <p:ext uri="{BB962C8B-B14F-4D97-AF65-F5344CB8AC3E}">
        <p14:creationId xmlns:p14="http://schemas.microsoft.com/office/powerpoint/2010/main" val="1823117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tabLst>
                <a:tab pos="457200" algn="l"/>
              </a:tabLst>
            </a:pPr>
            <a:r>
              <a:rPr lang="en-GB" sz="1800"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The paucity of plant data precludes definitive individual risk values.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tabLst>
                <a:tab pos="457200" algn="l"/>
              </a:tabLst>
            </a:pPr>
            <a:r>
              <a:rPr lang="en-GB" sz="1800"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What the methodology does deliver is the relative risks for each operation and hence highlighting changes in risk between operations.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tabLst>
                <a:tab pos="457200" algn="l"/>
              </a:tabLst>
            </a:pPr>
            <a:r>
              <a:rPr lang="en-GB" sz="1800"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Furthermore, to account for the uncertainty, a sensitivity analysis gave a range on the upper bound and lower bound and a best estimate scenario. Applying these ranges allows an individual risk range to be expressed for each operation.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en-GB" sz="1800"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The individual risk ranges developed for each operation can be compared against the “Risk Carrot” and identify the potentially problematic operations. What this does show is that whilst for many operations the individual risk range spanned the Broadly Acceptable to the TifALARP region some are more onerous and the risk ranges traverse the TifALARP to the Intolerable region based on the bands being 10</a:t>
            </a:r>
            <a:r>
              <a:rPr lang="en-GB" sz="1800" kern="1200" baseline="300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-1</a:t>
            </a:r>
            <a:r>
              <a:rPr lang="en-GB" sz="1800"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lower than in R2P2. This suggests that on a probabilistic basis the BS EN area classification and zoning is extremely conservative for most operations in this application. The conclusion is not definitive and depends on the frequency of release and the number of potentially pressurized containers. The basis of safety needs refinement to address the increased risks for those operations where the range crosses the boundary from the TifALARP into the Intolerable region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25</a:t>
            </a:fld>
            <a:endParaRPr lang="en-US" dirty="0"/>
          </a:p>
        </p:txBody>
      </p:sp>
    </p:spTree>
    <p:extLst>
      <p:ext uri="{BB962C8B-B14F-4D97-AF65-F5344CB8AC3E}">
        <p14:creationId xmlns:p14="http://schemas.microsoft.com/office/powerpoint/2010/main" val="3880752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BS EN 60079-10-1:2015 generates an area classification but does not define the extent of any designated zone.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Applying desktop analytical tools that solve the continuity equations in one geometric dimension, based on the buoyant behaviour of hydrogen, swiftly enables the conclusions: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Slow chronic releases of hydrogen will disperse due to diffusion.</a:t>
            </a:r>
            <a:br>
              <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These releases, whilst theoretically pass through the flammable envelope, involve quantities so small as not to be a hazard. These will be a zone of Negligible Extent. </a:t>
            </a:r>
            <a:br>
              <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The definition of Negligible Extent from the BS is: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A zone of negligible extent would also imply either a negligible release rate or a negligible release quantity and considering the volume for dispersion.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Such a zone implies that an explosion, if it takes place, will have negligible consequences.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The zone NE concept can be applied irrespective of any other adjustments for risk assessment to determine equipment protection level.</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26</a:t>
            </a:fld>
            <a:endParaRPr lang="en-US" dirty="0"/>
          </a:p>
        </p:txBody>
      </p:sp>
    </p:spTree>
    <p:extLst>
      <p:ext uri="{BB962C8B-B14F-4D97-AF65-F5344CB8AC3E}">
        <p14:creationId xmlns:p14="http://schemas.microsoft.com/office/powerpoint/2010/main" val="2143031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300"/>
              </a:spcBef>
              <a:spcAft>
                <a:spcPts val="300"/>
              </a:spcAft>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Acute releases in a storage rack will be relatively short duration high momentum jets.</a:t>
            </a:r>
            <a:br>
              <a:rPr lang="en-GB" sz="1800" dirty="0">
                <a:effectLst/>
                <a:latin typeface="Arial" panose="020B0604020202020204" pitchFamily="34" charset="0"/>
                <a:ea typeface="Times New Roman" panose="02020603050405020304" pitchFamily="18" charset="0"/>
                <a:cs typeface="Times New Roman" panose="02020603050405020304" pitchFamily="18" charset="0"/>
              </a:rPr>
            </a:b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They will encounter obstructions before the momentum is spent and the hydrogen is diluted to below the LFL, the hydrogen will then rise under buoyancy and accumulate as a layer at the ceiling space of the storage tube. This will be dispersed by a combination of buoyancy and diffusion.</a:t>
            </a:r>
          </a:p>
          <a:p>
            <a:pPr marL="342900" marR="0" lvl="0" indent="-342900" algn="l" defTabSz="6858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Once out of the tube it will rise as a buoyant thermal and mix under its own motion</a:t>
            </a:r>
          </a:p>
          <a:p>
            <a:pPr marL="342900" lvl="0" indent="-342900">
              <a:spcBef>
                <a:spcPts val="300"/>
              </a:spcBef>
              <a:spcAft>
                <a:spcPts val="300"/>
              </a:spcAft>
              <a:buFont typeface="Wingdings" panose="05000000000000000000" pitchFamily="2" charset="2"/>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27</a:t>
            </a:fld>
            <a:endParaRPr lang="en-US" dirty="0"/>
          </a:p>
        </p:txBody>
      </p:sp>
    </p:spTree>
    <p:extLst>
      <p:ext uri="{BB962C8B-B14F-4D97-AF65-F5344CB8AC3E}">
        <p14:creationId xmlns:p14="http://schemas.microsoft.com/office/powerpoint/2010/main" val="1910248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300"/>
              </a:spcBef>
              <a:spcAft>
                <a:spcPts val="300"/>
              </a:spcAft>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Acute releases outside the storage rack will again be short duration high momentum jets.</a:t>
            </a:r>
            <a:br>
              <a:rPr lang="en-GB" sz="1800" dirty="0">
                <a:effectLst/>
                <a:latin typeface="Arial" panose="020B0604020202020204" pitchFamily="34" charset="0"/>
                <a:ea typeface="Times New Roman" panose="02020603050405020304" pitchFamily="18" charset="0"/>
                <a:cs typeface="Times New Roman" panose="02020603050405020304" pitchFamily="18" charset="0"/>
              </a:rPr>
            </a:br>
            <a:r>
              <a:rPr lang="en-GB" sz="1800" dirty="0">
                <a:effectLst/>
                <a:latin typeface="Arial" panose="020B0604020202020204" pitchFamily="34" charset="0"/>
                <a:ea typeface="Times New Roman" panose="02020603050405020304" pitchFamily="18" charset="0"/>
                <a:cs typeface="Times New Roman" panose="02020603050405020304" pitchFamily="18" charset="0"/>
              </a:rPr>
              <a:t>Should they encounter any obstruction and lose momentum they will rise due to buoyancy as a thermal and mix to less than the LFL.</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28</a:t>
            </a:fld>
            <a:endParaRPr lang="en-US" dirty="0"/>
          </a:p>
        </p:txBody>
      </p:sp>
    </p:spTree>
    <p:extLst>
      <p:ext uri="{BB962C8B-B14F-4D97-AF65-F5344CB8AC3E}">
        <p14:creationId xmlns:p14="http://schemas.microsoft.com/office/powerpoint/2010/main" val="371533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In summary, the extent of any zonal arrangements is limited and potentially of negligible extent.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The negligible extent assessment can be further underpinned by an analysis of potential harm to personnel.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This discussion uses desktop analytical tools to provide an indication of the behaviour of the hydrogen upon release. Anything more sophisticated in this circumstance such as CFD may be gilding the lily without actually improving the outcome.</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conclusions drawn from this discussion are that:</a:t>
            </a:r>
          </a:p>
          <a:p>
            <a:pPr marL="342900" lvl="0" indent="-342900">
              <a:spcBef>
                <a:spcPts val="600"/>
              </a:spcBef>
              <a:spcAft>
                <a:spcPts val="600"/>
              </a:spcAft>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Slow chronic releases of hydrogen will disperse due to diffusion.</a:t>
            </a:r>
            <a:br>
              <a:rPr lang="en-GB" sz="1800" dirty="0">
                <a:effectLst/>
                <a:latin typeface="Arial" panose="020B0604020202020204" pitchFamily="34" charset="0"/>
                <a:ea typeface="Times New Roman" panose="02020603050405020304" pitchFamily="18" charset="0"/>
                <a:cs typeface="Times New Roman" panose="02020603050405020304" pitchFamily="18" charset="0"/>
              </a:rPr>
            </a:b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These releases, whilst theoretically pass through the flammable envelope, involve quantities so small as not to be a hazard;</a:t>
            </a:r>
          </a:p>
          <a:p>
            <a:pPr marL="342900" lvl="0" indent="-342900">
              <a:spcBef>
                <a:spcPts val="600"/>
              </a:spcBef>
              <a:spcAft>
                <a:spcPts val="600"/>
              </a:spcAft>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Acute releases in a channel will be as relatively short duration high momentum jets.</a:t>
            </a:r>
            <a:br>
              <a:rPr lang="en-GB" sz="1800" dirty="0">
                <a:effectLst/>
                <a:latin typeface="Arial" panose="020B0604020202020204" pitchFamily="34" charset="0"/>
                <a:ea typeface="Times New Roman" panose="02020603050405020304" pitchFamily="18" charset="0"/>
                <a:cs typeface="Times New Roman" panose="02020603050405020304" pitchFamily="18" charset="0"/>
              </a:rPr>
            </a:b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They will encounter obstructions before the momentum is spent and the hydrogen is diluted to below the LFL, the hydrogen will rise under buoyancy and accumulate as a layer in the ceiling space of the channel. This will be dispersed from the channel by a combination of buoyancy and diffusion;</a:t>
            </a:r>
          </a:p>
          <a:p>
            <a:pPr marL="342900" lvl="0" indent="-342900">
              <a:spcBef>
                <a:spcPts val="600"/>
              </a:spcBef>
              <a:spcAft>
                <a:spcPts val="600"/>
              </a:spcAft>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Acute releases outside the channel will again be short duration high momentum jets.</a:t>
            </a:r>
            <a:br>
              <a:rPr lang="en-GB" sz="1800" dirty="0">
                <a:effectLst/>
                <a:latin typeface="Arial" panose="020B0604020202020204" pitchFamily="34" charset="0"/>
                <a:ea typeface="Times New Roman" panose="02020603050405020304" pitchFamily="18" charset="0"/>
                <a:cs typeface="Times New Roman" panose="02020603050405020304" pitchFamily="18" charset="0"/>
              </a:rPr>
            </a:br>
            <a:r>
              <a:rPr lang="en-GB" sz="1800" dirty="0">
                <a:effectLst/>
                <a:latin typeface="Arial" panose="020B0604020202020204" pitchFamily="34" charset="0"/>
                <a:ea typeface="Times New Roman" panose="02020603050405020304" pitchFamily="18" charset="0"/>
                <a:cs typeface="Times New Roman" panose="02020603050405020304" pitchFamily="18" charset="0"/>
              </a:rPr>
              <a:t>Should they encounter any obstruction and lose momentum they will rise due to buoyancy as a thermal and mix to less than the LFL.</a:t>
            </a:r>
          </a:p>
          <a:p>
            <a:pPr>
              <a:spcBef>
                <a:spcPts val="600"/>
              </a:spcBef>
              <a:spcAft>
                <a:spcPts val="600"/>
              </a:spcAft>
            </a:pPr>
            <a:r>
              <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The area classifications determined using BS EN 60079-10-1 are conservative and the negligible extent tends to support the initial judgement.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29</a:t>
            </a:fld>
            <a:endParaRPr lang="en-US" dirty="0"/>
          </a:p>
        </p:txBody>
      </p:sp>
    </p:spTree>
    <p:extLst>
      <p:ext uri="{BB962C8B-B14F-4D97-AF65-F5344CB8AC3E}">
        <p14:creationId xmlns:p14="http://schemas.microsoft.com/office/powerpoint/2010/main" val="2557107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 couldn’t resist adding this slide, I call it the Idyllic Illusion</a:t>
            </a:r>
          </a:p>
          <a:p>
            <a:pPr>
              <a:spcBef>
                <a:spcPts val="300"/>
              </a:spcBef>
              <a:spcAft>
                <a:spcPts val="3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Why?</a:t>
            </a:r>
          </a:p>
          <a:p>
            <a:pPr>
              <a:spcBef>
                <a:spcPts val="300"/>
              </a:spcBef>
              <a:spcAft>
                <a:spcPts val="3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First, just as an icebreaker!!</a:t>
            </a:r>
          </a:p>
          <a:p>
            <a:pPr>
              <a:spcBef>
                <a:spcPts val="300"/>
              </a:spcBef>
              <a:spcAft>
                <a:spcPts val="3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Second, as an allegoric introduction that we all like to see the idyllic scene but fail to look beneath the surface and see  what we do not want to see before it blows up in our faces.</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3</a:t>
            </a:fld>
            <a:endParaRPr lang="en-US" dirty="0"/>
          </a:p>
        </p:txBody>
      </p:sp>
    </p:spTree>
    <p:extLst>
      <p:ext uri="{BB962C8B-B14F-4D97-AF65-F5344CB8AC3E}">
        <p14:creationId xmlns:p14="http://schemas.microsoft.com/office/powerpoint/2010/main" val="2744419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just">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What is missing is an understanding of the potential harm to people from any event involving the quantities of hydrogen in the containers.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methods to judge the degree of harm are limited.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common approach is to use a simple TNT Energy Equivalency and use simple thumbnail harm comparisons.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This does have drawbacks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This method has limitations.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Bef>
                    <a:spcPts val="300"/>
                  </a:spcBef>
                  <a:spcAft>
                    <a:spcPts val="300"/>
                  </a:spcAft>
                  <a:buFont typeface="+mj-lt"/>
                  <a:buAutoNum type="arabicPeriod"/>
                </a:pPr>
                <a:r>
                  <a:rPr lang="en-GB" sz="1800" dirty="0">
                    <a:solidFill>
                      <a:srgbClr val="002060"/>
                    </a:solidFill>
                    <a:effectLst/>
                    <a:latin typeface="Arial" panose="020B0604020202020204" pitchFamily="34" charset="0"/>
                    <a:ea typeface="Times New Roman" panose="02020603050405020304" pitchFamily="18" charset="0"/>
                  </a:rPr>
                  <a:t>TNT detonates; applying it to a system that deflagrates is an overestimate.</a:t>
                </a:r>
                <a:endParaRPr lang="en-GB" sz="1800" dirty="0">
                  <a:effectLst/>
                  <a:latin typeface="Times New Roman" panose="02020603050405020304" pitchFamily="18" charset="0"/>
                  <a:ea typeface="Times New Roman" panose="02020603050405020304" pitchFamily="18" charset="0"/>
                </a:endParaRPr>
              </a:p>
              <a:p>
                <a:pPr marL="342900" lvl="0" indent="-342900">
                  <a:spcBef>
                    <a:spcPts val="300"/>
                  </a:spcBef>
                  <a:spcAft>
                    <a:spcPts val="300"/>
                  </a:spcAft>
                  <a:buFont typeface="+mj-lt"/>
                  <a:buAutoNum type="arabicPeriod"/>
                </a:pPr>
                <a:r>
                  <a:rPr lang="en-GB" sz="1800" dirty="0">
                    <a:solidFill>
                      <a:srgbClr val="002060"/>
                    </a:solidFill>
                    <a:effectLst/>
                    <a:latin typeface="Arial" panose="020B0604020202020204" pitchFamily="34" charset="0"/>
                    <a:ea typeface="Times New Roman" panose="02020603050405020304" pitchFamily="18" charset="0"/>
                  </a:rPr>
                  <a:t>TNT Equivalency is a point source methodology. </a:t>
                </a:r>
                <a:br>
                  <a:rPr lang="en-GB" sz="1800" dirty="0">
                    <a:solidFill>
                      <a:srgbClr val="002060"/>
                    </a:solidFill>
                    <a:effectLst/>
                    <a:latin typeface="Arial" panose="020B0604020202020204" pitchFamily="34" charset="0"/>
                    <a:ea typeface="Times New Roman" panose="02020603050405020304" pitchFamily="18" charset="0"/>
                  </a:rPr>
                </a:br>
                <a:r>
                  <a:rPr lang="en-GB" sz="1800" dirty="0">
                    <a:solidFill>
                      <a:srgbClr val="002060"/>
                    </a:solidFill>
                    <a:effectLst/>
                    <a:latin typeface="Arial" panose="020B0604020202020204" pitchFamily="34" charset="0"/>
                    <a:ea typeface="Times New Roman" panose="02020603050405020304" pitchFamily="18" charset="0"/>
                  </a:rPr>
                  <a:t>Gas cloud burns are a distributed source.</a:t>
                </a:r>
                <a:br>
                  <a:rPr lang="en-GB" sz="1800" dirty="0">
                    <a:solidFill>
                      <a:srgbClr val="002060"/>
                    </a:solidFill>
                    <a:effectLst/>
                    <a:latin typeface="Arial" panose="020B0604020202020204" pitchFamily="34" charset="0"/>
                    <a:ea typeface="Times New Roman" panose="02020603050405020304" pitchFamily="18" charset="0"/>
                  </a:rPr>
                </a:br>
                <a:r>
                  <a:rPr lang="en-GB" sz="1800" dirty="0">
                    <a:solidFill>
                      <a:srgbClr val="002060"/>
                    </a:solidFill>
                    <a:effectLst/>
                    <a:latin typeface="Arial" panose="020B0604020202020204" pitchFamily="34" charset="0"/>
                    <a:ea typeface="Times New Roman" panose="02020603050405020304" pitchFamily="18" charset="0"/>
                  </a:rPr>
                  <a:t>However when applied to small quantities of hydrogen the burn approximates to a point source. Nonetheless it is a further conservatism. </a:t>
                </a:r>
                <a:endParaRPr lang="en-GB" sz="1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Baker Strehlow &amp; TNO MultiEnergy are distributed source models. They are best applied to large volumes of gas. Our situation is outside their applicability range. On face value, the refinement they offer is offset by the additional complexity and uncertainty.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An alternative on actual harm is to use the Merrifield Simplified equations. This is still based on TNT equivalency.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TNT equivalency equates the energy released by a material to a mass of TNT that would release the same amount of energy. This method is a useful indicator of consequences of a hydrogen event because it enables a direct comparison with the TNT blast data.</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basic equation is: (Crowl 2003)</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GB" sz="1800">
                          <a:solidFill>
                            <a:srgbClr val="002060"/>
                          </a:solidFill>
                          <a:effectLst/>
                          <a:latin typeface="Arial" panose="020B0604020202020204" pitchFamily="34" charset="0"/>
                          <a:ea typeface="Times New Roman" panose="02020603050405020304" pitchFamily="18" charset="0"/>
                          <a:cs typeface="Arial" panose="020B0604020202020204" pitchFamily="34" charset="0"/>
                        </a:rPr>
                        <m:t>Equivalent</m:t>
                      </m:r>
                      <m:r>
                        <m:rPr>
                          <m:nor/>
                        </m:rPr>
                        <a:rPr lang="en-GB" sz="1800">
                          <a:solidFill>
                            <a:srgbClr val="002060"/>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GB" sz="1800">
                          <a:solidFill>
                            <a:srgbClr val="002060"/>
                          </a:solidFill>
                          <a:effectLst/>
                          <a:latin typeface="Arial" panose="020B0604020202020204" pitchFamily="34" charset="0"/>
                          <a:ea typeface="Times New Roman" panose="02020603050405020304" pitchFamily="18" charset="0"/>
                          <a:cs typeface="Arial" panose="020B0604020202020204" pitchFamily="34" charset="0"/>
                        </a:rPr>
                        <m:t>mass</m:t>
                      </m:r>
                      <m:r>
                        <m:rPr>
                          <m:nor/>
                        </m:rPr>
                        <a:rPr lang="en-GB" sz="1800">
                          <a:solidFill>
                            <a:srgbClr val="002060"/>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GB" sz="1800">
                          <a:solidFill>
                            <a:srgbClr val="002060"/>
                          </a:solidFill>
                          <a:effectLst/>
                          <a:latin typeface="Arial" panose="020B0604020202020204" pitchFamily="34" charset="0"/>
                          <a:ea typeface="Times New Roman" panose="02020603050405020304" pitchFamily="18" charset="0"/>
                          <a:cs typeface="Arial" panose="020B0604020202020204" pitchFamily="34" charset="0"/>
                        </a:rPr>
                        <m:t>of</m:t>
                      </m:r>
                      <m:r>
                        <m:rPr>
                          <m:nor/>
                        </m:rPr>
                        <a:rPr lang="en-GB" sz="1800">
                          <a:solidFill>
                            <a:srgbClr val="002060"/>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GB" sz="1800">
                          <a:solidFill>
                            <a:srgbClr val="002060"/>
                          </a:solidFill>
                          <a:effectLst/>
                          <a:latin typeface="Arial" panose="020B0604020202020204" pitchFamily="34" charset="0"/>
                          <a:ea typeface="Times New Roman" panose="02020603050405020304" pitchFamily="18" charset="0"/>
                          <a:cs typeface="Arial" panose="020B0604020202020204" pitchFamily="34" charset="0"/>
                        </a:rPr>
                        <m:t>TNT</m:t>
                      </m:r>
                      <m:r>
                        <a:rPr lang="en-GB" sz="18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 </m:t>
                      </m:r>
                      <m:r>
                        <a:rPr lang="en-GB" sz="18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𝑊</m:t>
                      </m:r>
                      <m:r>
                        <a:rPr lang="en-GB" sz="18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GB" sz="18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GB" sz="18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𝜂</m:t>
                          </m:r>
                          <m:r>
                            <a:rPr lang="en-GB" sz="18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𝑚</m:t>
                          </m:r>
                          <m:sSub>
                            <m:sSubPr>
                              <m:ctrlPr>
                                <a:rPr lang="en-GB" sz="18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8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𝐸</m:t>
                              </m:r>
                            </m:e>
                            <m:sub>
                              <m:r>
                                <a:rPr lang="en-GB" sz="18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𝑐</m:t>
                              </m:r>
                            </m:sub>
                          </m:sSub>
                        </m:num>
                        <m:den>
                          <m:sSub>
                            <m:sSubPr>
                              <m:ctrlPr>
                                <a:rPr lang="en-GB" sz="18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8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𝐸</m:t>
                              </m:r>
                            </m:e>
                            <m:sub>
                              <m:r>
                                <a:rPr lang="en-GB" sz="1800" i="1">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𝑇𝑁𝑇</m:t>
                              </m:r>
                            </m:sub>
                          </m:sSub>
                        </m:den>
                      </m:f>
                    </m:oMath>
                  </m:oMathPara>
                </a14:m>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Where	</a:t>
                </a:r>
                <a:r>
                  <a:rPr lang="en-GB"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η</a:t>
                </a: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empirical explosion efficiency, typically between 0.01 and 0.1 (dimensionless).</a:t>
                </a:r>
                <a:b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b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In the absence of empirical data an assumption is needed,</a:t>
                </a:r>
                <a:b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b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Using a value of 1 is extremely conservative, using 0.1 is almost cavalier,</a:t>
                </a:r>
                <a:b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b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 value of 0.5 (50%) was actually used. This is conservative but judged as not onerous.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m	mass of flammable gas (hydrogen) (mass)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GB"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E</a:t>
                </a:r>
                <a:r>
                  <a:rPr lang="en-GB" sz="1800" baseline="-25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a:t>
                </a: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heat of combustion of gas (energy/mass)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E</a:t>
                </a:r>
                <a:r>
                  <a:rPr lang="en-GB" sz="1800" baseline="-25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TNT</a:t>
                </a: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TNT explosion energy (energy/mass) (typically 4602 kJ/kg)</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mc:Choice>
        <mc:Fallback xmlns="">
          <p:sp>
            <p:nvSpPr>
              <p:cNvPr id="3" name="Notes Placeholder 2"/>
              <p:cNvSpPr>
                <a:spLocks noGrp="1"/>
              </p:cNvSpPr>
              <p:nvPr>
                <p:ph type="body" idx="1"/>
              </p:nvPr>
            </p:nvSpPr>
            <p:spPr/>
            <p:txBody>
              <a:bodyPr/>
              <a:lstStyle/>
              <a:p>
                <a:pPr algn="just">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What is missing is an understanding of the potential harm to people from any event involving the quantities of hydrogen in the containers.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methods to judge the degree of harm are limited.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common approach is to use a simple TNT Energy Equivalency and use simple thumbnail harm comparisons.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This does have drawbacks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This method has limitations.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Bef>
                    <a:spcPts val="300"/>
                  </a:spcBef>
                  <a:spcAft>
                    <a:spcPts val="300"/>
                  </a:spcAft>
                  <a:buFont typeface="+mj-lt"/>
                  <a:buAutoNum type="arabicPeriod"/>
                </a:pPr>
                <a:r>
                  <a:rPr lang="en-GB" sz="1800" dirty="0">
                    <a:solidFill>
                      <a:srgbClr val="002060"/>
                    </a:solidFill>
                    <a:effectLst/>
                    <a:latin typeface="Arial" panose="020B0604020202020204" pitchFamily="34" charset="0"/>
                    <a:ea typeface="Times New Roman" panose="02020603050405020304" pitchFamily="18" charset="0"/>
                  </a:rPr>
                  <a:t>TNT detonates; applying it to a system that deflagrates is an overestimate.</a:t>
                </a:r>
                <a:endParaRPr lang="en-GB" sz="1800" dirty="0">
                  <a:effectLst/>
                  <a:latin typeface="Times New Roman" panose="02020603050405020304" pitchFamily="18" charset="0"/>
                  <a:ea typeface="Times New Roman" panose="02020603050405020304" pitchFamily="18" charset="0"/>
                </a:endParaRPr>
              </a:p>
              <a:p>
                <a:pPr marL="342900" lvl="0" indent="-342900">
                  <a:spcBef>
                    <a:spcPts val="300"/>
                  </a:spcBef>
                  <a:spcAft>
                    <a:spcPts val="300"/>
                  </a:spcAft>
                  <a:buFont typeface="+mj-lt"/>
                  <a:buAutoNum type="arabicPeriod"/>
                </a:pPr>
                <a:r>
                  <a:rPr lang="en-GB" sz="1800" dirty="0">
                    <a:solidFill>
                      <a:srgbClr val="002060"/>
                    </a:solidFill>
                    <a:effectLst/>
                    <a:latin typeface="Arial" panose="020B0604020202020204" pitchFamily="34" charset="0"/>
                    <a:ea typeface="Times New Roman" panose="02020603050405020304" pitchFamily="18" charset="0"/>
                  </a:rPr>
                  <a:t>TNT Equivalency is a point source methodology. </a:t>
                </a:r>
                <a:br>
                  <a:rPr lang="en-GB" sz="1800" dirty="0">
                    <a:solidFill>
                      <a:srgbClr val="002060"/>
                    </a:solidFill>
                    <a:effectLst/>
                    <a:latin typeface="Arial" panose="020B0604020202020204" pitchFamily="34" charset="0"/>
                    <a:ea typeface="Times New Roman" panose="02020603050405020304" pitchFamily="18" charset="0"/>
                  </a:rPr>
                </a:br>
                <a:r>
                  <a:rPr lang="en-GB" sz="1800" dirty="0">
                    <a:solidFill>
                      <a:srgbClr val="002060"/>
                    </a:solidFill>
                    <a:effectLst/>
                    <a:latin typeface="Arial" panose="020B0604020202020204" pitchFamily="34" charset="0"/>
                    <a:ea typeface="Times New Roman" panose="02020603050405020304" pitchFamily="18" charset="0"/>
                  </a:rPr>
                  <a:t>Gas cloud burns are a distributed source.</a:t>
                </a:r>
                <a:br>
                  <a:rPr lang="en-GB" sz="1800" dirty="0">
                    <a:solidFill>
                      <a:srgbClr val="002060"/>
                    </a:solidFill>
                    <a:effectLst/>
                    <a:latin typeface="Arial" panose="020B0604020202020204" pitchFamily="34" charset="0"/>
                    <a:ea typeface="Times New Roman" panose="02020603050405020304" pitchFamily="18" charset="0"/>
                  </a:rPr>
                </a:br>
                <a:r>
                  <a:rPr lang="en-GB" sz="1800" dirty="0">
                    <a:solidFill>
                      <a:srgbClr val="002060"/>
                    </a:solidFill>
                    <a:effectLst/>
                    <a:latin typeface="Arial" panose="020B0604020202020204" pitchFamily="34" charset="0"/>
                    <a:ea typeface="Times New Roman" panose="02020603050405020304" pitchFamily="18" charset="0"/>
                  </a:rPr>
                  <a:t>However when applied to small quantities of hydrogen the burn approximates to a point source. Nonetheless it is a further conservatism. </a:t>
                </a:r>
                <a:endParaRPr lang="en-GB" sz="1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Baker Strehlow &amp; TNO MultiEnergy are distributed source models. They are best applied to large volumes of gas. Our situation is outside their applicability range. On face value, the refinement they offer is offset by the additional complexity and uncertainty.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An alternative on actual harm is to use the Merrifield Simplified equations. This is still based on TNT equivalency.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TNT equivalency equates the energy released by a material to a mass of TNT that would release the same amount of energy. This method is a useful indicator of consequences of a hydrogen event because it enables a direct comparison with the TNT blast data.</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basic equation is: (Crowl 2003)</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800" i="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a:t>"Equivalent mass of TNT" 𝑊=</a:t>
                </a:r>
                <a:r>
                  <a:rPr lang="en-GB" sz="1800" i="0">
                    <a:solidFill>
                      <a:srgbClr val="002060"/>
                    </a:solidFill>
                    <a:effectLst/>
                    <a:latin typeface="Cambria Math" panose="02040503050406030204" pitchFamily="18" charset="0"/>
                    <a:cs typeface="Arial" panose="020B0604020202020204" pitchFamily="34" charset="0"/>
                  </a:rPr>
                  <a:t>(</a:t>
                </a:r>
                <a:r>
                  <a:rPr lang="en-GB" sz="1800" i="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a:t>𝜂𝑚𝐸_𝑐)/𝐸_𝑇𝑁𝑇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Where	</a:t>
                </a:r>
                <a:r>
                  <a:rPr lang="en-GB"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η</a:t>
                </a: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empirical explosion efficiency, typically between 0.01 and 0.1 (dimensionless).</a:t>
                </a:r>
                <a:b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b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In the absence of empirical data an assumption is needed,</a:t>
                </a:r>
                <a:b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b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Using a value of 1 is extremely conservative, using 0.1 is almost cavalier,</a:t>
                </a:r>
                <a:b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b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 value of 0.5 (50%) was actually used. This is conservative but judged as not onerous.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m	mass of flammable gas (hydrogen) (mass)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GB"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E</a:t>
                </a:r>
                <a:r>
                  <a:rPr lang="en-GB" sz="1800" baseline="-25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a:t>
                </a: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heat of combustion of gas (energy/mass)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E</a:t>
                </a:r>
                <a:r>
                  <a:rPr lang="en-GB" sz="1800" baseline="-25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TNT</a:t>
                </a: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TNT explosion energy (energy/mass) (typically 4602 kJ/kg)</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mc:Fallback>
      </mc:AlternateContent>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30</a:t>
            </a:fld>
            <a:endParaRPr lang="en-US" dirty="0"/>
          </a:p>
        </p:txBody>
      </p:sp>
    </p:spTree>
    <p:extLst>
      <p:ext uri="{BB962C8B-B14F-4D97-AF65-F5344CB8AC3E}">
        <p14:creationId xmlns:p14="http://schemas.microsoft.com/office/powerpoint/2010/main" val="2342206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300"/>
              </a:spcBef>
              <a:spcAft>
                <a:spcPts val="300"/>
              </a:spcAft>
            </a:pPr>
            <a:r>
              <a:rPr lang="en-GB"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The TNT equivalency can be interpretated using:</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Bef>
                <a:spcPts val="300"/>
              </a:spcBef>
              <a:spcAft>
                <a:spcPts val="300"/>
              </a:spcAft>
              <a:buFont typeface="Wingdings" panose="05000000000000000000" pitchFamily="2" charset="2"/>
              <a:buChar char=""/>
              <a:tabLst>
                <a:tab pos="457200" algn="l"/>
              </a:tabLst>
            </a:pPr>
            <a:r>
              <a:rPr lang="en-GB"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simple indicative tables of effects for quantities of TNT as illustrated here.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Bef>
                <a:spcPts val="300"/>
              </a:spcBef>
              <a:spcAft>
                <a:spcPts val="300"/>
              </a:spcAft>
              <a:buFont typeface="Wingdings" panose="05000000000000000000" pitchFamily="2" charset="2"/>
              <a:buChar char=""/>
              <a:tabLst>
                <a:tab pos="457200" algn="l"/>
              </a:tabLst>
            </a:pPr>
            <a:r>
              <a:rPr lang="en-GB"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Our release volumes fell in the range 1 to 10 g TNT and the table is not very helpful if not downright misleading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en-GB"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The more analytical technique of Merrifield’s </a:t>
            </a:r>
            <a:r>
              <a:rPr lang="en-GB" sz="1800" i="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Simplified </a:t>
            </a:r>
            <a:r>
              <a:rPr lang="en-GB" sz="1800" i="1" dirty="0" err="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Calculculations</a:t>
            </a:r>
            <a:r>
              <a:rPr lang="en-GB" sz="1800" i="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of Blast Induced Injuries and Damage</a:t>
            </a:r>
            <a:r>
              <a:rPr lang="en-GB"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offers greater clarity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31</a:t>
            </a:fld>
            <a:endParaRPr lang="en-US" dirty="0"/>
          </a:p>
        </p:txBody>
      </p:sp>
    </p:spTree>
    <p:extLst>
      <p:ext uri="{BB962C8B-B14F-4D97-AF65-F5344CB8AC3E}">
        <p14:creationId xmlns:p14="http://schemas.microsoft.com/office/powerpoint/2010/main" val="3403801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300"/>
              </a:spcBef>
              <a:spcAft>
                <a:spcPts val="300"/>
              </a:spcAft>
              <a:tabLst>
                <a:tab pos="457200" algn="l"/>
              </a:tabLst>
            </a:pPr>
            <a:r>
              <a:rPr lang="en-GB"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Merrifield determines probability of different injury types including the standoff distance eardrum rupture. Eardrums are the most susceptible part of the human body to rapid pressure changes and hence the most applicable injury to use as a measure of harm.</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Merrifield (Merrifield 1993) provides a simple methodology to determine potential injuries from an unmitigated hydrogen event based on TNT energy equivalence. However, these predictions are conservative because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tabLst>
                <a:tab pos="457200" algn="l"/>
              </a:tabLst>
            </a:pPr>
            <a:r>
              <a:rPr lang="en-GB"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they are based on detonation events not deflagration events.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tabLst>
                <a:tab pos="457200" algn="l"/>
              </a:tabLst>
            </a:pPr>
            <a:r>
              <a:rPr lang="en-GB"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Also, the buoyant nature of hydrogen means any burn will be rising away from an operator.</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It is acknowledged by Merrifield that for “energetic substances” where ‘the rate of rise in pressure is slow and the duration of the explosion is relatively long’ the method “overestimates the close-in effects and underestimates the far-field effects.” However, due to the calculation pessimisms discussed above and the small quantities of hydrogen involved, the method is judged to be an appropriate basis for this assessment.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I’ve included the table here as an illustration of the results and the injuries covered but it does show that the standoff distances to avoid serious injury are relatively small.</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32</a:t>
            </a:fld>
            <a:endParaRPr lang="en-US" dirty="0"/>
          </a:p>
        </p:txBody>
      </p:sp>
    </p:spTree>
    <p:extLst>
      <p:ext uri="{BB962C8B-B14F-4D97-AF65-F5344CB8AC3E}">
        <p14:creationId xmlns:p14="http://schemas.microsoft.com/office/powerpoint/2010/main" val="3632903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r>
              <a:rPr lang="en-GB" sz="900" dirty="0">
                <a:effectLst/>
                <a:latin typeface="Times New Roman" panose="02020603050405020304" pitchFamily="18" charset="0"/>
                <a:ea typeface="Times New Roman" panose="02020603050405020304" pitchFamily="18" charset="0"/>
              </a:rPr>
              <a:t>This is </a:t>
            </a:r>
            <a:r>
              <a:rPr lang="en-GB" sz="900" dirty="0">
                <a:solidFill>
                  <a:srgbClr val="00B050"/>
                </a:solidFill>
                <a:effectLst/>
                <a:latin typeface="Times New Roman" panose="02020603050405020304" pitchFamily="18" charset="0"/>
                <a:ea typeface="Times New Roman" panose="02020603050405020304" pitchFamily="18" charset="0"/>
              </a:rPr>
              <a:t>a summary of the potential for all </a:t>
            </a:r>
            <a:r>
              <a:rPr lang="en-GB" sz="900" dirty="0">
                <a:effectLst/>
                <a:latin typeface="Times New Roman" panose="02020603050405020304" pitchFamily="18" charset="0"/>
                <a:ea typeface="Times New Roman" panose="02020603050405020304" pitchFamily="18" charset="0"/>
              </a:rPr>
              <a:t>six injury types.</a:t>
            </a:r>
            <a:br>
              <a:rPr lang="en-GB" sz="900" dirty="0">
                <a:effectLst/>
                <a:latin typeface="Times New Roman" panose="02020603050405020304" pitchFamily="18" charset="0"/>
                <a:ea typeface="Times New Roman" panose="02020603050405020304" pitchFamily="18" charset="0"/>
              </a:rPr>
            </a:br>
            <a:r>
              <a:rPr lang="en-GB" sz="900" dirty="0">
                <a:solidFill>
                  <a:srgbClr val="00B050"/>
                </a:solidFill>
                <a:effectLst/>
                <a:latin typeface="Times New Roman" panose="02020603050405020304" pitchFamily="18" charset="0"/>
                <a:ea typeface="Times New Roman" panose="02020603050405020304" pitchFamily="18" charset="0"/>
              </a:rPr>
              <a:t>(This is in terms of unmitigated harm in other words it excludes consideration of other hazard reduction methods or the application of PPE).</a:t>
            </a:r>
            <a:endParaRPr lang="en-GB" sz="900" dirty="0">
              <a:effectLst/>
              <a:latin typeface="Times New Roman" panose="02020603050405020304" pitchFamily="18" charset="0"/>
              <a:ea typeface="Times New Roman" panose="02020603050405020304" pitchFamily="18" charset="0"/>
            </a:endParaRPr>
          </a:p>
          <a:p>
            <a:pPr marL="342900" lvl="0" indent="-342900">
              <a:spcBef>
                <a:spcPts val="300"/>
              </a:spcBef>
              <a:spcAft>
                <a:spcPts val="300"/>
              </a:spcAft>
              <a:buFont typeface="+mj-lt"/>
              <a:buAutoNum type="romanLcParenR"/>
            </a:pPr>
            <a:r>
              <a:rPr lang="en-GB" sz="900" dirty="0">
                <a:effectLst/>
                <a:latin typeface="Times New Roman" panose="02020603050405020304" pitchFamily="18" charset="0"/>
                <a:ea typeface="Times New Roman" panose="02020603050405020304" pitchFamily="18" charset="0"/>
              </a:rPr>
              <a:t>Barometric injuries.</a:t>
            </a:r>
            <a:br>
              <a:rPr lang="en-GB" sz="900" dirty="0">
                <a:effectLst/>
                <a:latin typeface="Times New Roman" panose="02020603050405020304" pitchFamily="18" charset="0"/>
                <a:ea typeface="Times New Roman" panose="02020603050405020304" pitchFamily="18" charset="0"/>
              </a:rPr>
            </a:br>
            <a:r>
              <a:rPr lang="en-GB" sz="900" dirty="0">
                <a:effectLst/>
                <a:latin typeface="Times New Roman" panose="02020603050405020304" pitchFamily="18" charset="0"/>
                <a:ea typeface="Times New Roman" panose="02020603050405020304" pitchFamily="18" charset="0"/>
              </a:rPr>
              <a:t>Short standoff distance and values are very conservative.</a:t>
            </a:r>
            <a:br>
              <a:rPr lang="en-GB" sz="900" dirty="0">
                <a:effectLst/>
                <a:latin typeface="Times New Roman" panose="02020603050405020304" pitchFamily="18" charset="0"/>
                <a:ea typeface="Times New Roman" panose="02020603050405020304" pitchFamily="18" charset="0"/>
              </a:rPr>
            </a:br>
            <a:r>
              <a:rPr lang="en-GB" sz="900" dirty="0">
                <a:solidFill>
                  <a:srgbClr val="00B050"/>
                </a:solidFill>
                <a:effectLst/>
                <a:latin typeface="Times New Roman" panose="02020603050405020304" pitchFamily="18" charset="0"/>
                <a:ea typeface="Times New Roman" panose="02020603050405020304" pitchFamily="18" charset="0"/>
              </a:rPr>
              <a:t>The output shows that for the operations considered serious injuries such as lung damage are highly unlikely whilst, at normal operational distances, the worst case estimate of is a 15% chance of ear drum rupture with a less than 1% chance as a best estimate</a:t>
            </a:r>
            <a:r>
              <a:rPr lang="en-GB" sz="900" dirty="0">
                <a:effectLst/>
                <a:latin typeface="Times New Roman" panose="02020603050405020304" pitchFamily="18" charset="0"/>
                <a:ea typeface="Times New Roman" panose="02020603050405020304" pitchFamily="18" charset="0"/>
              </a:rPr>
              <a:t>. These distances are illustrated further in Table 4 below.</a:t>
            </a:r>
          </a:p>
          <a:p>
            <a:pPr marL="342900" lvl="0" indent="-342900">
              <a:spcBef>
                <a:spcPts val="300"/>
              </a:spcBef>
              <a:spcAft>
                <a:spcPts val="300"/>
              </a:spcAft>
              <a:buFont typeface="+mj-lt"/>
              <a:buAutoNum type="romanLcParenR"/>
            </a:pPr>
            <a:r>
              <a:rPr lang="en-GB" sz="900" dirty="0">
                <a:effectLst/>
                <a:latin typeface="Times New Roman" panose="02020603050405020304" pitchFamily="18" charset="0"/>
                <a:ea typeface="Times New Roman" panose="02020603050405020304" pitchFamily="18" charset="0"/>
              </a:rPr>
              <a:t>Translational Injury</a:t>
            </a:r>
            <a:br>
              <a:rPr lang="en-GB" sz="900" dirty="0">
                <a:effectLst/>
                <a:latin typeface="Times New Roman" panose="02020603050405020304" pitchFamily="18" charset="0"/>
                <a:ea typeface="Times New Roman" panose="02020603050405020304" pitchFamily="18" charset="0"/>
              </a:rPr>
            </a:br>
            <a:r>
              <a:rPr lang="en-GB" sz="900" dirty="0">
                <a:effectLst/>
                <a:latin typeface="Times New Roman" panose="02020603050405020304" pitchFamily="18" charset="0"/>
                <a:ea typeface="Times New Roman" panose="02020603050405020304" pitchFamily="18" charset="0"/>
              </a:rPr>
              <a:t>Applying the Merrifield methodology generates values for translational but in reality, translation injuries are virtually impossible because:</a:t>
            </a:r>
          </a:p>
          <a:p>
            <a:pPr marL="742950" lvl="1" indent="-285750">
              <a:spcBef>
                <a:spcPts val="300"/>
              </a:spcBef>
              <a:spcAft>
                <a:spcPts val="300"/>
              </a:spcAft>
              <a:buFont typeface="Wingdings" panose="05000000000000000000" pitchFamily="2" charset="2"/>
              <a:buChar char=""/>
            </a:pPr>
            <a:r>
              <a:rPr lang="en-GB" sz="900" dirty="0">
                <a:effectLst/>
                <a:latin typeface="Times New Roman" panose="02020603050405020304" pitchFamily="18" charset="0"/>
                <a:ea typeface="Times New Roman" panose="02020603050405020304" pitchFamily="18" charset="0"/>
              </a:rPr>
              <a:t>not enough energy due to small masses of hydrogen.</a:t>
            </a:r>
          </a:p>
          <a:p>
            <a:pPr marL="742950" lvl="1" indent="-285750">
              <a:spcBef>
                <a:spcPts val="300"/>
              </a:spcBef>
              <a:spcAft>
                <a:spcPts val="300"/>
              </a:spcAft>
              <a:buFont typeface="Wingdings" panose="05000000000000000000" pitchFamily="2" charset="2"/>
              <a:buChar char=""/>
            </a:pPr>
            <a:r>
              <a:rPr lang="en-GB" sz="900" dirty="0">
                <a:solidFill>
                  <a:srgbClr val="00B050"/>
                </a:solidFill>
                <a:effectLst/>
                <a:latin typeface="Times New Roman" panose="02020603050405020304" pitchFamily="18" charset="0"/>
                <a:ea typeface="Times New Roman" panose="02020603050405020304" pitchFamily="18" charset="0"/>
              </a:rPr>
              <a:t>an operator cannot get close </a:t>
            </a:r>
            <a:r>
              <a:rPr lang="en-GB" sz="900" dirty="0">
                <a:effectLst/>
                <a:latin typeface="Times New Roman" panose="02020603050405020304" pitchFamily="18" charset="0"/>
                <a:ea typeface="Times New Roman" panose="02020603050405020304" pitchFamily="18" charset="0"/>
              </a:rPr>
              <a:t>enough for translational effects.</a:t>
            </a:r>
          </a:p>
          <a:p>
            <a:pPr>
              <a:spcBef>
                <a:spcPts val="300"/>
              </a:spcBef>
              <a:spcAft>
                <a:spcPts val="300"/>
              </a:spcAft>
            </a:pPr>
            <a:r>
              <a:rPr lang="en-GB" sz="900" dirty="0">
                <a:effectLst/>
                <a:latin typeface="Times New Roman" panose="02020603050405020304" pitchFamily="18" charset="0"/>
                <a:ea typeface="Times New Roman" panose="02020603050405020304" pitchFamily="18" charset="0"/>
              </a:rPr>
              <a:t>Again, the results are illustrated in Table 4 below.</a:t>
            </a:r>
          </a:p>
          <a:p>
            <a:pPr marL="342900" lvl="0" indent="-342900">
              <a:spcBef>
                <a:spcPts val="300"/>
              </a:spcBef>
              <a:spcAft>
                <a:spcPts val="300"/>
              </a:spcAft>
              <a:buFont typeface="+mj-lt"/>
              <a:buAutoNum type="romanLcParenR"/>
            </a:pPr>
            <a:r>
              <a:rPr lang="en-GB" sz="900" dirty="0">
                <a:effectLst/>
                <a:latin typeface="Times New Roman" panose="02020603050405020304" pitchFamily="18" charset="0"/>
                <a:ea typeface="Times New Roman" panose="02020603050405020304" pitchFamily="18" charset="0"/>
              </a:rPr>
              <a:t>Missile injury: </a:t>
            </a:r>
            <a:br>
              <a:rPr lang="en-GB" sz="900" dirty="0">
                <a:effectLst/>
                <a:latin typeface="Times New Roman" panose="02020603050405020304" pitchFamily="18" charset="0"/>
                <a:ea typeface="Times New Roman" panose="02020603050405020304" pitchFamily="18" charset="0"/>
              </a:rPr>
            </a:br>
            <a:r>
              <a:rPr lang="en-GB" sz="900" dirty="0">
                <a:effectLst/>
                <a:latin typeface="Times New Roman" panose="02020603050405020304" pitchFamily="18" charset="0"/>
                <a:ea typeface="Times New Roman" panose="02020603050405020304" pitchFamily="18" charset="0"/>
              </a:rPr>
              <a:t>Using standard physics and methods these effects can be estimated leading to a conclusion that:</a:t>
            </a:r>
          </a:p>
          <a:p>
            <a:pPr marL="742950" lvl="1" indent="-285750">
              <a:spcBef>
                <a:spcPts val="300"/>
              </a:spcBef>
              <a:spcAft>
                <a:spcPts val="300"/>
              </a:spcAft>
              <a:buFont typeface="Wingdings" panose="05000000000000000000" pitchFamily="2" charset="2"/>
              <a:buChar char=""/>
            </a:pPr>
            <a:r>
              <a:rPr lang="en-GB" sz="900" dirty="0">
                <a:effectLst/>
                <a:latin typeface="Times New Roman" panose="02020603050405020304" pitchFamily="18" charset="0"/>
                <a:ea typeface="Times New Roman" panose="02020603050405020304" pitchFamily="18" charset="0"/>
              </a:rPr>
              <a:t>Containers fail in a ductile manner so low probability of generating shrapnel.</a:t>
            </a:r>
            <a:br>
              <a:rPr lang="en-GB" sz="900" dirty="0">
                <a:effectLst/>
                <a:latin typeface="Times New Roman" panose="02020603050405020304" pitchFamily="18" charset="0"/>
                <a:ea typeface="Times New Roman" panose="02020603050405020304" pitchFamily="18" charset="0"/>
              </a:rPr>
            </a:br>
            <a:r>
              <a:rPr lang="en-GB" sz="900" dirty="0">
                <a:solidFill>
                  <a:srgbClr val="00B050"/>
                </a:solidFill>
                <a:effectLst/>
                <a:latin typeface="Times New Roman" panose="02020603050405020304" pitchFamily="18" charset="0"/>
                <a:ea typeface="Times New Roman" panose="02020603050405020304" pitchFamily="18" charset="0"/>
              </a:rPr>
              <a:t>Development work that pressure tested containers supports this conclusion.</a:t>
            </a:r>
            <a:r>
              <a:rPr lang="en-GB" sz="900" dirty="0">
                <a:effectLst/>
                <a:latin typeface="Times New Roman" panose="02020603050405020304" pitchFamily="18" charset="0"/>
                <a:ea typeface="Times New Roman" panose="02020603050405020304" pitchFamily="18" charset="0"/>
              </a:rPr>
              <a:t> </a:t>
            </a:r>
          </a:p>
          <a:p>
            <a:pPr marL="742950" lvl="1" indent="-285750">
              <a:spcBef>
                <a:spcPts val="300"/>
              </a:spcBef>
              <a:spcAft>
                <a:spcPts val="300"/>
              </a:spcAft>
              <a:buFont typeface="Wingdings" panose="05000000000000000000" pitchFamily="2" charset="2"/>
              <a:buChar char=""/>
            </a:pPr>
            <a:r>
              <a:rPr lang="en-GB" sz="900" dirty="0">
                <a:effectLst/>
                <a:latin typeface="Times New Roman" panose="02020603050405020304" pitchFamily="18" charset="0"/>
                <a:ea typeface="Times New Roman" panose="02020603050405020304" pitchFamily="18" charset="0"/>
              </a:rPr>
              <a:t>The possibility of creating other missiles is small.</a:t>
            </a:r>
          </a:p>
          <a:p>
            <a:pPr marL="742950" lvl="1" indent="-285750" algn="just">
              <a:spcBef>
                <a:spcPts val="300"/>
              </a:spcBef>
              <a:spcAft>
                <a:spcPts val="300"/>
              </a:spcAft>
              <a:buFont typeface="Wingdings" panose="05000000000000000000" pitchFamily="2" charset="2"/>
              <a:buChar char=""/>
            </a:pPr>
            <a:r>
              <a:rPr lang="en-GB" sz="900" dirty="0">
                <a:effectLst/>
                <a:latin typeface="Times New Roman" panose="02020603050405020304" pitchFamily="18" charset="0"/>
                <a:ea typeface="Times New Roman" panose="02020603050405020304" pitchFamily="18" charset="0"/>
              </a:rPr>
              <a:t>The risk of injury is low.</a:t>
            </a:r>
          </a:p>
          <a:p>
            <a:pPr marL="742950" lvl="1" indent="-285750" algn="just">
              <a:spcBef>
                <a:spcPts val="300"/>
              </a:spcBef>
              <a:spcAft>
                <a:spcPts val="300"/>
              </a:spcAft>
              <a:buFont typeface="Wingdings" panose="05000000000000000000" pitchFamily="2" charset="2"/>
              <a:buChar char=""/>
            </a:pPr>
            <a:r>
              <a:rPr lang="en-GB" sz="900" dirty="0">
                <a:effectLst/>
                <a:latin typeface="Times New Roman" panose="02020603050405020304" pitchFamily="18" charset="0"/>
                <a:ea typeface="Times New Roman" panose="02020603050405020304" pitchFamily="18" charset="0"/>
              </a:rPr>
              <a:t>The risk of missile damage to other systems is low.</a:t>
            </a:r>
          </a:p>
          <a:p>
            <a:pPr algn="just">
              <a:spcBef>
                <a:spcPts val="300"/>
              </a:spcBef>
              <a:spcAft>
                <a:spcPts val="300"/>
              </a:spcAft>
            </a:pPr>
            <a:r>
              <a:rPr lang="en-GB" sz="900" dirty="0">
                <a:effectLst/>
                <a:latin typeface="Times New Roman" panose="02020603050405020304" pitchFamily="18" charset="0"/>
                <a:ea typeface="Times New Roman" panose="02020603050405020304" pitchFamily="18" charset="0"/>
              </a:rPr>
              <a:t>Therefore, the possibility of generating missiles that can cause injury or damaged is judged to be sufficiently low that </a:t>
            </a:r>
            <a:r>
              <a:rPr lang="en-GB" sz="900" dirty="0">
                <a:solidFill>
                  <a:srgbClr val="00B050"/>
                </a:solidFill>
                <a:effectLst/>
                <a:latin typeface="Times New Roman" panose="02020603050405020304" pitchFamily="18" charset="0"/>
                <a:ea typeface="Times New Roman" panose="02020603050405020304" pitchFamily="18" charset="0"/>
              </a:rPr>
              <a:t>any</a:t>
            </a:r>
            <a:r>
              <a:rPr lang="en-GB" sz="900" dirty="0">
                <a:effectLst/>
                <a:latin typeface="Times New Roman" panose="02020603050405020304" pitchFamily="18" charset="0"/>
                <a:ea typeface="Times New Roman" panose="02020603050405020304" pitchFamily="18" charset="0"/>
              </a:rPr>
              <a:t> more detailed analys</a:t>
            </a:r>
            <a:r>
              <a:rPr lang="en-GB" sz="900" dirty="0">
                <a:solidFill>
                  <a:srgbClr val="00B050"/>
                </a:solidFill>
                <a:effectLst/>
                <a:latin typeface="Times New Roman" panose="02020603050405020304" pitchFamily="18" charset="0"/>
                <a:ea typeface="Times New Roman" panose="02020603050405020304" pitchFamily="18" charset="0"/>
              </a:rPr>
              <a:t>es</a:t>
            </a:r>
            <a:r>
              <a:rPr lang="en-GB" sz="900" dirty="0">
                <a:effectLst/>
                <a:latin typeface="Times New Roman" panose="02020603050405020304" pitchFamily="18" charset="0"/>
                <a:ea typeface="Times New Roman" panose="02020603050405020304" pitchFamily="18" charset="0"/>
              </a:rPr>
              <a:t> </a:t>
            </a:r>
            <a:r>
              <a:rPr lang="en-GB" sz="900" dirty="0">
                <a:solidFill>
                  <a:srgbClr val="00B050"/>
                </a:solidFill>
                <a:effectLst/>
                <a:latin typeface="Times New Roman" panose="02020603050405020304" pitchFamily="18" charset="0"/>
                <a:ea typeface="Times New Roman" panose="02020603050405020304" pitchFamily="18" charset="0"/>
              </a:rPr>
              <a:t>are</a:t>
            </a:r>
            <a:r>
              <a:rPr lang="en-GB" sz="900" dirty="0">
                <a:effectLst/>
                <a:latin typeface="Times New Roman" panose="02020603050405020304" pitchFamily="18" charset="0"/>
                <a:ea typeface="Times New Roman" panose="02020603050405020304" pitchFamily="18" charset="0"/>
              </a:rPr>
              <a:t> not proportionate.</a:t>
            </a:r>
          </a:p>
          <a:p>
            <a:pPr marL="342900" lvl="0" indent="-342900">
              <a:spcBef>
                <a:spcPts val="300"/>
              </a:spcBef>
              <a:spcAft>
                <a:spcPts val="300"/>
              </a:spcAft>
              <a:buFont typeface="+mj-lt"/>
              <a:buAutoNum type="romanLcParenR"/>
            </a:pPr>
            <a:r>
              <a:rPr lang="en-GB" sz="900" dirty="0">
                <a:effectLst/>
                <a:latin typeface="Times New Roman" panose="02020603050405020304" pitchFamily="18" charset="0"/>
                <a:ea typeface="Times New Roman" panose="02020603050405020304" pitchFamily="18" charset="0"/>
              </a:rPr>
              <a:t>Thermal Injury:</a:t>
            </a:r>
            <a:br>
              <a:rPr lang="en-GB" sz="900" dirty="0">
                <a:effectLst/>
                <a:latin typeface="Times New Roman" panose="02020603050405020304" pitchFamily="18" charset="0"/>
                <a:ea typeface="Times New Roman" panose="02020603050405020304" pitchFamily="18" charset="0"/>
              </a:rPr>
            </a:br>
            <a:r>
              <a:rPr lang="en-GB" sz="900" dirty="0">
                <a:effectLst/>
                <a:latin typeface="Times New Roman" panose="02020603050405020304" pitchFamily="18" charset="0"/>
                <a:ea typeface="Times New Roman" panose="02020603050405020304" pitchFamily="18" charset="0"/>
              </a:rPr>
              <a:t>Hydrogen flames have a low thermal emissivity. An operator would have to be i</a:t>
            </a:r>
            <a:r>
              <a:rPr lang="en-GB" sz="900" dirty="0">
                <a:solidFill>
                  <a:srgbClr val="00B050"/>
                </a:solidFill>
                <a:effectLst/>
                <a:latin typeface="Times New Roman" panose="02020603050405020304" pitchFamily="18" charset="0"/>
                <a:ea typeface="Times New Roman" panose="02020603050405020304" pitchFamily="18" charset="0"/>
              </a:rPr>
              <a:t>n close proximity</a:t>
            </a:r>
            <a:r>
              <a:rPr lang="en-GB" sz="900" dirty="0">
                <a:effectLst/>
                <a:latin typeface="Times New Roman" panose="02020603050405020304" pitchFamily="18" charset="0"/>
                <a:ea typeface="Times New Roman" panose="02020603050405020304" pitchFamily="18" charset="0"/>
              </a:rPr>
              <a:t> to sustain any thermal injury however, </a:t>
            </a:r>
            <a:r>
              <a:rPr lang="en-GB" sz="900" dirty="0">
                <a:solidFill>
                  <a:srgbClr val="00B050"/>
                </a:solidFill>
                <a:effectLst/>
                <a:latin typeface="Times New Roman" panose="02020603050405020304" pitchFamily="18" charset="0"/>
                <a:ea typeface="Times New Roman" panose="02020603050405020304" pitchFamily="18" charset="0"/>
              </a:rPr>
              <a:t>even at close proximity</a:t>
            </a:r>
            <a:r>
              <a:rPr lang="en-GB" sz="900" dirty="0">
                <a:effectLst/>
                <a:latin typeface="Times New Roman" panose="02020603050405020304" pitchFamily="18" charset="0"/>
                <a:ea typeface="Times New Roman" panose="02020603050405020304" pitchFamily="18" charset="0"/>
              </a:rPr>
              <a:t>, due to the short flame duration, it is unlikely that a thermal injury would result (Ingram 2018). The practicalities of undertaking the work mean that there is a low probability of thermal injury to an operator.</a:t>
            </a:r>
          </a:p>
          <a:p>
            <a:pPr marL="342900" lvl="0" indent="-342900">
              <a:spcBef>
                <a:spcPts val="300"/>
              </a:spcBef>
              <a:spcAft>
                <a:spcPts val="300"/>
              </a:spcAft>
              <a:buFont typeface="+mj-lt"/>
              <a:buAutoNum type="romanLcParenR"/>
            </a:pPr>
            <a:r>
              <a:rPr lang="en-GB" sz="900" dirty="0">
                <a:effectLst/>
                <a:latin typeface="Times New Roman" panose="02020603050405020304" pitchFamily="18" charset="0"/>
                <a:ea typeface="Times New Roman" panose="02020603050405020304" pitchFamily="18" charset="0"/>
              </a:rPr>
              <a:t>Toxic Injury:</a:t>
            </a:r>
            <a:br>
              <a:rPr lang="en-GB" sz="900" dirty="0">
                <a:effectLst/>
                <a:latin typeface="Times New Roman" panose="02020603050405020304" pitchFamily="18" charset="0"/>
                <a:ea typeface="Times New Roman" panose="02020603050405020304" pitchFamily="18" charset="0"/>
              </a:rPr>
            </a:br>
            <a:r>
              <a:rPr lang="en-GB" sz="900" dirty="0">
                <a:effectLst/>
                <a:latin typeface="Times New Roman" panose="02020603050405020304" pitchFamily="18" charset="0"/>
                <a:ea typeface="Times New Roman" panose="02020603050405020304" pitchFamily="18" charset="0"/>
              </a:rPr>
              <a:t>Hydrogen burns to form water. Therefore, there is no potential for direct toxic injury.</a:t>
            </a:r>
            <a:br>
              <a:rPr lang="en-GB" sz="900" dirty="0">
                <a:effectLst/>
                <a:latin typeface="Times New Roman" panose="02020603050405020304" pitchFamily="18" charset="0"/>
                <a:ea typeface="Times New Roman" panose="02020603050405020304" pitchFamily="18" charset="0"/>
              </a:rPr>
            </a:br>
            <a:r>
              <a:rPr lang="en-GB" sz="900" dirty="0">
                <a:effectLst/>
                <a:latin typeface="Times New Roman" panose="02020603050405020304" pitchFamily="18" charset="0"/>
                <a:ea typeface="Times New Roman" panose="02020603050405020304" pitchFamily="18" charset="0"/>
              </a:rPr>
              <a:t>The potential for breaching container integrity and losing containment of the contents is assessed in the Nuclear Safety Case.</a:t>
            </a:r>
          </a:p>
          <a:p>
            <a:pPr marL="342900" lvl="0" indent="-342900">
              <a:spcBef>
                <a:spcPts val="300"/>
              </a:spcBef>
              <a:spcAft>
                <a:spcPts val="300"/>
              </a:spcAft>
              <a:buFont typeface="+mj-lt"/>
              <a:buAutoNum type="romanLcParenR"/>
            </a:pPr>
            <a:r>
              <a:rPr lang="en-GB" sz="900" dirty="0">
                <a:solidFill>
                  <a:srgbClr val="00B050"/>
                </a:solidFill>
                <a:effectLst/>
                <a:latin typeface="Times New Roman" panose="02020603050405020304" pitchFamily="18" charset="0"/>
                <a:ea typeface="Times New Roman" panose="02020603050405020304" pitchFamily="18" charset="0"/>
              </a:rPr>
              <a:t>Societal and </a:t>
            </a:r>
            <a:r>
              <a:rPr lang="en-GB" sz="900" dirty="0">
                <a:effectLst/>
                <a:latin typeface="Times New Roman" panose="02020603050405020304" pitchFamily="18" charset="0"/>
                <a:ea typeface="Times New Roman" panose="02020603050405020304" pitchFamily="18" charset="0"/>
              </a:rPr>
              <a:t>Environmental Injury</a:t>
            </a:r>
            <a:br>
              <a:rPr lang="en-GB" sz="900" dirty="0">
                <a:effectLst/>
                <a:latin typeface="Times New Roman" panose="02020603050405020304" pitchFamily="18" charset="0"/>
                <a:ea typeface="Times New Roman" panose="02020603050405020304" pitchFamily="18" charset="0"/>
              </a:rPr>
            </a:br>
            <a:r>
              <a:rPr lang="en-GB" sz="900" dirty="0">
                <a:effectLst/>
                <a:latin typeface="Times New Roman" panose="02020603050405020304" pitchFamily="18" charset="0"/>
                <a:ea typeface="Times New Roman" panose="02020603050405020304" pitchFamily="18" charset="0"/>
              </a:rPr>
              <a:t>This concerns the societal effects and does not fall within the realm of DSEAR. It is better addressed by the nuclear safety case or a COMAH case. COMAH is not applicable to facilities handling nuclear materials in this instance it is an exempt nuclear facility. COMAH would normally consider the catastrophic effects, assets damage and domino effects. These are issues with wider societal impacts are addressed within the through the Nuclear Safety Case.</a:t>
            </a:r>
          </a:p>
          <a:p>
            <a:pPr algn="just">
              <a:spcBef>
                <a:spcPts val="300"/>
              </a:spcBef>
              <a:spcAft>
                <a:spcPts val="300"/>
              </a:spcAft>
            </a:pPr>
            <a:r>
              <a:rPr lang="en-GB" sz="900" dirty="0">
                <a:solidFill>
                  <a:srgbClr val="00B050"/>
                </a:solidFill>
                <a:effectLst/>
                <a:latin typeface="Times New Roman" panose="02020603050405020304" pitchFamily="18" charset="0"/>
                <a:ea typeface="Times New Roman" panose="02020603050405020304" pitchFamily="18" charset="0"/>
              </a:rPr>
              <a:t>The assessment of the six injury types, the standoff distances illustrated in Table 3 for the hydrogen quantities of interest in these operations and the discussion on conservatism with this methodology enabled the practical conclusion that anyone at about arm’s length from the source will have a low probability of sustaining any injury.</a:t>
            </a:r>
            <a:endParaRPr lang="en-GB" sz="9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en-GB" sz="900" dirty="0">
                <a:solidFill>
                  <a:srgbClr val="00B050"/>
                </a:solidFill>
                <a:effectLst/>
                <a:latin typeface="Times New Roman" panose="02020603050405020304" pitchFamily="18" charset="0"/>
                <a:ea typeface="Times New Roman" panose="02020603050405020304" pitchFamily="18" charset="0"/>
              </a:rPr>
              <a:t>This provided a good point from which to consider and apply the hazard hierarchy of controls to further reduce the hazard to ALARP levels, which needed to be balanced against high hazard reduction drivers. In this application some of the mitigations considered were as follows; low oxygen atmospheres, minimising occupancy of operators, maximising distance from hydrogen source to operators, keeping covers in place whenever possible, PPE (such as aprons, gloves &amp; ear defenders), application of new containment layer as soon as possible, anti-static tools and clothing, minimising ignition sources where practicable and physical barriers to minimise direct exposure to any explosion.</a:t>
            </a:r>
            <a:endParaRPr lang="en-GB" sz="900" dirty="0">
              <a:effectLst/>
              <a:latin typeface="Times New Roman" panose="02020603050405020304" pitchFamily="18" charset="0"/>
              <a:ea typeface="Times New Roman" panose="02020603050405020304" pitchFamily="18" charset="0"/>
            </a:endParaRP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33</a:t>
            </a:fld>
            <a:endParaRPr lang="en-US" dirty="0"/>
          </a:p>
        </p:txBody>
      </p:sp>
    </p:spTree>
    <p:extLst>
      <p:ext uri="{BB962C8B-B14F-4D97-AF65-F5344CB8AC3E}">
        <p14:creationId xmlns:p14="http://schemas.microsoft.com/office/powerpoint/2010/main" val="1520130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spcBef>
                <a:spcPts val="300"/>
              </a:spcBef>
              <a:spcAft>
                <a:spcPts val="300"/>
              </a:spcAft>
            </a:pPr>
            <a:r>
              <a:rPr lang="en-GB" sz="1200" dirty="0">
                <a:effectLst/>
                <a:latin typeface="Arial" panose="020B0604020202020204" pitchFamily="34" charset="0"/>
                <a:ea typeface="Times New Roman" panose="02020603050405020304" pitchFamily="18" charset="0"/>
              </a:rPr>
              <a:t>Looking at the other harm effects</a:t>
            </a:r>
            <a:endParaRPr lang="en-GB" sz="900" dirty="0">
              <a:effectLst/>
              <a:latin typeface="Times New Roman" panose="02020603050405020304" pitchFamily="18" charset="0"/>
              <a:ea typeface="Times New Roman" panose="02020603050405020304" pitchFamily="18" charset="0"/>
            </a:endParaRPr>
          </a:p>
          <a:p>
            <a:pPr marL="342900" lvl="0" indent="-342900">
              <a:spcBef>
                <a:spcPts val="300"/>
              </a:spcBef>
              <a:spcAft>
                <a:spcPts val="300"/>
              </a:spcAft>
              <a:buFont typeface="+mj-lt"/>
              <a:buAutoNum type="romanLcParenR"/>
            </a:pPr>
            <a:r>
              <a:rPr lang="en-GB" sz="1200" dirty="0">
                <a:effectLst/>
                <a:latin typeface="Arial" panose="020B0604020202020204" pitchFamily="34" charset="0"/>
                <a:ea typeface="Times New Roman" panose="02020603050405020304" pitchFamily="18" charset="0"/>
              </a:rPr>
              <a:t>Missile injury: </a:t>
            </a:r>
            <a:br>
              <a:rPr lang="en-GB" sz="1200" dirty="0">
                <a:effectLst/>
                <a:latin typeface="Arial" panose="020B0604020202020204" pitchFamily="34" charset="0"/>
                <a:ea typeface="Times New Roman" panose="02020603050405020304" pitchFamily="18" charset="0"/>
              </a:rPr>
            </a:br>
            <a:r>
              <a:rPr lang="en-GB" sz="1200" dirty="0">
                <a:effectLst/>
                <a:latin typeface="Arial" panose="020B0604020202020204" pitchFamily="34" charset="0"/>
                <a:ea typeface="Times New Roman" panose="02020603050405020304" pitchFamily="18" charset="0"/>
              </a:rPr>
              <a:t>Using standard physics and methods these effects can be estimated leading to a conclusion that:</a:t>
            </a:r>
            <a:endParaRPr lang="en-GB" sz="900" dirty="0">
              <a:effectLst/>
              <a:latin typeface="Times New Roman" panose="02020603050405020304" pitchFamily="18" charset="0"/>
              <a:ea typeface="Times New Roman" panose="02020603050405020304" pitchFamily="18" charset="0"/>
            </a:endParaRPr>
          </a:p>
          <a:p>
            <a:pPr marL="742950" lvl="1" indent="-285750">
              <a:spcBef>
                <a:spcPts val="300"/>
              </a:spcBef>
              <a:spcAft>
                <a:spcPts val="300"/>
              </a:spcAft>
              <a:buFont typeface="Wingdings" panose="05000000000000000000" pitchFamily="2" charset="2"/>
              <a:buChar char=""/>
            </a:pPr>
            <a:r>
              <a:rPr lang="en-GB" sz="1200" dirty="0">
                <a:effectLst/>
                <a:latin typeface="Arial" panose="020B0604020202020204" pitchFamily="34" charset="0"/>
                <a:ea typeface="Times New Roman" panose="02020603050405020304" pitchFamily="18" charset="0"/>
              </a:rPr>
              <a:t>Containers fail in a ductile manner so low probability of generating shrapnel.</a:t>
            </a:r>
            <a:br>
              <a:rPr lang="en-GB" sz="1200" dirty="0">
                <a:effectLst/>
                <a:latin typeface="Arial" panose="020B0604020202020204" pitchFamily="34" charset="0"/>
                <a:ea typeface="Times New Roman" panose="02020603050405020304" pitchFamily="18" charset="0"/>
              </a:rPr>
            </a:br>
            <a:r>
              <a:rPr lang="en-GB" sz="1200" dirty="0">
                <a:solidFill>
                  <a:srgbClr val="00B050"/>
                </a:solidFill>
                <a:effectLst/>
                <a:latin typeface="Arial" panose="020B0604020202020204" pitchFamily="34" charset="0"/>
                <a:ea typeface="Times New Roman" panose="02020603050405020304" pitchFamily="18" charset="0"/>
              </a:rPr>
              <a:t>Development work that pressure tested containers supports this conclusion.</a:t>
            </a:r>
            <a:r>
              <a:rPr lang="en-GB" sz="1200" dirty="0">
                <a:effectLst/>
                <a:latin typeface="Arial" panose="020B0604020202020204" pitchFamily="34" charset="0"/>
                <a:ea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endParaRPr>
          </a:p>
          <a:p>
            <a:pPr marL="742950" lvl="1" indent="-285750">
              <a:spcBef>
                <a:spcPts val="300"/>
              </a:spcBef>
              <a:spcAft>
                <a:spcPts val="300"/>
              </a:spcAft>
              <a:buFont typeface="Wingdings" panose="05000000000000000000" pitchFamily="2" charset="2"/>
              <a:buChar char=""/>
            </a:pPr>
            <a:r>
              <a:rPr lang="en-GB" sz="1200" dirty="0">
                <a:effectLst/>
                <a:latin typeface="Arial" panose="020B0604020202020204" pitchFamily="34" charset="0"/>
                <a:ea typeface="Times New Roman" panose="02020603050405020304" pitchFamily="18" charset="0"/>
              </a:rPr>
              <a:t>The possibility of creating other missiles is small.</a:t>
            </a:r>
            <a:endParaRPr lang="en-GB" sz="900" dirty="0">
              <a:effectLst/>
              <a:latin typeface="Times New Roman" panose="02020603050405020304" pitchFamily="18" charset="0"/>
              <a:ea typeface="Times New Roman" panose="02020603050405020304" pitchFamily="18" charset="0"/>
            </a:endParaRPr>
          </a:p>
          <a:p>
            <a:pPr marL="742950" lvl="1" indent="-285750" algn="just">
              <a:spcBef>
                <a:spcPts val="300"/>
              </a:spcBef>
              <a:spcAft>
                <a:spcPts val="300"/>
              </a:spcAft>
              <a:buFont typeface="Wingdings" panose="05000000000000000000" pitchFamily="2" charset="2"/>
              <a:buChar char=""/>
            </a:pPr>
            <a:r>
              <a:rPr lang="en-GB" sz="1200" dirty="0">
                <a:effectLst/>
                <a:latin typeface="Arial" panose="020B0604020202020204" pitchFamily="34" charset="0"/>
                <a:ea typeface="Times New Roman" panose="02020603050405020304" pitchFamily="18" charset="0"/>
              </a:rPr>
              <a:t>The risk of injury is low.</a:t>
            </a:r>
            <a:endParaRPr lang="en-GB" sz="900" dirty="0">
              <a:effectLst/>
              <a:latin typeface="Times New Roman" panose="02020603050405020304" pitchFamily="18" charset="0"/>
              <a:ea typeface="Times New Roman" panose="02020603050405020304" pitchFamily="18" charset="0"/>
            </a:endParaRPr>
          </a:p>
          <a:p>
            <a:pPr marL="742950" lvl="1" indent="-285750" algn="just">
              <a:spcBef>
                <a:spcPts val="300"/>
              </a:spcBef>
              <a:spcAft>
                <a:spcPts val="300"/>
              </a:spcAft>
              <a:buFont typeface="Wingdings" panose="05000000000000000000" pitchFamily="2" charset="2"/>
              <a:buChar char=""/>
            </a:pPr>
            <a:r>
              <a:rPr lang="en-GB" sz="1200" dirty="0">
                <a:effectLst/>
                <a:latin typeface="Arial" panose="020B0604020202020204" pitchFamily="34" charset="0"/>
                <a:ea typeface="Times New Roman" panose="02020603050405020304" pitchFamily="18" charset="0"/>
              </a:rPr>
              <a:t>The risk of missile damage to other systems is low.</a:t>
            </a:r>
            <a:endParaRPr lang="en-GB" sz="9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Therefore, the possibility of generating missiles that can cause injury or damaged is judged to be sufficiently low that </a:t>
            </a:r>
            <a:r>
              <a:rPr lang="en-GB" sz="1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any</a:t>
            </a:r>
            <a:r>
              <a:rPr lang="en-GB" sz="1200" dirty="0">
                <a:effectLst/>
                <a:latin typeface="Arial" panose="020B0604020202020204" pitchFamily="34" charset="0"/>
                <a:ea typeface="Times New Roman" panose="02020603050405020304" pitchFamily="18" charset="0"/>
                <a:cs typeface="Arial" panose="020B0604020202020204" pitchFamily="34" charset="0"/>
              </a:rPr>
              <a:t> more detailed analys</a:t>
            </a:r>
            <a:r>
              <a:rPr lang="en-GB" sz="1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es</a:t>
            </a:r>
            <a:r>
              <a:rPr lang="en-GB" sz="1200" dirty="0">
                <a:effectLst/>
                <a:latin typeface="Arial" panose="020B0604020202020204" pitchFamily="34" charset="0"/>
                <a:ea typeface="Times New Roman" panose="02020603050405020304" pitchFamily="18" charset="0"/>
                <a:cs typeface="Arial" panose="020B0604020202020204" pitchFamily="34" charset="0"/>
              </a:rPr>
              <a:t> </a:t>
            </a:r>
            <a:r>
              <a:rPr lang="en-GB" sz="1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are</a:t>
            </a:r>
            <a:r>
              <a:rPr lang="en-GB" sz="1200" dirty="0">
                <a:effectLst/>
                <a:latin typeface="Arial" panose="020B0604020202020204" pitchFamily="34" charset="0"/>
                <a:ea typeface="Times New Roman" panose="02020603050405020304" pitchFamily="18" charset="0"/>
                <a:cs typeface="Arial" panose="020B0604020202020204" pitchFamily="34" charset="0"/>
              </a:rPr>
              <a:t> not proportionate.</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300"/>
              </a:spcBef>
              <a:spcAft>
                <a:spcPts val="300"/>
              </a:spcAft>
              <a:buFont typeface="+mj-lt"/>
              <a:buAutoNum type="romanLcParenR"/>
              <a:tabLst>
                <a:tab pos="4572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Thermal Injury:</a:t>
            </a:r>
            <a:br>
              <a:rPr lang="en-GB" sz="1200" dirty="0">
                <a:effectLst/>
                <a:latin typeface="Arial" panose="020B0604020202020204" pitchFamily="34" charset="0"/>
                <a:ea typeface="Times New Roman" panose="02020603050405020304" pitchFamily="18" charset="0"/>
                <a:cs typeface="Arial" panose="020B0604020202020204" pitchFamily="34" charset="0"/>
              </a:rPr>
            </a:br>
            <a:r>
              <a:rPr lang="en-GB" sz="1200" dirty="0">
                <a:effectLst/>
                <a:latin typeface="Arial" panose="020B0604020202020204" pitchFamily="34" charset="0"/>
                <a:ea typeface="Times New Roman" panose="02020603050405020304" pitchFamily="18" charset="0"/>
                <a:cs typeface="Arial" panose="020B0604020202020204" pitchFamily="34" charset="0"/>
              </a:rPr>
              <a:t>Hydrogen flames have a low thermal emissivity. The practicalities of undertaking the work mean that there is a low probability of thermal injury to an operator.</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300"/>
              </a:spcBef>
              <a:spcAft>
                <a:spcPts val="300"/>
              </a:spcAft>
              <a:buFont typeface="+mj-lt"/>
              <a:buAutoNum type="romanLcParenR"/>
              <a:tabLst>
                <a:tab pos="4572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Toxic Injury:</a:t>
            </a:r>
            <a:br>
              <a:rPr lang="en-GB" sz="1200" dirty="0">
                <a:effectLst/>
                <a:latin typeface="Arial" panose="020B0604020202020204" pitchFamily="34" charset="0"/>
                <a:ea typeface="Times New Roman" panose="02020603050405020304" pitchFamily="18" charset="0"/>
                <a:cs typeface="Arial" panose="020B0604020202020204" pitchFamily="34" charset="0"/>
              </a:rPr>
            </a:br>
            <a:r>
              <a:rPr lang="en-GB" sz="1200" dirty="0">
                <a:effectLst/>
                <a:latin typeface="Arial" panose="020B0604020202020204" pitchFamily="34" charset="0"/>
                <a:ea typeface="Times New Roman" panose="02020603050405020304" pitchFamily="18" charset="0"/>
                <a:cs typeface="Arial" panose="020B0604020202020204" pitchFamily="34" charset="0"/>
              </a:rPr>
              <a:t>Hydrogen burns to form water. Therefore, no potential for direct toxic injury.</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300"/>
              </a:spcBef>
              <a:spcAft>
                <a:spcPts val="300"/>
              </a:spcAft>
              <a:buFont typeface="+mj-lt"/>
              <a:buAutoNum type="romanLcParenR"/>
            </a:pPr>
            <a:r>
              <a:rPr lang="en-GB" sz="1200" dirty="0">
                <a:solidFill>
                  <a:srgbClr val="00B050"/>
                </a:solidFill>
                <a:effectLst/>
                <a:latin typeface="Arial" panose="020B0604020202020204" pitchFamily="34" charset="0"/>
                <a:ea typeface="Times New Roman" panose="02020603050405020304" pitchFamily="18" charset="0"/>
              </a:rPr>
              <a:t>Societal and </a:t>
            </a:r>
            <a:r>
              <a:rPr lang="en-GB" sz="1200" dirty="0">
                <a:effectLst/>
                <a:latin typeface="Arial" panose="020B0604020202020204" pitchFamily="34" charset="0"/>
                <a:ea typeface="Times New Roman" panose="02020603050405020304" pitchFamily="18" charset="0"/>
              </a:rPr>
              <a:t>Environmental Injury</a:t>
            </a:r>
            <a:br>
              <a:rPr lang="en-GB" sz="1200" dirty="0">
                <a:effectLst/>
                <a:latin typeface="Arial" panose="020B0604020202020204" pitchFamily="34" charset="0"/>
                <a:ea typeface="Times New Roman" panose="02020603050405020304" pitchFamily="18" charset="0"/>
              </a:rPr>
            </a:br>
            <a:r>
              <a:rPr lang="en-GB" sz="1200" dirty="0">
                <a:effectLst/>
                <a:latin typeface="Arial" panose="020B0604020202020204" pitchFamily="34" charset="0"/>
                <a:ea typeface="Times New Roman" panose="02020603050405020304" pitchFamily="18" charset="0"/>
              </a:rPr>
              <a:t>These issues are addressed through the Nuclear Safety Case.</a:t>
            </a:r>
            <a:endParaRPr lang="en-GB" sz="9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en-GB" sz="1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The understanding of harm allowed operations to be adjusted to account for standoff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In general, it supports the original judgement</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34</a:t>
            </a:fld>
            <a:endParaRPr lang="en-US" dirty="0"/>
          </a:p>
        </p:txBody>
      </p:sp>
    </p:spTree>
    <p:extLst>
      <p:ext uri="{BB962C8B-B14F-4D97-AF65-F5344CB8AC3E}">
        <p14:creationId xmlns:p14="http://schemas.microsoft.com/office/powerpoint/2010/main" val="2056852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r>
              <a:rPr lang="en-GB" sz="900" dirty="0">
                <a:effectLst/>
                <a:latin typeface="Times New Roman" panose="02020603050405020304" pitchFamily="18" charset="0"/>
                <a:ea typeface="Times New Roman" panose="02020603050405020304" pitchFamily="18" charset="0"/>
              </a:rPr>
              <a:t>The question posed was whether the engineering judgement that the hydrogen hazard associated with a facility could be underpinned using common </a:t>
            </a:r>
            <a:r>
              <a:rPr lang="en-GB" sz="900" dirty="0">
                <a:solidFill>
                  <a:srgbClr val="00B050"/>
                </a:solidFill>
                <a:effectLst/>
                <a:latin typeface="Times New Roman" panose="02020603050405020304" pitchFamily="18" charset="0"/>
                <a:ea typeface="Times New Roman" panose="02020603050405020304" pitchFamily="18" charset="0"/>
              </a:rPr>
              <a:t>methodologies and practices</a:t>
            </a:r>
            <a:r>
              <a:rPr lang="en-GB" sz="900" dirty="0">
                <a:effectLst/>
                <a:latin typeface="Times New Roman" panose="02020603050405020304" pitchFamily="18" charset="0"/>
                <a:ea typeface="Times New Roman" panose="02020603050405020304" pitchFamily="18" charset="0"/>
              </a:rPr>
              <a:t> regarded as relevant good practice </a:t>
            </a:r>
            <a:r>
              <a:rPr lang="en-GB" sz="900" dirty="0">
                <a:solidFill>
                  <a:srgbClr val="00B050"/>
                </a:solidFill>
                <a:effectLst/>
                <a:latin typeface="Times New Roman" panose="02020603050405020304" pitchFamily="18" charset="0"/>
                <a:ea typeface="Times New Roman" panose="02020603050405020304" pitchFamily="18" charset="0"/>
              </a:rPr>
              <a:t>in other sectors.</a:t>
            </a:r>
            <a:r>
              <a:rPr lang="en-GB" sz="900" dirty="0">
                <a:effectLst/>
                <a:latin typeface="Times New Roman" panose="02020603050405020304" pitchFamily="18" charset="0"/>
                <a:ea typeface="Times New Roman" panose="02020603050405020304" pitchFamily="18" charset="0"/>
              </a:rPr>
              <a:t> This had to meet the robustness required for the regulatory framework of the nuclear industry and meet Tolerability of Risk criteria. Overall, there was the need to avoid confirmation bias and address uncertainties in the source term information.</a:t>
            </a:r>
          </a:p>
          <a:p>
            <a:pPr marL="342900" lvl="0" indent="-342900">
              <a:spcBef>
                <a:spcPts val="300"/>
              </a:spcBef>
              <a:spcAft>
                <a:spcPts val="300"/>
              </a:spcAft>
              <a:buFont typeface="+mj-lt"/>
              <a:buAutoNum type="romanLcParenR"/>
            </a:pPr>
            <a:r>
              <a:rPr lang="en-GB" sz="900" dirty="0">
                <a:solidFill>
                  <a:srgbClr val="00B050"/>
                </a:solidFill>
                <a:effectLst/>
                <a:latin typeface="Times New Roman" panose="02020603050405020304" pitchFamily="18" charset="0"/>
                <a:ea typeface="Times New Roman" panose="02020603050405020304" pitchFamily="18" charset="0"/>
              </a:rPr>
              <a:t>Applying BS EN 60079-10-1:2021 generated a conservative area classification.</a:t>
            </a:r>
            <a:br>
              <a:rPr lang="en-GB" sz="900" dirty="0">
                <a:solidFill>
                  <a:srgbClr val="00B050"/>
                </a:solidFill>
                <a:effectLst/>
                <a:latin typeface="Times New Roman" panose="02020603050405020304" pitchFamily="18" charset="0"/>
                <a:ea typeface="Times New Roman" panose="02020603050405020304" pitchFamily="18" charset="0"/>
              </a:rPr>
            </a:br>
            <a:r>
              <a:rPr lang="en-GB" sz="900" dirty="0">
                <a:solidFill>
                  <a:srgbClr val="00B050"/>
                </a:solidFill>
                <a:effectLst/>
                <a:latin typeface="Times New Roman" panose="02020603050405020304" pitchFamily="18" charset="0"/>
                <a:ea typeface="Times New Roman" panose="02020603050405020304" pitchFamily="18" charset="0"/>
              </a:rPr>
              <a:t>This methodology is driven by ventilation considerations that are better suited to dense gas and vapour dispersion and takes no account of buoyancy driven flow associated with hydrogen.</a:t>
            </a:r>
            <a:endParaRPr lang="en-GB" sz="900" dirty="0">
              <a:effectLst/>
              <a:latin typeface="Times New Roman" panose="02020603050405020304" pitchFamily="18" charset="0"/>
              <a:ea typeface="Times New Roman" panose="02020603050405020304" pitchFamily="18" charset="0"/>
            </a:endParaRPr>
          </a:p>
          <a:p>
            <a:pPr marL="342900" lvl="0" indent="-342900">
              <a:spcBef>
                <a:spcPts val="300"/>
              </a:spcBef>
              <a:spcAft>
                <a:spcPts val="300"/>
              </a:spcAft>
              <a:buFont typeface="+mj-lt"/>
              <a:buAutoNum type="romanLcParenR"/>
            </a:pPr>
            <a:r>
              <a:rPr lang="en-GB" sz="900" dirty="0">
                <a:solidFill>
                  <a:srgbClr val="00B050"/>
                </a:solidFill>
                <a:effectLst/>
                <a:latin typeface="Times New Roman" panose="02020603050405020304" pitchFamily="18" charset="0"/>
                <a:ea typeface="Times New Roman" panose="02020603050405020304" pitchFamily="18" charset="0"/>
              </a:rPr>
              <a:t>Examining the mixing distances for high velocity jets and buoyancy driven flow to define the extent of any area classification leads a conclusion that the extents were small and, in many operational situations, of negligible extent.</a:t>
            </a:r>
            <a:endParaRPr lang="en-GB" sz="900" dirty="0">
              <a:effectLst/>
              <a:latin typeface="Times New Roman" panose="02020603050405020304" pitchFamily="18" charset="0"/>
              <a:ea typeface="Times New Roman" panose="02020603050405020304" pitchFamily="18" charset="0"/>
            </a:endParaRPr>
          </a:p>
          <a:p>
            <a:pPr>
              <a:spcBef>
                <a:spcPts val="300"/>
              </a:spcBef>
              <a:spcAft>
                <a:spcPts val="300"/>
              </a:spcAft>
            </a:pPr>
            <a:r>
              <a:rPr lang="en-GB" sz="900" dirty="0">
                <a:solidFill>
                  <a:srgbClr val="00B050"/>
                </a:solidFill>
                <a:effectLst/>
                <a:latin typeface="Times New Roman" panose="02020603050405020304" pitchFamily="18" charset="0"/>
                <a:ea typeface="Times New Roman" panose="02020603050405020304" pitchFamily="18" charset="0"/>
              </a:rPr>
              <a:t>This suggests that the initial area classification is conservative and the original judgement more appropriate.</a:t>
            </a:r>
            <a:endParaRPr lang="en-GB" sz="900" dirty="0">
              <a:effectLst/>
              <a:latin typeface="Times New Roman" panose="02020603050405020304" pitchFamily="18" charset="0"/>
              <a:ea typeface="Times New Roman" panose="02020603050405020304" pitchFamily="18" charset="0"/>
            </a:endParaRPr>
          </a:p>
          <a:p>
            <a:pPr marL="342900" lvl="0" indent="-342900">
              <a:spcBef>
                <a:spcPts val="300"/>
              </a:spcBef>
              <a:spcAft>
                <a:spcPts val="300"/>
              </a:spcAft>
              <a:buFont typeface="+mj-lt"/>
              <a:buAutoNum type="romanLcParenR"/>
            </a:pPr>
            <a:r>
              <a:rPr lang="en-GB" sz="900" dirty="0">
                <a:effectLst/>
                <a:latin typeface="Times New Roman" panose="02020603050405020304" pitchFamily="18" charset="0"/>
                <a:ea typeface="Times New Roman" panose="02020603050405020304" pitchFamily="18" charset="0"/>
              </a:rPr>
              <a:t>The use of the Energy Institute probabilistic area classification methodologies:</a:t>
            </a:r>
          </a:p>
          <a:p>
            <a:pPr marL="742950" lvl="1" indent="-285750">
              <a:spcBef>
                <a:spcPts val="300"/>
              </a:spcBef>
              <a:spcAft>
                <a:spcPts val="300"/>
              </a:spcAft>
              <a:buFont typeface="Wingdings" panose="05000000000000000000" pitchFamily="2" charset="2"/>
              <a:buChar char=""/>
            </a:pPr>
            <a:r>
              <a:rPr lang="en-GB" sz="900" dirty="0">
                <a:effectLst/>
                <a:latin typeface="Times New Roman" panose="02020603050405020304" pitchFamily="18" charset="0"/>
                <a:ea typeface="Times New Roman" panose="02020603050405020304" pitchFamily="18" charset="0"/>
              </a:rPr>
              <a:t>Whilst not providing absolute answers is a good </a:t>
            </a:r>
            <a:r>
              <a:rPr lang="en-GB" sz="900" dirty="0">
                <a:solidFill>
                  <a:srgbClr val="00B050"/>
                </a:solidFill>
                <a:effectLst/>
                <a:latin typeface="Times New Roman" panose="02020603050405020304" pitchFamily="18" charset="0"/>
                <a:ea typeface="Times New Roman" panose="02020603050405020304" pitchFamily="18" charset="0"/>
              </a:rPr>
              <a:t>indicator</a:t>
            </a:r>
            <a:r>
              <a:rPr lang="en-GB" sz="900" dirty="0">
                <a:effectLst/>
                <a:latin typeface="Times New Roman" panose="02020603050405020304" pitchFamily="18" charset="0"/>
                <a:ea typeface="Times New Roman" panose="02020603050405020304" pitchFamily="18" charset="0"/>
              </a:rPr>
              <a:t> of relative risk changes </a:t>
            </a:r>
            <a:r>
              <a:rPr lang="en-GB" sz="900" dirty="0">
                <a:solidFill>
                  <a:srgbClr val="00B050"/>
                </a:solidFill>
                <a:effectLst/>
                <a:latin typeface="Times New Roman" panose="02020603050405020304" pitchFamily="18" charset="0"/>
                <a:ea typeface="Times New Roman" panose="02020603050405020304" pitchFamily="18" charset="0"/>
              </a:rPr>
              <a:t>between operations</a:t>
            </a:r>
            <a:r>
              <a:rPr lang="en-GB" sz="900" dirty="0">
                <a:effectLst/>
                <a:latin typeface="Times New Roman" panose="02020603050405020304" pitchFamily="18" charset="0"/>
                <a:ea typeface="Times New Roman" panose="02020603050405020304" pitchFamily="18" charset="0"/>
              </a:rPr>
              <a:t>.</a:t>
            </a:r>
          </a:p>
          <a:p>
            <a:pPr marL="742950" lvl="1" indent="-285750">
              <a:spcBef>
                <a:spcPts val="300"/>
              </a:spcBef>
              <a:spcAft>
                <a:spcPts val="300"/>
              </a:spcAft>
              <a:buFont typeface="Wingdings" panose="05000000000000000000" pitchFamily="2" charset="2"/>
              <a:buChar char=""/>
            </a:pPr>
            <a:r>
              <a:rPr lang="en-GB" sz="900" dirty="0">
                <a:solidFill>
                  <a:srgbClr val="00B050"/>
                </a:solidFill>
                <a:effectLst/>
                <a:latin typeface="Times New Roman" panose="02020603050405020304" pitchFamily="18" charset="0"/>
                <a:ea typeface="Times New Roman" panose="02020603050405020304" pitchFamily="18" charset="0"/>
              </a:rPr>
              <a:t>Allowed realistic probabilities of a hydrogen release and the potential for pressurised containers to be factored in whilst still applying a sensitivity analysis to address the paucity of data.</a:t>
            </a:r>
            <a:endParaRPr lang="en-GB" sz="900" dirty="0">
              <a:effectLst/>
              <a:latin typeface="Times New Roman" panose="02020603050405020304" pitchFamily="18" charset="0"/>
              <a:ea typeface="Times New Roman" panose="02020603050405020304" pitchFamily="18" charset="0"/>
            </a:endParaRPr>
          </a:p>
          <a:p>
            <a:pPr marL="742950" lvl="1" indent="-285750">
              <a:spcBef>
                <a:spcPts val="300"/>
              </a:spcBef>
              <a:spcAft>
                <a:spcPts val="300"/>
              </a:spcAft>
              <a:buFont typeface="Wingdings" panose="05000000000000000000" pitchFamily="2" charset="2"/>
              <a:buChar char=""/>
            </a:pPr>
            <a:r>
              <a:rPr lang="en-GB" sz="900" dirty="0">
                <a:effectLst/>
                <a:latin typeface="Times New Roman" panose="02020603050405020304" pitchFamily="18" charset="0"/>
                <a:ea typeface="Times New Roman" panose="02020603050405020304" pitchFamily="18" charset="0"/>
              </a:rPr>
              <a:t>changes and provides risk ranges to indicate regions of Tolerability of Risk.</a:t>
            </a:r>
          </a:p>
          <a:p>
            <a:pPr marL="742950" lvl="1" indent="-285750">
              <a:spcBef>
                <a:spcPts val="300"/>
              </a:spcBef>
              <a:spcAft>
                <a:spcPts val="300"/>
              </a:spcAft>
              <a:buFont typeface="Wingdings" panose="05000000000000000000" pitchFamily="2" charset="2"/>
              <a:buChar char=""/>
            </a:pPr>
            <a:r>
              <a:rPr lang="en-GB" sz="900" dirty="0">
                <a:effectLst/>
                <a:latin typeface="Times New Roman" panose="02020603050405020304" pitchFamily="18" charset="0"/>
                <a:ea typeface="Times New Roman" panose="02020603050405020304" pitchFamily="18" charset="0"/>
              </a:rPr>
              <a:t>Proved effective at looking at the series of discrete operations in the process.</a:t>
            </a:r>
          </a:p>
          <a:p>
            <a:pPr marL="742950" lvl="1" indent="-285750">
              <a:spcBef>
                <a:spcPts val="300"/>
              </a:spcBef>
              <a:spcAft>
                <a:spcPts val="300"/>
              </a:spcAft>
              <a:buFont typeface="Wingdings" panose="05000000000000000000" pitchFamily="2" charset="2"/>
              <a:buChar char=""/>
            </a:pPr>
            <a:r>
              <a:rPr lang="en-GB" sz="900" dirty="0">
                <a:solidFill>
                  <a:srgbClr val="00B050"/>
                </a:solidFill>
                <a:effectLst/>
                <a:latin typeface="Times New Roman" panose="02020603050405020304" pitchFamily="18" charset="0"/>
                <a:ea typeface="Times New Roman" panose="02020603050405020304" pitchFamily="18" charset="0"/>
              </a:rPr>
              <a:t>Highlighted operations with increased individual risk.</a:t>
            </a:r>
            <a:endParaRPr lang="en-GB" sz="900" dirty="0">
              <a:effectLst/>
              <a:latin typeface="Times New Roman" panose="02020603050405020304" pitchFamily="18" charset="0"/>
              <a:ea typeface="Times New Roman" panose="02020603050405020304" pitchFamily="18" charset="0"/>
            </a:endParaRPr>
          </a:p>
          <a:p>
            <a:pPr marL="742950" lvl="1" indent="-285750">
              <a:spcBef>
                <a:spcPts val="300"/>
              </a:spcBef>
              <a:spcAft>
                <a:spcPts val="300"/>
              </a:spcAft>
              <a:buFont typeface="Wingdings" panose="05000000000000000000" pitchFamily="2" charset="2"/>
              <a:buChar char=""/>
            </a:pPr>
            <a:r>
              <a:rPr lang="en-GB" sz="900" dirty="0">
                <a:effectLst/>
                <a:latin typeface="Times New Roman" panose="02020603050405020304" pitchFamily="18" charset="0"/>
                <a:ea typeface="Times New Roman" panose="02020603050405020304" pitchFamily="18" charset="0"/>
              </a:rPr>
              <a:t>The methodology addressed the questions of occupancy and pressurised releases well.</a:t>
            </a:r>
          </a:p>
          <a:p>
            <a:pPr marL="742950" lvl="1" indent="-285750">
              <a:spcBef>
                <a:spcPts val="300"/>
              </a:spcBef>
              <a:spcAft>
                <a:spcPts val="300"/>
              </a:spcAft>
              <a:buFont typeface="Wingdings" panose="05000000000000000000" pitchFamily="2" charset="2"/>
              <a:buChar char=""/>
            </a:pPr>
            <a:r>
              <a:rPr lang="en-GB" sz="900" dirty="0">
                <a:effectLst/>
                <a:latin typeface="Times New Roman" panose="02020603050405020304" pitchFamily="18" charset="0"/>
                <a:ea typeface="Times New Roman" panose="02020603050405020304" pitchFamily="18" charset="0"/>
              </a:rPr>
              <a:t>Allowed sensitivity to be explored.</a:t>
            </a:r>
          </a:p>
          <a:p>
            <a:pPr>
              <a:spcBef>
                <a:spcPts val="300"/>
              </a:spcBef>
              <a:spcAft>
                <a:spcPts val="300"/>
              </a:spcAft>
            </a:pPr>
            <a:r>
              <a:rPr lang="en-GB" sz="900" dirty="0">
                <a:solidFill>
                  <a:srgbClr val="00B050"/>
                </a:solidFill>
                <a:effectLst/>
                <a:latin typeface="Times New Roman" panose="02020603050405020304" pitchFamily="18" charset="0"/>
                <a:ea typeface="Times New Roman" panose="02020603050405020304" pitchFamily="18" charset="0"/>
              </a:rPr>
              <a:t>On prima facia examination the risk ranges for some operations cross the boundary between TifALARP into the intolerable region suggesting that the original engineering judgement was inappropriate. However, what this did achieve was a focusing effort to manage the operations at greatest risk rather than have a blanket approach that would have been the case using BS EN 60079 alone. </a:t>
            </a:r>
            <a:endParaRPr lang="en-GB" sz="900" dirty="0">
              <a:effectLst/>
              <a:latin typeface="Times New Roman" panose="02020603050405020304" pitchFamily="18" charset="0"/>
              <a:ea typeface="Times New Roman" panose="02020603050405020304" pitchFamily="18" charset="0"/>
            </a:endParaRPr>
          </a:p>
          <a:p>
            <a:pPr>
              <a:spcBef>
                <a:spcPts val="300"/>
              </a:spcBef>
              <a:spcAft>
                <a:spcPts val="300"/>
              </a:spcAft>
            </a:pPr>
            <a:r>
              <a:rPr lang="en-GB" sz="900" dirty="0">
                <a:solidFill>
                  <a:srgbClr val="00B050"/>
                </a:solidFill>
                <a:effectLst/>
                <a:latin typeface="Times New Roman" panose="02020603050405020304" pitchFamily="18" charset="0"/>
                <a:ea typeface="Times New Roman" panose="02020603050405020304" pitchFamily="18" charset="0"/>
              </a:rPr>
              <a:t>It proved useful in highlighting relative changes in risk between discrete operations. It did not provide definitive conclusions applied with the paucity of data available. </a:t>
            </a:r>
            <a:endParaRPr lang="en-GB" sz="900" dirty="0">
              <a:effectLst/>
              <a:latin typeface="Times New Roman" panose="02020603050405020304" pitchFamily="18" charset="0"/>
              <a:ea typeface="Times New Roman" panose="02020603050405020304" pitchFamily="18" charset="0"/>
            </a:endParaRPr>
          </a:p>
          <a:p>
            <a:pPr marL="342900" lvl="0" indent="-342900">
              <a:spcBef>
                <a:spcPts val="300"/>
              </a:spcBef>
              <a:spcAft>
                <a:spcPts val="300"/>
              </a:spcAft>
              <a:buFont typeface="+mj-lt"/>
              <a:buAutoNum type="romanLcParenR"/>
            </a:pPr>
            <a:r>
              <a:rPr lang="en-GB" sz="900" dirty="0">
                <a:solidFill>
                  <a:srgbClr val="00B050"/>
                </a:solidFill>
                <a:effectLst/>
                <a:latin typeface="Times New Roman" panose="02020603050405020304" pitchFamily="18" charset="0"/>
                <a:ea typeface="Times New Roman" panose="02020603050405020304" pitchFamily="18" charset="0"/>
              </a:rPr>
              <a:t>The assessed harm potential to operators using TNT equivalency and the Merrifield 1993 methods, whilst extremely conservative (being based on detonation data rather than buoyant deflagrations) shows that the risk of any unmitigated potential harm to individuals is low and the standoff distances are small (at about arm’s length). This provided, along with the individual risks calculated, the basis to identify pragmatic ALARP mitigation measures, which need to balance the high hazard reduction drivers.</a:t>
            </a:r>
            <a:endParaRPr lang="en-GB" sz="900" dirty="0">
              <a:effectLst/>
              <a:latin typeface="Times New Roman" panose="02020603050405020304" pitchFamily="18" charset="0"/>
              <a:ea typeface="Times New Roman" panose="02020603050405020304" pitchFamily="18" charset="0"/>
            </a:endParaRP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35</a:t>
            </a:fld>
            <a:endParaRPr lang="en-US" dirty="0"/>
          </a:p>
        </p:txBody>
      </p:sp>
    </p:spTree>
    <p:extLst>
      <p:ext uri="{BB962C8B-B14F-4D97-AF65-F5344CB8AC3E}">
        <p14:creationId xmlns:p14="http://schemas.microsoft.com/office/powerpoint/2010/main" val="3951496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use of the Energy Institute probabilistic area classification methodologies:</a:t>
            </a:r>
          </a:p>
          <a:p>
            <a:pPr>
              <a:spcBef>
                <a:spcPts val="300"/>
              </a:spcBef>
              <a:spcAft>
                <a:spcPts val="300"/>
              </a:spcAft>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Whilst not providing absolute answers is a good </a:t>
            </a:r>
            <a:r>
              <a:rPr lang="en-GB"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indicator</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of relative risk changes </a:t>
            </a:r>
            <a:r>
              <a:rPr lang="en-GB"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between operations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t>
            </a:r>
          </a:p>
          <a:p>
            <a:pPr>
              <a:spcBef>
                <a:spcPts val="300"/>
              </a:spcBef>
              <a:spcAft>
                <a:spcPts val="300"/>
              </a:spcAft>
              <a:tabLst>
                <a:tab pos="457200" algn="l"/>
              </a:tabLst>
            </a:pPr>
            <a:r>
              <a:rPr lang="en-GB"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Allowed realistic probabilities of a hydrogen release and the potential for pressurised containers to be factored in whilst still applying a sensitivity analysis to address the paucity of data.</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changes and provides risk ranges to indicate regions of Tolerability of Risk.</a:t>
            </a:r>
          </a:p>
          <a:p>
            <a:pPr>
              <a:spcBef>
                <a:spcPts val="300"/>
              </a:spcBef>
              <a:spcAft>
                <a:spcPts val="300"/>
              </a:spcAft>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Proved effective at looking at the series of discrete operations in the process.</a:t>
            </a:r>
          </a:p>
          <a:p>
            <a:pPr>
              <a:spcBef>
                <a:spcPts val="300"/>
              </a:spcBef>
              <a:spcAft>
                <a:spcPts val="300"/>
              </a:spcAft>
              <a:tabLst>
                <a:tab pos="457200" algn="l"/>
              </a:tabLst>
            </a:pPr>
            <a:r>
              <a:rPr lang="en-GB"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Highlighted operations with increased individual risk.</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methodology addressed the questions of occupancy and pressurised releases well.</a:t>
            </a:r>
          </a:p>
          <a:p>
            <a:pPr>
              <a:spcBef>
                <a:spcPts val="300"/>
              </a:spcBef>
              <a:spcAft>
                <a:spcPts val="300"/>
              </a:spcAft>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Allowed sensitivity to be explored.</a:t>
            </a:r>
          </a:p>
          <a:p>
            <a:pPr>
              <a:spcBef>
                <a:spcPts val="300"/>
              </a:spcBef>
              <a:spcAft>
                <a:spcPts val="300"/>
              </a:spcAft>
            </a:pPr>
            <a:r>
              <a:rPr lang="en-GB"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Supports the original judgement for most but not all operations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36</a:t>
            </a:fld>
            <a:endParaRPr lang="en-US" dirty="0"/>
          </a:p>
        </p:txBody>
      </p:sp>
    </p:spTree>
    <p:extLst>
      <p:ext uri="{BB962C8B-B14F-4D97-AF65-F5344CB8AC3E}">
        <p14:creationId xmlns:p14="http://schemas.microsoft.com/office/powerpoint/2010/main" val="4005656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We have discussed harm</a:t>
            </a:r>
          </a:p>
          <a:p>
            <a:pPr>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In general it supported the original judgement</a:t>
            </a:r>
          </a:p>
          <a:p>
            <a:pPr>
              <a:spcBef>
                <a:spcPts val="300"/>
              </a:spcBef>
              <a:spcAft>
                <a:spcPts val="300"/>
              </a:spcAft>
            </a:pPr>
            <a:r>
              <a:rPr lang="en-GB"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The assessed harm potential to operators using TNT equivalency and the Merrifield 1993 methods, whilst extremely conservative (being based on detonation data rather than buoyant deflagrations) shows that the risk of any unmitigated potential harm to individuals is low and the standoff distances are small (at about arm’s length). This provided, along with the individual risks calculated, the basis to identify pragmatic ALARP mitigation measures, which need to balance the high hazard reduction drivers.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37</a:t>
            </a:fld>
            <a:endParaRPr lang="en-US" dirty="0"/>
          </a:p>
        </p:txBody>
      </p:sp>
    </p:spTree>
    <p:extLst>
      <p:ext uri="{BB962C8B-B14F-4D97-AF65-F5344CB8AC3E}">
        <p14:creationId xmlns:p14="http://schemas.microsoft.com/office/powerpoint/2010/main" val="10214194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overall conclusion being that individually RGP practices and methodologies from other sectors can provide conflicting evidence. When considered together they may provide challenge to each other that enables focus on those areas where the residual risk is higher and needs greater attention and avoid being ultra-conservative and preventing disproportionate attention to operations where the residual risk is small. </a:t>
            </a:r>
          </a:p>
          <a:p>
            <a:pPr>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Overall, they did provide pragmatic and robust underpinning to the engineering judgement and highlighted the detail that engineering judgement could not cover.</a:t>
            </a:r>
          </a:p>
          <a:p>
            <a:pPr>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We’ve had informal feedback from ONR since the writing of the paper that our approach can be considered as RGP</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38</a:t>
            </a:fld>
            <a:endParaRPr lang="en-US" dirty="0"/>
          </a:p>
        </p:txBody>
      </p:sp>
    </p:spTree>
    <p:extLst>
      <p:ext uri="{BB962C8B-B14F-4D97-AF65-F5344CB8AC3E}">
        <p14:creationId xmlns:p14="http://schemas.microsoft.com/office/powerpoint/2010/main" val="3141761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r>
              <a:rPr lang="en-GB"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I’ve tried to provide the Company perspective on DSEAR and our programme to improve out management of dangerous substances from a compliance perspective.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en-GB"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Hopefully, this puts some of the lines of enquiry into the context of SL endeavours and MSSS in particular.</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en-GB"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On that note – have you any questions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en-GB"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The floor is yours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5CF9D6-E610-7749-A930-0C204D5201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577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This is about managing a hydrogen hazard on a nuclear facility undergoing high hazard reduction activities.</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And demonstrating compliance with the Dangerous Substances and Explosive Atmospheres Regulations 2002. (DSEAR 2002). </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Our initial chemical engineering judgement was pretty much:</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Hazard! What hazard? </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Because, on face value the residual risk to the operators appears to be negligible.</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But the challenge became how to underpin that judgement with sufficient evidence to meet the regulator’s assessment criteria. </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So as not to reinvent the wheel could it be done using common relevant good practice (RGP) methodologies from other sectors but transfer them to the novel situation of high hazard reduction operations. What we also needed to avoid confirmation bias?</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4</a:t>
            </a:fld>
            <a:endParaRPr lang="en-US" dirty="0"/>
          </a:p>
        </p:txBody>
      </p:sp>
    </p:spTree>
    <p:extLst>
      <p:ext uri="{BB962C8B-B14F-4D97-AF65-F5344CB8AC3E}">
        <p14:creationId xmlns:p14="http://schemas.microsoft.com/office/powerpoint/2010/main" val="84472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40</a:t>
            </a:fld>
            <a:endParaRPr lang="en-US" dirty="0"/>
          </a:p>
        </p:txBody>
      </p:sp>
    </p:spTree>
    <p:extLst>
      <p:ext uri="{BB962C8B-B14F-4D97-AF65-F5344CB8AC3E}">
        <p14:creationId xmlns:p14="http://schemas.microsoft.com/office/powerpoint/2010/main" val="2225640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First a word about RGP.</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On face value RGP is obvious. Isn’t it?</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It’s a generic term for common place practices and methodologies to assess, control and manage hazards and their risks. </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However, the regulators, both the Office of Nuclear Regulation (ONR) and the Health and Safety Executive (HSE) have their own definition.</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RGP to them are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those standards for controlling risk which they have judged and recognised as satisfying the law when applied to a particular relevant case.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ONR expands RGP in terms of </a:t>
            </a:r>
            <a:r>
              <a:rPr lang="en-GB" sz="1800" i="1" dirty="0">
                <a:effectLst/>
                <a:latin typeface="Arial" panose="020B0604020202020204" pitchFamily="34" charset="0"/>
                <a:ea typeface="Times New Roman" panose="02020603050405020304" pitchFamily="18" charset="0"/>
                <a:cs typeface="Times New Roman" panose="02020603050405020304" pitchFamily="18" charset="0"/>
              </a:rPr>
              <a:t>As Low as Reasonably Practicable</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(ALARP) in its Technical Assessment Guide 005 </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Bottom line is that the responsibility remains with the dutyholder to identify and demonstrate that the relevant practices and methodologies used represent RGP to the satisfaction of the Regulator.</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5</a:t>
            </a:fld>
            <a:endParaRPr lang="en-US" dirty="0"/>
          </a:p>
        </p:txBody>
      </p:sp>
    </p:spTree>
    <p:extLst>
      <p:ext uri="{BB962C8B-B14F-4D97-AF65-F5344CB8AC3E}">
        <p14:creationId xmlns:p14="http://schemas.microsoft.com/office/powerpoint/2010/main" val="1465934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The ONR specify a hierarchy of sources of RGP, which includes: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mj-lt"/>
              <a:buAutoNum type="romanLcParenR"/>
              <a:tabLst>
                <a:tab pos="457200" algn="l"/>
              </a:tabLs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Guidance within Approved Codes of Practice;</a:t>
            </a:r>
            <a:br>
              <a:rPr lang="en-GB" sz="1200" dirty="0">
                <a:effectLst/>
                <a:latin typeface="Arial" panose="020B0604020202020204" pitchFamily="34" charset="0"/>
                <a:ea typeface="Times New Roman" panose="02020603050405020304" pitchFamily="18" charset="0"/>
                <a:cs typeface="Times New Roman" panose="02020603050405020304" pitchFamily="18" charset="0"/>
              </a:rPr>
            </a:br>
            <a:r>
              <a:rPr lang="en-GB" sz="1200" dirty="0">
                <a:effectLst/>
                <a:latin typeface="Arial" panose="020B0604020202020204" pitchFamily="34" charset="0"/>
                <a:ea typeface="Times New Roman" panose="02020603050405020304" pitchFamily="18" charset="0"/>
                <a:cs typeface="Times New Roman" panose="02020603050405020304" pitchFamily="18" charset="0"/>
              </a:rPr>
              <a:t>such as the DSEAR ACOP L138.</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mj-lt"/>
              <a:buAutoNum type="romanLcParenR"/>
              <a:tabLst>
                <a:tab pos="457200" algn="l"/>
              </a:tabLs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ONR’s own guidance including their Safety Assessment Principles, Technical Assessment Guides and Technical Inspection Guides.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6</a:t>
            </a:fld>
            <a:endParaRPr lang="en-US" dirty="0"/>
          </a:p>
        </p:txBody>
      </p:sp>
    </p:spTree>
    <p:extLst>
      <p:ext uri="{BB962C8B-B14F-4D97-AF65-F5344CB8AC3E}">
        <p14:creationId xmlns:p14="http://schemas.microsoft.com/office/powerpoint/2010/main" val="4148338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300"/>
              </a:spcBef>
              <a:spcAft>
                <a:spcPts val="300"/>
              </a:spcAft>
              <a:buFont typeface="+mj-lt"/>
              <a:buAutoNum type="romanLcParenR"/>
              <a:tabLst>
                <a:tab pos="457200" algn="l"/>
              </a:tabLst>
            </a:pPr>
            <a:r>
              <a:rPr lang="en-GB" sz="10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Standards produced by standards making organisations, this includes: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spcBef>
                <a:spcPts val="300"/>
              </a:spcBef>
              <a:spcAft>
                <a:spcPts val="300"/>
              </a:spcAft>
              <a:buFont typeface="+mj-lt"/>
              <a:buAutoNum type="alphaLcPeriod"/>
              <a:tabLst>
                <a:tab pos="457200" algn="l"/>
              </a:tabLst>
            </a:pPr>
            <a:r>
              <a:rPr lang="en-GB" sz="10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British Standards Institution.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spcBef>
                <a:spcPts val="300"/>
              </a:spcBef>
              <a:spcAft>
                <a:spcPts val="300"/>
              </a:spcAft>
              <a:buFont typeface="+mj-lt"/>
              <a:buAutoNum type="alphaLcPeriod"/>
              <a:tabLst>
                <a:tab pos="457200" algn="l"/>
              </a:tabLst>
            </a:pPr>
            <a:r>
              <a:rPr lang="en-GB" sz="10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International Electrotechnical Commission.</a:t>
            </a:r>
          </a:p>
          <a:p>
            <a:pPr marL="742950" lvl="1" indent="-285750">
              <a:spcBef>
                <a:spcPts val="300"/>
              </a:spcBef>
              <a:spcAft>
                <a:spcPts val="300"/>
              </a:spcAft>
              <a:buFont typeface="+mj-lt"/>
              <a:buAutoNum type="alphaLcPeriod"/>
              <a:tabLst>
                <a:tab pos="457200" algn="l"/>
              </a:tabLst>
            </a:pP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300"/>
              </a:spcBef>
              <a:spcAft>
                <a:spcPts val="300"/>
              </a:spcAft>
              <a:buFont typeface="+mj-lt"/>
              <a:buAutoNum type="romanLcParenR"/>
              <a:tabLst>
                <a:tab pos="457200" algn="l"/>
              </a:tabLst>
            </a:pPr>
            <a:r>
              <a:rPr lang="en-GB" sz="10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Guidance agreed by a body representing an industrial sector such as the Energy Institute.</a:t>
            </a:r>
          </a:p>
          <a:p>
            <a:pPr marL="342900" lvl="0" indent="-342900">
              <a:spcBef>
                <a:spcPts val="300"/>
              </a:spcBef>
              <a:spcAft>
                <a:spcPts val="300"/>
              </a:spcAft>
              <a:buFont typeface="+mj-lt"/>
              <a:buAutoNum type="romanLcParenR"/>
              <a:tabLst>
                <a:tab pos="457200" algn="l"/>
              </a:tabLst>
            </a:pP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300"/>
              </a:spcBef>
              <a:spcAft>
                <a:spcPts val="300"/>
              </a:spcAft>
              <a:buFont typeface="+mj-lt"/>
              <a:buAutoNum type="romanLcParenR"/>
              <a:tabLst>
                <a:tab pos="457200" algn="l"/>
              </a:tabLst>
            </a:pPr>
            <a:r>
              <a:rPr lang="en-GB" sz="10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Well defined and established standard practice adopted by an industrial or operational sector.</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7</a:t>
            </a:fld>
            <a:endParaRPr lang="en-US" dirty="0"/>
          </a:p>
        </p:txBody>
      </p:sp>
    </p:spTree>
    <p:extLst>
      <p:ext uri="{BB962C8B-B14F-4D97-AF65-F5344CB8AC3E}">
        <p14:creationId xmlns:p14="http://schemas.microsoft.com/office/powerpoint/2010/main" val="3888854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 previously said the underpinning must satisfy regulatory assessment criteria.</a:t>
            </a:r>
          </a:p>
          <a:p>
            <a:pPr>
              <a:spcBef>
                <a:spcPts val="300"/>
              </a:spcBef>
              <a:spcAft>
                <a:spcPts val="3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There are two aspects to this that are germane to any discussion of achieving DSEAR compliance and the use of RGP on a nuclear licensed site:</a:t>
            </a:r>
          </a:p>
          <a:p>
            <a:pPr>
              <a:spcBef>
                <a:spcPts val="300"/>
              </a:spcBef>
              <a:spcAft>
                <a:spcPts val="3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300"/>
              </a:spcBef>
              <a:spcAft>
                <a:spcPts val="300"/>
              </a:spcAft>
              <a:buFont typeface="+mj-lt"/>
              <a:buAutoNum type="arabicPeriod"/>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first is the regulatory framework.</a:t>
            </a:r>
          </a:p>
          <a:p>
            <a:pPr marL="342900" lvl="0" indent="-342900">
              <a:spcBef>
                <a:spcPts val="300"/>
              </a:spcBef>
              <a:spcAft>
                <a:spcPts val="300"/>
              </a:spcAft>
              <a:buFont typeface="+mj-lt"/>
              <a:buAutoNum type="arabicPeriod"/>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second is the tolerability of risk within the nuclear industry.</a:t>
            </a:r>
          </a:p>
          <a:p>
            <a:pPr marL="342900" lvl="0" indent="-342900">
              <a:spcBef>
                <a:spcPts val="300"/>
              </a:spcBef>
              <a:spcAft>
                <a:spcPts val="300"/>
              </a:spcAft>
              <a:buFont typeface="+mj-lt"/>
              <a:buAutoNum type="arabicPeriod"/>
              <a:tabLst>
                <a:tab pos="457200" algn="l"/>
              </a:tabLs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300"/>
              </a:spcBef>
              <a:spcAft>
                <a:spcPts val="300"/>
              </a:spcAft>
              <a:buClrTx/>
              <a:buSzTx/>
              <a:buFont typeface="+mj-lt"/>
              <a:buNone/>
              <a:tabLst>
                <a:tab pos="457200" algn="l"/>
              </a:tabLst>
              <a:defRPr/>
            </a:pPr>
            <a:r>
              <a:rPr lang="en-GB" sz="1800" i="0" dirty="0">
                <a:effectLst/>
                <a:latin typeface="Arial" panose="020B0604020202020204" pitchFamily="34" charset="0"/>
                <a:ea typeface="Times New Roman" panose="02020603050405020304" pitchFamily="18" charset="0"/>
                <a:cs typeface="Times New Roman" panose="02020603050405020304" pitchFamily="18" charset="0"/>
              </a:rPr>
              <a:t>I am going to explore each of these to provide context to the discussion</a:t>
            </a:r>
          </a:p>
          <a:p>
            <a:pPr marL="0" marR="0" lvl="0" indent="0" algn="l" defTabSz="685800" rtl="0" eaLnBrk="1" fontAlgn="auto" latinLnBrk="0" hangingPunct="1">
              <a:lnSpc>
                <a:spcPct val="100000"/>
              </a:lnSpc>
              <a:spcBef>
                <a:spcPts val="300"/>
              </a:spcBef>
              <a:spcAft>
                <a:spcPts val="300"/>
              </a:spcAft>
              <a:buClrTx/>
              <a:buSzTx/>
              <a:buFont typeface="+mj-lt"/>
              <a:buNone/>
              <a:tabLst>
                <a:tab pos="457200" algn="l"/>
              </a:tabLst>
              <a:defRPr/>
            </a:pPr>
            <a:endParaRPr lang="en-GB" sz="1800" i="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300"/>
              </a:spcBef>
              <a:spcAft>
                <a:spcPts val="300"/>
              </a:spcAft>
              <a:buClrTx/>
              <a:buSzTx/>
              <a:buFont typeface="+mj-lt"/>
              <a:buNone/>
              <a:tabLst>
                <a:tab pos="457200" algn="l"/>
              </a:tabLst>
              <a:defRPr/>
            </a:pPr>
            <a:r>
              <a:rPr lang="en-GB" sz="1800" i="0" dirty="0">
                <a:effectLst/>
                <a:latin typeface="Arial" panose="020B0604020202020204" pitchFamily="34" charset="0"/>
                <a:ea typeface="Times New Roman" panose="02020603050405020304" pitchFamily="18" charset="0"/>
                <a:cs typeface="Times New Roman" panose="02020603050405020304" pitchFamily="18" charset="0"/>
              </a:rPr>
              <a:t>Before I do,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I am minded of Trevor Kletz had to say about the UK regulation of the nuclear industry: </a:t>
            </a:r>
            <a:r>
              <a:rPr lang="en-GB" sz="1800" i="1" dirty="0">
                <a:effectLst/>
                <a:latin typeface="Arial" panose="020B0604020202020204" pitchFamily="34" charset="0"/>
                <a:ea typeface="Times New Roman" panose="02020603050405020304" pitchFamily="18" charset="0"/>
                <a:cs typeface="Times New Roman" panose="02020603050405020304" pitchFamily="18" charset="0"/>
              </a:rPr>
              <a:t>few companies would get a clean bill of health if looked under the regulatory scrutiny to which the UK nuclear industry is subject.</a:t>
            </a:r>
          </a:p>
          <a:p>
            <a:pPr marL="0" lvl="0" indent="0">
              <a:spcBef>
                <a:spcPts val="300"/>
              </a:spcBef>
              <a:spcAft>
                <a:spcPts val="300"/>
              </a:spcAft>
              <a:buFont typeface="+mj-lt"/>
              <a:buNone/>
              <a:tabLst>
                <a:tab pos="457200" algn="l"/>
              </a:tabLst>
            </a:pPr>
            <a:endParaRPr lang="en-GB" sz="1800" i="1"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8</a:t>
            </a:fld>
            <a:endParaRPr lang="en-US" dirty="0"/>
          </a:p>
        </p:txBody>
      </p:sp>
    </p:spTree>
    <p:extLst>
      <p:ext uri="{BB962C8B-B14F-4D97-AF65-F5344CB8AC3E}">
        <p14:creationId xmlns:p14="http://schemas.microsoft.com/office/powerpoint/2010/main" val="475840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Office of Nuclear Regulation, the ONR, is the independent statutory regulator, for the nuclear industry. It came into being in 2013 through the 2013 Energy Act.</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Before then the Regulator was the HSE, principally through the NII, the Nuclear Installations Inspectorate (NII). The HSE is still the regulator for the majority of UK industry and operates through a mixture of notification and licensing.</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We all have to meet the requirements of the Health and Safety at Work Act and the relevant secondary regulations.</a:t>
            </a:r>
          </a:p>
          <a:p>
            <a:pPr>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nuclear industry in addition to HASAWA must comply with the 1965 Nuclear Installations Act. This requires a licensing regime. A nuclear licensed site have a specific set of Site License Conditions.</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46ADCF8-0BE2-8A41-BC5B-15E79F2AF04B}" type="slidenum">
              <a:rPr lang="en-US" smtClean="0"/>
              <a:t>9</a:t>
            </a:fld>
            <a:endParaRPr lang="en-US" dirty="0"/>
          </a:p>
        </p:txBody>
      </p:sp>
    </p:spTree>
    <p:extLst>
      <p:ext uri="{BB962C8B-B14F-4D97-AF65-F5344CB8AC3E}">
        <p14:creationId xmlns:p14="http://schemas.microsoft.com/office/powerpoint/2010/main" val="2261193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ogo slide">
    <p:spTree>
      <p:nvGrpSpPr>
        <p:cNvPr id="1" name=""/>
        <p:cNvGrpSpPr/>
        <p:nvPr/>
      </p:nvGrpSpPr>
      <p:grpSpPr>
        <a:xfrm>
          <a:off x="0" y="0"/>
          <a:ext cx="0" cy="0"/>
          <a:chOff x="0" y="0"/>
          <a:chExt cx="0" cy="0"/>
        </a:xfrm>
      </p:grpSpPr>
      <p:pic>
        <p:nvPicPr>
          <p:cNvPr id="13" name="Picture 12" descr="A picture containing clipart, vector graphics&#10;&#10;Description automatically generated">
            <a:extLst>
              <a:ext uri="{FF2B5EF4-FFF2-40B4-BE49-F238E27FC236}">
                <a16:creationId xmlns:a16="http://schemas.microsoft.com/office/drawing/2014/main" id="{F8B69F79-AA17-F840-BE12-A18AA8A50543}"/>
              </a:ext>
            </a:extLst>
          </p:cNvPr>
          <p:cNvPicPr>
            <a:picLocks noChangeAspect="1"/>
          </p:cNvPicPr>
          <p:nvPr/>
        </p:nvPicPr>
        <p:blipFill>
          <a:blip r:embed="rId2"/>
          <a:stretch>
            <a:fillRect/>
          </a:stretch>
        </p:blipFill>
        <p:spPr>
          <a:xfrm>
            <a:off x="3928375" y="2859343"/>
            <a:ext cx="4064000" cy="787400"/>
          </a:xfrm>
          <a:prstGeom prst="rect">
            <a:avLst/>
          </a:prstGeom>
        </p:spPr>
      </p:pic>
    </p:spTree>
    <p:extLst>
      <p:ext uri="{BB962C8B-B14F-4D97-AF65-F5344CB8AC3E}">
        <p14:creationId xmlns:p14="http://schemas.microsoft.com/office/powerpoint/2010/main" val="2761495418"/>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eversed title slide">
    <p:bg>
      <p:bgRef idx="1001">
        <a:schemeClr val="bg2"/>
      </p:bgRef>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0330DB1-4615-2D40-B768-3857D4F39547}"/>
              </a:ext>
            </a:extLst>
          </p:cNvPr>
          <p:cNvSpPr>
            <a:spLocks noGrp="1"/>
          </p:cNvSpPr>
          <p:nvPr>
            <p:ph type="title"/>
          </p:nvPr>
        </p:nvSpPr>
        <p:spPr>
          <a:xfrm>
            <a:off x="971204" y="2463657"/>
            <a:ext cx="10515600" cy="843078"/>
          </a:xfrm>
          <a:prstGeom prst="rect">
            <a:avLst/>
          </a:prstGeom>
        </p:spPr>
        <p:txBody>
          <a:bodyPr vert="horz" lIns="91440" tIns="45720" rIns="91440" bIns="45720" rtlCol="0" anchor="t">
            <a:normAutofit/>
          </a:bodyPr>
          <a:lstStyle>
            <a:lvl1pPr>
              <a:defRPr sz="4700" b="1" i="0">
                <a:solidFill>
                  <a:schemeClr val="tx1"/>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DE0738EE-291E-0D4B-B5D4-D9DAB1084897}"/>
              </a:ext>
            </a:extLst>
          </p:cNvPr>
          <p:cNvSpPr>
            <a:spLocks noGrp="1"/>
          </p:cNvSpPr>
          <p:nvPr>
            <p:ph idx="1"/>
          </p:nvPr>
        </p:nvSpPr>
        <p:spPr>
          <a:xfrm>
            <a:off x="971204" y="3364924"/>
            <a:ext cx="10515600" cy="1742498"/>
          </a:xfrm>
          <a:prstGeom prst="rect">
            <a:avLst/>
          </a:prstGeom>
          <a:solidFill>
            <a:schemeClr val="bg2"/>
          </a:solidFill>
        </p:spPr>
        <p:txBody>
          <a:bodyPr vert="horz" lIns="91440" tIns="45720" rIns="91440" bIns="45720" rtlCol="0">
            <a:normAutofit/>
          </a:bodyPr>
          <a:lstStyle>
            <a:lvl1pPr marL="0" indent="0">
              <a:buNone/>
              <a:defRPr sz="2800" b="0" i="0">
                <a:solidFill>
                  <a:schemeClr val="accent1"/>
                </a:solidFill>
                <a:latin typeface="Georgia" panose="02040502050405020303" pitchFamily="18" charset="0"/>
                <a:cs typeface="Arial" panose="020B0604020202020204" pitchFamily="34" charset="0"/>
              </a:defRPr>
            </a:lvl1pPr>
          </a:lstStyle>
          <a:p>
            <a:pPr lvl="0"/>
            <a:r>
              <a:rPr lang="en-US"/>
              <a:t>Click to edit Master text styles</a:t>
            </a:r>
          </a:p>
        </p:txBody>
      </p:sp>
      <p:sp>
        <p:nvSpPr>
          <p:cNvPr id="7" name="Date Placeholder 3">
            <a:extLst>
              <a:ext uri="{FF2B5EF4-FFF2-40B4-BE49-F238E27FC236}">
                <a16:creationId xmlns:a16="http://schemas.microsoft.com/office/drawing/2014/main" id="{FF248046-888E-8C43-8DAC-9CFE90A30C05}"/>
              </a:ext>
            </a:extLst>
          </p:cNvPr>
          <p:cNvSpPr>
            <a:spLocks noGrp="1"/>
          </p:cNvSpPr>
          <p:nvPr>
            <p:ph type="dt" sz="half" idx="2"/>
          </p:nvPr>
        </p:nvSpPr>
        <p:spPr>
          <a:xfrm>
            <a:off x="971204" y="5998903"/>
            <a:ext cx="2743200" cy="365125"/>
          </a:xfrm>
          <a:prstGeom prst="rect">
            <a:avLst/>
          </a:prstGeom>
        </p:spPr>
        <p:txBody>
          <a:bodyPr vert="horz" lIns="91440" tIns="45720" rIns="91440" bIns="45720" rtlCol="0" anchor="ctr"/>
          <a:lstStyle>
            <a:lvl1pPr algn="l">
              <a:defRPr sz="1200" b="1" i="0">
                <a:solidFill>
                  <a:schemeClr val="tx1"/>
                </a:solidFill>
                <a:latin typeface="Arial" panose="020B0604020202020204" pitchFamily="34" charset="0"/>
                <a:cs typeface="Arial" panose="020B0604020202020204" pitchFamily="34" charset="0"/>
              </a:defRPr>
            </a:lvl1pPr>
          </a:lstStyle>
          <a:p>
            <a:fld id="{E654E99B-27BB-EC48-90D5-CEE48F32DFCA}" type="datetime4">
              <a:rPr lang="en-GB" smtClean="0"/>
              <a:pPr/>
              <a:t>18 October 2022</a:t>
            </a:fld>
            <a:endParaRPr lang="en-US" dirty="0"/>
          </a:p>
        </p:txBody>
      </p:sp>
      <p:pic>
        <p:nvPicPr>
          <p:cNvPr id="4" name="Picture 3" descr="A close up of a logo&#10;&#10;Description automatically generated">
            <a:extLst>
              <a:ext uri="{FF2B5EF4-FFF2-40B4-BE49-F238E27FC236}">
                <a16:creationId xmlns:a16="http://schemas.microsoft.com/office/drawing/2014/main" id="{68198D74-BE12-1D4D-B396-F6D080FB73A2}"/>
              </a:ext>
            </a:extLst>
          </p:cNvPr>
          <p:cNvPicPr>
            <a:picLocks noChangeAspect="1"/>
          </p:cNvPicPr>
          <p:nvPr userDrawn="1"/>
        </p:nvPicPr>
        <p:blipFill>
          <a:blip r:embed="rId2"/>
          <a:stretch>
            <a:fillRect/>
          </a:stretch>
        </p:blipFill>
        <p:spPr>
          <a:xfrm>
            <a:off x="523598" y="392022"/>
            <a:ext cx="2032000" cy="393700"/>
          </a:xfrm>
          <a:prstGeom prst="rect">
            <a:avLst/>
          </a:prstGeom>
        </p:spPr>
      </p:pic>
    </p:spTree>
    <p:extLst>
      <p:ext uri="{BB962C8B-B14F-4D97-AF65-F5344CB8AC3E}">
        <p14:creationId xmlns:p14="http://schemas.microsoft.com/office/powerpoint/2010/main" val="789340007"/>
      </p:ext>
    </p:extLst>
  </p:cSld>
  <p:clrMapOvr>
    <a:overrideClrMapping bg1="dk1" tx1="lt1" bg2="dk2" tx2="lt2" accent1="accent1" accent2="accent2" accent3="accent3" accent4="accent4" accent5="accent5" accent6="accent6" hlink="hlink" folHlink="folHlink"/>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0330DB1-4615-2D40-B768-3857D4F39547}"/>
              </a:ext>
            </a:extLst>
          </p:cNvPr>
          <p:cNvSpPr>
            <a:spLocks noGrp="1"/>
          </p:cNvSpPr>
          <p:nvPr>
            <p:ph type="title"/>
          </p:nvPr>
        </p:nvSpPr>
        <p:spPr>
          <a:xfrm>
            <a:off x="971204" y="2463657"/>
            <a:ext cx="10515600" cy="843078"/>
          </a:xfrm>
          <a:prstGeom prst="rect">
            <a:avLst/>
          </a:prstGeom>
        </p:spPr>
        <p:txBody>
          <a:bodyPr vert="horz" lIns="91440" tIns="45720" rIns="91440" bIns="45720" rtlCol="0" anchor="t">
            <a:normAutofit/>
          </a:bodyPr>
          <a:lstStyle>
            <a:lvl1pPr>
              <a:defRPr sz="4700" b="1" i="0">
                <a:solidFill>
                  <a:schemeClr val="tx2"/>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DE0738EE-291E-0D4B-B5D4-D9DAB1084897}"/>
              </a:ext>
            </a:extLst>
          </p:cNvPr>
          <p:cNvSpPr>
            <a:spLocks noGrp="1"/>
          </p:cNvSpPr>
          <p:nvPr>
            <p:ph idx="1"/>
          </p:nvPr>
        </p:nvSpPr>
        <p:spPr>
          <a:xfrm>
            <a:off x="971204" y="3364924"/>
            <a:ext cx="10515600" cy="1742498"/>
          </a:xfrm>
          <a:prstGeom prst="rect">
            <a:avLst/>
          </a:prstGeom>
        </p:spPr>
        <p:txBody>
          <a:bodyPr vert="horz" lIns="91440" tIns="45720" rIns="91440" bIns="45720" rtlCol="0">
            <a:normAutofit/>
          </a:bodyPr>
          <a:lstStyle>
            <a:lvl1pPr marL="0" indent="0">
              <a:buNone/>
              <a:defRPr sz="2800" b="0" i="0">
                <a:solidFill>
                  <a:schemeClr val="tx2"/>
                </a:solidFill>
                <a:latin typeface="Georgia" panose="02040502050405020303" pitchFamily="18" charset="0"/>
                <a:cs typeface="Arial" panose="020B0604020202020204" pitchFamily="34" charset="0"/>
              </a:defRPr>
            </a:lvl1pPr>
          </a:lstStyle>
          <a:p>
            <a:pPr lvl="0"/>
            <a:r>
              <a:rPr lang="en-US"/>
              <a:t>Click to edit Master text styles</a:t>
            </a:r>
          </a:p>
        </p:txBody>
      </p:sp>
      <p:sp>
        <p:nvSpPr>
          <p:cNvPr id="7" name="Date Placeholder 3">
            <a:extLst>
              <a:ext uri="{FF2B5EF4-FFF2-40B4-BE49-F238E27FC236}">
                <a16:creationId xmlns:a16="http://schemas.microsoft.com/office/drawing/2014/main" id="{FF248046-888E-8C43-8DAC-9CFE90A30C05}"/>
              </a:ext>
            </a:extLst>
          </p:cNvPr>
          <p:cNvSpPr>
            <a:spLocks noGrp="1"/>
          </p:cNvSpPr>
          <p:nvPr>
            <p:ph type="dt" sz="half" idx="2"/>
          </p:nvPr>
        </p:nvSpPr>
        <p:spPr>
          <a:xfrm>
            <a:off x="971204" y="5998903"/>
            <a:ext cx="2743200" cy="365125"/>
          </a:xfrm>
          <a:prstGeom prst="rect">
            <a:avLst/>
          </a:prstGeom>
        </p:spPr>
        <p:txBody>
          <a:bodyPr vert="horz" lIns="91440" tIns="45720" rIns="91440" bIns="45720" rtlCol="0" anchor="ctr"/>
          <a:lstStyle>
            <a:lvl1pPr algn="l">
              <a:defRPr sz="1200" b="1" i="0">
                <a:solidFill>
                  <a:srgbClr val="00313C"/>
                </a:solidFill>
                <a:latin typeface="Arial" panose="020B0604020202020204" pitchFamily="34" charset="0"/>
                <a:cs typeface="Arial" panose="020B0604020202020204" pitchFamily="34" charset="0"/>
              </a:defRPr>
            </a:lvl1pPr>
          </a:lstStyle>
          <a:p>
            <a:fld id="{E654E99B-27BB-EC48-90D5-CEE48F32DFCA}" type="datetime4">
              <a:rPr lang="en-GB" smtClean="0"/>
              <a:t>18 October 2022</a:t>
            </a:fld>
            <a:endParaRPr lang="en-US" dirty="0"/>
          </a:p>
        </p:txBody>
      </p:sp>
      <p:pic>
        <p:nvPicPr>
          <p:cNvPr id="8" name="Picture 7" descr="A close up of a sign&#10;&#10;Description automatically generated">
            <a:extLst>
              <a:ext uri="{FF2B5EF4-FFF2-40B4-BE49-F238E27FC236}">
                <a16:creationId xmlns:a16="http://schemas.microsoft.com/office/drawing/2014/main" id="{ED909D97-3E15-4747-BD37-9F491D13654A}"/>
              </a:ext>
            </a:extLst>
          </p:cNvPr>
          <p:cNvPicPr>
            <a:picLocks noChangeAspect="1"/>
          </p:cNvPicPr>
          <p:nvPr userDrawn="1"/>
        </p:nvPicPr>
        <p:blipFill>
          <a:blip r:embed="rId2"/>
          <a:stretch>
            <a:fillRect/>
          </a:stretch>
        </p:blipFill>
        <p:spPr>
          <a:xfrm>
            <a:off x="520931" y="389138"/>
            <a:ext cx="2385492" cy="460244"/>
          </a:xfrm>
          <a:prstGeom prst="rect">
            <a:avLst/>
          </a:prstGeom>
        </p:spPr>
      </p:pic>
    </p:spTree>
    <p:extLst>
      <p:ext uri="{BB962C8B-B14F-4D97-AF65-F5344CB8AC3E}">
        <p14:creationId xmlns:p14="http://schemas.microsoft.com/office/powerpoint/2010/main" val="4270250023"/>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versed text slide">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0E7A3-C03C-184E-8FCD-46142B1ADA69}"/>
              </a:ext>
            </a:extLst>
          </p:cNvPr>
          <p:cNvSpPr/>
          <p:nvPr userDrawn="1"/>
        </p:nvSpPr>
        <p:spPr>
          <a:xfrm>
            <a:off x="0" y="6037200"/>
            <a:ext cx="12192000" cy="82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itle Placeholder 1">
            <a:extLst>
              <a:ext uri="{FF2B5EF4-FFF2-40B4-BE49-F238E27FC236}">
                <a16:creationId xmlns:a16="http://schemas.microsoft.com/office/drawing/2014/main" id="{B9652529-0B6C-CE4B-AD34-3C3B04CC3826}"/>
              </a:ext>
            </a:extLst>
          </p:cNvPr>
          <p:cNvSpPr>
            <a:spLocks noGrp="1"/>
          </p:cNvSpPr>
          <p:nvPr>
            <p:ph type="title"/>
          </p:nvPr>
        </p:nvSpPr>
        <p:spPr>
          <a:xfrm>
            <a:off x="971204" y="805701"/>
            <a:ext cx="10515600" cy="848533"/>
          </a:xfrm>
          <a:prstGeom prst="rect">
            <a:avLst/>
          </a:prstGeom>
        </p:spPr>
        <p:txBody>
          <a:bodyPr vert="horz" lIns="91440" tIns="45720" rIns="91440" bIns="45720" rtlCol="0" anchor="t">
            <a:normAutofit/>
          </a:bodyPr>
          <a:lstStyle>
            <a:lvl1pPr>
              <a:defRPr sz="3000" b="1" i="0">
                <a:solidFill>
                  <a:schemeClr val="tx1"/>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3812FECE-7C89-0446-ADA5-54EDAF8449D7}"/>
              </a:ext>
            </a:extLst>
          </p:cNvPr>
          <p:cNvSpPr>
            <a:spLocks noGrp="1"/>
          </p:cNvSpPr>
          <p:nvPr>
            <p:ph idx="1"/>
          </p:nvPr>
        </p:nvSpPr>
        <p:spPr>
          <a:xfrm>
            <a:off x="971204" y="1909511"/>
            <a:ext cx="10515600" cy="3934336"/>
          </a:xfrm>
          <a:prstGeom prst="rect">
            <a:avLst/>
          </a:prstGeom>
        </p:spPr>
        <p:txBody>
          <a:bodyPr vert="horz" lIns="91440" tIns="45720" rIns="91440" bIns="45720" rtlCol="0">
            <a:normAutofit/>
          </a:bodyPr>
          <a:lstStyle>
            <a:lvl1pPr>
              <a:defRPr sz="2000" b="0" i="0">
                <a:solidFill>
                  <a:schemeClr val="tx1"/>
                </a:solidFill>
                <a:latin typeface="Arial" panose="020B0604020202020204" pitchFamily="34" charset="0"/>
                <a:cs typeface="Arial" panose="020B0604020202020204" pitchFamily="34" charset="0"/>
              </a:defRPr>
            </a:lvl1pPr>
            <a:lvl2pPr>
              <a:defRPr sz="1800" b="0" i="0">
                <a:solidFill>
                  <a:schemeClr val="tx1"/>
                </a:solidFill>
                <a:latin typeface="Arial" panose="020B0604020202020204" pitchFamily="34" charset="0"/>
                <a:cs typeface="Arial" panose="020B0604020202020204" pitchFamily="34" charset="0"/>
              </a:defRPr>
            </a:lvl2pPr>
            <a:lvl3pPr>
              <a:defRPr sz="1800" b="0" i="0">
                <a:solidFill>
                  <a:schemeClr val="tx1"/>
                </a:solidFill>
                <a:latin typeface="Arial" panose="020B0604020202020204" pitchFamily="34" charset="0"/>
                <a:cs typeface="Arial" panose="020B0604020202020204" pitchFamily="34" charset="0"/>
              </a:defRPr>
            </a:lvl3pPr>
            <a:lvl4pPr>
              <a:defRPr sz="1800" b="0" i="0">
                <a:solidFill>
                  <a:schemeClr val="tx1"/>
                </a:solidFill>
                <a:latin typeface="Arial" panose="020B0604020202020204" pitchFamily="34" charset="0"/>
                <a:cs typeface="Arial" panose="020B0604020202020204" pitchFamily="34" charset="0"/>
              </a:defRPr>
            </a:lvl4pPr>
            <a:lvl5pPr>
              <a:defRPr sz="18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sign&#10;&#10;Description automatically generated">
            <a:extLst>
              <a:ext uri="{FF2B5EF4-FFF2-40B4-BE49-F238E27FC236}">
                <a16:creationId xmlns:a16="http://schemas.microsoft.com/office/drawing/2014/main" id="{433F59C4-1274-514A-A495-F061EF0F69C1}"/>
              </a:ext>
            </a:extLst>
          </p:cNvPr>
          <p:cNvPicPr>
            <a:picLocks noChangeAspect="1"/>
          </p:cNvPicPr>
          <p:nvPr userDrawn="1"/>
        </p:nvPicPr>
        <p:blipFill>
          <a:blip r:embed="rId2"/>
          <a:stretch>
            <a:fillRect/>
          </a:stretch>
        </p:blipFill>
        <p:spPr>
          <a:xfrm>
            <a:off x="458641" y="6200561"/>
            <a:ext cx="2385492" cy="460244"/>
          </a:xfrm>
          <a:prstGeom prst="rect">
            <a:avLst/>
          </a:prstGeom>
        </p:spPr>
      </p:pic>
    </p:spTree>
    <p:extLst>
      <p:ext uri="{BB962C8B-B14F-4D97-AF65-F5344CB8AC3E}">
        <p14:creationId xmlns:p14="http://schemas.microsoft.com/office/powerpoint/2010/main" val="475689986"/>
      </p:ext>
    </p:extLst>
  </p:cSld>
  <p:clrMapOvr>
    <a:overrideClrMapping bg1="dk1" tx1="lt1" bg2="dk2" tx2="lt2" accent1="accent1" accent2="accent2" accent3="accent3" accent4="accent4" accent5="accent5" accent6="accent6" hlink="hlink" folHlink="folHlink"/>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7FC9CD-74ED-1543-928D-1AEA0959A3AD}"/>
              </a:ext>
            </a:extLst>
          </p:cNvPr>
          <p:cNvSpPr/>
          <p:nvPr userDrawn="1"/>
        </p:nvSpPr>
        <p:spPr>
          <a:xfrm>
            <a:off x="0" y="6037200"/>
            <a:ext cx="12192000" cy="82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itle Placeholder 1">
            <a:extLst>
              <a:ext uri="{FF2B5EF4-FFF2-40B4-BE49-F238E27FC236}">
                <a16:creationId xmlns:a16="http://schemas.microsoft.com/office/drawing/2014/main" id="{B9652529-0B6C-CE4B-AD34-3C3B04CC3826}"/>
              </a:ext>
            </a:extLst>
          </p:cNvPr>
          <p:cNvSpPr>
            <a:spLocks noGrp="1"/>
          </p:cNvSpPr>
          <p:nvPr>
            <p:ph type="title"/>
          </p:nvPr>
        </p:nvSpPr>
        <p:spPr>
          <a:xfrm>
            <a:off x="971204" y="805701"/>
            <a:ext cx="10515600" cy="848533"/>
          </a:xfrm>
          <a:prstGeom prst="rect">
            <a:avLst/>
          </a:prstGeom>
        </p:spPr>
        <p:txBody>
          <a:bodyPr vert="horz" lIns="91440" tIns="45720" rIns="91440" bIns="45720" rtlCol="0" anchor="t">
            <a:normAutofit/>
          </a:bodyPr>
          <a:lstStyle>
            <a:lvl1pPr>
              <a:defRPr sz="3000" b="1" i="0">
                <a:solidFill>
                  <a:schemeClr val="tx2"/>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3812FECE-7C89-0446-ADA5-54EDAF8449D7}"/>
              </a:ext>
            </a:extLst>
          </p:cNvPr>
          <p:cNvSpPr>
            <a:spLocks noGrp="1"/>
          </p:cNvSpPr>
          <p:nvPr>
            <p:ph idx="1"/>
          </p:nvPr>
        </p:nvSpPr>
        <p:spPr>
          <a:xfrm>
            <a:off x="971204" y="1909511"/>
            <a:ext cx="10515600" cy="3934336"/>
          </a:xfrm>
          <a:prstGeom prst="rect">
            <a:avLst/>
          </a:prstGeom>
        </p:spPr>
        <p:txBody>
          <a:bodyPr vert="horz" lIns="91440" tIns="45720" rIns="91440" bIns="45720" rtlCol="0">
            <a:normAutofit/>
          </a:bodyPr>
          <a:lstStyle>
            <a:lvl1pPr>
              <a:defRPr sz="2000" b="0" i="0">
                <a:solidFill>
                  <a:schemeClr val="tx2"/>
                </a:solidFill>
                <a:latin typeface="Arial" panose="020B0604020202020204" pitchFamily="34" charset="0"/>
                <a:cs typeface="Arial" panose="020B0604020202020204" pitchFamily="34" charset="0"/>
              </a:defRPr>
            </a:lvl1pPr>
            <a:lvl2pPr>
              <a:defRPr sz="1800" b="0" i="0">
                <a:solidFill>
                  <a:schemeClr val="tx2"/>
                </a:solidFill>
                <a:latin typeface="Arial" panose="020B0604020202020204" pitchFamily="34" charset="0"/>
                <a:cs typeface="Arial" panose="020B0604020202020204" pitchFamily="34" charset="0"/>
              </a:defRPr>
            </a:lvl2pPr>
            <a:lvl3pPr>
              <a:defRPr sz="1800" b="0" i="0">
                <a:solidFill>
                  <a:schemeClr val="tx2"/>
                </a:solidFill>
                <a:latin typeface="Arial" panose="020B0604020202020204" pitchFamily="34" charset="0"/>
                <a:cs typeface="Arial" panose="020B0604020202020204" pitchFamily="34" charset="0"/>
              </a:defRPr>
            </a:lvl3pPr>
            <a:lvl4pPr>
              <a:defRPr sz="1800" b="0" i="0">
                <a:solidFill>
                  <a:schemeClr val="tx2"/>
                </a:solidFill>
                <a:latin typeface="Arial" panose="020B0604020202020204" pitchFamily="34" charset="0"/>
                <a:cs typeface="Arial" panose="020B0604020202020204" pitchFamily="34" charset="0"/>
              </a:defRPr>
            </a:lvl4pPr>
            <a:lvl5pPr>
              <a:defRPr sz="1800" b="0" i="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logo&#10;&#10;Description automatically generated">
            <a:extLst>
              <a:ext uri="{FF2B5EF4-FFF2-40B4-BE49-F238E27FC236}">
                <a16:creationId xmlns:a16="http://schemas.microsoft.com/office/drawing/2014/main" id="{B05CD32C-FB60-C448-BB7A-03DF95640333}"/>
              </a:ext>
            </a:extLst>
          </p:cNvPr>
          <p:cNvPicPr>
            <a:picLocks noChangeAspect="1"/>
          </p:cNvPicPr>
          <p:nvPr userDrawn="1"/>
        </p:nvPicPr>
        <p:blipFill>
          <a:blip r:embed="rId2"/>
          <a:stretch>
            <a:fillRect/>
          </a:stretch>
        </p:blipFill>
        <p:spPr>
          <a:xfrm>
            <a:off x="371198" y="6214533"/>
            <a:ext cx="2385492" cy="462189"/>
          </a:xfrm>
          <a:prstGeom prst="rect">
            <a:avLst/>
          </a:prstGeom>
        </p:spPr>
      </p:pic>
    </p:spTree>
    <p:extLst>
      <p:ext uri="{BB962C8B-B14F-4D97-AF65-F5344CB8AC3E}">
        <p14:creationId xmlns:p14="http://schemas.microsoft.com/office/powerpoint/2010/main" val="1002200899"/>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eversed logo slide">
    <p:bg>
      <p:bgRef idx="1001">
        <a:schemeClr val="bg2"/>
      </p:bgRef>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1A74F331-77FA-F648-872B-D2BA67EC453E}"/>
              </a:ext>
            </a:extLst>
          </p:cNvPr>
          <p:cNvPicPr>
            <a:picLocks noChangeAspect="1"/>
          </p:cNvPicPr>
          <p:nvPr/>
        </p:nvPicPr>
        <p:blipFill>
          <a:blip r:embed="rId2"/>
          <a:stretch>
            <a:fillRect/>
          </a:stretch>
        </p:blipFill>
        <p:spPr>
          <a:xfrm>
            <a:off x="3894508" y="2855264"/>
            <a:ext cx="4064000" cy="774700"/>
          </a:xfrm>
          <a:prstGeom prst="rect">
            <a:avLst/>
          </a:prstGeom>
        </p:spPr>
      </p:pic>
    </p:spTree>
    <p:extLst>
      <p:ext uri="{BB962C8B-B14F-4D97-AF65-F5344CB8AC3E}">
        <p14:creationId xmlns:p14="http://schemas.microsoft.com/office/powerpoint/2010/main" val="5919649"/>
      </p:ext>
    </p:extLst>
  </p:cSld>
  <p:clrMapOvr>
    <a:overrideClrMapping bg1="dk1" tx1="lt1" bg2="dk2" tx2="lt2" accent1="accent1" accent2="accent2" accent3="accent3" accent4="accent4" accent5="accent5" accent6="accent6" hlink="hlink" folHlink="folHlink"/>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F86DCA3-F5A4-1B4D-9DA3-2217EBE58B24}"/>
              </a:ext>
            </a:extLst>
          </p:cNvPr>
          <p:cNvPicPr>
            <a:picLocks noChangeAspect="1"/>
          </p:cNvPicPr>
          <p:nvPr/>
        </p:nvPicPr>
        <p:blipFill>
          <a:blip r:embed="rId2"/>
          <a:stretch>
            <a:fillRect/>
          </a:stretch>
        </p:blipFill>
        <p:spPr>
          <a:xfrm>
            <a:off x="520931" y="389138"/>
            <a:ext cx="2873609" cy="554419"/>
          </a:xfrm>
          <a:prstGeom prst="rect">
            <a:avLst/>
          </a:prstGeom>
        </p:spPr>
      </p:pic>
      <p:sp>
        <p:nvSpPr>
          <p:cNvPr id="5" name="Title Placeholder 1">
            <a:extLst>
              <a:ext uri="{FF2B5EF4-FFF2-40B4-BE49-F238E27FC236}">
                <a16:creationId xmlns:a16="http://schemas.microsoft.com/office/drawing/2014/main" id="{30330DB1-4615-2D40-B768-3857D4F39547}"/>
              </a:ext>
            </a:extLst>
          </p:cNvPr>
          <p:cNvSpPr>
            <a:spLocks noGrp="1"/>
          </p:cNvSpPr>
          <p:nvPr>
            <p:ph type="title"/>
          </p:nvPr>
        </p:nvSpPr>
        <p:spPr>
          <a:xfrm>
            <a:off x="971204" y="2463657"/>
            <a:ext cx="10515600" cy="843078"/>
          </a:xfrm>
          <a:prstGeom prst="rect">
            <a:avLst/>
          </a:prstGeom>
        </p:spPr>
        <p:txBody>
          <a:bodyPr vert="horz" lIns="91440" tIns="45720" rIns="91440" bIns="45720" rtlCol="0" anchor="t">
            <a:normAutofit/>
          </a:bodyPr>
          <a:lstStyle>
            <a:lvl1pPr>
              <a:defRPr sz="4700" b="1" i="0">
                <a:solidFill>
                  <a:schemeClr val="tx2"/>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DE0738EE-291E-0D4B-B5D4-D9DAB1084897}"/>
              </a:ext>
            </a:extLst>
          </p:cNvPr>
          <p:cNvSpPr>
            <a:spLocks noGrp="1"/>
          </p:cNvSpPr>
          <p:nvPr>
            <p:ph idx="1"/>
          </p:nvPr>
        </p:nvSpPr>
        <p:spPr>
          <a:xfrm>
            <a:off x="971204" y="3364924"/>
            <a:ext cx="10515600" cy="1742498"/>
          </a:xfrm>
          <a:prstGeom prst="rect">
            <a:avLst/>
          </a:prstGeom>
        </p:spPr>
        <p:txBody>
          <a:bodyPr vert="horz" lIns="91440" tIns="45720" rIns="91440" bIns="45720" rtlCol="0">
            <a:normAutofit/>
          </a:bodyPr>
          <a:lstStyle>
            <a:lvl1pPr marL="0" indent="0">
              <a:buNone/>
              <a:defRPr sz="2800" b="0" i="0">
                <a:solidFill>
                  <a:schemeClr val="tx2"/>
                </a:solidFill>
                <a:latin typeface="Georgia" panose="02040502050405020303" pitchFamily="18" charset="0"/>
                <a:cs typeface="Arial" panose="020B0604020202020204" pitchFamily="34" charset="0"/>
              </a:defRPr>
            </a:lvl1pPr>
          </a:lstStyle>
          <a:p>
            <a:pPr lvl="0"/>
            <a:r>
              <a:rPr lang="en-US"/>
              <a:t>Click to edit Master text styles</a:t>
            </a:r>
          </a:p>
        </p:txBody>
      </p:sp>
      <p:sp>
        <p:nvSpPr>
          <p:cNvPr id="7" name="Date Placeholder 3">
            <a:extLst>
              <a:ext uri="{FF2B5EF4-FFF2-40B4-BE49-F238E27FC236}">
                <a16:creationId xmlns:a16="http://schemas.microsoft.com/office/drawing/2014/main" id="{FF248046-888E-8C43-8DAC-9CFE90A30C05}"/>
              </a:ext>
            </a:extLst>
          </p:cNvPr>
          <p:cNvSpPr>
            <a:spLocks noGrp="1"/>
          </p:cNvSpPr>
          <p:nvPr>
            <p:ph type="dt" sz="half" idx="2"/>
          </p:nvPr>
        </p:nvSpPr>
        <p:spPr>
          <a:xfrm>
            <a:off x="971204" y="5998903"/>
            <a:ext cx="2743200" cy="365125"/>
          </a:xfrm>
          <a:prstGeom prst="rect">
            <a:avLst/>
          </a:prstGeom>
        </p:spPr>
        <p:txBody>
          <a:bodyPr vert="horz" lIns="91440" tIns="45720" rIns="91440" bIns="45720" rtlCol="0" anchor="ctr"/>
          <a:lstStyle>
            <a:lvl1pPr algn="l">
              <a:defRPr sz="1200" b="1" i="0">
                <a:solidFill>
                  <a:srgbClr val="00313C"/>
                </a:solidFill>
                <a:latin typeface="Arial" panose="020B0604020202020204" pitchFamily="34" charset="0"/>
                <a:cs typeface="Arial" panose="020B0604020202020204" pitchFamily="34" charset="0"/>
              </a:defRPr>
            </a:lvl1pPr>
          </a:lstStyle>
          <a:p>
            <a:fld id="{E654E99B-27BB-EC48-90D5-CEE48F32DFCA}" type="datetime4">
              <a:rPr lang="en-GB" smtClean="0"/>
              <a:t>18 October 2022</a:t>
            </a:fld>
            <a:endParaRPr lang="en-US" dirty="0"/>
          </a:p>
        </p:txBody>
      </p:sp>
    </p:spTree>
    <p:extLst>
      <p:ext uri="{BB962C8B-B14F-4D97-AF65-F5344CB8AC3E}">
        <p14:creationId xmlns:p14="http://schemas.microsoft.com/office/powerpoint/2010/main" val="641874143"/>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eversed title slide">
    <p:bg>
      <p:bgRef idx="1001">
        <a:schemeClr val="bg2"/>
      </p:bgRef>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0330DB1-4615-2D40-B768-3857D4F39547}"/>
              </a:ext>
            </a:extLst>
          </p:cNvPr>
          <p:cNvSpPr>
            <a:spLocks noGrp="1"/>
          </p:cNvSpPr>
          <p:nvPr>
            <p:ph type="title"/>
          </p:nvPr>
        </p:nvSpPr>
        <p:spPr>
          <a:xfrm>
            <a:off x="971204" y="2463657"/>
            <a:ext cx="10515600" cy="843078"/>
          </a:xfrm>
          <a:prstGeom prst="rect">
            <a:avLst/>
          </a:prstGeom>
        </p:spPr>
        <p:txBody>
          <a:bodyPr vert="horz" lIns="91440" tIns="45720" rIns="91440" bIns="45720" rtlCol="0" anchor="t">
            <a:normAutofit/>
          </a:bodyPr>
          <a:lstStyle>
            <a:lvl1pPr>
              <a:defRPr sz="4700" b="1" i="0">
                <a:solidFill>
                  <a:schemeClr val="tx1"/>
                </a:solidFill>
                <a:latin typeface="Georgia" panose="02040502050405020303" pitchFamily="18" charset="0"/>
                <a:cs typeface="Arial" panose="020B0604020202020204" pitchFamily="34" charset="0"/>
              </a:defRPr>
            </a:lvl1pPr>
          </a:lstStyle>
          <a:p>
            <a:r>
              <a:rPr lang="en-US" dirty="0"/>
              <a:t>Click to edit Master title style</a:t>
            </a:r>
          </a:p>
        </p:txBody>
      </p:sp>
      <p:sp>
        <p:nvSpPr>
          <p:cNvPr id="6" name="Text Placeholder 2">
            <a:extLst>
              <a:ext uri="{FF2B5EF4-FFF2-40B4-BE49-F238E27FC236}">
                <a16:creationId xmlns:a16="http://schemas.microsoft.com/office/drawing/2014/main" id="{DE0738EE-291E-0D4B-B5D4-D9DAB1084897}"/>
              </a:ext>
            </a:extLst>
          </p:cNvPr>
          <p:cNvSpPr>
            <a:spLocks noGrp="1"/>
          </p:cNvSpPr>
          <p:nvPr>
            <p:ph idx="1"/>
          </p:nvPr>
        </p:nvSpPr>
        <p:spPr>
          <a:xfrm>
            <a:off x="971204" y="3364924"/>
            <a:ext cx="10515600" cy="1742498"/>
          </a:xfrm>
          <a:prstGeom prst="rect">
            <a:avLst/>
          </a:prstGeom>
          <a:solidFill>
            <a:schemeClr val="bg2"/>
          </a:solidFill>
        </p:spPr>
        <p:txBody>
          <a:bodyPr vert="horz" lIns="91440" tIns="45720" rIns="91440" bIns="45720" rtlCol="0">
            <a:normAutofit/>
          </a:bodyPr>
          <a:lstStyle>
            <a:lvl1pPr marL="0" indent="0">
              <a:buNone/>
              <a:defRPr sz="2800" b="0" i="0">
                <a:solidFill>
                  <a:schemeClr val="accent1"/>
                </a:solidFill>
                <a:latin typeface="Georgia" panose="02040502050405020303" pitchFamily="18" charset="0"/>
                <a:cs typeface="Arial" panose="020B0604020202020204" pitchFamily="34" charset="0"/>
              </a:defRPr>
            </a:lvl1pPr>
          </a:lstStyle>
          <a:p>
            <a:pPr lvl="0"/>
            <a:r>
              <a:rPr lang="en-US"/>
              <a:t>Click to edit Master text styles</a:t>
            </a:r>
          </a:p>
        </p:txBody>
      </p:sp>
      <p:sp>
        <p:nvSpPr>
          <p:cNvPr id="7" name="Date Placeholder 3">
            <a:extLst>
              <a:ext uri="{FF2B5EF4-FFF2-40B4-BE49-F238E27FC236}">
                <a16:creationId xmlns:a16="http://schemas.microsoft.com/office/drawing/2014/main" id="{FF248046-888E-8C43-8DAC-9CFE90A30C05}"/>
              </a:ext>
            </a:extLst>
          </p:cNvPr>
          <p:cNvSpPr>
            <a:spLocks noGrp="1"/>
          </p:cNvSpPr>
          <p:nvPr>
            <p:ph type="dt" sz="half" idx="2"/>
          </p:nvPr>
        </p:nvSpPr>
        <p:spPr>
          <a:xfrm>
            <a:off x="971204" y="5998903"/>
            <a:ext cx="2743200" cy="365125"/>
          </a:xfrm>
          <a:prstGeom prst="rect">
            <a:avLst/>
          </a:prstGeom>
        </p:spPr>
        <p:txBody>
          <a:bodyPr vert="horz" lIns="91440" tIns="45720" rIns="91440" bIns="45720" rtlCol="0" anchor="ctr"/>
          <a:lstStyle>
            <a:lvl1pPr algn="l">
              <a:defRPr sz="1200" b="1" i="0">
                <a:solidFill>
                  <a:schemeClr val="tx1"/>
                </a:solidFill>
                <a:latin typeface="Arial" panose="020B0604020202020204" pitchFamily="34" charset="0"/>
                <a:cs typeface="Arial" panose="020B0604020202020204" pitchFamily="34" charset="0"/>
              </a:defRPr>
            </a:lvl1pPr>
          </a:lstStyle>
          <a:p>
            <a:fld id="{E654E99B-27BB-EC48-90D5-CEE48F32DFCA}" type="datetime4">
              <a:rPr lang="en-GB" smtClean="0"/>
              <a:pPr/>
              <a:t>18 October 2022</a:t>
            </a:fld>
            <a:endParaRPr lang="en-US" dirty="0"/>
          </a:p>
        </p:txBody>
      </p:sp>
      <p:pic>
        <p:nvPicPr>
          <p:cNvPr id="4" name="Picture 3" descr="A close up of a logo&#10;&#10;Description automatically generated">
            <a:extLst>
              <a:ext uri="{FF2B5EF4-FFF2-40B4-BE49-F238E27FC236}">
                <a16:creationId xmlns:a16="http://schemas.microsoft.com/office/drawing/2014/main" id="{68198D74-BE12-1D4D-B396-F6D080FB73A2}"/>
              </a:ext>
            </a:extLst>
          </p:cNvPr>
          <p:cNvPicPr>
            <a:picLocks noChangeAspect="1"/>
          </p:cNvPicPr>
          <p:nvPr/>
        </p:nvPicPr>
        <p:blipFill>
          <a:blip r:embed="rId2"/>
          <a:stretch>
            <a:fillRect/>
          </a:stretch>
        </p:blipFill>
        <p:spPr>
          <a:xfrm>
            <a:off x="523598" y="392021"/>
            <a:ext cx="2870942" cy="556245"/>
          </a:xfrm>
          <a:prstGeom prst="rect">
            <a:avLst/>
          </a:prstGeom>
        </p:spPr>
      </p:pic>
    </p:spTree>
    <p:extLst>
      <p:ext uri="{BB962C8B-B14F-4D97-AF65-F5344CB8AC3E}">
        <p14:creationId xmlns:p14="http://schemas.microsoft.com/office/powerpoint/2010/main" val="260794807"/>
      </p:ext>
    </p:extLst>
  </p:cSld>
  <p:clrMapOvr>
    <a:overrideClrMapping bg1="dk1" tx1="lt1" bg2="dk2" tx2="lt2" accent1="accent1" accent2="accent2" accent3="accent3" accent4="accent4" accent5="accent5" accent6="accent6" hlink="hlink" folHlink="folHlink"/>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7FC9CD-74ED-1543-928D-1AEA0959A3AD}"/>
              </a:ext>
            </a:extLst>
          </p:cNvPr>
          <p:cNvSpPr/>
          <p:nvPr/>
        </p:nvSpPr>
        <p:spPr>
          <a:xfrm>
            <a:off x="0" y="6037200"/>
            <a:ext cx="12192000" cy="82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itle Placeholder 1">
            <a:extLst>
              <a:ext uri="{FF2B5EF4-FFF2-40B4-BE49-F238E27FC236}">
                <a16:creationId xmlns:a16="http://schemas.microsoft.com/office/drawing/2014/main" id="{B9652529-0B6C-CE4B-AD34-3C3B04CC3826}"/>
              </a:ext>
            </a:extLst>
          </p:cNvPr>
          <p:cNvSpPr>
            <a:spLocks noGrp="1"/>
          </p:cNvSpPr>
          <p:nvPr>
            <p:ph type="title"/>
          </p:nvPr>
        </p:nvSpPr>
        <p:spPr>
          <a:xfrm>
            <a:off x="720000" y="540000"/>
            <a:ext cx="10800000" cy="720000"/>
          </a:xfrm>
          <a:prstGeom prst="rect">
            <a:avLst/>
          </a:prstGeom>
        </p:spPr>
        <p:txBody>
          <a:bodyPr vert="horz" lIns="91440" tIns="45720" rIns="91440" bIns="45720" rtlCol="0" anchor="t">
            <a:normAutofit/>
          </a:bodyPr>
          <a:lstStyle>
            <a:lvl1pPr>
              <a:lnSpc>
                <a:spcPct val="100000"/>
              </a:lnSpc>
              <a:defRPr sz="3200" b="1"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2">
            <a:extLst>
              <a:ext uri="{FF2B5EF4-FFF2-40B4-BE49-F238E27FC236}">
                <a16:creationId xmlns:a16="http://schemas.microsoft.com/office/drawing/2014/main" id="{3812FECE-7C89-0446-ADA5-54EDAF8449D7}"/>
              </a:ext>
            </a:extLst>
          </p:cNvPr>
          <p:cNvSpPr>
            <a:spLocks noGrp="1"/>
          </p:cNvSpPr>
          <p:nvPr>
            <p:ph idx="1"/>
          </p:nvPr>
        </p:nvSpPr>
        <p:spPr>
          <a:xfrm>
            <a:off x="720000" y="1440000"/>
            <a:ext cx="10800000" cy="4320000"/>
          </a:xfrm>
          <a:prstGeom prst="rect">
            <a:avLst/>
          </a:prstGeom>
        </p:spPr>
        <p:txBody>
          <a:bodyPr vert="horz" lIns="91440" tIns="45720" rIns="91440" bIns="45720" rtlCol="0">
            <a:normAutofit/>
          </a:bodyPr>
          <a:lstStyle>
            <a:lvl1pPr marL="0" indent="0">
              <a:buNone/>
              <a:defRPr sz="2800" b="0" i="0">
                <a:solidFill>
                  <a:schemeClr val="tx2"/>
                </a:solidFill>
                <a:latin typeface="Arial" panose="020B0604020202020204" pitchFamily="34" charset="0"/>
                <a:cs typeface="Arial" panose="020B0604020202020204" pitchFamily="34" charset="0"/>
              </a:defRPr>
            </a:lvl1pPr>
            <a:lvl2pPr marL="360000" indent="-360000">
              <a:lnSpc>
                <a:spcPct val="100000"/>
              </a:lnSpc>
              <a:spcBef>
                <a:spcPts val="600"/>
              </a:spcBef>
              <a:spcAft>
                <a:spcPts val="600"/>
              </a:spcAft>
              <a:defRPr sz="2400" b="0" i="0">
                <a:solidFill>
                  <a:schemeClr val="tx2"/>
                </a:solidFill>
                <a:latin typeface="Arial" panose="020B0604020202020204" pitchFamily="34" charset="0"/>
                <a:cs typeface="Arial" panose="020B0604020202020204" pitchFamily="34" charset="0"/>
              </a:defRPr>
            </a:lvl2pPr>
            <a:lvl3pPr marL="720000" indent="-360000">
              <a:lnSpc>
                <a:spcPct val="100000"/>
              </a:lnSpc>
              <a:spcBef>
                <a:spcPts val="600"/>
              </a:spcBef>
              <a:spcAft>
                <a:spcPts val="600"/>
              </a:spcAft>
              <a:defRPr sz="2000" b="0" i="0">
                <a:solidFill>
                  <a:schemeClr val="tx2"/>
                </a:solidFill>
                <a:latin typeface="Arial" panose="020B0604020202020204" pitchFamily="34" charset="0"/>
                <a:cs typeface="Arial" panose="020B0604020202020204" pitchFamily="34" charset="0"/>
              </a:defRPr>
            </a:lvl3pPr>
            <a:lvl4pPr marL="1080000" indent="-360000">
              <a:lnSpc>
                <a:spcPct val="100000"/>
              </a:lnSpc>
              <a:spcBef>
                <a:spcPts val="600"/>
              </a:spcBef>
              <a:spcAft>
                <a:spcPts val="600"/>
              </a:spcAft>
              <a:defRPr sz="1800" b="0" i="0">
                <a:solidFill>
                  <a:schemeClr val="tx2"/>
                </a:solidFill>
                <a:latin typeface="Arial" panose="020B0604020202020204" pitchFamily="34" charset="0"/>
                <a:cs typeface="Arial" panose="020B0604020202020204" pitchFamily="34" charset="0"/>
              </a:defRPr>
            </a:lvl4pPr>
            <a:lvl5pPr marL="1440000" indent="-360000">
              <a:lnSpc>
                <a:spcPct val="100000"/>
              </a:lnSpc>
              <a:spcBef>
                <a:spcPts val="600"/>
              </a:spcBef>
              <a:spcAft>
                <a:spcPts val="600"/>
              </a:spcAft>
              <a:defRPr sz="1600" b="0" i="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close up of a logo&#10;&#10;Description automatically generated">
            <a:extLst>
              <a:ext uri="{FF2B5EF4-FFF2-40B4-BE49-F238E27FC236}">
                <a16:creationId xmlns:a16="http://schemas.microsoft.com/office/drawing/2014/main" id="{5FF24083-2F2A-6A49-AE73-7506214D131F}"/>
              </a:ext>
            </a:extLst>
          </p:cNvPr>
          <p:cNvPicPr>
            <a:picLocks noChangeAspect="1"/>
          </p:cNvPicPr>
          <p:nvPr userDrawn="1"/>
        </p:nvPicPr>
        <p:blipFill>
          <a:blip r:embed="rId2"/>
          <a:stretch>
            <a:fillRect/>
          </a:stretch>
        </p:blipFill>
        <p:spPr>
          <a:xfrm>
            <a:off x="371198" y="6214533"/>
            <a:ext cx="2385492" cy="462189"/>
          </a:xfrm>
          <a:prstGeom prst="rect">
            <a:avLst/>
          </a:prstGeom>
        </p:spPr>
      </p:pic>
    </p:spTree>
    <p:extLst>
      <p:ext uri="{BB962C8B-B14F-4D97-AF65-F5344CB8AC3E}">
        <p14:creationId xmlns:p14="http://schemas.microsoft.com/office/powerpoint/2010/main" val="103230838"/>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eversed text slide">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0E7A3-C03C-184E-8FCD-46142B1ADA69}"/>
              </a:ext>
            </a:extLst>
          </p:cNvPr>
          <p:cNvSpPr/>
          <p:nvPr/>
        </p:nvSpPr>
        <p:spPr>
          <a:xfrm>
            <a:off x="0" y="6037200"/>
            <a:ext cx="12192000" cy="82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itle Placeholder 1">
            <a:extLst>
              <a:ext uri="{FF2B5EF4-FFF2-40B4-BE49-F238E27FC236}">
                <a16:creationId xmlns:a16="http://schemas.microsoft.com/office/drawing/2014/main" id="{B9652529-0B6C-CE4B-AD34-3C3B04CC3826}"/>
              </a:ext>
            </a:extLst>
          </p:cNvPr>
          <p:cNvSpPr>
            <a:spLocks noGrp="1"/>
          </p:cNvSpPr>
          <p:nvPr>
            <p:ph type="title"/>
          </p:nvPr>
        </p:nvSpPr>
        <p:spPr>
          <a:xfrm>
            <a:off x="971204" y="805701"/>
            <a:ext cx="10515600" cy="848533"/>
          </a:xfrm>
          <a:prstGeom prst="rect">
            <a:avLst/>
          </a:prstGeom>
        </p:spPr>
        <p:txBody>
          <a:bodyPr vert="horz" lIns="91440" tIns="45720" rIns="91440" bIns="45720" rtlCol="0" anchor="t">
            <a:normAutofit/>
          </a:bodyPr>
          <a:lstStyle>
            <a:lvl1pPr>
              <a:defRPr sz="3000" b="1" i="0">
                <a:solidFill>
                  <a:schemeClr val="tx1"/>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3812FECE-7C89-0446-ADA5-54EDAF8449D7}"/>
              </a:ext>
            </a:extLst>
          </p:cNvPr>
          <p:cNvSpPr>
            <a:spLocks noGrp="1"/>
          </p:cNvSpPr>
          <p:nvPr>
            <p:ph idx="1"/>
          </p:nvPr>
        </p:nvSpPr>
        <p:spPr>
          <a:xfrm>
            <a:off x="971204" y="1909511"/>
            <a:ext cx="10515600" cy="3934336"/>
          </a:xfrm>
          <a:prstGeom prst="rect">
            <a:avLst/>
          </a:prstGeom>
        </p:spPr>
        <p:txBody>
          <a:bodyPr vert="horz" lIns="91440" tIns="45720" rIns="91440" bIns="45720" rtlCol="0">
            <a:normAutofit/>
          </a:bodyPr>
          <a:lstStyle>
            <a:lvl1pPr>
              <a:defRPr sz="2000" b="0" i="0">
                <a:solidFill>
                  <a:schemeClr val="tx1"/>
                </a:solidFill>
                <a:latin typeface="Arial" panose="020B0604020202020204" pitchFamily="34" charset="0"/>
                <a:cs typeface="Arial" panose="020B0604020202020204" pitchFamily="34" charset="0"/>
              </a:defRPr>
            </a:lvl1pPr>
            <a:lvl2pPr>
              <a:defRPr sz="1800" b="0" i="0">
                <a:solidFill>
                  <a:schemeClr val="tx1"/>
                </a:solidFill>
                <a:latin typeface="Arial" panose="020B0604020202020204" pitchFamily="34" charset="0"/>
                <a:cs typeface="Arial" panose="020B0604020202020204" pitchFamily="34" charset="0"/>
              </a:defRPr>
            </a:lvl2pPr>
            <a:lvl3pPr>
              <a:defRPr sz="1800" b="0" i="0">
                <a:solidFill>
                  <a:schemeClr val="tx1"/>
                </a:solidFill>
                <a:latin typeface="Arial" panose="020B0604020202020204" pitchFamily="34" charset="0"/>
                <a:cs typeface="Arial" panose="020B0604020202020204" pitchFamily="34" charset="0"/>
              </a:defRPr>
            </a:lvl3pPr>
            <a:lvl4pPr>
              <a:defRPr sz="1800" b="0" i="0">
                <a:solidFill>
                  <a:schemeClr val="tx1"/>
                </a:solidFill>
                <a:latin typeface="Arial" panose="020B0604020202020204" pitchFamily="34" charset="0"/>
                <a:cs typeface="Arial" panose="020B0604020202020204" pitchFamily="34" charset="0"/>
              </a:defRPr>
            </a:lvl4pPr>
            <a:lvl5pPr>
              <a:defRPr sz="18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close up of a sign&#10;&#10;Description automatically generated">
            <a:extLst>
              <a:ext uri="{FF2B5EF4-FFF2-40B4-BE49-F238E27FC236}">
                <a16:creationId xmlns:a16="http://schemas.microsoft.com/office/drawing/2014/main" id="{874C645D-8FBF-4E47-BC62-2EB0F388195F}"/>
              </a:ext>
            </a:extLst>
          </p:cNvPr>
          <p:cNvPicPr>
            <a:picLocks noChangeAspect="1"/>
          </p:cNvPicPr>
          <p:nvPr/>
        </p:nvPicPr>
        <p:blipFill>
          <a:blip r:embed="rId2"/>
          <a:stretch>
            <a:fillRect/>
          </a:stretch>
        </p:blipFill>
        <p:spPr>
          <a:xfrm>
            <a:off x="458641" y="6200561"/>
            <a:ext cx="2385492" cy="460244"/>
          </a:xfrm>
          <a:prstGeom prst="rect">
            <a:avLst/>
          </a:prstGeom>
        </p:spPr>
      </p:pic>
    </p:spTree>
    <p:extLst>
      <p:ext uri="{BB962C8B-B14F-4D97-AF65-F5344CB8AC3E}">
        <p14:creationId xmlns:p14="http://schemas.microsoft.com/office/powerpoint/2010/main" val="1153641850"/>
      </p:ext>
    </p:extLst>
  </p:cSld>
  <p:clrMapOvr>
    <a:overrideClrMapping bg1="dk1" tx1="lt1" bg2="dk2" tx2="lt2" accent1="accent1" accent2="accent2" accent3="accent3" accent4="accent4" accent5="accent5" accent6="accent6" hlink="hlink" folHlink="folHlink"/>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1E1EA5-B8CB-4B48-8B19-4CB36A45363D}"/>
              </a:ext>
            </a:extLst>
          </p:cNvPr>
          <p:cNvSpPr/>
          <p:nvPr/>
        </p:nvSpPr>
        <p:spPr>
          <a:xfrm>
            <a:off x="0" y="6037200"/>
            <a:ext cx="12192000" cy="82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Picture Placeholder 3">
            <a:extLst>
              <a:ext uri="{FF2B5EF4-FFF2-40B4-BE49-F238E27FC236}">
                <a16:creationId xmlns:a16="http://schemas.microsoft.com/office/drawing/2014/main" id="{097CB96C-C191-0346-90D6-D85DDDFA2D79}"/>
              </a:ext>
            </a:extLst>
          </p:cNvPr>
          <p:cNvSpPr>
            <a:spLocks noGrp="1"/>
          </p:cNvSpPr>
          <p:nvPr>
            <p:ph type="pic" sz="quarter" idx="10"/>
          </p:nvPr>
        </p:nvSpPr>
        <p:spPr>
          <a:xfrm>
            <a:off x="0" y="0"/>
            <a:ext cx="12192000" cy="6037200"/>
          </a:xfrm>
          <a:prstGeom prst="rect">
            <a:avLst/>
          </a:prstGeom>
          <a:solidFill>
            <a:schemeClr val="bg1">
              <a:lumMod val="85000"/>
            </a:schemeClr>
          </a:solidFill>
        </p:spPr>
        <p:txBody>
          <a:bodyPr/>
          <a:lstStyle/>
          <a:p>
            <a:r>
              <a:rPr lang="en-US" dirty="0"/>
              <a:t>Click icon to add picture</a:t>
            </a:r>
          </a:p>
        </p:txBody>
      </p:sp>
      <p:pic>
        <p:nvPicPr>
          <p:cNvPr id="6" name="Picture 5" descr="A close up of a logo&#10;&#10;Description automatically generated">
            <a:extLst>
              <a:ext uri="{FF2B5EF4-FFF2-40B4-BE49-F238E27FC236}">
                <a16:creationId xmlns:a16="http://schemas.microsoft.com/office/drawing/2014/main" id="{2DDA2510-504C-074D-BF95-ACD7152E70FC}"/>
              </a:ext>
            </a:extLst>
          </p:cNvPr>
          <p:cNvPicPr>
            <a:picLocks noChangeAspect="1"/>
          </p:cNvPicPr>
          <p:nvPr userDrawn="1"/>
        </p:nvPicPr>
        <p:blipFill>
          <a:blip r:embed="rId2"/>
          <a:stretch>
            <a:fillRect/>
          </a:stretch>
        </p:blipFill>
        <p:spPr>
          <a:xfrm>
            <a:off x="371198" y="6214533"/>
            <a:ext cx="2385492" cy="462189"/>
          </a:xfrm>
          <a:prstGeom prst="rect">
            <a:avLst/>
          </a:prstGeom>
        </p:spPr>
      </p:pic>
    </p:spTree>
    <p:extLst>
      <p:ext uri="{BB962C8B-B14F-4D97-AF65-F5344CB8AC3E}">
        <p14:creationId xmlns:p14="http://schemas.microsoft.com/office/powerpoint/2010/main" val="1190190389"/>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Logo slide">
    <p:spTree>
      <p:nvGrpSpPr>
        <p:cNvPr id="1" name=""/>
        <p:cNvGrpSpPr/>
        <p:nvPr/>
      </p:nvGrpSpPr>
      <p:grpSpPr>
        <a:xfrm>
          <a:off x="0" y="0"/>
          <a:ext cx="0" cy="0"/>
          <a:chOff x="0" y="0"/>
          <a:chExt cx="0" cy="0"/>
        </a:xfrm>
      </p:grpSpPr>
      <p:pic>
        <p:nvPicPr>
          <p:cNvPr id="13" name="Picture 12" descr="A picture containing clipart, vector graphics&#10;&#10;Description automatically generated">
            <a:extLst>
              <a:ext uri="{FF2B5EF4-FFF2-40B4-BE49-F238E27FC236}">
                <a16:creationId xmlns:a16="http://schemas.microsoft.com/office/drawing/2014/main" id="{F8B69F79-AA17-F840-BE12-A18AA8A50543}"/>
              </a:ext>
            </a:extLst>
          </p:cNvPr>
          <p:cNvPicPr>
            <a:picLocks noChangeAspect="1"/>
          </p:cNvPicPr>
          <p:nvPr userDrawn="1"/>
        </p:nvPicPr>
        <p:blipFill>
          <a:blip r:embed="rId2"/>
          <a:stretch>
            <a:fillRect/>
          </a:stretch>
        </p:blipFill>
        <p:spPr>
          <a:xfrm>
            <a:off x="3894508" y="2944011"/>
            <a:ext cx="4064000" cy="787400"/>
          </a:xfrm>
          <a:prstGeom prst="rect">
            <a:avLst/>
          </a:prstGeom>
        </p:spPr>
      </p:pic>
    </p:spTree>
    <p:extLst>
      <p:ext uri="{BB962C8B-B14F-4D97-AF65-F5344CB8AC3E}">
        <p14:creationId xmlns:p14="http://schemas.microsoft.com/office/powerpoint/2010/main" val="1531881133"/>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Imag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1E1EA5-B8CB-4B48-8B19-4CB36A45363D}"/>
              </a:ext>
            </a:extLst>
          </p:cNvPr>
          <p:cNvSpPr/>
          <p:nvPr userDrawn="1"/>
        </p:nvSpPr>
        <p:spPr>
          <a:xfrm>
            <a:off x="0" y="6037200"/>
            <a:ext cx="12192000" cy="82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Picture Placeholder 3">
            <a:extLst>
              <a:ext uri="{FF2B5EF4-FFF2-40B4-BE49-F238E27FC236}">
                <a16:creationId xmlns:a16="http://schemas.microsoft.com/office/drawing/2014/main" id="{097CB96C-C191-0346-90D6-D85DDDFA2D79}"/>
              </a:ext>
            </a:extLst>
          </p:cNvPr>
          <p:cNvSpPr>
            <a:spLocks noGrp="1"/>
          </p:cNvSpPr>
          <p:nvPr>
            <p:ph type="pic" sz="quarter" idx="10"/>
          </p:nvPr>
        </p:nvSpPr>
        <p:spPr>
          <a:xfrm>
            <a:off x="0" y="0"/>
            <a:ext cx="12192000" cy="6037200"/>
          </a:xfrm>
          <a:prstGeom prst="rect">
            <a:avLst/>
          </a:prstGeom>
          <a:solidFill>
            <a:schemeClr val="bg1">
              <a:lumMod val="85000"/>
            </a:schemeClr>
          </a:solidFill>
        </p:spPr>
        <p:txBody>
          <a:bodyPr/>
          <a:lstStyle/>
          <a:p>
            <a:r>
              <a:rPr lang="en-US" dirty="0"/>
              <a:t>Click icon to add picture</a:t>
            </a:r>
          </a:p>
        </p:txBody>
      </p:sp>
      <p:pic>
        <p:nvPicPr>
          <p:cNvPr id="4" name="Picture 3">
            <a:extLst>
              <a:ext uri="{FF2B5EF4-FFF2-40B4-BE49-F238E27FC236}">
                <a16:creationId xmlns:a16="http://schemas.microsoft.com/office/drawing/2014/main" id="{BD266B61-5158-3241-ACF8-0882D25E254C}"/>
              </a:ext>
            </a:extLst>
          </p:cNvPr>
          <p:cNvPicPr>
            <a:picLocks noChangeAspect="1"/>
          </p:cNvPicPr>
          <p:nvPr userDrawn="1"/>
        </p:nvPicPr>
        <p:blipFill>
          <a:blip r:embed="rId2"/>
          <a:stretch>
            <a:fillRect/>
          </a:stretch>
        </p:blipFill>
        <p:spPr>
          <a:xfrm>
            <a:off x="665020" y="6285278"/>
            <a:ext cx="2160000" cy="312554"/>
          </a:xfrm>
          <a:prstGeom prst="rect">
            <a:avLst/>
          </a:prstGeom>
        </p:spPr>
      </p:pic>
    </p:spTree>
    <p:extLst>
      <p:ext uri="{BB962C8B-B14F-4D97-AF65-F5344CB8AC3E}">
        <p14:creationId xmlns:p14="http://schemas.microsoft.com/office/powerpoint/2010/main" val="2520839308"/>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570480"/>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703" r:id="rId8"/>
    <p:sldLayoutId id="2147483706" r:id="rId9"/>
    <p:sldLayoutId id="2147483683" r:id="rId10"/>
    <p:sldLayoutId id="2147483667" r:id="rId11"/>
    <p:sldLayoutId id="2147483684" r:id="rId12"/>
    <p:sldLayoutId id="2147483705" r:id="rId13"/>
  </p:sldLayoutIdLst>
  <p:transition spd="slow">
    <p:fade/>
  </p:transition>
  <p:hf sldNum="0" hdr="0" ft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webp"/><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6.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441922"/>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pPr>
              <a:lnSpc>
                <a:spcPct val="100000"/>
              </a:lnSpc>
            </a:pPr>
            <a:r>
              <a:rPr lang="en-GB" dirty="0">
                <a:latin typeface="Arial" panose="020B0604020202020204" pitchFamily="34" charset="0"/>
              </a:rPr>
              <a:t>DSEAR and RGP – Regulatory Framework (2)</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a:xfrm>
            <a:off x="720000" y="1439999"/>
            <a:ext cx="10800000" cy="4495133"/>
          </a:xfrm>
        </p:spPr>
        <p:txBody>
          <a:bodyPr>
            <a:normAutofit/>
          </a:bodyPr>
          <a:lstStyle/>
          <a:p>
            <a:pPr>
              <a:lnSpc>
                <a:spcPct val="100000"/>
              </a:lnSpc>
              <a:spcBef>
                <a:spcPts val="600"/>
              </a:spcBef>
              <a:spcAft>
                <a:spcPts val="600"/>
              </a:spcAft>
            </a:pPr>
            <a:r>
              <a:rPr lang="en-GB" b="1" dirty="0"/>
              <a:t>Regulator - Office of Nuclear Regulation (ONR)</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Six Powers under licence</a:t>
            </a:r>
          </a:p>
          <a:p>
            <a:pPr lvl="2">
              <a:tabLst>
                <a:tab pos="457200" algn="l"/>
              </a:tabLst>
            </a:pPr>
            <a:r>
              <a:rPr lang="en-GB" sz="2400" b="1" dirty="0">
                <a:solidFill>
                  <a:srgbClr val="0070C0"/>
                </a:solidFill>
                <a:effectLst/>
                <a:ea typeface="Times New Roman" panose="02020603050405020304" pitchFamily="18" charset="0"/>
              </a:rPr>
              <a:t>Consent</a:t>
            </a:r>
          </a:p>
          <a:p>
            <a:pPr lvl="2">
              <a:tabLst>
                <a:tab pos="457200" algn="l"/>
              </a:tabLst>
            </a:pPr>
            <a:r>
              <a:rPr lang="en-GB" sz="2400" b="1" dirty="0">
                <a:solidFill>
                  <a:srgbClr val="0070C0"/>
                </a:solidFill>
                <a:effectLst/>
                <a:ea typeface="Times New Roman" panose="02020603050405020304" pitchFamily="18" charset="0"/>
              </a:rPr>
              <a:t>Approval</a:t>
            </a:r>
          </a:p>
          <a:p>
            <a:pPr lvl="2">
              <a:tabLst>
                <a:tab pos="457200" algn="l"/>
              </a:tabLst>
            </a:pPr>
            <a:r>
              <a:rPr lang="en-GB" sz="2400" b="1" dirty="0">
                <a:solidFill>
                  <a:srgbClr val="0070C0"/>
                </a:solidFill>
                <a:effectLst/>
                <a:ea typeface="Times New Roman" panose="02020603050405020304" pitchFamily="18" charset="0"/>
              </a:rPr>
              <a:t>Direction</a:t>
            </a:r>
            <a:endParaRPr lang="en-GB" sz="2400" dirty="0">
              <a:solidFill>
                <a:srgbClr val="0070C0"/>
              </a:solidFill>
              <a:effectLst/>
              <a:ea typeface="Times New Roman" panose="02020603050405020304" pitchFamily="18" charset="0"/>
            </a:endParaRPr>
          </a:p>
          <a:p>
            <a:pPr lvl="2">
              <a:tabLst>
                <a:tab pos="457200" algn="l"/>
              </a:tabLst>
            </a:pPr>
            <a:r>
              <a:rPr lang="en-GB" sz="2400" b="1" dirty="0">
                <a:solidFill>
                  <a:srgbClr val="0070C0"/>
                </a:solidFill>
                <a:effectLst/>
                <a:ea typeface="Times New Roman" panose="02020603050405020304" pitchFamily="18" charset="0"/>
              </a:rPr>
              <a:t>Agreement</a:t>
            </a:r>
            <a:endParaRPr lang="en-GB" sz="2400" dirty="0">
              <a:solidFill>
                <a:srgbClr val="0070C0"/>
              </a:solidFill>
              <a:effectLst/>
              <a:ea typeface="Times New Roman" panose="02020603050405020304" pitchFamily="18" charset="0"/>
            </a:endParaRPr>
          </a:p>
          <a:p>
            <a:pPr lvl="2">
              <a:tabLst>
                <a:tab pos="457200" algn="l"/>
              </a:tabLst>
            </a:pPr>
            <a:r>
              <a:rPr lang="en-GB" sz="2400" b="1" dirty="0">
                <a:solidFill>
                  <a:srgbClr val="0070C0"/>
                </a:solidFill>
                <a:effectLst/>
                <a:ea typeface="Times New Roman" panose="02020603050405020304" pitchFamily="18" charset="0"/>
              </a:rPr>
              <a:t>Notification</a:t>
            </a:r>
          </a:p>
          <a:p>
            <a:pPr lvl="2">
              <a:tabLst>
                <a:tab pos="457200" algn="l"/>
              </a:tabLst>
            </a:pPr>
            <a:r>
              <a:rPr lang="en-GB" sz="2400" b="1" dirty="0">
                <a:solidFill>
                  <a:srgbClr val="0070C0"/>
                </a:solidFill>
                <a:effectLst/>
                <a:ea typeface="Times New Roman" panose="02020603050405020304" pitchFamily="18" charset="0"/>
              </a:rPr>
              <a:t>Specification</a:t>
            </a:r>
            <a:br>
              <a:rPr lang="en-GB" sz="1000" dirty="0">
                <a:effectLst/>
                <a:latin typeface="Arial" panose="020B0604020202020204" pitchFamily="34" charset="0"/>
                <a:ea typeface="Times New Roman" panose="02020603050405020304" pitchFamily="18" charset="0"/>
                <a:cs typeface="Times New Roman" panose="02020603050405020304" pitchFamily="18" charset="0"/>
              </a:rPr>
            </a:br>
            <a:r>
              <a:rPr lang="en-GB" sz="1000" dirty="0">
                <a:effectLst/>
                <a:latin typeface="Arial" panose="020B0604020202020204" pitchFamily="34" charset="0"/>
                <a:ea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endParaRPr lang="en-GB" dirty="0"/>
          </a:p>
          <a:p>
            <a:pPr marL="457200" indent="-457200"/>
            <a:endParaRPr lang="en-GB" dirty="0"/>
          </a:p>
          <a:p>
            <a:pPr marL="817200" lvl="1" indent="-457200"/>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861442304"/>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pPr>
              <a:lnSpc>
                <a:spcPct val="100000"/>
              </a:lnSpc>
            </a:pPr>
            <a:r>
              <a:rPr lang="en-GB" dirty="0">
                <a:latin typeface="Arial" panose="020B0604020202020204" pitchFamily="34" charset="0"/>
              </a:rPr>
              <a:t>DSEAR and RGP – Regulatory Framework (3)</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p:txBody>
          <a:bodyPr>
            <a:normAutofit/>
          </a:bodyPr>
          <a:lstStyle/>
          <a:p>
            <a:pPr>
              <a:lnSpc>
                <a:spcPct val="100000"/>
              </a:lnSpc>
              <a:spcBef>
                <a:spcPts val="600"/>
              </a:spcBef>
              <a:spcAft>
                <a:spcPts val="600"/>
              </a:spcAft>
            </a:pPr>
            <a:r>
              <a:rPr lang="en-GB" b="1" dirty="0"/>
              <a:t>Regulator - Office of Nuclear Regulation (ONR)</a:t>
            </a:r>
          </a:p>
          <a:p>
            <a:pPr marL="457200" indent="-457200">
              <a:lnSpc>
                <a:spcPct val="100000"/>
              </a:lnSpc>
              <a:spcBef>
                <a:spcPts val="600"/>
              </a:spcBef>
              <a:spcAft>
                <a:spcPts val="600"/>
              </a:spcAft>
              <a:buFont typeface="Arial" panose="020B0604020202020204" pitchFamily="34" charset="0"/>
              <a:buChar char="•"/>
            </a:pPr>
            <a:r>
              <a:rPr lang="en-GB" dirty="0">
                <a:solidFill>
                  <a:srgbClr val="00B050"/>
                </a:solidFill>
              </a:rPr>
              <a:t>Licence Conditions</a:t>
            </a:r>
          </a:p>
          <a:p>
            <a:pPr marL="457200" indent="-457200">
              <a:lnSpc>
                <a:spcPct val="100000"/>
              </a:lnSpc>
              <a:spcBef>
                <a:spcPts val="600"/>
              </a:spcBef>
              <a:spcAft>
                <a:spcPts val="600"/>
              </a:spcAft>
              <a:buFont typeface="Arial" panose="020B0604020202020204" pitchFamily="34" charset="0"/>
              <a:buChar char="•"/>
            </a:pPr>
            <a:r>
              <a:rPr lang="en-GB" dirty="0">
                <a:solidFill>
                  <a:srgbClr val="00B050"/>
                </a:solidFill>
              </a:rPr>
              <a:t>Permission required at some level for all activities</a:t>
            </a:r>
          </a:p>
          <a:p>
            <a:pPr>
              <a:lnSpc>
                <a:spcPct val="100000"/>
              </a:lnSpc>
              <a:spcBef>
                <a:spcPts val="600"/>
              </a:spcBef>
              <a:spcAft>
                <a:spcPts val="600"/>
              </a:spcAft>
            </a:pPr>
            <a:r>
              <a:rPr lang="en-GB" b="1" dirty="0"/>
              <a:t>Contrast to other sectors</a:t>
            </a:r>
          </a:p>
          <a:p>
            <a:pPr marL="457200" indent="-457200">
              <a:lnSpc>
                <a:spcPct val="100000"/>
              </a:lnSpc>
              <a:spcBef>
                <a:spcPts val="600"/>
              </a:spcBef>
              <a:spcAft>
                <a:spcPts val="600"/>
              </a:spcAft>
              <a:buFont typeface="Arial" panose="020B0604020202020204" pitchFamily="34" charset="0"/>
              <a:buChar char="•"/>
            </a:pPr>
            <a:r>
              <a:rPr lang="en-GB" dirty="0">
                <a:solidFill>
                  <a:srgbClr val="00B050"/>
                </a:solidFill>
              </a:rPr>
              <a:t>Mixture of notification and licensing (permission)</a:t>
            </a:r>
          </a:p>
          <a:p>
            <a:pPr>
              <a:lnSpc>
                <a:spcPct val="100000"/>
              </a:lnSpc>
              <a:spcBef>
                <a:spcPts val="600"/>
              </a:spcBef>
              <a:spcAft>
                <a:spcPts val="600"/>
              </a:spcAft>
            </a:pPr>
            <a:r>
              <a:rPr lang="en-GB" b="1" dirty="0"/>
              <a:t>Consequence</a:t>
            </a:r>
          </a:p>
          <a:p>
            <a:pPr marL="457200" indent="-457200">
              <a:lnSpc>
                <a:spcPct val="100000"/>
              </a:lnSpc>
              <a:spcBef>
                <a:spcPts val="600"/>
              </a:spcBef>
              <a:spcAft>
                <a:spcPts val="600"/>
              </a:spcAft>
              <a:buFont typeface="Arial" panose="020B0604020202020204" pitchFamily="34" charset="0"/>
              <a:buChar char="•"/>
            </a:pPr>
            <a:r>
              <a:rPr lang="en-GB" b="1" u="sng"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RGP may require more explanation and justification</a:t>
            </a:r>
            <a:endParaRPr lang="en-GB" b="1" u="sng" dirty="0">
              <a:solidFill>
                <a:srgbClr val="00B050"/>
              </a:solidFill>
            </a:endParaRPr>
          </a:p>
        </p:txBody>
      </p:sp>
    </p:spTree>
    <p:extLst>
      <p:ext uri="{BB962C8B-B14F-4D97-AF65-F5344CB8AC3E}">
        <p14:creationId xmlns:p14="http://schemas.microsoft.com/office/powerpoint/2010/main" val="1166914884"/>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GB" sz="3200" dirty="0">
                <a:latin typeface="Arial" panose="020B0604020202020204" pitchFamily="34" charset="0"/>
              </a:rPr>
              <a:t>DSEAR and RGP – Tolerability of Risk (1)</a:t>
            </a:r>
          </a:p>
        </p:txBody>
      </p:sp>
      <p:sp>
        <p:nvSpPr>
          <p:cNvPr id="3" name="Content Placeholder 2"/>
          <p:cNvSpPr>
            <a:spLocks noGrp="1"/>
          </p:cNvSpPr>
          <p:nvPr>
            <p:ph idx="1"/>
          </p:nvPr>
        </p:nvSpPr>
        <p:spPr/>
        <p:txBody>
          <a:bodyPr/>
          <a:lstStyle/>
          <a:p>
            <a:r>
              <a:rPr lang="en-GB" sz="2800" dirty="0"/>
              <a:t>	</a:t>
            </a:r>
            <a:r>
              <a:rPr lang="en-GB" sz="2800" b="1" dirty="0">
                <a:solidFill>
                  <a:srgbClr val="FF0000"/>
                </a:solidFill>
              </a:rPr>
              <a:t>Is Nuclear different?</a:t>
            </a:r>
            <a:r>
              <a:rPr lang="en-GB" sz="2800" dirty="0"/>
              <a:t>		</a:t>
            </a:r>
            <a:r>
              <a:rPr lang="en-GB" sz="2800" b="1" dirty="0">
                <a:solidFill>
                  <a:srgbClr val="00B050"/>
                </a:solidFill>
              </a:rPr>
              <a:t>Risk criteria broadly the same</a:t>
            </a:r>
          </a:p>
        </p:txBody>
      </p:sp>
      <p:sp>
        <p:nvSpPr>
          <p:cNvPr id="4" name="Slide Number Placeholder 3"/>
          <p:cNvSpPr>
            <a:spLocks noGrp="1"/>
          </p:cNvSpPr>
          <p:nvPr>
            <p:ph type="sldNum" sz="quarter" idx="4294967295"/>
          </p:nvPr>
        </p:nvSpPr>
        <p:spPr>
          <a:xfrm>
            <a:off x="9448800" y="6365875"/>
            <a:ext cx="2743200" cy="365125"/>
          </a:xfrm>
          <a:prstGeom prst="rect">
            <a:avLst/>
          </a:prstGeom>
        </p:spPr>
        <p:txBody>
          <a:bodyPr/>
          <a:lstStyle/>
          <a:p>
            <a:pPr defTabSz="914400">
              <a:defRPr/>
            </a:pPr>
            <a:fld id="{603D1643-46BA-4A84-A36F-BE6593F77FC4}" type="slidenum">
              <a:rPr lang="en-US"/>
              <a:pPr defTabSz="914400">
                <a:defRPr/>
              </a:pPr>
              <a:t>12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010" y="2855674"/>
            <a:ext cx="1971675" cy="23241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6863" y="2855674"/>
            <a:ext cx="1974850"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7171" y="2217107"/>
            <a:ext cx="630320" cy="770046"/>
          </a:xfrm>
          <a:prstGeom prst="rect">
            <a:avLst/>
          </a:prstGeom>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5933" y="2216357"/>
            <a:ext cx="7381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697950" y="3281819"/>
            <a:ext cx="796100" cy="1569660"/>
          </a:xfrm>
          <a:prstGeom prst="rect">
            <a:avLst/>
          </a:prstGeom>
          <a:noFill/>
        </p:spPr>
        <p:txBody>
          <a:bodyPr wrap="square" rtlCol="0">
            <a:spAutoFit/>
          </a:bodyPr>
          <a:lstStyle/>
          <a:p>
            <a:pPr defTabSz="914400" fontAlgn="base">
              <a:spcBef>
                <a:spcPct val="0"/>
              </a:spcBef>
              <a:spcAft>
                <a:spcPct val="0"/>
              </a:spcAft>
            </a:pPr>
            <a:r>
              <a:rPr lang="en-GB" sz="9600" dirty="0">
                <a:solidFill>
                  <a:srgbClr val="00529B"/>
                </a:solidFill>
                <a:latin typeface="Calibri" pitchFamily="34" charset="0"/>
                <a:cs typeface="Arial" charset="0"/>
              </a:rPr>
              <a:t>=</a:t>
            </a:r>
          </a:p>
        </p:txBody>
      </p:sp>
    </p:spTree>
    <p:extLst>
      <p:ext uri="{BB962C8B-B14F-4D97-AF65-F5344CB8AC3E}">
        <p14:creationId xmlns:p14="http://schemas.microsoft.com/office/powerpoint/2010/main" val="2285773749"/>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BEBD4-56D2-4569-B1FD-9C570CCF7E58}"/>
              </a:ext>
            </a:extLst>
          </p:cNvPr>
          <p:cNvSpPr>
            <a:spLocks noGrp="1"/>
          </p:cNvSpPr>
          <p:nvPr>
            <p:ph type="title"/>
          </p:nvPr>
        </p:nvSpPr>
        <p:spPr/>
        <p:txBody>
          <a:bodyPr>
            <a:normAutofit/>
          </a:bodyPr>
          <a:lstStyle/>
          <a:p>
            <a:r>
              <a:rPr lang="en-GB" dirty="0">
                <a:latin typeface="Arial" panose="020B0604020202020204" pitchFamily="34" charset="0"/>
              </a:rPr>
              <a:t>DSEAR and RGP – Tolerability of Risk (2)</a:t>
            </a:r>
            <a:endParaRPr lang="en-GB" dirty="0"/>
          </a:p>
        </p:txBody>
      </p:sp>
      <p:pic>
        <p:nvPicPr>
          <p:cNvPr id="4" name="Picture 3">
            <a:extLst>
              <a:ext uri="{FF2B5EF4-FFF2-40B4-BE49-F238E27FC236}">
                <a16:creationId xmlns:a16="http://schemas.microsoft.com/office/drawing/2014/main" id="{CF7F4B1B-7997-4EE7-B41B-86E207F49341}"/>
              </a:ext>
            </a:extLst>
          </p:cNvPr>
          <p:cNvPicPr/>
          <p:nvPr/>
        </p:nvPicPr>
        <p:blipFill>
          <a:blip r:embed="rId3"/>
          <a:stretch>
            <a:fillRect/>
          </a:stretch>
        </p:blipFill>
        <p:spPr>
          <a:xfrm>
            <a:off x="2160000" y="1080000"/>
            <a:ext cx="7878256" cy="4860000"/>
          </a:xfrm>
          <a:prstGeom prst="rect">
            <a:avLst/>
          </a:prstGeom>
        </p:spPr>
      </p:pic>
    </p:spTree>
    <p:extLst>
      <p:ext uri="{BB962C8B-B14F-4D97-AF65-F5344CB8AC3E}">
        <p14:creationId xmlns:p14="http://schemas.microsoft.com/office/powerpoint/2010/main" val="1920328480"/>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BEBD4-56D2-4569-B1FD-9C570CCF7E58}"/>
              </a:ext>
            </a:extLst>
          </p:cNvPr>
          <p:cNvSpPr>
            <a:spLocks noGrp="1"/>
          </p:cNvSpPr>
          <p:nvPr>
            <p:ph type="title"/>
          </p:nvPr>
        </p:nvSpPr>
        <p:spPr/>
        <p:txBody>
          <a:bodyPr>
            <a:normAutofit/>
          </a:bodyPr>
          <a:lstStyle/>
          <a:p>
            <a:r>
              <a:rPr lang="en-GB" dirty="0">
                <a:latin typeface="Arial" panose="020B0604020202020204" pitchFamily="34" charset="0"/>
              </a:rPr>
              <a:t>DSEAR and RGP – Tolerability of Risk (3)</a:t>
            </a:r>
            <a:endParaRPr lang="en-GB" dirty="0"/>
          </a:p>
        </p:txBody>
      </p:sp>
      <p:pic>
        <p:nvPicPr>
          <p:cNvPr id="3" name="Picture 2">
            <a:extLst>
              <a:ext uri="{FF2B5EF4-FFF2-40B4-BE49-F238E27FC236}">
                <a16:creationId xmlns:a16="http://schemas.microsoft.com/office/drawing/2014/main" id="{E1400596-A143-4DD8-ACEA-D04D181CF6EA}"/>
              </a:ext>
            </a:extLst>
          </p:cNvPr>
          <p:cNvPicPr/>
          <p:nvPr/>
        </p:nvPicPr>
        <p:blipFill>
          <a:blip r:embed="rId3"/>
          <a:stretch>
            <a:fillRect/>
          </a:stretch>
        </p:blipFill>
        <p:spPr>
          <a:xfrm>
            <a:off x="2160000" y="1080000"/>
            <a:ext cx="7878256" cy="4860000"/>
          </a:xfrm>
          <a:prstGeom prst="rect">
            <a:avLst/>
          </a:prstGeom>
        </p:spPr>
      </p:pic>
    </p:spTree>
    <p:extLst>
      <p:ext uri="{BB962C8B-B14F-4D97-AF65-F5344CB8AC3E}">
        <p14:creationId xmlns:p14="http://schemas.microsoft.com/office/powerpoint/2010/main" val="2538317383"/>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Tolerability of Risk (4)</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a:xfrm>
            <a:off x="720000" y="1440000"/>
            <a:ext cx="11252200" cy="4500000"/>
          </a:xfrm>
        </p:spPr>
        <p:txBody>
          <a:bodyPr>
            <a:normAutofit/>
          </a:bodyPr>
          <a:lstStyle/>
          <a:p>
            <a:pPr>
              <a:lnSpc>
                <a:spcPct val="100000"/>
              </a:lnSpc>
              <a:spcBef>
                <a:spcPts val="600"/>
              </a:spcBef>
              <a:spcAft>
                <a:spcPts val="600"/>
              </a:spcAft>
            </a:pPr>
            <a:r>
              <a:rPr lang="en-GB" b="1" dirty="0"/>
              <a:t>Summary</a:t>
            </a:r>
          </a:p>
          <a:p>
            <a:pPr marL="457200" indent="-457200">
              <a:lnSpc>
                <a:spcPct val="100000"/>
              </a:lnSpc>
              <a:spcBef>
                <a:spcPts val="600"/>
              </a:spcBef>
              <a:spcAft>
                <a:spcPts val="600"/>
              </a:spcAft>
              <a:buFont typeface="Arial" panose="020B0604020202020204" pitchFamily="34" charset="0"/>
              <a:buChar char="•"/>
            </a:pPr>
            <a:r>
              <a:rPr lang="en-GB" sz="2400" dirty="0">
                <a:solidFill>
                  <a:srgbClr val="00B050"/>
                </a:solidFill>
              </a:rPr>
              <a:t>Regulatory Regime</a:t>
            </a:r>
          </a:p>
          <a:p>
            <a:pPr marL="817200" lvl="1" indent="-457200"/>
            <a:r>
              <a:rPr lang="en-GB" sz="2000" dirty="0">
                <a:solidFill>
                  <a:srgbClr val="0070C0"/>
                </a:solidFill>
              </a:rPr>
              <a:t>Site Licence</a:t>
            </a:r>
          </a:p>
          <a:p>
            <a:pPr marL="817200" lvl="1" indent="-457200"/>
            <a:r>
              <a:rPr lang="en-GB" sz="2000" dirty="0">
                <a:solidFill>
                  <a:srgbClr val="0070C0"/>
                </a:solidFill>
              </a:rPr>
              <a:t>Permissioning for virtually all activities</a:t>
            </a:r>
          </a:p>
          <a:p>
            <a:pPr marL="817200" lvl="1" indent="-457200"/>
            <a:r>
              <a:rPr lang="en-GB" sz="2000" dirty="0">
                <a:solidFill>
                  <a:srgbClr val="0070C0"/>
                </a:solidFill>
              </a:rPr>
              <a:t>Robust information to regulator</a:t>
            </a:r>
          </a:p>
          <a:p>
            <a:pPr marL="457200" indent="-457200">
              <a:spcBef>
                <a:spcPts val="600"/>
              </a:spcBef>
              <a:spcAft>
                <a:spcPts val="600"/>
              </a:spcAft>
              <a:buFont typeface="Arial" panose="020B0604020202020204" pitchFamily="34" charset="0"/>
              <a:buChar char="•"/>
            </a:pPr>
            <a:r>
              <a:rPr lang="en-GB" sz="2400" dirty="0">
                <a:solidFill>
                  <a:srgbClr val="00B050"/>
                </a:solidFill>
              </a:rPr>
              <a:t>Tolerability of Risk</a:t>
            </a:r>
          </a:p>
          <a:p>
            <a:pPr marL="817200" lvl="1" indent="-457200"/>
            <a:r>
              <a:rPr lang="en-GB" sz="2000" dirty="0">
                <a:solidFill>
                  <a:srgbClr val="0070C0"/>
                </a:solidFill>
              </a:rPr>
              <a:t>Residual risks targets order of magnitude less than other industries</a:t>
            </a:r>
          </a:p>
          <a:p>
            <a:pPr marL="457200" indent="-457200">
              <a:spcBef>
                <a:spcPts val="600"/>
              </a:spcBef>
              <a:spcAft>
                <a:spcPts val="600"/>
              </a:spcAft>
              <a:buFont typeface="Arial" panose="020B0604020202020204" pitchFamily="34" charset="0"/>
              <a:buChar char="•"/>
            </a:pPr>
            <a:r>
              <a:rPr lang="en-GB" sz="2400" dirty="0">
                <a:solidFill>
                  <a:srgbClr val="00B050"/>
                </a:solidFill>
              </a:rPr>
              <a:t>Underpinning challenge</a:t>
            </a:r>
          </a:p>
          <a:p>
            <a:pPr marL="817200" lvl="1" indent="-457200"/>
            <a:r>
              <a:rPr lang="en-GB" sz="2000" dirty="0">
                <a:solidFill>
                  <a:srgbClr val="0070C0"/>
                </a:solidFill>
              </a:rPr>
              <a:t>Is RGP robust and effective enough</a:t>
            </a:r>
          </a:p>
          <a:p>
            <a:pPr marL="457200" indent="-457200">
              <a:lnSpc>
                <a:spcPct val="100000"/>
              </a:lnSpc>
              <a:spcBef>
                <a:spcPts val="600"/>
              </a:spcBef>
              <a:spcAft>
                <a:spcPts val="600"/>
              </a:spcAft>
              <a:buFont typeface="Arial" panose="020B0604020202020204" pitchFamily="34" charset="0"/>
              <a:buChar char="•"/>
            </a:pPr>
            <a:endParaRPr lang="en-GB" dirty="0"/>
          </a:p>
        </p:txBody>
      </p:sp>
    </p:spTree>
    <p:extLst>
      <p:ext uri="{BB962C8B-B14F-4D97-AF65-F5344CB8AC3E}">
        <p14:creationId xmlns:p14="http://schemas.microsoft.com/office/powerpoint/2010/main" val="2153859463"/>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The Problem (1)</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p:txBody>
          <a:bodyPr/>
          <a:lstStyle/>
          <a:p>
            <a:pPr>
              <a:lnSpc>
                <a:spcPct val="100000"/>
              </a:lnSpc>
              <a:spcBef>
                <a:spcPts val="600"/>
              </a:spcBef>
              <a:spcAft>
                <a:spcPts val="600"/>
              </a:spcAft>
            </a:pPr>
            <a:r>
              <a:rPr lang="en-GB" b="1" dirty="0"/>
              <a:t>Unique hazard - </a:t>
            </a:r>
            <a:r>
              <a:rPr lang="en-GB" b="1" u="sng" dirty="0"/>
              <a:t>radiolysis</a:t>
            </a:r>
          </a:p>
        </p:txBody>
      </p:sp>
      <p:pic>
        <p:nvPicPr>
          <p:cNvPr id="11" name="Picture 10">
            <a:extLst>
              <a:ext uri="{FF2B5EF4-FFF2-40B4-BE49-F238E27FC236}">
                <a16:creationId xmlns:a16="http://schemas.microsoft.com/office/drawing/2014/main" id="{950B9EE0-5B8A-485E-BCA8-6927FF20BF36}"/>
              </a:ext>
            </a:extLst>
          </p:cNvPr>
          <p:cNvPicPr>
            <a:picLocks noChangeAspect="1"/>
          </p:cNvPicPr>
          <p:nvPr/>
        </p:nvPicPr>
        <p:blipFill>
          <a:blip r:embed="rId3"/>
          <a:stretch>
            <a:fillRect/>
          </a:stretch>
        </p:blipFill>
        <p:spPr>
          <a:xfrm>
            <a:off x="2304000" y="2232000"/>
            <a:ext cx="7596000" cy="3107432"/>
          </a:xfrm>
          <a:prstGeom prst="rect">
            <a:avLst/>
          </a:prstGeom>
        </p:spPr>
      </p:pic>
    </p:spTree>
    <p:extLst>
      <p:ext uri="{BB962C8B-B14F-4D97-AF65-F5344CB8AC3E}">
        <p14:creationId xmlns:p14="http://schemas.microsoft.com/office/powerpoint/2010/main" val="1002083247"/>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The Problem (2)</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a:xfrm>
            <a:off x="5400000" y="1440000"/>
            <a:ext cx="6660000" cy="4500000"/>
          </a:xfrm>
        </p:spPr>
        <p:txBody>
          <a:bodyPr>
            <a:normAutofit/>
          </a:bodyPr>
          <a:lstStyle/>
          <a:p>
            <a:pPr>
              <a:lnSpc>
                <a:spcPct val="100000"/>
              </a:lnSpc>
              <a:spcBef>
                <a:spcPts val="600"/>
              </a:spcBef>
              <a:spcAft>
                <a:spcPts val="600"/>
              </a:spcAft>
            </a:pPr>
            <a:r>
              <a:rPr lang="en-GB" b="1" dirty="0"/>
              <a:t>The Plant</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Discrete containers</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Storage array</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Aggregate hydrogen - “a lot”</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Individual ullage volumes about a litre</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Demonstrate</a:t>
            </a:r>
          </a:p>
          <a:p>
            <a:pPr marL="720000" lvl="1"/>
            <a:r>
              <a:rPr lang="en-GB" dirty="0">
                <a:solidFill>
                  <a:srgbClr val="0070C0"/>
                </a:solidFill>
              </a:rPr>
              <a:t>judgement robust</a:t>
            </a:r>
          </a:p>
          <a:p>
            <a:pPr marL="720000" lvl="1"/>
            <a:r>
              <a:rPr lang="en-GB" dirty="0">
                <a:solidFill>
                  <a:srgbClr val="0070C0"/>
                </a:solidFill>
              </a:rPr>
              <a:t>residual risk acceptable</a:t>
            </a:r>
          </a:p>
        </p:txBody>
      </p:sp>
      <p:pic>
        <p:nvPicPr>
          <p:cNvPr id="5" name="Picture 4" descr="A picture containing plant, garden, pot, bushes&#10;&#10;Description automatically generated">
            <a:extLst>
              <a:ext uri="{FF2B5EF4-FFF2-40B4-BE49-F238E27FC236}">
                <a16:creationId xmlns:a16="http://schemas.microsoft.com/office/drawing/2014/main" id="{53361970-6378-4E7D-91BC-627584E5F368}"/>
              </a:ext>
            </a:extLst>
          </p:cNvPr>
          <p:cNvPicPr>
            <a:picLocks noChangeAspect="1"/>
          </p:cNvPicPr>
          <p:nvPr/>
        </p:nvPicPr>
        <p:blipFill>
          <a:blip r:embed="rId3"/>
          <a:stretch>
            <a:fillRect/>
          </a:stretch>
        </p:blipFill>
        <p:spPr>
          <a:xfrm>
            <a:off x="720000" y="1440000"/>
            <a:ext cx="4140000" cy="4362519"/>
          </a:xfrm>
          <a:prstGeom prst="rect">
            <a:avLst/>
          </a:prstGeom>
        </p:spPr>
      </p:pic>
    </p:spTree>
    <p:extLst>
      <p:ext uri="{BB962C8B-B14F-4D97-AF65-F5344CB8AC3E}">
        <p14:creationId xmlns:p14="http://schemas.microsoft.com/office/powerpoint/2010/main" val="3593481715"/>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Confirmation Bias</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a:xfrm>
            <a:off x="719999" y="1440000"/>
            <a:ext cx="5020401" cy="4500000"/>
          </a:xfrm>
        </p:spPr>
        <p:txBody>
          <a:bodyPr/>
          <a:lstStyle/>
          <a:p>
            <a:pPr>
              <a:lnSpc>
                <a:spcPct val="100000"/>
              </a:lnSpc>
              <a:spcBef>
                <a:spcPts val="600"/>
              </a:spcBef>
              <a:spcAft>
                <a:spcPts val="600"/>
              </a:spcAft>
            </a:pPr>
            <a:r>
              <a:rPr lang="en-GB" b="1" dirty="0"/>
              <a:t>How to avoid?</a:t>
            </a:r>
            <a:endParaRPr lang="en-GB" b="1" u="sng" dirty="0"/>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Assume opposite is true</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Variety of RGP </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Consultation</a:t>
            </a:r>
            <a:br>
              <a:rPr lang="en-GB" dirty="0">
                <a:solidFill>
                  <a:srgbClr val="00B050"/>
                </a:solidFill>
              </a:rPr>
            </a:br>
            <a:r>
              <a:rPr lang="en-GB" dirty="0">
                <a:solidFill>
                  <a:srgbClr val="00B050"/>
                </a:solidFill>
              </a:rPr>
              <a:t>(avoid silo working)</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Learning</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Positive challenge</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Group think – be aware</a:t>
            </a:r>
          </a:p>
          <a:p>
            <a:pPr marL="457200" indent="-457200">
              <a:buFont typeface="Arial" panose="020B0604020202020204" pitchFamily="34" charset="0"/>
              <a:buChar char="•"/>
            </a:pPr>
            <a:endParaRPr lang="en-GB" u="sng" dirty="0"/>
          </a:p>
          <a:p>
            <a:endParaRPr lang="en-GB" u="sng" dirty="0"/>
          </a:p>
          <a:p>
            <a:endParaRPr lang="en-GB" dirty="0"/>
          </a:p>
        </p:txBody>
      </p:sp>
      <p:sp>
        <p:nvSpPr>
          <p:cNvPr id="4" name="Content Placeholder 2">
            <a:extLst>
              <a:ext uri="{FF2B5EF4-FFF2-40B4-BE49-F238E27FC236}">
                <a16:creationId xmlns:a16="http://schemas.microsoft.com/office/drawing/2014/main" id="{AA72F18A-E3E0-49A1-B710-A095FE87667A}"/>
              </a:ext>
            </a:extLst>
          </p:cNvPr>
          <p:cNvSpPr txBox="1">
            <a:spLocks/>
          </p:cNvSpPr>
          <p:nvPr/>
        </p:nvSpPr>
        <p:spPr>
          <a:xfrm>
            <a:off x="5400000" y="1440000"/>
            <a:ext cx="6660000" cy="4320000"/>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1000"/>
              </a:spcBef>
              <a:buFont typeface="Arial" panose="020B0604020202020204" pitchFamily="34" charset="0"/>
              <a:buNone/>
              <a:defRPr sz="2800" b="0" i="0" kern="1200">
                <a:solidFill>
                  <a:schemeClr val="tx2"/>
                </a:solidFill>
                <a:latin typeface="Arial" panose="020B0604020202020204" pitchFamily="34" charset="0"/>
                <a:ea typeface="+mn-ea"/>
                <a:cs typeface="Arial" panose="020B0604020202020204" pitchFamily="34" charset="0"/>
              </a:defRPr>
            </a:lvl1pPr>
            <a:lvl2pPr marL="360000" indent="-360000" algn="l" defTabSz="914377" rtl="0" eaLnBrk="1" latinLnBrk="0" hangingPunct="1">
              <a:lnSpc>
                <a:spcPct val="100000"/>
              </a:lnSpc>
              <a:spcBef>
                <a:spcPts val="600"/>
              </a:spcBef>
              <a:spcAft>
                <a:spcPts val="600"/>
              </a:spcAft>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720000" indent="-360000" algn="l" defTabSz="914377" rtl="0" eaLnBrk="1" latinLnBrk="0" hangingPunct="1">
              <a:lnSpc>
                <a:spcPct val="100000"/>
              </a:lnSpc>
              <a:spcBef>
                <a:spcPts val="600"/>
              </a:spcBef>
              <a:spcAft>
                <a:spcPts val="600"/>
              </a:spcAft>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080000" indent="-360000" algn="l" defTabSz="914377" rtl="0" eaLnBrk="1" latinLnBrk="0" hangingPunct="1">
              <a:lnSpc>
                <a:spcPct val="100000"/>
              </a:lnSpc>
              <a:spcBef>
                <a:spcPts val="600"/>
              </a:spcBef>
              <a:spcAft>
                <a:spcPts val="600"/>
              </a:spcAft>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1440000" indent="-360000" algn="l" defTabSz="914377" rtl="0" eaLnBrk="1" latinLnBrk="0" hangingPunct="1">
              <a:lnSpc>
                <a:spcPct val="100000"/>
              </a:lnSpc>
              <a:spcBef>
                <a:spcPts val="600"/>
              </a:spcBef>
              <a:spcAft>
                <a:spcPts val="600"/>
              </a:spcAft>
              <a:buFont typeface="Arial" panose="020B0604020202020204" pitchFamily="34" charset="0"/>
              <a:buChar char="•"/>
              <a:defRPr sz="1600" b="0" i="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GB" b="1" dirty="0"/>
              <a:t>Downside - accusations</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“mountain from a molehill”</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“delay programme”</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“nuclear safety case deals with it”</a:t>
            </a:r>
            <a:br>
              <a:rPr lang="en-GB" dirty="0">
                <a:solidFill>
                  <a:srgbClr val="00B050"/>
                </a:solidFill>
              </a:rPr>
            </a:br>
            <a:r>
              <a:rPr lang="en-GB" dirty="0">
                <a:solidFill>
                  <a:srgbClr val="00B050"/>
                </a:solidFill>
              </a:rPr>
              <a:t>(doesn’t it?)  </a:t>
            </a:r>
          </a:p>
          <a:p>
            <a:pPr marL="457200" indent="-457200">
              <a:buFont typeface="Arial" panose="020B0604020202020204" pitchFamily="34" charset="0"/>
              <a:buChar char="•"/>
            </a:pPr>
            <a:endParaRPr lang="en-GB" u="sng" dirty="0"/>
          </a:p>
          <a:p>
            <a:endParaRPr lang="en-GB" u="sng" dirty="0"/>
          </a:p>
          <a:p>
            <a:endParaRPr lang="en-GB" dirty="0"/>
          </a:p>
        </p:txBody>
      </p:sp>
    </p:spTree>
    <p:extLst>
      <p:ext uri="{BB962C8B-B14F-4D97-AF65-F5344CB8AC3E}">
        <p14:creationId xmlns:p14="http://schemas.microsoft.com/office/powerpoint/2010/main" val="455050610"/>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2A383-1DDD-4F2A-91AB-79EE7C46978E}"/>
              </a:ext>
            </a:extLst>
          </p:cNvPr>
          <p:cNvSpPr>
            <a:spLocks noGrp="1"/>
          </p:cNvSpPr>
          <p:nvPr>
            <p:ph type="title"/>
          </p:nvPr>
        </p:nvSpPr>
        <p:spPr/>
        <p:txBody>
          <a:bodyPr>
            <a:normAutofit/>
          </a:bodyPr>
          <a:lstStyle/>
          <a:p>
            <a:r>
              <a:rPr lang="en-GB" b="1" dirty="0">
                <a:latin typeface="Arial" panose="020B0604020202020204" pitchFamily="34" charset="0"/>
              </a:rPr>
              <a:t>DSEAR and RGP – Nuclear and Non Nuclear</a:t>
            </a:r>
            <a:endParaRPr lang="en-GB" dirty="0">
              <a:latin typeface="Arial" panose="020B0604020202020204" pitchFamily="34" charset="0"/>
            </a:endParaRPr>
          </a:p>
        </p:txBody>
      </p:sp>
      <p:sp>
        <p:nvSpPr>
          <p:cNvPr id="4" name="Content Placeholder 4">
            <a:extLst>
              <a:ext uri="{FF2B5EF4-FFF2-40B4-BE49-F238E27FC236}">
                <a16:creationId xmlns:a16="http://schemas.microsoft.com/office/drawing/2014/main" id="{DF09DE70-4CD9-4FC7-B33A-56EEDA2874D5}"/>
              </a:ext>
            </a:extLst>
          </p:cNvPr>
          <p:cNvSpPr txBox="1">
            <a:spLocks/>
          </p:cNvSpPr>
          <p:nvPr/>
        </p:nvSpPr>
        <p:spPr>
          <a:xfrm>
            <a:off x="719999" y="1440000"/>
            <a:ext cx="11135669" cy="4500000"/>
          </a:xfrm>
          <a:prstGeom prst="rect">
            <a:avLst/>
          </a:prstGeom>
        </p:spPr>
        <p:txBody>
          <a:bodyPr vert="horz" lIns="91440" tIns="45720" rIns="91440" bIns="45720" rtlCol="0">
            <a:normAutofit fontScale="92500"/>
          </a:bodyPr>
          <a:lstStyle>
            <a:lvl1pPr marL="228594" indent="-228594" algn="l" defTabSz="914377" rtl="0" eaLnBrk="1" latinLnBrk="0" hangingPunct="1">
              <a:lnSpc>
                <a:spcPct val="90000"/>
              </a:lnSpc>
              <a:spcBef>
                <a:spcPts val="1000"/>
              </a:spcBef>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20000">
              <a:lnSpc>
                <a:spcPct val="100000"/>
              </a:lnSpc>
              <a:spcBef>
                <a:spcPts val="600"/>
              </a:spcBef>
              <a:spcAft>
                <a:spcPts val="600"/>
              </a:spcAft>
              <a:buNone/>
              <a:tabLst>
                <a:tab pos="720000" algn="l"/>
                <a:tab pos="1440000" algn="l"/>
              </a:tabLst>
            </a:pPr>
            <a:r>
              <a:rPr lang="en-GB" sz="2800" b="1" dirty="0"/>
              <a:t>Six Explosion Consequences</a:t>
            </a:r>
            <a:endParaRPr lang="en-GB" sz="2800" b="1" dirty="0">
              <a:solidFill>
                <a:srgbClr val="FF0000"/>
              </a:solidFill>
            </a:endParaRPr>
          </a:p>
          <a:p>
            <a:pPr marL="360000" indent="-720000" defTabSz="720000">
              <a:lnSpc>
                <a:spcPct val="100000"/>
              </a:lnSpc>
              <a:spcBef>
                <a:spcPts val="600"/>
              </a:spcBef>
              <a:spcAft>
                <a:spcPts val="600"/>
              </a:spcAft>
              <a:buFont typeface="+mj-lt"/>
              <a:buAutoNum type="arabicParenR"/>
              <a:tabLst>
                <a:tab pos="720000" algn="l"/>
                <a:tab pos="1440000" algn="l"/>
              </a:tabLst>
            </a:pPr>
            <a:r>
              <a:rPr lang="en-GB" sz="2400" b="1" dirty="0">
                <a:solidFill>
                  <a:srgbClr val="00B050"/>
                </a:solidFill>
              </a:rPr>
              <a:t>Barometric</a:t>
            </a:r>
            <a:r>
              <a:rPr lang="en-GB" sz="2400" dirty="0">
                <a:solidFill>
                  <a:srgbClr val="00B050"/>
                </a:solidFill>
              </a:rPr>
              <a:t> 			ears, eyes, lungs, gut, loose bits</a:t>
            </a:r>
          </a:p>
          <a:p>
            <a:pPr marL="360000" indent="-720000" defTabSz="720000">
              <a:lnSpc>
                <a:spcPct val="100000"/>
              </a:lnSpc>
              <a:spcBef>
                <a:spcPts val="600"/>
              </a:spcBef>
              <a:spcAft>
                <a:spcPts val="600"/>
              </a:spcAft>
              <a:buFont typeface="+mj-lt"/>
              <a:buAutoNum type="arabicParenR"/>
              <a:tabLst>
                <a:tab pos="720000" algn="l"/>
                <a:tab pos="1440000" algn="l"/>
              </a:tabLst>
            </a:pPr>
            <a:r>
              <a:rPr lang="en-GB" sz="2400" b="1" dirty="0">
                <a:solidFill>
                  <a:srgbClr val="00B050"/>
                </a:solidFill>
              </a:rPr>
              <a:t>Thermal</a:t>
            </a:r>
            <a:r>
              <a:rPr lang="en-GB" sz="2400" dirty="0">
                <a:solidFill>
                  <a:srgbClr val="00B050"/>
                </a:solidFill>
              </a:rPr>
              <a:t>				burns</a:t>
            </a:r>
          </a:p>
          <a:p>
            <a:pPr marL="360000" indent="-720000" defTabSz="720000">
              <a:lnSpc>
                <a:spcPct val="100000"/>
              </a:lnSpc>
              <a:spcBef>
                <a:spcPts val="600"/>
              </a:spcBef>
              <a:spcAft>
                <a:spcPts val="600"/>
              </a:spcAft>
              <a:buFont typeface="+mj-lt"/>
              <a:buAutoNum type="arabicParenR"/>
              <a:tabLst>
                <a:tab pos="720000" algn="l"/>
                <a:tab pos="1440000" algn="l"/>
              </a:tabLst>
            </a:pPr>
            <a:r>
              <a:rPr lang="en-GB" sz="2400" b="1" dirty="0">
                <a:solidFill>
                  <a:srgbClr val="00B050"/>
                </a:solidFill>
              </a:rPr>
              <a:t>Missile</a:t>
            </a:r>
            <a:r>
              <a:rPr lang="en-GB" sz="2400" dirty="0">
                <a:solidFill>
                  <a:srgbClr val="00B050"/>
                </a:solidFill>
              </a:rPr>
              <a:t>				shrapnel injuries</a:t>
            </a:r>
          </a:p>
          <a:p>
            <a:pPr marL="360000" indent="-720000" defTabSz="720000">
              <a:lnSpc>
                <a:spcPct val="100000"/>
              </a:lnSpc>
              <a:spcBef>
                <a:spcPts val="600"/>
              </a:spcBef>
              <a:spcAft>
                <a:spcPts val="600"/>
              </a:spcAft>
              <a:buFont typeface="+mj-lt"/>
              <a:buAutoNum type="arabicParenR"/>
              <a:tabLst>
                <a:tab pos="720000" algn="l"/>
                <a:tab pos="1440000" algn="l"/>
              </a:tabLst>
            </a:pPr>
            <a:r>
              <a:rPr lang="en-GB" sz="2400" b="1" dirty="0">
                <a:solidFill>
                  <a:srgbClr val="00B050"/>
                </a:solidFill>
              </a:rPr>
              <a:t>Translational</a:t>
            </a:r>
            <a:r>
              <a:rPr lang="en-GB" sz="2400" dirty="0">
                <a:solidFill>
                  <a:srgbClr val="00B050"/>
                </a:solidFill>
              </a:rPr>
              <a:t>			broken bones, penetrating wounds</a:t>
            </a:r>
          </a:p>
          <a:p>
            <a:pPr marL="360000" indent="-720000" defTabSz="720000">
              <a:lnSpc>
                <a:spcPct val="100000"/>
              </a:lnSpc>
              <a:spcBef>
                <a:spcPts val="600"/>
              </a:spcBef>
              <a:spcAft>
                <a:spcPts val="600"/>
              </a:spcAft>
              <a:buFont typeface="+mj-lt"/>
              <a:buAutoNum type="arabicParenR"/>
              <a:tabLst>
                <a:tab pos="720000" algn="l"/>
                <a:tab pos="1440000" algn="l"/>
              </a:tabLst>
            </a:pPr>
            <a:r>
              <a:rPr lang="en-GB" sz="2400" b="1" dirty="0">
                <a:solidFill>
                  <a:srgbClr val="FF0000"/>
                </a:solidFill>
              </a:rPr>
              <a:t>Toxic</a:t>
            </a:r>
            <a:r>
              <a:rPr lang="en-GB" sz="2400" dirty="0">
                <a:solidFill>
                  <a:srgbClr val="FF0000"/>
                </a:solidFill>
              </a:rPr>
              <a:t>					acute and chronic poisoning, dose, contamination</a:t>
            </a:r>
          </a:p>
          <a:p>
            <a:pPr marL="360000" indent="-720000" defTabSz="720000">
              <a:lnSpc>
                <a:spcPct val="100000"/>
              </a:lnSpc>
              <a:spcBef>
                <a:spcPts val="600"/>
              </a:spcBef>
              <a:spcAft>
                <a:spcPts val="600"/>
              </a:spcAft>
              <a:buFont typeface="+mj-lt"/>
              <a:buAutoNum type="arabicParenR"/>
              <a:tabLst>
                <a:tab pos="720000" algn="l"/>
                <a:tab pos="1440000" algn="l"/>
              </a:tabLst>
            </a:pPr>
            <a:r>
              <a:rPr lang="en-GB" sz="2400" b="1" dirty="0">
                <a:solidFill>
                  <a:srgbClr val="FF0000"/>
                </a:solidFill>
              </a:rPr>
              <a:t>Social &amp; Environmental</a:t>
            </a:r>
            <a:r>
              <a:rPr lang="en-GB" sz="2400" dirty="0">
                <a:solidFill>
                  <a:srgbClr val="FF0000"/>
                </a:solidFill>
              </a:rPr>
              <a:t>	release of contaminants to environment</a:t>
            </a:r>
          </a:p>
          <a:p>
            <a:pPr marL="1080000" lvl="1" indent="-360000" defTabSz="720000">
              <a:lnSpc>
                <a:spcPct val="100000"/>
              </a:lnSpc>
              <a:spcBef>
                <a:spcPts val="600"/>
              </a:spcBef>
              <a:spcAft>
                <a:spcPts val="600"/>
              </a:spcAft>
            </a:pPr>
            <a:r>
              <a:rPr lang="en-GB" sz="2200" dirty="0">
                <a:solidFill>
                  <a:srgbClr val="0070C0"/>
                </a:solidFill>
              </a:rPr>
              <a:t>Nuclear Safety Case addresses 5 &amp; 6 NOT 1 - 4</a:t>
            </a:r>
          </a:p>
          <a:p>
            <a:pPr marL="1080000" lvl="1" indent="-360000" defTabSz="720000">
              <a:lnSpc>
                <a:spcPct val="100000"/>
              </a:lnSpc>
              <a:spcBef>
                <a:spcPts val="600"/>
              </a:spcBef>
              <a:spcAft>
                <a:spcPts val="600"/>
              </a:spcAft>
            </a:pPr>
            <a:r>
              <a:rPr lang="en-GB" sz="2200" dirty="0">
                <a:solidFill>
                  <a:srgbClr val="0070C0"/>
                </a:solidFill>
              </a:rPr>
              <a:t>Fire Risk Assessment addresses 2 NOT 1, 3 &amp; 4</a:t>
            </a:r>
          </a:p>
        </p:txBody>
      </p:sp>
    </p:spTree>
    <p:extLst>
      <p:ext uri="{BB962C8B-B14F-4D97-AF65-F5344CB8AC3E}">
        <p14:creationId xmlns:p14="http://schemas.microsoft.com/office/powerpoint/2010/main" val="3121813384"/>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FDCB9-B592-7245-8324-5D06200E00F0}"/>
              </a:ext>
            </a:extLst>
          </p:cNvPr>
          <p:cNvSpPr>
            <a:spLocks noGrp="1"/>
          </p:cNvSpPr>
          <p:nvPr>
            <p:ph type="title"/>
          </p:nvPr>
        </p:nvSpPr>
        <p:spPr>
          <a:xfrm>
            <a:off x="971204" y="2463656"/>
            <a:ext cx="10515600" cy="1620663"/>
          </a:xfrm>
        </p:spPr>
        <p:txBody>
          <a:bodyPr>
            <a:normAutofit/>
          </a:bodyPr>
          <a:lstStyle/>
          <a:p>
            <a:r>
              <a:rPr lang="en-US" dirty="0"/>
              <a:t>DSEAR and RGP in a novel nuclear application</a:t>
            </a:r>
          </a:p>
        </p:txBody>
      </p:sp>
      <p:sp>
        <p:nvSpPr>
          <p:cNvPr id="3" name="Content Placeholder 2">
            <a:extLst>
              <a:ext uri="{FF2B5EF4-FFF2-40B4-BE49-F238E27FC236}">
                <a16:creationId xmlns:a16="http://schemas.microsoft.com/office/drawing/2014/main" id="{7BA39C7B-ECB4-9643-82FC-BB33C74CBDD2}"/>
              </a:ext>
            </a:extLst>
          </p:cNvPr>
          <p:cNvSpPr>
            <a:spLocks noGrp="1"/>
          </p:cNvSpPr>
          <p:nvPr>
            <p:ph idx="1"/>
          </p:nvPr>
        </p:nvSpPr>
        <p:spPr>
          <a:xfrm>
            <a:off x="971204" y="4175759"/>
            <a:ext cx="10515600" cy="1369847"/>
          </a:xfrm>
        </p:spPr>
        <p:txBody>
          <a:bodyPr/>
          <a:lstStyle/>
          <a:p>
            <a:r>
              <a:rPr lang="en-US" dirty="0">
                <a:solidFill>
                  <a:schemeClr val="tx2"/>
                </a:solidFill>
              </a:rPr>
              <a:t>Keith A Johnson CEng FIChemE,</a:t>
            </a:r>
          </a:p>
          <a:p>
            <a:r>
              <a:rPr lang="en-US" dirty="0">
                <a:solidFill>
                  <a:schemeClr val="tx2"/>
                </a:solidFill>
              </a:rPr>
              <a:t>Gareth Davies, Matthew Webber, Jeff Tattersall</a:t>
            </a:r>
          </a:p>
          <a:p>
            <a:endParaRPr lang="en-US" dirty="0"/>
          </a:p>
        </p:txBody>
      </p:sp>
      <p:sp>
        <p:nvSpPr>
          <p:cNvPr id="4" name="Date Placeholder 3">
            <a:extLst>
              <a:ext uri="{FF2B5EF4-FFF2-40B4-BE49-F238E27FC236}">
                <a16:creationId xmlns:a16="http://schemas.microsoft.com/office/drawing/2014/main" id="{0D72EBD4-086C-ED4B-9448-39C77491DD2F}"/>
              </a:ext>
            </a:extLst>
          </p:cNvPr>
          <p:cNvSpPr>
            <a:spLocks noGrp="1"/>
          </p:cNvSpPr>
          <p:nvPr>
            <p:ph type="dt" sz="half" idx="2"/>
          </p:nvPr>
        </p:nvSpPr>
        <p:spPr/>
        <p:txBody>
          <a:bodyPr/>
          <a:lstStyle/>
          <a:p>
            <a:fld id="{E654E99B-27BB-EC48-90D5-CEE48F32DFCA}" type="datetime4">
              <a:rPr lang="en-GB" smtClean="0"/>
              <a:pPr/>
              <a:t>18 October 2022</a:t>
            </a:fld>
            <a:endParaRPr lang="en-US" dirty="0"/>
          </a:p>
        </p:txBody>
      </p:sp>
    </p:spTree>
    <p:extLst>
      <p:ext uri="{BB962C8B-B14F-4D97-AF65-F5344CB8AC3E}">
        <p14:creationId xmlns:p14="http://schemas.microsoft.com/office/powerpoint/2010/main" val="297679719"/>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Source Terms</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p:txBody>
          <a:bodyPr/>
          <a:lstStyle/>
          <a:p>
            <a:pPr>
              <a:lnSpc>
                <a:spcPct val="100000"/>
              </a:lnSpc>
              <a:spcBef>
                <a:spcPts val="600"/>
              </a:spcBef>
              <a:spcAft>
                <a:spcPts val="600"/>
              </a:spcAft>
            </a:pPr>
            <a:r>
              <a:rPr lang="en-GB" b="1" dirty="0"/>
              <a:t>Paucity of data</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Hydrogen difficult to predict</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Radiolysis reactant limited</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Evolution rates not linear</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Oxygen absorption</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Limited plant inspection data</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Bayesian type logic for sensitivity</a:t>
            </a:r>
          </a:p>
        </p:txBody>
      </p:sp>
    </p:spTree>
    <p:extLst>
      <p:ext uri="{BB962C8B-B14F-4D97-AF65-F5344CB8AC3E}">
        <p14:creationId xmlns:p14="http://schemas.microsoft.com/office/powerpoint/2010/main" val="2983864863"/>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Range of Approaches</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a:xfrm>
            <a:off x="720000" y="1439999"/>
            <a:ext cx="10800000" cy="4571333"/>
          </a:xfrm>
        </p:spPr>
        <p:txBody>
          <a:bodyPr>
            <a:normAutofit lnSpcReduction="10000"/>
          </a:bodyPr>
          <a:lstStyle/>
          <a:p>
            <a:pPr lvl="0" defTabSz="360000">
              <a:lnSpc>
                <a:spcPct val="110000"/>
              </a:lnSpc>
              <a:spcBef>
                <a:spcPts val="600"/>
              </a:spcBef>
              <a:spcAft>
                <a:spcPts val="600"/>
              </a:spcAft>
              <a:tabLst>
                <a:tab pos="720000" algn="l"/>
                <a:tab pos="1080000" algn="l"/>
                <a:tab pos="1440000" algn="l"/>
              </a:tabLst>
            </a:pPr>
            <a:r>
              <a:rPr lang="en-GB" b="1" dirty="0">
                <a:solidFill>
                  <a:schemeClr val="tx1"/>
                </a:solidFill>
                <a:effectLst/>
                <a:ea typeface="Times New Roman" panose="02020603050405020304" pitchFamily="18" charset="0"/>
              </a:rPr>
              <a:t>Four basic methodologies</a:t>
            </a:r>
          </a:p>
          <a:p>
            <a:pPr marL="360000" lvl="0" indent="-360000" defTabSz="360000">
              <a:lnSpc>
                <a:spcPct val="110000"/>
              </a:lnSpc>
              <a:spcBef>
                <a:spcPts val="600"/>
              </a:spcBef>
              <a:spcAft>
                <a:spcPts val="600"/>
              </a:spcAft>
              <a:buFont typeface="Arial" panose="020B0604020202020204" pitchFamily="34" charset="0"/>
              <a:buChar char="•"/>
              <a:tabLst>
                <a:tab pos="720000" algn="l"/>
                <a:tab pos="1080000" algn="l"/>
                <a:tab pos="1440000" algn="l"/>
              </a:tabLst>
            </a:pPr>
            <a:r>
              <a:rPr lang="en-GB" dirty="0">
                <a:solidFill>
                  <a:srgbClr val="00B050"/>
                </a:solidFill>
                <a:effectLst/>
                <a:ea typeface="Times New Roman" panose="02020603050405020304" pitchFamily="18" charset="0"/>
              </a:rPr>
              <a:t>The British standard BS EN 60079-10-1:2021.</a:t>
            </a:r>
          </a:p>
          <a:p>
            <a:pPr marL="360000" lvl="0" indent="-360000" defTabSz="360000">
              <a:lnSpc>
                <a:spcPct val="110000"/>
              </a:lnSpc>
              <a:spcBef>
                <a:spcPts val="600"/>
              </a:spcBef>
              <a:spcAft>
                <a:spcPts val="600"/>
              </a:spcAft>
              <a:buFont typeface="Arial" panose="020B0604020202020204" pitchFamily="34" charset="0"/>
              <a:buChar char="•"/>
              <a:tabLst>
                <a:tab pos="720000" algn="l"/>
                <a:tab pos="1080000" algn="l"/>
                <a:tab pos="1440000" algn="l"/>
              </a:tabLst>
            </a:pPr>
            <a:r>
              <a:rPr lang="en-GB" dirty="0">
                <a:solidFill>
                  <a:srgbClr val="00B050"/>
                </a:solidFill>
                <a:effectLst/>
                <a:ea typeface="Times New Roman" panose="02020603050405020304" pitchFamily="18" charset="0"/>
              </a:rPr>
              <a:t>The Energy Institute’s (EI)</a:t>
            </a:r>
            <a:br>
              <a:rPr lang="en-GB" dirty="0">
                <a:solidFill>
                  <a:srgbClr val="00B050"/>
                </a:solidFill>
                <a:effectLst/>
                <a:ea typeface="Times New Roman" panose="02020603050405020304" pitchFamily="18" charset="0"/>
              </a:rPr>
            </a:br>
            <a:r>
              <a:rPr lang="en-GB" dirty="0">
                <a:solidFill>
                  <a:srgbClr val="00B050"/>
                </a:solidFill>
                <a:effectLst/>
                <a:ea typeface="Times New Roman" panose="02020603050405020304" pitchFamily="18" charset="0"/>
              </a:rPr>
              <a:t> </a:t>
            </a:r>
            <a:r>
              <a:rPr lang="en-GB" i="1" dirty="0">
                <a:solidFill>
                  <a:srgbClr val="00B050"/>
                </a:solidFill>
                <a:effectLst/>
                <a:ea typeface="Times New Roman" panose="02020603050405020304" pitchFamily="18" charset="0"/>
              </a:rPr>
              <a:t>A Risk based approach to hazardous area classification</a:t>
            </a:r>
            <a:r>
              <a:rPr lang="en-GB" dirty="0">
                <a:solidFill>
                  <a:srgbClr val="00B050"/>
                </a:solidFill>
                <a:effectLst/>
                <a:ea typeface="Times New Roman" panose="02020603050405020304" pitchFamily="18" charset="0"/>
              </a:rPr>
              <a:t>.</a:t>
            </a:r>
          </a:p>
          <a:p>
            <a:pPr marL="360000" lvl="0" indent="-360000" defTabSz="360000">
              <a:lnSpc>
                <a:spcPct val="110000"/>
              </a:lnSpc>
              <a:spcBef>
                <a:spcPts val="600"/>
              </a:spcBef>
              <a:spcAft>
                <a:spcPts val="600"/>
              </a:spcAft>
              <a:buFont typeface="Arial" panose="020B0604020202020204" pitchFamily="34" charset="0"/>
              <a:buChar char="•"/>
              <a:tabLst>
                <a:tab pos="720000" algn="l"/>
                <a:tab pos="1080000" algn="l"/>
                <a:tab pos="1440000" algn="l"/>
              </a:tabLst>
            </a:pPr>
            <a:r>
              <a:rPr lang="en-GB" dirty="0">
                <a:solidFill>
                  <a:srgbClr val="00B050"/>
                </a:solidFill>
                <a:effectLst/>
                <a:ea typeface="Times New Roman" panose="02020603050405020304" pitchFamily="18" charset="0"/>
              </a:rPr>
              <a:t>Zone Extent by gas dispersion analysis.</a:t>
            </a:r>
          </a:p>
          <a:p>
            <a:pPr marL="360000" lvl="0" indent="-360000" defTabSz="360000">
              <a:lnSpc>
                <a:spcPct val="110000"/>
              </a:lnSpc>
              <a:spcBef>
                <a:spcPts val="600"/>
              </a:spcBef>
              <a:spcAft>
                <a:spcPts val="600"/>
              </a:spcAft>
              <a:buFont typeface="Arial" panose="020B0604020202020204" pitchFamily="34" charset="0"/>
              <a:buChar char="•"/>
              <a:tabLst>
                <a:tab pos="720000" algn="l"/>
                <a:tab pos="1080000" algn="l"/>
                <a:tab pos="1440000" algn="l"/>
              </a:tabLst>
            </a:pPr>
            <a:r>
              <a:rPr lang="en-GB" dirty="0">
                <a:solidFill>
                  <a:srgbClr val="00B050"/>
                </a:solidFill>
                <a:effectLst/>
                <a:ea typeface="Times New Roman" panose="02020603050405020304" pitchFamily="18" charset="0"/>
              </a:rPr>
              <a:t>Harm to individuals</a:t>
            </a:r>
          </a:p>
          <a:p>
            <a:pPr marL="720000" lvl="1" defTabSz="360000">
              <a:lnSpc>
                <a:spcPct val="110000"/>
              </a:lnSpc>
              <a:tabLst>
                <a:tab pos="360000" algn="l"/>
                <a:tab pos="720000" algn="l"/>
                <a:tab pos="1080000" algn="l"/>
                <a:tab pos="1440000" algn="l"/>
              </a:tabLst>
            </a:pPr>
            <a:r>
              <a:rPr lang="en-GB" dirty="0">
                <a:solidFill>
                  <a:srgbClr val="0070C0"/>
                </a:solidFill>
                <a:effectLst/>
                <a:ea typeface="Times New Roman" panose="02020603050405020304" pitchFamily="18" charset="0"/>
              </a:rPr>
              <a:t>TNT energy equivalence</a:t>
            </a:r>
          </a:p>
          <a:p>
            <a:pPr marL="720000" lvl="1" defTabSz="360000">
              <a:lnSpc>
                <a:spcPct val="110000"/>
              </a:lnSpc>
              <a:tabLst>
                <a:tab pos="360000" algn="l"/>
                <a:tab pos="720000" algn="l"/>
                <a:tab pos="1080000" algn="l"/>
                <a:tab pos="1440000" algn="l"/>
              </a:tabLst>
            </a:pPr>
            <a:r>
              <a:rPr lang="en-GB" dirty="0">
                <a:solidFill>
                  <a:srgbClr val="0070C0"/>
                </a:solidFill>
                <a:effectLst/>
                <a:ea typeface="Times New Roman" panose="02020603050405020304" pitchFamily="18" charset="0"/>
              </a:rPr>
              <a:t>Merrifield.</a:t>
            </a:r>
          </a:p>
          <a:p>
            <a:endParaRPr lang="en-GB" dirty="0"/>
          </a:p>
        </p:txBody>
      </p:sp>
    </p:spTree>
    <p:extLst>
      <p:ext uri="{BB962C8B-B14F-4D97-AF65-F5344CB8AC3E}">
        <p14:creationId xmlns:p14="http://schemas.microsoft.com/office/powerpoint/2010/main" val="1057247637"/>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a:t>
            </a:r>
            <a:r>
              <a:rPr lang="en-GB" sz="3200" dirty="0">
                <a:latin typeface="Arial" panose="020B0604020202020204" pitchFamily="34" charset="0"/>
              </a:rPr>
              <a:t>– </a:t>
            </a:r>
            <a:r>
              <a:rPr lang="en-GB" sz="3200" dirty="0">
                <a:effectLst/>
                <a:latin typeface="Arial" panose="020B0604020202020204" pitchFamily="34" charset="0"/>
                <a:ea typeface="Times New Roman" panose="02020603050405020304" pitchFamily="18" charset="0"/>
              </a:rPr>
              <a:t>BS EN 60079-10-1:2021 (1)</a:t>
            </a:r>
            <a:endParaRPr lang="en-GB" sz="3200" dirty="0"/>
          </a:p>
        </p:txBody>
      </p:sp>
      <p:graphicFrame>
        <p:nvGraphicFramePr>
          <p:cNvPr id="5" name="Object 4">
            <a:extLst>
              <a:ext uri="{FF2B5EF4-FFF2-40B4-BE49-F238E27FC236}">
                <a16:creationId xmlns:a16="http://schemas.microsoft.com/office/drawing/2014/main" id="{0D95AE8A-9849-465D-9A13-2CC34028F433}"/>
              </a:ext>
            </a:extLst>
          </p:cNvPr>
          <p:cNvGraphicFramePr>
            <a:graphicFrameLocks noChangeAspect="1"/>
          </p:cNvGraphicFramePr>
          <p:nvPr>
            <p:extLst>
              <p:ext uri="{D42A27DB-BD31-4B8C-83A1-F6EECF244321}">
                <p14:modId xmlns:p14="http://schemas.microsoft.com/office/powerpoint/2010/main" val="1750030885"/>
              </p:ext>
            </p:extLst>
          </p:nvPr>
        </p:nvGraphicFramePr>
        <p:xfrm>
          <a:off x="2412000" y="1260000"/>
          <a:ext cx="7394890" cy="4968000"/>
        </p:xfrm>
        <a:graphic>
          <a:graphicData uri="http://schemas.openxmlformats.org/presentationml/2006/ole">
            <mc:AlternateContent xmlns:mc="http://schemas.openxmlformats.org/markup-compatibility/2006">
              <mc:Choice xmlns:v="urn:schemas-microsoft-com:vml" Requires="v">
                <p:oleObj name="Document" r:id="rId3" imgW="5756807" imgH="3866983" progId="Word.Document.12">
                  <p:embed/>
                </p:oleObj>
              </mc:Choice>
              <mc:Fallback>
                <p:oleObj name="Document" r:id="rId3" imgW="5756807" imgH="3866983" progId="Word.Document.12">
                  <p:embed/>
                  <p:pic>
                    <p:nvPicPr>
                      <p:cNvPr id="0" name=""/>
                      <p:cNvPicPr/>
                      <p:nvPr/>
                    </p:nvPicPr>
                    <p:blipFill>
                      <a:blip r:embed="rId4"/>
                      <a:stretch>
                        <a:fillRect/>
                      </a:stretch>
                    </p:blipFill>
                    <p:spPr>
                      <a:xfrm>
                        <a:off x="2412000" y="1260000"/>
                        <a:ext cx="7394890" cy="4968000"/>
                      </a:xfrm>
                      <a:prstGeom prst="rect">
                        <a:avLst/>
                      </a:prstGeom>
                    </p:spPr>
                  </p:pic>
                </p:oleObj>
              </mc:Fallback>
            </mc:AlternateContent>
          </a:graphicData>
        </a:graphic>
      </p:graphicFrame>
    </p:spTree>
    <p:extLst>
      <p:ext uri="{BB962C8B-B14F-4D97-AF65-F5344CB8AC3E}">
        <p14:creationId xmlns:p14="http://schemas.microsoft.com/office/powerpoint/2010/main" val="2037830373"/>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a:t>
            </a:r>
            <a:r>
              <a:rPr lang="en-GB" sz="3200" dirty="0">
                <a:effectLst/>
                <a:latin typeface="Arial" panose="020B0604020202020204" pitchFamily="34" charset="0"/>
                <a:ea typeface="Times New Roman" panose="02020603050405020304" pitchFamily="18" charset="0"/>
              </a:rPr>
              <a:t>BS EN 60079-10-1:2021 (2)</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a:xfrm>
            <a:off x="720000" y="1440000"/>
            <a:ext cx="10800000" cy="4500000"/>
          </a:xfrm>
        </p:spPr>
        <p:txBody>
          <a:bodyPr>
            <a:normAutofit/>
          </a:bodyPr>
          <a:lstStyle/>
          <a:p>
            <a:pPr lvl="0" defTabSz="360000">
              <a:lnSpc>
                <a:spcPct val="100000"/>
              </a:lnSpc>
              <a:spcBef>
                <a:spcPts val="600"/>
              </a:spcBef>
              <a:spcAft>
                <a:spcPts val="600"/>
              </a:spcAft>
              <a:tabLst>
                <a:tab pos="720000" algn="l"/>
                <a:tab pos="1080000" algn="l"/>
                <a:tab pos="1440000" algn="l"/>
              </a:tabLst>
            </a:pPr>
            <a:r>
              <a:rPr lang="en-GB" b="1" dirty="0">
                <a:effectLst/>
                <a:ea typeface="Times New Roman" panose="02020603050405020304" pitchFamily="18" charset="0"/>
              </a:rPr>
              <a:t>Summary – Hazardous Classification and Zones</a:t>
            </a:r>
          </a:p>
          <a:p>
            <a:pPr marL="702900" lvl="1" indent="-342900" defTabSz="360000">
              <a:tabLst>
                <a:tab pos="720000" algn="l"/>
                <a:tab pos="1080000" algn="l"/>
                <a:tab pos="1440000" algn="l"/>
              </a:tabLst>
            </a:pPr>
            <a:r>
              <a:rPr lang="en-GB" dirty="0">
                <a:solidFill>
                  <a:srgbClr val="0070C0"/>
                </a:solidFill>
                <a:ea typeface="Times New Roman" panose="02020603050405020304" pitchFamily="18" charset="0"/>
              </a:rPr>
              <a:t>Mandatory ignition source management</a:t>
            </a:r>
            <a:r>
              <a:rPr lang="en-GB" dirty="0">
                <a:solidFill>
                  <a:srgbClr val="0070C0"/>
                </a:solidFill>
                <a:effectLst/>
                <a:ea typeface="Times New Roman" panose="02020603050405020304" pitchFamily="18" charset="0"/>
              </a:rPr>
              <a:t> </a:t>
            </a:r>
          </a:p>
          <a:p>
            <a:pPr marL="342900" lvl="0" indent="-342900" defTabSz="360000">
              <a:lnSpc>
                <a:spcPct val="100000"/>
              </a:lnSpc>
              <a:spcBef>
                <a:spcPts val="600"/>
              </a:spcBef>
              <a:spcAft>
                <a:spcPts val="600"/>
              </a:spcAft>
              <a:buFont typeface="Arial" panose="020B0604020202020204" pitchFamily="34" charset="0"/>
              <a:buChar char="•"/>
              <a:tabLst>
                <a:tab pos="720000" algn="l"/>
                <a:tab pos="1080000" algn="l"/>
                <a:tab pos="1440000" algn="l"/>
              </a:tabLst>
            </a:pPr>
            <a:r>
              <a:rPr lang="en-GB" dirty="0">
                <a:solidFill>
                  <a:srgbClr val="00B050"/>
                </a:solidFill>
                <a:effectLst/>
                <a:ea typeface="Times New Roman" panose="02020603050405020304" pitchFamily="18" charset="0"/>
              </a:rPr>
              <a:t>Area Classification</a:t>
            </a:r>
          </a:p>
          <a:p>
            <a:pPr marL="702900" lvl="1" indent="-342900" defTabSz="360000">
              <a:tabLst>
                <a:tab pos="720000" algn="l"/>
                <a:tab pos="1080000" algn="l"/>
                <a:tab pos="1440000" algn="l"/>
              </a:tabLst>
            </a:pPr>
            <a:r>
              <a:rPr lang="en-GB" dirty="0">
                <a:solidFill>
                  <a:srgbClr val="0070C0"/>
                </a:solidFill>
                <a:effectLst/>
                <a:ea typeface="Times New Roman" panose="02020603050405020304" pitchFamily="18" charset="0"/>
              </a:rPr>
              <a:t>Fundamentally simple probabilistic</a:t>
            </a:r>
          </a:p>
          <a:p>
            <a:pPr marL="702900" lvl="1" indent="-342900" defTabSz="360000">
              <a:tabLst>
                <a:tab pos="720000" algn="l"/>
                <a:tab pos="1080000" algn="l"/>
                <a:tab pos="1440000" algn="l"/>
              </a:tabLst>
            </a:pPr>
            <a:r>
              <a:rPr lang="en-GB" dirty="0">
                <a:solidFill>
                  <a:srgbClr val="0070C0"/>
                </a:solidFill>
                <a:effectLst/>
                <a:ea typeface="Times New Roman" panose="02020603050405020304" pitchFamily="18" charset="0"/>
              </a:rPr>
              <a:t>Emphasis on </a:t>
            </a:r>
            <a:r>
              <a:rPr lang="en-GB" dirty="0">
                <a:solidFill>
                  <a:srgbClr val="0070C0"/>
                </a:solidFill>
                <a:ea typeface="Times New Roman" panose="02020603050405020304" pitchFamily="18" charset="0"/>
              </a:rPr>
              <a:t>Ventilation mixing</a:t>
            </a:r>
          </a:p>
          <a:p>
            <a:pPr marL="342900" lvl="0" indent="-342900" defTabSz="360000">
              <a:lnSpc>
                <a:spcPct val="100000"/>
              </a:lnSpc>
              <a:spcBef>
                <a:spcPts val="600"/>
              </a:spcBef>
              <a:spcAft>
                <a:spcPts val="600"/>
              </a:spcAft>
              <a:buFont typeface="Arial" panose="020B0604020202020204" pitchFamily="34" charset="0"/>
              <a:buChar char="•"/>
              <a:tabLst>
                <a:tab pos="720000" algn="l"/>
                <a:tab pos="1080000" algn="l"/>
                <a:tab pos="1440000" algn="l"/>
              </a:tabLst>
            </a:pPr>
            <a:r>
              <a:rPr lang="en-GB" dirty="0">
                <a:solidFill>
                  <a:srgbClr val="00B050"/>
                </a:solidFill>
                <a:ea typeface="Times New Roman" panose="02020603050405020304" pitchFamily="18" charset="0"/>
              </a:rPr>
              <a:t>Assessments</a:t>
            </a:r>
          </a:p>
          <a:p>
            <a:pPr marL="702900" lvl="1" indent="-342900" defTabSz="360000">
              <a:tabLst>
                <a:tab pos="720000" algn="l"/>
                <a:tab pos="1080000" algn="l"/>
                <a:tab pos="1440000" algn="l"/>
              </a:tabLst>
            </a:pPr>
            <a:r>
              <a:rPr lang="en-GB" dirty="0">
                <a:solidFill>
                  <a:srgbClr val="0070C0"/>
                </a:solidFill>
                <a:effectLst/>
                <a:ea typeface="Times New Roman" panose="02020603050405020304" pitchFamily="18" charset="0"/>
              </a:rPr>
              <a:t>Good for dense gas dispersion</a:t>
            </a:r>
          </a:p>
          <a:p>
            <a:pPr marL="702900" lvl="1" indent="-342900" defTabSz="360000">
              <a:tabLst>
                <a:tab pos="720000" algn="l"/>
                <a:tab pos="1080000" algn="l"/>
                <a:tab pos="1440000" algn="l"/>
              </a:tabLst>
            </a:pPr>
            <a:r>
              <a:rPr lang="en-GB" dirty="0">
                <a:solidFill>
                  <a:srgbClr val="0070C0"/>
                </a:solidFill>
                <a:ea typeface="Times New Roman" panose="02020603050405020304" pitchFamily="18" charset="0"/>
              </a:rPr>
              <a:t>Conservative for buoyant gas dispersion</a:t>
            </a:r>
            <a:endParaRPr lang="en-GB" dirty="0">
              <a:solidFill>
                <a:srgbClr val="0070C0"/>
              </a:solidFill>
              <a:effectLst/>
              <a:ea typeface="Times New Roman" panose="02020603050405020304" pitchFamily="18" charset="0"/>
            </a:endParaRPr>
          </a:p>
          <a:p>
            <a:endParaRPr lang="en-GB" dirty="0"/>
          </a:p>
        </p:txBody>
      </p:sp>
    </p:spTree>
    <p:extLst>
      <p:ext uri="{BB962C8B-B14F-4D97-AF65-F5344CB8AC3E}">
        <p14:creationId xmlns:p14="http://schemas.microsoft.com/office/powerpoint/2010/main" val="3892762297"/>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Energy Institute (EI 15)</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a:xfrm>
                <a:off x="720000" y="1440000"/>
                <a:ext cx="10800000" cy="4500000"/>
              </a:xfrm>
            </p:spPr>
            <p:txBody>
              <a:bodyPr>
                <a:normAutofit/>
              </a:bodyPr>
              <a:lstStyle/>
              <a:p>
                <a:pPr algn="just">
                  <a:lnSpc>
                    <a:spcPct val="100000"/>
                  </a:lnSpc>
                  <a:spcBef>
                    <a:spcPts val="600"/>
                  </a:spcBef>
                  <a:spcAft>
                    <a:spcPts val="600"/>
                  </a:spcAft>
                </a:pPr>
                <a:r>
                  <a:rPr lang="en-GB" b="1" dirty="0">
                    <a:effectLst/>
                    <a:ea typeface="Times New Roman" panose="02020603050405020304" pitchFamily="18" charset="0"/>
                  </a:rPr>
                  <a:t>A risk based approach to hazardous area classification</a:t>
                </a:r>
                <a:endParaRPr lang="en-GB" b="1" i="1" dirty="0">
                  <a:ea typeface="Times New Roman" panose="02020603050405020304" pitchFamily="18" charset="0"/>
                </a:endParaRPr>
              </a:p>
              <a:p>
                <a:pPr algn="just">
                  <a:lnSpc>
                    <a:spcPct val="120000"/>
                  </a:lnSpc>
                  <a:spcBef>
                    <a:spcPts val="0"/>
                  </a:spcBef>
                </a:pPr>
                <a14:m>
                  <m:oMathPara xmlns:m="http://schemas.openxmlformats.org/officeDocument/2006/math">
                    <m:oMathParaPr>
                      <m:jc m:val="centerGroup"/>
                    </m:oMathParaPr>
                    <m:oMath xmlns:m="http://schemas.openxmlformats.org/officeDocument/2006/math">
                      <m:r>
                        <a:rPr lang="en-GB" sz="2000" i="1" smtClean="0">
                          <a:solidFill>
                            <a:srgbClr val="00B050"/>
                          </a:solidFill>
                          <a:effectLst/>
                          <a:latin typeface="Cambria Math" panose="02040503050406030204" pitchFamily="18" charset="0"/>
                          <a:ea typeface="Times New Roman" panose="02020603050405020304" pitchFamily="18" charset="0"/>
                        </a:rPr>
                        <m:t>𝐼</m:t>
                      </m:r>
                      <m:sSub>
                        <m:sSubPr>
                          <m:ctrlPr>
                            <a:rPr lang="en-GB" sz="2000" i="1">
                              <a:solidFill>
                                <a:srgbClr val="00B050"/>
                              </a:solidFill>
                              <a:effectLst/>
                              <a:latin typeface="Cambria Math" panose="02040503050406030204" pitchFamily="18" charset="0"/>
                              <a:ea typeface="Times New Roman" panose="02020603050405020304" pitchFamily="18" charset="0"/>
                            </a:rPr>
                          </m:ctrlPr>
                        </m:sSubPr>
                        <m:e>
                          <m:r>
                            <a:rPr lang="en-GB" sz="2000" i="1">
                              <a:solidFill>
                                <a:srgbClr val="00B050"/>
                              </a:solidFill>
                              <a:effectLst/>
                              <a:latin typeface="Cambria Math" panose="02040503050406030204" pitchFamily="18" charset="0"/>
                              <a:ea typeface="Times New Roman" panose="02020603050405020304" pitchFamily="18" charset="0"/>
                            </a:rPr>
                            <m:t>𝑅</m:t>
                          </m:r>
                        </m:e>
                        <m:sub>
                          <m:r>
                            <a:rPr lang="en-GB" sz="2000" i="1">
                              <a:solidFill>
                                <a:srgbClr val="00B050"/>
                              </a:solidFill>
                              <a:effectLst/>
                              <a:latin typeface="Cambria Math" panose="02040503050406030204" pitchFamily="18" charset="0"/>
                              <a:ea typeface="Times New Roman" panose="02020603050405020304" pitchFamily="18" charset="0"/>
                            </a:rPr>
                            <m:t>𝑖𝑔𝑛𝑖𝑡𝑒𝑑</m:t>
                          </m:r>
                          <m:r>
                            <a:rPr lang="en-GB" sz="2000" i="1">
                              <a:solidFill>
                                <a:srgbClr val="00B050"/>
                              </a:solidFill>
                              <a:effectLst/>
                              <a:latin typeface="Cambria Math" panose="02040503050406030204" pitchFamily="18" charset="0"/>
                              <a:ea typeface="Times New Roman" panose="02020603050405020304" pitchFamily="18" charset="0"/>
                            </a:rPr>
                            <m:t> </m:t>
                          </m:r>
                          <m:r>
                            <a:rPr lang="en-GB" sz="2000" i="1">
                              <a:solidFill>
                                <a:srgbClr val="00B050"/>
                              </a:solidFill>
                              <a:effectLst/>
                              <a:latin typeface="Cambria Math" panose="02040503050406030204" pitchFamily="18" charset="0"/>
                              <a:ea typeface="Times New Roman" panose="02020603050405020304" pitchFamily="18" charset="0"/>
                            </a:rPr>
                            <m:t>𝑟𝑒𝑙𝑒𝑎𝑠𝑒</m:t>
                          </m:r>
                        </m:sub>
                      </m:sSub>
                      <m:d>
                        <m:dPr>
                          <m:ctrlPr>
                            <a:rPr lang="en-GB" sz="2000" i="1">
                              <a:solidFill>
                                <a:srgbClr val="00B050"/>
                              </a:solidFill>
                              <a:effectLst/>
                              <a:latin typeface="Cambria Math" panose="02040503050406030204" pitchFamily="18" charset="0"/>
                              <a:ea typeface="Times New Roman" panose="02020603050405020304" pitchFamily="18" charset="0"/>
                            </a:rPr>
                          </m:ctrlPr>
                        </m:dPr>
                        <m:e>
                          <m:r>
                            <a:rPr lang="en-GB" sz="2000" i="1">
                              <a:solidFill>
                                <a:srgbClr val="00B050"/>
                              </a:solidFill>
                              <a:effectLst/>
                              <a:latin typeface="Cambria Math" panose="02040503050406030204" pitchFamily="18" charset="0"/>
                              <a:ea typeface="Times New Roman" panose="02020603050405020304" pitchFamily="18" charset="0"/>
                            </a:rPr>
                            <m:t>𝑝𝑒𝑟</m:t>
                          </m:r>
                          <m:r>
                            <a:rPr lang="en-GB" sz="2000" i="1">
                              <a:solidFill>
                                <a:srgbClr val="00B050"/>
                              </a:solidFill>
                              <a:effectLst/>
                              <a:latin typeface="Cambria Math" panose="02040503050406030204" pitchFamily="18" charset="0"/>
                              <a:ea typeface="Times New Roman" panose="02020603050405020304" pitchFamily="18" charset="0"/>
                            </a:rPr>
                            <m:t> </m:t>
                          </m:r>
                          <m:r>
                            <a:rPr lang="en-GB" sz="2000" i="1">
                              <a:solidFill>
                                <a:srgbClr val="00B050"/>
                              </a:solidFill>
                              <a:effectLst/>
                              <a:latin typeface="Cambria Math" panose="02040503050406030204" pitchFamily="18" charset="0"/>
                              <a:ea typeface="Times New Roman" panose="02020603050405020304" pitchFamily="18" charset="0"/>
                            </a:rPr>
                            <m:t>𝑦𝑒𝑎𝑟</m:t>
                          </m:r>
                        </m:e>
                      </m:d>
                      <m:r>
                        <a:rPr lang="en-GB" sz="2000" i="1">
                          <a:solidFill>
                            <a:srgbClr val="00B050"/>
                          </a:solidFill>
                          <a:effectLst/>
                          <a:latin typeface="Cambria Math" panose="02040503050406030204" pitchFamily="18" charset="0"/>
                          <a:ea typeface="Times New Roman" panose="02020603050405020304" pitchFamily="18" charset="0"/>
                        </a:rPr>
                        <m:t>=</m:t>
                      </m:r>
                      <m:sSub>
                        <m:sSubPr>
                          <m:ctrlPr>
                            <a:rPr lang="en-GB" sz="2000" i="1">
                              <a:solidFill>
                                <a:srgbClr val="00B050"/>
                              </a:solidFill>
                              <a:effectLst/>
                              <a:latin typeface="Cambria Math" panose="02040503050406030204" pitchFamily="18" charset="0"/>
                              <a:ea typeface="Times New Roman" panose="02020603050405020304" pitchFamily="18" charset="0"/>
                            </a:rPr>
                          </m:ctrlPr>
                        </m:sSubPr>
                        <m:e>
                          <m:r>
                            <a:rPr lang="en-GB" sz="2000" i="1">
                              <a:solidFill>
                                <a:srgbClr val="00B050"/>
                              </a:solidFill>
                              <a:effectLst/>
                              <a:latin typeface="Cambria Math" panose="02040503050406030204" pitchFamily="18" charset="0"/>
                              <a:ea typeface="Times New Roman" panose="02020603050405020304" pitchFamily="18" charset="0"/>
                            </a:rPr>
                            <m:t>𝐹</m:t>
                          </m:r>
                        </m:e>
                        <m:sub>
                          <m:r>
                            <a:rPr lang="en-GB" sz="2000" i="1">
                              <a:solidFill>
                                <a:srgbClr val="00B050"/>
                              </a:solidFill>
                              <a:effectLst/>
                              <a:latin typeface="Cambria Math" panose="02040503050406030204" pitchFamily="18" charset="0"/>
                              <a:ea typeface="Times New Roman" panose="02020603050405020304" pitchFamily="18" charset="0"/>
                            </a:rPr>
                            <m:t>𝑓𝑙𝑎𝑚</m:t>
                          </m:r>
                          <m:r>
                            <a:rPr lang="en-GB" sz="2000" i="1">
                              <a:solidFill>
                                <a:srgbClr val="00B050"/>
                              </a:solidFill>
                              <a:effectLst/>
                              <a:latin typeface="Cambria Math" panose="02040503050406030204" pitchFamily="18" charset="0"/>
                              <a:ea typeface="Times New Roman" panose="02020603050405020304" pitchFamily="18" charset="0"/>
                            </a:rPr>
                            <m:t> </m:t>
                          </m:r>
                        </m:sub>
                      </m:sSub>
                      <m:d>
                        <m:dPr>
                          <m:ctrlPr>
                            <a:rPr lang="en-GB" sz="2000" i="1">
                              <a:solidFill>
                                <a:srgbClr val="00B050"/>
                              </a:solidFill>
                              <a:effectLst/>
                              <a:latin typeface="Cambria Math" panose="02040503050406030204" pitchFamily="18" charset="0"/>
                              <a:ea typeface="Times New Roman" panose="02020603050405020304" pitchFamily="18" charset="0"/>
                            </a:rPr>
                          </m:ctrlPr>
                        </m:dPr>
                        <m:e>
                          <m:r>
                            <a:rPr lang="en-GB" sz="2000" i="1">
                              <a:solidFill>
                                <a:srgbClr val="00B050"/>
                              </a:solidFill>
                              <a:effectLst/>
                              <a:latin typeface="Cambria Math" panose="02040503050406030204" pitchFamily="18" charset="0"/>
                              <a:ea typeface="Times New Roman" panose="02020603050405020304" pitchFamily="18" charset="0"/>
                            </a:rPr>
                            <m:t>𝑝𝑒𝑟</m:t>
                          </m:r>
                          <m:r>
                            <a:rPr lang="en-GB" sz="2000" i="1">
                              <a:solidFill>
                                <a:srgbClr val="00B050"/>
                              </a:solidFill>
                              <a:effectLst/>
                              <a:latin typeface="Cambria Math" panose="02040503050406030204" pitchFamily="18" charset="0"/>
                              <a:ea typeface="Times New Roman" panose="02020603050405020304" pitchFamily="18" charset="0"/>
                            </a:rPr>
                            <m:t> </m:t>
                          </m:r>
                          <m:r>
                            <a:rPr lang="en-GB" sz="2000" i="1">
                              <a:solidFill>
                                <a:srgbClr val="00B050"/>
                              </a:solidFill>
                              <a:effectLst/>
                              <a:latin typeface="Cambria Math" panose="02040503050406030204" pitchFamily="18" charset="0"/>
                              <a:ea typeface="Times New Roman" panose="02020603050405020304" pitchFamily="18" charset="0"/>
                            </a:rPr>
                            <m:t>𝑟𝑒𝑙𝑒𝑎𝑠𝑒</m:t>
                          </m:r>
                          <m:r>
                            <a:rPr lang="en-GB" sz="2000" i="1">
                              <a:solidFill>
                                <a:srgbClr val="00B050"/>
                              </a:solidFill>
                              <a:effectLst/>
                              <a:latin typeface="Cambria Math" panose="02040503050406030204" pitchFamily="18" charset="0"/>
                              <a:ea typeface="Times New Roman" panose="02020603050405020304" pitchFamily="18" charset="0"/>
                            </a:rPr>
                            <m:t> </m:t>
                          </m:r>
                          <m:r>
                            <a:rPr lang="en-GB" sz="2000" i="1">
                              <a:solidFill>
                                <a:srgbClr val="00B050"/>
                              </a:solidFill>
                              <a:effectLst/>
                              <a:latin typeface="Cambria Math" panose="02040503050406030204" pitchFamily="18" charset="0"/>
                              <a:ea typeface="Times New Roman" panose="02020603050405020304" pitchFamily="18" charset="0"/>
                            </a:rPr>
                            <m:t>𝑠𝑜𝑢𝑟𝑐𝑒</m:t>
                          </m:r>
                          <m:r>
                            <a:rPr lang="en-GB" sz="2000" i="1">
                              <a:solidFill>
                                <a:srgbClr val="00B050"/>
                              </a:solidFill>
                              <a:effectLst/>
                              <a:latin typeface="Cambria Math" panose="02040503050406030204" pitchFamily="18" charset="0"/>
                              <a:ea typeface="Times New Roman" panose="02020603050405020304" pitchFamily="18" charset="0"/>
                            </a:rPr>
                            <m:t>−</m:t>
                          </m:r>
                          <m:r>
                            <a:rPr lang="en-GB" sz="2000" i="1">
                              <a:solidFill>
                                <a:srgbClr val="00B050"/>
                              </a:solidFill>
                              <a:effectLst/>
                              <a:latin typeface="Cambria Math" panose="02040503050406030204" pitchFamily="18" charset="0"/>
                              <a:ea typeface="Times New Roman" panose="02020603050405020304" pitchFamily="18" charset="0"/>
                            </a:rPr>
                            <m:t>𝑦𝑒𝑎𝑟</m:t>
                          </m:r>
                        </m:e>
                      </m:d>
                      <m:r>
                        <a:rPr lang="en-GB" sz="2000" i="1">
                          <a:solidFill>
                            <a:srgbClr val="00B050"/>
                          </a:solidFill>
                          <a:effectLst/>
                          <a:latin typeface="Cambria Math" panose="02040503050406030204" pitchFamily="18" charset="0"/>
                          <a:ea typeface="Times New Roman" panose="02020603050405020304" pitchFamily="18" charset="0"/>
                        </a:rPr>
                        <m:t>×</m:t>
                      </m:r>
                      <m:sSub>
                        <m:sSubPr>
                          <m:ctrlPr>
                            <a:rPr lang="en-GB" sz="2000" i="1">
                              <a:solidFill>
                                <a:srgbClr val="00B050"/>
                              </a:solidFill>
                              <a:effectLst/>
                              <a:latin typeface="Cambria Math" panose="02040503050406030204" pitchFamily="18" charset="0"/>
                              <a:ea typeface="Times New Roman" panose="02020603050405020304" pitchFamily="18" charset="0"/>
                            </a:rPr>
                          </m:ctrlPr>
                        </m:sSubPr>
                        <m:e>
                          <m:r>
                            <a:rPr lang="en-GB" sz="2000" i="1">
                              <a:solidFill>
                                <a:srgbClr val="00B050"/>
                              </a:solidFill>
                              <a:effectLst/>
                              <a:latin typeface="Cambria Math" panose="02040503050406030204" pitchFamily="18" charset="0"/>
                              <a:ea typeface="Times New Roman" panose="02020603050405020304" pitchFamily="18" charset="0"/>
                            </a:rPr>
                            <m:t>𝑃</m:t>
                          </m:r>
                        </m:e>
                        <m:sub>
                          <m:r>
                            <a:rPr lang="en-GB" sz="2000" i="1">
                              <a:solidFill>
                                <a:srgbClr val="00B050"/>
                              </a:solidFill>
                              <a:effectLst/>
                              <a:latin typeface="Cambria Math" panose="02040503050406030204" pitchFamily="18" charset="0"/>
                              <a:ea typeface="Times New Roman" panose="02020603050405020304" pitchFamily="18" charset="0"/>
                            </a:rPr>
                            <m:t>𝑖𝑔𝑛</m:t>
                          </m:r>
                        </m:sub>
                      </m:sSub>
                      <m:r>
                        <a:rPr lang="en-GB" sz="2000" i="1">
                          <a:solidFill>
                            <a:srgbClr val="00B050"/>
                          </a:solidFill>
                          <a:effectLst/>
                          <a:latin typeface="Cambria Math" panose="02040503050406030204" pitchFamily="18" charset="0"/>
                          <a:ea typeface="Times New Roman" panose="02020603050405020304" pitchFamily="18" charset="0"/>
                        </a:rPr>
                        <m:t>×</m:t>
                      </m:r>
                      <m:sSub>
                        <m:sSubPr>
                          <m:ctrlPr>
                            <a:rPr lang="en-GB" sz="2000" i="1">
                              <a:solidFill>
                                <a:srgbClr val="00B050"/>
                              </a:solidFill>
                              <a:effectLst/>
                              <a:latin typeface="Cambria Math" panose="02040503050406030204" pitchFamily="18" charset="0"/>
                              <a:ea typeface="Times New Roman" panose="02020603050405020304" pitchFamily="18" charset="0"/>
                            </a:rPr>
                          </m:ctrlPr>
                        </m:sSubPr>
                        <m:e>
                          <m:r>
                            <a:rPr lang="en-GB" sz="2000" i="1">
                              <a:solidFill>
                                <a:srgbClr val="00B050"/>
                              </a:solidFill>
                              <a:effectLst/>
                              <a:latin typeface="Cambria Math" panose="02040503050406030204" pitchFamily="18" charset="0"/>
                              <a:ea typeface="Times New Roman" panose="02020603050405020304" pitchFamily="18" charset="0"/>
                            </a:rPr>
                            <m:t>𝑃</m:t>
                          </m:r>
                        </m:e>
                        <m:sub>
                          <m:r>
                            <a:rPr lang="en-GB" sz="2000" i="1">
                              <a:solidFill>
                                <a:srgbClr val="00B050"/>
                              </a:solidFill>
                              <a:effectLst/>
                              <a:latin typeface="Cambria Math" panose="02040503050406030204" pitchFamily="18" charset="0"/>
                              <a:ea typeface="Times New Roman" panose="02020603050405020304" pitchFamily="18" charset="0"/>
                            </a:rPr>
                            <m:t>𝑜𝑐𝑐</m:t>
                          </m:r>
                        </m:sub>
                      </m:sSub>
                      <m:r>
                        <a:rPr lang="en-GB" sz="2000" i="1">
                          <a:solidFill>
                            <a:srgbClr val="00B050"/>
                          </a:solidFill>
                          <a:effectLst/>
                          <a:latin typeface="Cambria Math" panose="02040503050406030204" pitchFamily="18" charset="0"/>
                          <a:ea typeface="Times New Roman" panose="02020603050405020304" pitchFamily="18" charset="0"/>
                        </a:rPr>
                        <m:t>×</m:t>
                      </m:r>
                      <m:r>
                        <a:rPr lang="en-GB" sz="2000" i="1">
                          <a:solidFill>
                            <a:srgbClr val="00B050"/>
                          </a:solidFill>
                          <a:effectLst/>
                          <a:latin typeface="Cambria Math" panose="02040503050406030204" pitchFamily="18" charset="0"/>
                          <a:ea typeface="Times New Roman" panose="02020603050405020304" pitchFamily="18" charset="0"/>
                        </a:rPr>
                        <m:t>𝑉</m:t>
                      </m:r>
                      <m:r>
                        <a:rPr lang="en-GB" sz="2000" i="1">
                          <a:solidFill>
                            <a:srgbClr val="00B050"/>
                          </a:solidFill>
                          <a:effectLst/>
                          <a:latin typeface="Cambria Math" panose="02040503050406030204" pitchFamily="18" charset="0"/>
                          <a:ea typeface="Times New Roman" panose="02020603050405020304" pitchFamily="18" charset="0"/>
                        </a:rPr>
                        <m:t>×</m:t>
                      </m:r>
                      <m:sSub>
                        <m:sSubPr>
                          <m:ctrlPr>
                            <a:rPr lang="en-GB" sz="2000" i="1">
                              <a:solidFill>
                                <a:srgbClr val="00B050"/>
                              </a:solidFill>
                              <a:effectLst/>
                              <a:latin typeface="Cambria Math" panose="02040503050406030204" pitchFamily="18" charset="0"/>
                              <a:ea typeface="Times New Roman" panose="02020603050405020304" pitchFamily="18" charset="0"/>
                            </a:rPr>
                          </m:ctrlPr>
                        </m:sSubPr>
                        <m:e>
                          <m:r>
                            <a:rPr lang="en-GB" sz="2000" i="1">
                              <a:solidFill>
                                <a:srgbClr val="00B050"/>
                              </a:solidFill>
                              <a:effectLst/>
                              <a:latin typeface="Cambria Math" panose="02040503050406030204" pitchFamily="18" charset="0"/>
                              <a:ea typeface="Times New Roman" panose="02020603050405020304" pitchFamily="18" charset="0"/>
                            </a:rPr>
                            <m:t>𝑁</m:t>
                          </m:r>
                        </m:e>
                        <m:sub>
                          <m:r>
                            <a:rPr lang="en-GB" sz="2000" i="1">
                              <a:solidFill>
                                <a:srgbClr val="00B050"/>
                              </a:solidFill>
                              <a:effectLst/>
                              <a:latin typeface="Cambria Math" panose="02040503050406030204" pitchFamily="18" charset="0"/>
                              <a:ea typeface="Times New Roman" panose="02020603050405020304" pitchFamily="18" charset="0"/>
                            </a:rPr>
                            <m:t>𝑟𝑎𝑛𝑔𝑒</m:t>
                          </m:r>
                        </m:sub>
                      </m:sSub>
                    </m:oMath>
                  </m:oMathPara>
                </a14:m>
                <a:endParaRPr lang="en-GB" sz="2000" dirty="0">
                  <a:effectLst/>
                  <a:latin typeface="Times New Roman" panose="02020603050405020304" pitchFamily="18" charset="0"/>
                  <a:ea typeface="Times New Roman" panose="02020603050405020304" pitchFamily="18" charset="0"/>
                </a:endParaRPr>
              </a:p>
              <a:p>
                <a:pPr marL="457200" indent="-457200" algn="just">
                  <a:lnSpc>
                    <a:spcPct val="110000"/>
                  </a:lnSpc>
                  <a:spcBef>
                    <a:spcPts val="600"/>
                  </a:spcBef>
                  <a:spcAft>
                    <a:spcPts val="600"/>
                  </a:spcAft>
                  <a:buFont typeface="Arial" panose="020B0604020202020204" pitchFamily="34" charset="0"/>
                  <a:buChar char="•"/>
                </a:pPr>
                <a:endParaRPr lang="en-GB" sz="2400" dirty="0">
                  <a:ea typeface="Times New Roman" panose="02020603050405020304" pitchFamily="18" charset="0"/>
                </a:endParaRPr>
              </a:p>
              <a:p>
                <a:pPr marL="457200" indent="-457200" algn="just">
                  <a:spcBef>
                    <a:spcPts val="300"/>
                  </a:spcBef>
                  <a:spcAft>
                    <a:spcPts val="300"/>
                  </a:spcAft>
                  <a:buFont typeface="Arial" panose="020B0604020202020204" pitchFamily="34" charset="0"/>
                  <a:buChar char="•"/>
                </a:pPr>
                <a:endParaRPr lang="en-GB" sz="2400" dirty="0">
                  <a:effectLst/>
                  <a:ea typeface="Times New Roman" panose="02020603050405020304" pitchFamily="18" charset="0"/>
                </a:endParaRPr>
              </a:p>
              <a:p>
                <a:pPr algn="just">
                  <a:spcBef>
                    <a:spcPts val="300"/>
                  </a:spcBef>
                  <a:spcAft>
                    <a:spcPts val="300"/>
                  </a:spcAft>
                </a:pPr>
                <a:endParaRPr lang="en-GB" sz="1800" dirty="0">
                  <a:effectLst/>
                  <a:latin typeface="Times New Roman" panose="02020603050405020304" pitchFamily="18" charset="0"/>
                  <a:ea typeface="Times New Roman" panose="02020603050405020304" pitchFamily="18" charset="0"/>
                </a:endParaRPr>
              </a:p>
              <a:p>
                <a:endParaRPr lang="en-GB" dirty="0"/>
              </a:p>
            </p:txBody>
          </p:sp>
        </mc:Choice>
        <mc:Fallback xmlns="">
          <p:sp>
            <p:nvSpPr>
              <p:cNvPr id="3" name="Content Placeholder 2">
                <a:extLst>
                  <a:ext uri="{FF2B5EF4-FFF2-40B4-BE49-F238E27FC236}">
                    <a16:creationId xmlns:a16="http://schemas.microsoft.com/office/drawing/2014/main" id="{B95A5299-1453-4C38-9D2D-50B578DE98F0}"/>
                  </a:ext>
                </a:extLst>
              </p:cNvPr>
              <p:cNvSpPr>
                <a:spLocks noGrp="1" noRot="1" noChangeAspect="1" noMove="1" noResize="1" noEditPoints="1" noAdjustHandles="1" noChangeArrowheads="1" noChangeShapeType="1" noTextEdit="1"/>
              </p:cNvSpPr>
              <p:nvPr>
                <p:ph idx="1"/>
              </p:nvPr>
            </p:nvSpPr>
            <p:spPr>
              <a:xfrm>
                <a:off x="720000" y="1440000"/>
                <a:ext cx="10800000" cy="4500000"/>
              </a:xfrm>
              <a:blipFill>
                <a:blip r:embed="rId3"/>
                <a:stretch>
                  <a:fillRect l="-1129" t="-1355"/>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6613A975-B14E-4135-ADE3-12283865D719}"/>
              </a:ext>
            </a:extLst>
          </p:cNvPr>
          <p:cNvSpPr txBox="1"/>
          <p:nvPr/>
        </p:nvSpPr>
        <p:spPr>
          <a:xfrm>
            <a:off x="5350933" y="2880000"/>
            <a:ext cx="6527800" cy="2345450"/>
          </a:xfrm>
          <a:prstGeom prst="rect">
            <a:avLst/>
          </a:prstGeom>
          <a:noFill/>
        </p:spPr>
        <p:txBody>
          <a:bodyPr wrap="square" rtlCol="0">
            <a:spAutoFit/>
          </a:bodyPr>
          <a:lstStyle/>
          <a:p>
            <a:pPr marL="457200" indent="-457200" algn="just">
              <a:lnSpc>
                <a:spcPct val="110000"/>
              </a:lnSpc>
              <a:spcBef>
                <a:spcPts val="600"/>
              </a:spcBef>
              <a:spcAft>
                <a:spcPts val="600"/>
              </a:spcAft>
              <a:buFont typeface="Arial" panose="020B0604020202020204" pitchFamily="34" charset="0"/>
              <a:buChar char="•"/>
            </a:pPr>
            <a:r>
              <a:rPr lang="en-GB" sz="2800" dirty="0">
                <a:solidFill>
                  <a:srgbClr val="00B050"/>
                </a:solidFill>
                <a:latin typeface="Arial" panose="020B0604020202020204" pitchFamily="34" charset="0"/>
                <a:ea typeface="Times New Roman" panose="02020603050405020304" pitchFamily="18" charset="0"/>
                <a:cs typeface="Arial" panose="020B0604020202020204" pitchFamily="34" charset="0"/>
              </a:rPr>
              <a:t>Occupancy</a:t>
            </a:r>
          </a:p>
          <a:p>
            <a:pPr marL="914400" lvl="1" indent="-457200" algn="just">
              <a:lnSpc>
                <a:spcPct val="110000"/>
              </a:lnSpc>
              <a:spcBef>
                <a:spcPts val="600"/>
              </a:spcBef>
              <a:spcAft>
                <a:spcPts val="600"/>
              </a:spcAft>
              <a:buFont typeface="Arial" panose="020B0604020202020204" pitchFamily="34" charset="0"/>
              <a:buChar char="•"/>
            </a:pPr>
            <a:r>
              <a:rPr lang="en-GB" sz="2400" dirty="0">
                <a:solidFill>
                  <a:srgbClr val="0070C0"/>
                </a:solidFill>
                <a:latin typeface="Arial" panose="020B0604020202020204" pitchFamily="34" charset="0"/>
                <a:ea typeface="Times New Roman" panose="02020603050405020304" pitchFamily="18" charset="0"/>
                <a:cs typeface="Arial" panose="020B0604020202020204" pitchFamily="34" charset="0"/>
              </a:rPr>
              <a:t>not always an independent variable</a:t>
            </a:r>
            <a:endParaRPr lang="en-GB" sz="2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10000"/>
              </a:lnSpc>
              <a:spcBef>
                <a:spcPts val="600"/>
              </a:spcBef>
              <a:spcAft>
                <a:spcPts val="600"/>
              </a:spcAft>
              <a:buFont typeface="Arial" panose="020B0604020202020204" pitchFamily="34" charset="0"/>
              <a:buChar char="•"/>
            </a:pPr>
            <a:r>
              <a:rPr lang="en-GB" sz="2800" dirty="0">
                <a:solidFill>
                  <a:srgbClr val="00B050"/>
                </a:solidFill>
                <a:latin typeface="Arial" panose="020B0604020202020204" pitchFamily="34" charset="0"/>
                <a:ea typeface="Times New Roman" panose="02020603050405020304" pitchFamily="18" charset="0"/>
                <a:cs typeface="Arial" panose="020B0604020202020204" pitchFamily="34" charset="0"/>
              </a:rPr>
              <a:t>Vulnerability of people</a:t>
            </a:r>
          </a:p>
          <a:p>
            <a:pPr marL="457200" indent="-457200" algn="just">
              <a:lnSpc>
                <a:spcPct val="110000"/>
              </a:lnSpc>
              <a:spcBef>
                <a:spcPts val="600"/>
              </a:spcBef>
              <a:spcAft>
                <a:spcPts val="600"/>
              </a:spcAft>
              <a:buFont typeface="Arial" panose="020B0604020202020204" pitchFamily="34" charset="0"/>
              <a:buChar char="•"/>
            </a:pPr>
            <a:r>
              <a:rPr lang="en-GB" sz="2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Number of release sources in range</a:t>
            </a:r>
          </a:p>
        </p:txBody>
      </p:sp>
      <p:sp>
        <p:nvSpPr>
          <p:cNvPr id="6" name="TextBox 5">
            <a:extLst>
              <a:ext uri="{FF2B5EF4-FFF2-40B4-BE49-F238E27FC236}">
                <a16:creationId xmlns:a16="http://schemas.microsoft.com/office/drawing/2014/main" id="{929EC938-51AE-420E-AABC-273507F6C343}"/>
              </a:ext>
            </a:extLst>
          </p:cNvPr>
          <p:cNvSpPr txBox="1"/>
          <p:nvPr/>
        </p:nvSpPr>
        <p:spPr>
          <a:xfrm>
            <a:off x="720000" y="2880000"/>
            <a:ext cx="4630933" cy="2985433"/>
          </a:xfrm>
          <a:prstGeom prst="rect">
            <a:avLst/>
          </a:prstGeom>
          <a:noFill/>
        </p:spPr>
        <p:txBody>
          <a:bodyPr wrap="square" rtlCol="0">
            <a:spAutoFit/>
          </a:bodyPr>
          <a:lstStyle/>
          <a:p>
            <a:pPr marL="360000" indent="-360000">
              <a:spcBef>
                <a:spcPts val="600"/>
              </a:spcBef>
              <a:spcAft>
                <a:spcPts val="600"/>
              </a:spcAft>
              <a:buFont typeface="Arial" panose="020B0604020202020204" pitchFamily="34" charset="0"/>
              <a:buChar char="•"/>
            </a:pPr>
            <a:r>
              <a:rPr lang="en-GB" sz="2800" dirty="0">
                <a:solidFill>
                  <a:srgbClr val="00B050"/>
                </a:solidFill>
                <a:latin typeface="Arial" panose="020B0604020202020204" pitchFamily="34" charset="0"/>
                <a:ea typeface="Times New Roman" panose="02020603050405020304" pitchFamily="18" charset="0"/>
                <a:cs typeface="Arial" panose="020B0604020202020204" pitchFamily="34" charset="0"/>
              </a:rPr>
              <a:t>Individual risk</a:t>
            </a:r>
          </a:p>
          <a:p>
            <a:pPr marL="360000" indent="-360000">
              <a:spcBef>
                <a:spcPts val="600"/>
              </a:spcBef>
              <a:spcAft>
                <a:spcPts val="600"/>
              </a:spcAft>
              <a:buFont typeface="Arial" panose="020B0604020202020204" pitchFamily="34" charset="0"/>
              <a:buChar char="•"/>
            </a:pPr>
            <a:r>
              <a:rPr lang="en-GB" sz="2800" dirty="0">
                <a:solidFill>
                  <a:srgbClr val="00B050"/>
                </a:solidFill>
                <a:latin typeface="Arial" panose="020B0604020202020204" pitchFamily="34" charset="0"/>
                <a:ea typeface="Times New Roman" panose="02020603050405020304" pitchFamily="18" charset="0"/>
                <a:cs typeface="Arial" panose="020B0604020202020204" pitchFamily="34" charset="0"/>
              </a:rPr>
              <a:t>Flammable release probability</a:t>
            </a:r>
          </a:p>
          <a:p>
            <a:pPr marL="360000" indent="-360000">
              <a:spcBef>
                <a:spcPts val="600"/>
              </a:spcBef>
              <a:spcAft>
                <a:spcPts val="600"/>
              </a:spcAft>
              <a:buFont typeface="Arial" panose="020B0604020202020204" pitchFamily="34" charset="0"/>
              <a:buChar char="•"/>
            </a:pPr>
            <a:r>
              <a:rPr lang="en-GB" sz="2800" dirty="0">
                <a:solidFill>
                  <a:srgbClr val="00B050"/>
                </a:solidFill>
                <a:latin typeface="Arial" panose="020B0604020202020204" pitchFamily="34" charset="0"/>
                <a:ea typeface="Times New Roman" panose="02020603050405020304" pitchFamily="18" charset="0"/>
                <a:cs typeface="Arial" panose="020B0604020202020204" pitchFamily="34" charset="0"/>
              </a:rPr>
              <a:t>Ignition probability</a:t>
            </a:r>
          </a:p>
          <a:p>
            <a:pPr marL="360000" indent="-360000">
              <a:spcBef>
                <a:spcPts val="600"/>
              </a:spcBef>
              <a:spcAft>
                <a:spcPts val="600"/>
              </a:spcAft>
            </a:pPr>
            <a:endParaRPr lang="en-GB" dirty="0">
              <a:latin typeface="Arial" panose="020B0604020202020204" pitchFamily="34" charset="0"/>
              <a:ea typeface="Times New Roman" panose="02020603050405020304" pitchFamily="18" charset="0"/>
              <a:cs typeface="Arial" panose="020B0604020202020204" pitchFamily="34" charset="0"/>
            </a:endParaRPr>
          </a:p>
          <a:p>
            <a:pPr marL="360000" indent="-360000">
              <a:spcBef>
                <a:spcPts val="600"/>
              </a:spcBef>
              <a:spcAft>
                <a:spcPts val="600"/>
              </a:spcAft>
            </a:pPr>
            <a:endParaRPr lang="en-GB" dirty="0"/>
          </a:p>
        </p:txBody>
      </p:sp>
    </p:spTree>
    <p:extLst>
      <p:ext uri="{BB962C8B-B14F-4D97-AF65-F5344CB8AC3E}">
        <p14:creationId xmlns:p14="http://schemas.microsoft.com/office/powerpoint/2010/main" val="821440319"/>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Energy Institute (EI 15)</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a:xfrm>
            <a:off x="720000" y="1440000"/>
            <a:ext cx="11319600" cy="4500000"/>
          </a:xfrm>
        </p:spPr>
        <p:txBody>
          <a:bodyPr>
            <a:normAutofit/>
          </a:bodyPr>
          <a:lstStyle/>
          <a:p>
            <a:pPr algn="just">
              <a:lnSpc>
                <a:spcPct val="100000"/>
              </a:lnSpc>
              <a:spcBef>
                <a:spcPts val="600"/>
              </a:spcBef>
              <a:spcAft>
                <a:spcPts val="600"/>
              </a:spcAft>
            </a:pPr>
            <a:r>
              <a:rPr lang="en-GB" b="1" dirty="0">
                <a:effectLst/>
                <a:ea typeface="Times New Roman" panose="02020603050405020304" pitchFamily="18" charset="0"/>
              </a:rPr>
              <a:t>Discussion of </a:t>
            </a:r>
            <a:r>
              <a:rPr lang="en-GB" sz="2800" b="1" dirty="0">
                <a:effectLst/>
                <a:ea typeface="Times New Roman" panose="02020603050405020304" pitchFamily="18" charset="0"/>
              </a:rPr>
              <a:t>risk based approach to area classification</a:t>
            </a:r>
            <a:endParaRPr lang="en-GB" b="1" dirty="0">
              <a:effectLst/>
              <a:ea typeface="Times New Roman" panose="02020603050405020304" pitchFamily="18" charset="0"/>
            </a:endParaRPr>
          </a:p>
          <a:p>
            <a:pPr marL="360000" indent="-360000" algn="just">
              <a:lnSpc>
                <a:spcPct val="100000"/>
              </a:lnSpc>
              <a:spcBef>
                <a:spcPts val="600"/>
              </a:spcBef>
              <a:spcAft>
                <a:spcPts val="600"/>
              </a:spcAft>
              <a:buFont typeface="Arial" panose="020B0604020202020204" pitchFamily="34" charset="0"/>
              <a:buChar char="•"/>
            </a:pPr>
            <a:r>
              <a:rPr lang="en-GB" dirty="0">
                <a:solidFill>
                  <a:srgbClr val="00B050"/>
                </a:solidFill>
                <a:effectLst/>
                <a:ea typeface="Times New Roman" panose="02020603050405020304" pitchFamily="18" charset="0"/>
              </a:rPr>
              <a:t>Good indication of the relative changes</a:t>
            </a:r>
          </a:p>
          <a:p>
            <a:pPr marL="360000" indent="-360000" algn="just">
              <a:lnSpc>
                <a:spcPct val="100000"/>
              </a:lnSpc>
              <a:spcBef>
                <a:spcPts val="600"/>
              </a:spcBef>
              <a:spcAft>
                <a:spcPts val="600"/>
              </a:spcAft>
              <a:buFont typeface="Arial" panose="020B0604020202020204" pitchFamily="34" charset="0"/>
              <a:buChar char="•"/>
            </a:pPr>
            <a:r>
              <a:rPr lang="en-GB" dirty="0">
                <a:solidFill>
                  <a:srgbClr val="00B050"/>
                </a:solidFill>
                <a:ea typeface="Times New Roman" panose="02020603050405020304" pitchFamily="18" charset="0"/>
              </a:rPr>
              <a:t>Risk ranges</a:t>
            </a:r>
          </a:p>
          <a:p>
            <a:pPr marL="360000" indent="-360000" algn="just">
              <a:lnSpc>
                <a:spcPct val="100000"/>
              </a:lnSpc>
              <a:spcBef>
                <a:spcPts val="600"/>
              </a:spcBef>
              <a:spcAft>
                <a:spcPts val="600"/>
              </a:spcAft>
              <a:buFont typeface="Arial" panose="020B0604020202020204" pitchFamily="34" charset="0"/>
              <a:buChar char="•"/>
            </a:pPr>
            <a:r>
              <a:rPr lang="en-GB" dirty="0">
                <a:solidFill>
                  <a:srgbClr val="00B050"/>
                </a:solidFill>
                <a:effectLst/>
                <a:ea typeface="Times New Roman" panose="02020603050405020304" pitchFamily="18" charset="0"/>
              </a:rPr>
              <a:t>Identified vulnerable operations</a:t>
            </a:r>
          </a:p>
          <a:p>
            <a:pPr marL="360000" indent="-360000" algn="just">
              <a:lnSpc>
                <a:spcPct val="100000"/>
              </a:lnSpc>
              <a:spcBef>
                <a:spcPts val="600"/>
              </a:spcBef>
              <a:spcAft>
                <a:spcPts val="600"/>
              </a:spcAft>
              <a:buFont typeface="Arial" panose="020B0604020202020204" pitchFamily="34" charset="0"/>
              <a:buChar char="•"/>
            </a:pPr>
            <a:r>
              <a:rPr lang="en-GB" dirty="0">
                <a:solidFill>
                  <a:srgbClr val="00B050"/>
                </a:solidFill>
                <a:ea typeface="Times New Roman" panose="02020603050405020304" pitchFamily="18" charset="0"/>
              </a:rPr>
              <a:t>Many operations risk “broadly acceptable” </a:t>
            </a:r>
          </a:p>
          <a:p>
            <a:pPr marL="360000" indent="-360000" algn="just">
              <a:lnSpc>
                <a:spcPct val="100000"/>
              </a:lnSpc>
              <a:spcBef>
                <a:spcPts val="600"/>
              </a:spcBef>
              <a:spcAft>
                <a:spcPts val="600"/>
              </a:spcAft>
              <a:buFont typeface="Arial" panose="020B0604020202020204" pitchFamily="34" charset="0"/>
              <a:buChar char="•"/>
            </a:pPr>
            <a:r>
              <a:rPr lang="en-GB" dirty="0">
                <a:solidFill>
                  <a:srgbClr val="00B050"/>
                </a:solidFill>
                <a:effectLst/>
                <a:ea typeface="Times New Roman" panose="02020603050405020304" pitchFamily="18" charset="0"/>
              </a:rPr>
              <a:t>Provided focus</a:t>
            </a:r>
          </a:p>
          <a:p>
            <a:pPr marL="457200" indent="-457200" algn="just">
              <a:lnSpc>
                <a:spcPct val="110000"/>
              </a:lnSpc>
              <a:spcBef>
                <a:spcPts val="600"/>
              </a:spcBef>
              <a:spcAft>
                <a:spcPts val="600"/>
              </a:spcAft>
              <a:buFont typeface="Arial" panose="020B0604020202020204" pitchFamily="34" charset="0"/>
              <a:buChar char="•"/>
            </a:pPr>
            <a:endParaRPr lang="en-GB" sz="2400" dirty="0">
              <a:ea typeface="Times New Roman" panose="02020603050405020304" pitchFamily="18" charset="0"/>
            </a:endParaRPr>
          </a:p>
          <a:p>
            <a:pPr marL="457200" indent="-457200" algn="just">
              <a:spcBef>
                <a:spcPts val="300"/>
              </a:spcBef>
              <a:spcAft>
                <a:spcPts val="300"/>
              </a:spcAft>
              <a:buFont typeface="Arial" panose="020B0604020202020204" pitchFamily="34" charset="0"/>
              <a:buChar char="•"/>
            </a:pPr>
            <a:endParaRPr lang="en-GB" sz="2400" dirty="0">
              <a:effectLst/>
              <a:ea typeface="Times New Roman" panose="02020603050405020304" pitchFamily="18" charset="0"/>
            </a:endParaRPr>
          </a:p>
          <a:p>
            <a:pPr algn="just">
              <a:spcBef>
                <a:spcPts val="300"/>
              </a:spcBef>
              <a:spcAft>
                <a:spcPts val="300"/>
              </a:spcAft>
            </a:pPr>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4026360374"/>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Extent of Zone (1)</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p:txBody>
          <a:bodyPr/>
          <a:lstStyle/>
          <a:p>
            <a:pPr>
              <a:lnSpc>
                <a:spcPct val="100000"/>
              </a:lnSpc>
              <a:spcBef>
                <a:spcPts val="600"/>
              </a:spcBef>
              <a:spcAft>
                <a:spcPts val="600"/>
              </a:spcAft>
            </a:pPr>
            <a:r>
              <a:rPr lang="en-GB" sz="2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Gas dispersion tools to determine extent</a:t>
            </a:r>
          </a:p>
          <a:p>
            <a:pPr marL="360000" indent="-360000">
              <a:lnSpc>
                <a:spcPct val="100000"/>
              </a:lnSpc>
              <a:spcBef>
                <a:spcPts val="600"/>
              </a:spcBef>
              <a:spcAft>
                <a:spcPts val="600"/>
              </a:spcAft>
              <a:buFont typeface="Arial" panose="020B0604020202020204" pitchFamily="34" charset="0"/>
              <a:buChar char="•"/>
            </a:pPr>
            <a:r>
              <a:rPr lang="en-GB" sz="2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BS EN 60079-10-1:2015 area classification but not extent</a:t>
            </a:r>
          </a:p>
          <a:p>
            <a:pPr marL="360000" indent="-360000">
              <a:lnSpc>
                <a:spcPct val="100000"/>
              </a:lnSpc>
              <a:spcBef>
                <a:spcPts val="600"/>
              </a:spcBef>
              <a:spcAft>
                <a:spcPts val="600"/>
              </a:spcAft>
              <a:buFont typeface="Arial" panose="020B0604020202020204" pitchFamily="34" charset="0"/>
              <a:buChar char="•"/>
            </a:pPr>
            <a:r>
              <a:rPr lang="en-GB" sz="2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Desktop analytical tools</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cs typeface="Times New Roman" panose="02020603050405020304" pitchFamily="18" charset="0"/>
              </a:rPr>
              <a:t>Slow chronic releases</a:t>
            </a:r>
          </a:p>
          <a:p>
            <a:pPr marL="720000" lvl="1"/>
            <a:r>
              <a:rPr lang="en-GB" dirty="0">
                <a:solidFill>
                  <a:srgbClr val="0070C0"/>
                </a:solidFill>
                <a:cs typeface="Times New Roman" panose="02020603050405020304" pitchFamily="18" charset="0"/>
              </a:rPr>
              <a:t>Theoretically flammable</a:t>
            </a:r>
          </a:p>
          <a:p>
            <a:pPr marL="720000" lvl="1"/>
            <a:r>
              <a:rPr lang="en-GB" dirty="0">
                <a:solidFill>
                  <a:srgbClr val="0070C0"/>
                </a:solidFill>
                <a:cs typeface="Times New Roman" panose="02020603050405020304" pitchFamily="18" charset="0"/>
              </a:rPr>
              <a:t>So small as not to be a hazard</a:t>
            </a:r>
          </a:p>
          <a:p>
            <a:pPr marL="720000" lvl="1"/>
            <a:r>
              <a:rPr lang="en-GB" dirty="0">
                <a:solidFill>
                  <a:srgbClr val="0070C0"/>
                </a:solidFill>
                <a:cs typeface="Times New Roman" panose="02020603050405020304" pitchFamily="18" charset="0"/>
              </a:rPr>
              <a:t>Zone of Negligible Extent applies</a:t>
            </a:r>
            <a:endParaRPr lang="en-GB" dirty="0">
              <a:solidFill>
                <a:srgbClr val="0070C0"/>
              </a:solidFill>
            </a:endParaRPr>
          </a:p>
        </p:txBody>
      </p:sp>
    </p:spTree>
    <p:extLst>
      <p:ext uri="{BB962C8B-B14F-4D97-AF65-F5344CB8AC3E}">
        <p14:creationId xmlns:p14="http://schemas.microsoft.com/office/powerpoint/2010/main" val="4117426563"/>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Extent of Zone (2)</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a:xfrm>
            <a:off x="720000" y="1439999"/>
            <a:ext cx="11167200" cy="4622133"/>
          </a:xfrm>
        </p:spPr>
        <p:txBody>
          <a:bodyPr>
            <a:normAutofit/>
          </a:bodyPr>
          <a:lstStyle/>
          <a:p>
            <a:pPr>
              <a:lnSpc>
                <a:spcPct val="100000"/>
              </a:lnSpc>
              <a:spcBef>
                <a:spcPts val="600"/>
              </a:spcBef>
              <a:spcAft>
                <a:spcPts val="600"/>
              </a:spcAft>
            </a:pPr>
            <a:r>
              <a:rPr lang="en-GB" sz="2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Gas dispersion tools to determine extent</a:t>
            </a:r>
          </a:p>
          <a:p>
            <a:pPr marL="360000" indent="-360000">
              <a:lnSpc>
                <a:spcPct val="100000"/>
              </a:lnSpc>
              <a:spcBef>
                <a:spcPts val="600"/>
              </a:spcBef>
              <a:spcAft>
                <a:spcPts val="600"/>
              </a:spcAft>
              <a:buFont typeface="Arial" panose="020B0604020202020204" pitchFamily="34" charset="0"/>
              <a:buChar char="•"/>
            </a:pPr>
            <a:r>
              <a:rPr lang="en-GB" sz="2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BS EN 60079-10-1:2015 area classification but not extent</a:t>
            </a:r>
          </a:p>
          <a:p>
            <a:pPr marL="360000" indent="-360000">
              <a:lnSpc>
                <a:spcPct val="100000"/>
              </a:lnSpc>
              <a:spcBef>
                <a:spcPts val="600"/>
              </a:spcBef>
              <a:spcAft>
                <a:spcPts val="600"/>
              </a:spcAft>
              <a:buFont typeface="Arial" panose="020B0604020202020204" pitchFamily="34" charset="0"/>
              <a:buChar char="•"/>
            </a:pPr>
            <a:r>
              <a:rPr lang="en-GB" sz="2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Desktop analytical tools</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cs typeface="Times New Roman" panose="02020603050405020304" pitchFamily="18" charset="0"/>
              </a:rPr>
              <a:t>Acute releases in “insect house”</a:t>
            </a:r>
          </a:p>
          <a:p>
            <a:pPr marL="720000" lvl="1"/>
            <a:r>
              <a:rPr lang="en-GB" dirty="0">
                <a:solidFill>
                  <a:srgbClr val="0070C0"/>
                </a:solidFill>
                <a:cs typeface="Times New Roman" panose="02020603050405020304" pitchFamily="18" charset="0"/>
              </a:rPr>
              <a:t>High momentum jets		</a:t>
            </a:r>
          </a:p>
          <a:p>
            <a:pPr marL="720000" lvl="1"/>
            <a:r>
              <a:rPr lang="en-GB" dirty="0">
                <a:solidFill>
                  <a:srgbClr val="0070C0"/>
                </a:solidFill>
                <a:cs typeface="Times New Roman" panose="02020603050405020304" pitchFamily="18" charset="0"/>
              </a:rPr>
              <a:t>Obstructions</a:t>
            </a:r>
          </a:p>
          <a:p>
            <a:pPr marL="720000" lvl="1"/>
            <a:r>
              <a:rPr lang="en-GB" dirty="0">
                <a:solidFill>
                  <a:srgbClr val="0070C0"/>
                </a:solidFill>
                <a:cs typeface="Times New Roman" panose="02020603050405020304" pitchFamily="18" charset="0"/>
              </a:rPr>
              <a:t>Hydrogen will layer - exits though buoyant  flow and diffusion</a:t>
            </a:r>
          </a:p>
          <a:p>
            <a:pPr marL="720000" lvl="1"/>
            <a:r>
              <a:rPr lang="en-GB" dirty="0">
                <a:solidFill>
                  <a:srgbClr val="0070C0"/>
                </a:solidFill>
                <a:cs typeface="Times New Roman" panose="02020603050405020304" pitchFamily="18" charset="0"/>
              </a:rPr>
              <a:t>Buoyant thermal – mixes under own motion</a:t>
            </a:r>
            <a:endParaRPr lang="en-GB" dirty="0">
              <a:solidFill>
                <a:srgbClr val="0070C0"/>
              </a:solidFill>
            </a:endParaRPr>
          </a:p>
        </p:txBody>
      </p:sp>
      <p:sp>
        <p:nvSpPr>
          <p:cNvPr id="4" name="Rectangle 2">
            <a:extLst>
              <a:ext uri="{FF2B5EF4-FFF2-40B4-BE49-F238E27FC236}">
                <a16:creationId xmlns:a16="http://schemas.microsoft.com/office/drawing/2014/main" id="{5CC56951-EA16-402E-8055-B16D7E109F5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B6B1D84-D092-49F3-9C6E-B22A84368EDC}"/>
                  </a:ext>
                </a:extLst>
              </p:cNvPr>
              <p:cNvSpPr txBox="1"/>
              <p:nvPr/>
            </p:nvSpPr>
            <p:spPr>
              <a:xfrm>
                <a:off x="6019801" y="3513998"/>
                <a:ext cx="5867400" cy="100040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i="1" smtClean="0">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𝑋</m:t>
                      </m:r>
                      <m:r>
                        <a:rPr lang="en-GB" sz="2400" i="1" smtClean="0">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=2.4</m:t>
                      </m:r>
                      <m:r>
                        <a:rPr lang="en-GB" sz="2400" i="1" smtClean="0">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𝐹</m:t>
                      </m:r>
                      <m:sSup>
                        <m:sSupPr>
                          <m:ctrlPr>
                            <a:rPr lang="en-GB" sz="2400" i="1">
                              <a:solidFill>
                                <a:srgbClr val="0070C0"/>
                              </a:solidFill>
                              <a:effectLst/>
                              <a:latin typeface="Cambria Math" panose="02040503050406030204" pitchFamily="18" charset="0"/>
                              <a:cs typeface="Arial" panose="020B0604020202020204" pitchFamily="34" charset="0"/>
                            </a:rPr>
                          </m:ctrlPr>
                        </m:sSupPr>
                        <m:e>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𝑟</m:t>
                          </m:r>
                        </m:e>
                        <m:sup>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0.5</m:t>
                          </m:r>
                        </m:sup>
                      </m:sSup>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𝑑</m:t>
                      </m:r>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GB" sz="2400" i="1">
                              <a:solidFill>
                                <a:srgbClr val="0070C0"/>
                              </a:solidFill>
                              <a:effectLst/>
                              <a:latin typeface="Cambria Math" panose="02040503050406030204" pitchFamily="18" charset="0"/>
                              <a:cs typeface="Arial" panose="020B0604020202020204" pitchFamily="34" charset="0"/>
                            </a:rPr>
                          </m:ctrlPr>
                        </m:sSupPr>
                        <m:e>
                          <m:d>
                            <m:dPr>
                              <m:ctrlPr>
                                <a:rPr lang="en-GB" sz="2400" i="1">
                                  <a:solidFill>
                                    <a:srgbClr val="0070C0"/>
                                  </a:solidFill>
                                  <a:effectLst/>
                                  <a:latin typeface="Cambria Math" panose="02040503050406030204" pitchFamily="18" charset="0"/>
                                  <a:cs typeface="Arial" panose="020B0604020202020204" pitchFamily="34" charset="0"/>
                                </a:rPr>
                              </m:ctrlPr>
                            </m:dPr>
                            <m:e>
                              <m:f>
                                <m:fPr>
                                  <m:ctrlPr>
                                    <a:rPr lang="en-GB" sz="2400" i="1">
                                      <a:solidFill>
                                        <a:srgbClr val="0070C0"/>
                                      </a:solidFill>
                                      <a:effectLst/>
                                      <a:latin typeface="Cambria Math" panose="02040503050406030204" pitchFamily="18" charset="0"/>
                                      <a:cs typeface="Arial" panose="020B0604020202020204" pitchFamily="34" charset="0"/>
                                    </a:rPr>
                                  </m:ctrlPr>
                                </m:fPr>
                                <m:num>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920</m:t>
                                  </m:r>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𝑄</m:t>
                                  </m:r>
                                </m:num>
                                <m:den>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𝐸</m:t>
                                  </m:r>
                                </m:den>
                              </m:f>
                            </m:e>
                          </m:d>
                        </m:e>
                        <m:sup>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0.55</m:t>
                          </m:r>
                        </m:sup>
                      </m:sSup>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GB" sz="2400" i="1">
                              <a:solidFill>
                                <a:srgbClr val="0070C0"/>
                              </a:solidFill>
                              <a:effectLst/>
                              <a:latin typeface="Cambria Math" panose="02040503050406030204" pitchFamily="18" charset="0"/>
                              <a:cs typeface="Arial" panose="020B0604020202020204" pitchFamily="34" charset="0"/>
                            </a:rPr>
                          </m:ctrlPr>
                        </m:sSupPr>
                        <m:e>
                          <m:d>
                            <m:dPr>
                              <m:ctrlPr>
                                <a:rPr lang="en-GB" sz="2400" i="1">
                                  <a:solidFill>
                                    <a:srgbClr val="0070C0"/>
                                  </a:solidFill>
                                  <a:effectLst/>
                                  <a:latin typeface="Cambria Math" panose="02040503050406030204" pitchFamily="18" charset="0"/>
                                  <a:cs typeface="Arial" panose="020B0604020202020204" pitchFamily="34" charset="0"/>
                                </a:rPr>
                              </m:ctrlPr>
                            </m:dPr>
                            <m:e>
                              <m:f>
                                <m:fPr>
                                  <m:ctrlPr>
                                    <a:rPr lang="en-GB" sz="2400" i="1">
                                      <a:solidFill>
                                        <a:srgbClr val="0070C0"/>
                                      </a:solidFill>
                                      <a:effectLst/>
                                      <a:latin typeface="Cambria Math" panose="02040503050406030204" pitchFamily="18" charset="0"/>
                                      <a:cs typeface="Arial" panose="020B0604020202020204" pitchFamily="34" charset="0"/>
                                    </a:rPr>
                                  </m:ctrlPr>
                                </m:fPr>
                                <m:num>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920</m:t>
                                  </m:r>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𝑄</m:t>
                                  </m:r>
                                </m:num>
                                <m:den>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𝐶</m:t>
                                  </m:r>
                                </m:den>
                              </m:f>
                            </m:e>
                          </m:d>
                        </m:e>
                        <m:sup>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0.55</m:t>
                          </m:r>
                        </m:sup>
                      </m:sSup>
                    </m:oMath>
                  </m:oMathPara>
                </a14:m>
                <a:endParaRPr lang="en-GB" sz="2400" dirty="0"/>
              </a:p>
            </p:txBody>
          </p:sp>
        </mc:Choice>
        <mc:Fallback xmlns="">
          <p:sp>
            <p:nvSpPr>
              <p:cNvPr id="5" name="TextBox 4">
                <a:extLst>
                  <a:ext uri="{FF2B5EF4-FFF2-40B4-BE49-F238E27FC236}">
                    <a16:creationId xmlns:a16="http://schemas.microsoft.com/office/drawing/2014/main" id="{1B6B1D84-D092-49F3-9C6E-B22A84368EDC}"/>
                  </a:ext>
                </a:extLst>
              </p:cNvPr>
              <p:cNvSpPr txBox="1">
                <a:spLocks noRot="1" noChangeAspect="1" noMove="1" noResize="1" noEditPoints="1" noAdjustHandles="1" noChangeArrowheads="1" noChangeShapeType="1" noTextEdit="1"/>
              </p:cNvSpPr>
              <p:nvPr/>
            </p:nvSpPr>
            <p:spPr>
              <a:xfrm>
                <a:off x="6019801" y="3513998"/>
                <a:ext cx="5867400" cy="1000402"/>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05912684"/>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Extent of Zone (3)</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a:xfrm>
            <a:off x="720000" y="1439999"/>
            <a:ext cx="11167200" cy="4622133"/>
          </a:xfrm>
        </p:spPr>
        <p:txBody>
          <a:bodyPr>
            <a:normAutofit/>
          </a:bodyPr>
          <a:lstStyle/>
          <a:p>
            <a:pPr>
              <a:lnSpc>
                <a:spcPct val="100000"/>
              </a:lnSpc>
              <a:spcBef>
                <a:spcPts val="600"/>
              </a:spcBef>
              <a:spcAft>
                <a:spcPts val="600"/>
              </a:spcAft>
            </a:pPr>
            <a:r>
              <a:rPr lang="en-GB" sz="2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Gas dispersion tools to determine extent</a:t>
            </a:r>
          </a:p>
          <a:p>
            <a:pPr marL="360000" indent="-360000">
              <a:lnSpc>
                <a:spcPct val="100000"/>
              </a:lnSpc>
              <a:spcBef>
                <a:spcPts val="600"/>
              </a:spcBef>
              <a:spcAft>
                <a:spcPts val="600"/>
              </a:spcAft>
              <a:buFont typeface="Arial" panose="020B0604020202020204" pitchFamily="34" charset="0"/>
              <a:buChar char="•"/>
            </a:pPr>
            <a:r>
              <a:rPr lang="en-GB" sz="2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BS EN 60079-10-1:2015 area classification but not extent</a:t>
            </a:r>
          </a:p>
          <a:p>
            <a:pPr marL="360000" indent="-360000">
              <a:lnSpc>
                <a:spcPct val="100000"/>
              </a:lnSpc>
              <a:spcBef>
                <a:spcPts val="600"/>
              </a:spcBef>
              <a:spcAft>
                <a:spcPts val="600"/>
              </a:spcAft>
              <a:buFont typeface="Arial" panose="020B0604020202020204" pitchFamily="34" charset="0"/>
              <a:buChar char="•"/>
            </a:pPr>
            <a:r>
              <a:rPr lang="en-GB" sz="2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Desktop analytical tools</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cs typeface="Times New Roman" panose="02020603050405020304" pitchFamily="18" charset="0"/>
              </a:rPr>
              <a:t>Acute releases in “insect house”</a:t>
            </a:r>
          </a:p>
          <a:p>
            <a:pPr marL="720000" lvl="1"/>
            <a:r>
              <a:rPr lang="en-GB" dirty="0">
                <a:solidFill>
                  <a:srgbClr val="0070C0"/>
                </a:solidFill>
                <a:cs typeface="Times New Roman" panose="02020603050405020304" pitchFamily="18" charset="0"/>
              </a:rPr>
              <a:t>High momentum jets		</a:t>
            </a:r>
          </a:p>
          <a:p>
            <a:pPr marL="720000" lvl="1"/>
            <a:r>
              <a:rPr lang="en-GB" dirty="0">
                <a:solidFill>
                  <a:srgbClr val="0070C0"/>
                </a:solidFill>
                <a:cs typeface="Times New Roman" panose="02020603050405020304" pitchFamily="18" charset="0"/>
              </a:rPr>
              <a:t>Buoyant thermal – mixes under own motion</a:t>
            </a:r>
            <a:endParaRPr lang="en-GB" dirty="0">
              <a:solidFill>
                <a:srgbClr val="0070C0"/>
              </a:solidFill>
            </a:endParaRPr>
          </a:p>
        </p:txBody>
      </p:sp>
      <p:sp>
        <p:nvSpPr>
          <p:cNvPr id="4" name="Rectangle 2">
            <a:extLst>
              <a:ext uri="{FF2B5EF4-FFF2-40B4-BE49-F238E27FC236}">
                <a16:creationId xmlns:a16="http://schemas.microsoft.com/office/drawing/2014/main" id="{5CC56951-EA16-402E-8055-B16D7E109F5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B6B1D84-D092-49F3-9C6E-B22A84368EDC}"/>
                  </a:ext>
                </a:extLst>
              </p:cNvPr>
              <p:cNvSpPr txBox="1"/>
              <p:nvPr/>
            </p:nvSpPr>
            <p:spPr>
              <a:xfrm>
                <a:off x="6019801" y="3513998"/>
                <a:ext cx="5867400" cy="100040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i="1" smtClean="0">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𝑋</m:t>
                      </m:r>
                      <m:r>
                        <a:rPr lang="en-GB" sz="2400" i="1" smtClean="0">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=2.4</m:t>
                      </m:r>
                      <m:r>
                        <a:rPr lang="en-GB" sz="2400" i="1" smtClean="0">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𝐹</m:t>
                      </m:r>
                      <m:sSup>
                        <m:sSupPr>
                          <m:ctrlPr>
                            <a:rPr lang="en-GB" sz="2400" i="1">
                              <a:solidFill>
                                <a:srgbClr val="0070C0"/>
                              </a:solidFill>
                              <a:effectLst/>
                              <a:latin typeface="Cambria Math" panose="02040503050406030204" pitchFamily="18" charset="0"/>
                              <a:cs typeface="Arial" panose="020B0604020202020204" pitchFamily="34" charset="0"/>
                            </a:rPr>
                          </m:ctrlPr>
                        </m:sSupPr>
                        <m:e>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𝑟</m:t>
                          </m:r>
                        </m:e>
                        <m:sup>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0.5</m:t>
                          </m:r>
                        </m:sup>
                      </m:sSup>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𝑑</m:t>
                      </m:r>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GB" sz="2400" i="1">
                              <a:solidFill>
                                <a:srgbClr val="0070C0"/>
                              </a:solidFill>
                              <a:effectLst/>
                              <a:latin typeface="Cambria Math" panose="02040503050406030204" pitchFamily="18" charset="0"/>
                              <a:cs typeface="Arial" panose="020B0604020202020204" pitchFamily="34" charset="0"/>
                            </a:rPr>
                          </m:ctrlPr>
                        </m:sSupPr>
                        <m:e>
                          <m:d>
                            <m:dPr>
                              <m:ctrlPr>
                                <a:rPr lang="en-GB" sz="2400" i="1">
                                  <a:solidFill>
                                    <a:srgbClr val="0070C0"/>
                                  </a:solidFill>
                                  <a:effectLst/>
                                  <a:latin typeface="Cambria Math" panose="02040503050406030204" pitchFamily="18" charset="0"/>
                                  <a:cs typeface="Arial" panose="020B0604020202020204" pitchFamily="34" charset="0"/>
                                </a:rPr>
                              </m:ctrlPr>
                            </m:dPr>
                            <m:e>
                              <m:f>
                                <m:fPr>
                                  <m:ctrlPr>
                                    <a:rPr lang="en-GB" sz="2400" i="1">
                                      <a:solidFill>
                                        <a:srgbClr val="0070C0"/>
                                      </a:solidFill>
                                      <a:effectLst/>
                                      <a:latin typeface="Cambria Math" panose="02040503050406030204" pitchFamily="18" charset="0"/>
                                      <a:cs typeface="Arial" panose="020B0604020202020204" pitchFamily="34" charset="0"/>
                                    </a:rPr>
                                  </m:ctrlPr>
                                </m:fPr>
                                <m:num>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920</m:t>
                                  </m:r>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𝑄</m:t>
                                  </m:r>
                                </m:num>
                                <m:den>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𝐸</m:t>
                                  </m:r>
                                </m:den>
                              </m:f>
                            </m:e>
                          </m:d>
                        </m:e>
                        <m:sup>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0.55</m:t>
                          </m:r>
                        </m:sup>
                      </m:sSup>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GB" sz="2400" i="1">
                              <a:solidFill>
                                <a:srgbClr val="0070C0"/>
                              </a:solidFill>
                              <a:effectLst/>
                              <a:latin typeface="Cambria Math" panose="02040503050406030204" pitchFamily="18" charset="0"/>
                              <a:cs typeface="Arial" panose="020B0604020202020204" pitchFamily="34" charset="0"/>
                            </a:rPr>
                          </m:ctrlPr>
                        </m:sSupPr>
                        <m:e>
                          <m:d>
                            <m:dPr>
                              <m:ctrlPr>
                                <a:rPr lang="en-GB" sz="2400" i="1">
                                  <a:solidFill>
                                    <a:srgbClr val="0070C0"/>
                                  </a:solidFill>
                                  <a:effectLst/>
                                  <a:latin typeface="Cambria Math" panose="02040503050406030204" pitchFamily="18" charset="0"/>
                                  <a:cs typeface="Arial" panose="020B0604020202020204" pitchFamily="34" charset="0"/>
                                </a:rPr>
                              </m:ctrlPr>
                            </m:dPr>
                            <m:e>
                              <m:f>
                                <m:fPr>
                                  <m:ctrlPr>
                                    <a:rPr lang="en-GB" sz="2400" i="1">
                                      <a:solidFill>
                                        <a:srgbClr val="0070C0"/>
                                      </a:solidFill>
                                      <a:effectLst/>
                                      <a:latin typeface="Cambria Math" panose="02040503050406030204" pitchFamily="18" charset="0"/>
                                      <a:cs typeface="Arial" panose="020B0604020202020204" pitchFamily="34" charset="0"/>
                                    </a:rPr>
                                  </m:ctrlPr>
                                </m:fPr>
                                <m:num>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920</m:t>
                                  </m:r>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𝑄</m:t>
                                  </m:r>
                                </m:num>
                                <m:den>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𝐶</m:t>
                                  </m:r>
                                </m:den>
                              </m:f>
                            </m:e>
                          </m:d>
                        </m:e>
                        <m:sup>
                          <m:r>
                            <a:rPr lang="en-GB" sz="2400" i="1">
                              <a:solidFill>
                                <a:srgbClr val="0070C0"/>
                              </a:solidFill>
                              <a:effectLst/>
                              <a:latin typeface="Cambria Math" panose="02040503050406030204" pitchFamily="18" charset="0"/>
                              <a:ea typeface="Times New Roman" panose="02020603050405020304" pitchFamily="18" charset="0"/>
                              <a:cs typeface="Arial" panose="020B0604020202020204" pitchFamily="34" charset="0"/>
                            </a:rPr>
                            <m:t>0.55</m:t>
                          </m:r>
                        </m:sup>
                      </m:sSup>
                    </m:oMath>
                  </m:oMathPara>
                </a14:m>
                <a:endParaRPr lang="en-GB" sz="2400" dirty="0"/>
              </a:p>
            </p:txBody>
          </p:sp>
        </mc:Choice>
        <mc:Fallback xmlns="">
          <p:sp>
            <p:nvSpPr>
              <p:cNvPr id="5" name="TextBox 4">
                <a:extLst>
                  <a:ext uri="{FF2B5EF4-FFF2-40B4-BE49-F238E27FC236}">
                    <a16:creationId xmlns:a16="http://schemas.microsoft.com/office/drawing/2014/main" id="{1B6B1D84-D092-49F3-9C6E-B22A84368EDC}"/>
                  </a:ext>
                </a:extLst>
              </p:cNvPr>
              <p:cNvSpPr txBox="1">
                <a:spLocks noRot="1" noChangeAspect="1" noMove="1" noResize="1" noEditPoints="1" noAdjustHandles="1" noChangeArrowheads="1" noChangeShapeType="1" noTextEdit="1"/>
              </p:cNvSpPr>
              <p:nvPr/>
            </p:nvSpPr>
            <p:spPr>
              <a:xfrm>
                <a:off x="6019801" y="3513998"/>
                <a:ext cx="5867400" cy="1000402"/>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274352525"/>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Extent of Zone (4)</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a:xfrm>
            <a:off x="720000" y="1440000"/>
            <a:ext cx="11167200" cy="4500000"/>
          </a:xfrm>
        </p:spPr>
        <p:txBody>
          <a:bodyPr>
            <a:normAutofit/>
          </a:bodyPr>
          <a:lstStyle/>
          <a:p>
            <a:pPr>
              <a:lnSpc>
                <a:spcPct val="100000"/>
              </a:lnSpc>
              <a:spcBef>
                <a:spcPts val="600"/>
              </a:spcBef>
              <a:spcAft>
                <a:spcPts val="600"/>
              </a:spcAft>
            </a:pPr>
            <a:r>
              <a:rPr lang="en-GB" sz="2800" b="1" dirty="0">
                <a:effectLst/>
                <a:latin typeface="Arial" panose="020B0604020202020204" pitchFamily="34" charset="0"/>
                <a:ea typeface="Times New Roman" panose="02020603050405020304" pitchFamily="18" charset="0"/>
                <a:cs typeface="Times New Roman" panose="02020603050405020304" pitchFamily="18" charset="0"/>
              </a:rPr>
              <a:t>Summary of Extent</a:t>
            </a:r>
          </a:p>
          <a:p>
            <a:pPr marL="360000" indent="-360000">
              <a:lnSpc>
                <a:spcPct val="100000"/>
              </a:lnSpc>
              <a:spcBef>
                <a:spcPts val="600"/>
              </a:spcBef>
              <a:spcAft>
                <a:spcPts val="600"/>
              </a:spcAft>
              <a:buFont typeface="Arial" panose="020B0604020202020204" pitchFamily="34" charset="0"/>
              <a:buChar char="•"/>
            </a:pPr>
            <a:r>
              <a:rPr lang="en-GB" sz="2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Limited extent - </a:t>
            </a:r>
            <a:r>
              <a:rPr lang="en-GB" i="1" dirty="0">
                <a:solidFill>
                  <a:srgbClr val="00B050"/>
                </a:solidFill>
                <a:ea typeface="Times New Roman" panose="02020603050405020304" pitchFamily="18" charset="0"/>
                <a:cs typeface="Times New Roman" panose="02020603050405020304" pitchFamily="18" charset="0"/>
              </a:rPr>
              <a:t>Right “ball park” – CFD “gilding lily”</a:t>
            </a:r>
            <a:endParaRPr lang="en-GB" dirty="0">
              <a:solidFill>
                <a:srgbClr val="00B050"/>
              </a:solidFill>
              <a:ea typeface="Times New Roman" panose="02020603050405020304" pitchFamily="18" charset="0"/>
              <a:cs typeface="Times New Roman" panose="02020603050405020304" pitchFamily="18" charset="0"/>
            </a:endParaRP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cs typeface="Times New Roman" panose="02020603050405020304" pitchFamily="18" charset="0"/>
              </a:rPr>
              <a:t>Potentially “negligible extent”</a:t>
            </a:r>
            <a:r>
              <a:rPr lang="en-GB" dirty="0">
                <a:solidFill>
                  <a:srgbClr val="00B050"/>
                </a:solidFill>
                <a:ea typeface="Times New Roman" panose="02020603050405020304" pitchFamily="18" charset="0"/>
                <a:cs typeface="Times New Roman" panose="02020603050405020304" pitchFamily="18" charset="0"/>
              </a:rPr>
              <a:t> tends to support the initial judgement</a:t>
            </a:r>
            <a:endParaRPr lang="en-GB" dirty="0">
              <a:solidFill>
                <a:srgbClr val="00B050"/>
              </a:solidFill>
              <a:cs typeface="Times New Roman" panose="02020603050405020304" pitchFamily="18" charset="0"/>
            </a:endParaRPr>
          </a:p>
          <a:p>
            <a:pPr marL="720000" lvl="1"/>
            <a:r>
              <a:rPr lang="en-GB"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treated as non-hazardous.</a:t>
            </a:r>
          </a:p>
          <a:p>
            <a:pPr marL="720000" lvl="1"/>
            <a:r>
              <a:rPr lang="en-GB"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negligible release rate or negligible release quantity.</a:t>
            </a:r>
            <a:endParaRPr lang="en-GB"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p>
            <a:pPr marL="720000" lvl="1"/>
            <a:r>
              <a:rPr lang="en-GB"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implies negligible consequences.</a:t>
            </a:r>
          </a:p>
          <a:p>
            <a:pPr marL="720000" lvl="1"/>
            <a:r>
              <a:rPr lang="en-GB" i="1" dirty="0">
                <a:solidFill>
                  <a:srgbClr val="0070C0"/>
                </a:solidFill>
                <a:ea typeface="Times New Roman" panose="02020603050405020304" pitchFamily="18" charset="0"/>
                <a:cs typeface="Times New Roman" panose="02020603050405020304" pitchFamily="18" charset="0"/>
              </a:rPr>
              <a:t>Confirm through Harm analysis</a:t>
            </a:r>
          </a:p>
          <a:p>
            <a:pPr marL="457200" indent="-457200">
              <a:lnSpc>
                <a:spcPct val="100000"/>
              </a:lnSpc>
              <a:spcBef>
                <a:spcPts val="600"/>
              </a:spcBef>
              <a:spcAft>
                <a:spcPts val="600"/>
              </a:spcAft>
              <a:buFont typeface="Arial" panose="020B0604020202020204" pitchFamily="34" charset="0"/>
              <a:buChar char="•"/>
            </a:pPr>
            <a:r>
              <a:rPr lang="en-GB" sz="2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BS EN 60079-10-1 conservative</a:t>
            </a:r>
          </a:p>
          <a:p>
            <a:pPr marL="360000" indent="-360000">
              <a:lnSpc>
                <a:spcPct val="100000"/>
              </a:lnSpc>
              <a:spcBef>
                <a:spcPts val="600"/>
              </a:spcBef>
              <a:spcAft>
                <a:spcPts val="600"/>
              </a:spcAft>
            </a:pPr>
            <a:endParaRPr lang="en-GB" dirty="0">
              <a:cs typeface="Times New Roman" panose="02020603050405020304" pitchFamily="18" charset="0"/>
            </a:endParaRPr>
          </a:p>
        </p:txBody>
      </p:sp>
      <p:sp>
        <p:nvSpPr>
          <p:cNvPr id="4" name="Rectangle 2">
            <a:extLst>
              <a:ext uri="{FF2B5EF4-FFF2-40B4-BE49-F238E27FC236}">
                <a16:creationId xmlns:a16="http://schemas.microsoft.com/office/drawing/2014/main" id="{5CC56951-EA16-402E-8055-B16D7E109F5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312214433"/>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EF9A-0859-419E-AA81-CC555E62633B}"/>
              </a:ext>
            </a:extLst>
          </p:cNvPr>
          <p:cNvSpPr>
            <a:spLocks noGrp="1"/>
          </p:cNvSpPr>
          <p:nvPr>
            <p:ph type="title"/>
          </p:nvPr>
        </p:nvSpPr>
        <p:spPr/>
        <p:txBody>
          <a:bodyPr>
            <a:normAutofit/>
          </a:bodyPr>
          <a:lstStyle/>
          <a:p>
            <a:r>
              <a:rPr lang="en-GB" dirty="0">
                <a:latin typeface="Arial" panose="020B0604020202020204" pitchFamily="34" charset="0"/>
              </a:rPr>
              <a:t>DSEAR and RGP – The Idyllic Illusion</a:t>
            </a:r>
          </a:p>
        </p:txBody>
      </p:sp>
      <p:pic>
        <p:nvPicPr>
          <p:cNvPr id="4" name="After Effects Explosion Fireball!">
            <a:hlinkClick r:id="" action="ppaction://media"/>
            <a:extLst>
              <a:ext uri="{FF2B5EF4-FFF2-40B4-BE49-F238E27FC236}">
                <a16:creationId xmlns:a16="http://schemas.microsoft.com/office/drawing/2014/main" id="{23F47D91-5B2F-416A-9093-7FC5928DB7B0}"/>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754000" y="1080000"/>
            <a:ext cx="6670146" cy="4896000"/>
          </a:xfrm>
        </p:spPr>
      </p:pic>
    </p:spTree>
    <p:extLst>
      <p:ext uri="{BB962C8B-B14F-4D97-AF65-F5344CB8AC3E}">
        <p14:creationId xmlns:p14="http://schemas.microsoft.com/office/powerpoint/2010/main" val="10615934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Harm</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p:txBody>
              <a:bodyPr>
                <a:normAutofit/>
              </a:bodyPr>
              <a:lstStyle/>
              <a:p>
                <a:pPr algn="just">
                  <a:lnSpc>
                    <a:spcPct val="100000"/>
                  </a:lnSpc>
                  <a:spcBef>
                    <a:spcPts val="600"/>
                  </a:spcBef>
                  <a:spcAft>
                    <a:spcPts val="600"/>
                  </a:spcAft>
                </a:pPr>
                <a:r>
                  <a:rPr lang="en-GB" b="1" dirty="0">
                    <a:solidFill>
                      <a:schemeClr val="tx1"/>
                    </a:solidFill>
                    <a:effectLst/>
                    <a:ea typeface="Times New Roman" panose="02020603050405020304" pitchFamily="18" charset="0"/>
                  </a:rPr>
                  <a:t>Two methods</a:t>
                </a:r>
              </a:p>
              <a:p>
                <a:pPr marL="360000" indent="-360000" algn="just">
                  <a:lnSpc>
                    <a:spcPct val="100000"/>
                  </a:lnSpc>
                  <a:spcBef>
                    <a:spcPts val="600"/>
                  </a:spcBef>
                  <a:spcAft>
                    <a:spcPts val="600"/>
                  </a:spcAft>
                  <a:buFont typeface="Arial" panose="020B0604020202020204" pitchFamily="34" charset="0"/>
                  <a:buChar char="•"/>
                </a:pPr>
                <a:r>
                  <a:rPr lang="en-GB" dirty="0">
                    <a:solidFill>
                      <a:srgbClr val="00B050"/>
                    </a:solidFill>
                    <a:ea typeface="Times New Roman" panose="02020603050405020304" pitchFamily="18" charset="0"/>
                  </a:rPr>
                  <a:t>Simple TNT Energy Equivalence</a:t>
                </a:r>
              </a:p>
              <a:p>
                <a:pPr lvl="1" indent="0" algn="just">
                  <a:buNone/>
                </a:pPr>
                <a14:m>
                  <m:oMathPara xmlns:m="http://schemas.openxmlformats.org/officeDocument/2006/math">
                    <m:oMathParaPr>
                      <m:jc m:val="centerGroup"/>
                    </m:oMathParaPr>
                    <m:oMath xmlns:m="http://schemas.openxmlformats.org/officeDocument/2006/math">
                      <m:r>
                        <m:rPr>
                          <m:nor/>
                        </m:rPr>
                        <a:rPr lang="en-GB">
                          <a:latin typeface="Cambria Math" panose="02040503050406030204" pitchFamily="18" charset="0"/>
                          <a:ea typeface="Times New Roman" panose="02020603050405020304" pitchFamily="18" charset="0"/>
                        </a:rPr>
                        <m:t>Equivalent</m:t>
                      </m:r>
                      <m:r>
                        <m:rPr>
                          <m:nor/>
                        </m:rPr>
                        <a:rPr lang="en-GB">
                          <a:latin typeface="Cambria Math" panose="02040503050406030204" pitchFamily="18" charset="0"/>
                          <a:ea typeface="Times New Roman" panose="02020603050405020304" pitchFamily="18" charset="0"/>
                        </a:rPr>
                        <m:t> </m:t>
                      </m:r>
                      <m:r>
                        <m:rPr>
                          <m:nor/>
                        </m:rPr>
                        <a:rPr lang="en-GB">
                          <a:latin typeface="Cambria Math" panose="02040503050406030204" pitchFamily="18" charset="0"/>
                          <a:ea typeface="Times New Roman" panose="02020603050405020304" pitchFamily="18" charset="0"/>
                        </a:rPr>
                        <m:t>mass</m:t>
                      </m:r>
                      <m:r>
                        <m:rPr>
                          <m:nor/>
                        </m:rPr>
                        <a:rPr lang="en-GB">
                          <a:latin typeface="Cambria Math" panose="02040503050406030204" pitchFamily="18" charset="0"/>
                          <a:ea typeface="Times New Roman" panose="02020603050405020304" pitchFamily="18" charset="0"/>
                        </a:rPr>
                        <m:t> </m:t>
                      </m:r>
                      <m:r>
                        <m:rPr>
                          <m:nor/>
                        </m:rPr>
                        <a:rPr lang="en-GB">
                          <a:latin typeface="Cambria Math" panose="02040503050406030204" pitchFamily="18" charset="0"/>
                          <a:ea typeface="Times New Roman" panose="02020603050405020304" pitchFamily="18" charset="0"/>
                        </a:rPr>
                        <m:t>of</m:t>
                      </m:r>
                      <m:r>
                        <m:rPr>
                          <m:nor/>
                        </m:rPr>
                        <a:rPr lang="en-GB">
                          <a:latin typeface="Cambria Math" panose="02040503050406030204" pitchFamily="18" charset="0"/>
                          <a:ea typeface="Times New Roman" panose="02020603050405020304" pitchFamily="18" charset="0"/>
                        </a:rPr>
                        <m:t> </m:t>
                      </m:r>
                      <m:r>
                        <m:rPr>
                          <m:nor/>
                        </m:rPr>
                        <a:rPr lang="en-GB">
                          <a:latin typeface="Cambria Math" panose="02040503050406030204" pitchFamily="18" charset="0"/>
                          <a:ea typeface="Times New Roman" panose="02020603050405020304" pitchFamily="18" charset="0"/>
                        </a:rPr>
                        <m:t>TNT</m:t>
                      </m:r>
                      <m:r>
                        <a:rPr lang="en-GB" i="1">
                          <a:latin typeface="Cambria Math" panose="02040503050406030204" pitchFamily="18" charset="0"/>
                          <a:ea typeface="Times New Roman" panose="02020603050405020304" pitchFamily="18" charset="0"/>
                        </a:rPr>
                        <m:t> </m:t>
                      </m:r>
                      <m:r>
                        <a:rPr lang="en-GB" i="1">
                          <a:latin typeface="Cambria Math" panose="02040503050406030204" pitchFamily="18" charset="0"/>
                          <a:ea typeface="Times New Roman" panose="02020603050405020304" pitchFamily="18" charset="0"/>
                        </a:rPr>
                        <m:t>𝑊</m:t>
                      </m:r>
                      <m:r>
                        <a:rPr lang="en-GB" i="1">
                          <a:latin typeface="Cambria Math" panose="02040503050406030204" pitchFamily="18" charset="0"/>
                          <a:ea typeface="Times New Roman" panose="02020603050405020304" pitchFamily="18" charset="0"/>
                        </a:rPr>
                        <m:t>=</m:t>
                      </m:r>
                      <m:f>
                        <m:fPr>
                          <m:ctrlPr>
                            <a:rPr lang="en-GB" i="1">
                              <a:latin typeface="Cambria Math" panose="02040503050406030204" pitchFamily="18" charset="0"/>
                              <a:ea typeface="Times New Roman" panose="02020603050405020304" pitchFamily="18" charset="0"/>
                            </a:rPr>
                          </m:ctrlPr>
                        </m:fPr>
                        <m:num>
                          <m:r>
                            <a:rPr lang="en-GB" i="1">
                              <a:latin typeface="Cambria Math" panose="02040503050406030204" pitchFamily="18" charset="0"/>
                              <a:ea typeface="Times New Roman" panose="02020603050405020304" pitchFamily="18" charset="0"/>
                            </a:rPr>
                            <m:t>𝜂</m:t>
                          </m:r>
                          <m:r>
                            <a:rPr lang="en-GB" i="1">
                              <a:latin typeface="Cambria Math" panose="02040503050406030204" pitchFamily="18" charset="0"/>
                              <a:ea typeface="Times New Roman" panose="02020603050405020304" pitchFamily="18" charset="0"/>
                            </a:rPr>
                            <m:t>𝑚</m:t>
                          </m:r>
                          <m:sSub>
                            <m:sSubPr>
                              <m:ctrlPr>
                                <a:rPr lang="en-GB" i="1">
                                  <a:latin typeface="Cambria Math" panose="02040503050406030204" pitchFamily="18" charset="0"/>
                                  <a:ea typeface="Times New Roman" panose="02020603050405020304" pitchFamily="18" charset="0"/>
                                </a:rPr>
                              </m:ctrlPr>
                            </m:sSubPr>
                            <m:e>
                              <m:r>
                                <a:rPr lang="en-GB" i="1">
                                  <a:latin typeface="Cambria Math" panose="02040503050406030204" pitchFamily="18" charset="0"/>
                                  <a:ea typeface="Times New Roman" panose="02020603050405020304" pitchFamily="18" charset="0"/>
                                </a:rPr>
                                <m:t>𝐸</m:t>
                              </m:r>
                            </m:e>
                            <m:sub>
                              <m:r>
                                <a:rPr lang="en-GB" i="1">
                                  <a:latin typeface="Cambria Math" panose="02040503050406030204" pitchFamily="18" charset="0"/>
                                  <a:ea typeface="Times New Roman" panose="02020603050405020304" pitchFamily="18" charset="0"/>
                                </a:rPr>
                                <m:t>𝑐</m:t>
                              </m:r>
                            </m:sub>
                          </m:sSub>
                        </m:num>
                        <m:den>
                          <m:sSub>
                            <m:sSubPr>
                              <m:ctrlPr>
                                <a:rPr lang="en-GB" i="1">
                                  <a:latin typeface="Cambria Math" panose="02040503050406030204" pitchFamily="18" charset="0"/>
                                  <a:ea typeface="Times New Roman" panose="02020603050405020304" pitchFamily="18" charset="0"/>
                                </a:rPr>
                              </m:ctrlPr>
                            </m:sSubPr>
                            <m:e>
                              <m:r>
                                <a:rPr lang="en-GB" i="1">
                                  <a:latin typeface="Cambria Math" panose="02040503050406030204" pitchFamily="18" charset="0"/>
                                  <a:ea typeface="Times New Roman" panose="02020603050405020304" pitchFamily="18" charset="0"/>
                                </a:rPr>
                                <m:t>𝐸</m:t>
                              </m:r>
                            </m:e>
                            <m:sub>
                              <m:r>
                                <a:rPr lang="en-GB" i="1">
                                  <a:latin typeface="Cambria Math" panose="02040503050406030204" pitchFamily="18" charset="0"/>
                                  <a:ea typeface="Times New Roman" panose="02020603050405020304" pitchFamily="18" charset="0"/>
                                </a:rPr>
                                <m:t>𝑇𝑁𝑇</m:t>
                              </m:r>
                            </m:sub>
                          </m:sSub>
                        </m:den>
                      </m:f>
                    </m:oMath>
                  </m:oMathPara>
                </a14:m>
                <a:endParaRPr lang="en-GB" dirty="0">
                  <a:ea typeface="Times New Roman" panose="02020603050405020304" pitchFamily="18" charset="0"/>
                </a:endParaRPr>
              </a:p>
              <a:p>
                <a:pPr marL="720000" lvl="1" algn="just"/>
                <a:r>
                  <a:rPr lang="en-GB" dirty="0">
                    <a:solidFill>
                      <a:srgbClr val="0070C0"/>
                    </a:solidFill>
                    <a:ea typeface="Times New Roman" panose="02020603050405020304" pitchFamily="18" charset="0"/>
                  </a:rPr>
                  <a:t>Thumbnail comparisons of harm</a:t>
                </a:r>
              </a:p>
              <a:p>
                <a:pPr marL="817200" lvl="1" indent="-457200" algn="just">
                  <a:spcBef>
                    <a:spcPts val="300"/>
                  </a:spcBef>
                  <a:spcAft>
                    <a:spcPts val="300"/>
                  </a:spcAft>
                </a:pPr>
                <a:endParaRPr lang="en-GB" dirty="0">
                  <a:effectLst/>
                  <a:ea typeface="Times New Roman" panose="02020603050405020304" pitchFamily="18" charset="0"/>
                </a:endParaRPr>
              </a:p>
              <a:p>
                <a:pPr marL="360000" indent="-360000" algn="just">
                  <a:lnSpc>
                    <a:spcPct val="100000"/>
                  </a:lnSpc>
                  <a:spcBef>
                    <a:spcPts val="600"/>
                  </a:spcBef>
                  <a:spcAft>
                    <a:spcPts val="600"/>
                  </a:spcAft>
                  <a:buFont typeface="Arial" panose="020B0604020202020204" pitchFamily="34" charset="0"/>
                  <a:buChar char="•"/>
                </a:pPr>
                <a:r>
                  <a:rPr lang="en-GB" dirty="0">
                    <a:solidFill>
                      <a:srgbClr val="00B050"/>
                    </a:solidFill>
                    <a:effectLst/>
                    <a:ea typeface="Times New Roman" panose="02020603050405020304" pitchFamily="18" charset="0"/>
                  </a:rPr>
                  <a:t>Merrifield Simplified Harm assessments</a:t>
                </a:r>
              </a:p>
              <a:p>
                <a:pPr algn="just">
                  <a:spcBef>
                    <a:spcPts val="300"/>
                  </a:spcBef>
                  <a:spcAft>
                    <a:spcPts val="300"/>
                  </a:spcAft>
                </a:pPr>
                <a:endParaRPr lang="en-GB" sz="1800" dirty="0">
                  <a:latin typeface="Cambria Math" panose="02040503050406030204" pitchFamily="18" charset="0"/>
                  <a:ea typeface="Times New Roman" panose="02020603050405020304" pitchFamily="18" charset="0"/>
                </a:endParaRPr>
              </a:p>
              <a:p>
                <a:pPr algn="just">
                  <a:spcBef>
                    <a:spcPts val="300"/>
                  </a:spcBef>
                  <a:spcAft>
                    <a:spcPts val="300"/>
                  </a:spcAft>
                </a:pPr>
                <a:endParaRPr lang="en-GB" dirty="0">
                  <a:effectLst/>
                  <a:latin typeface="Times New Roman" panose="02020603050405020304" pitchFamily="18" charset="0"/>
                  <a:ea typeface="Times New Roman" panose="02020603050405020304" pitchFamily="18" charset="0"/>
                </a:endParaRPr>
              </a:p>
              <a:p>
                <a:endParaRPr lang="en-GB" dirty="0"/>
              </a:p>
            </p:txBody>
          </p:sp>
        </mc:Choice>
        <mc:Fallback xmlns="">
          <p:sp>
            <p:nvSpPr>
              <p:cNvPr id="3" name="Content Placeholder 2">
                <a:extLst>
                  <a:ext uri="{FF2B5EF4-FFF2-40B4-BE49-F238E27FC236}">
                    <a16:creationId xmlns:a16="http://schemas.microsoft.com/office/drawing/2014/main" id="{B95A5299-1453-4C38-9D2D-50B578DE98F0}"/>
                  </a:ext>
                </a:extLst>
              </p:cNvPr>
              <p:cNvSpPr>
                <a:spLocks noGrp="1" noRot="1" noChangeAspect="1" noMove="1" noResize="1" noEditPoints="1" noAdjustHandles="1" noChangeArrowheads="1" noChangeShapeType="1" noTextEdit="1"/>
              </p:cNvSpPr>
              <p:nvPr>
                <p:ph idx="1"/>
              </p:nvPr>
            </p:nvSpPr>
            <p:spPr>
              <a:blipFill>
                <a:blip r:embed="rId3"/>
                <a:stretch>
                  <a:fillRect l="-1129" t="-1410"/>
                </a:stretch>
              </a:blipFill>
            </p:spPr>
            <p:txBody>
              <a:bodyPr/>
              <a:lstStyle/>
              <a:p>
                <a:r>
                  <a:rPr lang="en-GB">
                    <a:noFill/>
                  </a:rPr>
                  <a:t> </a:t>
                </a:r>
              </a:p>
            </p:txBody>
          </p:sp>
        </mc:Fallback>
      </mc:AlternateContent>
    </p:spTree>
    <p:extLst>
      <p:ext uri="{BB962C8B-B14F-4D97-AF65-F5344CB8AC3E}">
        <p14:creationId xmlns:p14="http://schemas.microsoft.com/office/powerpoint/2010/main" val="1278867211"/>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TNT Thumbnails</a:t>
            </a:r>
            <a:endParaRPr lang="en-GB" dirty="0"/>
          </a:p>
        </p:txBody>
      </p:sp>
      <p:graphicFrame>
        <p:nvGraphicFramePr>
          <p:cNvPr id="4" name="Table 3">
            <a:extLst>
              <a:ext uri="{FF2B5EF4-FFF2-40B4-BE49-F238E27FC236}">
                <a16:creationId xmlns:a16="http://schemas.microsoft.com/office/drawing/2014/main" id="{921E5380-6F1C-4F45-9DDE-CF848B8CFD4B}"/>
              </a:ext>
            </a:extLst>
          </p:cNvPr>
          <p:cNvGraphicFramePr>
            <a:graphicFrameLocks noGrp="1"/>
          </p:cNvGraphicFramePr>
          <p:nvPr>
            <p:extLst>
              <p:ext uri="{D42A27DB-BD31-4B8C-83A1-F6EECF244321}">
                <p14:modId xmlns:p14="http://schemas.microsoft.com/office/powerpoint/2010/main" val="3008741091"/>
              </p:ext>
            </p:extLst>
          </p:nvPr>
        </p:nvGraphicFramePr>
        <p:xfrm>
          <a:off x="720000" y="1440000"/>
          <a:ext cx="10799999" cy="4351339"/>
        </p:xfrm>
        <a:graphic>
          <a:graphicData uri="http://schemas.openxmlformats.org/drawingml/2006/table">
            <a:tbl>
              <a:tblPr/>
              <a:tblGrid>
                <a:gridCol w="2861400">
                  <a:extLst>
                    <a:ext uri="{9D8B030D-6E8A-4147-A177-3AD203B41FA5}">
                      <a16:colId xmlns:a16="http://schemas.microsoft.com/office/drawing/2014/main" val="1528086732"/>
                    </a:ext>
                  </a:extLst>
                </a:gridCol>
                <a:gridCol w="7938599">
                  <a:extLst>
                    <a:ext uri="{9D8B030D-6E8A-4147-A177-3AD203B41FA5}">
                      <a16:colId xmlns:a16="http://schemas.microsoft.com/office/drawing/2014/main" val="2133442092"/>
                    </a:ext>
                  </a:extLst>
                </a:gridCol>
              </a:tblGrid>
              <a:tr h="526675">
                <a:tc>
                  <a:txBody>
                    <a:bodyPr/>
                    <a:lstStyle/>
                    <a:p>
                      <a:pPr algn="just">
                        <a:spcBef>
                          <a:spcPts val="600"/>
                        </a:spcBef>
                        <a:spcAft>
                          <a:spcPts val="600"/>
                        </a:spcAft>
                      </a:pPr>
                      <a:r>
                        <a:rPr lang="en-GB" sz="2800" b="1" dirty="0">
                          <a:solidFill>
                            <a:srgbClr val="FFFF00"/>
                          </a:solidFill>
                          <a:effectLst/>
                          <a:latin typeface="Arial" panose="020B0604020202020204" pitchFamily="34" charset="0"/>
                          <a:ea typeface="Times New Roman" panose="02020603050405020304" pitchFamily="18" charset="0"/>
                        </a:rPr>
                        <a:t>TNT Equivalent </a:t>
                      </a:r>
                      <a:endParaRPr lang="en-GB" sz="2800" dirty="0">
                        <a:effectLst/>
                        <a:latin typeface="Times New Roman" panose="02020603050405020304" pitchFamily="18" charset="0"/>
                        <a:ea typeface="Times New Roman" panose="02020603050405020304" pitchFamily="18" charset="0"/>
                      </a:endParaRPr>
                    </a:p>
                  </a:txBody>
                  <a:tcPr marL="56429" marR="5642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A6A6A6"/>
                    </a:solidFill>
                  </a:tcPr>
                </a:tc>
                <a:tc>
                  <a:txBody>
                    <a:bodyPr/>
                    <a:lstStyle/>
                    <a:p>
                      <a:pPr algn="just">
                        <a:spcBef>
                          <a:spcPts val="600"/>
                        </a:spcBef>
                        <a:spcAft>
                          <a:spcPts val="600"/>
                        </a:spcAft>
                      </a:pPr>
                      <a:r>
                        <a:rPr lang="en-GB" sz="2800" b="1" dirty="0">
                          <a:solidFill>
                            <a:srgbClr val="FFFF00"/>
                          </a:solidFill>
                          <a:effectLst/>
                          <a:latin typeface="Arial" panose="020B0604020202020204" pitchFamily="34" charset="0"/>
                          <a:ea typeface="Times New Roman" panose="02020603050405020304" pitchFamily="18" charset="0"/>
                        </a:rPr>
                        <a:t>Consequences</a:t>
                      </a:r>
                      <a:endParaRPr lang="en-GB" sz="2800" dirty="0">
                        <a:effectLst/>
                        <a:latin typeface="Times New Roman" panose="02020603050405020304" pitchFamily="18" charset="0"/>
                        <a:ea typeface="Times New Roman" panose="02020603050405020304" pitchFamily="18" charset="0"/>
                      </a:endParaRPr>
                    </a:p>
                  </a:txBody>
                  <a:tcPr marL="56429" marR="5642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998488438"/>
                  </a:ext>
                </a:extLst>
              </a:tr>
              <a:tr h="451436">
                <a:tc>
                  <a:txBody>
                    <a:bodyPr/>
                    <a:lstStyle/>
                    <a:p>
                      <a:pPr algn="just">
                        <a:spcBef>
                          <a:spcPts val="300"/>
                        </a:spcBef>
                        <a:spcAft>
                          <a:spcPts val="300"/>
                        </a:spcAft>
                      </a:pPr>
                      <a:r>
                        <a:rPr lang="en-GB" sz="1800" b="1" dirty="0">
                          <a:solidFill>
                            <a:srgbClr val="000000"/>
                          </a:solidFill>
                          <a:effectLst/>
                          <a:latin typeface="Arial" panose="020B0604020202020204" pitchFamily="34" charset="0"/>
                          <a:ea typeface="Times New Roman" panose="02020603050405020304" pitchFamily="18" charset="0"/>
                        </a:rPr>
                        <a:t>1 g of Explosive</a:t>
                      </a:r>
                      <a:endParaRPr lang="en-GB" sz="1800" dirty="0">
                        <a:effectLst/>
                        <a:latin typeface="Times New Roman" panose="02020603050405020304" pitchFamily="18" charset="0"/>
                        <a:ea typeface="Times New Roman" panose="02020603050405020304" pitchFamily="18" charset="0"/>
                      </a:endParaRPr>
                    </a:p>
                  </a:txBody>
                  <a:tcPr marL="56429" marR="5642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just">
                        <a:spcBef>
                          <a:spcPts val="600"/>
                        </a:spcBef>
                        <a:spcAft>
                          <a:spcPts val="600"/>
                        </a:spcAf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Any person holding the explosive could receive serious injury</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56429" marR="5642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12348731"/>
                  </a:ext>
                </a:extLst>
              </a:tr>
              <a:tr h="752393">
                <a:tc>
                  <a:txBody>
                    <a:bodyPr/>
                    <a:lstStyle/>
                    <a:p>
                      <a:pPr algn="just">
                        <a:spcBef>
                          <a:spcPts val="300"/>
                        </a:spcBef>
                        <a:spcAft>
                          <a:spcPts val="300"/>
                        </a:spcAft>
                      </a:pPr>
                      <a:r>
                        <a:rPr lang="en-GB" sz="1800" b="1" dirty="0">
                          <a:solidFill>
                            <a:srgbClr val="000000"/>
                          </a:solidFill>
                          <a:effectLst/>
                          <a:latin typeface="Arial" panose="020B0604020202020204" pitchFamily="34" charset="0"/>
                          <a:ea typeface="Times New Roman" panose="02020603050405020304" pitchFamily="18" charset="0"/>
                        </a:rPr>
                        <a:t>10g of Explosive</a:t>
                      </a:r>
                      <a:endParaRPr lang="en-GB" sz="1800" dirty="0">
                        <a:effectLst/>
                        <a:latin typeface="Times New Roman" panose="02020603050405020304" pitchFamily="18" charset="0"/>
                        <a:ea typeface="Times New Roman" panose="02020603050405020304" pitchFamily="18" charset="0"/>
                      </a:endParaRPr>
                    </a:p>
                  </a:txBody>
                  <a:tcPr marL="56429" marR="5642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just">
                        <a:spcBef>
                          <a:spcPts val="600"/>
                        </a:spcBef>
                        <a:spcAft>
                          <a:spcPts val="600"/>
                        </a:spcAf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Any person close to this quantity of explosive at the time of initiation would receive very serious injuries.1% of persons at a distance of 1.5 metres away are also liable to eardrum rupture.</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56429" marR="5642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5465571"/>
                  </a:ext>
                </a:extLst>
              </a:tr>
              <a:tr h="752393">
                <a:tc>
                  <a:txBody>
                    <a:bodyPr/>
                    <a:lstStyle/>
                    <a:p>
                      <a:pPr algn="just">
                        <a:spcBef>
                          <a:spcPts val="300"/>
                        </a:spcBef>
                        <a:spcAft>
                          <a:spcPts val="300"/>
                        </a:spcAft>
                      </a:pPr>
                      <a:r>
                        <a:rPr lang="en-GB" sz="1800" b="1" dirty="0">
                          <a:solidFill>
                            <a:srgbClr val="000000"/>
                          </a:solidFill>
                          <a:effectLst/>
                          <a:latin typeface="Arial" panose="020B0604020202020204" pitchFamily="34" charset="0"/>
                          <a:ea typeface="Times New Roman" panose="02020603050405020304" pitchFamily="18" charset="0"/>
                        </a:rPr>
                        <a:t>100g of Explosive</a:t>
                      </a:r>
                      <a:endParaRPr lang="en-GB" sz="1800" dirty="0">
                        <a:effectLst/>
                        <a:latin typeface="Times New Roman" panose="02020603050405020304" pitchFamily="18" charset="0"/>
                        <a:ea typeface="Times New Roman" panose="02020603050405020304" pitchFamily="18" charset="0"/>
                      </a:endParaRPr>
                    </a:p>
                  </a:txBody>
                  <a:tcPr marL="56429" marR="5642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algn="just">
                        <a:spcBef>
                          <a:spcPts val="600"/>
                        </a:spcBef>
                        <a:spcAft>
                          <a:spcPts val="600"/>
                        </a:spcAf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 of windows in a room likely to be blown out. 1% eardrum rupture at 3.5 m. 50% eardrum rupture at 1.5m. Persons in very close proximity (e.g. holding the explosive) almost certainly killed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56429" marR="5642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94803975"/>
                  </a:ext>
                </a:extLst>
              </a:tr>
              <a:tr h="1868442">
                <a:tc>
                  <a:txBody>
                    <a:bodyPr/>
                    <a:lstStyle/>
                    <a:p>
                      <a:pPr algn="just">
                        <a:spcBef>
                          <a:spcPts val="300"/>
                        </a:spcBef>
                        <a:spcAft>
                          <a:spcPts val="300"/>
                        </a:spcAft>
                      </a:pPr>
                      <a:r>
                        <a:rPr lang="en-GB" sz="1800" b="1" dirty="0">
                          <a:solidFill>
                            <a:srgbClr val="000000"/>
                          </a:solidFill>
                          <a:effectLst/>
                          <a:latin typeface="Arial" panose="020B0604020202020204" pitchFamily="34" charset="0"/>
                          <a:ea typeface="Times New Roman" panose="02020603050405020304" pitchFamily="18" charset="0"/>
                        </a:rPr>
                        <a:t>500g of Explosive</a:t>
                      </a:r>
                      <a:endParaRPr lang="en-GB" sz="1800" dirty="0">
                        <a:effectLst/>
                        <a:latin typeface="Times New Roman" panose="02020603050405020304" pitchFamily="18" charset="0"/>
                        <a:ea typeface="Times New Roman" panose="02020603050405020304" pitchFamily="18" charset="0"/>
                      </a:endParaRPr>
                    </a:p>
                  </a:txBody>
                  <a:tcPr marL="56429" marR="5642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just">
                        <a:spcBef>
                          <a:spcPts val="600"/>
                        </a:spcBef>
                        <a:spcAft>
                          <a:spcPts val="600"/>
                        </a:spcAf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Inside a 6m x 6m enclosed brick building structural collapse is most likely; considerable damage to panels between steel or reinforced concrete frames in other structures</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Persons very close to blast will almost certainly be killed. Persons close to blast will be seriously injured by lung and hearing damage, fragmentation effects, and from being thrown bodily. Almost all persons within the room will sustain perforated eardrums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56429" marR="5642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6816550"/>
                  </a:ext>
                </a:extLst>
              </a:tr>
            </a:tbl>
          </a:graphicData>
        </a:graphic>
      </p:graphicFrame>
    </p:spTree>
    <p:extLst>
      <p:ext uri="{BB962C8B-B14F-4D97-AF65-F5344CB8AC3E}">
        <p14:creationId xmlns:p14="http://schemas.microsoft.com/office/powerpoint/2010/main" val="2182491133"/>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a:t>
            </a:r>
            <a:r>
              <a:rPr lang="en-GB" dirty="0"/>
              <a:t>Merrifield Simplified Method</a:t>
            </a:r>
          </a:p>
        </p:txBody>
      </p:sp>
      <p:graphicFrame>
        <p:nvGraphicFramePr>
          <p:cNvPr id="3" name="Object 2">
            <a:extLst>
              <a:ext uri="{FF2B5EF4-FFF2-40B4-BE49-F238E27FC236}">
                <a16:creationId xmlns:a16="http://schemas.microsoft.com/office/drawing/2014/main" id="{CABB5877-3430-477F-92BD-68528D8A242A}"/>
              </a:ext>
            </a:extLst>
          </p:cNvPr>
          <p:cNvGraphicFramePr>
            <a:graphicFrameLocks noChangeAspect="1"/>
          </p:cNvGraphicFramePr>
          <p:nvPr>
            <p:extLst>
              <p:ext uri="{D42A27DB-BD31-4B8C-83A1-F6EECF244321}">
                <p14:modId xmlns:p14="http://schemas.microsoft.com/office/powerpoint/2010/main" val="3556426620"/>
              </p:ext>
            </p:extLst>
          </p:nvPr>
        </p:nvGraphicFramePr>
        <p:xfrm>
          <a:off x="252413" y="1258888"/>
          <a:ext cx="11699875" cy="5041900"/>
        </p:xfrm>
        <a:graphic>
          <a:graphicData uri="http://schemas.openxmlformats.org/presentationml/2006/ole">
            <mc:AlternateContent xmlns:mc="http://schemas.openxmlformats.org/markup-compatibility/2006">
              <mc:Choice xmlns:v="urn:schemas-microsoft-com:vml" Requires="v">
                <p:oleObj name="Document" r:id="rId3" imgW="9252000" imgH="3986280" progId="Word.Document.12">
                  <p:embed/>
                </p:oleObj>
              </mc:Choice>
              <mc:Fallback>
                <p:oleObj name="Document" r:id="rId3" imgW="9252000" imgH="3986280" progId="Word.Document.12">
                  <p:embed/>
                  <p:pic>
                    <p:nvPicPr>
                      <p:cNvPr id="0" name=""/>
                      <p:cNvPicPr/>
                      <p:nvPr/>
                    </p:nvPicPr>
                    <p:blipFill>
                      <a:blip r:embed="rId4"/>
                      <a:stretch>
                        <a:fillRect/>
                      </a:stretch>
                    </p:blipFill>
                    <p:spPr>
                      <a:xfrm>
                        <a:off x="252413" y="1258888"/>
                        <a:ext cx="11699875" cy="5041900"/>
                      </a:xfrm>
                      <a:prstGeom prst="rect">
                        <a:avLst/>
                      </a:prstGeom>
                    </p:spPr>
                  </p:pic>
                </p:oleObj>
              </mc:Fallback>
            </mc:AlternateContent>
          </a:graphicData>
        </a:graphic>
      </p:graphicFrame>
    </p:spTree>
    <p:extLst>
      <p:ext uri="{BB962C8B-B14F-4D97-AF65-F5344CB8AC3E}">
        <p14:creationId xmlns:p14="http://schemas.microsoft.com/office/powerpoint/2010/main" val="1253485062"/>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Harm Summary (1)</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a:xfrm>
            <a:off x="719999" y="1440000"/>
            <a:ext cx="11345001" cy="4500000"/>
          </a:xfrm>
        </p:spPr>
        <p:txBody>
          <a:bodyPr>
            <a:normAutofit/>
          </a:bodyPr>
          <a:lstStyle/>
          <a:p>
            <a:pPr defTabSz="720000">
              <a:lnSpc>
                <a:spcPct val="100000"/>
              </a:lnSpc>
              <a:spcBef>
                <a:spcPts val="600"/>
              </a:spcBef>
              <a:spcAft>
                <a:spcPts val="600"/>
              </a:spcAft>
              <a:tabLst>
                <a:tab pos="720000" algn="l"/>
                <a:tab pos="1440000" algn="l"/>
              </a:tabLst>
            </a:pPr>
            <a:r>
              <a:rPr lang="en-GB" b="1" dirty="0">
                <a:solidFill>
                  <a:schemeClr val="tx1"/>
                </a:solidFill>
              </a:rPr>
              <a:t>TNT Equivalence</a:t>
            </a:r>
          </a:p>
          <a:p>
            <a:pPr marL="360000" indent="-360000" defTabSz="720000">
              <a:lnSpc>
                <a:spcPct val="100000"/>
              </a:lnSpc>
              <a:spcBef>
                <a:spcPts val="600"/>
              </a:spcBef>
              <a:spcAft>
                <a:spcPts val="600"/>
              </a:spcAft>
              <a:buFont typeface="Arial" panose="020B0604020202020204" pitchFamily="34" charset="0"/>
              <a:buChar char="•"/>
              <a:tabLst>
                <a:tab pos="720000" algn="l"/>
                <a:tab pos="1440000" algn="l"/>
              </a:tabLst>
            </a:pPr>
            <a:r>
              <a:rPr lang="en-GB" dirty="0">
                <a:solidFill>
                  <a:srgbClr val="00B050"/>
                </a:solidFill>
              </a:rPr>
              <a:t>Denotation not deflagration</a:t>
            </a:r>
          </a:p>
          <a:p>
            <a:pPr marL="360000" indent="-360000" defTabSz="720000">
              <a:lnSpc>
                <a:spcPct val="100000"/>
              </a:lnSpc>
              <a:spcBef>
                <a:spcPts val="600"/>
              </a:spcBef>
              <a:spcAft>
                <a:spcPts val="600"/>
              </a:spcAft>
              <a:buFont typeface="Arial" panose="020B0604020202020204" pitchFamily="34" charset="0"/>
              <a:buChar char="•"/>
              <a:tabLst>
                <a:tab pos="720000" algn="l"/>
                <a:tab pos="1440000" algn="l"/>
              </a:tabLst>
            </a:pPr>
            <a:r>
              <a:rPr lang="en-GB" dirty="0">
                <a:solidFill>
                  <a:srgbClr val="00B050"/>
                </a:solidFill>
              </a:rPr>
              <a:t>Thumbnails – not pragmatic, no recognition of conservatism </a:t>
            </a:r>
          </a:p>
          <a:p>
            <a:pPr marL="360000" indent="-360000" defTabSz="720000">
              <a:lnSpc>
                <a:spcPct val="100000"/>
              </a:lnSpc>
              <a:spcBef>
                <a:spcPts val="600"/>
              </a:spcBef>
              <a:spcAft>
                <a:spcPts val="600"/>
              </a:spcAft>
              <a:buFont typeface="Arial" panose="020B0604020202020204" pitchFamily="34" charset="0"/>
              <a:buChar char="•"/>
              <a:tabLst>
                <a:tab pos="720000" algn="l"/>
                <a:tab pos="1440000" algn="l"/>
              </a:tabLst>
            </a:pPr>
            <a:r>
              <a:rPr lang="en-GB" dirty="0">
                <a:solidFill>
                  <a:srgbClr val="00B050"/>
                </a:solidFill>
              </a:rPr>
              <a:t>Merrifield – confirms standoff distances small, low residual risk harm </a:t>
            </a:r>
          </a:p>
          <a:p>
            <a:pPr lvl="2" defTabSz="720000">
              <a:tabLst>
                <a:tab pos="360000" algn="l"/>
                <a:tab pos="720000" algn="l"/>
                <a:tab pos="1080000" algn="l"/>
                <a:tab pos="1440000" algn="l"/>
              </a:tabLst>
            </a:pPr>
            <a:r>
              <a:rPr lang="en-GB" sz="2400" dirty="0">
                <a:solidFill>
                  <a:srgbClr val="0070C0"/>
                </a:solidFill>
              </a:rPr>
              <a:t>Barometric 			Below Threshold &amp; low rupture probability	</a:t>
            </a:r>
          </a:p>
          <a:p>
            <a:pPr lvl="2" defTabSz="720000">
              <a:tabLst>
                <a:tab pos="360000" algn="l"/>
                <a:tab pos="720000" algn="l"/>
                <a:tab pos="1080000" algn="l"/>
                <a:tab pos="1440000" algn="l"/>
              </a:tabLst>
            </a:pPr>
            <a:r>
              <a:rPr lang="en-GB" sz="2400" dirty="0">
                <a:solidFill>
                  <a:srgbClr val="0070C0"/>
                </a:solidFill>
              </a:rPr>
              <a:t>Translational			Mostly Safe</a:t>
            </a:r>
          </a:p>
        </p:txBody>
      </p:sp>
    </p:spTree>
    <p:extLst>
      <p:ext uri="{BB962C8B-B14F-4D97-AF65-F5344CB8AC3E}">
        <p14:creationId xmlns:p14="http://schemas.microsoft.com/office/powerpoint/2010/main" val="1478047569"/>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Harm Summary (2)</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a:xfrm>
            <a:off x="719999" y="1440000"/>
            <a:ext cx="11048667" cy="4500000"/>
          </a:xfrm>
        </p:spPr>
        <p:txBody>
          <a:bodyPr>
            <a:normAutofit/>
          </a:bodyPr>
          <a:lstStyle/>
          <a:p>
            <a:pPr defTabSz="720000">
              <a:lnSpc>
                <a:spcPct val="100000"/>
              </a:lnSpc>
              <a:spcBef>
                <a:spcPts val="600"/>
              </a:spcBef>
              <a:spcAft>
                <a:spcPts val="600"/>
              </a:spcAft>
              <a:tabLst>
                <a:tab pos="720000" algn="l"/>
                <a:tab pos="1440000" algn="l"/>
              </a:tabLst>
            </a:pPr>
            <a:r>
              <a:rPr lang="en-GB" b="1" dirty="0">
                <a:solidFill>
                  <a:schemeClr val="tx1"/>
                </a:solidFill>
              </a:rPr>
              <a:t>Other Effects</a:t>
            </a:r>
          </a:p>
          <a:p>
            <a:pPr marL="360000" indent="-360000" defTabSz="720000">
              <a:lnSpc>
                <a:spcPct val="100000"/>
              </a:lnSpc>
              <a:spcBef>
                <a:spcPts val="600"/>
              </a:spcBef>
              <a:spcAft>
                <a:spcPts val="600"/>
              </a:spcAft>
              <a:buFont typeface="Arial" panose="020B0604020202020204" pitchFamily="34" charset="0"/>
              <a:buChar char="•"/>
              <a:tabLst>
                <a:tab pos="720000" algn="l"/>
                <a:tab pos="1440000" algn="l"/>
              </a:tabLst>
            </a:pPr>
            <a:r>
              <a:rPr lang="en-GB" dirty="0">
                <a:solidFill>
                  <a:srgbClr val="00B050"/>
                </a:solidFill>
              </a:rPr>
              <a:t>Thermal				Limited due low emissivity and distance</a:t>
            </a:r>
          </a:p>
          <a:p>
            <a:pPr marL="360000" indent="-360000" defTabSz="720000">
              <a:lnSpc>
                <a:spcPct val="100000"/>
              </a:lnSpc>
              <a:spcBef>
                <a:spcPts val="600"/>
              </a:spcBef>
              <a:spcAft>
                <a:spcPts val="600"/>
              </a:spcAft>
              <a:buFont typeface="Arial" panose="020B0604020202020204" pitchFamily="34" charset="0"/>
              <a:buChar char="•"/>
              <a:tabLst>
                <a:tab pos="720000" algn="l"/>
                <a:tab pos="1440000" algn="l"/>
              </a:tabLst>
            </a:pPr>
            <a:r>
              <a:rPr lang="en-GB" dirty="0">
                <a:solidFill>
                  <a:srgbClr val="00B050"/>
                </a:solidFill>
              </a:rPr>
              <a:t>Missile				Ductile failures, most faults unconfined</a:t>
            </a:r>
          </a:p>
          <a:p>
            <a:pPr marL="360000" indent="-360000" defTabSz="720000">
              <a:lnSpc>
                <a:spcPct val="100000"/>
              </a:lnSpc>
              <a:spcBef>
                <a:spcPts val="600"/>
              </a:spcBef>
              <a:spcAft>
                <a:spcPts val="600"/>
              </a:spcAft>
              <a:buFont typeface="Arial" panose="020B0604020202020204" pitchFamily="34" charset="0"/>
              <a:buChar char="•"/>
              <a:tabLst>
                <a:tab pos="720000" algn="l"/>
                <a:tab pos="1440000" algn="l"/>
              </a:tabLst>
            </a:pPr>
            <a:r>
              <a:rPr lang="en-GB" dirty="0">
                <a:solidFill>
                  <a:srgbClr val="00B050"/>
                </a:solidFill>
              </a:rPr>
              <a:t>Toxic</a:t>
            </a:r>
          </a:p>
          <a:p>
            <a:pPr marL="360000" indent="-360000" defTabSz="720000">
              <a:lnSpc>
                <a:spcPct val="100000"/>
              </a:lnSpc>
              <a:spcBef>
                <a:spcPts val="600"/>
              </a:spcBef>
              <a:spcAft>
                <a:spcPts val="600"/>
              </a:spcAft>
              <a:buFont typeface="Arial" panose="020B0604020202020204" pitchFamily="34" charset="0"/>
              <a:buChar char="•"/>
              <a:tabLst>
                <a:tab pos="720000" algn="l"/>
                <a:tab pos="1440000" algn="l"/>
              </a:tabLst>
            </a:pPr>
            <a:r>
              <a:rPr lang="en-GB" dirty="0">
                <a:solidFill>
                  <a:srgbClr val="00B050"/>
                </a:solidFill>
              </a:rPr>
              <a:t>Societal and Environmental</a:t>
            </a:r>
          </a:p>
          <a:p>
            <a:pPr marL="360000" indent="-360000" defTabSz="720000">
              <a:lnSpc>
                <a:spcPct val="100000"/>
              </a:lnSpc>
              <a:spcBef>
                <a:spcPts val="600"/>
              </a:spcBef>
              <a:spcAft>
                <a:spcPts val="600"/>
              </a:spcAft>
              <a:buFont typeface="Arial" panose="020B0604020202020204" pitchFamily="34" charset="0"/>
              <a:buChar char="•"/>
              <a:tabLst>
                <a:tab pos="720000" algn="l"/>
                <a:tab pos="1440000" algn="l"/>
              </a:tabLst>
            </a:pPr>
            <a:r>
              <a:rPr lang="en-GB" dirty="0">
                <a:solidFill>
                  <a:srgbClr val="00B050"/>
                </a:solidFill>
              </a:rPr>
              <a:t>Support original judgment</a:t>
            </a:r>
          </a:p>
          <a:p>
            <a:endParaRPr lang="en-GB" dirty="0"/>
          </a:p>
        </p:txBody>
      </p:sp>
    </p:spTree>
    <p:extLst>
      <p:ext uri="{BB962C8B-B14F-4D97-AF65-F5344CB8AC3E}">
        <p14:creationId xmlns:p14="http://schemas.microsoft.com/office/powerpoint/2010/main" val="2586812486"/>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Discussion (1)</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a:xfrm>
            <a:off x="720000" y="1440000"/>
            <a:ext cx="11160000" cy="4500000"/>
          </a:xfrm>
        </p:spPr>
        <p:txBody>
          <a:bodyPr/>
          <a:lstStyle/>
          <a:p>
            <a:pPr>
              <a:lnSpc>
                <a:spcPct val="100000"/>
              </a:lnSpc>
              <a:spcBef>
                <a:spcPts val="600"/>
              </a:spcBef>
              <a:spcAft>
                <a:spcPts val="600"/>
              </a:spcAft>
            </a:pPr>
            <a:r>
              <a:rPr lang="en-GB" b="1" dirty="0"/>
              <a:t>Original question – RGP underpinning of engineering judgment</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BS EN 60079-10-1</a:t>
            </a:r>
          </a:p>
          <a:p>
            <a:pPr marL="720000" lvl="1"/>
            <a:r>
              <a:rPr lang="en-GB" dirty="0">
                <a:solidFill>
                  <a:srgbClr val="0070C0"/>
                </a:solidFill>
              </a:rPr>
              <a:t>Conservative</a:t>
            </a:r>
          </a:p>
          <a:p>
            <a:pPr marL="720000" lvl="1"/>
            <a:r>
              <a:rPr lang="en-GB" dirty="0">
                <a:solidFill>
                  <a:srgbClr val="0070C0"/>
                </a:solidFill>
              </a:rPr>
              <a:t>Drives ignition source management</a:t>
            </a:r>
          </a:p>
          <a:p>
            <a:pPr marL="720000" lvl="1"/>
            <a:r>
              <a:rPr lang="en-GB" dirty="0">
                <a:solidFill>
                  <a:srgbClr val="0070C0"/>
                </a:solidFill>
              </a:rPr>
              <a:t>Suggest original judgement optimistic</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Short dispersion distances</a:t>
            </a:r>
          </a:p>
          <a:p>
            <a:pPr marL="720000" lvl="1"/>
            <a:r>
              <a:rPr lang="en-GB" dirty="0">
                <a:solidFill>
                  <a:srgbClr val="0070C0"/>
                </a:solidFill>
              </a:rPr>
              <a:t>Negligible extent</a:t>
            </a:r>
          </a:p>
          <a:p>
            <a:pPr marL="720000" lvl="1"/>
            <a:r>
              <a:rPr lang="en-GB" dirty="0">
                <a:solidFill>
                  <a:srgbClr val="0070C0"/>
                </a:solidFill>
              </a:rPr>
              <a:t>Supports original judgement</a:t>
            </a:r>
          </a:p>
        </p:txBody>
      </p:sp>
    </p:spTree>
    <p:extLst>
      <p:ext uri="{BB962C8B-B14F-4D97-AF65-F5344CB8AC3E}">
        <p14:creationId xmlns:p14="http://schemas.microsoft.com/office/powerpoint/2010/main" val="3537185151"/>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Discussion (2)</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a:xfrm>
            <a:off x="720000" y="1439999"/>
            <a:ext cx="11141800" cy="4500000"/>
          </a:xfrm>
        </p:spPr>
        <p:txBody>
          <a:bodyPr>
            <a:normAutofit/>
          </a:bodyPr>
          <a:lstStyle/>
          <a:p>
            <a:pPr>
              <a:lnSpc>
                <a:spcPct val="100000"/>
              </a:lnSpc>
              <a:spcBef>
                <a:spcPts val="600"/>
              </a:spcBef>
              <a:spcAft>
                <a:spcPts val="600"/>
              </a:spcAft>
            </a:pPr>
            <a:r>
              <a:rPr lang="en-GB" b="1" dirty="0"/>
              <a:t>Original question – RGP underpinning of engineering judgment</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Energy Institute Risk based approach</a:t>
            </a:r>
          </a:p>
          <a:p>
            <a:pPr marL="720000" lvl="1"/>
            <a:r>
              <a:rPr lang="en-GB" dirty="0">
                <a:solidFill>
                  <a:srgbClr val="0070C0"/>
                </a:solidFill>
              </a:rPr>
              <a:t>No absolutes</a:t>
            </a:r>
          </a:p>
          <a:p>
            <a:pPr marL="720000" lvl="1"/>
            <a:r>
              <a:rPr lang="en-GB" dirty="0">
                <a:solidFill>
                  <a:srgbClr val="0070C0"/>
                </a:solidFill>
              </a:rPr>
              <a:t>Relative risk changes</a:t>
            </a:r>
          </a:p>
          <a:p>
            <a:pPr marL="720000" lvl="1"/>
            <a:r>
              <a:rPr lang="en-GB" dirty="0">
                <a:solidFill>
                  <a:srgbClr val="0070C0"/>
                </a:solidFill>
              </a:rPr>
              <a:t>Good for discrete sequential operations</a:t>
            </a:r>
          </a:p>
          <a:p>
            <a:pPr marL="720000" lvl="1"/>
            <a:r>
              <a:rPr lang="en-GB" dirty="0">
                <a:solidFill>
                  <a:srgbClr val="0070C0"/>
                </a:solidFill>
              </a:rPr>
              <a:t>Useful sensitivity</a:t>
            </a:r>
          </a:p>
          <a:p>
            <a:pPr marL="720000" lvl="1"/>
            <a:r>
              <a:rPr lang="en-GB" dirty="0">
                <a:solidFill>
                  <a:srgbClr val="0070C0"/>
                </a:solidFill>
              </a:rPr>
              <a:t>Provided focus whereas BS EN gave a blanket view</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Supports original judgement for some but not all operations</a:t>
            </a:r>
          </a:p>
        </p:txBody>
      </p:sp>
    </p:spTree>
    <p:extLst>
      <p:ext uri="{BB962C8B-B14F-4D97-AF65-F5344CB8AC3E}">
        <p14:creationId xmlns:p14="http://schemas.microsoft.com/office/powerpoint/2010/main" val="1941135671"/>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Discussion (3)</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a:xfrm>
            <a:off x="720000" y="1439999"/>
            <a:ext cx="11141800" cy="4500000"/>
          </a:xfrm>
        </p:spPr>
        <p:txBody>
          <a:bodyPr>
            <a:normAutofit/>
          </a:bodyPr>
          <a:lstStyle/>
          <a:p>
            <a:pPr>
              <a:lnSpc>
                <a:spcPct val="100000"/>
              </a:lnSpc>
              <a:spcBef>
                <a:spcPts val="600"/>
              </a:spcBef>
              <a:spcAft>
                <a:spcPts val="600"/>
              </a:spcAft>
            </a:pPr>
            <a:r>
              <a:rPr lang="en-GB" b="1" dirty="0"/>
              <a:t>Original question – RGP underpinning of engineering judgment</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Harm discussed before</a:t>
            </a:r>
            <a:endParaRPr lang="en-GB" dirty="0">
              <a:solidFill>
                <a:srgbClr val="0070C0"/>
              </a:solidFill>
            </a:endParaRP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Supports original judgement for some but not all operations</a:t>
            </a:r>
          </a:p>
        </p:txBody>
      </p:sp>
    </p:spTree>
    <p:extLst>
      <p:ext uri="{BB962C8B-B14F-4D97-AF65-F5344CB8AC3E}">
        <p14:creationId xmlns:p14="http://schemas.microsoft.com/office/powerpoint/2010/main" val="2854704146"/>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Conclusion</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a:xfrm>
            <a:off x="719999" y="1440000"/>
            <a:ext cx="11167201" cy="4320000"/>
          </a:xfrm>
        </p:spPr>
        <p:txBody>
          <a:bodyPr>
            <a:normAutofit/>
          </a:bodyPr>
          <a:lstStyle/>
          <a:p>
            <a:pPr>
              <a:lnSpc>
                <a:spcPct val="100000"/>
              </a:lnSpc>
              <a:spcBef>
                <a:spcPts val="600"/>
              </a:spcBef>
              <a:spcAft>
                <a:spcPts val="600"/>
              </a:spcAft>
            </a:pPr>
            <a:r>
              <a:rPr lang="en-GB" b="1" dirty="0"/>
              <a:t>Original question – RGP underpinning of engineering judgment</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effectLst/>
                <a:ea typeface="Times New Roman" panose="02020603050405020304" pitchFamily="18" charset="0"/>
              </a:rPr>
              <a:t>Individually RGP conflicted</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Engineering Judgement not right but not wrong</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Transferring RGP practices focused efforts</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More reasonable and logical solutions</a:t>
            </a:r>
          </a:p>
          <a:p>
            <a:pPr>
              <a:lnSpc>
                <a:spcPct val="100000"/>
              </a:lnSpc>
              <a:spcBef>
                <a:spcPts val="600"/>
              </a:spcBef>
              <a:spcAft>
                <a:spcPts val="600"/>
              </a:spcAft>
            </a:pPr>
            <a:r>
              <a:rPr lang="en-GB" b="1" dirty="0">
                <a:solidFill>
                  <a:schemeClr val="tx1"/>
                </a:solidFill>
                <a:ea typeface="Times New Roman" panose="02020603050405020304" pitchFamily="18" charset="0"/>
              </a:rPr>
              <a:t>Overall</a:t>
            </a:r>
          </a:p>
          <a:p>
            <a:pPr marL="457200" indent="-457200">
              <a:lnSpc>
                <a:spcPct val="100000"/>
              </a:lnSpc>
              <a:spcBef>
                <a:spcPts val="600"/>
              </a:spcBef>
              <a:spcAft>
                <a:spcPts val="600"/>
              </a:spcAft>
              <a:buFont typeface="Arial" panose="020B0604020202020204" pitchFamily="34" charset="0"/>
              <a:buChar char="•"/>
            </a:pPr>
            <a:r>
              <a:rPr lang="en-GB" b="1" u="sng" dirty="0">
                <a:solidFill>
                  <a:srgbClr val="00B050"/>
                </a:solidFill>
                <a:ea typeface="Times New Roman" panose="02020603050405020304" pitchFamily="18" charset="0"/>
              </a:rPr>
              <a:t>Pragmatic &amp; robust underpinning to engineering judgement </a:t>
            </a:r>
          </a:p>
          <a:p>
            <a:endParaRPr lang="en-GB" dirty="0"/>
          </a:p>
          <a:p>
            <a:endParaRPr lang="en-GB" dirty="0"/>
          </a:p>
        </p:txBody>
      </p:sp>
    </p:spTree>
    <p:extLst>
      <p:ext uri="{BB962C8B-B14F-4D97-AF65-F5344CB8AC3E}">
        <p14:creationId xmlns:p14="http://schemas.microsoft.com/office/powerpoint/2010/main" val="2692082640"/>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448800" y="6365875"/>
            <a:ext cx="2743200" cy="365125"/>
          </a:xfrm>
          <a:prstGeom prst="rect">
            <a:avLst/>
          </a:prstGeom>
        </p:spPr>
        <p:txBody>
          <a:bodyPr/>
          <a:lstStyle/>
          <a:p>
            <a:fld id="{CFE2ABE7-4130-3A40-896D-36DE4E94D1A9}" type="slidenum">
              <a:rPr lang="en-US"/>
              <a:pPr/>
              <a:t>39</a:t>
            </a:fld>
            <a:endParaRPr lang="en-US" dirty="0"/>
          </a:p>
        </p:txBody>
      </p:sp>
      <p:pic>
        <p:nvPicPr>
          <p:cNvPr id="6" name="Picture 5">
            <a:extLst>
              <a:ext uri="{FF2B5EF4-FFF2-40B4-BE49-F238E27FC236}">
                <a16:creationId xmlns:a16="http://schemas.microsoft.com/office/drawing/2014/main" id="{382330AD-EF37-4F7B-8415-B99669519877}"/>
              </a:ext>
            </a:extLst>
          </p:cNvPr>
          <p:cNvPicPr>
            <a:picLocks noChangeAspect="1"/>
          </p:cNvPicPr>
          <p:nvPr/>
        </p:nvPicPr>
        <p:blipFill>
          <a:blip r:embed="rId3"/>
          <a:stretch>
            <a:fillRect/>
          </a:stretch>
        </p:blipFill>
        <p:spPr>
          <a:xfrm>
            <a:off x="2088000" y="360000"/>
            <a:ext cx="7992000" cy="5328000"/>
          </a:xfrm>
          <a:prstGeom prst="rect">
            <a:avLst/>
          </a:prstGeom>
        </p:spPr>
      </p:pic>
      <p:pic>
        <p:nvPicPr>
          <p:cNvPr id="5" name="Picture 5" descr="http://www.ej2hosting.com/gilmarcomuniones.es/questions-mark-clip-art-i17.png"/>
          <p:cNvPicPr>
            <a:picLocks noGrp="1" noChangeAspect="1" noChangeArrowheads="1"/>
          </p:cNvPicPr>
          <p:nvPr>
            <p:ph idx="1"/>
          </p:nvPr>
        </p:nvPicPr>
        <p:blipFill>
          <a:blip r:embed="rId4">
            <a:alphaModFix amt="30000"/>
            <a:extLst>
              <a:ext uri="{28A0092B-C50C-407E-A947-70E740481C1C}">
                <a14:useLocalDpi xmlns:a14="http://schemas.microsoft.com/office/drawing/2010/main" val="0"/>
              </a:ext>
            </a:extLst>
          </a:blip>
          <a:stretch>
            <a:fillRect/>
          </a:stretch>
        </p:blipFill>
        <p:spPr bwMode="auto">
          <a:xfrm>
            <a:off x="4129087" y="1057087"/>
            <a:ext cx="3933825" cy="3933825"/>
          </a:xfrm>
          <a:prstGeom prst="rect">
            <a:avLst/>
          </a:prstGeom>
          <a:noFill/>
          <a:ln>
            <a:noFill/>
          </a:ln>
          <a:effectLst>
            <a:reflection endPos="0" dist="508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570549"/>
      </p:ext>
    </p:extLst>
  </p:cSld>
  <p:clrMapOvr>
    <a:masterClrMapping/>
  </p:clrMapOvr>
  <p:transition spd="slow" advTm="11039">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Introduction</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p:txBody>
          <a:bodyPr>
            <a:normAutofit/>
          </a:bodyPr>
          <a:lstStyle/>
          <a:p>
            <a:pPr marL="360000" indent="-360000">
              <a:lnSpc>
                <a:spcPct val="100000"/>
              </a:lnSpc>
              <a:spcBef>
                <a:spcPts val="600"/>
              </a:spcBef>
              <a:spcAft>
                <a:spcPts val="600"/>
              </a:spcAft>
            </a:pPr>
            <a:r>
              <a:rPr lang="en-GB" b="1" dirty="0"/>
              <a:t>High Hazard Reduction Activities</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Hydrogen hazard</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Engineering Judgement – Hazard! What hazard?</a:t>
            </a:r>
          </a:p>
          <a:p>
            <a:pPr marL="360000" indent="-360000">
              <a:lnSpc>
                <a:spcPct val="100000"/>
              </a:lnSpc>
              <a:spcBef>
                <a:spcPts val="600"/>
              </a:spcBef>
              <a:spcAft>
                <a:spcPts val="600"/>
              </a:spcAft>
            </a:pPr>
            <a:r>
              <a:rPr lang="en-GB" b="1" dirty="0"/>
              <a:t>How to underpin the judgement?</a:t>
            </a:r>
          </a:p>
          <a:p>
            <a:pPr marL="457200" indent="-457200">
              <a:lnSpc>
                <a:spcPct val="100000"/>
              </a:lnSpc>
              <a:spcBef>
                <a:spcPts val="600"/>
              </a:spcBef>
              <a:spcAft>
                <a:spcPts val="600"/>
              </a:spcAft>
              <a:buFont typeface="Arial" panose="020B0604020202020204" pitchFamily="34" charset="0"/>
              <a:buChar char="•"/>
            </a:pPr>
            <a:r>
              <a:rPr lang="en-GB" dirty="0">
                <a:solidFill>
                  <a:srgbClr val="00B050"/>
                </a:solidFill>
              </a:rPr>
              <a:t>Use Relevant Good Practices – (don’t reinvent the wheel)</a:t>
            </a:r>
          </a:p>
          <a:p>
            <a:pPr marL="457200" indent="-457200">
              <a:lnSpc>
                <a:spcPct val="100000"/>
              </a:lnSpc>
              <a:spcBef>
                <a:spcPts val="600"/>
              </a:spcBef>
              <a:spcAft>
                <a:spcPts val="600"/>
              </a:spcAft>
              <a:buFont typeface="Arial" panose="020B0604020202020204" pitchFamily="34" charset="0"/>
              <a:buChar char="•"/>
            </a:pPr>
            <a:r>
              <a:rPr lang="en-GB" dirty="0">
                <a:solidFill>
                  <a:srgbClr val="00B050"/>
                </a:solidFill>
              </a:rPr>
              <a:t>Satisfies regulator assessment criteria</a:t>
            </a:r>
          </a:p>
          <a:p>
            <a:pPr marL="457200" indent="-457200">
              <a:lnSpc>
                <a:spcPct val="100000"/>
              </a:lnSpc>
              <a:spcBef>
                <a:spcPts val="600"/>
              </a:spcBef>
              <a:spcAft>
                <a:spcPts val="600"/>
              </a:spcAft>
              <a:buFont typeface="Arial" panose="020B0604020202020204" pitchFamily="34" charset="0"/>
              <a:buChar char="•"/>
            </a:pPr>
            <a:r>
              <a:rPr lang="en-GB" dirty="0">
                <a:solidFill>
                  <a:srgbClr val="00B050"/>
                </a:solidFill>
              </a:rPr>
              <a:t>Avoid confirmation bias</a:t>
            </a:r>
          </a:p>
        </p:txBody>
      </p:sp>
    </p:spTree>
    <p:extLst>
      <p:ext uri="{BB962C8B-B14F-4D97-AF65-F5344CB8AC3E}">
        <p14:creationId xmlns:p14="http://schemas.microsoft.com/office/powerpoint/2010/main" val="1868151676"/>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640825"/>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What is RGP (1)</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p:txBody>
          <a:bodyPr>
            <a:normAutofit/>
          </a:bodyPr>
          <a:lstStyle/>
          <a:p>
            <a:pPr marL="360000" indent="-360000">
              <a:lnSpc>
                <a:spcPct val="100000"/>
              </a:lnSpc>
              <a:spcBef>
                <a:spcPts val="600"/>
              </a:spcBef>
              <a:spcAft>
                <a:spcPts val="600"/>
              </a:spcAft>
            </a:pPr>
            <a:r>
              <a:rPr lang="en-GB" b="1" dirty="0"/>
              <a:t>Face value – obvious – isn’t it?</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Generic Term</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Regulator specific expectation</a:t>
            </a:r>
          </a:p>
          <a:p>
            <a:pPr lvl="1" indent="0">
              <a:buNone/>
            </a:pPr>
            <a:r>
              <a:rPr lang="en-GB" b="0" i="1" dirty="0">
                <a:solidFill>
                  <a:srgbClr val="0070C0"/>
                </a:solidFill>
                <a:effectLst/>
                <a:latin typeface="Arial" panose="020B0604020202020204" pitchFamily="34" charset="0"/>
                <a:ea typeface="Times New Roman" panose="02020603050405020304" pitchFamily="18" charset="0"/>
              </a:rPr>
              <a:t>standards for controlling risk which they have judged and recognised as satisfying the law when applied to a particular relevant case.</a:t>
            </a:r>
          </a:p>
          <a:p>
            <a:pPr>
              <a:lnSpc>
                <a:spcPct val="100000"/>
              </a:lnSpc>
              <a:spcBef>
                <a:spcPts val="600"/>
              </a:spcBef>
              <a:spcAft>
                <a:spcPts val="600"/>
              </a:spcAft>
            </a:pPr>
            <a:r>
              <a:rPr lang="en-GB" b="1" dirty="0">
                <a:solidFill>
                  <a:srgbClr val="00313C"/>
                </a:solidFill>
                <a:ea typeface="Times New Roman" panose="02020603050405020304" pitchFamily="18" charset="0"/>
              </a:rPr>
              <a:t>Duty holder responsibility to demonstrate RGP</a:t>
            </a:r>
            <a:endParaRPr lang="en-GB" b="1" dirty="0">
              <a:solidFill>
                <a:srgbClr val="00313C"/>
              </a:solidFill>
              <a:effectLst/>
              <a:latin typeface="Arial" panose="020B0604020202020204" pitchFamily="34" charset="0"/>
              <a:ea typeface="Times New Roman" panose="02020603050405020304" pitchFamily="18" charset="0"/>
            </a:endParaRPr>
          </a:p>
          <a:p>
            <a:endParaRPr lang="en-GB" sz="2400" i="1" dirty="0"/>
          </a:p>
          <a:p>
            <a:pPr marL="360000" indent="-360000">
              <a:lnSpc>
                <a:spcPct val="100000"/>
              </a:lnSpc>
              <a:spcBef>
                <a:spcPts val="600"/>
              </a:spcBef>
              <a:spcAft>
                <a:spcPts val="600"/>
              </a:spcAft>
              <a:buFont typeface="Arial" panose="020B0604020202020204" pitchFamily="34" charset="0"/>
              <a:buChar char="•"/>
            </a:pPr>
            <a:endParaRPr lang="en-GB" sz="2400" dirty="0"/>
          </a:p>
        </p:txBody>
      </p:sp>
    </p:spTree>
    <p:extLst>
      <p:ext uri="{BB962C8B-B14F-4D97-AF65-F5344CB8AC3E}">
        <p14:creationId xmlns:p14="http://schemas.microsoft.com/office/powerpoint/2010/main" val="3225683912"/>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solidFill>
                  <a:srgbClr val="00313C"/>
                </a:solidFill>
                <a:latin typeface="Arial" panose="020B0604020202020204" pitchFamily="34" charset="0"/>
              </a:rPr>
              <a:t>DSEAR and RGP – What is RGP (2)</a:t>
            </a:r>
            <a:endParaRPr lang="en-GB" dirty="0">
              <a:solidFill>
                <a:srgbClr val="00313C"/>
              </a:solidFill>
            </a:endParaRPr>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a:xfrm>
            <a:off x="719999" y="1440000"/>
            <a:ext cx="11387334" cy="4500000"/>
          </a:xfrm>
        </p:spPr>
        <p:txBody>
          <a:bodyPr>
            <a:normAutofit/>
          </a:bodyPr>
          <a:lstStyle/>
          <a:p>
            <a:pPr marL="360000" indent="-360000">
              <a:lnSpc>
                <a:spcPct val="100000"/>
              </a:lnSpc>
              <a:spcBef>
                <a:spcPts val="600"/>
              </a:spcBef>
              <a:spcAft>
                <a:spcPts val="600"/>
              </a:spcAft>
            </a:pPr>
            <a:r>
              <a:rPr lang="en-GB" b="1" dirty="0">
                <a:solidFill>
                  <a:srgbClr val="00313C"/>
                </a:solidFill>
              </a:rPr>
              <a:t>ONR Hierarchical approach?</a:t>
            </a:r>
          </a:p>
          <a:p>
            <a:pPr marL="360000" lvl="0" indent="-360000">
              <a:lnSpc>
                <a:spcPct val="100000"/>
              </a:lnSpc>
              <a:spcBef>
                <a:spcPts val="600"/>
              </a:spcBef>
              <a:spcAft>
                <a:spcPts val="600"/>
              </a:spcAft>
              <a:buFont typeface="Arial" panose="020B0604020202020204" pitchFamily="34" charset="0"/>
              <a:buChar char="•"/>
              <a:tabLst>
                <a:tab pos="457200" algn="l"/>
              </a:tabLst>
            </a:pPr>
            <a:r>
              <a:rPr lang="en-GB"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Guidance within Approved Codes of Practice</a:t>
            </a:r>
            <a:br>
              <a:rPr lang="en-GB"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br>
            <a:r>
              <a:rPr lang="en-GB"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(eg DSEAR ACOP L138 2015).</a:t>
            </a:r>
          </a:p>
          <a:p>
            <a:pPr marL="360000" lvl="0" indent="-360000">
              <a:lnSpc>
                <a:spcPct val="100000"/>
              </a:lnSpc>
              <a:spcBef>
                <a:spcPts val="600"/>
              </a:spcBef>
              <a:spcAft>
                <a:spcPts val="600"/>
              </a:spcAft>
              <a:buFont typeface="Arial" panose="020B0604020202020204" pitchFamily="34" charset="0"/>
              <a:buChar char="•"/>
              <a:tabLst>
                <a:tab pos="457200" algn="l"/>
              </a:tabLst>
            </a:pPr>
            <a:r>
              <a:rPr lang="en-GB"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ONR guidance</a:t>
            </a:r>
          </a:p>
          <a:p>
            <a:pPr marL="702900" lvl="1" indent="-342900">
              <a:spcBef>
                <a:spcPts val="300"/>
              </a:spcBef>
              <a:spcAft>
                <a:spcPts val="300"/>
              </a:spcAft>
              <a:tabLst>
                <a:tab pos="457200" algn="l"/>
              </a:tabLst>
            </a:pPr>
            <a:r>
              <a:rPr lang="en-GB" sz="26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Safety Assessment Principles</a:t>
            </a:r>
          </a:p>
          <a:p>
            <a:pPr marL="702900" lvl="1" indent="-342900">
              <a:spcBef>
                <a:spcPts val="300"/>
              </a:spcBef>
              <a:spcAft>
                <a:spcPts val="300"/>
              </a:spcAft>
              <a:tabLst>
                <a:tab pos="457200" algn="l"/>
              </a:tabLst>
            </a:pPr>
            <a:r>
              <a:rPr lang="en-GB" sz="26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Technical Assessment Guides</a:t>
            </a:r>
          </a:p>
          <a:p>
            <a:pPr marL="702900" lvl="1" indent="-342900">
              <a:spcBef>
                <a:spcPts val="300"/>
              </a:spcBef>
              <a:spcAft>
                <a:spcPts val="300"/>
              </a:spcAft>
              <a:tabLst>
                <a:tab pos="457200" algn="l"/>
              </a:tabLst>
            </a:pPr>
            <a:r>
              <a:rPr lang="en-GB" sz="26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Technical Inspection Guides</a:t>
            </a:r>
            <a:endParaRPr lang="en-GB" sz="26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2400" i="1" dirty="0"/>
          </a:p>
          <a:p>
            <a:pPr marL="360000" indent="-360000">
              <a:lnSpc>
                <a:spcPct val="100000"/>
              </a:lnSpc>
              <a:spcBef>
                <a:spcPts val="600"/>
              </a:spcBef>
              <a:spcAft>
                <a:spcPts val="600"/>
              </a:spcAft>
              <a:buFont typeface="Arial" panose="020B0604020202020204" pitchFamily="34" charset="0"/>
              <a:buChar char="•"/>
            </a:pPr>
            <a:endParaRPr lang="en-GB" sz="2400" dirty="0"/>
          </a:p>
        </p:txBody>
      </p:sp>
    </p:spTree>
    <p:extLst>
      <p:ext uri="{BB962C8B-B14F-4D97-AF65-F5344CB8AC3E}">
        <p14:creationId xmlns:p14="http://schemas.microsoft.com/office/powerpoint/2010/main" val="39569592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solidFill>
                  <a:srgbClr val="00313C"/>
                </a:solidFill>
                <a:latin typeface="Arial" panose="020B0604020202020204" pitchFamily="34" charset="0"/>
              </a:rPr>
              <a:t>DSEAR and RGP – What is RGP (3)</a:t>
            </a:r>
            <a:endParaRPr lang="en-GB" dirty="0">
              <a:solidFill>
                <a:srgbClr val="00313C"/>
              </a:solidFill>
            </a:endParaRPr>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a:xfrm>
            <a:off x="719999" y="1440000"/>
            <a:ext cx="11387334" cy="4500000"/>
          </a:xfrm>
        </p:spPr>
        <p:txBody>
          <a:bodyPr>
            <a:normAutofit/>
          </a:bodyPr>
          <a:lstStyle/>
          <a:p>
            <a:pPr marL="360000" indent="-360000">
              <a:lnSpc>
                <a:spcPct val="100000"/>
              </a:lnSpc>
              <a:spcBef>
                <a:spcPts val="600"/>
              </a:spcBef>
              <a:spcAft>
                <a:spcPts val="600"/>
              </a:spcAft>
            </a:pPr>
            <a:r>
              <a:rPr lang="en-GB" b="1" dirty="0">
                <a:solidFill>
                  <a:srgbClr val="00313C"/>
                </a:solidFill>
              </a:rPr>
              <a:t>ONR Hierarchical approach?</a:t>
            </a:r>
          </a:p>
          <a:p>
            <a:pPr marL="360000" lvl="0" indent="-360000">
              <a:lnSpc>
                <a:spcPct val="100000"/>
              </a:lnSpc>
              <a:spcBef>
                <a:spcPts val="600"/>
              </a:spcBef>
              <a:spcAft>
                <a:spcPts val="600"/>
              </a:spcAft>
              <a:buFont typeface="Arial" panose="020B0604020202020204" pitchFamily="34" charset="0"/>
              <a:buChar char="•"/>
              <a:tabLst>
                <a:tab pos="457200" algn="l"/>
              </a:tabLst>
            </a:pPr>
            <a:r>
              <a:rPr lang="en-GB"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Standards</a:t>
            </a:r>
          </a:p>
          <a:p>
            <a:pPr marL="720000" lvl="1">
              <a:tabLst>
                <a:tab pos="457200" algn="l"/>
              </a:tabLst>
            </a:pPr>
            <a:r>
              <a:rPr lang="en-GB"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British Standards Institution</a:t>
            </a:r>
          </a:p>
          <a:p>
            <a:pPr marL="720000" lvl="1">
              <a:tabLst>
                <a:tab pos="457200" algn="l"/>
              </a:tabLst>
            </a:pPr>
            <a:r>
              <a:rPr lang="en-GB"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International Electrotechnical Commission</a:t>
            </a:r>
            <a:r>
              <a:rPr lang="en-GB"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t>
            </a:r>
          </a:p>
          <a:p>
            <a:pPr marL="360000" lvl="0" indent="-360000">
              <a:lnSpc>
                <a:spcPct val="100000"/>
              </a:lnSpc>
              <a:spcBef>
                <a:spcPts val="600"/>
              </a:spcBef>
              <a:spcAft>
                <a:spcPts val="600"/>
              </a:spcAft>
              <a:buFont typeface="Arial" panose="020B0604020202020204" pitchFamily="34" charset="0"/>
              <a:buChar char="•"/>
              <a:tabLst>
                <a:tab pos="457200" algn="l"/>
              </a:tabLst>
            </a:pPr>
            <a:r>
              <a:rPr lang="en-GB"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Industrial sector guidance eg Energy Institute.</a:t>
            </a:r>
          </a:p>
          <a:p>
            <a:pPr marL="360000" lvl="0" indent="-360000">
              <a:lnSpc>
                <a:spcPct val="100000"/>
              </a:lnSpc>
              <a:spcBef>
                <a:spcPts val="600"/>
              </a:spcBef>
              <a:spcAft>
                <a:spcPts val="600"/>
              </a:spcAft>
              <a:buFont typeface="Arial" panose="020B0604020202020204" pitchFamily="34" charset="0"/>
              <a:buChar char="•"/>
              <a:tabLst>
                <a:tab pos="457200" algn="l"/>
              </a:tabLst>
            </a:pPr>
            <a:r>
              <a:rPr lang="en-GB"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Well defined and established standard practice</a:t>
            </a:r>
          </a:p>
          <a:p>
            <a:endParaRPr lang="en-GB" sz="2400" i="1" dirty="0"/>
          </a:p>
          <a:p>
            <a:pPr marL="360000" indent="-360000">
              <a:lnSpc>
                <a:spcPct val="100000"/>
              </a:lnSpc>
              <a:spcBef>
                <a:spcPts val="600"/>
              </a:spcBef>
              <a:spcAft>
                <a:spcPts val="600"/>
              </a:spcAft>
              <a:buFont typeface="Arial" panose="020B0604020202020204" pitchFamily="34" charset="0"/>
              <a:buChar char="•"/>
            </a:pPr>
            <a:endParaRPr lang="en-GB" sz="2400" dirty="0"/>
          </a:p>
        </p:txBody>
      </p:sp>
    </p:spTree>
    <p:extLst>
      <p:ext uri="{BB962C8B-B14F-4D97-AF65-F5344CB8AC3E}">
        <p14:creationId xmlns:p14="http://schemas.microsoft.com/office/powerpoint/2010/main" val="2831696159"/>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r>
              <a:rPr lang="en-GB" dirty="0">
                <a:latin typeface="Arial" panose="020B0604020202020204" pitchFamily="34" charset="0"/>
              </a:rPr>
              <a:t>DSEAR and RGP – Underpinning background</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a:xfrm>
            <a:off x="719999" y="1440000"/>
            <a:ext cx="11153753" cy="4510324"/>
          </a:xfrm>
        </p:spPr>
        <p:txBody>
          <a:bodyPr>
            <a:normAutofit/>
          </a:bodyPr>
          <a:lstStyle/>
          <a:p>
            <a:pPr>
              <a:lnSpc>
                <a:spcPct val="100000"/>
              </a:lnSpc>
              <a:spcBef>
                <a:spcPts val="600"/>
              </a:spcBef>
              <a:spcAft>
                <a:spcPts val="600"/>
              </a:spcAft>
            </a:pPr>
            <a:r>
              <a:rPr lang="en-GB" sz="2800" b="1" dirty="0"/>
              <a:t>“Satisfies regulator assessment criteria”</a:t>
            </a:r>
          </a:p>
          <a:p>
            <a:pPr>
              <a:lnSpc>
                <a:spcPct val="100000"/>
              </a:lnSpc>
              <a:spcBef>
                <a:spcPts val="600"/>
              </a:spcBef>
              <a:spcAft>
                <a:spcPts val="600"/>
              </a:spcAft>
            </a:pPr>
            <a:r>
              <a:rPr lang="en-GB" b="1" dirty="0"/>
              <a:t>Two aspects:</a:t>
            </a:r>
            <a:endParaRPr lang="en-GB" b="1" dirty="0">
              <a:solidFill>
                <a:srgbClr val="00B050"/>
              </a:solidFill>
            </a:endParaRPr>
          </a:p>
          <a:p>
            <a:pPr marL="720000" indent="-360000" defTabSz="360000">
              <a:lnSpc>
                <a:spcPct val="100000"/>
              </a:lnSpc>
              <a:spcBef>
                <a:spcPts val="600"/>
              </a:spcBef>
              <a:spcAft>
                <a:spcPts val="600"/>
              </a:spcAft>
              <a:buFont typeface="+mj-lt"/>
              <a:buAutoNum type="arabicPeriod"/>
              <a:tabLst>
                <a:tab pos="358775" algn="l"/>
                <a:tab pos="1079500" algn="l"/>
                <a:tab pos="1431925" algn="l"/>
              </a:tabLst>
            </a:pPr>
            <a:r>
              <a:rPr lang="en-GB" sz="2800" dirty="0">
                <a:solidFill>
                  <a:srgbClr val="00B050"/>
                </a:solidFill>
              </a:rPr>
              <a:t>	</a:t>
            </a:r>
            <a:r>
              <a:rPr lang="en-GB" sz="2400" dirty="0">
                <a:solidFill>
                  <a:srgbClr val="00B050"/>
                </a:solidFill>
              </a:rPr>
              <a:t>Regulatory Framework</a:t>
            </a:r>
          </a:p>
          <a:p>
            <a:pPr marL="720000" indent="-360000" defTabSz="360000">
              <a:lnSpc>
                <a:spcPct val="100000"/>
              </a:lnSpc>
              <a:spcBef>
                <a:spcPts val="600"/>
              </a:spcBef>
              <a:spcAft>
                <a:spcPts val="600"/>
              </a:spcAft>
              <a:buFont typeface="+mj-lt"/>
              <a:buAutoNum type="arabicPeriod"/>
              <a:tabLst>
                <a:tab pos="358775" algn="l"/>
                <a:tab pos="1079500" algn="l"/>
                <a:tab pos="1431925" algn="l"/>
              </a:tabLst>
            </a:pPr>
            <a:r>
              <a:rPr lang="en-GB" sz="2400" dirty="0">
                <a:solidFill>
                  <a:srgbClr val="00B050"/>
                </a:solidFill>
              </a:rPr>
              <a:t>	Tolerability of Risk for nuclear sector</a:t>
            </a:r>
          </a:p>
          <a:p>
            <a:pPr marL="360000" indent="-360000" defTabSz="360000">
              <a:lnSpc>
                <a:spcPct val="100000"/>
              </a:lnSpc>
              <a:spcBef>
                <a:spcPts val="600"/>
              </a:spcBef>
              <a:spcAft>
                <a:spcPts val="600"/>
              </a:spcAft>
              <a:tabLst>
                <a:tab pos="358775" algn="l"/>
                <a:tab pos="1079500" algn="l"/>
                <a:tab pos="1431925" algn="l"/>
              </a:tabLst>
            </a:pPr>
            <a:r>
              <a:rPr lang="en-GB" sz="2800" b="1" dirty="0"/>
              <a:t>Kletz:</a:t>
            </a:r>
          </a:p>
          <a:p>
            <a:pPr lvl="1" indent="0" defTabSz="360000">
              <a:buNone/>
              <a:tabLst>
                <a:tab pos="358775" algn="l"/>
                <a:tab pos="1079500" algn="l"/>
                <a:tab pos="1431925" algn="l"/>
              </a:tabLst>
            </a:pPr>
            <a:r>
              <a:rPr lang="en-GB" i="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few companies would get a clean bill of health if looked under the regulatory scrutiny to which the UK nuclear industry is subject. </a:t>
            </a:r>
          </a:p>
          <a:p>
            <a:pPr marL="360000" indent="-360000" defTabSz="360000">
              <a:lnSpc>
                <a:spcPct val="100000"/>
              </a:lnSpc>
              <a:spcBef>
                <a:spcPts val="600"/>
              </a:spcBef>
              <a:spcAft>
                <a:spcPts val="600"/>
              </a:spcAft>
              <a:tabLst>
                <a:tab pos="358775" algn="l"/>
                <a:tab pos="1079500" algn="l"/>
                <a:tab pos="1431925" algn="l"/>
              </a:tabLst>
            </a:pPr>
            <a:endParaRPr lang="en-GB" sz="2800" dirty="0"/>
          </a:p>
          <a:p>
            <a:pPr marL="360000" indent="-360000" defTabSz="360000">
              <a:lnSpc>
                <a:spcPct val="100000"/>
              </a:lnSpc>
              <a:spcBef>
                <a:spcPts val="600"/>
              </a:spcBef>
              <a:spcAft>
                <a:spcPts val="600"/>
              </a:spcAft>
              <a:tabLst>
                <a:tab pos="358775" algn="l"/>
                <a:tab pos="1079500" algn="l"/>
                <a:tab pos="1431925" algn="l"/>
              </a:tabLst>
            </a:pPr>
            <a:endParaRPr lang="en-GB" sz="2800" dirty="0"/>
          </a:p>
          <a:p>
            <a:pPr marL="360000" indent="-360000">
              <a:lnSpc>
                <a:spcPct val="100000"/>
              </a:lnSpc>
              <a:spcBef>
                <a:spcPts val="600"/>
              </a:spcBef>
              <a:spcAft>
                <a:spcPts val="600"/>
              </a:spcAft>
              <a:buFont typeface="Arial" panose="020B0604020202020204" pitchFamily="34" charset="0"/>
              <a:buChar char="•"/>
            </a:pPr>
            <a:endParaRPr lang="en-GB" sz="2400" dirty="0"/>
          </a:p>
        </p:txBody>
      </p:sp>
    </p:spTree>
    <p:extLst>
      <p:ext uri="{BB962C8B-B14F-4D97-AF65-F5344CB8AC3E}">
        <p14:creationId xmlns:p14="http://schemas.microsoft.com/office/powerpoint/2010/main" val="853171156"/>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E692-3517-4292-B316-6EFE0F39BA34}"/>
              </a:ext>
            </a:extLst>
          </p:cNvPr>
          <p:cNvSpPr>
            <a:spLocks noGrp="1"/>
          </p:cNvSpPr>
          <p:nvPr>
            <p:ph type="title"/>
          </p:nvPr>
        </p:nvSpPr>
        <p:spPr/>
        <p:txBody>
          <a:bodyPr>
            <a:normAutofit/>
          </a:bodyPr>
          <a:lstStyle/>
          <a:p>
            <a:pPr>
              <a:lnSpc>
                <a:spcPct val="100000"/>
              </a:lnSpc>
            </a:pPr>
            <a:r>
              <a:rPr lang="en-GB" dirty="0">
                <a:latin typeface="Arial" panose="020B0604020202020204" pitchFamily="34" charset="0"/>
              </a:rPr>
              <a:t>DSEAR and RGP – Regulatory Framework (1)</a:t>
            </a:r>
            <a:endParaRPr lang="en-GB" dirty="0"/>
          </a:p>
        </p:txBody>
      </p:sp>
      <p:sp>
        <p:nvSpPr>
          <p:cNvPr id="3" name="Content Placeholder 2">
            <a:extLst>
              <a:ext uri="{FF2B5EF4-FFF2-40B4-BE49-F238E27FC236}">
                <a16:creationId xmlns:a16="http://schemas.microsoft.com/office/drawing/2014/main" id="{B95A5299-1453-4C38-9D2D-50B578DE98F0}"/>
              </a:ext>
            </a:extLst>
          </p:cNvPr>
          <p:cNvSpPr>
            <a:spLocks noGrp="1"/>
          </p:cNvSpPr>
          <p:nvPr>
            <p:ph idx="1"/>
          </p:nvPr>
        </p:nvSpPr>
        <p:spPr/>
        <p:txBody>
          <a:bodyPr/>
          <a:lstStyle/>
          <a:p>
            <a:pPr>
              <a:lnSpc>
                <a:spcPct val="100000"/>
              </a:lnSpc>
              <a:spcBef>
                <a:spcPts val="600"/>
              </a:spcBef>
              <a:spcAft>
                <a:spcPts val="600"/>
              </a:spcAft>
            </a:pPr>
            <a:r>
              <a:rPr lang="en-GB" b="1" dirty="0"/>
              <a:t>Regulator - Office of Nuclear Regulation (ONR)</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ONR</a:t>
            </a:r>
          </a:p>
          <a:p>
            <a:pPr marL="720000" lvl="1"/>
            <a:r>
              <a:rPr lang="en-GB" dirty="0">
                <a:solidFill>
                  <a:srgbClr val="0070C0"/>
                </a:solidFill>
              </a:rPr>
              <a:t>Formed 2013 - Energy Act</a:t>
            </a:r>
          </a:p>
          <a:p>
            <a:pPr marL="720000" lvl="1"/>
            <a:r>
              <a:rPr lang="en-GB" dirty="0">
                <a:solidFill>
                  <a:srgbClr val="0070C0"/>
                </a:solidFill>
              </a:rPr>
              <a:t>Regulator originally HSE through NII</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Health and Safety at Work Act</a:t>
            </a:r>
          </a:p>
          <a:p>
            <a:pPr marL="360000" indent="-360000">
              <a:lnSpc>
                <a:spcPct val="100000"/>
              </a:lnSpc>
              <a:spcBef>
                <a:spcPts val="600"/>
              </a:spcBef>
              <a:spcAft>
                <a:spcPts val="600"/>
              </a:spcAft>
              <a:buFont typeface="Arial" panose="020B0604020202020204" pitchFamily="34" charset="0"/>
              <a:buChar char="•"/>
            </a:pPr>
            <a:r>
              <a:rPr lang="en-GB" dirty="0">
                <a:solidFill>
                  <a:srgbClr val="00B050"/>
                </a:solidFill>
              </a:rPr>
              <a:t>Nuclear Installations Act 1965</a:t>
            </a:r>
          </a:p>
          <a:p>
            <a:pPr marL="720000" lvl="1"/>
            <a:r>
              <a:rPr lang="en-GB" dirty="0">
                <a:solidFill>
                  <a:srgbClr val="0070C0"/>
                </a:solidFill>
              </a:rPr>
              <a:t>Licensing Regime</a:t>
            </a:r>
          </a:p>
          <a:p>
            <a:pPr marL="457200" indent="-457200"/>
            <a:endParaRPr lang="en-GB" dirty="0"/>
          </a:p>
          <a:p>
            <a:pPr marL="817200" lvl="1" indent="-457200"/>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415815309"/>
      </p:ext>
    </p:extLst>
  </p:cSld>
  <p:clrMapOvr>
    <a:masterClrMapping/>
  </p:clrMapOvr>
  <p:transition spd="slow">
    <p:randomBar dir="vert"/>
  </p:transition>
</p:sld>
</file>

<file path=ppt/theme/theme1.xml><?xml version="1.0" encoding="utf-8"?>
<a:theme xmlns:a="http://schemas.openxmlformats.org/drawingml/2006/main" name="1_Theme3">
  <a:themeElements>
    <a:clrScheme name="Custom 1">
      <a:dk1>
        <a:srgbClr val="000000"/>
      </a:dk1>
      <a:lt1>
        <a:srgbClr val="FFFFFF"/>
      </a:lt1>
      <a:dk2>
        <a:srgbClr val="00303C"/>
      </a:dk2>
      <a:lt2>
        <a:srgbClr val="00AFD7"/>
      </a:lt2>
      <a:accent1>
        <a:srgbClr val="9D968D"/>
      </a:accent1>
      <a:accent2>
        <a:srgbClr val="00B2A9"/>
      </a:accent2>
      <a:accent3>
        <a:srgbClr val="83BD00"/>
      </a:accent3>
      <a:accent4>
        <a:srgbClr val="A05EB5"/>
      </a:accent4>
      <a:accent5>
        <a:srgbClr val="E30046"/>
      </a:accent5>
      <a:accent6>
        <a:srgbClr val="FF671F"/>
      </a:accent6>
      <a:hlink>
        <a:srgbClr val="971B2F"/>
      </a:hlink>
      <a:folHlink>
        <a:srgbClr val="5C06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 WIDE TEMPLATE_2022.potx" id="{0525AEA0-0134-4A00-8C8D-F9535D093CE2}" vid="{633AE670-D1D9-4312-89D3-E931B6B9BA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7" ma:contentTypeDescription="Create a new document." ma:contentTypeScope="" ma:versionID="a9657b1df510095f92d4b408480f5c8b">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9b59f0d74fb2eece99aa0f8b61418ac6"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7604e031-f840-4ad5-97d2-0b99280ee730" xsi:nil="true"/>
    <_Flow_SignoffStatus xmlns="7604e031-f840-4ad5-97d2-0b99280ee730" xsi:nil="true"/>
    <SharedWithUsers xmlns="c4b40482-04a4-480f-b826-6548c4a2bcf1">
      <UserInfo>
        <DisplayName/>
        <AccountId xsi:nil="true"/>
        <AccountType/>
      </UserInfo>
    </SharedWithUsers>
    <lcf76f155ced4ddcb4097134ff3c332f xmlns="7604e031-f840-4ad5-97d2-0b99280ee730">
      <Terms xmlns="http://schemas.microsoft.com/office/infopath/2007/PartnerControls"/>
    </lcf76f155ced4ddcb4097134ff3c332f>
    <TaxCatchAll xmlns="c4b40482-04a4-480f-b826-6548c4a2bcf1" xsi:nil="true"/>
  </documentManagement>
</p:properties>
</file>

<file path=customXml/item3.xml><?xml version="1.0" encoding="utf-8"?>
<sisl xmlns:xsi="http://www.w3.org/2001/XMLSchema-instance" xmlns:xsd="http://www.w3.org/2001/XMLSchema" xmlns="http://www.boldonjames.com/2008/01/sie/internal/label" sislVersion="0" policy="fd403455-cda7-4c1b-b87f-02f0c0503f88" origin="userSelected">
  <element uid="id_protective_marking_new_item_1" value=""/>
</sisl>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07CC86-1A2C-4410-846F-1136913135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1BC9DF-9AEF-4260-9CDA-A9536C31E3A4}">
  <ds:schemaRefs>
    <ds:schemaRef ds:uri="http://schemas.microsoft.com/office/2006/metadata/properties"/>
    <ds:schemaRef ds:uri="c4b40482-04a4-480f-b826-6548c4a2bcf1"/>
    <ds:schemaRef ds:uri="http://purl.org/dc/dcmitype/"/>
    <ds:schemaRef ds:uri="http://purl.org/dc/term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7604e031-f840-4ad5-97d2-0b99280ee730"/>
    <ds:schemaRef ds:uri="http://www.w3.org/XML/1998/namespace"/>
  </ds:schemaRefs>
</ds:datastoreItem>
</file>

<file path=customXml/itemProps3.xml><?xml version="1.0" encoding="utf-8"?>
<ds:datastoreItem xmlns:ds="http://schemas.openxmlformats.org/officeDocument/2006/customXml" ds:itemID="{DF5ABEEF-53A5-4E55-8476-B8062B5AACB0}">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03D56166-4059-4254-907B-6737C1C270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8442</Words>
  <Application>Microsoft Office PowerPoint</Application>
  <PresentationFormat>Widescreen</PresentationFormat>
  <Paragraphs>634</Paragraphs>
  <Slides>40</Slides>
  <Notes>40</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0" baseType="lpstr">
      <vt:lpstr>Arial</vt:lpstr>
      <vt:lpstr>Calibri</vt:lpstr>
      <vt:lpstr>Cambria Math</vt:lpstr>
      <vt:lpstr>CIDFont+F1</vt:lpstr>
      <vt:lpstr>Georgia</vt:lpstr>
      <vt:lpstr>Symbol</vt:lpstr>
      <vt:lpstr>Times New Roman</vt:lpstr>
      <vt:lpstr>Wingdings</vt:lpstr>
      <vt:lpstr>1_Theme3</vt:lpstr>
      <vt:lpstr>Document</vt:lpstr>
      <vt:lpstr>PowerPoint Presentation</vt:lpstr>
      <vt:lpstr>DSEAR and RGP in a novel nuclear application</vt:lpstr>
      <vt:lpstr>DSEAR and RGP – The Idyllic Illusion</vt:lpstr>
      <vt:lpstr>DSEAR and RGP - Introduction</vt:lpstr>
      <vt:lpstr>DSEAR and RGP – What is RGP (1)</vt:lpstr>
      <vt:lpstr>DSEAR and RGP – What is RGP (2)</vt:lpstr>
      <vt:lpstr>DSEAR and RGP – What is RGP (3)</vt:lpstr>
      <vt:lpstr>DSEAR and RGP – Underpinning background</vt:lpstr>
      <vt:lpstr>DSEAR and RGP – Regulatory Framework (1)</vt:lpstr>
      <vt:lpstr>DSEAR and RGP – Regulatory Framework (2)</vt:lpstr>
      <vt:lpstr>DSEAR and RGP – Regulatory Framework (3)</vt:lpstr>
      <vt:lpstr>DSEAR and RGP – Tolerability of Risk (1)</vt:lpstr>
      <vt:lpstr>DSEAR and RGP – Tolerability of Risk (2)</vt:lpstr>
      <vt:lpstr>DSEAR and RGP – Tolerability of Risk (3)</vt:lpstr>
      <vt:lpstr>DSEAR and RGP – Tolerability of Risk (4)</vt:lpstr>
      <vt:lpstr>DSEAR and RGP – The Problem (1)</vt:lpstr>
      <vt:lpstr>DSEAR and RGP – The Problem (2)</vt:lpstr>
      <vt:lpstr>DSEAR and RGP – Confirmation Bias</vt:lpstr>
      <vt:lpstr>DSEAR and RGP – Nuclear and Non Nuclear</vt:lpstr>
      <vt:lpstr>DSEAR and RGP – Source Terms</vt:lpstr>
      <vt:lpstr>DSEAR and RGP – Range of Approaches</vt:lpstr>
      <vt:lpstr>DSEAR and RGP – BS EN 60079-10-1:2021 (1)</vt:lpstr>
      <vt:lpstr>DSEAR and RGP – BS EN 60079-10-1:2021 (2)</vt:lpstr>
      <vt:lpstr>DSEAR and RGP – Energy Institute (EI 15)</vt:lpstr>
      <vt:lpstr>DSEAR and RGP – Energy Institute (EI 15)</vt:lpstr>
      <vt:lpstr>DSEAR and RGP – Extent of Zone (1)</vt:lpstr>
      <vt:lpstr>DSEAR and RGP – Extent of Zone (2)</vt:lpstr>
      <vt:lpstr>DSEAR and RGP – Extent of Zone (3)</vt:lpstr>
      <vt:lpstr>DSEAR and RGP – Extent of Zone (4)</vt:lpstr>
      <vt:lpstr>DSEAR and RGP – Harm</vt:lpstr>
      <vt:lpstr>DSEAR and RGP – TNT Thumbnails</vt:lpstr>
      <vt:lpstr>DSEAR and RGP – Merrifield Simplified Method</vt:lpstr>
      <vt:lpstr>DSEAR and RGP – Harm Summary (1)</vt:lpstr>
      <vt:lpstr>DSEAR and RGP – Harm Summary (2)</vt:lpstr>
      <vt:lpstr>DSEAR and RGP – Discussion (1)</vt:lpstr>
      <vt:lpstr>DSEAR and RGP – Discussion (2)</vt:lpstr>
      <vt:lpstr>DSEAR and RGP – Discussion (3)</vt:lpstr>
      <vt:lpstr>DSEAR and RGP – 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2022-10-14T12:27:39Z</dcterms:created>
  <dcterms:modified xsi:type="dcterms:W3CDTF">2022-10-18T11:55:52Z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fb630fcc-5660-44bf-97c0-d1360f5a0abe</vt:lpwstr>
  </property>
  <property fmtid="{D5CDD505-2E9C-101B-9397-08002B2CF9AE}" pid="3" name="bjDocumentLabelXML">
    <vt:lpwstr>&lt;?xml version="1.0" encoding="us-ascii"?&gt;&lt;sisl xmlns:xsi="http://www.w3.org/2001/XMLSchema-instance" xmlns:xsd="http://www.w3.org/2001/XMLSchema" sislVersion="0" policy="fd403455-cda7-4c1b-b87f-02f0c0503f88" origin="userSelected" xmlns="http://www.boldonj</vt:lpwstr>
  </property>
  <property fmtid="{D5CDD505-2E9C-101B-9397-08002B2CF9AE}" pid="4" name="bjDocumentLabelXML-0">
    <vt:lpwstr>ames.com/2008/01/sie/internal/label"&gt;&lt;element uid="id_protective_marking_new_item_1" value="" /&gt;&lt;/sisl&gt;</vt:lpwstr>
  </property>
  <property fmtid="{D5CDD505-2E9C-101B-9397-08002B2CF9AE}" pid="5" name="bjDocumentSecurityLabel">
    <vt:lpwstr>[OFFICIAL NO MARKING]</vt:lpwstr>
  </property>
  <property fmtid="{D5CDD505-2E9C-101B-9397-08002B2CF9AE}" pid="6" name="bjClsUserRVM">
    <vt:lpwstr>[]</vt:lpwstr>
  </property>
  <property fmtid="{D5CDD505-2E9C-101B-9397-08002B2CF9AE}" pid="7" name="Jive_LatestUserAccountName">
    <vt:lpwstr>gareth.x.davies@sellafieldsites.com</vt:lpwstr>
  </property>
  <property fmtid="{D5CDD505-2E9C-101B-9397-08002B2CF9AE}" pid="8" name="Offisync_ProviderInitializationData">
    <vt:lpwstr>https://ecosystem.org.uk</vt:lpwstr>
  </property>
  <property fmtid="{D5CDD505-2E9C-101B-9397-08002B2CF9AE}" pid="9" name="Jive_VersionGuid">
    <vt:lpwstr>9333b70f-42d2-49b7-a42d-cf062f9a82af</vt:lpwstr>
  </property>
  <property fmtid="{D5CDD505-2E9C-101B-9397-08002B2CF9AE}" pid="10" name="Offisync_UpdateToken">
    <vt:lpwstr>1</vt:lpwstr>
  </property>
  <property fmtid="{D5CDD505-2E9C-101B-9397-08002B2CF9AE}" pid="11" name="Offisync_ServerID">
    <vt:lpwstr>1cb63754-bba9-41b9-ac2f-694933b04be2</vt:lpwstr>
  </property>
  <property fmtid="{D5CDD505-2E9C-101B-9397-08002B2CF9AE}" pid="12" name="Offisync_UniqueId">
    <vt:lpwstr>334599</vt:lpwstr>
  </property>
  <property fmtid="{D5CDD505-2E9C-101B-9397-08002B2CF9AE}" pid="13" name="ContentTypeId">
    <vt:lpwstr>0x0101000646A3490C442E41AC9620621F1F21BE</vt:lpwstr>
  </property>
  <property fmtid="{D5CDD505-2E9C-101B-9397-08002B2CF9AE}" pid="14" name="ComplianceAssetId">
    <vt:lpwstr/>
  </property>
  <property fmtid="{D5CDD505-2E9C-101B-9397-08002B2CF9AE}" pid="15" name="_ExtendedDescription">
    <vt:lpwstr/>
  </property>
  <property fmtid="{D5CDD505-2E9C-101B-9397-08002B2CF9AE}" pid="16" name="TriggerFlowInfo">
    <vt:lpwstr/>
  </property>
  <property fmtid="{D5CDD505-2E9C-101B-9397-08002B2CF9AE}" pid="17" name="MediaServiceImageTags">
    <vt:lpwstr/>
  </property>
</Properties>
</file>