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diagrams/data3.xml" ContentType="application/vnd.openxmlformats-officedocument.drawingml.diagramData+xml"/>
  <Override PartName="/ppt/diagrams/data4.xml" ContentType="application/vnd.openxmlformats-officedocument.drawingml.diagramData+xml"/>
  <Override PartName="/ppt/diagrams/data2.xml" ContentType="application/vnd.openxmlformats-officedocument.drawingml.diagramData+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colors3.xml" ContentType="application/vnd.openxmlformats-officedocument.drawingml.diagramColors+xml"/>
  <Override PartName="/ppt/diagrams/drawing3.xml" ContentType="application/vnd.ms-office.drawingml.diagramDrawing+xml"/>
  <Override PartName="/ppt/diagrams/quickStyle2.xml" ContentType="application/vnd.openxmlformats-officedocument.drawingml.diagramStyle+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colors2.xml" ContentType="application/vnd.openxmlformats-officedocument.drawingml.diagramColors+xml"/>
  <Override PartName="/ppt/diagrams/layout2.xml" ContentType="application/vnd.openxmlformats-officedocument.drawingml.diagramLayout+xml"/>
  <Override PartName="/ppt/diagrams/layout3.xml" ContentType="application/vnd.openxmlformats-officedocument.drawingml.diagram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drawing2.xml" ContentType="application/vnd.ms-office.drawingml.diagramDrawing+xml"/>
  <Override PartName="/ppt/diagrams/quickStyle3.xml" ContentType="application/vnd.openxmlformats-officedocument.drawingml.diagramStyl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ppt/revisionInfo.xml" ContentType="application/vnd.ms-powerpoint.revisioninfo+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7" r:id="rId3"/>
    <p:sldId id="258" r:id="rId4"/>
    <p:sldId id="259" r:id="rId5"/>
    <p:sldId id="260" r:id="rId6"/>
    <p:sldId id="261" r:id="rId7"/>
    <p:sldId id="300" r:id="rId8"/>
    <p:sldId id="262" r:id="rId9"/>
    <p:sldId id="263" r:id="rId10"/>
    <p:sldId id="264" r:id="rId11"/>
    <p:sldId id="265" r:id="rId12"/>
    <p:sldId id="266" r:id="rId13"/>
    <p:sldId id="267" r:id="rId14"/>
    <p:sldId id="268" r:id="rId15"/>
    <p:sldId id="269" r:id="rId16"/>
    <p:sldId id="271" r:id="rId17"/>
    <p:sldId id="272" r:id="rId18"/>
    <p:sldId id="276" r:id="rId19"/>
    <p:sldId id="289" r:id="rId20"/>
    <p:sldId id="291" r:id="rId21"/>
    <p:sldId id="299" r:id="rId22"/>
    <p:sldId id="292" r:id="rId23"/>
    <p:sldId id="293" r:id="rId24"/>
    <p:sldId id="294" r:id="rId25"/>
    <p:sldId id="295" r:id="rId26"/>
    <p:sldId id="296" r:id="rId27"/>
    <p:sldId id="297" r:id="rId28"/>
    <p:sldId id="29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00"/>
    <a:srgbClr val="66FF33"/>
    <a:srgbClr val="36827D"/>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77A97E-87C7-43A8-99A1-CD6A62704050}" v="8" dt="2022-09-01T09:50:56.300"/>
    <p1510:client id="{B0C7F488-4773-4C99-AFDE-2025A0615D1F}" v="17" dt="2022-09-01T11:12:53.3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0" autoAdjust="0"/>
    <p:restoredTop sz="94660"/>
  </p:normalViewPr>
  <p:slideViewPr>
    <p:cSldViewPr snapToGrid="0">
      <p:cViewPr varScale="1">
        <p:scale>
          <a:sx n="79" d="100"/>
          <a:sy n="79" d="100"/>
        </p:scale>
        <p:origin x="60" y="6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EE8D19-6C2C-4169-83FE-B27B255F8DA0}"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44F4EF71-3BB8-46F3-BFDD-3625D446781A}">
      <dgm:prSet phldrT="[Text]" custT="1"/>
      <dgm:spPr/>
      <dgm:t>
        <a:bodyPr/>
        <a:lstStyle/>
        <a:p>
          <a:r>
            <a:rPr lang="en-US" sz="1400" dirty="0"/>
            <a:t>BOILER /FURNACE </a:t>
          </a:r>
        </a:p>
        <a:p>
          <a:r>
            <a:rPr lang="en-US" sz="1400" dirty="0"/>
            <a:t>FIREBOX CONDITION</a:t>
          </a:r>
        </a:p>
      </dgm:t>
    </dgm:pt>
    <dgm:pt modelId="{7B824E2F-1894-4FB9-84DE-D21FE4C6526D}" type="parTrans" cxnId="{8911B59B-7DBA-488F-8A71-46975A610212}">
      <dgm:prSet/>
      <dgm:spPr/>
      <dgm:t>
        <a:bodyPr/>
        <a:lstStyle/>
        <a:p>
          <a:endParaRPr lang="en-US"/>
        </a:p>
      </dgm:t>
    </dgm:pt>
    <dgm:pt modelId="{EE4FF5F3-BB08-4BB9-A88E-4B547F702180}" type="sibTrans" cxnId="{8911B59B-7DBA-488F-8A71-46975A610212}">
      <dgm:prSet/>
      <dgm:spPr/>
      <dgm:t>
        <a:bodyPr/>
        <a:lstStyle/>
        <a:p>
          <a:endParaRPr lang="en-US"/>
        </a:p>
      </dgm:t>
    </dgm:pt>
    <dgm:pt modelId="{E6E0AFBA-B85B-4ED9-9A58-11F26403A460}">
      <dgm:prSet phldrT="[Text]"/>
      <dgm:spPr>
        <a:solidFill>
          <a:srgbClr val="00B050"/>
        </a:solidFill>
      </dgm:spPr>
      <dgm:t>
        <a:bodyPr/>
        <a:lstStyle/>
        <a:p>
          <a:r>
            <a:rPr lang="en-US" dirty="0"/>
            <a:t>POOR </a:t>
          </a:r>
        </a:p>
        <a:p>
          <a:r>
            <a:rPr lang="en-US" dirty="0"/>
            <a:t>MATERIAL</a:t>
          </a:r>
        </a:p>
        <a:p>
          <a:r>
            <a:rPr lang="en-US" dirty="0"/>
            <a:t> SELECTION?</a:t>
          </a:r>
        </a:p>
      </dgm:t>
    </dgm:pt>
    <dgm:pt modelId="{3B40B352-F914-4FAC-B14F-A90691881EB5}" type="parTrans" cxnId="{1173E715-FFF0-4F14-BC98-FE4356486A8E}">
      <dgm:prSet/>
      <dgm:spPr/>
      <dgm:t>
        <a:bodyPr/>
        <a:lstStyle/>
        <a:p>
          <a:endParaRPr lang="en-US"/>
        </a:p>
      </dgm:t>
    </dgm:pt>
    <dgm:pt modelId="{3FED9B7A-9D5B-496E-A82F-794A18DE88DE}" type="sibTrans" cxnId="{1173E715-FFF0-4F14-BC98-FE4356486A8E}">
      <dgm:prSet/>
      <dgm:spPr/>
      <dgm:t>
        <a:bodyPr/>
        <a:lstStyle/>
        <a:p>
          <a:endParaRPr lang="en-US"/>
        </a:p>
      </dgm:t>
    </dgm:pt>
    <dgm:pt modelId="{5C6813C8-3DF4-4D24-AEFC-81892914A2E6}">
      <dgm:prSet phldrT="[Text]"/>
      <dgm:spPr>
        <a:solidFill>
          <a:srgbClr val="FF0000"/>
        </a:solidFill>
      </dgm:spPr>
      <dgm:t>
        <a:bodyPr/>
        <a:lstStyle/>
        <a:p>
          <a:r>
            <a:rPr lang="en-US" dirty="0"/>
            <a:t>CLEANING PROBLEMS</a:t>
          </a:r>
        </a:p>
      </dgm:t>
    </dgm:pt>
    <dgm:pt modelId="{D30369DB-4730-4D72-8DB4-42B2D88FD529}" type="parTrans" cxnId="{BA429AAF-3A22-43F7-A81D-F5DE96CE40C9}">
      <dgm:prSet/>
      <dgm:spPr/>
      <dgm:t>
        <a:bodyPr/>
        <a:lstStyle/>
        <a:p>
          <a:endParaRPr lang="en-US"/>
        </a:p>
      </dgm:t>
    </dgm:pt>
    <dgm:pt modelId="{0BF76D43-170B-468D-A467-EE209035BE6A}" type="sibTrans" cxnId="{BA429AAF-3A22-43F7-A81D-F5DE96CE40C9}">
      <dgm:prSet/>
      <dgm:spPr/>
      <dgm:t>
        <a:bodyPr/>
        <a:lstStyle/>
        <a:p>
          <a:endParaRPr lang="en-US"/>
        </a:p>
      </dgm:t>
    </dgm:pt>
    <dgm:pt modelId="{FFBC6FD2-09EF-4807-9644-ECB647D7C222}">
      <dgm:prSet phldrT="[Text]"/>
      <dgm:spPr>
        <a:solidFill>
          <a:srgbClr val="7030A0"/>
        </a:solidFill>
      </dgm:spPr>
      <dgm:t>
        <a:bodyPr/>
        <a:lstStyle/>
        <a:p>
          <a:r>
            <a:rPr lang="en-US" dirty="0"/>
            <a:t>DIFFICULT TO DETECT INTERNAL CRACKS</a:t>
          </a:r>
        </a:p>
      </dgm:t>
    </dgm:pt>
    <dgm:pt modelId="{295CB2B6-CE32-4A03-A8FA-DFF4C2855C59}" type="parTrans" cxnId="{31DC6676-95F7-4C00-AB6C-A47F101B06D2}">
      <dgm:prSet/>
      <dgm:spPr/>
      <dgm:t>
        <a:bodyPr/>
        <a:lstStyle/>
        <a:p>
          <a:endParaRPr lang="en-US"/>
        </a:p>
      </dgm:t>
    </dgm:pt>
    <dgm:pt modelId="{E169EDE5-C4E2-4A04-A8E9-944323E534B3}" type="sibTrans" cxnId="{31DC6676-95F7-4C00-AB6C-A47F101B06D2}">
      <dgm:prSet/>
      <dgm:spPr/>
      <dgm:t>
        <a:bodyPr/>
        <a:lstStyle/>
        <a:p>
          <a:endParaRPr lang="en-US"/>
        </a:p>
      </dgm:t>
    </dgm:pt>
    <dgm:pt modelId="{2F232482-7936-4FC3-B1AA-A8CCFED05B70}">
      <dgm:prSet phldrT="[Text]" custT="1"/>
      <dgm:spPr>
        <a:solidFill>
          <a:schemeClr val="accent2">
            <a:lumMod val="75000"/>
          </a:schemeClr>
        </a:solidFill>
      </dgm:spPr>
      <dgm:t>
        <a:bodyPr/>
        <a:lstStyle/>
        <a:p>
          <a:r>
            <a:rPr lang="en-US" sz="1400" dirty="0"/>
            <a:t>HEAT EXCHANGER FOULING/</a:t>
          </a:r>
        </a:p>
        <a:p>
          <a:r>
            <a:rPr lang="en-US" sz="1400" dirty="0"/>
            <a:t>CORROSION/</a:t>
          </a:r>
        </a:p>
        <a:p>
          <a:r>
            <a:rPr lang="en-US" sz="1400" dirty="0"/>
            <a:t>EROSION</a:t>
          </a:r>
        </a:p>
        <a:p>
          <a:endParaRPr lang="en-US" sz="1000" dirty="0"/>
        </a:p>
      </dgm:t>
    </dgm:pt>
    <dgm:pt modelId="{E7D3DE68-FC9E-482E-9059-BA878D77F1AD}" type="parTrans" cxnId="{239B4BF9-3F13-41EF-963F-1304B4D62A8B}">
      <dgm:prSet/>
      <dgm:spPr/>
      <dgm:t>
        <a:bodyPr/>
        <a:lstStyle/>
        <a:p>
          <a:endParaRPr lang="en-US"/>
        </a:p>
      </dgm:t>
    </dgm:pt>
    <dgm:pt modelId="{3C16EE1D-9457-4484-A6E7-BEE9561DAED1}" type="sibTrans" cxnId="{239B4BF9-3F13-41EF-963F-1304B4D62A8B}">
      <dgm:prSet/>
      <dgm:spPr/>
      <dgm:t>
        <a:bodyPr/>
        <a:lstStyle/>
        <a:p>
          <a:endParaRPr lang="en-US"/>
        </a:p>
      </dgm:t>
    </dgm:pt>
    <dgm:pt modelId="{2183DD42-44A8-4634-BC97-1C6895161DD2}" type="pres">
      <dgm:prSet presAssocID="{12EE8D19-6C2C-4169-83FE-B27B255F8DA0}" presName="Name0" presStyleCnt="0">
        <dgm:presLayoutVars>
          <dgm:dir/>
          <dgm:resizeHandles val="exact"/>
        </dgm:presLayoutVars>
      </dgm:prSet>
      <dgm:spPr/>
    </dgm:pt>
    <dgm:pt modelId="{64A50416-F810-4740-93FE-7C150EDE57BA}" type="pres">
      <dgm:prSet presAssocID="{12EE8D19-6C2C-4169-83FE-B27B255F8DA0}" presName="cycle" presStyleCnt="0"/>
      <dgm:spPr/>
    </dgm:pt>
    <dgm:pt modelId="{4B747388-D9E7-40EE-82BB-EA1ED399F380}" type="pres">
      <dgm:prSet presAssocID="{44F4EF71-3BB8-46F3-BFDD-3625D446781A}" presName="nodeFirstNode" presStyleLbl="node1" presStyleIdx="0" presStyleCnt="5">
        <dgm:presLayoutVars>
          <dgm:bulletEnabled val="1"/>
        </dgm:presLayoutVars>
      </dgm:prSet>
      <dgm:spPr/>
    </dgm:pt>
    <dgm:pt modelId="{775BE191-B990-4E5A-873C-7290D6E89E2A}" type="pres">
      <dgm:prSet presAssocID="{EE4FF5F3-BB08-4BB9-A88E-4B547F702180}" presName="sibTransFirstNode" presStyleLbl="bgShp" presStyleIdx="0" presStyleCnt="1"/>
      <dgm:spPr/>
    </dgm:pt>
    <dgm:pt modelId="{A19D48D5-C15D-4690-BD76-9DBA29504412}" type="pres">
      <dgm:prSet presAssocID="{E6E0AFBA-B85B-4ED9-9A58-11F26403A460}" presName="nodeFollowingNodes" presStyleLbl="node1" presStyleIdx="1" presStyleCnt="5">
        <dgm:presLayoutVars>
          <dgm:bulletEnabled val="1"/>
        </dgm:presLayoutVars>
      </dgm:prSet>
      <dgm:spPr/>
    </dgm:pt>
    <dgm:pt modelId="{F0FE6337-F3AA-499B-B77E-0B31105B5EA9}" type="pres">
      <dgm:prSet presAssocID="{5C6813C8-3DF4-4D24-AEFC-81892914A2E6}" presName="nodeFollowingNodes" presStyleLbl="node1" presStyleIdx="2" presStyleCnt="5">
        <dgm:presLayoutVars>
          <dgm:bulletEnabled val="1"/>
        </dgm:presLayoutVars>
      </dgm:prSet>
      <dgm:spPr/>
    </dgm:pt>
    <dgm:pt modelId="{450876BF-D774-4409-B4B0-4EEA692EE45E}" type="pres">
      <dgm:prSet presAssocID="{FFBC6FD2-09EF-4807-9644-ECB647D7C222}" presName="nodeFollowingNodes" presStyleLbl="node1" presStyleIdx="3" presStyleCnt="5">
        <dgm:presLayoutVars>
          <dgm:bulletEnabled val="1"/>
        </dgm:presLayoutVars>
      </dgm:prSet>
      <dgm:spPr/>
    </dgm:pt>
    <dgm:pt modelId="{E14704D8-0000-4A82-BA36-472D361055B1}" type="pres">
      <dgm:prSet presAssocID="{2F232482-7936-4FC3-B1AA-A8CCFED05B70}" presName="nodeFollowingNodes" presStyleLbl="node1" presStyleIdx="4" presStyleCnt="5" custScaleY="128355">
        <dgm:presLayoutVars>
          <dgm:bulletEnabled val="1"/>
        </dgm:presLayoutVars>
      </dgm:prSet>
      <dgm:spPr/>
    </dgm:pt>
  </dgm:ptLst>
  <dgm:cxnLst>
    <dgm:cxn modelId="{4BCDC70E-4F13-4A41-AEA0-6C38F8E83591}" type="presOf" srcId="{2F232482-7936-4FC3-B1AA-A8CCFED05B70}" destId="{E14704D8-0000-4A82-BA36-472D361055B1}" srcOrd="0" destOrd="0" presId="urn:microsoft.com/office/officeart/2005/8/layout/cycle3"/>
    <dgm:cxn modelId="{1173E715-FFF0-4F14-BC98-FE4356486A8E}" srcId="{12EE8D19-6C2C-4169-83FE-B27B255F8DA0}" destId="{E6E0AFBA-B85B-4ED9-9A58-11F26403A460}" srcOrd="1" destOrd="0" parTransId="{3B40B352-F914-4FAC-B14F-A90691881EB5}" sibTransId="{3FED9B7A-9D5B-496E-A82F-794A18DE88DE}"/>
    <dgm:cxn modelId="{5D64C329-52E3-4DE4-A001-AE8AA2953F1D}" type="presOf" srcId="{EE4FF5F3-BB08-4BB9-A88E-4B547F702180}" destId="{775BE191-B990-4E5A-873C-7290D6E89E2A}" srcOrd="0" destOrd="0" presId="urn:microsoft.com/office/officeart/2005/8/layout/cycle3"/>
    <dgm:cxn modelId="{3A27815D-63DD-4571-AEB9-A738C57D7DA0}" type="presOf" srcId="{44F4EF71-3BB8-46F3-BFDD-3625D446781A}" destId="{4B747388-D9E7-40EE-82BB-EA1ED399F380}" srcOrd="0" destOrd="0" presId="urn:microsoft.com/office/officeart/2005/8/layout/cycle3"/>
    <dgm:cxn modelId="{31DC6676-95F7-4C00-AB6C-A47F101B06D2}" srcId="{12EE8D19-6C2C-4169-83FE-B27B255F8DA0}" destId="{FFBC6FD2-09EF-4807-9644-ECB647D7C222}" srcOrd="3" destOrd="0" parTransId="{295CB2B6-CE32-4A03-A8FA-DFF4C2855C59}" sibTransId="{E169EDE5-C4E2-4A04-A8E9-944323E534B3}"/>
    <dgm:cxn modelId="{522ED090-6828-408B-BF1A-AA46F16267C9}" type="presOf" srcId="{5C6813C8-3DF4-4D24-AEFC-81892914A2E6}" destId="{F0FE6337-F3AA-499B-B77E-0B31105B5EA9}" srcOrd="0" destOrd="0" presId="urn:microsoft.com/office/officeart/2005/8/layout/cycle3"/>
    <dgm:cxn modelId="{8911B59B-7DBA-488F-8A71-46975A610212}" srcId="{12EE8D19-6C2C-4169-83FE-B27B255F8DA0}" destId="{44F4EF71-3BB8-46F3-BFDD-3625D446781A}" srcOrd="0" destOrd="0" parTransId="{7B824E2F-1894-4FB9-84DE-D21FE4C6526D}" sibTransId="{EE4FF5F3-BB08-4BB9-A88E-4B547F702180}"/>
    <dgm:cxn modelId="{BA429AAF-3A22-43F7-A81D-F5DE96CE40C9}" srcId="{12EE8D19-6C2C-4169-83FE-B27B255F8DA0}" destId="{5C6813C8-3DF4-4D24-AEFC-81892914A2E6}" srcOrd="2" destOrd="0" parTransId="{D30369DB-4730-4D72-8DB4-42B2D88FD529}" sibTransId="{0BF76D43-170B-468D-A467-EE209035BE6A}"/>
    <dgm:cxn modelId="{7042C1AF-C3A9-4EB3-A1E6-676215E38A5E}" type="presOf" srcId="{FFBC6FD2-09EF-4807-9644-ECB647D7C222}" destId="{450876BF-D774-4409-B4B0-4EEA692EE45E}" srcOrd="0" destOrd="0" presId="urn:microsoft.com/office/officeart/2005/8/layout/cycle3"/>
    <dgm:cxn modelId="{77764BE6-030A-4C1F-B59B-048D21335F06}" type="presOf" srcId="{E6E0AFBA-B85B-4ED9-9A58-11F26403A460}" destId="{A19D48D5-C15D-4690-BD76-9DBA29504412}" srcOrd="0" destOrd="0" presId="urn:microsoft.com/office/officeart/2005/8/layout/cycle3"/>
    <dgm:cxn modelId="{A26858F2-88A8-47A3-AD44-0E6B47193927}" type="presOf" srcId="{12EE8D19-6C2C-4169-83FE-B27B255F8DA0}" destId="{2183DD42-44A8-4634-BC97-1C6895161DD2}" srcOrd="0" destOrd="0" presId="urn:microsoft.com/office/officeart/2005/8/layout/cycle3"/>
    <dgm:cxn modelId="{239B4BF9-3F13-41EF-963F-1304B4D62A8B}" srcId="{12EE8D19-6C2C-4169-83FE-B27B255F8DA0}" destId="{2F232482-7936-4FC3-B1AA-A8CCFED05B70}" srcOrd="4" destOrd="0" parTransId="{E7D3DE68-FC9E-482E-9059-BA878D77F1AD}" sibTransId="{3C16EE1D-9457-4484-A6E7-BEE9561DAED1}"/>
    <dgm:cxn modelId="{F0E43FF5-784D-4183-B3CF-B3E614DC5058}" type="presParOf" srcId="{2183DD42-44A8-4634-BC97-1C6895161DD2}" destId="{64A50416-F810-4740-93FE-7C150EDE57BA}" srcOrd="0" destOrd="0" presId="urn:microsoft.com/office/officeart/2005/8/layout/cycle3"/>
    <dgm:cxn modelId="{15DC0053-46E2-4B15-BD87-31F6A703C785}" type="presParOf" srcId="{64A50416-F810-4740-93FE-7C150EDE57BA}" destId="{4B747388-D9E7-40EE-82BB-EA1ED399F380}" srcOrd="0" destOrd="0" presId="urn:microsoft.com/office/officeart/2005/8/layout/cycle3"/>
    <dgm:cxn modelId="{6A1EC484-F7C5-4BC0-A37C-7C87689195FE}" type="presParOf" srcId="{64A50416-F810-4740-93FE-7C150EDE57BA}" destId="{775BE191-B990-4E5A-873C-7290D6E89E2A}" srcOrd="1" destOrd="0" presId="urn:microsoft.com/office/officeart/2005/8/layout/cycle3"/>
    <dgm:cxn modelId="{43B846F8-0374-45C3-A50C-49B4D8D11A75}" type="presParOf" srcId="{64A50416-F810-4740-93FE-7C150EDE57BA}" destId="{A19D48D5-C15D-4690-BD76-9DBA29504412}" srcOrd="2" destOrd="0" presId="urn:microsoft.com/office/officeart/2005/8/layout/cycle3"/>
    <dgm:cxn modelId="{5F8222B4-5496-40F4-95ED-FBF5C6B7DA08}" type="presParOf" srcId="{64A50416-F810-4740-93FE-7C150EDE57BA}" destId="{F0FE6337-F3AA-499B-B77E-0B31105B5EA9}" srcOrd="3" destOrd="0" presId="urn:microsoft.com/office/officeart/2005/8/layout/cycle3"/>
    <dgm:cxn modelId="{6D4113C3-115A-4E7B-942B-B2BCEAE4FF36}" type="presParOf" srcId="{64A50416-F810-4740-93FE-7C150EDE57BA}" destId="{450876BF-D774-4409-B4B0-4EEA692EE45E}" srcOrd="4" destOrd="0" presId="urn:microsoft.com/office/officeart/2005/8/layout/cycle3"/>
    <dgm:cxn modelId="{72DA62DF-3A58-444D-A67F-33026CF7854D}" type="presParOf" srcId="{64A50416-F810-4740-93FE-7C150EDE57BA}" destId="{E14704D8-0000-4A82-BA36-472D361055B1}" srcOrd="5"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EE8D19-6C2C-4169-83FE-B27B255F8DA0}"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en-US"/>
        </a:p>
      </dgm:t>
    </dgm:pt>
    <dgm:pt modelId="{44F4EF71-3BB8-46F3-BFDD-3625D446781A}">
      <dgm:prSet phldrT="[Text]"/>
      <dgm:spPr/>
      <dgm:t>
        <a:bodyPr/>
        <a:lstStyle/>
        <a:p>
          <a:r>
            <a:rPr lang="en-US" dirty="0"/>
            <a:t>TANKAGE</a:t>
          </a:r>
        </a:p>
      </dgm:t>
    </dgm:pt>
    <dgm:pt modelId="{7B824E2F-1894-4FB9-84DE-D21FE4C6526D}" type="parTrans" cxnId="{8911B59B-7DBA-488F-8A71-46975A610212}">
      <dgm:prSet/>
      <dgm:spPr/>
      <dgm:t>
        <a:bodyPr/>
        <a:lstStyle/>
        <a:p>
          <a:endParaRPr lang="en-US"/>
        </a:p>
      </dgm:t>
    </dgm:pt>
    <dgm:pt modelId="{EE4FF5F3-BB08-4BB9-A88E-4B547F702180}" type="sibTrans" cxnId="{8911B59B-7DBA-488F-8A71-46975A610212}">
      <dgm:prSet/>
      <dgm:spPr/>
      <dgm:t>
        <a:bodyPr/>
        <a:lstStyle/>
        <a:p>
          <a:endParaRPr lang="en-US" dirty="0"/>
        </a:p>
      </dgm:t>
    </dgm:pt>
    <dgm:pt modelId="{E6E0AFBA-B85B-4ED9-9A58-11F26403A460}">
      <dgm:prSet phldrT="[Text]" custT="1"/>
      <dgm:spPr>
        <a:solidFill>
          <a:srgbClr val="00B050"/>
        </a:solidFill>
      </dgm:spPr>
      <dgm:t>
        <a:bodyPr/>
        <a:lstStyle/>
        <a:p>
          <a:r>
            <a:rPr lang="en-US" sz="1800" dirty="0"/>
            <a:t>PRESSURERISED</a:t>
          </a:r>
        </a:p>
      </dgm:t>
    </dgm:pt>
    <dgm:pt modelId="{3B40B352-F914-4FAC-B14F-A90691881EB5}" type="parTrans" cxnId="{1173E715-FFF0-4F14-BC98-FE4356486A8E}">
      <dgm:prSet/>
      <dgm:spPr/>
      <dgm:t>
        <a:bodyPr/>
        <a:lstStyle/>
        <a:p>
          <a:endParaRPr lang="en-US"/>
        </a:p>
      </dgm:t>
    </dgm:pt>
    <dgm:pt modelId="{3FED9B7A-9D5B-496E-A82F-794A18DE88DE}" type="sibTrans" cxnId="{1173E715-FFF0-4F14-BC98-FE4356486A8E}">
      <dgm:prSet/>
      <dgm:spPr/>
      <dgm:t>
        <a:bodyPr/>
        <a:lstStyle/>
        <a:p>
          <a:endParaRPr lang="en-US" dirty="0"/>
        </a:p>
      </dgm:t>
    </dgm:pt>
    <dgm:pt modelId="{5C6813C8-3DF4-4D24-AEFC-81892914A2E6}">
      <dgm:prSet phldrT="[Text]"/>
      <dgm:spPr>
        <a:solidFill>
          <a:srgbClr val="FF0000"/>
        </a:solidFill>
      </dgm:spPr>
      <dgm:t>
        <a:bodyPr/>
        <a:lstStyle/>
        <a:p>
          <a:r>
            <a:rPr lang="en-US" dirty="0"/>
            <a:t>CUI (COLD TANKS)</a:t>
          </a:r>
        </a:p>
      </dgm:t>
    </dgm:pt>
    <dgm:pt modelId="{D30369DB-4730-4D72-8DB4-42B2D88FD529}" type="parTrans" cxnId="{BA429AAF-3A22-43F7-A81D-F5DE96CE40C9}">
      <dgm:prSet/>
      <dgm:spPr/>
      <dgm:t>
        <a:bodyPr/>
        <a:lstStyle/>
        <a:p>
          <a:endParaRPr lang="en-US"/>
        </a:p>
      </dgm:t>
    </dgm:pt>
    <dgm:pt modelId="{0BF76D43-170B-468D-A467-EE209035BE6A}" type="sibTrans" cxnId="{BA429AAF-3A22-43F7-A81D-F5DE96CE40C9}">
      <dgm:prSet/>
      <dgm:spPr/>
      <dgm:t>
        <a:bodyPr/>
        <a:lstStyle/>
        <a:p>
          <a:endParaRPr lang="en-US" dirty="0"/>
        </a:p>
      </dgm:t>
    </dgm:pt>
    <dgm:pt modelId="{FFBC6FD2-09EF-4807-9644-ECB647D7C222}">
      <dgm:prSet phldrT="[Text]"/>
      <dgm:spPr>
        <a:solidFill>
          <a:srgbClr val="7030A0"/>
        </a:solidFill>
      </dgm:spPr>
      <dgm:t>
        <a:bodyPr/>
        <a:lstStyle/>
        <a:p>
          <a:r>
            <a:rPr lang="en-US" dirty="0"/>
            <a:t>FLOOR PLATE &amp; ROOF CORROSION</a:t>
          </a:r>
        </a:p>
      </dgm:t>
    </dgm:pt>
    <dgm:pt modelId="{295CB2B6-CE32-4A03-A8FA-DFF4C2855C59}" type="parTrans" cxnId="{31DC6676-95F7-4C00-AB6C-A47F101B06D2}">
      <dgm:prSet/>
      <dgm:spPr/>
      <dgm:t>
        <a:bodyPr/>
        <a:lstStyle/>
        <a:p>
          <a:endParaRPr lang="en-US"/>
        </a:p>
      </dgm:t>
    </dgm:pt>
    <dgm:pt modelId="{E169EDE5-C4E2-4A04-A8E9-944323E534B3}" type="sibTrans" cxnId="{31DC6676-95F7-4C00-AB6C-A47F101B06D2}">
      <dgm:prSet/>
      <dgm:spPr/>
      <dgm:t>
        <a:bodyPr/>
        <a:lstStyle/>
        <a:p>
          <a:endParaRPr lang="en-US" dirty="0"/>
        </a:p>
      </dgm:t>
    </dgm:pt>
    <dgm:pt modelId="{2F232482-7936-4FC3-B1AA-A8CCFED05B70}">
      <dgm:prSet phldrT="[Text]" custT="1"/>
      <dgm:spPr>
        <a:solidFill>
          <a:schemeClr val="accent2">
            <a:lumMod val="75000"/>
          </a:schemeClr>
        </a:solidFill>
      </dgm:spPr>
      <dgm:t>
        <a:bodyPr/>
        <a:lstStyle/>
        <a:p>
          <a:r>
            <a:rPr lang="en-US" sz="1800" dirty="0"/>
            <a:t>ATMOSPHERIC PRESSURE STORAGE</a:t>
          </a:r>
        </a:p>
        <a:p>
          <a:endParaRPr lang="en-US" sz="1400" dirty="0"/>
        </a:p>
      </dgm:t>
    </dgm:pt>
    <dgm:pt modelId="{E7D3DE68-FC9E-482E-9059-BA878D77F1AD}" type="parTrans" cxnId="{239B4BF9-3F13-41EF-963F-1304B4D62A8B}">
      <dgm:prSet/>
      <dgm:spPr/>
      <dgm:t>
        <a:bodyPr/>
        <a:lstStyle/>
        <a:p>
          <a:endParaRPr lang="en-US"/>
        </a:p>
      </dgm:t>
    </dgm:pt>
    <dgm:pt modelId="{3C16EE1D-9457-4484-A6E7-BEE9561DAED1}" type="sibTrans" cxnId="{239B4BF9-3F13-41EF-963F-1304B4D62A8B}">
      <dgm:prSet/>
      <dgm:spPr/>
      <dgm:t>
        <a:bodyPr/>
        <a:lstStyle/>
        <a:p>
          <a:endParaRPr lang="en-US" dirty="0"/>
        </a:p>
      </dgm:t>
    </dgm:pt>
    <dgm:pt modelId="{887CAA67-84AD-479F-8FB3-B572BF524331}" type="pres">
      <dgm:prSet presAssocID="{12EE8D19-6C2C-4169-83FE-B27B255F8DA0}" presName="Name0" presStyleCnt="0">
        <dgm:presLayoutVars>
          <dgm:dir/>
          <dgm:resizeHandles val="exact"/>
        </dgm:presLayoutVars>
      </dgm:prSet>
      <dgm:spPr/>
    </dgm:pt>
    <dgm:pt modelId="{CEDBCA4B-F2A1-4F85-9F7E-B58249A23B11}" type="pres">
      <dgm:prSet presAssocID="{44F4EF71-3BB8-46F3-BFDD-3625D446781A}" presName="node" presStyleLbl="node1" presStyleIdx="0" presStyleCnt="5">
        <dgm:presLayoutVars>
          <dgm:bulletEnabled val="1"/>
        </dgm:presLayoutVars>
      </dgm:prSet>
      <dgm:spPr/>
    </dgm:pt>
    <dgm:pt modelId="{E5942676-674E-4D90-BDA3-1125800178B8}" type="pres">
      <dgm:prSet presAssocID="{EE4FF5F3-BB08-4BB9-A88E-4B547F702180}" presName="sibTrans" presStyleLbl="sibTrans2D1" presStyleIdx="0" presStyleCnt="5"/>
      <dgm:spPr/>
    </dgm:pt>
    <dgm:pt modelId="{9CCE3A72-F5AC-4BBA-AF25-8DC99860B335}" type="pres">
      <dgm:prSet presAssocID="{EE4FF5F3-BB08-4BB9-A88E-4B547F702180}" presName="connectorText" presStyleLbl="sibTrans2D1" presStyleIdx="0" presStyleCnt="5"/>
      <dgm:spPr/>
    </dgm:pt>
    <dgm:pt modelId="{58247A1C-ADB6-4942-8568-253E08B1CBA3}" type="pres">
      <dgm:prSet presAssocID="{E6E0AFBA-B85B-4ED9-9A58-11F26403A460}" presName="node" presStyleLbl="node1" presStyleIdx="1" presStyleCnt="5" custScaleX="124766" custScaleY="149288" custRadScaleRad="83130" custRadScaleInc="5256">
        <dgm:presLayoutVars>
          <dgm:bulletEnabled val="1"/>
        </dgm:presLayoutVars>
      </dgm:prSet>
      <dgm:spPr/>
    </dgm:pt>
    <dgm:pt modelId="{6D27155A-517F-4385-AB0F-0EB6B7FF7475}" type="pres">
      <dgm:prSet presAssocID="{3FED9B7A-9D5B-496E-A82F-794A18DE88DE}" presName="sibTrans" presStyleLbl="sibTrans2D1" presStyleIdx="1" presStyleCnt="5"/>
      <dgm:spPr/>
    </dgm:pt>
    <dgm:pt modelId="{14932672-E419-4333-8C9D-4362CB5E0447}" type="pres">
      <dgm:prSet presAssocID="{3FED9B7A-9D5B-496E-A82F-794A18DE88DE}" presName="connectorText" presStyleLbl="sibTrans2D1" presStyleIdx="1" presStyleCnt="5"/>
      <dgm:spPr/>
    </dgm:pt>
    <dgm:pt modelId="{EF0CFBC6-6372-49EB-96C6-54268758741E}" type="pres">
      <dgm:prSet presAssocID="{5C6813C8-3DF4-4D24-AEFC-81892914A2E6}" presName="node" presStyleLbl="node1" presStyleIdx="2" presStyleCnt="5">
        <dgm:presLayoutVars>
          <dgm:bulletEnabled val="1"/>
        </dgm:presLayoutVars>
      </dgm:prSet>
      <dgm:spPr/>
    </dgm:pt>
    <dgm:pt modelId="{131BBA16-74A6-421F-A94C-07A8BB50444F}" type="pres">
      <dgm:prSet presAssocID="{0BF76D43-170B-468D-A467-EE209035BE6A}" presName="sibTrans" presStyleLbl="sibTrans2D1" presStyleIdx="2" presStyleCnt="5"/>
      <dgm:spPr/>
    </dgm:pt>
    <dgm:pt modelId="{5F5C5345-5CEC-4DA3-9431-F74A20424164}" type="pres">
      <dgm:prSet presAssocID="{0BF76D43-170B-468D-A467-EE209035BE6A}" presName="connectorText" presStyleLbl="sibTrans2D1" presStyleIdx="2" presStyleCnt="5"/>
      <dgm:spPr/>
    </dgm:pt>
    <dgm:pt modelId="{5DF70C79-8EAA-4E7A-9EBC-773D32346025}" type="pres">
      <dgm:prSet presAssocID="{FFBC6FD2-09EF-4807-9644-ECB647D7C222}" presName="node" presStyleLbl="node1" presStyleIdx="3" presStyleCnt="5">
        <dgm:presLayoutVars>
          <dgm:bulletEnabled val="1"/>
        </dgm:presLayoutVars>
      </dgm:prSet>
      <dgm:spPr/>
    </dgm:pt>
    <dgm:pt modelId="{0D7AED4E-AE48-43C0-A622-CB57DEC60876}" type="pres">
      <dgm:prSet presAssocID="{E169EDE5-C4E2-4A04-A8E9-944323E534B3}" presName="sibTrans" presStyleLbl="sibTrans2D1" presStyleIdx="3" presStyleCnt="5"/>
      <dgm:spPr/>
    </dgm:pt>
    <dgm:pt modelId="{96F2C8BD-67A6-4D8F-A1B6-387628A9B26B}" type="pres">
      <dgm:prSet presAssocID="{E169EDE5-C4E2-4A04-A8E9-944323E534B3}" presName="connectorText" presStyleLbl="sibTrans2D1" presStyleIdx="3" presStyleCnt="5"/>
      <dgm:spPr/>
    </dgm:pt>
    <dgm:pt modelId="{7B4E2F35-693A-40B5-B898-A4AEAC316056}" type="pres">
      <dgm:prSet presAssocID="{2F232482-7936-4FC3-B1AA-A8CCFED05B70}" presName="node" presStyleLbl="node1" presStyleIdx="4" presStyleCnt="5" custScaleX="127278" custScaleY="159663" custRadScaleRad="98124" custRadScaleInc="-18386">
        <dgm:presLayoutVars>
          <dgm:bulletEnabled val="1"/>
        </dgm:presLayoutVars>
      </dgm:prSet>
      <dgm:spPr/>
    </dgm:pt>
    <dgm:pt modelId="{188CBCBD-422A-44BF-B1C8-AD3A34875396}" type="pres">
      <dgm:prSet presAssocID="{3C16EE1D-9457-4484-A6E7-BEE9561DAED1}" presName="sibTrans" presStyleLbl="sibTrans2D1" presStyleIdx="4" presStyleCnt="5"/>
      <dgm:spPr/>
    </dgm:pt>
    <dgm:pt modelId="{8CB495B5-44C7-4FF4-B676-EA8203414D30}" type="pres">
      <dgm:prSet presAssocID="{3C16EE1D-9457-4484-A6E7-BEE9561DAED1}" presName="connectorText" presStyleLbl="sibTrans2D1" presStyleIdx="4" presStyleCnt="5"/>
      <dgm:spPr/>
    </dgm:pt>
  </dgm:ptLst>
  <dgm:cxnLst>
    <dgm:cxn modelId="{D9635307-3709-44F8-B2A2-B07408237AF0}" type="presOf" srcId="{3FED9B7A-9D5B-496E-A82F-794A18DE88DE}" destId="{6D27155A-517F-4385-AB0F-0EB6B7FF7475}" srcOrd="0" destOrd="0" presId="urn:microsoft.com/office/officeart/2005/8/layout/cycle7"/>
    <dgm:cxn modelId="{EA2DA50D-DE30-4D1D-8FA3-C9AA19E5D52D}" type="presOf" srcId="{3C16EE1D-9457-4484-A6E7-BEE9561DAED1}" destId="{8CB495B5-44C7-4FF4-B676-EA8203414D30}" srcOrd="1" destOrd="0" presId="urn:microsoft.com/office/officeart/2005/8/layout/cycle7"/>
    <dgm:cxn modelId="{1173E715-FFF0-4F14-BC98-FE4356486A8E}" srcId="{12EE8D19-6C2C-4169-83FE-B27B255F8DA0}" destId="{E6E0AFBA-B85B-4ED9-9A58-11F26403A460}" srcOrd="1" destOrd="0" parTransId="{3B40B352-F914-4FAC-B14F-A90691881EB5}" sibTransId="{3FED9B7A-9D5B-496E-A82F-794A18DE88DE}"/>
    <dgm:cxn modelId="{10605716-ABF2-44C9-9F7A-972E3EF5D88A}" type="presOf" srcId="{0BF76D43-170B-468D-A467-EE209035BE6A}" destId="{131BBA16-74A6-421F-A94C-07A8BB50444F}" srcOrd="0" destOrd="0" presId="urn:microsoft.com/office/officeart/2005/8/layout/cycle7"/>
    <dgm:cxn modelId="{236C8D1D-5FC5-458F-A7D4-AC80A543F0D2}" type="presOf" srcId="{5C6813C8-3DF4-4D24-AEFC-81892914A2E6}" destId="{EF0CFBC6-6372-49EB-96C6-54268758741E}" srcOrd="0" destOrd="0" presId="urn:microsoft.com/office/officeart/2005/8/layout/cycle7"/>
    <dgm:cxn modelId="{3E250824-F9C2-47B3-A68C-37304A3720EA}" type="presOf" srcId="{3C16EE1D-9457-4484-A6E7-BEE9561DAED1}" destId="{188CBCBD-422A-44BF-B1C8-AD3A34875396}" srcOrd="0" destOrd="0" presId="urn:microsoft.com/office/officeart/2005/8/layout/cycle7"/>
    <dgm:cxn modelId="{7395D564-8917-4417-82CE-DA40E63C52DF}" type="presOf" srcId="{0BF76D43-170B-468D-A467-EE209035BE6A}" destId="{5F5C5345-5CEC-4DA3-9431-F74A20424164}" srcOrd="1" destOrd="0" presId="urn:microsoft.com/office/officeart/2005/8/layout/cycle7"/>
    <dgm:cxn modelId="{6364836D-CBB4-498B-84E5-343304AAEAE9}" type="presOf" srcId="{2F232482-7936-4FC3-B1AA-A8CCFED05B70}" destId="{7B4E2F35-693A-40B5-B898-A4AEAC316056}" srcOrd="0" destOrd="0" presId="urn:microsoft.com/office/officeart/2005/8/layout/cycle7"/>
    <dgm:cxn modelId="{FCA8FF75-D548-40AE-AD6E-893D31BE4FB9}" type="presOf" srcId="{EE4FF5F3-BB08-4BB9-A88E-4B547F702180}" destId="{E5942676-674E-4D90-BDA3-1125800178B8}" srcOrd="0" destOrd="0" presId="urn:microsoft.com/office/officeart/2005/8/layout/cycle7"/>
    <dgm:cxn modelId="{31DC6676-95F7-4C00-AB6C-A47F101B06D2}" srcId="{12EE8D19-6C2C-4169-83FE-B27B255F8DA0}" destId="{FFBC6FD2-09EF-4807-9644-ECB647D7C222}" srcOrd="3" destOrd="0" parTransId="{295CB2B6-CE32-4A03-A8FA-DFF4C2855C59}" sibTransId="{E169EDE5-C4E2-4A04-A8E9-944323E534B3}"/>
    <dgm:cxn modelId="{3A14105A-5D0F-4BA5-A81F-E34E97033BE5}" type="presOf" srcId="{E6E0AFBA-B85B-4ED9-9A58-11F26403A460}" destId="{58247A1C-ADB6-4942-8568-253E08B1CBA3}" srcOrd="0" destOrd="0" presId="urn:microsoft.com/office/officeart/2005/8/layout/cycle7"/>
    <dgm:cxn modelId="{8911B59B-7DBA-488F-8A71-46975A610212}" srcId="{12EE8D19-6C2C-4169-83FE-B27B255F8DA0}" destId="{44F4EF71-3BB8-46F3-BFDD-3625D446781A}" srcOrd="0" destOrd="0" parTransId="{7B824E2F-1894-4FB9-84DE-D21FE4C6526D}" sibTransId="{EE4FF5F3-BB08-4BB9-A88E-4B547F702180}"/>
    <dgm:cxn modelId="{BA429AAF-3A22-43F7-A81D-F5DE96CE40C9}" srcId="{12EE8D19-6C2C-4169-83FE-B27B255F8DA0}" destId="{5C6813C8-3DF4-4D24-AEFC-81892914A2E6}" srcOrd="2" destOrd="0" parTransId="{D30369DB-4730-4D72-8DB4-42B2D88FD529}" sibTransId="{0BF76D43-170B-468D-A467-EE209035BE6A}"/>
    <dgm:cxn modelId="{715B38BA-4838-476D-A3CD-496BC4CC6FA2}" type="presOf" srcId="{EE4FF5F3-BB08-4BB9-A88E-4B547F702180}" destId="{9CCE3A72-F5AC-4BBA-AF25-8DC99860B335}" srcOrd="1" destOrd="0" presId="urn:microsoft.com/office/officeart/2005/8/layout/cycle7"/>
    <dgm:cxn modelId="{0C5271BC-23A8-4775-9501-3C1631152508}" type="presOf" srcId="{12EE8D19-6C2C-4169-83FE-B27B255F8DA0}" destId="{887CAA67-84AD-479F-8FB3-B572BF524331}" srcOrd="0" destOrd="0" presId="urn:microsoft.com/office/officeart/2005/8/layout/cycle7"/>
    <dgm:cxn modelId="{8D479DC6-5620-407C-AC47-4EBC40A6251B}" type="presOf" srcId="{44F4EF71-3BB8-46F3-BFDD-3625D446781A}" destId="{CEDBCA4B-F2A1-4F85-9F7E-B58249A23B11}" srcOrd="0" destOrd="0" presId="urn:microsoft.com/office/officeart/2005/8/layout/cycle7"/>
    <dgm:cxn modelId="{05C48BCE-CCA7-493D-9B31-F43A6521525F}" type="presOf" srcId="{E169EDE5-C4E2-4A04-A8E9-944323E534B3}" destId="{0D7AED4E-AE48-43C0-A622-CB57DEC60876}" srcOrd="0" destOrd="0" presId="urn:microsoft.com/office/officeart/2005/8/layout/cycle7"/>
    <dgm:cxn modelId="{96D74FDC-77E7-459D-8841-FA81643A6DAD}" type="presOf" srcId="{FFBC6FD2-09EF-4807-9644-ECB647D7C222}" destId="{5DF70C79-8EAA-4E7A-9EBC-773D32346025}" srcOrd="0" destOrd="0" presId="urn:microsoft.com/office/officeart/2005/8/layout/cycle7"/>
    <dgm:cxn modelId="{1CD9CAE1-8A34-4C03-BCA5-95B4AF5C79B4}" type="presOf" srcId="{3FED9B7A-9D5B-496E-A82F-794A18DE88DE}" destId="{14932672-E419-4333-8C9D-4362CB5E0447}" srcOrd="1" destOrd="0" presId="urn:microsoft.com/office/officeart/2005/8/layout/cycle7"/>
    <dgm:cxn modelId="{E68677E4-7778-4335-9608-3FB00503CC9E}" type="presOf" srcId="{E169EDE5-C4E2-4A04-A8E9-944323E534B3}" destId="{96F2C8BD-67A6-4D8F-A1B6-387628A9B26B}" srcOrd="1" destOrd="0" presId="urn:microsoft.com/office/officeart/2005/8/layout/cycle7"/>
    <dgm:cxn modelId="{239B4BF9-3F13-41EF-963F-1304B4D62A8B}" srcId="{12EE8D19-6C2C-4169-83FE-B27B255F8DA0}" destId="{2F232482-7936-4FC3-B1AA-A8CCFED05B70}" srcOrd="4" destOrd="0" parTransId="{E7D3DE68-FC9E-482E-9059-BA878D77F1AD}" sibTransId="{3C16EE1D-9457-4484-A6E7-BEE9561DAED1}"/>
    <dgm:cxn modelId="{38B313E6-CE4D-4188-892B-D0D2996D1CE8}" type="presParOf" srcId="{887CAA67-84AD-479F-8FB3-B572BF524331}" destId="{CEDBCA4B-F2A1-4F85-9F7E-B58249A23B11}" srcOrd="0" destOrd="0" presId="urn:microsoft.com/office/officeart/2005/8/layout/cycle7"/>
    <dgm:cxn modelId="{B79A49B4-F15F-4CC8-8B5D-7B5587E71090}" type="presParOf" srcId="{887CAA67-84AD-479F-8FB3-B572BF524331}" destId="{E5942676-674E-4D90-BDA3-1125800178B8}" srcOrd="1" destOrd="0" presId="urn:microsoft.com/office/officeart/2005/8/layout/cycle7"/>
    <dgm:cxn modelId="{489A2DC4-873A-4DC7-A75E-93B4D284234F}" type="presParOf" srcId="{E5942676-674E-4D90-BDA3-1125800178B8}" destId="{9CCE3A72-F5AC-4BBA-AF25-8DC99860B335}" srcOrd="0" destOrd="0" presId="urn:microsoft.com/office/officeart/2005/8/layout/cycle7"/>
    <dgm:cxn modelId="{E4822E25-AF8E-4EE8-984E-799187B00256}" type="presParOf" srcId="{887CAA67-84AD-479F-8FB3-B572BF524331}" destId="{58247A1C-ADB6-4942-8568-253E08B1CBA3}" srcOrd="2" destOrd="0" presId="urn:microsoft.com/office/officeart/2005/8/layout/cycle7"/>
    <dgm:cxn modelId="{55515A59-E3A5-4BB7-8793-650EC0941A2B}" type="presParOf" srcId="{887CAA67-84AD-479F-8FB3-B572BF524331}" destId="{6D27155A-517F-4385-AB0F-0EB6B7FF7475}" srcOrd="3" destOrd="0" presId="urn:microsoft.com/office/officeart/2005/8/layout/cycle7"/>
    <dgm:cxn modelId="{53B165C1-1344-4E6C-9390-15D790C53197}" type="presParOf" srcId="{6D27155A-517F-4385-AB0F-0EB6B7FF7475}" destId="{14932672-E419-4333-8C9D-4362CB5E0447}" srcOrd="0" destOrd="0" presId="urn:microsoft.com/office/officeart/2005/8/layout/cycle7"/>
    <dgm:cxn modelId="{26996FD8-2A11-4C42-8D96-FAD445817136}" type="presParOf" srcId="{887CAA67-84AD-479F-8FB3-B572BF524331}" destId="{EF0CFBC6-6372-49EB-96C6-54268758741E}" srcOrd="4" destOrd="0" presId="urn:microsoft.com/office/officeart/2005/8/layout/cycle7"/>
    <dgm:cxn modelId="{7CE39B03-AF9D-47FB-9643-46912E7EB11E}" type="presParOf" srcId="{887CAA67-84AD-479F-8FB3-B572BF524331}" destId="{131BBA16-74A6-421F-A94C-07A8BB50444F}" srcOrd="5" destOrd="0" presId="urn:microsoft.com/office/officeart/2005/8/layout/cycle7"/>
    <dgm:cxn modelId="{06DA9057-08E5-4F58-A1BE-FC92E647AEFF}" type="presParOf" srcId="{131BBA16-74A6-421F-A94C-07A8BB50444F}" destId="{5F5C5345-5CEC-4DA3-9431-F74A20424164}" srcOrd="0" destOrd="0" presId="urn:microsoft.com/office/officeart/2005/8/layout/cycle7"/>
    <dgm:cxn modelId="{36F45674-730C-46F6-8CC2-771321B285B2}" type="presParOf" srcId="{887CAA67-84AD-479F-8FB3-B572BF524331}" destId="{5DF70C79-8EAA-4E7A-9EBC-773D32346025}" srcOrd="6" destOrd="0" presId="urn:microsoft.com/office/officeart/2005/8/layout/cycle7"/>
    <dgm:cxn modelId="{6508CBEF-FBDD-4C2B-A230-BED1E9D94042}" type="presParOf" srcId="{887CAA67-84AD-479F-8FB3-B572BF524331}" destId="{0D7AED4E-AE48-43C0-A622-CB57DEC60876}" srcOrd="7" destOrd="0" presId="urn:microsoft.com/office/officeart/2005/8/layout/cycle7"/>
    <dgm:cxn modelId="{9F470BB7-A5D3-4C3C-8FE0-1758FA1B60D0}" type="presParOf" srcId="{0D7AED4E-AE48-43C0-A622-CB57DEC60876}" destId="{96F2C8BD-67A6-4D8F-A1B6-387628A9B26B}" srcOrd="0" destOrd="0" presId="urn:microsoft.com/office/officeart/2005/8/layout/cycle7"/>
    <dgm:cxn modelId="{1FFA45CE-2015-47EA-9449-6BF5166340FD}" type="presParOf" srcId="{887CAA67-84AD-479F-8FB3-B572BF524331}" destId="{7B4E2F35-693A-40B5-B898-A4AEAC316056}" srcOrd="8" destOrd="0" presId="urn:microsoft.com/office/officeart/2005/8/layout/cycle7"/>
    <dgm:cxn modelId="{04E36F05-570D-4B15-A803-7518C9BEF755}" type="presParOf" srcId="{887CAA67-84AD-479F-8FB3-B572BF524331}" destId="{188CBCBD-422A-44BF-B1C8-AD3A34875396}" srcOrd="9" destOrd="0" presId="urn:microsoft.com/office/officeart/2005/8/layout/cycle7"/>
    <dgm:cxn modelId="{859B92E8-F2A1-4777-B139-D5F0E8892AE5}" type="presParOf" srcId="{188CBCBD-422A-44BF-B1C8-AD3A34875396}" destId="{8CB495B5-44C7-4FF4-B676-EA8203414D30}"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EE8D19-6C2C-4169-83FE-B27B255F8DA0}"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44F4EF71-3BB8-46F3-BFDD-3625D446781A}">
      <dgm:prSet phldrT="[Text]" custT="1"/>
      <dgm:spPr/>
      <dgm:t>
        <a:bodyPr/>
        <a:lstStyle/>
        <a:p>
          <a:r>
            <a:rPr lang="en-US" sz="1800" dirty="0"/>
            <a:t>FLARE/VENT/</a:t>
          </a:r>
        </a:p>
        <a:p>
          <a:r>
            <a:rPr lang="en-US" sz="1800" dirty="0"/>
            <a:t>BLOWDOWN</a:t>
          </a:r>
        </a:p>
      </dgm:t>
    </dgm:pt>
    <dgm:pt modelId="{7B824E2F-1894-4FB9-84DE-D21FE4C6526D}" type="parTrans" cxnId="{8911B59B-7DBA-488F-8A71-46975A610212}">
      <dgm:prSet/>
      <dgm:spPr/>
      <dgm:t>
        <a:bodyPr/>
        <a:lstStyle/>
        <a:p>
          <a:endParaRPr lang="en-US"/>
        </a:p>
      </dgm:t>
    </dgm:pt>
    <dgm:pt modelId="{EE4FF5F3-BB08-4BB9-A88E-4B547F702180}" type="sibTrans" cxnId="{8911B59B-7DBA-488F-8A71-46975A610212}">
      <dgm:prSet/>
      <dgm:spPr/>
      <dgm:t>
        <a:bodyPr/>
        <a:lstStyle/>
        <a:p>
          <a:endParaRPr lang="en-US"/>
        </a:p>
      </dgm:t>
    </dgm:pt>
    <dgm:pt modelId="{E6E0AFBA-B85B-4ED9-9A58-11F26403A460}">
      <dgm:prSet phldrT="[Text]" custT="1"/>
      <dgm:spPr>
        <a:solidFill>
          <a:srgbClr val="00B050"/>
        </a:solidFill>
      </dgm:spPr>
      <dgm:t>
        <a:bodyPr/>
        <a:lstStyle/>
        <a:p>
          <a:r>
            <a:rPr lang="en-US" sz="1800" dirty="0"/>
            <a:t>LEAK  DETECTION</a:t>
          </a:r>
        </a:p>
      </dgm:t>
    </dgm:pt>
    <dgm:pt modelId="{3B40B352-F914-4FAC-B14F-A90691881EB5}" type="parTrans" cxnId="{1173E715-FFF0-4F14-BC98-FE4356486A8E}">
      <dgm:prSet/>
      <dgm:spPr/>
      <dgm:t>
        <a:bodyPr/>
        <a:lstStyle/>
        <a:p>
          <a:endParaRPr lang="en-US"/>
        </a:p>
      </dgm:t>
    </dgm:pt>
    <dgm:pt modelId="{3FED9B7A-9D5B-496E-A82F-794A18DE88DE}" type="sibTrans" cxnId="{1173E715-FFF0-4F14-BC98-FE4356486A8E}">
      <dgm:prSet/>
      <dgm:spPr/>
      <dgm:t>
        <a:bodyPr/>
        <a:lstStyle/>
        <a:p>
          <a:endParaRPr lang="en-US"/>
        </a:p>
      </dgm:t>
    </dgm:pt>
    <dgm:pt modelId="{5C6813C8-3DF4-4D24-AEFC-81892914A2E6}">
      <dgm:prSet phldrT="[Text]"/>
      <dgm:spPr>
        <a:solidFill>
          <a:srgbClr val="FF0000"/>
        </a:solidFill>
      </dgm:spPr>
      <dgm:t>
        <a:bodyPr/>
        <a:lstStyle/>
        <a:p>
          <a:r>
            <a:rPr lang="en-US" dirty="0"/>
            <a:t>SUPPORTING STEEL?PASSIVE FIREPROOFING</a:t>
          </a:r>
        </a:p>
      </dgm:t>
    </dgm:pt>
    <dgm:pt modelId="{D30369DB-4730-4D72-8DB4-42B2D88FD529}" type="parTrans" cxnId="{BA429AAF-3A22-43F7-A81D-F5DE96CE40C9}">
      <dgm:prSet/>
      <dgm:spPr/>
      <dgm:t>
        <a:bodyPr/>
        <a:lstStyle/>
        <a:p>
          <a:endParaRPr lang="en-US"/>
        </a:p>
      </dgm:t>
    </dgm:pt>
    <dgm:pt modelId="{0BF76D43-170B-468D-A467-EE209035BE6A}" type="sibTrans" cxnId="{BA429AAF-3A22-43F7-A81D-F5DE96CE40C9}">
      <dgm:prSet/>
      <dgm:spPr/>
      <dgm:t>
        <a:bodyPr/>
        <a:lstStyle/>
        <a:p>
          <a:endParaRPr lang="en-US"/>
        </a:p>
      </dgm:t>
    </dgm:pt>
    <dgm:pt modelId="{FFBC6FD2-09EF-4807-9644-ECB647D7C222}">
      <dgm:prSet phldrT="[Text]"/>
      <dgm:spPr>
        <a:solidFill>
          <a:srgbClr val="7030A0"/>
        </a:solidFill>
      </dgm:spPr>
      <dgm:t>
        <a:bodyPr/>
        <a:lstStyle/>
        <a:p>
          <a:r>
            <a:rPr lang="en-US" dirty="0"/>
            <a:t>HVAC</a:t>
          </a:r>
        </a:p>
      </dgm:t>
    </dgm:pt>
    <dgm:pt modelId="{295CB2B6-CE32-4A03-A8FA-DFF4C2855C59}" type="parTrans" cxnId="{31DC6676-95F7-4C00-AB6C-A47F101B06D2}">
      <dgm:prSet/>
      <dgm:spPr/>
      <dgm:t>
        <a:bodyPr/>
        <a:lstStyle/>
        <a:p>
          <a:endParaRPr lang="en-US"/>
        </a:p>
      </dgm:t>
    </dgm:pt>
    <dgm:pt modelId="{E169EDE5-C4E2-4A04-A8E9-944323E534B3}" type="sibTrans" cxnId="{31DC6676-95F7-4C00-AB6C-A47F101B06D2}">
      <dgm:prSet/>
      <dgm:spPr/>
      <dgm:t>
        <a:bodyPr/>
        <a:lstStyle/>
        <a:p>
          <a:endParaRPr lang="en-US"/>
        </a:p>
      </dgm:t>
    </dgm:pt>
    <dgm:pt modelId="{2F232482-7936-4FC3-B1AA-A8CCFED05B70}">
      <dgm:prSet phldrT="[Text]" custT="1"/>
      <dgm:spPr>
        <a:solidFill>
          <a:schemeClr val="accent2">
            <a:lumMod val="75000"/>
          </a:schemeClr>
        </a:solidFill>
      </dgm:spPr>
      <dgm:t>
        <a:bodyPr/>
        <a:lstStyle/>
        <a:p>
          <a:r>
            <a:rPr lang="en-US" sz="1800" dirty="0"/>
            <a:t>DRAINAGE/</a:t>
          </a:r>
        </a:p>
        <a:p>
          <a:r>
            <a:rPr lang="en-US" sz="1800" dirty="0"/>
            <a:t>SEWERS</a:t>
          </a:r>
        </a:p>
        <a:p>
          <a:endParaRPr lang="en-US" sz="1500" dirty="0"/>
        </a:p>
      </dgm:t>
    </dgm:pt>
    <dgm:pt modelId="{E7D3DE68-FC9E-482E-9059-BA878D77F1AD}" type="parTrans" cxnId="{239B4BF9-3F13-41EF-963F-1304B4D62A8B}">
      <dgm:prSet/>
      <dgm:spPr/>
      <dgm:t>
        <a:bodyPr/>
        <a:lstStyle/>
        <a:p>
          <a:endParaRPr lang="en-US"/>
        </a:p>
      </dgm:t>
    </dgm:pt>
    <dgm:pt modelId="{3C16EE1D-9457-4484-A6E7-BEE9561DAED1}" type="sibTrans" cxnId="{239B4BF9-3F13-41EF-963F-1304B4D62A8B}">
      <dgm:prSet/>
      <dgm:spPr/>
      <dgm:t>
        <a:bodyPr/>
        <a:lstStyle/>
        <a:p>
          <a:endParaRPr lang="en-US"/>
        </a:p>
      </dgm:t>
    </dgm:pt>
    <dgm:pt modelId="{5959D887-45BF-4BE1-A791-F5D4246CF869}" type="pres">
      <dgm:prSet presAssocID="{12EE8D19-6C2C-4169-83FE-B27B255F8DA0}" presName="cycle" presStyleCnt="0">
        <dgm:presLayoutVars>
          <dgm:dir/>
          <dgm:resizeHandles val="exact"/>
        </dgm:presLayoutVars>
      </dgm:prSet>
      <dgm:spPr/>
    </dgm:pt>
    <dgm:pt modelId="{0046FE2A-8457-4494-A06E-421A23000E5A}" type="pres">
      <dgm:prSet presAssocID="{44F4EF71-3BB8-46F3-BFDD-3625D446781A}" presName="node" presStyleLbl="node1" presStyleIdx="0" presStyleCnt="5" custScaleX="137196" custScaleY="162160" custRadScaleRad="100058" custRadScaleInc="5472">
        <dgm:presLayoutVars>
          <dgm:bulletEnabled val="1"/>
        </dgm:presLayoutVars>
      </dgm:prSet>
      <dgm:spPr/>
    </dgm:pt>
    <dgm:pt modelId="{52F58233-F6D4-4CF1-9846-885CCBA6C6DD}" type="pres">
      <dgm:prSet presAssocID="{44F4EF71-3BB8-46F3-BFDD-3625D446781A}" presName="spNode" presStyleCnt="0"/>
      <dgm:spPr/>
    </dgm:pt>
    <dgm:pt modelId="{5F2B7AFE-E170-4910-BCA2-D1F5E8676701}" type="pres">
      <dgm:prSet presAssocID="{EE4FF5F3-BB08-4BB9-A88E-4B547F702180}" presName="sibTrans" presStyleLbl="sibTrans1D1" presStyleIdx="0" presStyleCnt="5"/>
      <dgm:spPr/>
    </dgm:pt>
    <dgm:pt modelId="{27500EF3-DF6D-47EB-8820-8CCA32FC5583}" type="pres">
      <dgm:prSet presAssocID="{E6E0AFBA-B85B-4ED9-9A58-11F26403A460}" presName="node" presStyleLbl="node1" presStyleIdx="1" presStyleCnt="5" custScaleX="117031" custScaleY="144325">
        <dgm:presLayoutVars>
          <dgm:bulletEnabled val="1"/>
        </dgm:presLayoutVars>
      </dgm:prSet>
      <dgm:spPr/>
    </dgm:pt>
    <dgm:pt modelId="{BF18511D-84FE-4CCC-8B46-218D6A5DD5B3}" type="pres">
      <dgm:prSet presAssocID="{E6E0AFBA-B85B-4ED9-9A58-11F26403A460}" presName="spNode" presStyleCnt="0"/>
      <dgm:spPr/>
    </dgm:pt>
    <dgm:pt modelId="{968D04BE-B0AE-4A81-8C04-7929C2E16A22}" type="pres">
      <dgm:prSet presAssocID="{3FED9B7A-9D5B-496E-A82F-794A18DE88DE}" presName="sibTrans" presStyleLbl="sibTrans1D1" presStyleIdx="1" presStyleCnt="5"/>
      <dgm:spPr/>
    </dgm:pt>
    <dgm:pt modelId="{007F8199-4BC9-4EE0-AEF4-72642820187B}" type="pres">
      <dgm:prSet presAssocID="{5C6813C8-3DF4-4D24-AEFC-81892914A2E6}" presName="node" presStyleLbl="node1" presStyleIdx="2" presStyleCnt="5" custScaleX="134195" custScaleY="139600">
        <dgm:presLayoutVars>
          <dgm:bulletEnabled val="1"/>
        </dgm:presLayoutVars>
      </dgm:prSet>
      <dgm:spPr/>
    </dgm:pt>
    <dgm:pt modelId="{EE5130F6-DA64-4A5B-970C-DAE695D566BD}" type="pres">
      <dgm:prSet presAssocID="{5C6813C8-3DF4-4D24-AEFC-81892914A2E6}" presName="spNode" presStyleCnt="0"/>
      <dgm:spPr/>
    </dgm:pt>
    <dgm:pt modelId="{62B8A250-4078-4F75-886A-4EA44B381BDA}" type="pres">
      <dgm:prSet presAssocID="{0BF76D43-170B-468D-A467-EE209035BE6A}" presName="sibTrans" presStyleLbl="sibTrans1D1" presStyleIdx="2" presStyleCnt="5"/>
      <dgm:spPr/>
    </dgm:pt>
    <dgm:pt modelId="{04AB059A-19E1-4912-92E5-E4A14F0FCD0D}" type="pres">
      <dgm:prSet presAssocID="{FFBC6FD2-09EF-4807-9644-ECB647D7C222}" presName="node" presStyleLbl="node1" presStyleIdx="3" presStyleCnt="5" custScaleX="146172" custScaleY="135655" custRadScaleRad="99297" custRadScaleInc="-1564">
        <dgm:presLayoutVars>
          <dgm:bulletEnabled val="1"/>
        </dgm:presLayoutVars>
      </dgm:prSet>
      <dgm:spPr/>
    </dgm:pt>
    <dgm:pt modelId="{7B40B938-6368-4018-BACD-C4B8527B8E8F}" type="pres">
      <dgm:prSet presAssocID="{FFBC6FD2-09EF-4807-9644-ECB647D7C222}" presName="spNode" presStyleCnt="0"/>
      <dgm:spPr/>
    </dgm:pt>
    <dgm:pt modelId="{C7F28F02-525B-4FA1-AD59-77C02FF18228}" type="pres">
      <dgm:prSet presAssocID="{E169EDE5-C4E2-4A04-A8E9-944323E534B3}" presName="sibTrans" presStyleLbl="sibTrans1D1" presStyleIdx="3" presStyleCnt="5"/>
      <dgm:spPr/>
    </dgm:pt>
    <dgm:pt modelId="{C92C88E6-7790-4435-8F73-D84298501FA3}" type="pres">
      <dgm:prSet presAssocID="{2F232482-7936-4FC3-B1AA-A8CCFED05B70}" presName="node" presStyleLbl="node1" presStyleIdx="4" presStyleCnt="5" custScaleX="129672" custScaleY="146583">
        <dgm:presLayoutVars>
          <dgm:bulletEnabled val="1"/>
        </dgm:presLayoutVars>
      </dgm:prSet>
      <dgm:spPr/>
    </dgm:pt>
    <dgm:pt modelId="{449AA58C-C3C4-4C40-B2BB-51DE03C69B74}" type="pres">
      <dgm:prSet presAssocID="{2F232482-7936-4FC3-B1AA-A8CCFED05B70}" presName="spNode" presStyleCnt="0"/>
      <dgm:spPr/>
    </dgm:pt>
    <dgm:pt modelId="{9CA38097-CF48-4764-872E-D77F361DBC31}" type="pres">
      <dgm:prSet presAssocID="{3C16EE1D-9457-4484-A6E7-BEE9561DAED1}" presName="sibTrans" presStyleLbl="sibTrans1D1" presStyleIdx="4" presStyleCnt="5"/>
      <dgm:spPr/>
    </dgm:pt>
  </dgm:ptLst>
  <dgm:cxnLst>
    <dgm:cxn modelId="{4F98EA05-5A84-4501-B80C-31BB31F9CEC0}" type="presOf" srcId="{EE4FF5F3-BB08-4BB9-A88E-4B547F702180}" destId="{5F2B7AFE-E170-4910-BCA2-D1F5E8676701}" srcOrd="0" destOrd="0" presId="urn:microsoft.com/office/officeart/2005/8/layout/cycle6"/>
    <dgm:cxn modelId="{9EF65C11-D39B-4CF1-BACD-EFAFDA9556D5}" type="presOf" srcId="{2F232482-7936-4FC3-B1AA-A8CCFED05B70}" destId="{C92C88E6-7790-4435-8F73-D84298501FA3}" srcOrd="0" destOrd="0" presId="urn:microsoft.com/office/officeart/2005/8/layout/cycle6"/>
    <dgm:cxn modelId="{1173E715-FFF0-4F14-BC98-FE4356486A8E}" srcId="{12EE8D19-6C2C-4169-83FE-B27B255F8DA0}" destId="{E6E0AFBA-B85B-4ED9-9A58-11F26403A460}" srcOrd="1" destOrd="0" parTransId="{3B40B352-F914-4FAC-B14F-A90691881EB5}" sibTransId="{3FED9B7A-9D5B-496E-A82F-794A18DE88DE}"/>
    <dgm:cxn modelId="{558DA51A-45B0-4F58-A337-A0E3A7814EBB}" type="presOf" srcId="{E169EDE5-C4E2-4A04-A8E9-944323E534B3}" destId="{C7F28F02-525B-4FA1-AD59-77C02FF18228}" srcOrd="0" destOrd="0" presId="urn:microsoft.com/office/officeart/2005/8/layout/cycle6"/>
    <dgm:cxn modelId="{02254242-CDE5-480D-ACA1-8AD97E774B9A}" type="presOf" srcId="{0BF76D43-170B-468D-A467-EE209035BE6A}" destId="{62B8A250-4078-4F75-886A-4EA44B381BDA}" srcOrd="0" destOrd="0" presId="urn:microsoft.com/office/officeart/2005/8/layout/cycle6"/>
    <dgm:cxn modelId="{31DC6676-95F7-4C00-AB6C-A47F101B06D2}" srcId="{12EE8D19-6C2C-4169-83FE-B27B255F8DA0}" destId="{FFBC6FD2-09EF-4807-9644-ECB647D7C222}" srcOrd="3" destOrd="0" parTransId="{295CB2B6-CE32-4A03-A8FA-DFF4C2855C59}" sibTransId="{E169EDE5-C4E2-4A04-A8E9-944323E534B3}"/>
    <dgm:cxn modelId="{D0353B58-28CD-4574-91A3-EDCBF4847391}" type="presOf" srcId="{3FED9B7A-9D5B-496E-A82F-794A18DE88DE}" destId="{968D04BE-B0AE-4A81-8C04-7929C2E16A22}" srcOrd="0" destOrd="0" presId="urn:microsoft.com/office/officeart/2005/8/layout/cycle6"/>
    <dgm:cxn modelId="{23B3F789-1432-4636-997E-9EE69A945BE8}" type="presOf" srcId="{44F4EF71-3BB8-46F3-BFDD-3625D446781A}" destId="{0046FE2A-8457-4494-A06E-421A23000E5A}" srcOrd="0" destOrd="0" presId="urn:microsoft.com/office/officeart/2005/8/layout/cycle6"/>
    <dgm:cxn modelId="{8911B59B-7DBA-488F-8A71-46975A610212}" srcId="{12EE8D19-6C2C-4169-83FE-B27B255F8DA0}" destId="{44F4EF71-3BB8-46F3-BFDD-3625D446781A}" srcOrd="0" destOrd="0" parTransId="{7B824E2F-1894-4FB9-84DE-D21FE4C6526D}" sibTransId="{EE4FF5F3-BB08-4BB9-A88E-4B547F702180}"/>
    <dgm:cxn modelId="{760FB6A5-A4A4-4E3D-A192-15B3C1287140}" type="presOf" srcId="{E6E0AFBA-B85B-4ED9-9A58-11F26403A460}" destId="{27500EF3-DF6D-47EB-8820-8CCA32FC5583}" srcOrd="0" destOrd="0" presId="urn:microsoft.com/office/officeart/2005/8/layout/cycle6"/>
    <dgm:cxn modelId="{BA429AAF-3A22-43F7-A81D-F5DE96CE40C9}" srcId="{12EE8D19-6C2C-4169-83FE-B27B255F8DA0}" destId="{5C6813C8-3DF4-4D24-AEFC-81892914A2E6}" srcOrd="2" destOrd="0" parTransId="{D30369DB-4730-4D72-8DB4-42B2D88FD529}" sibTransId="{0BF76D43-170B-468D-A467-EE209035BE6A}"/>
    <dgm:cxn modelId="{B9F945BA-7E14-4DAE-BE57-BC70E32B0AED}" type="presOf" srcId="{FFBC6FD2-09EF-4807-9644-ECB647D7C222}" destId="{04AB059A-19E1-4912-92E5-E4A14F0FCD0D}" srcOrd="0" destOrd="0" presId="urn:microsoft.com/office/officeart/2005/8/layout/cycle6"/>
    <dgm:cxn modelId="{EB76C4CA-5B92-4419-93BB-F6F3A74BCB6B}" type="presOf" srcId="{5C6813C8-3DF4-4D24-AEFC-81892914A2E6}" destId="{007F8199-4BC9-4EE0-AEF4-72642820187B}" srcOrd="0" destOrd="0" presId="urn:microsoft.com/office/officeart/2005/8/layout/cycle6"/>
    <dgm:cxn modelId="{EE875EF4-0282-4D75-AD60-4D39D3B11B90}" type="presOf" srcId="{3C16EE1D-9457-4484-A6E7-BEE9561DAED1}" destId="{9CA38097-CF48-4764-872E-D77F361DBC31}" srcOrd="0" destOrd="0" presId="urn:microsoft.com/office/officeart/2005/8/layout/cycle6"/>
    <dgm:cxn modelId="{CD10EEF4-CA1C-40B5-A828-3D59A4E5BBEA}" type="presOf" srcId="{12EE8D19-6C2C-4169-83FE-B27B255F8DA0}" destId="{5959D887-45BF-4BE1-A791-F5D4246CF869}" srcOrd="0" destOrd="0" presId="urn:microsoft.com/office/officeart/2005/8/layout/cycle6"/>
    <dgm:cxn modelId="{239B4BF9-3F13-41EF-963F-1304B4D62A8B}" srcId="{12EE8D19-6C2C-4169-83FE-B27B255F8DA0}" destId="{2F232482-7936-4FC3-B1AA-A8CCFED05B70}" srcOrd="4" destOrd="0" parTransId="{E7D3DE68-FC9E-482E-9059-BA878D77F1AD}" sibTransId="{3C16EE1D-9457-4484-A6E7-BEE9561DAED1}"/>
    <dgm:cxn modelId="{DF52BB07-8A53-40F8-BDC9-5EC7E5E5A4CB}" type="presParOf" srcId="{5959D887-45BF-4BE1-A791-F5D4246CF869}" destId="{0046FE2A-8457-4494-A06E-421A23000E5A}" srcOrd="0" destOrd="0" presId="urn:microsoft.com/office/officeart/2005/8/layout/cycle6"/>
    <dgm:cxn modelId="{0543149C-AFD5-49B4-B950-C4C33D3B6E4F}" type="presParOf" srcId="{5959D887-45BF-4BE1-A791-F5D4246CF869}" destId="{52F58233-F6D4-4CF1-9846-885CCBA6C6DD}" srcOrd="1" destOrd="0" presId="urn:microsoft.com/office/officeart/2005/8/layout/cycle6"/>
    <dgm:cxn modelId="{219F6575-7BEF-4A0E-962D-02FD6E9765A0}" type="presParOf" srcId="{5959D887-45BF-4BE1-A791-F5D4246CF869}" destId="{5F2B7AFE-E170-4910-BCA2-D1F5E8676701}" srcOrd="2" destOrd="0" presId="urn:microsoft.com/office/officeart/2005/8/layout/cycle6"/>
    <dgm:cxn modelId="{78181970-7649-4F67-9E0A-38F956EDDAB1}" type="presParOf" srcId="{5959D887-45BF-4BE1-A791-F5D4246CF869}" destId="{27500EF3-DF6D-47EB-8820-8CCA32FC5583}" srcOrd="3" destOrd="0" presId="urn:microsoft.com/office/officeart/2005/8/layout/cycle6"/>
    <dgm:cxn modelId="{64AB4ED5-0EC9-4D65-9CF4-9EC31A017EA9}" type="presParOf" srcId="{5959D887-45BF-4BE1-A791-F5D4246CF869}" destId="{BF18511D-84FE-4CCC-8B46-218D6A5DD5B3}" srcOrd="4" destOrd="0" presId="urn:microsoft.com/office/officeart/2005/8/layout/cycle6"/>
    <dgm:cxn modelId="{D94CD537-8EF2-48F2-B409-FF1F09A40CD3}" type="presParOf" srcId="{5959D887-45BF-4BE1-A791-F5D4246CF869}" destId="{968D04BE-B0AE-4A81-8C04-7929C2E16A22}" srcOrd="5" destOrd="0" presId="urn:microsoft.com/office/officeart/2005/8/layout/cycle6"/>
    <dgm:cxn modelId="{2FFDD0D5-D5F5-4618-9AC5-62AB90CF43A6}" type="presParOf" srcId="{5959D887-45BF-4BE1-A791-F5D4246CF869}" destId="{007F8199-4BC9-4EE0-AEF4-72642820187B}" srcOrd="6" destOrd="0" presId="urn:microsoft.com/office/officeart/2005/8/layout/cycle6"/>
    <dgm:cxn modelId="{9F39E952-5FBE-4DF6-BCAB-EF4D49DB0AEF}" type="presParOf" srcId="{5959D887-45BF-4BE1-A791-F5D4246CF869}" destId="{EE5130F6-DA64-4A5B-970C-DAE695D566BD}" srcOrd="7" destOrd="0" presId="urn:microsoft.com/office/officeart/2005/8/layout/cycle6"/>
    <dgm:cxn modelId="{808372D6-3D61-466B-8705-5D7AD0CBE08C}" type="presParOf" srcId="{5959D887-45BF-4BE1-A791-F5D4246CF869}" destId="{62B8A250-4078-4F75-886A-4EA44B381BDA}" srcOrd="8" destOrd="0" presId="urn:microsoft.com/office/officeart/2005/8/layout/cycle6"/>
    <dgm:cxn modelId="{18A125A6-AD3F-4026-8024-939E9B1B5C80}" type="presParOf" srcId="{5959D887-45BF-4BE1-A791-F5D4246CF869}" destId="{04AB059A-19E1-4912-92E5-E4A14F0FCD0D}" srcOrd="9" destOrd="0" presId="urn:microsoft.com/office/officeart/2005/8/layout/cycle6"/>
    <dgm:cxn modelId="{52D7AD4A-BD29-4682-8C15-60FD1CFBCE43}" type="presParOf" srcId="{5959D887-45BF-4BE1-A791-F5D4246CF869}" destId="{7B40B938-6368-4018-BACD-C4B8527B8E8F}" srcOrd="10" destOrd="0" presId="urn:microsoft.com/office/officeart/2005/8/layout/cycle6"/>
    <dgm:cxn modelId="{3A345662-1742-45DF-A1D8-E15296CEE8E1}" type="presParOf" srcId="{5959D887-45BF-4BE1-A791-F5D4246CF869}" destId="{C7F28F02-525B-4FA1-AD59-77C02FF18228}" srcOrd="11" destOrd="0" presId="urn:microsoft.com/office/officeart/2005/8/layout/cycle6"/>
    <dgm:cxn modelId="{B135A730-30FC-4CC3-853E-16C04C525E74}" type="presParOf" srcId="{5959D887-45BF-4BE1-A791-F5D4246CF869}" destId="{C92C88E6-7790-4435-8F73-D84298501FA3}" srcOrd="12" destOrd="0" presId="urn:microsoft.com/office/officeart/2005/8/layout/cycle6"/>
    <dgm:cxn modelId="{194C85B2-044F-4AA2-B548-53BD2701C2AC}" type="presParOf" srcId="{5959D887-45BF-4BE1-A791-F5D4246CF869}" destId="{449AA58C-C3C4-4C40-B2BB-51DE03C69B74}" srcOrd="13" destOrd="0" presId="urn:microsoft.com/office/officeart/2005/8/layout/cycle6"/>
    <dgm:cxn modelId="{D5FE804E-0A95-4603-BC44-8B2F3EE6EE69}" type="presParOf" srcId="{5959D887-45BF-4BE1-A791-F5D4246CF869}" destId="{9CA38097-CF48-4764-872E-D77F361DBC31}"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2EE8D19-6C2C-4169-83FE-B27B255F8DA0}"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44F4EF71-3BB8-46F3-BFDD-3625D446781A}">
      <dgm:prSet phldrT="[Text]"/>
      <dgm:spPr/>
      <dgm:t>
        <a:bodyPr/>
        <a:lstStyle/>
        <a:p>
          <a:r>
            <a:rPr lang="en-US" dirty="0"/>
            <a:t>FIREWATER SYSTEM</a:t>
          </a:r>
        </a:p>
      </dgm:t>
    </dgm:pt>
    <dgm:pt modelId="{7B824E2F-1894-4FB9-84DE-D21FE4C6526D}" type="parTrans" cxnId="{8911B59B-7DBA-488F-8A71-46975A610212}">
      <dgm:prSet/>
      <dgm:spPr/>
      <dgm:t>
        <a:bodyPr/>
        <a:lstStyle/>
        <a:p>
          <a:endParaRPr lang="en-US"/>
        </a:p>
      </dgm:t>
    </dgm:pt>
    <dgm:pt modelId="{EE4FF5F3-BB08-4BB9-A88E-4B547F702180}" type="sibTrans" cxnId="{8911B59B-7DBA-488F-8A71-46975A610212}">
      <dgm:prSet/>
      <dgm:spPr/>
      <dgm:t>
        <a:bodyPr/>
        <a:lstStyle/>
        <a:p>
          <a:endParaRPr lang="en-US"/>
        </a:p>
      </dgm:t>
    </dgm:pt>
    <dgm:pt modelId="{E6E0AFBA-B85B-4ED9-9A58-11F26403A460}">
      <dgm:prSet phldrT="[Text]"/>
      <dgm:spPr>
        <a:solidFill>
          <a:srgbClr val="00B050"/>
        </a:solidFill>
      </dgm:spPr>
      <dgm:t>
        <a:bodyPr/>
        <a:lstStyle/>
        <a:p>
          <a:r>
            <a:rPr lang="en-US" dirty="0"/>
            <a:t>FIRE/GAS  DETECTION</a:t>
          </a:r>
        </a:p>
      </dgm:t>
    </dgm:pt>
    <dgm:pt modelId="{3B40B352-F914-4FAC-B14F-A90691881EB5}" type="parTrans" cxnId="{1173E715-FFF0-4F14-BC98-FE4356486A8E}">
      <dgm:prSet/>
      <dgm:spPr/>
      <dgm:t>
        <a:bodyPr/>
        <a:lstStyle/>
        <a:p>
          <a:endParaRPr lang="en-US"/>
        </a:p>
      </dgm:t>
    </dgm:pt>
    <dgm:pt modelId="{3FED9B7A-9D5B-496E-A82F-794A18DE88DE}" type="sibTrans" cxnId="{1173E715-FFF0-4F14-BC98-FE4356486A8E}">
      <dgm:prSet/>
      <dgm:spPr/>
      <dgm:t>
        <a:bodyPr/>
        <a:lstStyle/>
        <a:p>
          <a:endParaRPr lang="en-US"/>
        </a:p>
      </dgm:t>
    </dgm:pt>
    <dgm:pt modelId="{5C6813C8-3DF4-4D24-AEFC-81892914A2E6}">
      <dgm:prSet phldrT="[Text]"/>
      <dgm:spPr>
        <a:solidFill>
          <a:srgbClr val="FF0000"/>
        </a:solidFill>
      </dgm:spPr>
      <dgm:t>
        <a:bodyPr/>
        <a:lstStyle/>
        <a:p>
          <a:r>
            <a:rPr lang="en-US" dirty="0"/>
            <a:t>DUST/DEBRIS</a:t>
          </a:r>
        </a:p>
      </dgm:t>
    </dgm:pt>
    <dgm:pt modelId="{D30369DB-4730-4D72-8DB4-42B2D88FD529}" type="parTrans" cxnId="{BA429AAF-3A22-43F7-A81D-F5DE96CE40C9}">
      <dgm:prSet/>
      <dgm:spPr/>
      <dgm:t>
        <a:bodyPr/>
        <a:lstStyle/>
        <a:p>
          <a:endParaRPr lang="en-US"/>
        </a:p>
      </dgm:t>
    </dgm:pt>
    <dgm:pt modelId="{0BF76D43-170B-468D-A467-EE209035BE6A}" type="sibTrans" cxnId="{BA429AAF-3A22-43F7-A81D-F5DE96CE40C9}">
      <dgm:prSet/>
      <dgm:spPr/>
      <dgm:t>
        <a:bodyPr/>
        <a:lstStyle/>
        <a:p>
          <a:endParaRPr lang="en-US"/>
        </a:p>
      </dgm:t>
    </dgm:pt>
    <dgm:pt modelId="{FFBC6FD2-09EF-4807-9644-ECB647D7C222}">
      <dgm:prSet phldrT="[Text]"/>
      <dgm:spPr>
        <a:solidFill>
          <a:srgbClr val="7030A0"/>
        </a:solidFill>
      </dgm:spPr>
      <dgm:t>
        <a:bodyPr/>
        <a:lstStyle/>
        <a:p>
          <a:r>
            <a:rPr lang="en-US" dirty="0"/>
            <a:t>CONTROL ROOM INTEGRITY</a:t>
          </a:r>
        </a:p>
      </dgm:t>
    </dgm:pt>
    <dgm:pt modelId="{295CB2B6-CE32-4A03-A8FA-DFF4C2855C59}" type="parTrans" cxnId="{31DC6676-95F7-4C00-AB6C-A47F101B06D2}">
      <dgm:prSet/>
      <dgm:spPr/>
      <dgm:t>
        <a:bodyPr/>
        <a:lstStyle/>
        <a:p>
          <a:endParaRPr lang="en-US"/>
        </a:p>
      </dgm:t>
    </dgm:pt>
    <dgm:pt modelId="{E169EDE5-C4E2-4A04-A8E9-944323E534B3}" type="sibTrans" cxnId="{31DC6676-95F7-4C00-AB6C-A47F101B06D2}">
      <dgm:prSet/>
      <dgm:spPr/>
      <dgm:t>
        <a:bodyPr/>
        <a:lstStyle/>
        <a:p>
          <a:endParaRPr lang="en-US"/>
        </a:p>
      </dgm:t>
    </dgm:pt>
    <dgm:pt modelId="{2F232482-7936-4FC3-B1AA-A8CCFED05B70}">
      <dgm:prSet phldrT="[Text]"/>
      <dgm:spPr>
        <a:solidFill>
          <a:schemeClr val="accent2">
            <a:lumMod val="75000"/>
          </a:schemeClr>
        </a:solidFill>
      </dgm:spPr>
      <dgm:t>
        <a:bodyPr/>
        <a:lstStyle/>
        <a:p>
          <a:r>
            <a:rPr lang="en-US" dirty="0"/>
            <a:t>PASSIVE FIREPROOFING</a:t>
          </a:r>
        </a:p>
        <a:p>
          <a:endParaRPr lang="en-US" dirty="0"/>
        </a:p>
      </dgm:t>
    </dgm:pt>
    <dgm:pt modelId="{E7D3DE68-FC9E-482E-9059-BA878D77F1AD}" type="parTrans" cxnId="{239B4BF9-3F13-41EF-963F-1304B4D62A8B}">
      <dgm:prSet/>
      <dgm:spPr/>
      <dgm:t>
        <a:bodyPr/>
        <a:lstStyle/>
        <a:p>
          <a:endParaRPr lang="en-US"/>
        </a:p>
      </dgm:t>
    </dgm:pt>
    <dgm:pt modelId="{3C16EE1D-9457-4484-A6E7-BEE9561DAED1}" type="sibTrans" cxnId="{239B4BF9-3F13-41EF-963F-1304B4D62A8B}">
      <dgm:prSet/>
      <dgm:spPr/>
      <dgm:t>
        <a:bodyPr/>
        <a:lstStyle/>
        <a:p>
          <a:endParaRPr lang="en-US"/>
        </a:p>
      </dgm:t>
    </dgm:pt>
    <dgm:pt modelId="{5959D887-45BF-4BE1-A791-F5D4246CF869}" type="pres">
      <dgm:prSet presAssocID="{12EE8D19-6C2C-4169-83FE-B27B255F8DA0}" presName="cycle" presStyleCnt="0">
        <dgm:presLayoutVars>
          <dgm:dir/>
          <dgm:resizeHandles val="exact"/>
        </dgm:presLayoutVars>
      </dgm:prSet>
      <dgm:spPr/>
    </dgm:pt>
    <dgm:pt modelId="{0046FE2A-8457-4494-A06E-421A23000E5A}" type="pres">
      <dgm:prSet presAssocID="{44F4EF71-3BB8-46F3-BFDD-3625D446781A}" presName="node" presStyleLbl="node1" presStyleIdx="0" presStyleCnt="5" custScaleX="134262" custScaleY="162912" custRadScaleRad="100058" custRadScaleInc="5472">
        <dgm:presLayoutVars>
          <dgm:bulletEnabled val="1"/>
        </dgm:presLayoutVars>
      </dgm:prSet>
      <dgm:spPr/>
    </dgm:pt>
    <dgm:pt modelId="{52F58233-F6D4-4CF1-9846-885CCBA6C6DD}" type="pres">
      <dgm:prSet presAssocID="{44F4EF71-3BB8-46F3-BFDD-3625D446781A}" presName="spNode" presStyleCnt="0"/>
      <dgm:spPr/>
    </dgm:pt>
    <dgm:pt modelId="{5F2B7AFE-E170-4910-BCA2-D1F5E8676701}" type="pres">
      <dgm:prSet presAssocID="{EE4FF5F3-BB08-4BB9-A88E-4B547F702180}" presName="sibTrans" presStyleLbl="sibTrans1D1" presStyleIdx="0" presStyleCnt="5"/>
      <dgm:spPr/>
    </dgm:pt>
    <dgm:pt modelId="{27500EF3-DF6D-47EB-8820-8CCA32FC5583}" type="pres">
      <dgm:prSet presAssocID="{E6E0AFBA-B85B-4ED9-9A58-11F26403A460}" presName="node" presStyleLbl="node1" presStyleIdx="1" presStyleCnt="5" custScaleX="123366" custScaleY="121668">
        <dgm:presLayoutVars>
          <dgm:bulletEnabled val="1"/>
        </dgm:presLayoutVars>
      </dgm:prSet>
      <dgm:spPr/>
    </dgm:pt>
    <dgm:pt modelId="{BF18511D-84FE-4CCC-8B46-218D6A5DD5B3}" type="pres">
      <dgm:prSet presAssocID="{E6E0AFBA-B85B-4ED9-9A58-11F26403A460}" presName="spNode" presStyleCnt="0"/>
      <dgm:spPr/>
    </dgm:pt>
    <dgm:pt modelId="{968D04BE-B0AE-4A81-8C04-7929C2E16A22}" type="pres">
      <dgm:prSet presAssocID="{3FED9B7A-9D5B-496E-A82F-794A18DE88DE}" presName="sibTrans" presStyleLbl="sibTrans1D1" presStyleIdx="1" presStyleCnt="5"/>
      <dgm:spPr/>
    </dgm:pt>
    <dgm:pt modelId="{007F8199-4BC9-4EE0-AEF4-72642820187B}" type="pres">
      <dgm:prSet presAssocID="{5C6813C8-3DF4-4D24-AEFC-81892914A2E6}" presName="node" presStyleLbl="node1" presStyleIdx="2" presStyleCnt="5" custScaleX="126630" custScaleY="134113">
        <dgm:presLayoutVars>
          <dgm:bulletEnabled val="1"/>
        </dgm:presLayoutVars>
      </dgm:prSet>
      <dgm:spPr/>
    </dgm:pt>
    <dgm:pt modelId="{EE5130F6-DA64-4A5B-970C-DAE695D566BD}" type="pres">
      <dgm:prSet presAssocID="{5C6813C8-3DF4-4D24-AEFC-81892914A2E6}" presName="spNode" presStyleCnt="0"/>
      <dgm:spPr/>
    </dgm:pt>
    <dgm:pt modelId="{62B8A250-4078-4F75-886A-4EA44B381BDA}" type="pres">
      <dgm:prSet presAssocID="{0BF76D43-170B-468D-A467-EE209035BE6A}" presName="sibTrans" presStyleLbl="sibTrans1D1" presStyleIdx="2" presStyleCnt="5"/>
      <dgm:spPr/>
    </dgm:pt>
    <dgm:pt modelId="{04AB059A-19E1-4912-92E5-E4A14F0FCD0D}" type="pres">
      <dgm:prSet presAssocID="{FFBC6FD2-09EF-4807-9644-ECB647D7C222}" presName="node" presStyleLbl="node1" presStyleIdx="3" presStyleCnt="5" custScaleX="114777" custScaleY="129322" custRadScaleRad="99297" custRadScaleInc="-1564">
        <dgm:presLayoutVars>
          <dgm:bulletEnabled val="1"/>
        </dgm:presLayoutVars>
      </dgm:prSet>
      <dgm:spPr/>
    </dgm:pt>
    <dgm:pt modelId="{7B40B938-6368-4018-BACD-C4B8527B8E8F}" type="pres">
      <dgm:prSet presAssocID="{FFBC6FD2-09EF-4807-9644-ECB647D7C222}" presName="spNode" presStyleCnt="0"/>
      <dgm:spPr/>
    </dgm:pt>
    <dgm:pt modelId="{C7F28F02-525B-4FA1-AD59-77C02FF18228}" type="pres">
      <dgm:prSet presAssocID="{E169EDE5-C4E2-4A04-A8E9-944323E534B3}" presName="sibTrans" presStyleLbl="sibTrans1D1" presStyleIdx="3" presStyleCnt="5"/>
      <dgm:spPr/>
    </dgm:pt>
    <dgm:pt modelId="{C92C88E6-7790-4435-8F73-D84298501FA3}" type="pres">
      <dgm:prSet presAssocID="{2F232482-7936-4FC3-B1AA-A8CCFED05B70}" presName="node" presStyleLbl="node1" presStyleIdx="4" presStyleCnt="5" custScaleX="129616" custScaleY="131910">
        <dgm:presLayoutVars>
          <dgm:bulletEnabled val="1"/>
        </dgm:presLayoutVars>
      </dgm:prSet>
      <dgm:spPr/>
    </dgm:pt>
    <dgm:pt modelId="{449AA58C-C3C4-4C40-B2BB-51DE03C69B74}" type="pres">
      <dgm:prSet presAssocID="{2F232482-7936-4FC3-B1AA-A8CCFED05B70}" presName="spNode" presStyleCnt="0"/>
      <dgm:spPr/>
    </dgm:pt>
    <dgm:pt modelId="{9CA38097-CF48-4764-872E-D77F361DBC31}" type="pres">
      <dgm:prSet presAssocID="{3C16EE1D-9457-4484-A6E7-BEE9561DAED1}" presName="sibTrans" presStyleLbl="sibTrans1D1" presStyleIdx="4" presStyleCnt="5"/>
      <dgm:spPr/>
    </dgm:pt>
  </dgm:ptLst>
  <dgm:cxnLst>
    <dgm:cxn modelId="{4F98EA05-5A84-4501-B80C-31BB31F9CEC0}" type="presOf" srcId="{EE4FF5F3-BB08-4BB9-A88E-4B547F702180}" destId="{5F2B7AFE-E170-4910-BCA2-D1F5E8676701}" srcOrd="0" destOrd="0" presId="urn:microsoft.com/office/officeart/2005/8/layout/cycle6"/>
    <dgm:cxn modelId="{9EF65C11-D39B-4CF1-BACD-EFAFDA9556D5}" type="presOf" srcId="{2F232482-7936-4FC3-B1AA-A8CCFED05B70}" destId="{C92C88E6-7790-4435-8F73-D84298501FA3}" srcOrd="0" destOrd="0" presId="urn:microsoft.com/office/officeart/2005/8/layout/cycle6"/>
    <dgm:cxn modelId="{1173E715-FFF0-4F14-BC98-FE4356486A8E}" srcId="{12EE8D19-6C2C-4169-83FE-B27B255F8DA0}" destId="{E6E0AFBA-B85B-4ED9-9A58-11F26403A460}" srcOrd="1" destOrd="0" parTransId="{3B40B352-F914-4FAC-B14F-A90691881EB5}" sibTransId="{3FED9B7A-9D5B-496E-A82F-794A18DE88DE}"/>
    <dgm:cxn modelId="{558DA51A-45B0-4F58-A337-A0E3A7814EBB}" type="presOf" srcId="{E169EDE5-C4E2-4A04-A8E9-944323E534B3}" destId="{C7F28F02-525B-4FA1-AD59-77C02FF18228}" srcOrd="0" destOrd="0" presId="urn:microsoft.com/office/officeart/2005/8/layout/cycle6"/>
    <dgm:cxn modelId="{02254242-CDE5-480D-ACA1-8AD97E774B9A}" type="presOf" srcId="{0BF76D43-170B-468D-A467-EE209035BE6A}" destId="{62B8A250-4078-4F75-886A-4EA44B381BDA}" srcOrd="0" destOrd="0" presId="urn:microsoft.com/office/officeart/2005/8/layout/cycle6"/>
    <dgm:cxn modelId="{31DC6676-95F7-4C00-AB6C-A47F101B06D2}" srcId="{12EE8D19-6C2C-4169-83FE-B27B255F8DA0}" destId="{FFBC6FD2-09EF-4807-9644-ECB647D7C222}" srcOrd="3" destOrd="0" parTransId="{295CB2B6-CE32-4A03-A8FA-DFF4C2855C59}" sibTransId="{E169EDE5-C4E2-4A04-A8E9-944323E534B3}"/>
    <dgm:cxn modelId="{D0353B58-28CD-4574-91A3-EDCBF4847391}" type="presOf" srcId="{3FED9B7A-9D5B-496E-A82F-794A18DE88DE}" destId="{968D04BE-B0AE-4A81-8C04-7929C2E16A22}" srcOrd="0" destOrd="0" presId="urn:microsoft.com/office/officeart/2005/8/layout/cycle6"/>
    <dgm:cxn modelId="{23B3F789-1432-4636-997E-9EE69A945BE8}" type="presOf" srcId="{44F4EF71-3BB8-46F3-BFDD-3625D446781A}" destId="{0046FE2A-8457-4494-A06E-421A23000E5A}" srcOrd="0" destOrd="0" presId="urn:microsoft.com/office/officeart/2005/8/layout/cycle6"/>
    <dgm:cxn modelId="{8911B59B-7DBA-488F-8A71-46975A610212}" srcId="{12EE8D19-6C2C-4169-83FE-B27B255F8DA0}" destId="{44F4EF71-3BB8-46F3-BFDD-3625D446781A}" srcOrd="0" destOrd="0" parTransId="{7B824E2F-1894-4FB9-84DE-D21FE4C6526D}" sibTransId="{EE4FF5F3-BB08-4BB9-A88E-4B547F702180}"/>
    <dgm:cxn modelId="{760FB6A5-A4A4-4E3D-A192-15B3C1287140}" type="presOf" srcId="{E6E0AFBA-B85B-4ED9-9A58-11F26403A460}" destId="{27500EF3-DF6D-47EB-8820-8CCA32FC5583}" srcOrd="0" destOrd="0" presId="urn:microsoft.com/office/officeart/2005/8/layout/cycle6"/>
    <dgm:cxn modelId="{BA429AAF-3A22-43F7-A81D-F5DE96CE40C9}" srcId="{12EE8D19-6C2C-4169-83FE-B27B255F8DA0}" destId="{5C6813C8-3DF4-4D24-AEFC-81892914A2E6}" srcOrd="2" destOrd="0" parTransId="{D30369DB-4730-4D72-8DB4-42B2D88FD529}" sibTransId="{0BF76D43-170B-468D-A467-EE209035BE6A}"/>
    <dgm:cxn modelId="{B9F945BA-7E14-4DAE-BE57-BC70E32B0AED}" type="presOf" srcId="{FFBC6FD2-09EF-4807-9644-ECB647D7C222}" destId="{04AB059A-19E1-4912-92E5-E4A14F0FCD0D}" srcOrd="0" destOrd="0" presId="urn:microsoft.com/office/officeart/2005/8/layout/cycle6"/>
    <dgm:cxn modelId="{EB76C4CA-5B92-4419-93BB-F6F3A74BCB6B}" type="presOf" srcId="{5C6813C8-3DF4-4D24-AEFC-81892914A2E6}" destId="{007F8199-4BC9-4EE0-AEF4-72642820187B}" srcOrd="0" destOrd="0" presId="urn:microsoft.com/office/officeart/2005/8/layout/cycle6"/>
    <dgm:cxn modelId="{EE875EF4-0282-4D75-AD60-4D39D3B11B90}" type="presOf" srcId="{3C16EE1D-9457-4484-A6E7-BEE9561DAED1}" destId="{9CA38097-CF48-4764-872E-D77F361DBC31}" srcOrd="0" destOrd="0" presId="urn:microsoft.com/office/officeart/2005/8/layout/cycle6"/>
    <dgm:cxn modelId="{CD10EEF4-CA1C-40B5-A828-3D59A4E5BBEA}" type="presOf" srcId="{12EE8D19-6C2C-4169-83FE-B27B255F8DA0}" destId="{5959D887-45BF-4BE1-A791-F5D4246CF869}" srcOrd="0" destOrd="0" presId="urn:microsoft.com/office/officeart/2005/8/layout/cycle6"/>
    <dgm:cxn modelId="{239B4BF9-3F13-41EF-963F-1304B4D62A8B}" srcId="{12EE8D19-6C2C-4169-83FE-B27B255F8DA0}" destId="{2F232482-7936-4FC3-B1AA-A8CCFED05B70}" srcOrd="4" destOrd="0" parTransId="{E7D3DE68-FC9E-482E-9059-BA878D77F1AD}" sibTransId="{3C16EE1D-9457-4484-A6E7-BEE9561DAED1}"/>
    <dgm:cxn modelId="{DF52BB07-8A53-40F8-BDC9-5EC7E5E5A4CB}" type="presParOf" srcId="{5959D887-45BF-4BE1-A791-F5D4246CF869}" destId="{0046FE2A-8457-4494-A06E-421A23000E5A}" srcOrd="0" destOrd="0" presId="urn:microsoft.com/office/officeart/2005/8/layout/cycle6"/>
    <dgm:cxn modelId="{0543149C-AFD5-49B4-B950-C4C33D3B6E4F}" type="presParOf" srcId="{5959D887-45BF-4BE1-A791-F5D4246CF869}" destId="{52F58233-F6D4-4CF1-9846-885CCBA6C6DD}" srcOrd="1" destOrd="0" presId="urn:microsoft.com/office/officeart/2005/8/layout/cycle6"/>
    <dgm:cxn modelId="{219F6575-7BEF-4A0E-962D-02FD6E9765A0}" type="presParOf" srcId="{5959D887-45BF-4BE1-A791-F5D4246CF869}" destId="{5F2B7AFE-E170-4910-BCA2-D1F5E8676701}" srcOrd="2" destOrd="0" presId="urn:microsoft.com/office/officeart/2005/8/layout/cycle6"/>
    <dgm:cxn modelId="{78181970-7649-4F67-9E0A-38F956EDDAB1}" type="presParOf" srcId="{5959D887-45BF-4BE1-A791-F5D4246CF869}" destId="{27500EF3-DF6D-47EB-8820-8CCA32FC5583}" srcOrd="3" destOrd="0" presId="urn:microsoft.com/office/officeart/2005/8/layout/cycle6"/>
    <dgm:cxn modelId="{64AB4ED5-0EC9-4D65-9CF4-9EC31A017EA9}" type="presParOf" srcId="{5959D887-45BF-4BE1-A791-F5D4246CF869}" destId="{BF18511D-84FE-4CCC-8B46-218D6A5DD5B3}" srcOrd="4" destOrd="0" presId="urn:microsoft.com/office/officeart/2005/8/layout/cycle6"/>
    <dgm:cxn modelId="{D94CD537-8EF2-48F2-B409-FF1F09A40CD3}" type="presParOf" srcId="{5959D887-45BF-4BE1-A791-F5D4246CF869}" destId="{968D04BE-B0AE-4A81-8C04-7929C2E16A22}" srcOrd="5" destOrd="0" presId="urn:microsoft.com/office/officeart/2005/8/layout/cycle6"/>
    <dgm:cxn modelId="{2FFDD0D5-D5F5-4618-9AC5-62AB90CF43A6}" type="presParOf" srcId="{5959D887-45BF-4BE1-A791-F5D4246CF869}" destId="{007F8199-4BC9-4EE0-AEF4-72642820187B}" srcOrd="6" destOrd="0" presId="urn:microsoft.com/office/officeart/2005/8/layout/cycle6"/>
    <dgm:cxn modelId="{9F39E952-5FBE-4DF6-BCAB-EF4D49DB0AEF}" type="presParOf" srcId="{5959D887-45BF-4BE1-A791-F5D4246CF869}" destId="{EE5130F6-DA64-4A5B-970C-DAE695D566BD}" srcOrd="7" destOrd="0" presId="urn:microsoft.com/office/officeart/2005/8/layout/cycle6"/>
    <dgm:cxn modelId="{808372D6-3D61-466B-8705-5D7AD0CBE08C}" type="presParOf" srcId="{5959D887-45BF-4BE1-A791-F5D4246CF869}" destId="{62B8A250-4078-4F75-886A-4EA44B381BDA}" srcOrd="8" destOrd="0" presId="urn:microsoft.com/office/officeart/2005/8/layout/cycle6"/>
    <dgm:cxn modelId="{18A125A6-AD3F-4026-8024-939E9B1B5C80}" type="presParOf" srcId="{5959D887-45BF-4BE1-A791-F5D4246CF869}" destId="{04AB059A-19E1-4912-92E5-E4A14F0FCD0D}" srcOrd="9" destOrd="0" presId="urn:microsoft.com/office/officeart/2005/8/layout/cycle6"/>
    <dgm:cxn modelId="{52D7AD4A-BD29-4682-8C15-60FD1CFBCE43}" type="presParOf" srcId="{5959D887-45BF-4BE1-A791-F5D4246CF869}" destId="{7B40B938-6368-4018-BACD-C4B8527B8E8F}" srcOrd="10" destOrd="0" presId="urn:microsoft.com/office/officeart/2005/8/layout/cycle6"/>
    <dgm:cxn modelId="{3A345662-1742-45DF-A1D8-E15296CEE8E1}" type="presParOf" srcId="{5959D887-45BF-4BE1-A791-F5D4246CF869}" destId="{C7F28F02-525B-4FA1-AD59-77C02FF18228}" srcOrd="11" destOrd="0" presId="urn:microsoft.com/office/officeart/2005/8/layout/cycle6"/>
    <dgm:cxn modelId="{B135A730-30FC-4CC3-853E-16C04C525E74}" type="presParOf" srcId="{5959D887-45BF-4BE1-A791-F5D4246CF869}" destId="{C92C88E6-7790-4435-8F73-D84298501FA3}" srcOrd="12" destOrd="0" presId="urn:microsoft.com/office/officeart/2005/8/layout/cycle6"/>
    <dgm:cxn modelId="{194C85B2-044F-4AA2-B548-53BD2701C2AC}" type="presParOf" srcId="{5959D887-45BF-4BE1-A791-F5D4246CF869}" destId="{449AA58C-C3C4-4C40-B2BB-51DE03C69B74}" srcOrd="13" destOrd="0" presId="urn:microsoft.com/office/officeart/2005/8/layout/cycle6"/>
    <dgm:cxn modelId="{D5FE804E-0A95-4603-BC44-8B2F3EE6EE69}" type="presParOf" srcId="{5959D887-45BF-4BE1-A791-F5D4246CF869}" destId="{9CA38097-CF48-4764-872E-D77F361DBC31}"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5BE191-B990-4E5A-873C-7290D6E89E2A}">
      <dsp:nvSpPr>
        <dsp:cNvPr id="0" name=""/>
        <dsp:cNvSpPr/>
      </dsp:nvSpPr>
      <dsp:spPr>
        <a:xfrm>
          <a:off x="625861" y="120572"/>
          <a:ext cx="4628276" cy="4628276"/>
        </a:xfrm>
        <a:prstGeom prst="circularArrow">
          <a:avLst>
            <a:gd name="adj1" fmla="val 5544"/>
            <a:gd name="adj2" fmla="val 330680"/>
            <a:gd name="adj3" fmla="val 13821384"/>
            <a:gd name="adj4" fmla="val 17358360"/>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747388-D9E7-40EE-82BB-EA1ED399F380}">
      <dsp:nvSpPr>
        <dsp:cNvPr id="0" name=""/>
        <dsp:cNvSpPr/>
      </dsp:nvSpPr>
      <dsp:spPr>
        <a:xfrm>
          <a:off x="1877694" y="147203"/>
          <a:ext cx="2124609" cy="10623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BOILER /FURNACE </a:t>
          </a:r>
        </a:p>
        <a:p>
          <a:pPr marL="0" lvl="0" indent="0" algn="ctr" defTabSz="622300">
            <a:lnSpc>
              <a:spcPct val="90000"/>
            </a:lnSpc>
            <a:spcBef>
              <a:spcPct val="0"/>
            </a:spcBef>
            <a:spcAft>
              <a:spcPct val="35000"/>
            </a:spcAft>
            <a:buNone/>
          </a:pPr>
          <a:r>
            <a:rPr lang="en-US" sz="1400" kern="1200" dirty="0"/>
            <a:t>FIREBOX CONDITION</a:t>
          </a:r>
        </a:p>
      </dsp:txBody>
      <dsp:txXfrm>
        <a:off x="1929551" y="199060"/>
        <a:ext cx="2020895" cy="958590"/>
      </dsp:txXfrm>
    </dsp:sp>
    <dsp:sp modelId="{A19D48D5-C15D-4690-BD76-9DBA29504412}">
      <dsp:nvSpPr>
        <dsp:cNvPr id="0" name=""/>
        <dsp:cNvSpPr/>
      </dsp:nvSpPr>
      <dsp:spPr>
        <a:xfrm>
          <a:off x="3754774" y="1510982"/>
          <a:ext cx="2124609" cy="1062304"/>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POOR </a:t>
          </a:r>
        </a:p>
        <a:p>
          <a:pPr marL="0" lvl="0" indent="0" algn="ctr" defTabSz="666750">
            <a:lnSpc>
              <a:spcPct val="90000"/>
            </a:lnSpc>
            <a:spcBef>
              <a:spcPct val="0"/>
            </a:spcBef>
            <a:spcAft>
              <a:spcPct val="35000"/>
            </a:spcAft>
            <a:buNone/>
          </a:pPr>
          <a:r>
            <a:rPr lang="en-US" sz="1500" kern="1200" dirty="0"/>
            <a:t>MATERIAL</a:t>
          </a:r>
        </a:p>
        <a:p>
          <a:pPr marL="0" lvl="0" indent="0" algn="ctr" defTabSz="666750">
            <a:lnSpc>
              <a:spcPct val="90000"/>
            </a:lnSpc>
            <a:spcBef>
              <a:spcPct val="0"/>
            </a:spcBef>
            <a:spcAft>
              <a:spcPct val="35000"/>
            </a:spcAft>
            <a:buNone/>
          </a:pPr>
          <a:r>
            <a:rPr lang="en-US" sz="1500" kern="1200" dirty="0"/>
            <a:t> SELECTION?</a:t>
          </a:r>
        </a:p>
      </dsp:txBody>
      <dsp:txXfrm>
        <a:off x="3806631" y="1562839"/>
        <a:ext cx="2020895" cy="958590"/>
      </dsp:txXfrm>
    </dsp:sp>
    <dsp:sp modelId="{F0FE6337-F3AA-499B-B77E-0B31105B5EA9}">
      <dsp:nvSpPr>
        <dsp:cNvPr id="0" name=""/>
        <dsp:cNvSpPr/>
      </dsp:nvSpPr>
      <dsp:spPr>
        <a:xfrm>
          <a:off x="3037794" y="3717621"/>
          <a:ext cx="2124609" cy="1062304"/>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CLEANING PROBLEMS</a:t>
          </a:r>
        </a:p>
      </dsp:txBody>
      <dsp:txXfrm>
        <a:off x="3089651" y="3769478"/>
        <a:ext cx="2020895" cy="958590"/>
      </dsp:txXfrm>
    </dsp:sp>
    <dsp:sp modelId="{450876BF-D774-4409-B4B0-4EEA692EE45E}">
      <dsp:nvSpPr>
        <dsp:cNvPr id="0" name=""/>
        <dsp:cNvSpPr/>
      </dsp:nvSpPr>
      <dsp:spPr>
        <a:xfrm>
          <a:off x="717595" y="3717621"/>
          <a:ext cx="2124609" cy="1062304"/>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DIFFICULT TO DETECT INTERNAL CRACKS</a:t>
          </a:r>
        </a:p>
      </dsp:txBody>
      <dsp:txXfrm>
        <a:off x="769452" y="3769478"/>
        <a:ext cx="2020895" cy="958590"/>
      </dsp:txXfrm>
    </dsp:sp>
    <dsp:sp modelId="{E14704D8-0000-4A82-BA36-472D361055B1}">
      <dsp:nvSpPr>
        <dsp:cNvPr id="0" name=""/>
        <dsp:cNvSpPr/>
      </dsp:nvSpPr>
      <dsp:spPr>
        <a:xfrm>
          <a:off x="615" y="1360373"/>
          <a:ext cx="2124609" cy="1363520"/>
        </a:xfrm>
        <a:prstGeom prst="round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HEAT EXCHANGER FOULING/</a:t>
          </a:r>
        </a:p>
        <a:p>
          <a:pPr marL="0" lvl="0" indent="0" algn="ctr" defTabSz="622300">
            <a:lnSpc>
              <a:spcPct val="90000"/>
            </a:lnSpc>
            <a:spcBef>
              <a:spcPct val="0"/>
            </a:spcBef>
            <a:spcAft>
              <a:spcPct val="35000"/>
            </a:spcAft>
            <a:buNone/>
          </a:pPr>
          <a:r>
            <a:rPr lang="en-US" sz="1400" kern="1200" dirty="0"/>
            <a:t>CORROSION/</a:t>
          </a:r>
        </a:p>
        <a:p>
          <a:pPr marL="0" lvl="0" indent="0" algn="ctr" defTabSz="622300">
            <a:lnSpc>
              <a:spcPct val="90000"/>
            </a:lnSpc>
            <a:spcBef>
              <a:spcPct val="0"/>
            </a:spcBef>
            <a:spcAft>
              <a:spcPct val="35000"/>
            </a:spcAft>
            <a:buNone/>
          </a:pPr>
          <a:r>
            <a:rPr lang="en-US" sz="1400" kern="1200" dirty="0"/>
            <a:t>EROSION</a:t>
          </a:r>
        </a:p>
        <a:p>
          <a:pPr marL="0" lvl="0" indent="0" algn="ctr" defTabSz="622300">
            <a:lnSpc>
              <a:spcPct val="90000"/>
            </a:lnSpc>
            <a:spcBef>
              <a:spcPct val="0"/>
            </a:spcBef>
            <a:spcAft>
              <a:spcPct val="35000"/>
            </a:spcAft>
            <a:buNone/>
          </a:pPr>
          <a:endParaRPr lang="en-US" sz="1000" kern="1200" dirty="0"/>
        </a:p>
      </dsp:txBody>
      <dsp:txXfrm>
        <a:off x="67177" y="1426935"/>
        <a:ext cx="1991485" cy="12303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DBCA4B-F2A1-4F85-9F7E-B58249A23B11}">
      <dsp:nvSpPr>
        <dsp:cNvPr id="0" name=""/>
        <dsp:cNvSpPr/>
      </dsp:nvSpPr>
      <dsp:spPr>
        <a:xfrm>
          <a:off x="2070820" y="222700"/>
          <a:ext cx="1539986" cy="7699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TANKAGE</a:t>
          </a:r>
        </a:p>
      </dsp:txBody>
      <dsp:txXfrm>
        <a:off x="2093372" y="245252"/>
        <a:ext cx="1494882" cy="724889"/>
      </dsp:txXfrm>
    </dsp:sp>
    <dsp:sp modelId="{E5942676-674E-4D90-BDA3-1125800178B8}">
      <dsp:nvSpPr>
        <dsp:cNvPr id="0" name=""/>
        <dsp:cNvSpPr/>
      </dsp:nvSpPr>
      <dsp:spPr>
        <a:xfrm rot="2635759">
          <a:off x="3204740" y="1211364"/>
          <a:ext cx="805230" cy="269497"/>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3285589" y="1265263"/>
        <a:ext cx="643532" cy="161699"/>
      </dsp:txXfrm>
    </dsp:sp>
    <dsp:sp modelId="{58247A1C-ADB6-4942-8568-253E08B1CBA3}">
      <dsp:nvSpPr>
        <dsp:cNvPr id="0" name=""/>
        <dsp:cNvSpPr/>
      </dsp:nvSpPr>
      <dsp:spPr>
        <a:xfrm>
          <a:off x="3610192" y="1699531"/>
          <a:ext cx="1921379" cy="1149507"/>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PRESSURERISED</a:t>
          </a:r>
        </a:p>
      </dsp:txBody>
      <dsp:txXfrm>
        <a:off x="3643860" y="1733199"/>
        <a:ext cx="1854043" cy="1082171"/>
      </dsp:txXfrm>
    </dsp:sp>
    <dsp:sp modelId="{6D27155A-517F-4385-AB0F-0EB6B7FF7475}">
      <dsp:nvSpPr>
        <dsp:cNvPr id="0" name=""/>
        <dsp:cNvSpPr/>
      </dsp:nvSpPr>
      <dsp:spPr>
        <a:xfrm rot="6087962">
          <a:off x="3920619" y="3360470"/>
          <a:ext cx="805230" cy="269497"/>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rot="10800000">
        <a:off x="4001468" y="3414369"/>
        <a:ext cx="643532" cy="161699"/>
      </dsp:txXfrm>
    </dsp:sp>
    <dsp:sp modelId="{EF0CFBC6-6372-49EB-96C6-54268758741E}">
      <dsp:nvSpPr>
        <dsp:cNvPr id="0" name=""/>
        <dsp:cNvSpPr/>
      </dsp:nvSpPr>
      <dsp:spPr>
        <a:xfrm>
          <a:off x="3344082" y="4141399"/>
          <a:ext cx="1539986" cy="769993"/>
        </a:xfrm>
        <a:prstGeom prst="roundRect">
          <a:avLst>
            <a:gd name="adj" fmla="val 1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CUI (COLD TANKS)</a:t>
          </a:r>
        </a:p>
      </dsp:txBody>
      <dsp:txXfrm>
        <a:off x="3366634" y="4163951"/>
        <a:ext cx="1494882" cy="724889"/>
      </dsp:txXfrm>
    </dsp:sp>
    <dsp:sp modelId="{131BBA16-74A6-421F-A94C-07A8BB50444F}">
      <dsp:nvSpPr>
        <dsp:cNvPr id="0" name=""/>
        <dsp:cNvSpPr/>
      </dsp:nvSpPr>
      <dsp:spPr>
        <a:xfrm rot="10800000">
          <a:off x="2438198" y="4391647"/>
          <a:ext cx="805230" cy="269497"/>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rot="10800000">
        <a:off x="2519047" y="4445546"/>
        <a:ext cx="643532" cy="161699"/>
      </dsp:txXfrm>
    </dsp:sp>
    <dsp:sp modelId="{5DF70C79-8EAA-4E7A-9EBC-773D32346025}">
      <dsp:nvSpPr>
        <dsp:cNvPr id="0" name=""/>
        <dsp:cNvSpPr/>
      </dsp:nvSpPr>
      <dsp:spPr>
        <a:xfrm>
          <a:off x="797557" y="4141399"/>
          <a:ext cx="1539986" cy="769993"/>
        </a:xfrm>
        <a:prstGeom prst="roundRect">
          <a:avLst>
            <a:gd name="adj" fmla="val 10000"/>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FLOOR PLATE &amp; ROOF CORROSION</a:t>
          </a:r>
        </a:p>
      </dsp:txBody>
      <dsp:txXfrm>
        <a:off x="820109" y="4163951"/>
        <a:ext cx="1494882" cy="724889"/>
      </dsp:txXfrm>
    </dsp:sp>
    <dsp:sp modelId="{0D7AED4E-AE48-43C0-A622-CB57DEC60876}">
      <dsp:nvSpPr>
        <dsp:cNvPr id="0" name=""/>
        <dsp:cNvSpPr/>
      </dsp:nvSpPr>
      <dsp:spPr>
        <a:xfrm rot="15005037">
          <a:off x="813087" y="3420528"/>
          <a:ext cx="805230" cy="269497"/>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rot="10800000">
        <a:off x="893936" y="3474427"/>
        <a:ext cx="643532" cy="161699"/>
      </dsp:txXfrm>
    </dsp:sp>
    <dsp:sp modelId="{7B4E2F35-693A-40B5-B898-A4AEAC316056}">
      <dsp:nvSpPr>
        <dsp:cNvPr id="0" name=""/>
        <dsp:cNvSpPr/>
      </dsp:nvSpPr>
      <dsp:spPr>
        <a:xfrm>
          <a:off x="-199400" y="1739759"/>
          <a:ext cx="1960064" cy="1229394"/>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ATMOSPHERIC PRESSURE STORAGE</a:t>
          </a:r>
        </a:p>
        <a:p>
          <a:pPr marL="0" lvl="0" indent="0" algn="ctr" defTabSz="800100">
            <a:lnSpc>
              <a:spcPct val="90000"/>
            </a:lnSpc>
            <a:spcBef>
              <a:spcPct val="0"/>
            </a:spcBef>
            <a:spcAft>
              <a:spcPct val="35000"/>
            </a:spcAft>
            <a:buNone/>
          </a:pPr>
          <a:endParaRPr lang="en-US" sz="1400" kern="1200" dirty="0"/>
        </a:p>
      </dsp:txBody>
      <dsp:txXfrm>
        <a:off x="-163392" y="1775767"/>
        <a:ext cx="1888048" cy="1157378"/>
      </dsp:txXfrm>
    </dsp:sp>
    <dsp:sp modelId="{188CBCBD-422A-44BF-B1C8-AD3A34875396}">
      <dsp:nvSpPr>
        <dsp:cNvPr id="0" name=""/>
        <dsp:cNvSpPr/>
      </dsp:nvSpPr>
      <dsp:spPr>
        <a:xfrm rot="19182390">
          <a:off x="1543565" y="1231478"/>
          <a:ext cx="805230" cy="269497"/>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1624414" y="1285377"/>
        <a:ext cx="643532" cy="1616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46FE2A-8457-4494-A06E-421A23000E5A}">
      <dsp:nvSpPr>
        <dsp:cNvPr id="0" name=""/>
        <dsp:cNvSpPr/>
      </dsp:nvSpPr>
      <dsp:spPr>
        <a:xfrm>
          <a:off x="1883849" y="-196128"/>
          <a:ext cx="1879100" cy="14436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FLARE/VENT/</a:t>
          </a:r>
        </a:p>
        <a:p>
          <a:pPr marL="0" lvl="0" indent="0" algn="ctr" defTabSz="800100">
            <a:lnSpc>
              <a:spcPct val="90000"/>
            </a:lnSpc>
            <a:spcBef>
              <a:spcPct val="0"/>
            </a:spcBef>
            <a:spcAft>
              <a:spcPct val="35000"/>
            </a:spcAft>
            <a:buNone/>
          </a:pPr>
          <a:r>
            <a:rPr lang="en-US" sz="1800" kern="1200" dirty="0"/>
            <a:t>BLOWDOWN</a:t>
          </a:r>
        </a:p>
      </dsp:txBody>
      <dsp:txXfrm>
        <a:off x="1954323" y="-125654"/>
        <a:ext cx="1738152" cy="1302714"/>
      </dsp:txXfrm>
    </dsp:sp>
    <dsp:sp modelId="{5F2B7AFE-E170-4910-BCA2-D1F5E8676701}">
      <dsp:nvSpPr>
        <dsp:cNvPr id="0" name=""/>
        <dsp:cNvSpPr/>
      </dsp:nvSpPr>
      <dsp:spPr>
        <a:xfrm>
          <a:off x="1001236" y="524317"/>
          <a:ext cx="3560185" cy="3560185"/>
        </a:xfrm>
        <a:custGeom>
          <a:avLst/>
          <a:gdLst/>
          <a:ahLst/>
          <a:cxnLst/>
          <a:rect l="0" t="0" r="0" b="0"/>
          <a:pathLst>
            <a:path>
              <a:moveTo>
                <a:pt x="2765466" y="297605"/>
              </a:moveTo>
              <a:arcTo wR="1780092" hR="1780092" stAng="18216663" swAng="85458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7500EF3-DF6D-47EB-8820-8CCA32FC5583}">
      <dsp:nvSpPr>
        <dsp:cNvPr id="0" name=""/>
        <dsp:cNvSpPr/>
      </dsp:nvSpPr>
      <dsp:spPr>
        <a:xfrm>
          <a:off x="3674091" y="1113275"/>
          <a:ext cx="1602911" cy="1284882"/>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LEAK  DETECTION</a:t>
          </a:r>
        </a:p>
      </dsp:txBody>
      <dsp:txXfrm>
        <a:off x="3736814" y="1175998"/>
        <a:ext cx="1477465" cy="1159436"/>
      </dsp:txXfrm>
    </dsp:sp>
    <dsp:sp modelId="{968D04BE-B0AE-4A81-8C04-7929C2E16A22}">
      <dsp:nvSpPr>
        <dsp:cNvPr id="0" name=""/>
        <dsp:cNvSpPr/>
      </dsp:nvSpPr>
      <dsp:spPr>
        <a:xfrm>
          <a:off x="1002485" y="525702"/>
          <a:ext cx="3560185" cy="3560185"/>
        </a:xfrm>
        <a:custGeom>
          <a:avLst/>
          <a:gdLst/>
          <a:ahLst/>
          <a:cxnLst/>
          <a:rect l="0" t="0" r="0" b="0"/>
          <a:pathLst>
            <a:path>
              <a:moveTo>
                <a:pt x="3557381" y="1879970"/>
              </a:moveTo>
              <a:arcTo wR="1780092" hR="1780092" stAng="192987" swAng="1435430"/>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07F8199-4BC9-4EE0-AEF4-72642820187B}">
      <dsp:nvSpPr>
        <dsp:cNvPr id="0" name=""/>
        <dsp:cNvSpPr/>
      </dsp:nvSpPr>
      <dsp:spPr>
        <a:xfrm>
          <a:off x="2909891" y="3124511"/>
          <a:ext cx="1837997" cy="1242817"/>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SUPPORTING STEEL?PASSIVE FIREPROOFING</a:t>
          </a:r>
        </a:p>
      </dsp:txBody>
      <dsp:txXfrm>
        <a:off x="2970560" y="3185180"/>
        <a:ext cx="1716659" cy="1121479"/>
      </dsp:txXfrm>
    </dsp:sp>
    <dsp:sp modelId="{62B8A250-4078-4F75-886A-4EA44B381BDA}">
      <dsp:nvSpPr>
        <dsp:cNvPr id="0" name=""/>
        <dsp:cNvSpPr/>
      </dsp:nvSpPr>
      <dsp:spPr>
        <a:xfrm>
          <a:off x="1145144" y="521210"/>
          <a:ext cx="3560185" cy="3560185"/>
        </a:xfrm>
        <a:custGeom>
          <a:avLst/>
          <a:gdLst/>
          <a:ahLst/>
          <a:cxnLst/>
          <a:rect l="0" t="0" r="0" b="0"/>
          <a:pathLst>
            <a:path>
              <a:moveTo>
                <a:pt x="1763186" y="3560104"/>
              </a:moveTo>
              <a:arcTo wR="1780092" hR="1780092" stAng="5432650" swAng="295481"/>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4AB059A-19E1-4912-92E5-E4A14F0FCD0D}">
      <dsp:nvSpPr>
        <dsp:cNvPr id="0" name=""/>
        <dsp:cNvSpPr/>
      </dsp:nvSpPr>
      <dsp:spPr>
        <a:xfrm>
          <a:off x="751991" y="3138724"/>
          <a:ext cx="2002040" cy="1207696"/>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HVAC</a:t>
          </a:r>
        </a:p>
      </dsp:txBody>
      <dsp:txXfrm>
        <a:off x="810946" y="3197679"/>
        <a:ext cx="1884130" cy="1089786"/>
      </dsp:txXfrm>
    </dsp:sp>
    <dsp:sp modelId="{C7F28F02-525B-4FA1-AD59-77C02FF18228}">
      <dsp:nvSpPr>
        <dsp:cNvPr id="0" name=""/>
        <dsp:cNvSpPr/>
      </dsp:nvSpPr>
      <dsp:spPr>
        <a:xfrm>
          <a:off x="1000517" y="495903"/>
          <a:ext cx="3560185" cy="3560185"/>
        </a:xfrm>
        <a:custGeom>
          <a:avLst/>
          <a:gdLst/>
          <a:ahLst/>
          <a:cxnLst/>
          <a:rect l="0" t="0" r="0" b="0"/>
          <a:pathLst>
            <a:path>
              <a:moveTo>
                <a:pt x="219353" y="2636143"/>
              </a:moveTo>
              <a:arcTo wR="1780092" hR="1780092" stAng="9075338" swAng="145437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92C88E6-7790-4435-8F73-D84298501FA3}">
      <dsp:nvSpPr>
        <dsp:cNvPr id="0" name=""/>
        <dsp:cNvSpPr/>
      </dsp:nvSpPr>
      <dsp:spPr>
        <a:xfrm>
          <a:off x="201585" y="1103223"/>
          <a:ext cx="1776048" cy="1304985"/>
        </a:xfrm>
        <a:prstGeom prst="round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DRAINAGE/</a:t>
          </a:r>
        </a:p>
        <a:p>
          <a:pPr marL="0" lvl="0" indent="0" algn="ctr" defTabSz="800100">
            <a:lnSpc>
              <a:spcPct val="90000"/>
            </a:lnSpc>
            <a:spcBef>
              <a:spcPct val="0"/>
            </a:spcBef>
            <a:spcAft>
              <a:spcPct val="35000"/>
            </a:spcAft>
            <a:buNone/>
          </a:pPr>
          <a:r>
            <a:rPr lang="en-US" sz="1800" kern="1200" dirty="0"/>
            <a:t>SEWERS</a:t>
          </a:r>
        </a:p>
        <a:p>
          <a:pPr marL="0" lvl="0" indent="0" algn="ctr" defTabSz="800100">
            <a:lnSpc>
              <a:spcPct val="90000"/>
            </a:lnSpc>
            <a:spcBef>
              <a:spcPct val="0"/>
            </a:spcBef>
            <a:spcAft>
              <a:spcPct val="35000"/>
            </a:spcAft>
            <a:buNone/>
          </a:pPr>
          <a:endParaRPr lang="en-US" sz="1500" kern="1200" dirty="0"/>
        </a:p>
      </dsp:txBody>
      <dsp:txXfrm>
        <a:off x="265289" y="1166927"/>
        <a:ext cx="1648640" cy="1177577"/>
      </dsp:txXfrm>
    </dsp:sp>
    <dsp:sp modelId="{9CA38097-CF48-4764-872E-D77F361DBC31}">
      <dsp:nvSpPr>
        <dsp:cNvPr id="0" name=""/>
        <dsp:cNvSpPr/>
      </dsp:nvSpPr>
      <dsp:spPr>
        <a:xfrm>
          <a:off x="1003555" y="524534"/>
          <a:ext cx="3560185" cy="3560185"/>
        </a:xfrm>
        <a:custGeom>
          <a:avLst/>
          <a:gdLst/>
          <a:ahLst/>
          <a:cxnLst/>
          <a:rect l="0" t="0" r="0" b="0"/>
          <a:pathLst>
            <a:path>
              <a:moveTo>
                <a:pt x="470159" y="574768"/>
              </a:moveTo>
              <a:arcTo wR="1780092" hR="1780092" stAng="13357108" swAng="1010831"/>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46FE2A-8457-4494-A06E-421A23000E5A}">
      <dsp:nvSpPr>
        <dsp:cNvPr id="0" name=""/>
        <dsp:cNvSpPr/>
      </dsp:nvSpPr>
      <dsp:spPr>
        <a:xfrm>
          <a:off x="1882058" y="-185589"/>
          <a:ext cx="1838915" cy="145035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FIREWATER SYSTEM</a:t>
          </a:r>
        </a:p>
      </dsp:txBody>
      <dsp:txXfrm>
        <a:off x="1952859" y="-114788"/>
        <a:ext cx="1697313" cy="1308755"/>
      </dsp:txXfrm>
    </dsp:sp>
    <dsp:sp modelId="{5F2B7AFE-E170-4910-BCA2-D1F5E8676701}">
      <dsp:nvSpPr>
        <dsp:cNvPr id="0" name=""/>
        <dsp:cNvSpPr/>
      </dsp:nvSpPr>
      <dsp:spPr>
        <a:xfrm>
          <a:off x="979744" y="538483"/>
          <a:ext cx="3560185" cy="3560185"/>
        </a:xfrm>
        <a:custGeom>
          <a:avLst/>
          <a:gdLst/>
          <a:ahLst/>
          <a:cxnLst/>
          <a:rect l="0" t="0" r="0" b="0"/>
          <a:pathLst>
            <a:path>
              <a:moveTo>
                <a:pt x="2746309" y="285049"/>
              </a:moveTo>
              <a:arcTo wR="1780092" hR="1780092" stAng="18172427" swAng="114905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7500EF3-DF6D-47EB-8820-8CCA32FC5583}">
      <dsp:nvSpPr>
        <dsp:cNvPr id="0" name=""/>
        <dsp:cNvSpPr/>
      </dsp:nvSpPr>
      <dsp:spPr>
        <a:xfrm>
          <a:off x="3608824" y="1228015"/>
          <a:ext cx="1689678" cy="1083174"/>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FIRE/GAS  DETECTION</a:t>
          </a:r>
        </a:p>
      </dsp:txBody>
      <dsp:txXfrm>
        <a:off x="3661700" y="1280891"/>
        <a:ext cx="1583926" cy="977422"/>
      </dsp:txXfrm>
    </dsp:sp>
    <dsp:sp modelId="{968D04BE-B0AE-4A81-8C04-7929C2E16A22}">
      <dsp:nvSpPr>
        <dsp:cNvPr id="0" name=""/>
        <dsp:cNvSpPr/>
      </dsp:nvSpPr>
      <dsp:spPr>
        <a:xfrm>
          <a:off x="980602" y="539588"/>
          <a:ext cx="3560185" cy="3560185"/>
        </a:xfrm>
        <a:custGeom>
          <a:avLst/>
          <a:gdLst/>
          <a:ahLst/>
          <a:cxnLst/>
          <a:rect l="0" t="0" r="0" b="0"/>
          <a:pathLst>
            <a:path>
              <a:moveTo>
                <a:pt x="3560185" y="1780377"/>
              </a:moveTo>
              <a:arcTo wR="1780092" hR="1780092" stAng="21600551" swAng="1678788"/>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07F8199-4BC9-4EE0-AEF4-72642820187B}">
      <dsp:nvSpPr>
        <dsp:cNvPr id="0" name=""/>
        <dsp:cNvSpPr/>
      </dsp:nvSpPr>
      <dsp:spPr>
        <a:xfrm>
          <a:off x="2939814" y="3162822"/>
          <a:ext cx="1734383" cy="1193968"/>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DUST/DEBRIS</a:t>
          </a:r>
        </a:p>
      </dsp:txBody>
      <dsp:txXfrm>
        <a:off x="2998099" y="3221107"/>
        <a:ext cx="1617813" cy="1077398"/>
      </dsp:txXfrm>
    </dsp:sp>
    <dsp:sp modelId="{62B8A250-4078-4F75-886A-4EA44B381BDA}">
      <dsp:nvSpPr>
        <dsp:cNvPr id="0" name=""/>
        <dsp:cNvSpPr/>
      </dsp:nvSpPr>
      <dsp:spPr>
        <a:xfrm>
          <a:off x="1033339" y="535046"/>
          <a:ext cx="3560185" cy="3560185"/>
        </a:xfrm>
        <a:custGeom>
          <a:avLst/>
          <a:gdLst/>
          <a:ahLst/>
          <a:cxnLst/>
          <a:rect l="0" t="0" r="0" b="0"/>
          <a:pathLst>
            <a:path>
              <a:moveTo>
                <a:pt x="1902254" y="3555988"/>
              </a:moveTo>
              <a:arcTo wR="1780092" hR="1780092" stAng="5163894" swAng="802798"/>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4AB059A-19E1-4912-92E5-E4A14F0FCD0D}">
      <dsp:nvSpPr>
        <dsp:cNvPr id="0" name=""/>
        <dsp:cNvSpPr/>
      </dsp:nvSpPr>
      <dsp:spPr>
        <a:xfrm>
          <a:off x="945108" y="3180800"/>
          <a:ext cx="1572039" cy="1151315"/>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CONTROL ROOM INTEGRITY</a:t>
          </a:r>
        </a:p>
      </dsp:txBody>
      <dsp:txXfrm>
        <a:off x="1001311" y="3237003"/>
        <a:ext cx="1459633" cy="1038909"/>
      </dsp:txXfrm>
    </dsp:sp>
    <dsp:sp modelId="{C7F28F02-525B-4FA1-AD59-77C02FF18228}">
      <dsp:nvSpPr>
        <dsp:cNvPr id="0" name=""/>
        <dsp:cNvSpPr/>
      </dsp:nvSpPr>
      <dsp:spPr>
        <a:xfrm>
          <a:off x="979844" y="512867"/>
          <a:ext cx="3560185" cy="3560185"/>
        </a:xfrm>
        <a:custGeom>
          <a:avLst/>
          <a:gdLst/>
          <a:ahLst/>
          <a:cxnLst/>
          <a:rect l="0" t="0" r="0" b="0"/>
          <a:pathLst>
            <a:path>
              <a:moveTo>
                <a:pt x="232958" y="2660493"/>
              </a:moveTo>
              <a:arcTo wR="1780092" hR="1780092" stAng="9021471" swAng="1638698"/>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92C88E6-7790-4435-8F73-D84298501FA3}">
      <dsp:nvSpPr>
        <dsp:cNvPr id="0" name=""/>
        <dsp:cNvSpPr/>
      </dsp:nvSpPr>
      <dsp:spPr>
        <a:xfrm>
          <a:off x="180085" y="1182424"/>
          <a:ext cx="1775281" cy="1174355"/>
        </a:xfrm>
        <a:prstGeom prst="round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PASSIVE FIREPROOFING</a:t>
          </a:r>
        </a:p>
        <a:p>
          <a:pPr marL="0" lvl="0" indent="0" algn="ctr" defTabSz="800100">
            <a:lnSpc>
              <a:spcPct val="90000"/>
            </a:lnSpc>
            <a:spcBef>
              <a:spcPct val="0"/>
            </a:spcBef>
            <a:spcAft>
              <a:spcPct val="35000"/>
            </a:spcAft>
            <a:buNone/>
          </a:pPr>
          <a:endParaRPr lang="en-US" sz="1800" kern="1200" dirty="0"/>
        </a:p>
      </dsp:txBody>
      <dsp:txXfrm>
        <a:off x="237412" y="1239751"/>
        <a:ext cx="1660627" cy="1059701"/>
      </dsp:txXfrm>
    </dsp:sp>
    <dsp:sp modelId="{9CA38097-CF48-4764-872E-D77F361DBC31}">
      <dsp:nvSpPr>
        <dsp:cNvPr id="0" name=""/>
        <dsp:cNvSpPr/>
      </dsp:nvSpPr>
      <dsp:spPr>
        <a:xfrm>
          <a:off x="981446" y="538571"/>
          <a:ext cx="3560185" cy="3560185"/>
        </a:xfrm>
        <a:custGeom>
          <a:avLst/>
          <a:gdLst/>
          <a:ahLst/>
          <a:cxnLst/>
          <a:rect l="0" t="0" r="0" b="0"/>
          <a:pathLst>
            <a:path>
              <a:moveTo>
                <a:pt x="413900" y="638930"/>
              </a:moveTo>
              <a:arcTo wR="1780092" hR="1780092" stAng="13192293" swAng="1218853"/>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456799-3655-4E48-9AFA-28ADEB46B684}" type="datetimeFigureOut">
              <a:rPr lang="en-US" smtClean="0"/>
              <a:t>9/1/2022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F2BDE-8562-497A-B3DE-2C83DE1C49CA}" type="slidenum">
              <a:rPr lang="en-US" smtClean="0"/>
              <a:t>‹#›</a:t>
            </a:fld>
            <a:endParaRPr lang="en-US" dirty="0"/>
          </a:p>
        </p:txBody>
      </p:sp>
    </p:spTree>
    <p:extLst>
      <p:ext uri="{BB962C8B-B14F-4D97-AF65-F5344CB8AC3E}">
        <p14:creationId xmlns:p14="http://schemas.microsoft.com/office/powerpoint/2010/main" val="2540921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8F2BDE-8562-497A-B3DE-2C83DE1C49CA}" type="slidenum">
              <a:rPr lang="en-US" smtClean="0"/>
              <a:t>1</a:t>
            </a:fld>
            <a:endParaRPr lang="en-US" dirty="0"/>
          </a:p>
        </p:txBody>
      </p:sp>
    </p:spTree>
    <p:extLst>
      <p:ext uri="{BB962C8B-B14F-4D97-AF65-F5344CB8AC3E}">
        <p14:creationId xmlns:p14="http://schemas.microsoft.com/office/powerpoint/2010/main" val="37521371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CC7F-FD3D-FEB4-16BB-7F45E0583B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998BA-BD6D-D7BD-10CF-5033F19B31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1AC5A2-E199-3204-0141-314522669173}"/>
              </a:ext>
            </a:extLst>
          </p:cNvPr>
          <p:cNvSpPr>
            <a:spLocks noGrp="1"/>
          </p:cNvSpPr>
          <p:nvPr>
            <p:ph type="dt" sz="half" idx="10"/>
          </p:nvPr>
        </p:nvSpPr>
        <p:spPr/>
        <p:txBody>
          <a:bodyPr/>
          <a:lstStyle/>
          <a:p>
            <a:fld id="{A3CB07B5-EEDA-497D-BF4C-5D494D9BD694}" type="datetime1">
              <a:rPr lang="en-US" smtClean="0"/>
              <a:t>9/1/2022</a:t>
            </a:fld>
            <a:endParaRPr lang="en-US" dirty="0"/>
          </a:p>
        </p:txBody>
      </p:sp>
      <p:sp>
        <p:nvSpPr>
          <p:cNvPr id="5" name="Footer Placeholder 4">
            <a:extLst>
              <a:ext uri="{FF2B5EF4-FFF2-40B4-BE49-F238E27FC236}">
                <a16:creationId xmlns:a16="http://schemas.microsoft.com/office/drawing/2014/main" id="{73F033B0-0D65-3611-C0E0-0657C4376CD0}"/>
              </a:ext>
            </a:extLst>
          </p:cNvPr>
          <p:cNvSpPr>
            <a:spLocks noGrp="1"/>
          </p:cNvSpPr>
          <p:nvPr>
            <p:ph type="ftr" sz="quarter" idx="11"/>
          </p:nvPr>
        </p:nvSpPr>
        <p:spPr/>
        <p:txBody>
          <a:bodyPr/>
          <a:lstStyle/>
          <a:p>
            <a:r>
              <a:rPr lang="en-US" dirty="0"/>
              <a:t>Suregrove Limited</a:t>
            </a:r>
          </a:p>
        </p:txBody>
      </p:sp>
      <p:sp>
        <p:nvSpPr>
          <p:cNvPr id="6" name="Slide Number Placeholder 5">
            <a:extLst>
              <a:ext uri="{FF2B5EF4-FFF2-40B4-BE49-F238E27FC236}">
                <a16:creationId xmlns:a16="http://schemas.microsoft.com/office/drawing/2014/main" id="{C37E6684-CEDE-9F37-38A4-8DB6E38FA53E}"/>
              </a:ext>
            </a:extLst>
          </p:cNvPr>
          <p:cNvSpPr>
            <a:spLocks noGrp="1"/>
          </p:cNvSpPr>
          <p:nvPr>
            <p:ph type="sldNum" sz="quarter" idx="12"/>
          </p:nvPr>
        </p:nvSpPr>
        <p:spPr/>
        <p:txBody>
          <a:bodyPr/>
          <a:lstStyle/>
          <a:p>
            <a:fld id="{20585B22-0547-4751-9185-98E874F264A2}" type="slidenum">
              <a:rPr lang="en-US" smtClean="0"/>
              <a:t>‹#›</a:t>
            </a:fld>
            <a:endParaRPr lang="en-US" dirty="0"/>
          </a:p>
        </p:txBody>
      </p:sp>
    </p:spTree>
    <p:extLst>
      <p:ext uri="{BB962C8B-B14F-4D97-AF65-F5344CB8AC3E}">
        <p14:creationId xmlns:p14="http://schemas.microsoft.com/office/powerpoint/2010/main" val="1746319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D4209-AFD6-6E3A-BBC1-F4FEBFD772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777B1F-7F05-0A17-6672-314CEBE141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2A9E55-9D38-B5D3-33F8-08C28B968E99}"/>
              </a:ext>
            </a:extLst>
          </p:cNvPr>
          <p:cNvSpPr>
            <a:spLocks noGrp="1"/>
          </p:cNvSpPr>
          <p:nvPr>
            <p:ph type="dt" sz="half" idx="10"/>
          </p:nvPr>
        </p:nvSpPr>
        <p:spPr/>
        <p:txBody>
          <a:bodyPr/>
          <a:lstStyle/>
          <a:p>
            <a:fld id="{BE11307E-9598-42C0-B4E6-F347F114CC77}" type="datetime1">
              <a:rPr lang="en-US" smtClean="0"/>
              <a:t>9/1/2022</a:t>
            </a:fld>
            <a:endParaRPr lang="en-US" dirty="0"/>
          </a:p>
        </p:txBody>
      </p:sp>
      <p:sp>
        <p:nvSpPr>
          <p:cNvPr id="5" name="Footer Placeholder 4">
            <a:extLst>
              <a:ext uri="{FF2B5EF4-FFF2-40B4-BE49-F238E27FC236}">
                <a16:creationId xmlns:a16="http://schemas.microsoft.com/office/drawing/2014/main" id="{F80D0EC8-A152-8388-4CAC-4324170BC230}"/>
              </a:ext>
            </a:extLst>
          </p:cNvPr>
          <p:cNvSpPr>
            <a:spLocks noGrp="1"/>
          </p:cNvSpPr>
          <p:nvPr>
            <p:ph type="ftr" sz="quarter" idx="11"/>
          </p:nvPr>
        </p:nvSpPr>
        <p:spPr/>
        <p:txBody>
          <a:bodyPr/>
          <a:lstStyle/>
          <a:p>
            <a:r>
              <a:rPr lang="en-US" dirty="0"/>
              <a:t>Suregrove Limited</a:t>
            </a:r>
          </a:p>
        </p:txBody>
      </p:sp>
      <p:sp>
        <p:nvSpPr>
          <p:cNvPr id="6" name="Slide Number Placeholder 5">
            <a:extLst>
              <a:ext uri="{FF2B5EF4-FFF2-40B4-BE49-F238E27FC236}">
                <a16:creationId xmlns:a16="http://schemas.microsoft.com/office/drawing/2014/main" id="{67D7EA1C-B0E1-365C-473C-E761F140E3EE}"/>
              </a:ext>
            </a:extLst>
          </p:cNvPr>
          <p:cNvSpPr>
            <a:spLocks noGrp="1"/>
          </p:cNvSpPr>
          <p:nvPr>
            <p:ph type="sldNum" sz="quarter" idx="12"/>
          </p:nvPr>
        </p:nvSpPr>
        <p:spPr/>
        <p:txBody>
          <a:bodyPr/>
          <a:lstStyle/>
          <a:p>
            <a:fld id="{20585B22-0547-4751-9185-98E874F264A2}" type="slidenum">
              <a:rPr lang="en-US" smtClean="0"/>
              <a:t>‹#›</a:t>
            </a:fld>
            <a:endParaRPr lang="en-US" dirty="0"/>
          </a:p>
        </p:txBody>
      </p:sp>
    </p:spTree>
    <p:extLst>
      <p:ext uri="{BB962C8B-B14F-4D97-AF65-F5344CB8AC3E}">
        <p14:creationId xmlns:p14="http://schemas.microsoft.com/office/powerpoint/2010/main" val="1977457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CAC754-70E6-C970-9DBA-6E226D3556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FB52BA-EF08-BAC7-7D26-B615D76FDA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8CD4F-D914-1B4A-9CED-73107E2D9306}"/>
              </a:ext>
            </a:extLst>
          </p:cNvPr>
          <p:cNvSpPr>
            <a:spLocks noGrp="1"/>
          </p:cNvSpPr>
          <p:nvPr>
            <p:ph type="dt" sz="half" idx="10"/>
          </p:nvPr>
        </p:nvSpPr>
        <p:spPr/>
        <p:txBody>
          <a:bodyPr/>
          <a:lstStyle/>
          <a:p>
            <a:fld id="{7D66E74D-17E1-42C8-878E-E60DAF076A0C}" type="datetime1">
              <a:rPr lang="en-US" smtClean="0"/>
              <a:t>9/1/2022</a:t>
            </a:fld>
            <a:endParaRPr lang="en-US" dirty="0"/>
          </a:p>
        </p:txBody>
      </p:sp>
      <p:sp>
        <p:nvSpPr>
          <p:cNvPr id="5" name="Footer Placeholder 4">
            <a:extLst>
              <a:ext uri="{FF2B5EF4-FFF2-40B4-BE49-F238E27FC236}">
                <a16:creationId xmlns:a16="http://schemas.microsoft.com/office/drawing/2014/main" id="{43885541-E30F-0D1E-473D-1CF6788F081E}"/>
              </a:ext>
            </a:extLst>
          </p:cNvPr>
          <p:cNvSpPr>
            <a:spLocks noGrp="1"/>
          </p:cNvSpPr>
          <p:nvPr>
            <p:ph type="ftr" sz="quarter" idx="11"/>
          </p:nvPr>
        </p:nvSpPr>
        <p:spPr/>
        <p:txBody>
          <a:bodyPr/>
          <a:lstStyle/>
          <a:p>
            <a:r>
              <a:rPr lang="en-US" dirty="0"/>
              <a:t>Suregrove Limited</a:t>
            </a:r>
          </a:p>
        </p:txBody>
      </p:sp>
      <p:sp>
        <p:nvSpPr>
          <p:cNvPr id="6" name="Slide Number Placeholder 5">
            <a:extLst>
              <a:ext uri="{FF2B5EF4-FFF2-40B4-BE49-F238E27FC236}">
                <a16:creationId xmlns:a16="http://schemas.microsoft.com/office/drawing/2014/main" id="{3569738B-C3B0-74F9-4CED-337DB7949D28}"/>
              </a:ext>
            </a:extLst>
          </p:cNvPr>
          <p:cNvSpPr>
            <a:spLocks noGrp="1"/>
          </p:cNvSpPr>
          <p:nvPr>
            <p:ph type="sldNum" sz="quarter" idx="12"/>
          </p:nvPr>
        </p:nvSpPr>
        <p:spPr/>
        <p:txBody>
          <a:bodyPr/>
          <a:lstStyle/>
          <a:p>
            <a:fld id="{20585B22-0547-4751-9185-98E874F264A2}" type="slidenum">
              <a:rPr lang="en-US" smtClean="0"/>
              <a:t>‹#›</a:t>
            </a:fld>
            <a:endParaRPr lang="en-US" dirty="0"/>
          </a:p>
        </p:txBody>
      </p:sp>
    </p:spTree>
    <p:extLst>
      <p:ext uri="{BB962C8B-B14F-4D97-AF65-F5344CB8AC3E}">
        <p14:creationId xmlns:p14="http://schemas.microsoft.com/office/powerpoint/2010/main" val="5781436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5F8CC277-B4F0-49DB-A3B2-BE0C4328AA6F}" type="datetime1">
              <a:rPr lang="en-US" smtClean="0"/>
              <a:t>9/1/2022</a:t>
            </a:fld>
            <a:endParaRPr lang="en-US" dirty="0"/>
          </a:p>
        </p:txBody>
      </p:sp>
      <p:sp>
        <p:nvSpPr>
          <p:cNvPr id="5" name="Footer Placeholder 4"/>
          <p:cNvSpPr>
            <a:spLocks noGrp="1"/>
          </p:cNvSpPr>
          <p:nvPr>
            <p:ph type="ftr" sz="quarter" idx="11"/>
          </p:nvPr>
        </p:nvSpPr>
        <p:spPr/>
        <p:txBody>
          <a:bodyPr/>
          <a:lstStyle/>
          <a:p>
            <a:r>
              <a:rPr lang="en-US" dirty="0"/>
              <a:t>Suregrove Limited</a:t>
            </a:r>
          </a:p>
        </p:txBody>
      </p:sp>
      <p:sp>
        <p:nvSpPr>
          <p:cNvPr id="6" name="Slide Number Placeholder 5"/>
          <p:cNvSpPr>
            <a:spLocks noGrp="1"/>
          </p:cNvSpPr>
          <p:nvPr>
            <p:ph type="sldNum" sz="quarter" idx="12"/>
          </p:nvPr>
        </p:nvSpPr>
        <p:spPr/>
        <p:txBody>
          <a:bodyPr/>
          <a:lstStyle/>
          <a:p>
            <a:fld id="{891ABD31-106C-3048-9C38-F85B692FE927}" type="slidenum">
              <a:rPr lang="en-US" smtClean="0"/>
              <a:t>‹#›</a:t>
            </a:fld>
            <a:endParaRPr lang="en-US" dirty="0"/>
          </a:p>
        </p:txBody>
      </p:sp>
    </p:spTree>
    <p:extLst>
      <p:ext uri="{BB962C8B-B14F-4D97-AF65-F5344CB8AC3E}">
        <p14:creationId xmlns:p14="http://schemas.microsoft.com/office/powerpoint/2010/main" val="4263073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AAA5E-34E3-5FC1-4A4D-9C848B04C2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8CC60D-EF60-4408-F56F-CC70D19482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7ADEA0-9B2E-20E6-B0C1-085B2E27899A}"/>
              </a:ext>
            </a:extLst>
          </p:cNvPr>
          <p:cNvSpPr>
            <a:spLocks noGrp="1"/>
          </p:cNvSpPr>
          <p:nvPr>
            <p:ph type="dt" sz="half" idx="10"/>
          </p:nvPr>
        </p:nvSpPr>
        <p:spPr/>
        <p:txBody>
          <a:bodyPr/>
          <a:lstStyle/>
          <a:p>
            <a:fld id="{A537E7DC-BA95-4C4A-97CC-87E847136E60}" type="datetime1">
              <a:rPr lang="en-US" smtClean="0"/>
              <a:t>9/1/2022</a:t>
            </a:fld>
            <a:endParaRPr lang="en-US" dirty="0"/>
          </a:p>
        </p:txBody>
      </p:sp>
      <p:sp>
        <p:nvSpPr>
          <p:cNvPr id="5" name="Footer Placeholder 4">
            <a:extLst>
              <a:ext uri="{FF2B5EF4-FFF2-40B4-BE49-F238E27FC236}">
                <a16:creationId xmlns:a16="http://schemas.microsoft.com/office/drawing/2014/main" id="{37E767D5-EF55-0650-C855-D4464DF50A8F}"/>
              </a:ext>
            </a:extLst>
          </p:cNvPr>
          <p:cNvSpPr>
            <a:spLocks noGrp="1"/>
          </p:cNvSpPr>
          <p:nvPr>
            <p:ph type="ftr" sz="quarter" idx="11"/>
          </p:nvPr>
        </p:nvSpPr>
        <p:spPr/>
        <p:txBody>
          <a:bodyPr/>
          <a:lstStyle/>
          <a:p>
            <a:r>
              <a:rPr lang="en-US" dirty="0"/>
              <a:t>Suregrove Limited</a:t>
            </a:r>
          </a:p>
        </p:txBody>
      </p:sp>
      <p:sp>
        <p:nvSpPr>
          <p:cNvPr id="6" name="Slide Number Placeholder 5">
            <a:extLst>
              <a:ext uri="{FF2B5EF4-FFF2-40B4-BE49-F238E27FC236}">
                <a16:creationId xmlns:a16="http://schemas.microsoft.com/office/drawing/2014/main" id="{094EEA9A-65BD-6778-2F3B-4F4325DF467A}"/>
              </a:ext>
            </a:extLst>
          </p:cNvPr>
          <p:cNvSpPr>
            <a:spLocks noGrp="1"/>
          </p:cNvSpPr>
          <p:nvPr>
            <p:ph type="sldNum" sz="quarter" idx="12"/>
          </p:nvPr>
        </p:nvSpPr>
        <p:spPr/>
        <p:txBody>
          <a:bodyPr/>
          <a:lstStyle/>
          <a:p>
            <a:fld id="{20585B22-0547-4751-9185-98E874F264A2}" type="slidenum">
              <a:rPr lang="en-US" smtClean="0"/>
              <a:t>‹#›</a:t>
            </a:fld>
            <a:endParaRPr lang="en-US" dirty="0"/>
          </a:p>
        </p:txBody>
      </p:sp>
    </p:spTree>
    <p:extLst>
      <p:ext uri="{BB962C8B-B14F-4D97-AF65-F5344CB8AC3E}">
        <p14:creationId xmlns:p14="http://schemas.microsoft.com/office/powerpoint/2010/main" val="2686823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B740D-47F3-A652-7BC0-929F002FFD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DE328D-8696-3107-7F09-9A9FE8E983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43A631-61B7-28A5-5081-2BF7D3CDE41C}"/>
              </a:ext>
            </a:extLst>
          </p:cNvPr>
          <p:cNvSpPr>
            <a:spLocks noGrp="1"/>
          </p:cNvSpPr>
          <p:nvPr>
            <p:ph type="dt" sz="half" idx="10"/>
          </p:nvPr>
        </p:nvSpPr>
        <p:spPr/>
        <p:txBody>
          <a:bodyPr/>
          <a:lstStyle/>
          <a:p>
            <a:fld id="{40BEE036-D20A-450D-9070-80618039AA1D}" type="datetime1">
              <a:rPr lang="en-US" smtClean="0"/>
              <a:t>9/1/2022</a:t>
            </a:fld>
            <a:endParaRPr lang="en-US" dirty="0"/>
          </a:p>
        </p:txBody>
      </p:sp>
      <p:sp>
        <p:nvSpPr>
          <p:cNvPr id="5" name="Footer Placeholder 4">
            <a:extLst>
              <a:ext uri="{FF2B5EF4-FFF2-40B4-BE49-F238E27FC236}">
                <a16:creationId xmlns:a16="http://schemas.microsoft.com/office/drawing/2014/main" id="{B4FBB9AA-13A4-C6EA-B7ED-940915970DEB}"/>
              </a:ext>
            </a:extLst>
          </p:cNvPr>
          <p:cNvSpPr>
            <a:spLocks noGrp="1"/>
          </p:cNvSpPr>
          <p:nvPr>
            <p:ph type="ftr" sz="quarter" idx="11"/>
          </p:nvPr>
        </p:nvSpPr>
        <p:spPr/>
        <p:txBody>
          <a:bodyPr/>
          <a:lstStyle/>
          <a:p>
            <a:r>
              <a:rPr lang="en-US" dirty="0"/>
              <a:t>Suregrove Limited</a:t>
            </a:r>
          </a:p>
        </p:txBody>
      </p:sp>
      <p:sp>
        <p:nvSpPr>
          <p:cNvPr id="6" name="Slide Number Placeholder 5">
            <a:extLst>
              <a:ext uri="{FF2B5EF4-FFF2-40B4-BE49-F238E27FC236}">
                <a16:creationId xmlns:a16="http://schemas.microsoft.com/office/drawing/2014/main" id="{9666683C-C930-6B5D-8A19-864E72A64A06}"/>
              </a:ext>
            </a:extLst>
          </p:cNvPr>
          <p:cNvSpPr>
            <a:spLocks noGrp="1"/>
          </p:cNvSpPr>
          <p:nvPr>
            <p:ph type="sldNum" sz="quarter" idx="12"/>
          </p:nvPr>
        </p:nvSpPr>
        <p:spPr/>
        <p:txBody>
          <a:bodyPr/>
          <a:lstStyle/>
          <a:p>
            <a:fld id="{20585B22-0547-4751-9185-98E874F264A2}" type="slidenum">
              <a:rPr lang="en-US" smtClean="0"/>
              <a:t>‹#›</a:t>
            </a:fld>
            <a:endParaRPr lang="en-US" dirty="0"/>
          </a:p>
        </p:txBody>
      </p:sp>
    </p:spTree>
    <p:extLst>
      <p:ext uri="{BB962C8B-B14F-4D97-AF65-F5344CB8AC3E}">
        <p14:creationId xmlns:p14="http://schemas.microsoft.com/office/powerpoint/2010/main" val="494085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57A53-04DA-A85B-2245-B03F4443C1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901E81-7C5F-F04B-BAF3-119242BEC3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5F112FD-D415-4FEE-05C6-A39A1D520D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20B880-8C6F-13FA-6804-DDA147071C7C}"/>
              </a:ext>
            </a:extLst>
          </p:cNvPr>
          <p:cNvSpPr>
            <a:spLocks noGrp="1"/>
          </p:cNvSpPr>
          <p:nvPr>
            <p:ph type="dt" sz="half" idx="10"/>
          </p:nvPr>
        </p:nvSpPr>
        <p:spPr/>
        <p:txBody>
          <a:bodyPr/>
          <a:lstStyle/>
          <a:p>
            <a:fld id="{0A2C5EC8-65D9-458E-A7E6-05B41994ABF2}" type="datetime1">
              <a:rPr lang="en-US" smtClean="0"/>
              <a:t>9/1/2022</a:t>
            </a:fld>
            <a:endParaRPr lang="en-US" dirty="0"/>
          </a:p>
        </p:txBody>
      </p:sp>
      <p:sp>
        <p:nvSpPr>
          <p:cNvPr id="6" name="Footer Placeholder 5">
            <a:extLst>
              <a:ext uri="{FF2B5EF4-FFF2-40B4-BE49-F238E27FC236}">
                <a16:creationId xmlns:a16="http://schemas.microsoft.com/office/drawing/2014/main" id="{B548A10C-3533-9561-A4BB-32F92A161E7A}"/>
              </a:ext>
            </a:extLst>
          </p:cNvPr>
          <p:cNvSpPr>
            <a:spLocks noGrp="1"/>
          </p:cNvSpPr>
          <p:nvPr>
            <p:ph type="ftr" sz="quarter" idx="11"/>
          </p:nvPr>
        </p:nvSpPr>
        <p:spPr/>
        <p:txBody>
          <a:bodyPr/>
          <a:lstStyle/>
          <a:p>
            <a:r>
              <a:rPr lang="en-US" dirty="0"/>
              <a:t>Suregrove Limited</a:t>
            </a:r>
          </a:p>
        </p:txBody>
      </p:sp>
      <p:sp>
        <p:nvSpPr>
          <p:cNvPr id="7" name="Slide Number Placeholder 6">
            <a:extLst>
              <a:ext uri="{FF2B5EF4-FFF2-40B4-BE49-F238E27FC236}">
                <a16:creationId xmlns:a16="http://schemas.microsoft.com/office/drawing/2014/main" id="{209F134D-8661-D99E-00C2-F5D2A0B067B5}"/>
              </a:ext>
            </a:extLst>
          </p:cNvPr>
          <p:cNvSpPr>
            <a:spLocks noGrp="1"/>
          </p:cNvSpPr>
          <p:nvPr>
            <p:ph type="sldNum" sz="quarter" idx="12"/>
          </p:nvPr>
        </p:nvSpPr>
        <p:spPr/>
        <p:txBody>
          <a:bodyPr/>
          <a:lstStyle/>
          <a:p>
            <a:fld id="{20585B22-0547-4751-9185-98E874F264A2}" type="slidenum">
              <a:rPr lang="en-US" smtClean="0"/>
              <a:t>‹#›</a:t>
            </a:fld>
            <a:endParaRPr lang="en-US" dirty="0"/>
          </a:p>
        </p:txBody>
      </p:sp>
    </p:spTree>
    <p:extLst>
      <p:ext uri="{BB962C8B-B14F-4D97-AF65-F5344CB8AC3E}">
        <p14:creationId xmlns:p14="http://schemas.microsoft.com/office/powerpoint/2010/main" val="2823044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63816-8543-7B78-A648-1255D7002C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288FC8-654A-E2B3-5882-EDB3EE3825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E023BC-18ED-6F20-6ECE-6A8ADBCDDB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E55F72-E570-67E3-09DF-AF397E0E3D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70444D-1096-52B1-B6D9-C6A848C4BE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F72665-2E4B-AC26-675E-3C2E16843E44}"/>
              </a:ext>
            </a:extLst>
          </p:cNvPr>
          <p:cNvSpPr>
            <a:spLocks noGrp="1"/>
          </p:cNvSpPr>
          <p:nvPr>
            <p:ph type="dt" sz="half" idx="10"/>
          </p:nvPr>
        </p:nvSpPr>
        <p:spPr/>
        <p:txBody>
          <a:bodyPr/>
          <a:lstStyle/>
          <a:p>
            <a:fld id="{50559167-E08A-488A-9BA1-315C6140C6C6}" type="datetime1">
              <a:rPr lang="en-US" smtClean="0"/>
              <a:t>9/1/2022</a:t>
            </a:fld>
            <a:endParaRPr lang="en-US" dirty="0"/>
          </a:p>
        </p:txBody>
      </p:sp>
      <p:sp>
        <p:nvSpPr>
          <p:cNvPr id="8" name="Footer Placeholder 7">
            <a:extLst>
              <a:ext uri="{FF2B5EF4-FFF2-40B4-BE49-F238E27FC236}">
                <a16:creationId xmlns:a16="http://schemas.microsoft.com/office/drawing/2014/main" id="{EAF27F36-AD85-4897-A64E-0255D78E382E}"/>
              </a:ext>
            </a:extLst>
          </p:cNvPr>
          <p:cNvSpPr>
            <a:spLocks noGrp="1"/>
          </p:cNvSpPr>
          <p:nvPr>
            <p:ph type="ftr" sz="quarter" idx="11"/>
          </p:nvPr>
        </p:nvSpPr>
        <p:spPr/>
        <p:txBody>
          <a:bodyPr/>
          <a:lstStyle/>
          <a:p>
            <a:r>
              <a:rPr lang="en-US" dirty="0"/>
              <a:t>Suregrove Limited</a:t>
            </a:r>
          </a:p>
        </p:txBody>
      </p:sp>
      <p:sp>
        <p:nvSpPr>
          <p:cNvPr id="9" name="Slide Number Placeholder 8">
            <a:extLst>
              <a:ext uri="{FF2B5EF4-FFF2-40B4-BE49-F238E27FC236}">
                <a16:creationId xmlns:a16="http://schemas.microsoft.com/office/drawing/2014/main" id="{B2EB7D34-BC90-DD20-CA02-56A3CECC09B2}"/>
              </a:ext>
            </a:extLst>
          </p:cNvPr>
          <p:cNvSpPr>
            <a:spLocks noGrp="1"/>
          </p:cNvSpPr>
          <p:nvPr>
            <p:ph type="sldNum" sz="quarter" idx="12"/>
          </p:nvPr>
        </p:nvSpPr>
        <p:spPr/>
        <p:txBody>
          <a:bodyPr/>
          <a:lstStyle/>
          <a:p>
            <a:fld id="{20585B22-0547-4751-9185-98E874F264A2}" type="slidenum">
              <a:rPr lang="en-US" smtClean="0"/>
              <a:t>‹#›</a:t>
            </a:fld>
            <a:endParaRPr lang="en-US" dirty="0"/>
          </a:p>
        </p:txBody>
      </p:sp>
    </p:spTree>
    <p:extLst>
      <p:ext uri="{BB962C8B-B14F-4D97-AF65-F5344CB8AC3E}">
        <p14:creationId xmlns:p14="http://schemas.microsoft.com/office/powerpoint/2010/main" val="2135233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E6425-C814-5842-6EB2-26F6B08297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D3D4366-C3C5-4BD7-BD62-03FAE026BB28}"/>
              </a:ext>
            </a:extLst>
          </p:cNvPr>
          <p:cNvSpPr>
            <a:spLocks noGrp="1"/>
          </p:cNvSpPr>
          <p:nvPr>
            <p:ph type="dt" sz="half" idx="10"/>
          </p:nvPr>
        </p:nvSpPr>
        <p:spPr/>
        <p:txBody>
          <a:bodyPr/>
          <a:lstStyle/>
          <a:p>
            <a:fld id="{F290EE8F-3CF9-419D-A8BA-DEB0C5BEE8BD}" type="datetime1">
              <a:rPr lang="en-US" smtClean="0"/>
              <a:t>9/1/2022</a:t>
            </a:fld>
            <a:endParaRPr lang="en-US" dirty="0"/>
          </a:p>
        </p:txBody>
      </p:sp>
      <p:sp>
        <p:nvSpPr>
          <p:cNvPr id="4" name="Footer Placeholder 3">
            <a:extLst>
              <a:ext uri="{FF2B5EF4-FFF2-40B4-BE49-F238E27FC236}">
                <a16:creationId xmlns:a16="http://schemas.microsoft.com/office/drawing/2014/main" id="{58D9C9B1-A756-D61F-DC3C-1F6CAB4CB5B5}"/>
              </a:ext>
            </a:extLst>
          </p:cNvPr>
          <p:cNvSpPr>
            <a:spLocks noGrp="1"/>
          </p:cNvSpPr>
          <p:nvPr>
            <p:ph type="ftr" sz="quarter" idx="11"/>
          </p:nvPr>
        </p:nvSpPr>
        <p:spPr/>
        <p:txBody>
          <a:bodyPr/>
          <a:lstStyle/>
          <a:p>
            <a:r>
              <a:rPr lang="en-US" dirty="0"/>
              <a:t>Suregrove Limited</a:t>
            </a:r>
          </a:p>
        </p:txBody>
      </p:sp>
      <p:sp>
        <p:nvSpPr>
          <p:cNvPr id="5" name="Slide Number Placeholder 4">
            <a:extLst>
              <a:ext uri="{FF2B5EF4-FFF2-40B4-BE49-F238E27FC236}">
                <a16:creationId xmlns:a16="http://schemas.microsoft.com/office/drawing/2014/main" id="{5A4B4EDD-DDEB-5DD5-7882-4FBD41A9600F}"/>
              </a:ext>
            </a:extLst>
          </p:cNvPr>
          <p:cNvSpPr>
            <a:spLocks noGrp="1"/>
          </p:cNvSpPr>
          <p:nvPr>
            <p:ph type="sldNum" sz="quarter" idx="12"/>
          </p:nvPr>
        </p:nvSpPr>
        <p:spPr/>
        <p:txBody>
          <a:bodyPr/>
          <a:lstStyle/>
          <a:p>
            <a:fld id="{20585B22-0547-4751-9185-98E874F264A2}" type="slidenum">
              <a:rPr lang="en-US" smtClean="0"/>
              <a:t>‹#›</a:t>
            </a:fld>
            <a:endParaRPr lang="en-US" dirty="0"/>
          </a:p>
        </p:txBody>
      </p:sp>
    </p:spTree>
    <p:extLst>
      <p:ext uri="{BB962C8B-B14F-4D97-AF65-F5344CB8AC3E}">
        <p14:creationId xmlns:p14="http://schemas.microsoft.com/office/powerpoint/2010/main" val="3250638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D7B673-5DB3-1825-BBCB-1017EACC9154}"/>
              </a:ext>
            </a:extLst>
          </p:cNvPr>
          <p:cNvSpPr>
            <a:spLocks noGrp="1"/>
          </p:cNvSpPr>
          <p:nvPr>
            <p:ph type="dt" sz="half" idx="10"/>
          </p:nvPr>
        </p:nvSpPr>
        <p:spPr/>
        <p:txBody>
          <a:bodyPr/>
          <a:lstStyle/>
          <a:p>
            <a:fld id="{DD9A824C-F25E-4359-AB1E-3A39BA38D18E}" type="datetime1">
              <a:rPr lang="en-US" smtClean="0"/>
              <a:t>9/1/2022</a:t>
            </a:fld>
            <a:endParaRPr lang="en-US" dirty="0"/>
          </a:p>
        </p:txBody>
      </p:sp>
      <p:sp>
        <p:nvSpPr>
          <p:cNvPr id="3" name="Footer Placeholder 2">
            <a:extLst>
              <a:ext uri="{FF2B5EF4-FFF2-40B4-BE49-F238E27FC236}">
                <a16:creationId xmlns:a16="http://schemas.microsoft.com/office/drawing/2014/main" id="{BB8BCF42-A2A4-4379-258A-9A346666932C}"/>
              </a:ext>
            </a:extLst>
          </p:cNvPr>
          <p:cNvSpPr>
            <a:spLocks noGrp="1"/>
          </p:cNvSpPr>
          <p:nvPr>
            <p:ph type="ftr" sz="quarter" idx="11"/>
          </p:nvPr>
        </p:nvSpPr>
        <p:spPr/>
        <p:txBody>
          <a:bodyPr/>
          <a:lstStyle/>
          <a:p>
            <a:r>
              <a:rPr lang="en-US" dirty="0"/>
              <a:t>Suregrove Limited</a:t>
            </a:r>
          </a:p>
        </p:txBody>
      </p:sp>
      <p:sp>
        <p:nvSpPr>
          <p:cNvPr id="4" name="Slide Number Placeholder 3">
            <a:extLst>
              <a:ext uri="{FF2B5EF4-FFF2-40B4-BE49-F238E27FC236}">
                <a16:creationId xmlns:a16="http://schemas.microsoft.com/office/drawing/2014/main" id="{CD07C888-1358-0456-98E2-65CCF5B70D04}"/>
              </a:ext>
            </a:extLst>
          </p:cNvPr>
          <p:cNvSpPr>
            <a:spLocks noGrp="1"/>
          </p:cNvSpPr>
          <p:nvPr>
            <p:ph type="sldNum" sz="quarter" idx="12"/>
          </p:nvPr>
        </p:nvSpPr>
        <p:spPr/>
        <p:txBody>
          <a:bodyPr/>
          <a:lstStyle/>
          <a:p>
            <a:fld id="{20585B22-0547-4751-9185-98E874F264A2}" type="slidenum">
              <a:rPr lang="en-US" smtClean="0"/>
              <a:t>‹#›</a:t>
            </a:fld>
            <a:endParaRPr lang="en-US" dirty="0"/>
          </a:p>
        </p:txBody>
      </p:sp>
    </p:spTree>
    <p:extLst>
      <p:ext uri="{BB962C8B-B14F-4D97-AF65-F5344CB8AC3E}">
        <p14:creationId xmlns:p14="http://schemas.microsoft.com/office/powerpoint/2010/main" val="945736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BE64D-7F2A-21ED-0E22-411C742EF4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6CCC9E-D88B-38A1-C823-F1C1E70000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4357B8-1FD1-1DE7-5AF7-D4FC3DEE30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49EB95-0114-4084-5F16-F68FBB270680}"/>
              </a:ext>
            </a:extLst>
          </p:cNvPr>
          <p:cNvSpPr>
            <a:spLocks noGrp="1"/>
          </p:cNvSpPr>
          <p:nvPr>
            <p:ph type="dt" sz="half" idx="10"/>
          </p:nvPr>
        </p:nvSpPr>
        <p:spPr/>
        <p:txBody>
          <a:bodyPr/>
          <a:lstStyle/>
          <a:p>
            <a:fld id="{A114C338-71BA-404E-9A82-46B751E4CD33}" type="datetime1">
              <a:rPr lang="en-US" smtClean="0"/>
              <a:t>9/1/2022</a:t>
            </a:fld>
            <a:endParaRPr lang="en-US" dirty="0"/>
          </a:p>
        </p:txBody>
      </p:sp>
      <p:sp>
        <p:nvSpPr>
          <p:cNvPr id="6" name="Footer Placeholder 5">
            <a:extLst>
              <a:ext uri="{FF2B5EF4-FFF2-40B4-BE49-F238E27FC236}">
                <a16:creationId xmlns:a16="http://schemas.microsoft.com/office/drawing/2014/main" id="{ADCFF297-7565-89A4-2782-B6D9C7FFD329}"/>
              </a:ext>
            </a:extLst>
          </p:cNvPr>
          <p:cNvSpPr>
            <a:spLocks noGrp="1"/>
          </p:cNvSpPr>
          <p:nvPr>
            <p:ph type="ftr" sz="quarter" idx="11"/>
          </p:nvPr>
        </p:nvSpPr>
        <p:spPr/>
        <p:txBody>
          <a:bodyPr/>
          <a:lstStyle/>
          <a:p>
            <a:r>
              <a:rPr lang="en-US" dirty="0"/>
              <a:t>Suregrove Limited</a:t>
            </a:r>
          </a:p>
        </p:txBody>
      </p:sp>
      <p:sp>
        <p:nvSpPr>
          <p:cNvPr id="7" name="Slide Number Placeholder 6">
            <a:extLst>
              <a:ext uri="{FF2B5EF4-FFF2-40B4-BE49-F238E27FC236}">
                <a16:creationId xmlns:a16="http://schemas.microsoft.com/office/drawing/2014/main" id="{89603C90-B1F0-34B7-9DA3-E8C589B51683}"/>
              </a:ext>
            </a:extLst>
          </p:cNvPr>
          <p:cNvSpPr>
            <a:spLocks noGrp="1"/>
          </p:cNvSpPr>
          <p:nvPr>
            <p:ph type="sldNum" sz="quarter" idx="12"/>
          </p:nvPr>
        </p:nvSpPr>
        <p:spPr/>
        <p:txBody>
          <a:bodyPr/>
          <a:lstStyle/>
          <a:p>
            <a:fld id="{20585B22-0547-4751-9185-98E874F264A2}" type="slidenum">
              <a:rPr lang="en-US" smtClean="0"/>
              <a:t>‹#›</a:t>
            </a:fld>
            <a:endParaRPr lang="en-US" dirty="0"/>
          </a:p>
        </p:txBody>
      </p:sp>
    </p:spTree>
    <p:extLst>
      <p:ext uri="{BB962C8B-B14F-4D97-AF65-F5344CB8AC3E}">
        <p14:creationId xmlns:p14="http://schemas.microsoft.com/office/powerpoint/2010/main" val="3818528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E9062-564A-7831-606E-6371044CD2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D21026-B7DD-AFE0-52E5-0571490DA6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034D923-1D8F-C3D2-D24F-654F1C7DCE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BFC32A-8D48-F333-C443-EBE3C6B35585}"/>
              </a:ext>
            </a:extLst>
          </p:cNvPr>
          <p:cNvSpPr>
            <a:spLocks noGrp="1"/>
          </p:cNvSpPr>
          <p:nvPr>
            <p:ph type="dt" sz="half" idx="10"/>
          </p:nvPr>
        </p:nvSpPr>
        <p:spPr/>
        <p:txBody>
          <a:bodyPr/>
          <a:lstStyle/>
          <a:p>
            <a:fld id="{07AABBDC-1CD4-455F-B24F-79A22DE0559D}" type="datetime1">
              <a:rPr lang="en-US" smtClean="0"/>
              <a:t>9/1/2022</a:t>
            </a:fld>
            <a:endParaRPr lang="en-US" dirty="0"/>
          </a:p>
        </p:txBody>
      </p:sp>
      <p:sp>
        <p:nvSpPr>
          <p:cNvPr id="6" name="Footer Placeholder 5">
            <a:extLst>
              <a:ext uri="{FF2B5EF4-FFF2-40B4-BE49-F238E27FC236}">
                <a16:creationId xmlns:a16="http://schemas.microsoft.com/office/drawing/2014/main" id="{B25B7DEA-8280-4BF7-B09B-31EB113B8590}"/>
              </a:ext>
            </a:extLst>
          </p:cNvPr>
          <p:cNvSpPr>
            <a:spLocks noGrp="1"/>
          </p:cNvSpPr>
          <p:nvPr>
            <p:ph type="ftr" sz="quarter" idx="11"/>
          </p:nvPr>
        </p:nvSpPr>
        <p:spPr/>
        <p:txBody>
          <a:bodyPr/>
          <a:lstStyle/>
          <a:p>
            <a:r>
              <a:rPr lang="en-US" dirty="0"/>
              <a:t>Suregrove Limited</a:t>
            </a:r>
          </a:p>
        </p:txBody>
      </p:sp>
      <p:sp>
        <p:nvSpPr>
          <p:cNvPr id="7" name="Slide Number Placeholder 6">
            <a:extLst>
              <a:ext uri="{FF2B5EF4-FFF2-40B4-BE49-F238E27FC236}">
                <a16:creationId xmlns:a16="http://schemas.microsoft.com/office/drawing/2014/main" id="{898552D4-82D9-F9B7-EA70-ADFCCE70F895}"/>
              </a:ext>
            </a:extLst>
          </p:cNvPr>
          <p:cNvSpPr>
            <a:spLocks noGrp="1"/>
          </p:cNvSpPr>
          <p:nvPr>
            <p:ph type="sldNum" sz="quarter" idx="12"/>
          </p:nvPr>
        </p:nvSpPr>
        <p:spPr/>
        <p:txBody>
          <a:bodyPr/>
          <a:lstStyle/>
          <a:p>
            <a:fld id="{20585B22-0547-4751-9185-98E874F264A2}" type="slidenum">
              <a:rPr lang="en-US" smtClean="0"/>
              <a:t>‹#›</a:t>
            </a:fld>
            <a:endParaRPr lang="en-US" dirty="0"/>
          </a:p>
        </p:txBody>
      </p:sp>
    </p:spTree>
    <p:extLst>
      <p:ext uri="{BB962C8B-B14F-4D97-AF65-F5344CB8AC3E}">
        <p14:creationId xmlns:p14="http://schemas.microsoft.com/office/powerpoint/2010/main" val="979680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FE25E4-52CD-C36F-0BCB-7E708DE1A7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443F10-B67E-1315-CE59-CDDDFD54FD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8383CC-B147-A1B4-5130-62CBE45892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2C8F11-DA90-4596-B4F1-A01186A062E9}" type="datetime1">
              <a:rPr lang="en-US" smtClean="0"/>
              <a:t>9/1/2022</a:t>
            </a:fld>
            <a:endParaRPr lang="en-US" dirty="0"/>
          </a:p>
        </p:txBody>
      </p:sp>
      <p:sp>
        <p:nvSpPr>
          <p:cNvPr id="5" name="Footer Placeholder 4">
            <a:extLst>
              <a:ext uri="{FF2B5EF4-FFF2-40B4-BE49-F238E27FC236}">
                <a16:creationId xmlns:a16="http://schemas.microsoft.com/office/drawing/2014/main" id="{0B59C968-90BF-D29F-6B22-DABD3A2A7E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Suregrove Limited</a:t>
            </a:r>
          </a:p>
        </p:txBody>
      </p:sp>
      <p:sp>
        <p:nvSpPr>
          <p:cNvPr id="6" name="Slide Number Placeholder 5">
            <a:extLst>
              <a:ext uri="{FF2B5EF4-FFF2-40B4-BE49-F238E27FC236}">
                <a16:creationId xmlns:a16="http://schemas.microsoft.com/office/drawing/2014/main" id="{511E6DAC-F3CB-F3BA-6258-E8CC630545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585B22-0547-4751-9185-98E874F264A2}" type="slidenum">
              <a:rPr lang="en-US" smtClean="0"/>
              <a:t>‹#›</a:t>
            </a:fld>
            <a:endParaRPr lang="en-US" dirty="0"/>
          </a:p>
        </p:txBody>
      </p:sp>
    </p:spTree>
    <p:extLst>
      <p:ext uri="{BB962C8B-B14F-4D97-AF65-F5344CB8AC3E}">
        <p14:creationId xmlns:p14="http://schemas.microsoft.com/office/powerpoint/2010/main" val="22639365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7B59F-2550-3168-4620-95455129F699}"/>
              </a:ext>
            </a:extLst>
          </p:cNvPr>
          <p:cNvSpPr>
            <a:spLocks noGrp="1"/>
          </p:cNvSpPr>
          <p:nvPr>
            <p:ph type="ctrTitle"/>
          </p:nvPr>
        </p:nvSpPr>
        <p:spPr>
          <a:xfrm>
            <a:off x="721168" y="1122362"/>
            <a:ext cx="9946832" cy="3401329"/>
          </a:xfrm>
        </p:spPr>
        <p:txBody>
          <a:bodyPr>
            <a:normAutofit fontScale="90000"/>
          </a:bodyPr>
          <a:lstStyle/>
          <a:p>
            <a:pPr algn="l"/>
            <a:br>
              <a:rPr lang="en-US" sz="3100" b="1" u="sng" dirty="0">
                <a:effectLst/>
                <a:latin typeface="Times New Roman" panose="02020603050405020304" pitchFamily="18" charset="0"/>
                <a:ea typeface="Calibri" panose="020F0502020204030204" pitchFamily="34" charset="0"/>
                <a:cs typeface="Times New Roman" panose="02020603050405020304" pitchFamily="18" charset="0"/>
              </a:rPr>
            </a:br>
            <a:br>
              <a:rPr lang="en-US" sz="3100" b="1" u="sng" dirty="0">
                <a:effectLst/>
                <a:latin typeface="Times New Roman" panose="02020603050405020304" pitchFamily="18" charset="0"/>
                <a:ea typeface="Calibri" panose="020F0502020204030204" pitchFamily="34" charset="0"/>
                <a:cs typeface="Times New Roman" panose="02020603050405020304" pitchFamily="18" charset="0"/>
              </a:rPr>
            </a:br>
            <a:r>
              <a:rPr lang="en-US" sz="3100" b="1" u="sng" dirty="0">
                <a:effectLst/>
                <a:latin typeface="Times New Roman" panose="02020603050405020304" pitchFamily="18" charset="0"/>
                <a:ea typeface="Calibri" panose="020F0502020204030204" pitchFamily="34" charset="0"/>
                <a:cs typeface="Times New Roman" panose="02020603050405020304" pitchFamily="18" charset="0"/>
              </a:rPr>
              <a:t>Ageing Plants – Corrosion is the Real Enemy </a:t>
            </a:r>
            <a:br>
              <a:rPr lang="en-US" sz="3100" b="1" u="sng" dirty="0">
                <a:effectLst/>
                <a:latin typeface="Times New Roman" panose="02020603050405020304" pitchFamily="18" charset="0"/>
                <a:ea typeface="Calibri" panose="020F0502020204030204" pitchFamily="34" charset="0"/>
                <a:cs typeface="Times New Roman" panose="02020603050405020304" pitchFamily="18" charset="0"/>
              </a:rPr>
            </a:br>
            <a:r>
              <a:rPr lang="en-US" sz="3100" b="1" u="sng" dirty="0">
                <a:effectLst/>
                <a:latin typeface="Times New Roman" panose="02020603050405020304" pitchFamily="18" charset="0"/>
                <a:ea typeface="Calibri" panose="020F0502020204030204" pitchFamily="34" charset="0"/>
                <a:cs typeface="Times New Roman" panose="02020603050405020304" pitchFamily="18" charset="0"/>
              </a:rPr>
              <a:t>but there are other problems </a:t>
            </a:r>
            <a:br>
              <a:rPr lang="en-US" sz="8800" dirty="0">
                <a:effectLst/>
                <a:latin typeface="Calibri" panose="020F0502020204030204" pitchFamily="34" charset="0"/>
                <a:ea typeface="Calibri" panose="020F0502020204030204" pitchFamily="34" charset="0"/>
                <a:cs typeface="Times New Roman" panose="02020603050405020304" pitchFamily="18" charset="0"/>
              </a:rPr>
            </a:br>
            <a:br>
              <a:rPr lang="en-US" sz="6000" dirty="0">
                <a:effectLst/>
                <a:latin typeface="Calibri" panose="020F0502020204030204" pitchFamily="34" charset="0"/>
                <a:ea typeface="Calibri" panose="020F0502020204030204" pitchFamily="34" charset="0"/>
                <a:cs typeface="Times New Roman" panose="02020603050405020304" pitchFamily="18" charset="0"/>
              </a:rPr>
            </a:br>
            <a:r>
              <a:rPr lang="en-GB"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Eur. Ing. Robert Canaway B.Sc., C.Eng., F.I. Chem.E., M.I. Mar.E. </a:t>
            </a:r>
            <a:br>
              <a:rPr lang="en-US" sz="18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br>
            <a:r>
              <a:rPr lang="en-GB"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Managing Director, Suregrove Limited, 20 White Beam Way Tadworth Surrey KT20 5DL </a:t>
            </a:r>
            <a:br>
              <a:rPr lang="en-GB"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br>
            <a:r>
              <a:rPr lang="en-GB" sz="18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suregrove@btinternet.com</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br>
              <a:rPr lang="en-US" dirty="0"/>
            </a:br>
            <a:endParaRPr lang="en-US" dirty="0"/>
          </a:p>
        </p:txBody>
      </p:sp>
      <p:sp>
        <p:nvSpPr>
          <p:cNvPr id="3" name="Subtitle 2">
            <a:extLst>
              <a:ext uri="{FF2B5EF4-FFF2-40B4-BE49-F238E27FC236}">
                <a16:creationId xmlns:a16="http://schemas.microsoft.com/office/drawing/2014/main" id="{048C41AC-EEA2-F0A3-3E71-6CB98B9B8070}"/>
              </a:ext>
            </a:extLst>
          </p:cNvPr>
          <p:cNvSpPr>
            <a:spLocks noGrp="1"/>
          </p:cNvSpPr>
          <p:nvPr>
            <p:ph type="subTitle" idx="1"/>
          </p:nvPr>
        </p:nvSpPr>
        <p:spPr>
          <a:xfrm>
            <a:off x="776377" y="3602038"/>
            <a:ext cx="9891623" cy="1655762"/>
          </a:xfrm>
        </p:spPr>
        <p:txBody>
          <a:bodyPr>
            <a:normAutofit fontScale="70000" lnSpcReduction="20000"/>
          </a:bodyPr>
          <a:lstStyle/>
          <a:p>
            <a:pPr marR="0" algn="just">
              <a:lnSpc>
                <a:spcPct val="107000"/>
              </a:lnSpc>
              <a:spcBef>
                <a:spcPts val="0"/>
              </a:spcBef>
              <a:spcAft>
                <a:spcPts val="800"/>
              </a:spcAft>
            </a:pP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Companies have had to prolong the deployment of their facilities beyond their intended life due to:</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1588" algn="just">
              <a:lnSpc>
                <a:spcPct val="107000"/>
              </a:lnSpc>
              <a:spcBef>
                <a:spcPts val="0"/>
              </a:spcBef>
              <a:spcAft>
                <a:spcPts val="0"/>
              </a:spcAft>
              <a:buFont typeface="+mj-lt"/>
              <a:buAutoNum type="arabicParenR"/>
            </a:pP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Increased growth worldwide increasing the demand for products particularly in developing countries.</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1588" algn="just">
              <a:lnSpc>
                <a:spcPct val="107000"/>
              </a:lnSpc>
              <a:spcBef>
                <a:spcPts val="0"/>
              </a:spcBef>
              <a:spcAft>
                <a:spcPts val="0"/>
              </a:spcAft>
              <a:buFont typeface="+mj-lt"/>
              <a:buAutoNum type="arabicParenR"/>
            </a:pP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Prohibitive costs for new replacement plants.</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1588" algn="just">
              <a:lnSpc>
                <a:spcPct val="107000"/>
              </a:lnSpc>
              <a:spcBef>
                <a:spcPts val="0"/>
              </a:spcBef>
              <a:spcAft>
                <a:spcPts val="0"/>
              </a:spcAft>
              <a:buFont typeface="+mj-lt"/>
              <a:buAutoNum type="arabicParenR"/>
            </a:pP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State employment requirements.</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1588" algn="just">
              <a:lnSpc>
                <a:spcPct val="107000"/>
              </a:lnSpc>
              <a:spcBef>
                <a:spcPts val="0"/>
              </a:spcBef>
              <a:spcAft>
                <a:spcPts val="800"/>
              </a:spcAft>
              <a:buFont typeface="+mj-lt"/>
              <a:buAutoNum type="arabicParenR"/>
            </a:pP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Sales (often complete plants) to buyers.</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pPr marR="0" algn="just">
              <a:lnSpc>
                <a:spcPct val="107000"/>
              </a:lnSpc>
              <a:spcBef>
                <a:spcPts val="0"/>
              </a:spcBef>
              <a:spcAft>
                <a:spcPts val="800"/>
              </a:spcAft>
            </a:pP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The main concerns are corrosion, erosion, wear and tear, obsoleteness.</a:t>
            </a:r>
            <a:endParaRPr lang="en-US" sz="2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Date Placeholder 3">
            <a:extLst>
              <a:ext uri="{FF2B5EF4-FFF2-40B4-BE49-F238E27FC236}">
                <a16:creationId xmlns:a16="http://schemas.microsoft.com/office/drawing/2014/main" id="{582BEF66-039B-225D-CD6C-86E48827CDDC}"/>
              </a:ext>
            </a:extLst>
          </p:cNvPr>
          <p:cNvSpPr>
            <a:spLocks noGrp="1"/>
          </p:cNvSpPr>
          <p:nvPr>
            <p:ph type="dt" sz="half" idx="10"/>
          </p:nvPr>
        </p:nvSpPr>
        <p:spPr/>
        <p:txBody>
          <a:bodyPr/>
          <a:lstStyle/>
          <a:p>
            <a:fld id="{86A75671-8481-4A66-835B-4F6022EE02ED}" type="datetime1">
              <a:rPr lang="en-US" smtClean="0"/>
              <a:t>9/1/2022</a:t>
            </a:fld>
            <a:endParaRPr lang="en-US" dirty="0"/>
          </a:p>
        </p:txBody>
      </p:sp>
      <p:sp>
        <p:nvSpPr>
          <p:cNvPr id="5" name="Footer Placeholder 4">
            <a:extLst>
              <a:ext uri="{FF2B5EF4-FFF2-40B4-BE49-F238E27FC236}">
                <a16:creationId xmlns:a16="http://schemas.microsoft.com/office/drawing/2014/main" id="{904C3DD4-578B-8889-5281-EE591231B8EF}"/>
              </a:ext>
            </a:extLst>
          </p:cNvPr>
          <p:cNvSpPr>
            <a:spLocks noGrp="1"/>
          </p:cNvSpPr>
          <p:nvPr>
            <p:ph type="ftr" sz="quarter" idx="11"/>
          </p:nvPr>
        </p:nvSpPr>
        <p:spPr/>
        <p:txBody>
          <a:bodyPr/>
          <a:lstStyle/>
          <a:p>
            <a:r>
              <a:rPr lang="en-US" sz="1800" dirty="0"/>
              <a:t>Suregrove Limited</a:t>
            </a:r>
          </a:p>
        </p:txBody>
      </p:sp>
      <p:sp>
        <p:nvSpPr>
          <p:cNvPr id="6" name="Slide Number Placeholder 5">
            <a:extLst>
              <a:ext uri="{FF2B5EF4-FFF2-40B4-BE49-F238E27FC236}">
                <a16:creationId xmlns:a16="http://schemas.microsoft.com/office/drawing/2014/main" id="{71F0EEEB-759B-CA16-BADC-529402363C22}"/>
              </a:ext>
            </a:extLst>
          </p:cNvPr>
          <p:cNvSpPr>
            <a:spLocks noGrp="1"/>
          </p:cNvSpPr>
          <p:nvPr>
            <p:ph type="sldNum" sz="quarter" idx="12"/>
          </p:nvPr>
        </p:nvSpPr>
        <p:spPr/>
        <p:txBody>
          <a:bodyPr/>
          <a:lstStyle/>
          <a:p>
            <a:fld id="{20585B22-0547-4751-9185-98E874F264A2}" type="slidenum">
              <a:rPr lang="en-US" smtClean="0"/>
              <a:t>1</a:t>
            </a:fld>
            <a:endParaRPr lang="en-US" dirty="0"/>
          </a:p>
        </p:txBody>
      </p:sp>
      <p:sp>
        <p:nvSpPr>
          <p:cNvPr id="7" name="Slide Number Placeholder 4">
            <a:extLst>
              <a:ext uri="{FF2B5EF4-FFF2-40B4-BE49-F238E27FC236}">
                <a16:creationId xmlns:a16="http://schemas.microsoft.com/office/drawing/2014/main" id="{EE1F8AF6-90C6-4AA5-E9C8-98C98256B715}"/>
              </a:ext>
            </a:extLst>
          </p:cNvPr>
          <p:cNvSpPr txBox="1">
            <a:spLocks/>
          </p:cNvSpPr>
          <p:nvPr/>
        </p:nvSpPr>
        <p:spPr>
          <a:xfrm>
            <a:off x="7406353" y="6356349"/>
            <a:ext cx="3286648"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a:t>
            </a:r>
            <a:fld id="{891ABD31-106C-3048-9C38-F85B692FE927}" type="slidenum">
              <a:rPr lang="en-US" smtClean="0"/>
              <a:pPr/>
              <a:t>1</a:t>
            </a:fld>
            <a:endParaRPr lang="en-US" dirty="0"/>
          </a:p>
        </p:txBody>
      </p:sp>
      <p:sp>
        <p:nvSpPr>
          <p:cNvPr id="8" name="TextBox 7">
            <a:extLst>
              <a:ext uri="{FF2B5EF4-FFF2-40B4-BE49-F238E27FC236}">
                <a16:creationId xmlns:a16="http://schemas.microsoft.com/office/drawing/2014/main" id="{9CA00F69-BE67-D135-3450-951FA97784B2}"/>
              </a:ext>
            </a:extLst>
          </p:cNvPr>
          <p:cNvSpPr txBox="1"/>
          <p:nvPr/>
        </p:nvSpPr>
        <p:spPr>
          <a:xfrm>
            <a:off x="517585" y="276045"/>
            <a:ext cx="2370539" cy="800219"/>
          </a:xfrm>
          <a:prstGeom prst="rect">
            <a:avLst/>
          </a:prstGeom>
          <a:noFill/>
        </p:spPr>
        <p:txBody>
          <a:bodyPr wrap="square" rtlCol="0">
            <a:spAutoFit/>
          </a:bodyPr>
          <a:lstStyle/>
          <a:p>
            <a:r>
              <a:rPr lang="en-US" sz="2800" b="1" dirty="0">
                <a:effectLst/>
                <a:latin typeface="Calibri" panose="020F0502020204030204" pitchFamily="34" charset="0"/>
                <a:ea typeface="Calibri" panose="020F0502020204030204" pitchFamily="34" charset="0"/>
                <a:cs typeface="Times New Roman" panose="02020603050405020304" pitchFamily="18" charset="0"/>
              </a:rPr>
              <a:t>Hazards 32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11" name="Picture 10">
            <a:extLst>
              <a:ext uri="{FF2B5EF4-FFF2-40B4-BE49-F238E27FC236}">
                <a16:creationId xmlns:a16="http://schemas.microsoft.com/office/drawing/2014/main" id="{6F1CC213-9A20-46E2-C50B-130C61519969}"/>
              </a:ext>
            </a:extLst>
          </p:cNvPr>
          <p:cNvPicPr>
            <a:picLocks noChangeAspect="1"/>
          </p:cNvPicPr>
          <p:nvPr/>
        </p:nvPicPr>
        <p:blipFill>
          <a:blip r:embed="rId3"/>
          <a:stretch>
            <a:fillRect/>
          </a:stretch>
        </p:blipFill>
        <p:spPr>
          <a:xfrm>
            <a:off x="8044480" y="312269"/>
            <a:ext cx="2065618" cy="457212"/>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1609828F-DB2F-604A-6A16-A897AADF1E7A}"/>
              </a:ext>
            </a:extLst>
          </p:cNvPr>
          <p:cNvPicPr>
            <a:picLocks noChangeAspect="1"/>
          </p:cNvPicPr>
          <p:nvPr/>
        </p:nvPicPr>
        <p:blipFill>
          <a:blip r:embed="rId4"/>
          <a:stretch>
            <a:fillRect/>
          </a:stretch>
        </p:blipFill>
        <p:spPr>
          <a:xfrm>
            <a:off x="8897548" y="1540828"/>
            <a:ext cx="2664460" cy="1642745"/>
          </a:xfrm>
          <a:prstGeom prst="rect">
            <a:avLst/>
          </a:prstGeom>
        </p:spPr>
      </p:pic>
    </p:spTree>
    <p:extLst>
      <p:ext uri="{BB962C8B-B14F-4D97-AF65-F5344CB8AC3E}">
        <p14:creationId xmlns:p14="http://schemas.microsoft.com/office/powerpoint/2010/main" val="2586533661"/>
      </p:ext>
    </p:extLst>
  </p:cSld>
  <p:clrMapOvr>
    <a:masterClrMapping/>
  </p:clrMapOvr>
  <mc:AlternateContent xmlns:mc="http://schemas.openxmlformats.org/markup-compatibility/2006" xmlns:p14="http://schemas.microsoft.com/office/powerpoint/2010/main">
    <mc:Choice Requires="p14">
      <p:transition spd="slow" p14:dur="2000" advTm="3618"/>
    </mc:Choice>
    <mc:Fallback xmlns="">
      <p:transition spd="slow" advTm="361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84E5D856-F670-E5F2-867B-A02E64508A30}"/>
              </a:ext>
            </a:extLst>
          </p:cNvPr>
          <p:cNvSpPr>
            <a:spLocks noGrp="1"/>
          </p:cNvSpPr>
          <p:nvPr>
            <p:ph type="dt" sz="half" idx="10"/>
          </p:nvPr>
        </p:nvSpPr>
        <p:spPr>
          <a:xfrm>
            <a:off x="838200" y="6492240"/>
            <a:ext cx="2743200" cy="365125"/>
          </a:xfrm>
        </p:spPr>
        <p:txBody>
          <a:bodyPr>
            <a:normAutofit/>
          </a:bodyPr>
          <a:lstStyle/>
          <a:p>
            <a:pPr>
              <a:spcAft>
                <a:spcPts val="600"/>
              </a:spcAft>
            </a:pPr>
            <a:fld id="{DD9A824C-F25E-4359-AB1E-3A39BA38D18E}" type="datetime1">
              <a:rPr lang="en-US" smtClean="0"/>
              <a:pPr>
                <a:spcAft>
                  <a:spcPts val="600"/>
                </a:spcAft>
              </a:pPr>
              <a:t>9/1/2022</a:t>
            </a:fld>
            <a:endParaRPr lang="en-US" dirty="0"/>
          </a:p>
        </p:txBody>
      </p:sp>
      <p:sp>
        <p:nvSpPr>
          <p:cNvPr id="3" name="Footer Placeholder 2">
            <a:extLst>
              <a:ext uri="{FF2B5EF4-FFF2-40B4-BE49-F238E27FC236}">
                <a16:creationId xmlns:a16="http://schemas.microsoft.com/office/drawing/2014/main" id="{7545B565-4109-C227-60B9-5FF9DDEE6B40}"/>
              </a:ext>
            </a:extLst>
          </p:cNvPr>
          <p:cNvSpPr>
            <a:spLocks noGrp="1"/>
          </p:cNvSpPr>
          <p:nvPr>
            <p:ph type="ftr" sz="quarter" idx="11"/>
          </p:nvPr>
        </p:nvSpPr>
        <p:spPr>
          <a:xfrm>
            <a:off x="4038600" y="6492240"/>
            <a:ext cx="4114800" cy="365125"/>
          </a:xfrm>
        </p:spPr>
        <p:txBody>
          <a:bodyPr>
            <a:normAutofit/>
          </a:bodyPr>
          <a:lstStyle/>
          <a:p>
            <a:pPr>
              <a:spcAft>
                <a:spcPts val="600"/>
              </a:spcAft>
            </a:pPr>
            <a:r>
              <a:rPr lang="en-US" dirty="0"/>
              <a:t>Suregrove Limited</a:t>
            </a:r>
          </a:p>
        </p:txBody>
      </p:sp>
      <p:sp>
        <p:nvSpPr>
          <p:cNvPr id="4" name="Slide Number Placeholder 3">
            <a:extLst>
              <a:ext uri="{FF2B5EF4-FFF2-40B4-BE49-F238E27FC236}">
                <a16:creationId xmlns:a16="http://schemas.microsoft.com/office/drawing/2014/main" id="{40EC3C52-BA07-826D-13ED-28866C91B265}"/>
              </a:ext>
            </a:extLst>
          </p:cNvPr>
          <p:cNvSpPr>
            <a:spLocks noGrp="1"/>
          </p:cNvSpPr>
          <p:nvPr>
            <p:ph type="sldNum" sz="quarter" idx="12"/>
          </p:nvPr>
        </p:nvSpPr>
        <p:spPr>
          <a:xfrm>
            <a:off x="8610600" y="6492240"/>
            <a:ext cx="2743200" cy="365125"/>
          </a:xfrm>
        </p:spPr>
        <p:txBody>
          <a:bodyPr>
            <a:normAutofit/>
          </a:bodyPr>
          <a:lstStyle/>
          <a:p>
            <a:pPr>
              <a:spcAft>
                <a:spcPts val="600"/>
              </a:spcAft>
            </a:pPr>
            <a:fld id="{20585B22-0547-4751-9185-98E874F264A2}" type="slidenum">
              <a:rPr lang="en-US" smtClean="0"/>
              <a:pPr>
                <a:spcAft>
                  <a:spcPts val="600"/>
                </a:spcAft>
              </a:pPr>
              <a:t>10</a:t>
            </a:fld>
            <a:endParaRPr lang="en-US" dirty="0"/>
          </a:p>
        </p:txBody>
      </p:sp>
      <p:pic>
        <p:nvPicPr>
          <p:cNvPr id="8" name="Picture 7">
            <a:extLst>
              <a:ext uri="{FF2B5EF4-FFF2-40B4-BE49-F238E27FC236}">
                <a16:creationId xmlns:a16="http://schemas.microsoft.com/office/drawing/2014/main" id="{E7268F91-0196-DFF0-D262-CD39F3FE0798}"/>
              </a:ext>
            </a:extLst>
          </p:cNvPr>
          <p:cNvPicPr>
            <a:picLocks noChangeAspect="1"/>
          </p:cNvPicPr>
          <p:nvPr/>
        </p:nvPicPr>
        <p:blipFill>
          <a:blip r:embed="rId2"/>
          <a:stretch>
            <a:fillRect/>
          </a:stretch>
        </p:blipFill>
        <p:spPr>
          <a:xfrm>
            <a:off x="1210422" y="1771650"/>
            <a:ext cx="10068280" cy="3415493"/>
          </a:xfrm>
          <a:prstGeom prst="rect">
            <a:avLst/>
          </a:prstGeom>
        </p:spPr>
      </p:pic>
    </p:spTree>
    <p:extLst>
      <p:ext uri="{BB962C8B-B14F-4D97-AF65-F5344CB8AC3E}">
        <p14:creationId xmlns:p14="http://schemas.microsoft.com/office/powerpoint/2010/main" val="1808390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F8CA5A9D-76B3-0E98-9EEE-B36309A7851C}"/>
              </a:ext>
            </a:extLst>
          </p:cNvPr>
          <p:cNvSpPr>
            <a:spLocks noGrp="1"/>
          </p:cNvSpPr>
          <p:nvPr>
            <p:ph type="dt" sz="half" idx="10"/>
          </p:nvPr>
        </p:nvSpPr>
        <p:spPr>
          <a:xfrm>
            <a:off x="838200" y="6492240"/>
            <a:ext cx="2743200" cy="365125"/>
          </a:xfrm>
        </p:spPr>
        <p:txBody>
          <a:bodyPr>
            <a:normAutofit/>
          </a:bodyPr>
          <a:lstStyle/>
          <a:p>
            <a:pPr>
              <a:spcAft>
                <a:spcPts val="600"/>
              </a:spcAft>
            </a:pPr>
            <a:fld id="{DD9A824C-F25E-4359-AB1E-3A39BA38D18E}" type="datetime1">
              <a:rPr lang="en-US" smtClean="0"/>
              <a:pPr>
                <a:spcAft>
                  <a:spcPts val="600"/>
                </a:spcAft>
              </a:pPr>
              <a:t>9/1/2022</a:t>
            </a:fld>
            <a:endParaRPr lang="en-US" dirty="0"/>
          </a:p>
        </p:txBody>
      </p:sp>
      <p:sp>
        <p:nvSpPr>
          <p:cNvPr id="3" name="Footer Placeholder 2">
            <a:extLst>
              <a:ext uri="{FF2B5EF4-FFF2-40B4-BE49-F238E27FC236}">
                <a16:creationId xmlns:a16="http://schemas.microsoft.com/office/drawing/2014/main" id="{B2902C78-CB79-401D-0DE7-BD0916D98C7D}"/>
              </a:ext>
            </a:extLst>
          </p:cNvPr>
          <p:cNvSpPr>
            <a:spLocks noGrp="1"/>
          </p:cNvSpPr>
          <p:nvPr>
            <p:ph type="ftr" sz="quarter" idx="11"/>
          </p:nvPr>
        </p:nvSpPr>
        <p:spPr>
          <a:xfrm>
            <a:off x="4038600" y="6492240"/>
            <a:ext cx="4114800" cy="365125"/>
          </a:xfrm>
        </p:spPr>
        <p:txBody>
          <a:bodyPr>
            <a:normAutofit/>
          </a:bodyPr>
          <a:lstStyle/>
          <a:p>
            <a:pPr>
              <a:spcAft>
                <a:spcPts val="600"/>
              </a:spcAft>
            </a:pPr>
            <a:r>
              <a:rPr lang="en-US" dirty="0"/>
              <a:t>Suregrove Limited</a:t>
            </a:r>
          </a:p>
        </p:txBody>
      </p:sp>
      <p:sp>
        <p:nvSpPr>
          <p:cNvPr id="4" name="Slide Number Placeholder 3">
            <a:extLst>
              <a:ext uri="{FF2B5EF4-FFF2-40B4-BE49-F238E27FC236}">
                <a16:creationId xmlns:a16="http://schemas.microsoft.com/office/drawing/2014/main" id="{15C17E24-A41B-D3B3-96D8-36137B4B731E}"/>
              </a:ext>
            </a:extLst>
          </p:cNvPr>
          <p:cNvSpPr>
            <a:spLocks noGrp="1"/>
          </p:cNvSpPr>
          <p:nvPr>
            <p:ph type="sldNum" sz="quarter" idx="12"/>
          </p:nvPr>
        </p:nvSpPr>
        <p:spPr>
          <a:xfrm>
            <a:off x="8610600" y="6492240"/>
            <a:ext cx="2743200" cy="365125"/>
          </a:xfrm>
        </p:spPr>
        <p:txBody>
          <a:bodyPr>
            <a:normAutofit/>
          </a:bodyPr>
          <a:lstStyle/>
          <a:p>
            <a:pPr>
              <a:spcAft>
                <a:spcPts val="600"/>
              </a:spcAft>
            </a:pPr>
            <a:fld id="{20585B22-0547-4751-9185-98E874F264A2}" type="slidenum">
              <a:rPr lang="en-US" smtClean="0"/>
              <a:pPr>
                <a:spcAft>
                  <a:spcPts val="600"/>
                </a:spcAft>
              </a:pPr>
              <a:t>11</a:t>
            </a:fld>
            <a:endParaRPr lang="en-US" dirty="0"/>
          </a:p>
        </p:txBody>
      </p:sp>
      <p:pic>
        <p:nvPicPr>
          <p:cNvPr id="8" name="Picture 7">
            <a:extLst>
              <a:ext uri="{FF2B5EF4-FFF2-40B4-BE49-F238E27FC236}">
                <a16:creationId xmlns:a16="http://schemas.microsoft.com/office/drawing/2014/main" id="{0A8F8651-C74F-E5CF-E449-6647878E36ED}"/>
              </a:ext>
            </a:extLst>
          </p:cNvPr>
          <p:cNvPicPr>
            <a:picLocks noChangeAspect="1"/>
          </p:cNvPicPr>
          <p:nvPr/>
        </p:nvPicPr>
        <p:blipFill>
          <a:blip r:embed="rId2"/>
          <a:stretch>
            <a:fillRect/>
          </a:stretch>
        </p:blipFill>
        <p:spPr>
          <a:xfrm>
            <a:off x="908325" y="1393581"/>
            <a:ext cx="10082744" cy="3956032"/>
          </a:xfrm>
          <a:prstGeom prst="rect">
            <a:avLst/>
          </a:prstGeom>
        </p:spPr>
      </p:pic>
    </p:spTree>
    <p:extLst>
      <p:ext uri="{BB962C8B-B14F-4D97-AF65-F5344CB8AC3E}">
        <p14:creationId xmlns:p14="http://schemas.microsoft.com/office/powerpoint/2010/main" val="3158303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20F45423-3E41-A6F7-72B5-0C4C03C08594}"/>
              </a:ext>
            </a:extLst>
          </p:cNvPr>
          <p:cNvSpPr>
            <a:spLocks noGrp="1"/>
          </p:cNvSpPr>
          <p:nvPr>
            <p:ph type="dt" sz="half" idx="10"/>
          </p:nvPr>
        </p:nvSpPr>
        <p:spPr>
          <a:xfrm>
            <a:off x="838200" y="6492240"/>
            <a:ext cx="2743200" cy="365125"/>
          </a:xfrm>
        </p:spPr>
        <p:txBody>
          <a:bodyPr>
            <a:normAutofit/>
          </a:bodyPr>
          <a:lstStyle/>
          <a:p>
            <a:pPr>
              <a:spcAft>
                <a:spcPts val="600"/>
              </a:spcAft>
            </a:pPr>
            <a:fld id="{DD9A824C-F25E-4359-AB1E-3A39BA38D18E}" type="datetime1">
              <a:rPr lang="en-US" smtClean="0"/>
              <a:pPr>
                <a:spcAft>
                  <a:spcPts val="600"/>
                </a:spcAft>
              </a:pPr>
              <a:t>9/1/2022</a:t>
            </a:fld>
            <a:endParaRPr lang="en-US" dirty="0"/>
          </a:p>
        </p:txBody>
      </p:sp>
      <p:sp>
        <p:nvSpPr>
          <p:cNvPr id="3" name="Footer Placeholder 2">
            <a:extLst>
              <a:ext uri="{FF2B5EF4-FFF2-40B4-BE49-F238E27FC236}">
                <a16:creationId xmlns:a16="http://schemas.microsoft.com/office/drawing/2014/main" id="{DA24FFF3-27D3-9302-DB7D-C8765D32FF33}"/>
              </a:ext>
            </a:extLst>
          </p:cNvPr>
          <p:cNvSpPr>
            <a:spLocks noGrp="1"/>
          </p:cNvSpPr>
          <p:nvPr>
            <p:ph type="ftr" sz="quarter" idx="11"/>
          </p:nvPr>
        </p:nvSpPr>
        <p:spPr>
          <a:xfrm>
            <a:off x="4038600" y="6492240"/>
            <a:ext cx="4114800" cy="365125"/>
          </a:xfrm>
        </p:spPr>
        <p:txBody>
          <a:bodyPr>
            <a:normAutofit/>
          </a:bodyPr>
          <a:lstStyle/>
          <a:p>
            <a:pPr>
              <a:spcAft>
                <a:spcPts val="600"/>
              </a:spcAft>
            </a:pPr>
            <a:r>
              <a:rPr lang="en-US" dirty="0"/>
              <a:t>Suregrove Limited</a:t>
            </a:r>
          </a:p>
        </p:txBody>
      </p:sp>
      <p:sp>
        <p:nvSpPr>
          <p:cNvPr id="4" name="Slide Number Placeholder 3">
            <a:extLst>
              <a:ext uri="{FF2B5EF4-FFF2-40B4-BE49-F238E27FC236}">
                <a16:creationId xmlns:a16="http://schemas.microsoft.com/office/drawing/2014/main" id="{1D209479-FC58-F6F0-4D70-F31F34186F77}"/>
              </a:ext>
            </a:extLst>
          </p:cNvPr>
          <p:cNvSpPr>
            <a:spLocks noGrp="1"/>
          </p:cNvSpPr>
          <p:nvPr>
            <p:ph type="sldNum" sz="quarter" idx="12"/>
          </p:nvPr>
        </p:nvSpPr>
        <p:spPr>
          <a:xfrm>
            <a:off x="8610600" y="6492240"/>
            <a:ext cx="2743200" cy="365125"/>
          </a:xfrm>
        </p:spPr>
        <p:txBody>
          <a:bodyPr>
            <a:normAutofit/>
          </a:bodyPr>
          <a:lstStyle/>
          <a:p>
            <a:pPr>
              <a:spcAft>
                <a:spcPts val="600"/>
              </a:spcAft>
            </a:pPr>
            <a:fld id="{20585B22-0547-4751-9185-98E874F264A2}" type="slidenum">
              <a:rPr lang="en-US" smtClean="0"/>
              <a:pPr>
                <a:spcAft>
                  <a:spcPts val="600"/>
                </a:spcAft>
              </a:pPr>
              <a:t>12</a:t>
            </a:fld>
            <a:endParaRPr lang="en-US" dirty="0"/>
          </a:p>
        </p:txBody>
      </p:sp>
      <p:pic>
        <p:nvPicPr>
          <p:cNvPr id="8" name="Picture 7">
            <a:extLst>
              <a:ext uri="{FF2B5EF4-FFF2-40B4-BE49-F238E27FC236}">
                <a16:creationId xmlns:a16="http://schemas.microsoft.com/office/drawing/2014/main" id="{8441381F-0A5F-7A51-69EC-814A76CD3EE5}"/>
              </a:ext>
            </a:extLst>
          </p:cNvPr>
          <p:cNvPicPr>
            <a:picLocks noChangeAspect="1"/>
          </p:cNvPicPr>
          <p:nvPr/>
        </p:nvPicPr>
        <p:blipFill>
          <a:blip r:embed="rId2"/>
          <a:stretch>
            <a:fillRect/>
          </a:stretch>
        </p:blipFill>
        <p:spPr>
          <a:xfrm>
            <a:off x="967888" y="955324"/>
            <a:ext cx="10154556" cy="4425568"/>
          </a:xfrm>
          <a:prstGeom prst="rect">
            <a:avLst/>
          </a:prstGeom>
        </p:spPr>
      </p:pic>
    </p:spTree>
    <p:extLst>
      <p:ext uri="{BB962C8B-B14F-4D97-AF65-F5344CB8AC3E}">
        <p14:creationId xmlns:p14="http://schemas.microsoft.com/office/powerpoint/2010/main" val="3026539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4AC6FD86-3E2B-DDC6-3A71-EDC4A2185BEB}"/>
              </a:ext>
            </a:extLst>
          </p:cNvPr>
          <p:cNvSpPr>
            <a:spLocks noGrp="1"/>
          </p:cNvSpPr>
          <p:nvPr>
            <p:ph type="dt" sz="half" idx="10"/>
          </p:nvPr>
        </p:nvSpPr>
        <p:spPr>
          <a:xfrm>
            <a:off x="838200" y="6492240"/>
            <a:ext cx="2743200" cy="365125"/>
          </a:xfrm>
        </p:spPr>
        <p:txBody>
          <a:bodyPr>
            <a:normAutofit/>
          </a:bodyPr>
          <a:lstStyle/>
          <a:p>
            <a:pPr>
              <a:spcAft>
                <a:spcPts val="600"/>
              </a:spcAft>
            </a:pPr>
            <a:fld id="{DD9A824C-F25E-4359-AB1E-3A39BA38D18E}" type="datetime1">
              <a:rPr lang="en-US" smtClean="0"/>
              <a:pPr>
                <a:spcAft>
                  <a:spcPts val="600"/>
                </a:spcAft>
              </a:pPr>
              <a:t>9/1/2022</a:t>
            </a:fld>
            <a:endParaRPr lang="en-US" dirty="0"/>
          </a:p>
        </p:txBody>
      </p:sp>
      <p:sp>
        <p:nvSpPr>
          <p:cNvPr id="3" name="Footer Placeholder 2">
            <a:extLst>
              <a:ext uri="{FF2B5EF4-FFF2-40B4-BE49-F238E27FC236}">
                <a16:creationId xmlns:a16="http://schemas.microsoft.com/office/drawing/2014/main" id="{F84471F6-7216-1B55-A16C-92F0F809CE83}"/>
              </a:ext>
            </a:extLst>
          </p:cNvPr>
          <p:cNvSpPr>
            <a:spLocks noGrp="1"/>
          </p:cNvSpPr>
          <p:nvPr>
            <p:ph type="ftr" sz="quarter" idx="11"/>
          </p:nvPr>
        </p:nvSpPr>
        <p:spPr>
          <a:xfrm>
            <a:off x="4038600" y="6492240"/>
            <a:ext cx="4114800" cy="365125"/>
          </a:xfrm>
        </p:spPr>
        <p:txBody>
          <a:bodyPr>
            <a:normAutofit/>
          </a:bodyPr>
          <a:lstStyle/>
          <a:p>
            <a:pPr>
              <a:spcAft>
                <a:spcPts val="600"/>
              </a:spcAft>
            </a:pPr>
            <a:r>
              <a:rPr lang="en-US" dirty="0"/>
              <a:t>Suregrove Limited</a:t>
            </a:r>
          </a:p>
        </p:txBody>
      </p:sp>
      <p:sp>
        <p:nvSpPr>
          <p:cNvPr id="4" name="Slide Number Placeholder 3">
            <a:extLst>
              <a:ext uri="{FF2B5EF4-FFF2-40B4-BE49-F238E27FC236}">
                <a16:creationId xmlns:a16="http://schemas.microsoft.com/office/drawing/2014/main" id="{42FB522E-FBA3-2115-ED4C-7ACA9DF77DDB}"/>
              </a:ext>
            </a:extLst>
          </p:cNvPr>
          <p:cNvSpPr>
            <a:spLocks noGrp="1"/>
          </p:cNvSpPr>
          <p:nvPr>
            <p:ph type="sldNum" sz="quarter" idx="12"/>
          </p:nvPr>
        </p:nvSpPr>
        <p:spPr>
          <a:xfrm>
            <a:off x="8610600" y="6492240"/>
            <a:ext cx="2743200" cy="365125"/>
          </a:xfrm>
        </p:spPr>
        <p:txBody>
          <a:bodyPr>
            <a:normAutofit/>
          </a:bodyPr>
          <a:lstStyle/>
          <a:p>
            <a:pPr>
              <a:spcAft>
                <a:spcPts val="600"/>
              </a:spcAft>
            </a:pPr>
            <a:fld id="{20585B22-0547-4751-9185-98E874F264A2}" type="slidenum">
              <a:rPr lang="en-US" smtClean="0"/>
              <a:pPr>
                <a:spcAft>
                  <a:spcPts val="600"/>
                </a:spcAft>
              </a:pPr>
              <a:t>13</a:t>
            </a:fld>
            <a:endParaRPr lang="en-US" dirty="0"/>
          </a:p>
        </p:txBody>
      </p:sp>
      <p:pic>
        <p:nvPicPr>
          <p:cNvPr id="8" name="Picture 7">
            <a:extLst>
              <a:ext uri="{FF2B5EF4-FFF2-40B4-BE49-F238E27FC236}">
                <a16:creationId xmlns:a16="http://schemas.microsoft.com/office/drawing/2014/main" id="{0CCC29B8-3B0B-FDE9-C960-81AAA8F5BB56}"/>
              </a:ext>
            </a:extLst>
          </p:cNvPr>
          <p:cNvPicPr>
            <a:picLocks noChangeAspect="1"/>
          </p:cNvPicPr>
          <p:nvPr/>
        </p:nvPicPr>
        <p:blipFill>
          <a:blip r:embed="rId2"/>
          <a:stretch>
            <a:fillRect/>
          </a:stretch>
        </p:blipFill>
        <p:spPr>
          <a:xfrm>
            <a:off x="1062710" y="1266092"/>
            <a:ext cx="9841511" cy="4229100"/>
          </a:xfrm>
          <a:prstGeom prst="rect">
            <a:avLst/>
          </a:prstGeom>
        </p:spPr>
      </p:pic>
    </p:spTree>
    <p:extLst>
      <p:ext uri="{BB962C8B-B14F-4D97-AF65-F5344CB8AC3E}">
        <p14:creationId xmlns:p14="http://schemas.microsoft.com/office/powerpoint/2010/main" val="4097000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3F627633-33DE-CB98-44F7-7C55ED435ED8}"/>
              </a:ext>
            </a:extLst>
          </p:cNvPr>
          <p:cNvSpPr>
            <a:spLocks noGrp="1"/>
          </p:cNvSpPr>
          <p:nvPr>
            <p:ph type="dt" sz="half" idx="10"/>
          </p:nvPr>
        </p:nvSpPr>
        <p:spPr>
          <a:xfrm>
            <a:off x="838200" y="6492240"/>
            <a:ext cx="2743200" cy="365125"/>
          </a:xfrm>
        </p:spPr>
        <p:txBody>
          <a:bodyPr>
            <a:normAutofit/>
          </a:bodyPr>
          <a:lstStyle/>
          <a:p>
            <a:pPr>
              <a:spcAft>
                <a:spcPts val="600"/>
              </a:spcAft>
            </a:pPr>
            <a:fld id="{DD9A824C-F25E-4359-AB1E-3A39BA38D18E}" type="datetime1">
              <a:rPr lang="en-US" smtClean="0"/>
              <a:pPr>
                <a:spcAft>
                  <a:spcPts val="600"/>
                </a:spcAft>
              </a:pPr>
              <a:t>9/1/2022</a:t>
            </a:fld>
            <a:endParaRPr lang="en-US" dirty="0"/>
          </a:p>
        </p:txBody>
      </p:sp>
      <p:sp>
        <p:nvSpPr>
          <p:cNvPr id="3" name="Footer Placeholder 2">
            <a:extLst>
              <a:ext uri="{FF2B5EF4-FFF2-40B4-BE49-F238E27FC236}">
                <a16:creationId xmlns:a16="http://schemas.microsoft.com/office/drawing/2014/main" id="{EAA5DD5D-EAF5-837A-6290-BE7C09B7B8A3}"/>
              </a:ext>
            </a:extLst>
          </p:cNvPr>
          <p:cNvSpPr>
            <a:spLocks noGrp="1"/>
          </p:cNvSpPr>
          <p:nvPr>
            <p:ph type="ftr" sz="quarter" idx="11"/>
          </p:nvPr>
        </p:nvSpPr>
        <p:spPr>
          <a:xfrm>
            <a:off x="4038600" y="6492240"/>
            <a:ext cx="4114800" cy="365125"/>
          </a:xfrm>
        </p:spPr>
        <p:txBody>
          <a:bodyPr>
            <a:normAutofit/>
          </a:bodyPr>
          <a:lstStyle/>
          <a:p>
            <a:pPr>
              <a:spcAft>
                <a:spcPts val="600"/>
              </a:spcAft>
            </a:pPr>
            <a:r>
              <a:rPr lang="en-US" dirty="0"/>
              <a:t>Suregrove Limited</a:t>
            </a:r>
          </a:p>
        </p:txBody>
      </p:sp>
      <p:sp>
        <p:nvSpPr>
          <p:cNvPr id="4" name="Slide Number Placeholder 3">
            <a:extLst>
              <a:ext uri="{FF2B5EF4-FFF2-40B4-BE49-F238E27FC236}">
                <a16:creationId xmlns:a16="http://schemas.microsoft.com/office/drawing/2014/main" id="{841DE4CD-48CC-1CC4-729D-83BE8A9A88E9}"/>
              </a:ext>
            </a:extLst>
          </p:cNvPr>
          <p:cNvSpPr>
            <a:spLocks noGrp="1"/>
          </p:cNvSpPr>
          <p:nvPr>
            <p:ph type="sldNum" sz="quarter" idx="12"/>
          </p:nvPr>
        </p:nvSpPr>
        <p:spPr>
          <a:xfrm>
            <a:off x="8610600" y="6492240"/>
            <a:ext cx="2743200" cy="365125"/>
          </a:xfrm>
        </p:spPr>
        <p:txBody>
          <a:bodyPr>
            <a:normAutofit/>
          </a:bodyPr>
          <a:lstStyle/>
          <a:p>
            <a:pPr>
              <a:spcAft>
                <a:spcPts val="600"/>
              </a:spcAft>
            </a:pPr>
            <a:fld id="{20585B22-0547-4751-9185-98E874F264A2}" type="slidenum">
              <a:rPr lang="en-US" smtClean="0"/>
              <a:pPr>
                <a:spcAft>
                  <a:spcPts val="600"/>
                </a:spcAft>
              </a:pPr>
              <a:t>14</a:t>
            </a:fld>
            <a:endParaRPr lang="en-US" dirty="0"/>
          </a:p>
        </p:txBody>
      </p:sp>
      <p:pic>
        <p:nvPicPr>
          <p:cNvPr id="8" name="Picture 7">
            <a:extLst>
              <a:ext uri="{FF2B5EF4-FFF2-40B4-BE49-F238E27FC236}">
                <a16:creationId xmlns:a16="http://schemas.microsoft.com/office/drawing/2014/main" id="{0BD1DB62-05A1-6D38-126A-BAA28386C202}"/>
              </a:ext>
            </a:extLst>
          </p:cNvPr>
          <p:cNvPicPr>
            <a:picLocks noChangeAspect="1"/>
          </p:cNvPicPr>
          <p:nvPr/>
        </p:nvPicPr>
        <p:blipFill>
          <a:blip r:embed="rId2"/>
          <a:stretch>
            <a:fillRect/>
          </a:stretch>
        </p:blipFill>
        <p:spPr>
          <a:xfrm>
            <a:off x="1004322" y="2140927"/>
            <a:ext cx="10287622" cy="2602523"/>
          </a:xfrm>
          <a:prstGeom prst="rect">
            <a:avLst/>
          </a:prstGeom>
        </p:spPr>
      </p:pic>
    </p:spTree>
    <p:extLst>
      <p:ext uri="{BB962C8B-B14F-4D97-AF65-F5344CB8AC3E}">
        <p14:creationId xmlns:p14="http://schemas.microsoft.com/office/powerpoint/2010/main" val="25214940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96F90711-5342-0B83-2CD6-146B7499B3F0}"/>
              </a:ext>
            </a:extLst>
          </p:cNvPr>
          <p:cNvSpPr>
            <a:spLocks noGrp="1"/>
          </p:cNvSpPr>
          <p:nvPr>
            <p:ph type="dt" sz="half" idx="10"/>
          </p:nvPr>
        </p:nvSpPr>
        <p:spPr>
          <a:xfrm>
            <a:off x="838200" y="6492240"/>
            <a:ext cx="2743200" cy="365125"/>
          </a:xfrm>
        </p:spPr>
        <p:txBody>
          <a:bodyPr>
            <a:normAutofit/>
          </a:bodyPr>
          <a:lstStyle/>
          <a:p>
            <a:pPr>
              <a:spcAft>
                <a:spcPts val="600"/>
              </a:spcAft>
            </a:pPr>
            <a:fld id="{DD9A824C-F25E-4359-AB1E-3A39BA38D18E}" type="datetime1">
              <a:rPr lang="en-US" smtClean="0"/>
              <a:pPr>
                <a:spcAft>
                  <a:spcPts val="600"/>
                </a:spcAft>
              </a:pPr>
              <a:t>9/1/2022</a:t>
            </a:fld>
            <a:endParaRPr lang="en-US" dirty="0"/>
          </a:p>
        </p:txBody>
      </p:sp>
      <p:sp>
        <p:nvSpPr>
          <p:cNvPr id="3" name="Footer Placeholder 2">
            <a:extLst>
              <a:ext uri="{FF2B5EF4-FFF2-40B4-BE49-F238E27FC236}">
                <a16:creationId xmlns:a16="http://schemas.microsoft.com/office/drawing/2014/main" id="{C5EF3637-1DF2-4C95-A244-75ABA7742D52}"/>
              </a:ext>
            </a:extLst>
          </p:cNvPr>
          <p:cNvSpPr>
            <a:spLocks noGrp="1"/>
          </p:cNvSpPr>
          <p:nvPr>
            <p:ph type="ftr" sz="quarter" idx="11"/>
          </p:nvPr>
        </p:nvSpPr>
        <p:spPr>
          <a:xfrm>
            <a:off x="4038600" y="6492240"/>
            <a:ext cx="4114800" cy="365125"/>
          </a:xfrm>
        </p:spPr>
        <p:txBody>
          <a:bodyPr>
            <a:normAutofit/>
          </a:bodyPr>
          <a:lstStyle/>
          <a:p>
            <a:pPr>
              <a:spcAft>
                <a:spcPts val="600"/>
              </a:spcAft>
            </a:pPr>
            <a:r>
              <a:rPr lang="en-US" dirty="0"/>
              <a:t>Suregrove Limited</a:t>
            </a:r>
          </a:p>
        </p:txBody>
      </p:sp>
      <p:sp>
        <p:nvSpPr>
          <p:cNvPr id="4" name="Slide Number Placeholder 3">
            <a:extLst>
              <a:ext uri="{FF2B5EF4-FFF2-40B4-BE49-F238E27FC236}">
                <a16:creationId xmlns:a16="http://schemas.microsoft.com/office/drawing/2014/main" id="{49F03C6A-2826-3FCB-8EEB-50E775500199}"/>
              </a:ext>
            </a:extLst>
          </p:cNvPr>
          <p:cNvSpPr>
            <a:spLocks noGrp="1"/>
          </p:cNvSpPr>
          <p:nvPr>
            <p:ph type="sldNum" sz="quarter" idx="12"/>
          </p:nvPr>
        </p:nvSpPr>
        <p:spPr>
          <a:xfrm>
            <a:off x="8610600" y="6492240"/>
            <a:ext cx="2743200" cy="365125"/>
          </a:xfrm>
        </p:spPr>
        <p:txBody>
          <a:bodyPr>
            <a:normAutofit/>
          </a:bodyPr>
          <a:lstStyle/>
          <a:p>
            <a:pPr>
              <a:spcAft>
                <a:spcPts val="600"/>
              </a:spcAft>
            </a:pPr>
            <a:fld id="{20585B22-0547-4751-9185-98E874F264A2}" type="slidenum">
              <a:rPr lang="en-US" smtClean="0"/>
              <a:pPr>
                <a:spcAft>
                  <a:spcPts val="600"/>
                </a:spcAft>
              </a:pPr>
              <a:t>15</a:t>
            </a:fld>
            <a:endParaRPr lang="en-US" dirty="0"/>
          </a:p>
        </p:txBody>
      </p:sp>
      <p:pic>
        <p:nvPicPr>
          <p:cNvPr id="8" name="Picture 7">
            <a:extLst>
              <a:ext uri="{FF2B5EF4-FFF2-40B4-BE49-F238E27FC236}">
                <a16:creationId xmlns:a16="http://schemas.microsoft.com/office/drawing/2014/main" id="{A0D8AAB7-6220-BBB3-7BA0-7D18137BF3BF}"/>
              </a:ext>
            </a:extLst>
          </p:cNvPr>
          <p:cNvPicPr>
            <a:picLocks noChangeAspect="1"/>
          </p:cNvPicPr>
          <p:nvPr/>
        </p:nvPicPr>
        <p:blipFill>
          <a:blip r:embed="rId2"/>
          <a:stretch>
            <a:fillRect/>
          </a:stretch>
        </p:blipFill>
        <p:spPr>
          <a:xfrm>
            <a:off x="900473" y="1630972"/>
            <a:ext cx="10124291" cy="3503735"/>
          </a:xfrm>
          <a:prstGeom prst="rect">
            <a:avLst/>
          </a:prstGeom>
        </p:spPr>
      </p:pic>
    </p:spTree>
    <p:extLst>
      <p:ext uri="{BB962C8B-B14F-4D97-AF65-F5344CB8AC3E}">
        <p14:creationId xmlns:p14="http://schemas.microsoft.com/office/powerpoint/2010/main" val="1448383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80260C-777A-9BD3-0B46-AC8AB457FA5B}"/>
              </a:ext>
            </a:extLst>
          </p:cNvPr>
          <p:cNvSpPr>
            <a:spLocks noGrp="1"/>
          </p:cNvSpPr>
          <p:nvPr>
            <p:ph type="dt" sz="half" idx="10"/>
          </p:nvPr>
        </p:nvSpPr>
        <p:spPr/>
        <p:txBody>
          <a:bodyPr/>
          <a:lstStyle/>
          <a:p>
            <a:fld id="{DD9A824C-F25E-4359-AB1E-3A39BA38D18E}" type="datetime1">
              <a:rPr lang="en-US" smtClean="0"/>
              <a:t>9/1/2022</a:t>
            </a:fld>
            <a:endParaRPr lang="en-US" dirty="0"/>
          </a:p>
        </p:txBody>
      </p:sp>
      <p:sp>
        <p:nvSpPr>
          <p:cNvPr id="3" name="Footer Placeholder 2">
            <a:extLst>
              <a:ext uri="{FF2B5EF4-FFF2-40B4-BE49-F238E27FC236}">
                <a16:creationId xmlns:a16="http://schemas.microsoft.com/office/drawing/2014/main" id="{92674653-9865-5431-168F-B7151C39599D}"/>
              </a:ext>
            </a:extLst>
          </p:cNvPr>
          <p:cNvSpPr>
            <a:spLocks noGrp="1"/>
          </p:cNvSpPr>
          <p:nvPr>
            <p:ph type="ftr" sz="quarter" idx="11"/>
          </p:nvPr>
        </p:nvSpPr>
        <p:spPr/>
        <p:txBody>
          <a:bodyPr/>
          <a:lstStyle/>
          <a:p>
            <a:r>
              <a:rPr lang="en-US" dirty="0"/>
              <a:t>Suregrove Limited</a:t>
            </a:r>
          </a:p>
        </p:txBody>
      </p:sp>
      <p:sp>
        <p:nvSpPr>
          <p:cNvPr id="4" name="Slide Number Placeholder 3">
            <a:extLst>
              <a:ext uri="{FF2B5EF4-FFF2-40B4-BE49-F238E27FC236}">
                <a16:creationId xmlns:a16="http://schemas.microsoft.com/office/drawing/2014/main" id="{40BD8790-DDC8-5A14-2369-53765E4ED8B2}"/>
              </a:ext>
            </a:extLst>
          </p:cNvPr>
          <p:cNvSpPr>
            <a:spLocks noGrp="1"/>
          </p:cNvSpPr>
          <p:nvPr>
            <p:ph type="sldNum" sz="quarter" idx="12"/>
          </p:nvPr>
        </p:nvSpPr>
        <p:spPr/>
        <p:txBody>
          <a:bodyPr/>
          <a:lstStyle/>
          <a:p>
            <a:fld id="{20585B22-0547-4751-9185-98E874F264A2}" type="slidenum">
              <a:rPr lang="en-US" smtClean="0"/>
              <a:t>16</a:t>
            </a:fld>
            <a:endParaRPr lang="en-US" dirty="0"/>
          </a:p>
        </p:txBody>
      </p:sp>
      <p:sp>
        <p:nvSpPr>
          <p:cNvPr id="6" name="TextBox 5">
            <a:extLst>
              <a:ext uri="{FF2B5EF4-FFF2-40B4-BE49-F238E27FC236}">
                <a16:creationId xmlns:a16="http://schemas.microsoft.com/office/drawing/2014/main" id="{8636BDFC-D277-7B56-A236-320AF01EE32B}"/>
              </a:ext>
            </a:extLst>
          </p:cNvPr>
          <p:cNvSpPr txBox="1"/>
          <p:nvPr/>
        </p:nvSpPr>
        <p:spPr>
          <a:xfrm>
            <a:off x="631454" y="755673"/>
            <a:ext cx="11055613" cy="5592365"/>
          </a:xfrm>
          <a:prstGeom prst="rect">
            <a:avLst/>
          </a:prstGeom>
          <a:noFill/>
        </p:spPr>
        <p:txBody>
          <a:bodyPr wrap="square">
            <a:spAutoFit/>
          </a:bodyPr>
          <a:lstStyle/>
          <a:p>
            <a:pPr marL="0" marR="0" algn="just">
              <a:lnSpc>
                <a:spcPct val="107000"/>
              </a:lnSpc>
              <a:spcBef>
                <a:spcPts val="0"/>
              </a:spcBef>
              <a:spcAft>
                <a:spcPts val="800"/>
              </a:spcAft>
            </a:pPr>
            <a:r>
              <a:rPr lang="en-US" sz="2000" b="1" u="sng" dirty="0">
                <a:effectLst/>
                <a:latin typeface="Times New Roman" panose="02020603050405020304" pitchFamily="18" charset="0"/>
                <a:ea typeface="Calibri" panose="020F0502020204030204" pitchFamily="34" charset="0"/>
                <a:cs typeface="Times New Roman" panose="02020603050405020304" pitchFamily="18" charset="0"/>
              </a:rPr>
              <a:t>4.0 Critical Aspects  Leading to Failure &amp; Remedial Measures </a:t>
            </a:r>
          </a:p>
          <a:p>
            <a:pPr marL="0" marR="0" algn="just">
              <a:lnSpc>
                <a:spcPct val="107000"/>
              </a:lnSpc>
              <a:spcBef>
                <a:spcPts val="0"/>
              </a:spcBef>
              <a:spcAft>
                <a:spcPts val="800"/>
              </a:spcAft>
            </a:pPr>
            <a:r>
              <a:rPr lang="en-US" sz="2000" b="1" u="sng" dirty="0">
                <a:effectLst/>
                <a:latin typeface="Times New Roman" panose="02020603050405020304" pitchFamily="18" charset="0"/>
                <a:ea typeface="Calibri" panose="020F0502020204030204" pitchFamily="34" charset="0"/>
                <a:cs typeface="Times New Roman" panose="02020603050405020304" pitchFamily="18" charset="0"/>
              </a:rPr>
              <a:t>4.1 Vessels/Pipework</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Metallic equipment/piping - external and internal corrosion. </a:t>
            </a:r>
          </a:p>
          <a:p>
            <a:pPr marL="0" marR="0" algn="just">
              <a:lnSpc>
                <a:spcPct val="107000"/>
              </a:lnSpc>
              <a:spcBef>
                <a:spcPts val="0"/>
              </a:spcBef>
              <a:spcAft>
                <a:spcPts val="8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Externally</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 acidic atmospheric pollution - condenses on the pipework/vessel (often under insulation) - CUI &amp; CUS </a:t>
            </a:r>
          </a:p>
          <a:p>
            <a:pPr marL="0" marR="0" algn="just">
              <a:lnSpc>
                <a:spcPct val="107000"/>
              </a:lnSpc>
              <a:spcBef>
                <a:spcPts val="0"/>
              </a:spcBef>
              <a:spcAft>
                <a:spcPts val="80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Internal </a:t>
            </a:r>
            <a:r>
              <a:rPr lang="en-US" sz="1400" b="1" dirty="0">
                <a:latin typeface="Times New Roman" panose="02020603050405020304" pitchFamily="18" charset="0"/>
                <a:ea typeface="Calibri" panose="020F0502020204030204" pitchFamily="34" charset="0"/>
                <a:cs typeface="Times New Roman" panose="02020603050405020304" pitchFamily="18" charset="0"/>
              </a:rPr>
              <a:t>-</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will occur whenever acidic or alkali conditions can occur, oxygen, water is present.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pPr>
            <a:r>
              <a:rPr lang="en-US" sz="1400" dirty="0">
                <a:solidFill>
                  <a:srgbClr val="424242"/>
                </a:solidFill>
                <a:effectLst/>
                <a:latin typeface="Times New Roman" panose="02020603050405020304" pitchFamily="18" charset="0"/>
                <a:ea typeface="Times New Roman" panose="02020603050405020304" pitchFamily="18" charset="0"/>
              </a:rPr>
              <a:t>Pipe repairs – temporary clamps to the replacement of entire piping systems. </a:t>
            </a:r>
          </a:p>
          <a:p>
            <a:pPr marL="0" marR="0" algn="just">
              <a:spcBef>
                <a:spcPts val="0"/>
              </a:spcBef>
            </a:pPr>
            <a:r>
              <a:rPr lang="en-US" sz="1400" dirty="0">
                <a:solidFill>
                  <a:srgbClr val="424242"/>
                </a:solidFill>
                <a:latin typeface="Times New Roman" panose="02020603050405020304" pitchFamily="18" charset="0"/>
                <a:ea typeface="Times New Roman" panose="02020603050405020304" pitchFamily="18" charset="0"/>
              </a:rPr>
              <a:t>T</a:t>
            </a:r>
            <a:r>
              <a:rPr lang="en-US" sz="1400" dirty="0">
                <a:solidFill>
                  <a:srgbClr val="424242"/>
                </a:solidFill>
                <a:effectLst/>
                <a:latin typeface="Times New Roman" panose="02020603050405020304" pitchFamily="18" charset="0"/>
                <a:ea typeface="Times New Roman" panose="02020603050405020304" pitchFamily="18" charset="0"/>
              </a:rPr>
              <a:t>oo many clamps require regular inspection and maintenance </a:t>
            </a:r>
          </a:p>
          <a:p>
            <a:pPr marL="0" marR="0" algn="just">
              <a:spcBef>
                <a:spcPts val="0"/>
              </a:spcBef>
            </a:pPr>
            <a:r>
              <a:rPr lang="en-US" sz="1400" dirty="0">
                <a:solidFill>
                  <a:srgbClr val="424242"/>
                </a:solidFill>
                <a:latin typeface="Times New Roman" panose="02020603050405020304" pitchFamily="18" charset="0"/>
                <a:ea typeface="Times New Roman" panose="02020603050405020304" pitchFamily="18" charset="0"/>
              </a:rPr>
              <a:t>C</a:t>
            </a:r>
            <a:r>
              <a:rPr lang="en-US" sz="1400" dirty="0">
                <a:solidFill>
                  <a:srgbClr val="424242"/>
                </a:solidFill>
                <a:effectLst/>
                <a:latin typeface="Times New Roman" panose="02020603050405020304" pitchFamily="18" charset="0"/>
                <a:ea typeface="Times New Roman" panose="02020603050405020304" pitchFamily="18" charset="0"/>
              </a:rPr>
              <a:t>annot be removed until the next turnaround which may be 3-6 years. </a:t>
            </a:r>
          </a:p>
          <a:p>
            <a:pPr marL="0" marR="0" algn="just">
              <a:spcBef>
                <a:spcPts val="0"/>
              </a:spcBef>
            </a:pPr>
            <a:r>
              <a:rPr lang="en-US" sz="1400" dirty="0">
                <a:solidFill>
                  <a:srgbClr val="000000"/>
                </a:solidFill>
                <a:effectLst/>
                <a:latin typeface="Times New Roman" panose="02020603050405020304" pitchFamily="18" charset="0"/>
                <a:ea typeface="Times New Roman" panose="02020603050405020304" pitchFamily="18" charset="0"/>
              </a:rPr>
              <a:t>Corrosion coupons have some benefit but are not completely reliable in reporting the complete picture.</a:t>
            </a:r>
            <a:endParaRPr lang="en-US" sz="1400" dirty="0">
              <a:effectLst/>
              <a:latin typeface="Times New Roman" panose="02020603050405020304" pitchFamily="18" charset="0"/>
              <a:ea typeface="Times New Roman" panose="02020603050405020304" pitchFamily="18" charset="0"/>
            </a:endParaRPr>
          </a:p>
          <a:p>
            <a:pPr marL="0" marR="0" algn="just">
              <a:spcBef>
                <a:spcPts val="0"/>
              </a:spcBef>
            </a:pPr>
            <a:endParaRPr lang="en-US" sz="1400" dirty="0">
              <a:latin typeface="Times New Roman" panose="02020603050405020304" pitchFamily="18" charset="0"/>
              <a:ea typeface="Times New Roman" panose="02020603050405020304" pitchFamily="18" charset="0"/>
            </a:endParaRPr>
          </a:p>
          <a:p>
            <a:pPr marL="0" marR="0" algn="just">
              <a:spcBef>
                <a:spcPts val="0"/>
              </a:spcBef>
            </a:pPr>
            <a:r>
              <a:rPr lang="en-US" sz="1400" dirty="0">
                <a:latin typeface="Times New Roman" panose="02020603050405020304" pitchFamily="18" charset="0"/>
                <a:ea typeface="Times New Roman" panose="02020603050405020304" pitchFamily="18" charset="0"/>
              </a:rPr>
              <a:t>T</a:t>
            </a:r>
            <a:r>
              <a:rPr lang="en-US" sz="1400" dirty="0">
                <a:effectLst/>
                <a:latin typeface="Times New Roman" panose="02020603050405020304" pitchFamily="18" charset="0"/>
                <a:ea typeface="Times New Roman" panose="02020603050405020304" pitchFamily="18" charset="0"/>
              </a:rPr>
              <a:t>wo very positive aspects of mature plants:-</a:t>
            </a:r>
          </a:p>
          <a:p>
            <a:pPr marL="342900" marR="0" lvl="0" indent="-342900" algn="just">
              <a:spcBef>
                <a:spcPts val="0"/>
              </a:spcBef>
              <a:spcAft>
                <a:spcPts val="500"/>
              </a:spcAft>
              <a:buFont typeface="+mj-lt"/>
              <a:buAutoNum type="arabicParenR"/>
            </a:pPr>
            <a:r>
              <a:rPr lang="en-US" sz="1400" dirty="0">
                <a:effectLst/>
                <a:latin typeface="Times New Roman" panose="02020603050405020304" pitchFamily="18" charset="0"/>
                <a:ea typeface="Times New Roman" panose="02020603050405020304" pitchFamily="18" charset="0"/>
              </a:rPr>
              <a:t>Vessels often made with generous steel thicknesses </a:t>
            </a:r>
            <a:r>
              <a:rPr lang="en-US" sz="1400" dirty="0">
                <a:latin typeface="Times New Roman" panose="02020603050405020304" pitchFamily="18" charset="0"/>
                <a:ea typeface="Times New Roman" panose="02020603050405020304" pitchFamily="18" charset="0"/>
              </a:rPr>
              <a:t>&amp; </a:t>
            </a:r>
            <a:r>
              <a:rPr lang="en-US" sz="1400" dirty="0">
                <a:effectLst/>
                <a:latin typeface="Times New Roman" panose="02020603050405020304" pitchFamily="18" charset="0"/>
                <a:ea typeface="Times New Roman" panose="02020603050405020304" pitchFamily="18" charset="0"/>
              </a:rPr>
              <a:t>therefore long lifespans. Studies on lifetime extensions indicate that 10-15 years is often possible on some pressure vessels after 40 years service.</a:t>
            </a:r>
          </a:p>
          <a:p>
            <a:pPr marL="342900" marR="0" lvl="0" indent="-342900" algn="just">
              <a:spcBef>
                <a:spcPts val="0"/>
              </a:spcBef>
              <a:spcAft>
                <a:spcPts val="500"/>
              </a:spcAft>
              <a:buFont typeface="+mj-lt"/>
              <a:buAutoNum type="arabicParenR"/>
            </a:pPr>
            <a:r>
              <a:rPr lang="en-US" sz="1400" dirty="0">
                <a:effectLst/>
                <a:latin typeface="Times New Roman" panose="02020603050405020304" pitchFamily="18" charset="0"/>
                <a:ea typeface="Times New Roman" panose="02020603050405020304" pitchFamily="18" charset="0"/>
              </a:rPr>
              <a:t>Steel quality was often a high priority thereby reducing the effect of corrosion.</a:t>
            </a:r>
          </a:p>
          <a:p>
            <a:pPr marL="0" marR="0" algn="just">
              <a:spcBef>
                <a:spcPts val="0"/>
              </a:spcBef>
            </a:pPr>
            <a:endParaRPr lang="en-US" sz="1400" dirty="0">
              <a:effectLst/>
              <a:latin typeface="Times New Roman" panose="02020603050405020304" pitchFamily="18" charset="0"/>
              <a:ea typeface="Times New Roman" panose="02020603050405020304" pitchFamily="18" charset="0"/>
            </a:endParaRPr>
          </a:p>
          <a:p>
            <a:pPr algn="just"/>
            <a:r>
              <a:rPr lang="en-US" sz="1400" dirty="0">
                <a:effectLst/>
                <a:latin typeface="Times New Roman" panose="02020603050405020304" pitchFamily="18" charset="0"/>
                <a:ea typeface="Times New Roman" panose="02020603050405020304" pitchFamily="18" charset="0"/>
              </a:rPr>
              <a:t>Pipework is the main concern as these were normally calculated on the design conditions plus corrosion allowance, however, increasing flowrates in expansions or revamps and more severe process conditions can lead to faster erosion and reduced design margins. Bolting also can deteriorate over time and also the use of incorrect bolts, nuts (size or material) is a concern. Old gaskets often leak and need to be replaced (tightening up may damage the fitting). </a:t>
            </a:r>
          </a:p>
          <a:p>
            <a:pPr marL="0" marR="0" algn="just">
              <a:spcBef>
                <a:spcPts val="0"/>
              </a:spcBef>
            </a:pPr>
            <a:endParaRPr lang="en-US" sz="3200" dirty="0">
              <a:effectLst/>
              <a:latin typeface="Times New Roman" panose="02020603050405020304" pitchFamily="18" charset="0"/>
              <a:ea typeface="Times New Roman" panose="02020603050405020304" pitchFamily="18" charset="0"/>
            </a:endParaRPr>
          </a:p>
        </p:txBody>
      </p:sp>
      <p:pic>
        <p:nvPicPr>
          <p:cNvPr id="1030" name="Picture 6" descr="Pipe Leak Repair Clamps Fittings for Steel Pipes Leak Fix">
            <a:extLst>
              <a:ext uri="{FF2B5EF4-FFF2-40B4-BE49-F238E27FC236}">
                <a16:creationId xmlns:a16="http://schemas.microsoft.com/office/drawing/2014/main" id="{F87D623F-35D1-30D3-7B21-A2420FA946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3133" y="353875"/>
            <a:ext cx="1910239" cy="1661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110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9042CE-EDF7-6AF0-5DA1-B29F9EAD8FEE}"/>
              </a:ext>
            </a:extLst>
          </p:cNvPr>
          <p:cNvSpPr>
            <a:spLocks noGrp="1"/>
          </p:cNvSpPr>
          <p:nvPr>
            <p:ph type="dt" sz="half" idx="10"/>
          </p:nvPr>
        </p:nvSpPr>
        <p:spPr/>
        <p:txBody>
          <a:bodyPr/>
          <a:lstStyle/>
          <a:p>
            <a:fld id="{DD9A824C-F25E-4359-AB1E-3A39BA38D18E}" type="datetime1">
              <a:rPr lang="en-US" smtClean="0"/>
              <a:t>9/1/2022</a:t>
            </a:fld>
            <a:endParaRPr lang="en-US" dirty="0"/>
          </a:p>
        </p:txBody>
      </p:sp>
      <p:sp>
        <p:nvSpPr>
          <p:cNvPr id="3" name="Footer Placeholder 2">
            <a:extLst>
              <a:ext uri="{FF2B5EF4-FFF2-40B4-BE49-F238E27FC236}">
                <a16:creationId xmlns:a16="http://schemas.microsoft.com/office/drawing/2014/main" id="{AE504201-C826-0A46-1EE9-D69A7EC6F7E4}"/>
              </a:ext>
            </a:extLst>
          </p:cNvPr>
          <p:cNvSpPr>
            <a:spLocks noGrp="1"/>
          </p:cNvSpPr>
          <p:nvPr>
            <p:ph type="ftr" sz="quarter" idx="11"/>
          </p:nvPr>
        </p:nvSpPr>
        <p:spPr/>
        <p:txBody>
          <a:bodyPr/>
          <a:lstStyle/>
          <a:p>
            <a:r>
              <a:rPr lang="en-US" dirty="0"/>
              <a:t>Suregrove Limited</a:t>
            </a:r>
          </a:p>
        </p:txBody>
      </p:sp>
      <p:sp>
        <p:nvSpPr>
          <p:cNvPr id="4" name="Slide Number Placeholder 3">
            <a:extLst>
              <a:ext uri="{FF2B5EF4-FFF2-40B4-BE49-F238E27FC236}">
                <a16:creationId xmlns:a16="http://schemas.microsoft.com/office/drawing/2014/main" id="{E60C4B91-4B85-2892-8DF5-70C20FB238FF}"/>
              </a:ext>
            </a:extLst>
          </p:cNvPr>
          <p:cNvSpPr>
            <a:spLocks noGrp="1"/>
          </p:cNvSpPr>
          <p:nvPr>
            <p:ph type="sldNum" sz="quarter" idx="12"/>
          </p:nvPr>
        </p:nvSpPr>
        <p:spPr/>
        <p:txBody>
          <a:bodyPr/>
          <a:lstStyle/>
          <a:p>
            <a:fld id="{20585B22-0547-4751-9185-98E874F264A2}" type="slidenum">
              <a:rPr lang="en-US" smtClean="0"/>
              <a:t>17</a:t>
            </a:fld>
            <a:endParaRPr lang="en-US" dirty="0"/>
          </a:p>
        </p:txBody>
      </p:sp>
      <p:sp>
        <p:nvSpPr>
          <p:cNvPr id="6" name="TextBox 5">
            <a:extLst>
              <a:ext uri="{FF2B5EF4-FFF2-40B4-BE49-F238E27FC236}">
                <a16:creationId xmlns:a16="http://schemas.microsoft.com/office/drawing/2014/main" id="{56CE3B47-15B4-82F0-1826-6B7B57747940}"/>
              </a:ext>
            </a:extLst>
          </p:cNvPr>
          <p:cNvSpPr txBox="1"/>
          <p:nvPr/>
        </p:nvSpPr>
        <p:spPr>
          <a:xfrm>
            <a:off x="710816" y="359986"/>
            <a:ext cx="10689853" cy="6138027"/>
          </a:xfrm>
          <a:prstGeom prst="rect">
            <a:avLst/>
          </a:prstGeom>
          <a:noFill/>
        </p:spPr>
        <p:txBody>
          <a:bodyPr wrap="square">
            <a:spAutoFit/>
          </a:bodyPr>
          <a:lstStyle/>
          <a:p>
            <a:pPr marL="0" marR="0" algn="just">
              <a:lnSpc>
                <a:spcPct val="107000"/>
              </a:lnSpc>
              <a:spcBef>
                <a:spcPts val="0"/>
              </a:spcBef>
              <a:spcAft>
                <a:spcPts val="800"/>
              </a:spcAft>
            </a:pPr>
            <a:r>
              <a:rPr lang="en-US" sz="2400" b="1" u="sng" dirty="0">
                <a:effectLst/>
                <a:latin typeface="Times New Roman" panose="02020603050405020304" pitchFamily="18" charset="0"/>
                <a:ea typeface="Calibri" panose="020F0502020204030204" pitchFamily="34" charset="0"/>
                <a:cs typeface="Times New Roman" panose="02020603050405020304" pitchFamily="18" charset="0"/>
              </a:rPr>
              <a:t>4.2 Valves</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More mature plants - lower level of automation - fewer remotely operated shutdown valves to isolate major inventories. </a:t>
            </a:r>
          </a:p>
          <a:p>
            <a:pPr marL="0" marR="0" algn="just">
              <a:lnSpc>
                <a:spcPct val="107000"/>
              </a:lnSpc>
              <a:spcBef>
                <a:spcPts val="0"/>
              </a:spcBef>
              <a:spcAft>
                <a:spcPts val="800"/>
              </a:spcAft>
            </a:pP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Valves which are not regularly opened/closed (ESD/relief valves/blowdown) will ‘stick’ in some services and fail to perform. Except for full bore valve types, the valve internals will provide a restriction around which contaminants, solid particles can accumulate.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Power systems’ substations switching valves (particularly oil-filled mechanical devices) can fail without regular testing and maintenance.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Reliable valve suppliers are important to avoid early change-out or repairs. Selection of an appropriate valve trim material for a specific due is essential particularly if the service can experience erosion. Valves which cannot be locked in position (such as flare lines to PSVs) should be replaced so that a LOTO system can be enforced (Lock Out Tag Out).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5FBA2951-15A2-29CA-EF58-7B94B1A9CE41}"/>
              </a:ext>
            </a:extLst>
          </p:cNvPr>
          <p:cNvPicPr>
            <a:picLocks noChangeAspect="1"/>
          </p:cNvPicPr>
          <p:nvPr/>
        </p:nvPicPr>
        <p:blipFill>
          <a:blip r:embed="rId2"/>
          <a:stretch>
            <a:fillRect/>
          </a:stretch>
        </p:blipFill>
        <p:spPr>
          <a:xfrm>
            <a:off x="6903657" y="1423281"/>
            <a:ext cx="3413885" cy="1882986"/>
          </a:xfrm>
          <a:prstGeom prst="rect">
            <a:avLst/>
          </a:prstGeom>
        </p:spPr>
      </p:pic>
      <p:sp>
        <p:nvSpPr>
          <p:cNvPr id="9" name="TextBox 8">
            <a:extLst>
              <a:ext uri="{FF2B5EF4-FFF2-40B4-BE49-F238E27FC236}">
                <a16:creationId xmlns:a16="http://schemas.microsoft.com/office/drawing/2014/main" id="{55512493-D3AF-1169-50CD-F320D6A7BCF3}"/>
              </a:ext>
            </a:extLst>
          </p:cNvPr>
          <p:cNvSpPr txBox="1"/>
          <p:nvPr/>
        </p:nvSpPr>
        <p:spPr>
          <a:xfrm>
            <a:off x="5638067" y="3580667"/>
            <a:ext cx="914400" cy="914400"/>
          </a:xfrm>
          <a:prstGeom prst="rect">
            <a:avLst/>
          </a:prstGeom>
          <a:noFill/>
        </p:spPr>
        <p:txBody>
          <a:bodyPr wrap="square" rtlCol="0">
            <a:spAutoFit/>
          </a:bodyPr>
          <a:lstStyle/>
          <a:p>
            <a:endParaRPr lang="en-US" dirty="0"/>
          </a:p>
        </p:txBody>
      </p:sp>
      <p:sp>
        <p:nvSpPr>
          <p:cNvPr id="10" name="TextBox 9">
            <a:extLst>
              <a:ext uri="{FF2B5EF4-FFF2-40B4-BE49-F238E27FC236}">
                <a16:creationId xmlns:a16="http://schemas.microsoft.com/office/drawing/2014/main" id="{0A1428DC-B490-0D52-E638-47DC8AADF934}"/>
              </a:ext>
            </a:extLst>
          </p:cNvPr>
          <p:cNvSpPr txBox="1"/>
          <p:nvPr/>
        </p:nvSpPr>
        <p:spPr>
          <a:xfrm>
            <a:off x="742093" y="1598305"/>
            <a:ext cx="6069398" cy="2031325"/>
          </a:xfrm>
          <a:prstGeom prst="rect">
            <a:avLst/>
          </a:prstGeom>
          <a:noFill/>
        </p:spPr>
        <p:txBody>
          <a:bodyPr wrap="square" rtlCol="0">
            <a:spAutoFit/>
          </a:bodyPr>
          <a:lstStyle/>
          <a:p>
            <a:r>
              <a:rPr lang="en-US" b="1" dirty="0"/>
              <a:t>These valves are often missing</a:t>
            </a:r>
            <a:r>
              <a:rPr lang="en-US" dirty="0"/>
              <a:t>.</a:t>
            </a:r>
          </a:p>
          <a:p>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Some block or control valves can only be maintained </a:t>
            </a:r>
          </a:p>
          <a:p>
            <a:r>
              <a:rPr lang="en-US" sz="1800" dirty="0">
                <a:effectLst/>
                <a:latin typeface="Times New Roman" panose="02020603050405020304" pitchFamily="18" charset="0"/>
                <a:ea typeface="Calibri" panose="020F0502020204030204" pitchFamily="34" charset="0"/>
                <a:cs typeface="Times New Roman" panose="02020603050405020304" pitchFamily="18" charset="0"/>
              </a:rPr>
              <a:t>by removing integral bolts (exposing the internal line conditions) and this has resulted in accidents (Case Study No.1). Also, a number of stem failures have been noted, </a:t>
            </a:r>
          </a:p>
          <a:p>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caused by acidic material leaking past seals.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cxnSp>
        <p:nvCxnSpPr>
          <p:cNvPr id="23" name="Connector: Curved 22">
            <a:extLst>
              <a:ext uri="{FF2B5EF4-FFF2-40B4-BE49-F238E27FC236}">
                <a16:creationId xmlns:a16="http://schemas.microsoft.com/office/drawing/2014/main" id="{868C6494-58F7-D091-75F4-B0F32BFDA0A2}"/>
              </a:ext>
            </a:extLst>
          </p:cNvPr>
          <p:cNvCxnSpPr/>
          <p:nvPr/>
        </p:nvCxnSpPr>
        <p:spPr>
          <a:xfrm>
            <a:off x="9644045" y="1921489"/>
            <a:ext cx="282946" cy="245466"/>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ctor: Curved 23">
            <a:extLst>
              <a:ext uri="{FF2B5EF4-FFF2-40B4-BE49-F238E27FC236}">
                <a16:creationId xmlns:a16="http://schemas.microsoft.com/office/drawing/2014/main" id="{D7F36478-C4D0-0964-BE29-FE20F6C69EA4}"/>
              </a:ext>
            </a:extLst>
          </p:cNvPr>
          <p:cNvCxnSpPr/>
          <p:nvPr/>
        </p:nvCxnSpPr>
        <p:spPr>
          <a:xfrm>
            <a:off x="9644045" y="2526084"/>
            <a:ext cx="282946" cy="245466"/>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nector: Curved 24">
            <a:extLst>
              <a:ext uri="{FF2B5EF4-FFF2-40B4-BE49-F238E27FC236}">
                <a16:creationId xmlns:a16="http://schemas.microsoft.com/office/drawing/2014/main" id="{1DAAF03A-8DDD-6FA3-C9AD-8EE037ADDA60}"/>
              </a:ext>
            </a:extLst>
          </p:cNvPr>
          <p:cNvCxnSpPr>
            <a:cxnSpLocks/>
          </p:cNvCxnSpPr>
          <p:nvPr/>
        </p:nvCxnSpPr>
        <p:spPr>
          <a:xfrm rot="5400000">
            <a:off x="8947363" y="2600721"/>
            <a:ext cx="285534" cy="68437"/>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169B0CA9-212D-A363-BA09-AE77171E9858}"/>
              </a:ext>
            </a:extLst>
          </p:cNvPr>
          <p:cNvCxnSpPr>
            <a:cxnSpLocks/>
            <a:stCxn id="10" idx="0"/>
          </p:cNvCxnSpPr>
          <p:nvPr/>
        </p:nvCxnSpPr>
        <p:spPr>
          <a:xfrm>
            <a:off x="3776792" y="1598305"/>
            <a:ext cx="3741991" cy="568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018837AD-6D3E-01A1-BDB8-71DE7596F95E}"/>
              </a:ext>
            </a:extLst>
          </p:cNvPr>
          <p:cNvCxnSpPr>
            <a:cxnSpLocks/>
          </p:cNvCxnSpPr>
          <p:nvPr/>
        </p:nvCxnSpPr>
        <p:spPr>
          <a:xfrm>
            <a:off x="6621636" y="2018581"/>
            <a:ext cx="989313" cy="7936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094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3E88620-4CA9-DAF8-CFE0-FBBE791FE065}"/>
              </a:ext>
            </a:extLst>
          </p:cNvPr>
          <p:cNvGrpSpPr/>
          <p:nvPr/>
        </p:nvGrpSpPr>
        <p:grpSpPr>
          <a:xfrm>
            <a:off x="532509" y="856348"/>
            <a:ext cx="5025001" cy="3817005"/>
            <a:chOff x="442794" y="839095"/>
            <a:chExt cx="5025001" cy="3817005"/>
          </a:xfrm>
        </p:grpSpPr>
        <p:sp>
          <p:nvSpPr>
            <p:cNvPr id="8" name="Freeform: Shape 7">
              <a:extLst>
                <a:ext uri="{FF2B5EF4-FFF2-40B4-BE49-F238E27FC236}">
                  <a16:creationId xmlns:a16="http://schemas.microsoft.com/office/drawing/2014/main" id="{6380CFE2-9112-4358-A8EF-55145364A539}"/>
                </a:ext>
              </a:extLst>
            </p:cNvPr>
            <p:cNvSpPr/>
            <p:nvPr/>
          </p:nvSpPr>
          <p:spPr>
            <a:xfrm>
              <a:off x="1185070" y="839095"/>
              <a:ext cx="3560185" cy="3560185"/>
            </a:xfrm>
            <a:custGeom>
              <a:avLst/>
              <a:gdLst/>
              <a:ahLst/>
              <a:cxnLst/>
              <a:rect l="0" t="0" r="0" b="0"/>
              <a:pathLst>
                <a:path>
                  <a:moveTo>
                    <a:pt x="2619660" y="210425"/>
                  </a:moveTo>
                  <a:arcTo wR="1780092" hR="1780092" stAng="17888460" swAng="1247752"/>
                </a:path>
              </a:pathLst>
            </a:custGeom>
            <a:noFill/>
          </p:spPr>
          <p:style>
            <a:lnRef idx="1">
              <a:schemeClr val="accent4">
                <a:hueOff val="0"/>
                <a:satOff val="0"/>
                <a:lumOff val="0"/>
                <a:alphaOff val="0"/>
              </a:schemeClr>
            </a:lnRef>
            <a:fillRef idx="0">
              <a:scrgbClr r="0" g="0" b="0"/>
            </a:fillRef>
            <a:effectRef idx="0">
              <a:scrgbClr r="0" g="0" b="0"/>
            </a:effectRef>
            <a:fontRef idx="minor">
              <a:schemeClr val="tx1">
                <a:hueOff val="0"/>
                <a:satOff val="0"/>
                <a:lumOff val="0"/>
                <a:alphaOff val="0"/>
              </a:schemeClr>
            </a:fontRef>
          </p:style>
        </p:sp>
        <p:sp>
          <p:nvSpPr>
            <p:cNvPr id="10" name="Freeform: Shape 9">
              <a:extLst>
                <a:ext uri="{FF2B5EF4-FFF2-40B4-BE49-F238E27FC236}">
                  <a16:creationId xmlns:a16="http://schemas.microsoft.com/office/drawing/2014/main" id="{AB84ED93-A430-7DAB-F05D-AF1A587FFE92}"/>
                </a:ext>
              </a:extLst>
            </p:cNvPr>
            <p:cNvSpPr/>
            <p:nvPr/>
          </p:nvSpPr>
          <p:spPr>
            <a:xfrm>
              <a:off x="3850160" y="1454812"/>
              <a:ext cx="1617635" cy="1230549"/>
            </a:xfrm>
            <a:custGeom>
              <a:avLst/>
              <a:gdLst>
                <a:gd name="connsiteX0" fmla="*/ 0 w 1617635"/>
                <a:gd name="connsiteY0" fmla="*/ 205096 h 1230549"/>
                <a:gd name="connsiteX1" fmla="*/ 205096 w 1617635"/>
                <a:gd name="connsiteY1" fmla="*/ 0 h 1230549"/>
                <a:gd name="connsiteX2" fmla="*/ 1412539 w 1617635"/>
                <a:gd name="connsiteY2" fmla="*/ 0 h 1230549"/>
                <a:gd name="connsiteX3" fmla="*/ 1617635 w 1617635"/>
                <a:gd name="connsiteY3" fmla="*/ 205096 h 1230549"/>
                <a:gd name="connsiteX4" fmla="*/ 1617635 w 1617635"/>
                <a:gd name="connsiteY4" fmla="*/ 1025453 h 1230549"/>
                <a:gd name="connsiteX5" fmla="*/ 1412539 w 1617635"/>
                <a:gd name="connsiteY5" fmla="*/ 1230549 h 1230549"/>
                <a:gd name="connsiteX6" fmla="*/ 205096 w 1617635"/>
                <a:gd name="connsiteY6" fmla="*/ 1230549 h 1230549"/>
                <a:gd name="connsiteX7" fmla="*/ 0 w 1617635"/>
                <a:gd name="connsiteY7" fmla="*/ 1025453 h 1230549"/>
                <a:gd name="connsiteX8" fmla="*/ 0 w 1617635"/>
                <a:gd name="connsiteY8" fmla="*/ 205096 h 123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7635" h="1230549">
                  <a:moveTo>
                    <a:pt x="0" y="205096"/>
                  </a:moveTo>
                  <a:cubicBezTo>
                    <a:pt x="0" y="91825"/>
                    <a:pt x="91825" y="0"/>
                    <a:pt x="205096" y="0"/>
                  </a:cubicBezTo>
                  <a:lnTo>
                    <a:pt x="1412539" y="0"/>
                  </a:lnTo>
                  <a:cubicBezTo>
                    <a:pt x="1525810" y="0"/>
                    <a:pt x="1617635" y="91825"/>
                    <a:pt x="1617635" y="205096"/>
                  </a:cubicBezTo>
                  <a:lnTo>
                    <a:pt x="1617635" y="1025453"/>
                  </a:lnTo>
                  <a:cubicBezTo>
                    <a:pt x="1617635" y="1138724"/>
                    <a:pt x="1525810" y="1230549"/>
                    <a:pt x="1412539" y="1230549"/>
                  </a:cubicBezTo>
                  <a:lnTo>
                    <a:pt x="205096" y="1230549"/>
                  </a:lnTo>
                  <a:cubicBezTo>
                    <a:pt x="91825" y="1230549"/>
                    <a:pt x="0" y="1138724"/>
                    <a:pt x="0" y="1025453"/>
                  </a:cubicBezTo>
                  <a:lnTo>
                    <a:pt x="0" y="205096"/>
                  </a:lnTo>
                  <a:close/>
                </a:path>
              </a:pathLst>
            </a:custGeom>
          </p:spPr>
          <p:style>
            <a:lnRef idx="2">
              <a:schemeClr val="lt1">
                <a:hueOff val="0"/>
                <a:satOff val="0"/>
                <a:lumOff val="0"/>
                <a:alphaOff val="0"/>
              </a:schemeClr>
            </a:lnRef>
            <a:fillRef idx="1">
              <a:schemeClr val="accent4">
                <a:hueOff val="2450223"/>
                <a:satOff val="-10194"/>
                <a:lumOff val="2402"/>
                <a:alphaOff val="0"/>
              </a:schemeClr>
            </a:fillRef>
            <a:effectRef idx="0">
              <a:schemeClr val="accent4">
                <a:hueOff val="2450223"/>
                <a:satOff val="-10194"/>
                <a:lumOff val="2402"/>
                <a:alphaOff val="0"/>
              </a:schemeClr>
            </a:effectRef>
            <a:fontRef idx="minor">
              <a:schemeClr val="lt1"/>
            </a:fontRef>
          </p:style>
          <p:txBody>
            <a:bodyPr spcFirstLastPara="0" vert="horz" wrap="square" lIns="136270" tIns="136270" rIns="136270" bIns="136270" numCol="1" spcCol="1270" anchor="ctr" anchorCtr="0">
              <a:noAutofit/>
            </a:bodyPr>
            <a:lstStyle/>
            <a:p>
              <a:pPr marL="0" lvl="0" indent="0" algn="ctr" defTabSz="889000">
                <a:lnSpc>
                  <a:spcPct val="90000"/>
                </a:lnSpc>
                <a:spcBef>
                  <a:spcPct val="0"/>
                </a:spcBef>
                <a:spcAft>
                  <a:spcPct val="35000"/>
                </a:spcAft>
                <a:buNone/>
              </a:pPr>
              <a:r>
                <a:rPr lang="en-US" sz="2000" kern="1200" dirty="0"/>
                <a:t>EROSION</a:t>
              </a:r>
            </a:p>
          </p:txBody>
        </p:sp>
        <p:sp>
          <p:nvSpPr>
            <p:cNvPr id="11" name="Freeform: Shape 10">
              <a:extLst>
                <a:ext uri="{FF2B5EF4-FFF2-40B4-BE49-F238E27FC236}">
                  <a16:creationId xmlns:a16="http://schemas.microsoft.com/office/drawing/2014/main" id="{1C3B398F-3102-AD4A-DC8B-859284717C47}"/>
                </a:ext>
              </a:extLst>
            </p:cNvPr>
            <p:cNvSpPr/>
            <p:nvPr/>
          </p:nvSpPr>
          <p:spPr>
            <a:xfrm>
              <a:off x="1185916" y="840073"/>
              <a:ext cx="3560185" cy="3560185"/>
            </a:xfrm>
            <a:custGeom>
              <a:avLst/>
              <a:gdLst/>
              <a:ahLst/>
              <a:cxnLst/>
              <a:rect l="0" t="0" r="0" b="0"/>
              <a:pathLst>
                <a:path>
                  <a:moveTo>
                    <a:pt x="3558660" y="1853754"/>
                  </a:moveTo>
                  <a:arcTo wR="1780092" hR="1780092" stAng="142297" swAng="1619224"/>
                </a:path>
              </a:pathLst>
            </a:custGeom>
            <a:noFill/>
          </p:spPr>
          <p:style>
            <a:lnRef idx="1">
              <a:schemeClr val="accent4">
                <a:hueOff val="2450223"/>
                <a:satOff val="-10194"/>
                <a:lumOff val="2402"/>
                <a:alphaOff val="0"/>
              </a:schemeClr>
            </a:lnRef>
            <a:fillRef idx="0">
              <a:scrgbClr r="0" g="0" b="0"/>
            </a:fillRef>
            <a:effectRef idx="0">
              <a:scrgbClr r="0" g="0" b="0"/>
            </a:effectRef>
            <a:fontRef idx="minor">
              <a:schemeClr val="tx1">
                <a:hueOff val="0"/>
                <a:satOff val="0"/>
                <a:lumOff val="0"/>
                <a:alphaOff val="0"/>
              </a:schemeClr>
            </a:fontRef>
          </p:style>
        </p:sp>
        <p:sp>
          <p:nvSpPr>
            <p:cNvPr id="12" name="Freeform: Shape 11">
              <a:extLst>
                <a:ext uri="{FF2B5EF4-FFF2-40B4-BE49-F238E27FC236}">
                  <a16:creationId xmlns:a16="http://schemas.microsoft.com/office/drawing/2014/main" id="{F2C9E138-70B0-4125-9054-98FBF2592C9F}"/>
                </a:ext>
              </a:extLst>
            </p:cNvPr>
            <p:cNvSpPr/>
            <p:nvPr/>
          </p:nvSpPr>
          <p:spPr>
            <a:xfrm>
              <a:off x="3204202" y="3500275"/>
              <a:ext cx="1616238" cy="1120031"/>
            </a:xfrm>
            <a:custGeom>
              <a:avLst/>
              <a:gdLst>
                <a:gd name="connsiteX0" fmla="*/ 0 w 1616238"/>
                <a:gd name="connsiteY0" fmla="*/ 186676 h 1120031"/>
                <a:gd name="connsiteX1" fmla="*/ 186676 w 1616238"/>
                <a:gd name="connsiteY1" fmla="*/ 0 h 1120031"/>
                <a:gd name="connsiteX2" fmla="*/ 1429562 w 1616238"/>
                <a:gd name="connsiteY2" fmla="*/ 0 h 1120031"/>
                <a:gd name="connsiteX3" fmla="*/ 1616238 w 1616238"/>
                <a:gd name="connsiteY3" fmla="*/ 186676 h 1120031"/>
                <a:gd name="connsiteX4" fmla="*/ 1616238 w 1616238"/>
                <a:gd name="connsiteY4" fmla="*/ 933355 h 1120031"/>
                <a:gd name="connsiteX5" fmla="*/ 1429562 w 1616238"/>
                <a:gd name="connsiteY5" fmla="*/ 1120031 h 1120031"/>
                <a:gd name="connsiteX6" fmla="*/ 186676 w 1616238"/>
                <a:gd name="connsiteY6" fmla="*/ 1120031 h 1120031"/>
                <a:gd name="connsiteX7" fmla="*/ 0 w 1616238"/>
                <a:gd name="connsiteY7" fmla="*/ 933355 h 1120031"/>
                <a:gd name="connsiteX8" fmla="*/ 0 w 1616238"/>
                <a:gd name="connsiteY8" fmla="*/ 186676 h 112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6238" h="1120031">
                  <a:moveTo>
                    <a:pt x="0" y="186676"/>
                  </a:moveTo>
                  <a:cubicBezTo>
                    <a:pt x="0" y="83578"/>
                    <a:pt x="83578" y="0"/>
                    <a:pt x="186676" y="0"/>
                  </a:cubicBezTo>
                  <a:lnTo>
                    <a:pt x="1429562" y="0"/>
                  </a:lnTo>
                  <a:cubicBezTo>
                    <a:pt x="1532660" y="0"/>
                    <a:pt x="1616238" y="83578"/>
                    <a:pt x="1616238" y="186676"/>
                  </a:cubicBezTo>
                  <a:lnTo>
                    <a:pt x="1616238" y="933355"/>
                  </a:lnTo>
                  <a:cubicBezTo>
                    <a:pt x="1616238" y="1036453"/>
                    <a:pt x="1532660" y="1120031"/>
                    <a:pt x="1429562" y="1120031"/>
                  </a:cubicBezTo>
                  <a:lnTo>
                    <a:pt x="186676" y="1120031"/>
                  </a:lnTo>
                  <a:cubicBezTo>
                    <a:pt x="83578" y="1120031"/>
                    <a:pt x="0" y="1036453"/>
                    <a:pt x="0" y="933355"/>
                  </a:cubicBezTo>
                  <a:lnTo>
                    <a:pt x="0" y="186676"/>
                  </a:lnTo>
                  <a:close/>
                </a:path>
              </a:pathLst>
            </a:custGeom>
          </p:spPr>
          <p:style>
            <a:lnRef idx="2">
              <a:schemeClr val="lt1">
                <a:hueOff val="0"/>
                <a:satOff val="0"/>
                <a:lumOff val="0"/>
                <a:alphaOff val="0"/>
              </a:schemeClr>
            </a:lnRef>
            <a:fillRef idx="1">
              <a:schemeClr val="accent4">
                <a:hueOff val="4900445"/>
                <a:satOff val="-20388"/>
                <a:lumOff val="4804"/>
                <a:alphaOff val="0"/>
              </a:schemeClr>
            </a:fillRef>
            <a:effectRef idx="0">
              <a:schemeClr val="accent4">
                <a:hueOff val="4900445"/>
                <a:satOff val="-20388"/>
                <a:lumOff val="4804"/>
                <a:alphaOff val="0"/>
              </a:schemeClr>
            </a:effectRef>
            <a:fontRef idx="minor">
              <a:schemeClr val="lt1"/>
            </a:fontRef>
          </p:style>
          <p:txBody>
            <a:bodyPr spcFirstLastPara="0" vert="horz" wrap="square" lIns="130875" tIns="130875" rIns="130875" bIns="130875" numCol="1" spcCol="1270" anchor="ctr" anchorCtr="0">
              <a:noAutofit/>
            </a:bodyPr>
            <a:lstStyle/>
            <a:p>
              <a:pPr marL="0" lvl="0" indent="0" algn="ctr" defTabSz="889000">
                <a:lnSpc>
                  <a:spcPct val="90000"/>
                </a:lnSpc>
                <a:spcBef>
                  <a:spcPct val="0"/>
                </a:spcBef>
                <a:spcAft>
                  <a:spcPct val="35000"/>
                </a:spcAft>
                <a:buNone/>
              </a:pPr>
              <a:r>
                <a:rPr lang="en-US" sz="2000" kern="1200" dirty="0"/>
                <a:t>SPARES</a:t>
              </a:r>
            </a:p>
          </p:txBody>
        </p:sp>
        <p:sp>
          <p:nvSpPr>
            <p:cNvPr id="13" name="Freeform: Shape 12">
              <a:extLst>
                <a:ext uri="{FF2B5EF4-FFF2-40B4-BE49-F238E27FC236}">
                  <a16:creationId xmlns:a16="http://schemas.microsoft.com/office/drawing/2014/main" id="{F6A122E6-FA10-3F2B-F7F3-4818450FECEE}"/>
                </a:ext>
              </a:extLst>
            </p:cNvPr>
            <p:cNvSpPr/>
            <p:nvPr/>
          </p:nvSpPr>
          <p:spPr>
            <a:xfrm>
              <a:off x="1185916" y="840073"/>
              <a:ext cx="3560185" cy="3560185"/>
            </a:xfrm>
            <a:custGeom>
              <a:avLst/>
              <a:gdLst/>
              <a:ahLst/>
              <a:cxnLst/>
              <a:rect l="0" t="0" r="0" b="0"/>
              <a:pathLst>
                <a:path>
                  <a:moveTo>
                    <a:pt x="2014412" y="3544695"/>
                  </a:moveTo>
                  <a:arcTo wR="1780092" hR="1780092" stAng="4946160" swAng="741101"/>
                </a:path>
              </a:pathLst>
            </a:custGeom>
            <a:noFill/>
          </p:spPr>
          <p:style>
            <a:lnRef idx="1">
              <a:schemeClr val="accent4">
                <a:hueOff val="4900445"/>
                <a:satOff val="-20388"/>
                <a:lumOff val="4804"/>
                <a:alphaOff val="0"/>
              </a:schemeClr>
            </a:lnRef>
            <a:fillRef idx="0">
              <a:scrgbClr r="0" g="0" b="0"/>
            </a:fillRef>
            <a:effectRef idx="0">
              <a:scrgbClr r="0" g="0" b="0"/>
            </a:effectRef>
            <a:fontRef idx="minor">
              <a:schemeClr val="tx1">
                <a:hueOff val="0"/>
                <a:satOff val="0"/>
                <a:lumOff val="0"/>
                <a:alphaOff val="0"/>
              </a:schemeClr>
            </a:fontRef>
          </p:style>
        </p:sp>
        <p:sp>
          <p:nvSpPr>
            <p:cNvPr id="14" name="Freeform: Shape 13">
              <a:extLst>
                <a:ext uri="{FF2B5EF4-FFF2-40B4-BE49-F238E27FC236}">
                  <a16:creationId xmlns:a16="http://schemas.microsoft.com/office/drawing/2014/main" id="{8BA7DFE5-9609-110D-B202-616EF32F5B6C}"/>
                </a:ext>
              </a:extLst>
            </p:cNvPr>
            <p:cNvSpPr/>
            <p:nvPr/>
          </p:nvSpPr>
          <p:spPr>
            <a:xfrm>
              <a:off x="1025851" y="3464482"/>
              <a:ext cx="1787690" cy="1191618"/>
            </a:xfrm>
            <a:custGeom>
              <a:avLst/>
              <a:gdLst>
                <a:gd name="connsiteX0" fmla="*/ 0 w 1787690"/>
                <a:gd name="connsiteY0" fmla="*/ 198607 h 1191618"/>
                <a:gd name="connsiteX1" fmla="*/ 198607 w 1787690"/>
                <a:gd name="connsiteY1" fmla="*/ 0 h 1191618"/>
                <a:gd name="connsiteX2" fmla="*/ 1589083 w 1787690"/>
                <a:gd name="connsiteY2" fmla="*/ 0 h 1191618"/>
                <a:gd name="connsiteX3" fmla="*/ 1787690 w 1787690"/>
                <a:gd name="connsiteY3" fmla="*/ 198607 h 1191618"/>
                <a:gd name="connsiteX4" fmla="*/ 1787690 w 1787690"/>
                <a:gd name="connsiteY4" fmla="*/ 993011 h 1191618"/>
                <a:gd name="connsiteX5" fmla="*/ 1589083 w 1787690"/>
                <a:gd name="connsiteY5" fmla="*/ 1191618 h 1191618"/>
                <a:gd name="connsiteX6" fmla="*/ 198607 w 1787690"/>
                <a:gd name="connsiteY6" fmla="*/ 1191618 h 1191618"/>
                <a:gd name="connsiteX7" fmla="*/ 0 w 1787690"/>
                <a:gd name="connsiteY7" fmla="*/ 993011 h 1191618"/>
                <a:gd name="connsiteX8" fmla="*/ 0 w 1787690"/>
                <a:gd name="connsiteY8" fmla="*/ 198607 h 1191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7690" h="1191618">
                  <a:moveTo>
                    <a:pt x="0" y="198607"/>
                  </a:moveTo>
                  <a:cubicBezTo>
                    <a:pt x="0" y="88919"/>
                    <a:pt x="88919" y="0"/>
                    <a:pt x="198607" y="0"/>
                  </a:cubicBezTo>
                  <a:lnTo>
                    <a:pt x="1589083" y="0"/>
                  </a:lnTo>
                  <a:cubicBezTo>
                    <a:pt x="1698771" y="0"/>
                    <a:pt x="1787690" y="88919"/>
                    <a:pt x="1787690" y="198607"/>
                  </a:cubicBezTo>
                  <a:lnTo>
                    <a:pt x="1787690" y="993011"/>
                  </a:lnTo>
                  <a:cubicBezTo>
                    <a:pt x="1787690" y="1102699"/>
                    <a:pt x="1698771" y="1191618"/>
                    <a:pt x="1589083" y="1191618"/>
                  </a:cubicBezTo>
                  <a:lnTo>
                    <a:pt x="198607" y="1191618"/>
                  </a:lnTo>
                  <a:cubicBezTo>
                    <a:pt x="88919" y="1191618"/>
                    <a:pt x="0" y="1102699"/>
                    <a:pt x="0" y="993011"/>
                  </a:cubicBezTo>
                  <a:lnTo>
                    <a:pt x="0" y="198607"/>
                  </a:lnTo>
                  <a:close/>
                </a:path>
              </a:pathLst>
            </a:custGeom>
          </p:spPr>
          <p:style>
            <a:lnRef idx="2">
              <a:schemeClr val="lt1">
                <a:hueOff val="0"/>
                <a:satOff val="0"/>
                <a:lumOff val="0"/>
                <a:alphaOff val="0"/>
              </a:schemeClr>
            </a:lnRef>
            <a:fillRef idx="1">
              <a:schemeClr val="accent4">
                <a:hueOff val="7350668"/>
                <a:satOff val="-30583"/>
                <a:lumOff val="7206"/>
                <a:alphaOff val="0"/>
              </a:schemeClr>
            </a:fillRef>
            <a:effectRef idx="0">
              <a:schemeClr val="accent4">
                <a:hueOff val="7350668"/>
                <a:satOff val="-30583"/>
                <a:lumOff val="7206"/>
                <a:alphaOff val="0"/>
              </a:schemeClr>
            </a:effectRef>
            <a:fontRef idx="minor">
              <a:schemeClr val="lt1"/>
            </a:fontRef>
          </p:style>
          <p:txBody>
            <a:bodyPr spcFirstLastPara="0" vert="horz" wrap="square" lIns="134370" tIns="134370" rIns="134370" bIns="134370" numCol="1" spcCol="1270" anchor="ctr" anchorCtr="0">
              <a:noAutofit/>
            </a:bodyPr>
            <a:lstStyle/>
            <a:p>
              <a:pPr marL="0" lvl="0" indent="0" algn="ctr" defTabSz="889000">
                <a:lnSpc>
                  <a:spcPct val="90000"/>
                </a:lnSpc>
                <a:spcBef>
                  <a:spcPct val="0"/>
                </a:spcBef>
                <a:spcAft>
                  <a:spcPct val="35000"/>
                </a:spcAft>
                <a:buNone/>
              </a:pPr>
              <a:r>
                <a:rPr lang="en-US" sz="2000" kern="1200" dirty="0"/>
                <a:t>SEALS</a:t>
              </a:r>
            </a:p>
          </p:txBody>
        </p:sp>
        <p:sp>
          <p:nvSpPr>
            <p:cNvPr id="15" name="Freeform: Shape 14">
              <a:extLst>
                <a:ext uri="{FF2B5EF4-FFF2-40B4-BE49-F238E27FC236}">
                  <a16:creationId xmlns:a16="http://schemas.microsoft.com/office/drawing/2014/main" id="{29950635-86B6-D56D-6C60-670EA625A904}"/>
                </a:ext>
              </a:extLst>
            </p:cNvPr>
            <p:cNvSpPr/>
            <p:nvPr/>
          </p:nvSpPr>
          <p:spPr>
            <a:xfrm>
              <a:off x="1185916" y="840073"/>
              <a:ext cx="3560185" cy="3560185"/>
            </a:xfrm>
            <a:custGeom>
              <a:avLst/>
              <a:gdLst/>
              <a:ahLst/>
              <a:cxnLst/>
              <a:rect l="0" t="0" r="0" b="0"/>
              <a:pathLst>
                <a:path>
                  <a:moveTo>
                    <a:pt x="209247" y="2617453"/>
                  </a:moveTo>
                  <a:arcTo wR="1780092" hR="1780092" stAng="9116372" swAng="1506119"/>
                </a:path>
              </a:pathLst>
            </a:custGeom>
            <a:noFill/>
          </p:spPr>
          <p:style>
            <a:lnRef idx="1">
              <a:schemeClr val="accent4">
                <a:hueOff val="7350668"/>
                <a:satOff val="-30583"/>
                <a:lumOff val="7206"/>
                <a:alphaOff val="0"/>
              </a:schemeClr>
            </a:lnRef>
            <a:fillRef idx="0">
              <a:scrgbClr r="0" g="0" b="0"/>
            </a:fillRef>
            <a:effectRef idx="0">
              <a:scrgbClr r="0" g="0" b="0"/>
            </a:effectRef>
            <a:fontRef idx="minor">
              <a:schemeClr val="tx1">
                <a:hueOff val="0"/>
                <a:satOff val="0"/>
                <a:lumOff val="0"/>
                <a:alphaOff val="0"/>
              </a:schemeClr>
            </a:fontRef>
          </p:style>
        </p:sp>
        <p:sp>
          <p:nvSpPr>
            <p:cNvPr id="16" name="Freeform: Shape 15">
              <a:extLst>
                <a:ext uri="{FF2B5EF4-FFF2-40B4-BE49-F238E27FC236}">
                  <a16:creationId xmlns:a16="http://schemas.microsoft.com/office/drawing/2014/main" id="{5497E0AE-0DF7-2127-2B0F-3F6481C75AC3}"/>
                </a:ext>
              </a:extLst>
            </p:cNvPr>
            <p:cNvSpPr/>
            <p:nvPr/>
          </p:nvSpPr>
          <p:spPr>
            <a:xfrm>
              <a:off x="442794" y="1436014"/>
              <a:ext cx="1660491" cy="1268145"/>
            </a:xfrm>
            <a:custGeom>
              <a:avLst/>
              <a:gdLst>
                <a:gd name="connsiteX0" fmla="*/ 0 w 1660491"/>
                <a:gd name="connsiteY0" fmla="*/ 211362 h 1268145"/>
                <a:gd name="connsiteX1" fmla="*/ 211362 w 1660491"/>
                <a:gd name="connsiteY1" fmla="*/ 0 h 1268145"/>
                <a:gd name="connsiteX2" fmla="*/ 1449129 w 1660491"/>
                <a:gd name="connsiteY2" fmla="*/ 0 h 1268145"/>
                <a:gd name="connsiteX3" fmla="*/ 1660491 w 1660491"/>
                <a:gd name="connsiteY3" fmla="*/ 211362 h 1268145"/>
                <a:gd name="connsiteX4" fmla="*/ 1660491 w 1660491"/>
                <a:gd name="connsiteY4" fmla="*/ 1056783 h 1268145"/>
                <a:gd name="connsiteX5" fmla="*/ 1449129 w 1660491"/>
                <a:gd name="connsiteY5" fmla="*/ 1268145 h 1268145"/>
                <a:gd name="connsiteX6" fmla="*/ 211362 w 1660491"/>
                <a:gd name="connsiteY6" fmla="*/ 1268145 h 1268145"/>
                <a:gd name="connsiteX7" fmla="*/ 0 w 1660491"/>
                <a:gd name="connsiteY7" fmla="*/ 1056783 h 1268145"/>
                <a:gd name="connsiteX8" fmla="*/ 0 w 1660491"/>
                <a:gd name="connsiteY8" fmla="*/ 211362 h 1268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0491" h="1268145">
                  <a:moveTo>
                    <a:pt x="0" y="211362"/>
                  </a:moveTo>
                  <a:cubicBezTo>
                    <a:pt x="0" y="94630"/>
                    <a:pt x="94630" y="0"/>
                    <a:pt x="211362" y="0"/>
                  </a:cubicBezTo>
                  <a:lnTo>
                    <a:pt x="1449129" y="0"/>
                  </a:lnTo>
                  <a:cubicBezTo>
                    <a:pt x="1565861" y="0"/>
                    <a:pt x="1660491" y="94630"/>
                    <a:pt x="1660491" y="211362"/>
                  </a:cubicBezTo>
                  <a:lnTo>
                    <a:pt x="1660491" y="1056783"/>
                  </a:lnTo>
                  <a:cubicBezTo>
                    <a:pt x="1660491" y="1173515"/>
                    <a:pt x="1565861" y="1268145"/>
                    <a:pt x="1449129" y="1268145"/>
                  </a:cubicBezTo>
                  <a:lnTo>
                    <a:pt x="211362" y="1268145"/>
                  </a:lnTo>
                  <a:cubicBezTo>
                    <a:pt x="94630" y="1268145"/>
                    <a:pt x="0" y="1173515"/>
                    <a:pt x="0" y="1056783"/>
                  </a:cubicBezTo>
                  <a:lnTo>
                    <a:pt x="0" y="211362"/>
                  </a:lnTo>
                  <a:close/>
                </a:path>
              </a:pathLst>
            </a:custGeom>
          </p:spPr>
          <p:style>
            <a:lnRef idx="2">
              <a:schemeClr val="lt1">
                <a:hueOff val="0"/>
                <a:satOff val="0"/>
                <a:lumOff val="0"/>
                <a:alphaOff val="0"/>
              </a:schemeClr>
            </a:lnRef>
            <a:fillRef idx="1">
              <a:schemeClr val="accent4">
                <a:hueOff val="9800891"/>
                <a:satOff val="-40777"/>
                <a:lumOff val="9608"/>
                <a:alphaOff val="0"/>
              </a:schemeClr>
            </a:fillRef>
            <a:effectRef idx="0">
              <a:schemeClr val="accent4">
                <a:hueOff val="9800891"/>
                <a:satOff val="-40777"/>
                <a:lumOff val="9608"/>
                <a:alphaOff val="0"/>
              </a:schemeClr>
            </a:effectRef>
            <a:fontRef idx="minor">
              <a:schemeClr val="lt1"/>
            </a:fontRef>
          </p:style>
          <p:txBody>
            <a:bodyPr spcFirstLastPara="0" vert="horz" wrap="square" lIns="138106" tIns="138106" rIns="138106" bIns="138106" numCol="1" spcCol="1270" anchor="ctr" anchorCtr="0">
              <a:noAutofit/>
            </a:bodyPr>
            <a:lstStyle/>
            <a:p>
              <a:pPr marL="0" lvl="0" indent="0" algn="ctr" defTabSz="889000">
                <a:lnSpc>
                  <a:spcPct val="90000"/>
                </a:lnSpc>
                <a:spcBef>
                  <a:spcPct val="0"/>
                </a:spcBef>
                <a:spcAft>
                  <a:spcPct val="35000"/>
                </a:spcAft>
                <a:buNone/>
              </a:pPr>
              <a:r>
                <a:rPr lang="en-US" sz="2000" kern="1200" dirty="0"/>
                <a:t>VIBRATION</a:t>
              </a:r>
            </a:p>
          </p:txBody>
        </p:sp>
        <p:sp>
          <p:nvSpPr>
            <p:cNvPr id="17" name="Freeform: Shape 16">
              <a:extLst>
                <a:ext uri="{FF2B5EF4-FFF2-40B4-BE49-F238E27FC236}">
                  <a16:creationId xmlns:a16="http://schemas.microsoft.com/office/drawing/2014/main" id="{5354E700-2CDD-C237-EB22-B23372DCBDAA}"/>
                </a:ext>
              </a:extLst>
            </p:cNvPr>
            <p:cNvSpPr/>
            <p:nvPr/>
          </p:nvSpPr>
          <p:spPr>
            <a:xfrm>
              <a:off x="1186701" y="839191"/>
              <a:ext cx="3560185" cy="3560185"/>
            </a:xfrm>
            <a:custGeom>
              <a:avLst/>
              <a:gdLst/>
              <a:ahLst/>
              <a:cxnLst/>
              <a:rect l="0" t="0" r="0" b="0"/>
              <a:pathLst>
                <a:path>
                  <a:moveTo>
                    <a:pt x="455003" y="591451"/>
                  </a:moveTo>
                  <a:arcTo wR="1780092" hR="1780092" stAng="13313579" swAng="1372981"/>
                </a:path>
              </a:pathLst>
            </a:custGeom>
            <a:noFill/>
          </p:spPr>
          <p:style>
            <a:lnRef idx="1">
              <a:schemeClr val="accent4">
                <a:hueOff val="9800891"/>
                <a:satOff val="-40777"/>
                <a:lumOff val="9608"/>
                <a:alphaOff val="0"/>
              </a:schemeClr>
            </a:lnRef>
            <a:fillRef idx="0">
              <a:scrgbClr r="0" g="0" b="0"/>
            </a:fillRef>
            <a:effectRef idx="0">
              <a:scrgbClr r="0" g="0" b="0"/>
            </a:effectRef>
            <a:fontRef idx="minor">
              <a:schemeClr val="tx1">
                <a:hueOff val="0"/>
                <a:satOff val="0"/>
                <a:lumOff val="0"/>
                <a:alphaOff val="0"/>
              </a:schemeClr>
            </a:fontRef>
          </p:style>
        </p:sp>
      </p:grpSp>
      <p:sp>
        <p:nvSpPr>
          <p:cNvPr id="7" name="TextBox 6">
            <a:extLst>
              <a:ext uri="{FF2B5EF4-FFF2-40B4-BE49-F238E27FC236}">
                <a16:creationId xmlns:a16="http://schemas.microsoft.com/office/drawing/2014/main" id="{F96B9804-DD87-41C7-AEAB-A3603D88BA6D}"/>
              </a:ext>
            </a:extLst>
          </p:cNvPr>
          <p:cNvSpPr txBox="1"/>
          <p:nvPr/>
        </p:nvSpPr>
        <p:spPr>
          <a:xfrm>
            <a:off x="5694589" y="474166"/>
            <a:ext cx="6386879" cy="5570756"/>
          </a:xfrm>
          <a:prstGeom prst="rect">
            <a:avLst/>
          </a:prstGeom>
          <a:noFill/>
        </p:spPr>
        <p:txBody>
          <a:bodyPr wrap="square">
            <a:spAutoFit/>
          </a:bodyPr>
          <a:lstStyle/>
          <a:p>
            <a:pPr marL="0" indent="0">
              <a:buNone/>
            </a:pPr>
            <a:r>
              <a:rPr lang="en-US" sz="2400" b="1" u="sng" cap="all" dirty="0"/>
              <a:t>PROBLEM AREAS</a:t>
            </a:r>
          </a:p>
          <a:p>
            <a:pPr marL="0" indent="0">
              <a:buNone/>
            </a:pPr>
            <a:endParaRPr lang="en-US" sz="2400" b="1" u="sng" cap="all" dirty="0">
              <a:solidFill>
                <a:srgbClr val="FF0000"/>
              </a:solidFill>
            </a:endParaRPr>
          </a:p>
          <a:p>
            <a:pPr marL="0" indent="0">
              <a:buNone/>
            </a:pPr>
            <a:r>
              <a:rPr lang="en-US" sz="2400" b="1" cap="all" dirty="0">
                <a:solidFill>
                  <a:schemeClr val="accent5">
                    <a:lumMod val="75000"/>
                  </a:schemeClr>
                </a:solidFill>
              </a:rPr>
              <a:t>ViBRATION – POOR MONITORING In OLDER PLANTS</a:t>
            </a:r>
          </a:p>
          <a:p>
            <a:pPr marL="0" indent="0">
              <a:buNone/>
            </a:pPr>
            <a:endParaRPr lang="en-US" sz="2400" b="1" cap="all" dirty="0">
              <a:solidFill>
                <a:srgbClr val="FF0000"/>
              </a:solidFill>
            </a:endParaRPr>
          </a:p>
          <a:p>
            <a:pPr marL="0" indent="0">
              <a:buNone/>
            </a:pPr>
            <a:r>
              <a:rPr lang="en-US" sz="2400" b="1" cap="all" dirty="0">
                <a:solidFill>
                  <a:schemeClr val="accent6">
                    <a:lumMod val="75000"/>
                  </a:schemeClr>
                </a:solidFill>
              </a:rPr>
              <a:t>EROSION – HARD PARTICLES DAMAGE LUBRICATED PARTS</a:t>
            </a:r>
          </a:p>
          <a:p>
            <a:pPr marL="0" indent="0">
              <a:buNone/>
            </a:pPr>
            <a:endParaRPr lang="en-US" sz="2400" b="1" cap="all" dirty="0">
              <a:solidFill>
                <a:srgbClr val="FF0000"/>
              </a:solidFill>
            </a:endParaRPr>
          </a:p>
          <a:p>
            <a:pPr marL="0" indent="0">
              <a:buNone/>
            </a:pPr>
            <a:r>
              <a:rPr lang="en-US" sz="2400" b="1" cap="all" dirty="0">
                <a:solidFill>
                  <a:srgbClr val="36827D"/>
                </a:solidFill>
              </a:rPr>
              <a:t>SEALS – OFTEN SINGLE – EVEN FOR LIGHT HYDROCARBONS</a:t>
            </a:r>
          </a:p>
          <a:p>
            <a:pPr marL="0" indent="0">
              <a:buNone/>
            </a:pPr>
            <a:endParaRPr lang="en-US" sz="2400" b="1" cap="all" dirty="0">
              <a:solidFill>
                <a:srgbClr val="36827D"/>
              </a:solidFill>
            </a:endParaRPr>
          </a:p>
          <a:p>
            <a:pPr marL="0" indent="0">
              <a:buNone/>
            </a:pPr>
            <a:r>
              <a:rPr lang="en-US" sz="2400" b="1" cap="all" dirty="0">
                <a:solidFill>
                  <a:srgbClr val="36827D"/>
                </a:solidFill>
              </a:rPr>
              <a:t>CANNOT EASILY CONVERT TO DOUBLE SEAL</a:t>
            </a:r>
          </a:p>
          <a:p>
            <a:pPr marL="0" indent="0">
              <a:buNone/>
            </a:pPr>
            <a:endParaRPr lang="en-US" sz="2400" b="1" cap="all" dirty="0">
              <a:solidFill>
                <a:srgbClr val="36827D"/>
              </a:solidFill>
            </a:endParaRPr>
          </a:p>
          <a:p>
            <a:pPr marL="0" indent="0">
              <a:buNone/>
            </a:pPr>
            <a:r>
              <a:rPr lang="en-US" sz="2400" b="1" cap="all" dirty="0">
                <a:solidFill>
                  <a:srgbClr val="99CC00"/>
                </a:solidFill>
              </a:rPr>
              <a:t>SPARES – NOT AVAILABLE</a:t>
            </a:r>
          </a:p>
          <a:p>
            <a:pPr marL="0" indent="0">
              <a:buNone/>
            </a:pPr>
            <a:endParaRPr lang="en-US" sz="2000" cap="all" dirty="0">
              <a:solidFill>
                <a:srgbClr val="FF0000"/>
              </a:solidFill>
            </a:endParaRPr>
          </a:p>
        </p:txBody>
      </p:sp>
      <p:sp>
        <p:nvSpPr>
          <p:cNvPr id="9" name="TextBox 8">
            <a:extLst>
              <a:ext uri="{FF2B5EF4-FFF2-40B4-BE49-F238E27FC236}">
                <a16:creationId xmlns:a16="http://schemas.microsoft.com/office/drawing/2014/main" id="{D4315F2F-0F23-41BB-98C2-412F5F210B08}"/>
              </a:ext>
            </a:extLst>
          </p:cNvPr>
          <p:cNvSpPr txBox="1"/>
          <p:nvPr/>
        </p:nvSpPr>
        <p:spPr>
          <a:xfrm>
            <a:off x="2244132" y="2243788"/>
            <a:ext cx="1794468" cy="830997"/>
          </a:xfrm>
          <a:prstGeom prst="rect">
            <a:avLst/>
          </a:prstGeom>
          <a:noFill/>
        </p:spPr>
        <p:txBody>
          <a:bodyPr wrap="square" rtlCol="0">
            <a:spAutoFit/>
          </a:bodyPr>
          <a:lstStyle/>
          <a:p>
            <a:r>
              <a:rPr lang="en-US" sz="2400" b="1" dirty="0"/>
              <a:t>ROTATING MACHINERY</a:t>
            </a:r>
          </a:p>
        </p:txBody>
      </p:sp>
      <p:sp>
        <p:nvSpPr>
          <p:cNvPr id="2" name="Footer Placeholder 1">
            <a:extLst>
              <a:ext uri="{FF2B5EF4-FFF2-40B4-BE49-F238E27FC236}">
                <a16:creationId xmlns:a16="http://schemas.microsoft.com/office/drawing/2014/main" id="{B1EF149D-BFEF-4FE7-9ABD-B83A497C1760}"/>
              </a:ext>
            </a:extLst>
          </p:cNvPr>
          <p:cNvSpPr>
            <a:spLocks noGrp="1"/>
          </p:cNvSpPr>
          <p:nvPr>
            <p:ph type="ftr" sz="quarter" idx="11"/>
          </p:nvPr>
        </p:nvSpPr>
        <p:spPr/>
        <p:txBody>
          <a:bodyPr/>
          <a:lstStyle/>
          <a:p>
            <a:r>
              <a:rPr lang="en-US" dirty="0"/>
              <a:t>Suregrove Limited</a:t>
            </a:r>
          </a:p>
        </p:txBody>
      </p:sp>
      <p:sp>
        <p:nvSpPr>
          <p:cNvPr id="3" name="Slide Number Placeholder 2">
            <a:extLst>
              <a:ext uri="{FF2B5EF4-FFF2-40B4-BE49-F238E27FC236}">
                <a16:creationId xmlns:a16="http://schemas.microsoft.com/office/drawing/2014/main" id="{C6698E1E-5831-4590-950D-BD58F6B282CE}"/>
              </a:ext>
            </a:extLst>
          </p:cNvPr>
          <p:cNvSpPr>
            <a:spLocks noGrp="1"/>
          </p:cNvSpPr>
          <p:nvPr>
            <p:ph type="sldNum" sz="quarter" idx="12"/>
          </p:nvPr>
        </p:nvSpPr>
        <p:spPr/>
        <p:txBody>
          <a:bodyPr/>
          <a:lstStyle/>
          <a:p>
            <a:fld id="{891ABD31-106C-3048-9C38-F85B692FE927}" type="slidenum">
              <a:rPr lang="en-US" smtClean="0"/>
              <a:t>18</a:t>
            </a:fld>
            <a:endParaRPr lang="en-US" dirty="0"/>
          </a:p>
        </p:txBody>
      </p:sp>
    </p:spTree>
    <p:extLst>
      <p:ext uri="{BB962C8B-B14F-4D97-AF65-F5344CB8AC3E}">
        <p14:creationId xmlns:p14="http://schemas.microsoft.com/office/powerpoint/2010/main" val="1952072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1BBED0A-EB74-4874-10EF-6ADBEAE1F753}"/>
              </a:ext>
            </a:extLst>
          </p:cNvPr>
          <p:cNvGrpSpPr/>
          <p:nvPr/>
        </p:nvGrpSpPr>
        <p:grpSpPr>
          <a:xfrm>
            <a:off x="513136" y="308024"/>
            <a:ext cx="5582864" cy="5362152"/>
            <a:chOff x="513136" y="308024"/>
            <a:chExt cx="4884317" cy="4295623"/>
          </a:xfrm>
        </p:grpSpPr>
        <p:sp>
          <p:nvSpPr>
            <p:cNvPr id="6" name="Freeform: Shape 5">
              <a:extLst>
                <a:ext uri="{FF2B5EF4-FFF2-40B4-BE49-F238E27FC236}">
                  <a16:creationId xmlns:a16="http://schemas.microsoft.com/office/drawing/2014/main" id="{4780E9A3-4813-2D75-146D-60F2E0B06E76}"/>
                </a:ext>
              </a:extLst>
            </p:cNvPr>
            <p:cNvSpPr/>
            <p:nvPr/>
          </p:nvSpPr>
          <p:spPr>
            <a:xfrm>
              <a:off x="2151078" y="308024"/>
              <a:ext cx="1678009" cy="1088524"/>
            </a:xfrm>
            <a:custGeom>
              <a:avLst/>
              <a:gdLst>
                <a:gd name="connsiteX0" fmla="*/ 0 w 1678009"/>
                <a:gd name="connsiteY0" fmla="*/ 181424 h 1088524"/>
                <a:gd name="connsiteX1" fmla="*/ 181424 w 1678009"/>
                <a:gd name="connsiteY1" fmla="*/ 0 h 1088524"/>
                <a:gd name="connsiteX2" fmla="*/ 1496585 w 1678009"/>
                <a:gd name="connsiteY2" fmla="*/ 0 h 1088524"/>
                <a:gd name="connsiteX3" fmla="*/ 1678009 w 1678009"/>
                <a:gd name="connsiteY3" fmla="*/ 181424 h 1088524"/>
                <a:gd name="connsiteX4" fmla="*/ 1678009 w 1678009"/>
                <a:gd name="connsiteY4" fmla="*/ 907100 h 1088524"/>
                <a:gd name="connsiteX5" fmla="*/ 1496585 w 1678009"/>
                <a:gd name="connsiteY5" fmla="*/ 1088524 h 1088524"/>
                <a:gd name="connsiteX6" fmla="*/ 181424 w 1678009"/>
                <a:gd name="connsiteY6" fmla="*/ 1088524 h 1088524"/>
                <a:gd name="connsiteX7" fmla="*/ 0 w 1678009"/>
                <a:gd name="connsiteY7" fmla="*/ 907100 h 1088524"/>
                <a:gd name="connsiteX8" fmla="*/ 0 w 1678009"/>
                <a:gd name="connsiteY8" fmla="*/ 181424 h 10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8009" h="1088524">
                  <a:moveTo>
                    <a:pt x="0" y="181424"/>
                  </a:moveTo>
                  <a:cubicBezTo>
                    <a:pt x="0" y="81226"/>
                    <a:pt x="81226" y="0"/>
                    <a:pt x="181424" y="0"/>
                  </a:cubicBezTo>
                  <a:lnTo>
                    <a:pt x="1496585" y="0"/>
                  </a:lnTo>
                  <a:cubicBezTo>
                    <a:pt x="1596783" y="0"/>
                    <a:pt x="1678009" y="81226"/>
                    <a:pt x="1678009" y="181424"/>
                  </a:cubicBezTo>
                  <a:lnTo>
                    <a:pt x="1678009" y="907100"/>
                  </a:lnTo>
                  <a:cubicBezTo>
                    <a:pt x="1678009" y="1007298"/>
                    <a:pt x="1596783" y="1088524"/>
                    <a:pt x="1496585" y="1088524"/>
                  </a:cubicBezTo>
                  <a:lnTo>
                    <a:pt x="181424" y="1088524"/>
                  </a:lnTo>
                  <a:cubicBezTo>
                    <a:pt x="81226" y="1088524"/>
                    <a:pt x="0" y="1007298"/>
                    <a:pt x="0" y="907100"/>
                  </a:cubicBezTo>
                  <a:lnTo>
                    <a:pt x="0" y="18142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5527" tIns="125527" rIns="125527" bIns="125527" numCol="1" spcCol="1270" anchor="ctr" anchorCtr="0">
              <a:noAutofit/>
            </a:bodyPr>
            <a:lstStyle/>
            <a:p>
              <a:pPr marL="0" lvl="0" indent="0" algn="ctr" defTabSz="844550">
                <a:lnSpc>
                  <a:spcPct val="90000"/>
                </a:lnSpc>
                <a:spcBef>
                  <a:spcPct val="0"/>
                </a:spcBef>
                <a:spcAft>
                  <a:spcPct val="35000"/>
                </a:spcAft>
                <a:buNone/>
              </a:pPr>
              <a:r>
                <a:rPr lang="en-US" sz="1900" kern="1200" dirty="0"/>
                <a:t>PNUEMATIC/</a:t>
              </a:r>
            </a:p>
            <a:p>
              <a:pPr marL="0" lvl="0" indent="0" algn="ctr" defTabSz="844550">
                <a:lnSpc>
                  <a:spcPct val="90000"/>
                </a:lnSpc>
                <a:spcBef>
                  <a:spcPct val="0"/>
                </a:spcBef>
                <a:spcAft>
                  <a:spcPct val="35000"/>
                </a:spcAft>
                <a:buNone/>
              </a:pPr>
              <a:r>
                <a:rPr lang="en-US" sz="1900" kern="1200" dirty="0"/>
                <a:t>ANALOGUE</a:t>
              </a:r>
            </a:p>
          </p:txBody>
        </p:sp>
        <p:sp>
          <p:nvSpPr>
            <p:cNvPr id="8" name="Freeform: Shape 7">
              <a:extLst>
                <a:ext uri="{FF2B5EF4-FFF2-40B4-BE49-F238E27FC236}">
                  <a16:creationId xmlns:a16="http://schemas.microsoft.com/office/drawing/2014/main" id="{C2398B71-5B68-EC78-22AC-E1A5FC2B2E88}"/>
                </a:ext>
              </a:extLst>
            </p:cNvPr>
            <p:cNvSpPr/>
            <p:nvPr/>
          </p:nvSpPr>
          <p:spPr>
            <a:xfrm>
              <a:off x="1168286" y="851245"/>
              <a:ext cx="3560185" cy="3560185"/>
            </a:xfrm>
            <a:custGeom>
              <a:avLst/>
              <a:gdLst/>
              <a:ahLst/>
              <a:cxnLst/>
              <a:rect l="0" t="0" r="0" b="0"/>
              <a:pathLst>
                <a:path>
                  <a:moveTo>
                    <a:pt x="2666185" y="236211"/>
                  </a:moveTo>
                  <a:arcTo wR="1780092" hR="1780092" stAng="17991191" swAng="1179978"/>
                </a:path>
              </a:pathLst>
            </a:custGeom>
            <a:noFill/>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Shape 9">
              <a:extLst>
                <a:ext uri="{FF2B5EF4-FFF2-40B4-BE49-F238E27FC236}">
                  <a16:creationId xmlns:a16="http://schemas.microsoft.com/office/drawing/2014/main" id="{16038E10-13A9-2A9E-07A2-9C33BED553AC}"/>
                </a:ext>
              </a:extLst>
            </p:cNvPr>
            <p:cNvSpPr/>
            <p:nvPr/>
          </p:nvSpPr>
          <p:spPr>
            <a:xfrm>
              <a:off x="3887007" y="1480445"/>
              <a:ext cx="1510446" cy="1203708"/>
            </a:xfrm>
            <a:custGeom>
              <a:avLst/>
              <a:gdLst>
                <a:gd name="connsiteX0" fmla="*/ 0 w 1510446"/>
                <a:gd name="connsiteY0" fmla="*/ 200622 h 1203708"/>
                <a:gd name="connsiteX1" fmla="*/ 200622 w 1510446"/>
                <a:gd name="connsiteY1" fmla="*/ 0 h 1203708"/>
                <a:gd name="connsiteX2" fmla="*/ 1309824 w 1510446"/>
                <a:gd name="connsiteY2" fmla="*/ 0 h 1203708"/>
                <a:gd name="connsiteX3" fmla="*/ 1510446 w 1510446"/>
                <a:gd name="connsiteY3" fmla="*/ 200622 h 1203708"/>
                <a:gd name="connsiteX4" fmla="*/ 1510446 w 1510446"/>
                <a:gd name="connsiteY4" fmla="*/ 1003086 h 1203708"/>
                <a:gd name="connsiteX5" fmla="*/ 1309824 w 1510446"/>
                <a:gd name="connsiteY5" fmla="*/ 1203708 h 1203708"/>
                <a:gd name="connsiteX6" fmla="*/ 200622 w 1510446"/>
                <a:gd name="connsiteY6" fmla="*/ 1203708 h 1203708"/>
                <a:gd name="connsiteX7" fmla="*/ 0 w 1510446"/>
                <a:gd name="connsiteY7" fmla="*/ 1003086 h 1203708"/>
                <a:gd name="connsiteX8" fmla="*/ 0 w 1510446"/>
                <a:gd name="connsiteY8" fmla="*/ 200622 h 120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0446" h="1203708">
                  <a:moveTo>
                    <a:pt x="0" y="200622"/>
                  </a:moveTo>
                  <a:cubicBezTo>
                    <a:pt x="0" y="89822"/>
                    <a:pt x="89822" y="0"/>
                    <a:pt x="200622" y="0"/>
                  </a:cubicBezTo>
                  <a:lnTo>
                    <a:pt x="1309824" y="0"/>
                  </a:lnTo>
                  <a:cubicBezTo>
                    <a:pt x="1420624" y="0"/>
                    <a:pt x="1510446" y="89822"/>
                    <a:pt x="1510446" y="200622"/>
                  </a:cubicBezTo>
                  <a:lnTo>
                    <a:pt x="1510446" y="1003086"/>
                  </a:lnTo>
                  <a:cubicBezTo>
                    <a:pt x="1510446" y="1113886"/>
                    <a:pt x="1420624" y="1203708"/>
                    <a:pt x="1309824" y="1203708"/>
                  </a:cubicBezTo>
                  <a:lnTo>
                    <a:pt x="200622" y="1203708"/>
                  </a:lnTo>
                  <a:cubicBezTo>
                    <a:pt x="89822" y="1203708"/>
                    <a:pt x="0" y="1113886"/>
                    <a:pt x="0" y="1003086"/>
                  </a:cubicBezTo>
                  <a:lnTo>
                    <a:pt x="0" y="200622"/>
                  </a:lnTo>
                  <a:close/>
                </a:path>
              </a:pathLst>
            </a:cu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1150" tIns="131150" rIns="131150" bIns="131150" numCol="1" spcCol="1270" anchor="ctr" anchorCtr="0">
              <a:noAutofit/>
            </a:bodyPr>
            <a:lstStyle/>
            <a:p>
              <a:pPr marL="0" lvl="0" indent="0" algn="ctr" defTabSz="844550">
                <a:lnSpc>
                  <a:spcPct val="90000"/>
                </a:lnSpc>
                <a:spcBef>
                  <a:spcPct val="0"/>
                </a:spcBef>
                <a:spcAft>
                  <a:spcPct val="35000"/>
                </a:spcAft>
                <a:buNone/>
              </a:pPr>
              <a:r>
                <a:rPr lang="en-US" sz="1900" kern="1200" dirty="0"/>
                <a:t>FLOAT GAUGES ?</a:t>
              </a:r>
            </a:p>
          </p:txBody>
        </p:sp>
        <p:sp>
          <p:nvSpPr>
            <p:cNvPr id="11" name="Freeform: Shape 10">
              <a:extLst>
                <a:ext uri="{FF2B5EF4-FFF2-40B4-BE49-F238E27FC236}">
                  <a16:creationId xmlns:a16="http://schemas.microsoft.com/office/drawing/2014/main" id="{84014E9C-B8E8-AEE5-54D2-812DD03F3B25}"/>
                </a:ext>
              </a:extLst>
            </p:cNvPr>
            <p:cNvSpPr/>
            <p:nvPr/>
          </p:nvSpPr>
          <p:spPr>
            <a:xfrm>
              <a:off x="1169169" y="852285"/>
              <a:ext cx="3560185" cy="3560185"/>
            </a:xfrm>
            <a:custGeom>
              <a:avLst/>
              <a:gdLst/>
              <a:ahLst/>
              <a:cxnLst/>
              <a:rect l="0" t="0" r="0" b="0"/>
              <a:pathLst>
                <a:path>
                  <a:moveTo>
                    <a:pt x="3559144" y="1840940"/>
                  </a:moveTo>
                  <a:arcTo wR="1780092" hR="1780092" stAng="117533" swAng="1737506"/>
                </a:path>
              </a:pathLst>
            </a:custGeom>
            <a:noFill/>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Freeform: Shape 11">
              <a:extLst>
                <a:ext uri="{FF2B5EF4-FFF2-40B4-BE49-F238E27FC236}">
                  <a16:creationId xmlns:a16="http://schemas.microsoft.com/office/drawing/2014/main" id="{AD62FFA9-2556-8C39-3862-4BD5ECC30786}"/>
                </a:ext>
              </a:extLst>
            </p:cNvPr>
            <p:cNvSpPr/>
            <p:nvPr/>
          </p:nvSpPr>
          <p:spPr>
            <a:xfrm>
              <a:off x="3181339" y="3554766"/>
              <a:ext cx="1628469" cy="1035473"/>
            </a:xfrm>
            <a:custGeom>
              <a:avLst/>
              <a:gdLst>
                <a:gd name="connsiteX0" fmla="*/ 0 w 1628469"/>
                <a:gd name="connsiteY0" fmla="*/ 172582 h 1035473"/>
                <a:gd name="connsiteX1" fmla="*/ 172582 w 1628469"/>
                <a:gd name="connsiteY1" fmla="*/ 0 h 1035473"/>
                <a:gd name="connsiteX2" fmla="*/ 1455887 w 1628469"/>
                <a:gd name="connsiteY2" fmla="*/ 0 h 1035473"/>
                <a:gd name="connsiteX3" fmla="*/ 1628469 w 1628469"/>
                <a:gd name="connsiteY3" fmla="*/ 172582 h 1035473"/>
                <a:gd name="connsiteX4" fmla="*/ 1628469 w 1628469"/>
                <a:gd name="connsiteY4" fmla="*/ 862891 h 1035473"/>
                <a:gd name="connsiteX5" fmla="*/ 1455887 w 1628469"/>
                <a:gd name="connsiteY5" fmla="*/ 1035473 h 1035473"/>
                <a:gd name="connsiteX6" fmla="*/ 172582 w 1628469"/>
                <a:gd name="connsiteY6" fmla="*/ 1035473 h 1035473"/>
                <a:gd name="connsiteX7" fmla="*/ 0 w 1628469"/>
                <a:gd name="connsiteY7" fmla="*/ 862891 h 1035473"/>
                <a:gd name="connsiteX8" fmla="*/ 0 w 1628469"/>
                <a:gd name="connsiteY8" fmla="*/ 172582 h 1035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8469" h="1035473">
                  <a:moveTo>
                    <a:pt x="0" y="172582"/>
                  </a:moveTo>
                  <a:cubicBezTo>
                    <a:pt x="0" y="77268"/>
                    <a:pt x="77268" y="0"/>
                    <a:pt x="172582" y="0"/>
                  </a:cubicBezTo>
                  <a:lnTo>
                    <a:pt x="1455887" y="0"/>
                  </a:lnTo>
                  <a:cubicBezTo>
                    <a:pt x="1551201" y="0"/>
                    <a:pt x="1628469" y="77268"/>
                    <a:pt x="1628469" y="172582"/>
                  </a:cubicBezTo>
                  <a:lnTo>
                    <a:pt x="1628469" y="862891"/>
                  </a:lnTo>
                  <a:cubicBezTo>
                    <a:pt x="1628469" y="958205"/>
                    <a:pt x="1551201" y="1035473"/>
                    <a:pt x="1455887" y="1035473"/>
                  </a:cubicBezTo>
                  <a:lnTo>
                    <a:pt x="172582" y="1035473"/>
                  </a:lnTo>
                  <a:cubicBezTo>
                    <a:pt x="77268" y="1035473"/>
                    <a:pt x="0" y="958205"/>
                    <a:pt x="0" y="862891"/>
                  </a:cubicBezTo>
                  <a:lnTo>
                    <a:pt x="0" y="172582"/>
                  </a:lnTo>
                  <a:close/>
                </a:path>
              </a:pathLst>
            </a:cu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2938" tIns="122938" rIns="122938" bIns="122938" numCol="1" spcCol="1270" anchor="ctr" anchorCtr="0">
              <a:noAutofit/>
            </a:bodyPr>
            <a:lstStyle/>
            <a:p>
              <a:pPr marL="0" lvl="0" indent="0" algn="ctr" defTabSz="844550">
                <a:lnSpc>
                  <a:spcPct val="90000"/>
                </a:lnSpc>
                <a:spcBef>
                  <a:spcPct val="0"/>
                </a:spcBef>
                <a:spcAft>
                  <a:spcPct val="35000"/>
                </a:spcAft>
                <a:buNone/>
              </a:pPr>
              <a:r>
                <a:rPr lang="en-US" sz="1900" kern="1200" dirty="0"/>
                <a:t>CHART INK  RECORDERS?</a:t>
              </a:r>
            </a:p>
          </p:txBody>
        </p:sp>
        <p:sp>
          <p:nvSpPr>
            <p:cNvPr id="13" name="Freeform: Shape 12">
              <a:extLst>
                <a:ext uri="{FF2B5EF4-FFF2-40B4-BE49-F238E27FC236}">
                  <a16:creationId xmlns:a16="http://schemas.microsoft.com/office/drawing/2014/main" id="{6EAE1008-49C8-DB2D-9580-59C63F1A7FC5}"/>
                </a:ext>
              </a:extLst>
            </p:cNvPr>
            <p:cNvSpPr/>
            <p:nvPr/>
          </p:nvSpPr>
          <p:spPr>
            <a:xfrm>
              <a:off x="1169169" y="852285"/>
              <a:ext cx="3560185" cy="3560185"/>
            </a:xfrm>
            <a:custGeom>
              <a:avLst/>
              <a:gdLst/>
              <a:ahLst/>
              <a:cxnLst/>
              <a:rect l="0" t="0" r="0" b="0"/>
              <a:pathLst>
                <a:path>
                  <a:moveTo>
                    <a:pt x="2008123" y="3545519"/>
                  </a:moveTo>
                  <a:arcTo wR="1780092" hR="1780092" stAng="4958408" swAng="773997"/>
                </a:path>
              </a:pathLst>
            </a:custGeom>
            <a:noFill/>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Shape 13">
              <a:extLst>
                <a:ext uri="{FF2B5EF4-FFF2-40B4-BE49-F238E27FC236}">
                  <a16:creationId xmlns:a16="http://schemas.microsoft.com/office/drawing/2014/main" id="{08E67C5E-0151-2841-E756-9BF2D2D53E57}"/>
                </a:ext>
              </a:extLst>
            </p:cNvPr>
            <p:cNvSpPr/>
            <p:nvPr/>
          </p:nvSpPr>
          <p:spPr>
            <a:xfrm>
              <a:off x="1032552" y="3541359"/>
              <a:ext cx="1740793" cy="1062288"/>
            </a:xfrm>
            <a:custGeom>
              <a:avLst/>
              <a:gdLst>
                <a:gd name="connsiteX0" fmla="*/ 0 w 1740793"/>
                <a:gd name="connsiteY0" fmla="*/ 177052 h 1062288"/>
                <a:gd name="connsiteX1" fmla="*/ 177052 w 1740793"/>
                <a:gd name="connsiteY1" fmla="*/ 0 h 1062288"/>
                <a:gd name="connsiteX2" fmla="*/ 1563741 w 1740793"/>
                <a:gd name="connsiteY2" fmla="*/ 0 h 1062288"/>
                <a:gd name="connsiteX3" fmla="*/ 1740793 w 1740793"/>
                <a:gd name="connsiteY3" fmla="*/ 177052 h 1062288"/>
                <a:gd name="connsiteX4" fmla="*/ 1740793 w 1740793"/>
                <a:gd name="connsiteY4" fmla="*/ 885236 h 1062288"/>
                <a:gd name="connsiteX5" fmla="*/ 1563741 w 1740793"/>
                <a:gd name="connsiteY5" fmla="*/ 1062288 h 1062288"/>
                <a:gd name="connsiteX6" fmla="*/ 177052 w 1740793"/>
                <a:gd name="connsiteY6" fmla="*/ 1062288 h 1062288"/>
                <a:gd name="connsiteX7" fmla="*/ 0 w 1740793"/>
                <a:gd name="connsiteY7" fmla="*/ 885236 h 1062288"/>
                <a:gd name="connsiteX8" fmla="*/ 0 w 1740793"/>
                <a:gd name="connsiteY8" fmla="*/ 177052 h 106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0793" h="1062288">
                  <a:moveTo>
                    <a:pt x="0" y="177052"/>
                  </a:moveTo>
                  <a:cubicBezTo>
                    <a:pt x="0" y="79269"/>
                    <a:pt x="79269" y="0"/>
                    <a:pt x="177052" y="0"/>
                  </a:cubicBezTo>
                  <a:lnTo>
                    <a:pt x="1563741" y="0"/>
                  </a:lnTo>
                  <a:cubicBezTo>
                    <a:pt x="1661524" y="0"/>
                    <a:pt x="1740793" y="79269"/>
                    <a:pt x="1740793" y="177052"/>
                  </a:cubicBezTo>
                  <a:lnTo>
                    <a:pt x="1740793" y="885236"/>
                  </a:lnTo>
                  <a:cubicBezTo>
                    <a:pt x="1740793" y="983019"/>
                    <a:pt x="1661524" y="1062288"/>
                    <a:pt x="1563741" y="1062288"/>
                  </a:cubicBezTo>
                  <a:lnTo>
                    <a:pt x="177052" y="1062288"/>
                  </a:lnTo>
                  <a:cubicBezTo>
                    <a:pt x="79269" y="1062288"/>
                    <a:pt x="0" y="983019"/>
                    <a:pt x="0" y="885236"/>
                  </a:cubicBezTo>
                  <a:lnTo>
                    <a:pt x="0" y="177052"/>
                  </a:lnTo>
                  <a:close/>
                </a:path>
              </a:pathLst>
            </a:custGeom>
            <a:solidFill>
              <a:srgbClr val="7030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4247" tIns="124247" rIns="124247" bIns="124247" numCol="1" spcCol="1270" anchor="ctr" anchorCtr="0">
              <a:noAutofit/>
            </a:bodyPr>
            <a:lstStyle/>
            <a:p>
              <a:pPr marL="0" lvl="0" indent="0" algn="ctr" defTabSz="844550">
                <a:lnSpc>
                  <a:spcPct val="90000"/>
                </a:lnSpc>
                <a:spcBef>
                  <a:spcPct val="0"/>
                </a:spcBef>
                <a:spcAft>
                  <a:spcPct val="35000"/>
                </a:spcAft>
                <a:buNone/>
              </a:pPr>
              <a:r>
                <a:rPr lang="en-US" sz="1900" kern="1200" dirty="0"/>
                <a:t>RELAYS?</a:t>
              </a:r>
            </a:p>
          </p:txBody>
        </p:sp>
        <p:sp>
          <p:nvSpPr>
            <p:cNvPr id="15" name="Freeform: Shape 14">
              <a:extLst>
                <a:ext uri="{FF2B5EF4-FFF2-40B4-BE49-F238E27FC236}">
                  <a16:creationId xmlns:a16="http://schemas.microsoft.com/office/drawing/2014/main" id="{35B2CDBD-58C0-A9F7-76AA-60B705F0C662}"/>
                </a:ext>
              </a:extLst>
            </p:cNvPr>
            <p:cNvSpPr/>
            <p:nvPr/>
          </p:nvSpPr>
          <p:spPr>
            <a:xfrm>
              <a:off x="1169169" y="852285"/>
              <a:ext cx="3560185" cy="3560185"/>
            </a:xfrm>
            <a:custGeom>
              <a:avLst/>
              <a:gdLst/>
              <a:ahLst/>
              <a:cxnLst/>
              <a:rect l="0" t="0" r="0" b="0"/>
              <a:pathLst>
                <a:path>
                  <a:moveTo>
                    <a:pt x="244921" y="2681192"/>
                  </a:moveTo>
                  <a:arcTo wR="1780092" hR="1780092" stAng="8975300" swAng="1752310"/>
                </a:path>
              </a:pathLst>
            </a:custGeom>
            <a:noFill/>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6" name="Freeform: Shape 15">
              <a:extLst>
                <a:ext uri="{FF2B5EF4-FFF2-40B4-BE49-F238E27FC236}">
                  <a16:creationId xmlns:a16="http://schemas.microsoft.com/office/drawing/2014/main" id="{5988A522-7778-6133-286C-05DA1D06DA2C}"/>
                </a:ext>
              </a:extLst>
            </p:cNvPr>
            <p:cNvSpPr/>
            <p:nvPr/>
          </p:nvSpPr>
          <p:spPr>
            <a:xfrm>
              <a:off x="513136" y="1503890"/>
              <a:ext cx="1486313" cy="1156817"/>
            </a:xfrm>
            <a:custGeom>
              <a:avLst/>
              <a:gdLst>
                <a:gd name="connsiteX0" fmla="*/ 0 w 1486313"/>
                <a:gd name="connsiteY0" fmla="*/ 192807 h 1156817"/>
                <a:gd name="connsiteX1" fmla="*/ 192807 w 1486313"/>
                <a:gd name="connsiteY1" fmla="*/ 0 h 1156817"/>
                <a:gd name="connsiteX2" fmla="*/ 1293506 w 1486313"/>
                <a:gd name="connsiteY2" fmla="*/ 0 h 1156817"/>
                <a:gd name="connsiteX3" fmla="*/ 1486313 w 1486313"/>
                <a:gd name="connsiteY3" fmla="*/ 192807 h 1156817"/>
                <a:gd name="connsiteX4" fmla="*/ 1486313 w 1486313"/>
                <a:gd name="connsiteY4" fmla="*/ 964010 h 1156817"/>
                <a:gd name="connsiteX5" fmla="*/ 1293506 w 1486313"/>
                <a:gd name="connsiteY5" fmla="*/ 1156817 h 1156817"/>
                <a:gd name="connsiteX6" fmla="*/ 192807 w 1486313"/>
                <a:gd name="connsiteY6" fmla="*/ 1156817 h 1156817"/>
                <a:gd name="connsiteX7" fmla="*/ 0 w 1486313"/>
                <a:gd name="connsiteY7" fmla="*/ 964010 h 1156817"/>
                <a:gd name="connsiteX8" fmla="*/ 0 w 1486313"/>
                <a:gd name="connsiteY8" fmla="*/ 192807 h 115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6313" h="1156817">
                  <a:moveTo>
                    <a:pt x="0" y="192807"/>
                  </a:moveTo>
                  <a:cubicBezTo>
                    <a:pt x="0" y="86323"/>
                    <a:pt x="86323" y="0"/>
                    <a:pt x="192807" y="0"/>
                  </a:cubicBezTo>
                  <a:lnTo>
                    <a:pt x="1293506" y="0"/>
                  </a:lnTo>
                  <a:cubicBezTo>
                    <a:pt x="1399990" y="0"/>
                    <a:pt x="1486313" y="86323"/>
                    <a:pt x="1486313" y="192807"/>
                  </a:cubicBezTo>
                  <a:lnTo>
                    <a:pt x="1486313" y="964010"/>
                  </a:lnTo>
                  <a:cubicBezTo>
                    <a:pt x="1486313" y="1070494"/>
                    <a:pt x="1399990" y="1156817"/>
                    <a:pt x="1293506" y="1156817"/>
                  </a:cubicBezTo>
                  <a:lnTo>
                    <a:pt x="192807" y="1156817"/>
                  </a:lnTo>
                  <a:cubicBezTo>
                    <a:pt x="86323" y="1156817"/>
                    <a:pt x="0" y="1070494"/>
                    <a:pt x="0" y="964010"/>
                  </a:cubicBezTo>
                  <a:lnTo>
                    <a:pt x="0" y="192807"/>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8861" tIns="128861" rIns="128861" bIns="128861" numCol="1" spcCol="1270" anchor="ctr" anchorCtr="0">
              <a:noAutofit/>
            </a:bodyPr>
            <a:lstStyle/>
            <a:p>
              <a:pPr marL="0" lvl="0" indent="0" algn="ctr" defTabSz="844550">
                <a:lnSpc>
                  <a:spcPct val="90000"/>
                </a:lnSpc>
                <a:spcBef>
                  <a:spcPct val="0"/>
                </a:spcBef>
                <a:spcAft>
                  <a:spcPct val="35000"/>
                </a:spcAft>
                <a:buNone/>
              </a:pPr>
              <a:r>
                <a:rPr lang="en-US" sz="1900" kern="1200" dirty="0"/>
                <a:t>PAPER/OIL FILLED CABLING?</a:t>
              </a:r>
            </a:p>
          </p:txBody>
        </p:sp>
        <p:sp>
          <p:nvSpPr>
            <p:cNvPr id="17" name="Freeform: Shape 16">
              <a:extLst>
                <a:ext uri="{FF2B5EF4-FFF2-40B4-BE49-F238E27FC236}">
                  <a16:creationId xmlns:a16="http://schemas.microsoft.com/office/drawing/2014/main" id="{F842D739-B224-393D-D11B-476E679A82AB}"/>
                </a:ext>
              </a:extLst>
            </p:cNvPr>
            <p:cNvSpPr/>
            <p:nvPr/>
          </p:nvSpPr>
          <p:spPr>
            <a:xfrm>
              <a:off x="1169897" y="851396"/>
              <a:ext cx="3560185" cy="3560185"/>
            </a:xfrm>
            <a:custGeom>
              <a:avLst/>
              <a:gdLst/>
              <a:ahLst/>
              <a:cxnLst/>
              <a:rect l="0" t="0" r="0" b="0"/>
              <a:pathLst>
                <a:path>
                  <a:moveTo>
                    <a:pt x="407391" y="646769"/>
                  </a:moveTo>
                  <a:arcTo wR="1780092" hR="1780092" stAng="13172615" swAng="1413057"/>
                </a:path>
              </a:pathLst>
            </a:custGeom>
            <a:noFill/>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sp>
        <p:nvSpPr>
          <p:cNvPr id="7" name="TextBox 6">
            <a:extLst>
              <a:ext uri="{FF2B5EF4-FFF2-40B4-BE49-F238E27FC236}">
                <a16:creationId xmlns:a16="http://schemas.microsoft.com/office/drawing/2014/main" id="{F96B9804-DD87-41C7-AEAB-A3603D88BA6D}"/>
              </a:ext>
            </a:extLst>
          </p:cNvPr>
          <p:cNvSpPr txBox="1"/>
          <p:nvPr/>
        </p:nvSpPr>
        <p:spPr>
          <a:xfrm>
            <a:off x="6996953" y="474166"/>
            <a:ext cx="5084515" cy="4832092"/>
          </a:xfrm>
          <a:prstGeom prst="rect">
            <a:avLst/>
          </a:prstGeom>
          <a:noFill/>
        </p:spPr>
        <p:txBody>
          <a:bodyPr wrap="square">
            <a:spAutoFit/>
          </a:bodyPr>
          <a:lstStyle/>
          <a:p>
            <a:pPr marL="0" indent="0">
              <a:buNone/>
            </a:pPr>
            <a:r>
              <a:rPr lang="en-US" sz="2400" b="1" u="sng" cap="all" dirty="0"/>
              <a:t>PROBLEM AREAS</a:t>
            </a:r>
          </a:p>
          <a:p>
            <a:pPr marL="0" indent="0">
              <a:buNone/>
            </a:pPr>
            <a:r>
              <a:rPr lang="en-US" sz="2400" b="1" cap="all" dirty="0">
                <a:solidFill>
                  <a:srgbClr val="00B0F0"/>
                </a:solidFill>
              </a:rPr>
              <a:t>REQUIRES TUBING CONNECTED </a:t>
            </a:r>
          </a:p>
          <a:p>
            <a:pPr marL="0" indent="0">
              <a:buNone/>
            </a:pPr>
            <a:r>
              <a:rPr lang="en-US" sz="2400" b="1" cap="all" dirty="0">
                <a:solidFill>
                  <a:srgbClr val="00B0F0"/>
                </a:solidFill>
              </a:rPr>
              <a:t>TO CONTROL ROOM</a:t>
            </a:r>
          </a:p>
          <a:p>
            <a:pPr marL="0" indent="0">
              <a:buNone/>
            </a:pPr>
            <a:r>
              <a:rPr lang="en-US" sz="2400" b="1" cap="all" dirty="0">
                <a:solidFill>
                  <a:schemeClr val="accent2">
                    <a:lumMod val="75000"/>
                  </a:schemeClr>
                </a:solidFill>
              </a:rPr>
              <a:t>CABLING DECAY</a:t>
            </a:r>
          </a:p>
          <a:p>
            <a:r>
              <a:rPr lang="en-US" sz="2400" b="1" cap="all" dirty="0">
                <a:solidFill>
                  <a:srgbClr val="FF0000"/>
                </a:solidFill>
              </a:rPr>
              <a:t>OBSOLETE PARTS</a:t>
            </a:r>
          </a:p>
          <a:p>
            <a:pPr marL="0" indent="0">
              <a:buNone/>
            </a:pPr>
            <a:endParaRPr lang="en-US" sz="2400" b="1" cap="all" dirty="0">
              <a:solidFill>
                <a:srgbClr val="FF0000"/>
              </a:solidFill>
            </a:endParaRPr>
          </a:p>
          <a:p>
            <a:pPr marL="0" indent="0">
              <a:buNone/>
            </a:pPr>
            <a:r>
              <a:rPr lang="en-US" sz="2400" b="1" u="sng" cap="all" dirty="0">
                <a:solidFill>
                  <a:srgbClr val="00B050"/>
                </a:solidFill>
              </a:rPr>
              <a:t>ADVANTAGES OF DCS</a:t>
            </a:r>
          </a:p>
          <a:p>
            <a:pPr marL="0" indent="0">
              <a:buNone/>
            </a:pPr>
            <a:r>
              <a:rPr lang="en-US" sz="2400" b="1" cap="all" dirty="0">
                <a:solidFill>
                  <a:srgbClr val="00B050"/>
                </a:solidFill>
              </a:rPr>
              <a:t>OCCUPIES SMAlLER VOLUME</a:t>
            </a:r>
          </a:p>
          <a:p>
            <a:pPr marL="0" indent="0">
              <a:buNone/>
            </a:pPr>
            <a:r>
              <a:rPr lang="en-US" sz="2400" b="1" cap="all" dirty="0">
                <a:solidFill>
                  <a:srgbClr val="00B050"/>
                </a:solidFill>
              </a:rPr>
              <a:t>SMART TECHNOLOGY</a:t>
            </a:r>
          </a:p>
          <a:p>
            <a:pPr marL="0" indent="0">
              <a:buNone/>
            </a:pPr>
            <a:r>
              <a:rPr lang="en-US" sz="2400" b="1" cap="all" dirty="0">
                <a:solidFill>
                  <a:srgbClr val="00B050"/>
                </a:solidFill>
              </a:rPr>
              <a:t>DATA COLLECTION &amp; PROCESSING</a:t>
            </a:r>
          </a:p>
          <a:p>
            <a:pPr marL="0" indent="0">
              <a:buNone/>
            </a:pPr>
            <a:endParaRPr lang="en-US" sz="2400" b="1" cap="all" dirty="0">
              <a:solidFill>
                <a:srgbClr val="00B050"/>
              </a:solidFill>
            </a:endParaRPr>
          </a:p>
          <a:p>
            <a:pPr marL="0" indent="0">
              <a:buNone/>
            </a:pPr>
            <a:endParaRPr lang="en-US" sz="2400" b="1" cap="all" dirty="0">
              <a:solidFill>
                <a:srgbClr val="00B050"/>
              </a:solidFill>
            </a:endParaRPr>
          </a:p>
          <a:p>
            <a:pPr marL="0" indent="0">
              <a:buNone/>
            </a:pPr>
            <a:endParaRPr lang="en-US" sz="2000" cap="all" dirty="0">
              <a:solidFill>
                <a:srgbClr val="FF0000"/>
              </a:solidFill>
            </a:endParaRPr>
          </a:p>
        </p:txBody>
      </p:sp>
      <p:sp>
        <p:nvSpPr>
          <p:cNvPr id="9" name="TextBox 8">
            <a:extLst>
              <a:ext uri="{FF2B5EF4-FFF2-40B4-BE49-F238E27FC236}">
                <a16:creationId xmlns:a16="http://schemas.microsoft.com/office/drawing/2014/main" id="{D4315F2F-0F23-41BB-98C2-412F5F210B08}"/>
              </a:ext>
            </a:extLst>
          </p:cNvPr>
          <p:cNvSpPr txBox="1"/>
          <p:nvPr/>
        </p:nvSpPr>
        <p:spPr>
          <a:xfrm>
            <a:off x="1150677" y="3486084"/>
            <a:ext cx="4387307" cy="461665"/>
          </a:xfrm>
          <a:prstGeom prst="rect">
            <a:avLst/>
          </a:prstGeom>
          <a:noFill/>
        </p:spPr>
        <p:txBody>
          <a:bodyPr wrap="square" rtlCol="0">
            <a:spAutoFit/>
          </a:bodyPr>
          <a:lstStyle/>
          <a:p>
            <a:r>
              <a:rPr lang="en-US" sz="2400" b="1" dirty="0"/>
              <a:t>ELECTRICAL/INSTRUMENTATION</a:t>
            </a:r>
          </a:p>
        </p:txBody>
      </p:sp>
      <p:sp>
        <p:nvSpPr>
          <p:cNvPr id="2" name="Footer Placeholder 1">
            <a:extLst>
              <a:ext uri="{FF2B5EF4-FFF2-40B4-BE49-F238E27FC236}">
                <a16:creationId xmlns:a16="http://schemas.microsoft.com/office/drawing/2014/main" id="{B1EF149D-BFEF-4FE7-9ABD-B83A497C1760}"/>
              </a:ext>
            </a:extLst>
          </p:cNvPr>
          <p:cNvSpPr>
            <a:spLocks noGrp="1"/>
          </p:cNvSpPr>
          <p:nvPr>
            <p:ph type="ftr" sz="quarter" idx="11"/>
          </p:nvPr>
        </p:nvSpPr>
        <p:spPr/>
        <p:txBody>
          <a:bodyPr/>
          <a:lstStyle/>
          <a:p>
            <a:r>
              <a:rPr lang="en-US" dirty="0"/>
              <a:t>Suregrove Limited</a:t>
            </a:r>
          </a:p>
        </p:txBody>
      </p:sp>
      <p:sp>
        <p:nvSpPr>
          <p:cNvPr id="3" name="Slide Number Placeholder 2">
            <a:extLst>
              <a:ext uri="{FF2B5EF4-FFF2-40B4-BE49-F238E27FC236}">
                <a16:creationId xmlns:a16="http://schemas.microsoft.com/office/drawing/2014/main" id="{C6698E1E-5831-4590-950D-BD58F6B282CE}"/>
              </a:ext>
            </a:extLst>
          </p:cNvPr>
          <p:cNvSpPr>
            <a:spLocks noGrp="1"/>
          </p:cNvSpPr>
          <p:nvPr>
            <p:ph type="sldNum" sz="quarter" idx="12"/>
          </p:nvPr>
        </p:nvSpPr>
        <p:spPr/>
        <p:txBody>
          <a:bodyPr/>
          <a:lstStyle/>
          <a:p>
            <a:fld id="{891ABD31-106C-3048-9C38-F85B692FE927}" type="slidenum">
              <a:rPr lang="en-US" smtClean="0"/>
              <a:t>19</a:t>
            </a:fld>
            <a:endParaRPr lang="en-US" dirty="0"/>
          </a:p>
        </p:txBody>
      </p:sp>
    </p:spTree>
    <p:extLst>
      <p:ext uri="{BB962C8B-B14F-4D97-AF65-F5344CB8AC3E}">
        <p14:creationId xmlns:p14="http://schemas.microsoft.com/office/powerpoint/2010/main" val="2586232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6CB179-1C2C-E7B9-2279-AD12BEBDE2A1}"/>
              </a:ext>
            </a:extLst>
          </p:cNvPr>
          <p:cNvSpPr>
            <a:spLocks noGrp="1"/>
          </p:cNvSpPr>
          <p:nvPr>
            <p:ph type="dt" sz="half" idx="10"/>
          </p:nvPr>
        </p:nvSpPr>
        <p:spPr/>
        <p:txBody>
          <a:bodyPr/>
          <a:lstStyle/>
          <a:p>
            <a:fld id="{DD9A824C-F25E-4359-AB1E-3A39BA38D18E}" type="datetime1">
              <a:rPr lang="en-US" smtClean="0"/>
              <a:t>9/1/2022</a:t>
            </a:fld>
            <a:endParaRPr lang="en-US" dirty="0"/>
          </a:p>
        </p:txBody>
      </p:sp>
      <p:sp>
        <p:nvSpPr>
          <p:cNvPr id="3" name="Footer Placeholder 2">
            <a:extLst>
              <a:ext uri="{FF2B5EF4-FFF2-40B4-BE49-F238E27FC236}">
                <a16:creationId xmlns:a16="http://schemas.microsoft.com/office/drawing/2014/main" id="{A2EA84D8-2141-9D54-B6B2-123963CBF23A}"/>
              </a:ext>
            </a:extLst>
          </p:cNvPr>
          <p:cNvSpPr>
            <a:spLocks noGrp="1"/>
          </p:cNvSpPr>
          <p:nvPr>
            <p:ph type="ftr" sz="quarter" idx="11"/>
          </p:nvPr>
        </p:nvSpPr>
        <p:spPr/>
        <p:txBody>
          <a:bodyPr/>
          <a:lstStyle/>
          <a:p>
            <a:r>
              <a:rPr lang="en-US" dirty="0"/>
              <a:t>Suregrove Limited</a:t>
            </a:r>
          </a:p>
        </p:txBody>
      </p:sp>
      <p:sp>
        <p:nvSpPr>
          <p:cNvPr id="4" name="Slide Number Placeholder 3">
            <a:extLst>
              <a:ext uri="{FF2B5EF4-FFF2-40B4-BE49-F238E27FC236}">
                <a16:creationId xmlns:a16="http://schemas.microsoft.com/office/drawing/2014/main" id="{246DBEEE-90C7-BEFA-BB26-6ADAC64658A7}"/>
              </a:ext>
            </a:extLst>
          </p:cNvPr>
          <p:cNvSpPr>
            <a:spLocks noGrp="1"/>
          </p:cNvSpPr>
          <p:nvPr>
            <p:ph type="sldNum" sz="quarter" idx="12"/>
          </p:nvPr>
        </p:nvSpPr>
        <p:spPr/>
        <p:txBody>
          <a:bodyPr/>
          <a:lstStyle/>
          <a:p>
            <a:fld id="{20585B22-0547-4751-9185-98E874F264A2}" type="slidenum">
              <a:rPr lang="en-US" smtClean="0"/>
              <a:t>2</a:t>
            </a:fld>
            <a:endParaRPr lang="en-US" dirty="0"/>
          </a:p>
        </p:txBody>
      </p:sp>
      <p:sp>
        <p:nvSpPr>
          <p:cNvPr id="6" name="TextBox 5">
            <a:extLst>
              <a:ext uri="{FF2B5EF4-FFF2-40B4-BE49-F238E27FC236}">
                <a16:creationId xmlns:a16="http://schemas.microsoft.com/office/drawing/2014/main" id="{9BBBAAF3-4D60-AF15-C57B-FDC21F192D14}"/>
              </a:ext>
            </a:extLst>
          </p:cNvPr>
          <p:cNvSpPr txBox="1"/>
          <p:nvPr/>
        </p:nvSpPr>
        <p:spPr>
          <a:xfrm>
            <a:off x="75913" y="337769"/>
            <a:ext cx="11863046" cy="5984202"/>
          </a:xfrm>
          <a:prstGeom prst="rect">
            <a:avLst/>
          </a:prstGeom>
          <a:noFill/>
        </p:spPr>
        <p:txBody>
          <a:bodyPr wrap="square">
            <a:spAutoFit/>
          </a:bodyPr>
          <a:lstStyle/>
          <a:p>
            <a:pPr marL="285750" marR="0" algn="just">
              <a:spcBef>
                <a:spcPts val="0"/>
              </a:spcBef>
              <a:spcAft>
                <a:spcPts val="500"/>
              </a:spcAft>
            </a:pPr>
            <a:r>
              <a:rPr lang="en-US" sz="1800" dirty="0">
                <a:solidFill>
                  <a:srgbClr val="000000"/>
                </a:solidFill>
                <a:effectLst/>
                <a:latin typeface="Times New Roman" panose="02020603050405020304" pitchFamily="18" charset="0"/>
                <a:ea typeface="Times New Roman" panose="02020603050405020304" pitchFamily="18" charset="0"/>
              </a:rPr>
              <a:t>Corrosion is the real enemy costing owners millions per annum in every country. </a:t>
            </a:r>
          </a:p>
          <a:p>
            <a:pPr marL="285750" marR="0" algn="just">
              <a:spcBef>
                <a:spcPts val="0"/>
              </a:spcBef>
              <a:spcAft>
                <a:spcPts val="500"/>
              </a:spcAft>
            </a:pPr>
            <a:r>
              <a:rPr lang="en-US" sz="1800" dirty="0">
                <a:solidFill>
                  <a:srgbClr val="424242"/>
                </a:solidFill>
                <a:effectLst/>
                <a:latin typeface="Times New Roman" panose="02020603050405020304" pitchFamily="18" charset="0"/>
                <a:ea typeface="Times New Roman" panose="02020603050405020304" pitchFamily="18" charset="0"/>
              </a:rPr>
              <a:t>It is one of the most potentially damaging losses to any commercial, private, or industrial property.  </a:t>
            </a:r>
          </a:p>
          <a:p>
            <a:pPr marL="285750" marR="0" algn="just">
              <a:spcBef>
                <a:spcPts val="0"/>
              </a:spcBef>
              <a:spcAft>
                <a:spcPts val="500"/>
              </a:spcAft>
            </a:pPr>
            <a:r>
              <a:rPr lang="en-US" sz="1800" b="1" dirty="0">
                <a:solidFill>
                  <a:srgbClr val="424242"/>
                </a:solidFill>
                <a:effectLst/>
                <a:latin typeface="Times New Roman" panose="02020603050405020304" pitchFamily="18" charset="0"/>
                <a:ea typeface="Times New Roman" panose="02020603050405020304" pitchFamily="18" charset="0"/>
              </a:rPr>
              <a:t>An estimated one-sixth of all new worldwide steel production is used to replace corroded metal - corrosion problems are increasing in frequency and severity, not decreasing. </a:t>
            </a:r>
            <a:r>
              <a:rPr lang="en-US" sz="1800" dirty="0">
                <a:solidFill>
                  <a:srgbClr val="424242"/>
                </a:solidFill>
                <a:effectLst/>
                <a:latin typeface="Times New Roman" panose="02020603050405020304" pitchFamily="18" charset="0"/>
                <a:ea typeface="Times New Roman" panose="02020603050405020304" pitchFamily="18" charset="0"/>
              </a:rPr>
              <a:t>Reasons - are declining material quality (cheaper less sustainable products are demanded for plants under design/construction) and inadequate corrosion control engineering combined.</a:t>
            </a:r>
            <a:endParaRPr lang="en-US" sz="3200" dirty="0">
              <a:effectLst/>
              <a:latin typeface="Times New Roman" panose="02020603050405020304" pitchFamily="18" charset="0"/>
              <a:ea typeface="Times New Roman" panose="02020603050405020304" pitchFamily="18" charset="0"/>
            </a:endParaRPr>
          </a:p>
          <a:p>
            <a:pPr marL="285750" marR="0" algn="just">
              <a:spcBef>
                <a:spcPts val="0"/>
              </a:spcBef>
              <a:spcAft>
                <a:spcPts val="500"/>
              </a:spcAft>
            </a:pPr>
            <a:r>
              <a:rPr lang="en-US" sz="1800" dirty="0">
                <a:solidFill>
                  <a:srgbClr val="424242"/>
                </a:solidFill>
                <a:effectLst/>
                <a:latin typeface="Times New Roman" panose="02020603050405020304" pitchFamily="18" charset="0"/>
                <a:ea typeface="Times New Roman" panose="02020603050405020304" pitchFamily="18" charset="0"/>
              </a:rPr>
              <a:t>The corrosion of steel piping/fittings/vessels/towers/drums/heat exchangers and so on is a continuous and virtually unstoppable process. The end product is commonly rust which is simply the result of an electrochemical reaction through which the higher energy-processed metal is slowly reverted back to its naturally occurring form: metal ore. </a:t>
            </a:r>
          </a:p>
          <a:p>
            <a:pPr marL="285750" marR="0" algn="just">
              <a:spcBef>
                <a:spcPts val="0"/>
              </a:spcBef>
              <a:spcAft>
                <a:spcPts val="500"/>
              </a:spcAft>
            </a:pPr>
            <a:r>
              <a:rPr lang="en-US" sz="1800" dirty="0">
                <a:solidFill>
                  <a:srgbClr val="424242"/>
                </a:solidFill>
                <a:effectLst/>
                <a:latin typeface="Times New Roman" panose="02020603050405020304" pitchFamily="18" charset="0"/>
                <a:ea typeface="Times New Roman" panose="02020603050405020304" pitchFamily="18" charset="0"/>
              </a:rPr>
              <a:t>Many high-corrosion scenarios result from unaddressed problems not only in process areas but also in the secondary support systems such as utilities and offsites. They can be inherited from a previous owner or operator who was not effective at recognizing/controlling a corrosion problem.</a:t>
            </a:r>
            <a:endParaRPr lang="en-US" sz="3200" dirty="0">
              <a:effectLst/>
              <a:latin typeface="Times New Roman" panose="02020603050405020304" pitchFamily="18" charset="0"/>
              <a:ea typeface="Times New Roman" panose="02020603050405020304" pitchFamily="18" charset="0"/>
            </a:endParaRPr>
          </a:p>
          <a:p>
            <a:pPr marL="285750" marR="0" algn="just">
              <a:lnSpc>
                <a:spcPct val="107000"/>
              </a:lnSpc>
              <a:spcBef>
                <a:spcPts val="0"/>
              </a:spcBef>
              <a:spcAft>
                <a:spcPts val="800"/>
              </a:spcAft>
            </a:pPr>
            <a:r>
              <a:rPr lang="en-US" sz="1800" dirty="0">
                <a:solidFill>
                  <a:srgbClr val="424242"/>
                </a:solidFill>
                <a:effectLst/>
                <a:latin typeface="Times New Roman" panose="02020603050405020304" pitchFamily="18" charset="0"/>
                <a:ea typeface="Times New Roman" panose="02020603050405020304" pitchFamily="18" charset="0"/>
                <a:cs typeface="Times New Roman" panose="02020603050405020304" pitchFamily="18" charset="0"/>
              </a:rPr>
              <a:t>Apart from fire, corrosion represents the most serious threat and monetary loss to any facility, causing decline in heat transfer efficiency and plugged piping to pinhole leaks and temporary shutdown for repairs. If there is a loss of containment due to component failure, there could be a fire/explosion and also the potential for a Vapour Cloud Explosion (and catastrophic loss). </a:t>
            </a:r>
            <a:r>
              <a:rPr lang="en-US" sz="1800" dirty="0">
                <a:solidFill>
                  <a:srgbClr val="424242"/>
                </a:solidFill>
                <a:effectLst/>
                <a:latin typeface="Times New Roman" panose="02020603050405020304" pitchFamily="18" charset="0"/>
                <a:ea typeface="Calibri" panose="020F0502020204030204" pitchFamily="34" charset="0"/>
                <a:cs typeface="Times New Roman" panose="02020603050405020304" pitchFamily="18" charset="0"/>
              </a:rPr>
              <a:t>Corrosion also causes flood damage, loss of production, and personal injury.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algn="just">
              <a:spcBef>
                <a:spcPts val="0"/>
              </a:spcBef>
              <a:spcAft>
                <a:spcPts val="500"/>
              </a:spcAft>
            </a:pPr>
            <a:r>
              <a:rPr lang="en-US" sz="1800" dirty="0">
                <a:solidFill>
                  <a:srgbClr val="424242"/>
                </a:solidFill>
                <a:effectLst/>
                <a:latin typeface="Times New Roman" panose="02020603050405020304" pitchFamily="18" charset="0"/>
                <a:ea typeface="Times New Roman" panose="02020603050405020304" pitchFamily="18" charset="0"/>
              </a:rPr>
              <a:t>This paper describes 30 types of corrosion/erosion which </a:t>
            </a:r>
          </a:p>
          <a:p>
            <a:pPr marL="285750" marR="0" algn="just">
              <a:spcBef>
                <a:spcPts val="0"/>
              </a:spcBef>
              <a:spcAft>
                <a:spcPts val="500"/>
              </a:spcAft>
            </a:pPr>
            <a:r>
              <a:rPr lang="en-US" sz="1800" dirty="0">
                <a:solidFill>
                  <a:srgbClr val="424242"/>
                </a:solidFill>
                <a:effectLst/>
                <a:latin typeface="Times New Roman" panose="02020603050405020304" pitchFamily="18" charset="0"/>
                <a:ea typeface="Times New Roman" panose="02020603050405020304" pitchFamily="18" charset="0"/>
              </a:rPr>
              <a:t>can be found in ageing industrial plants and suggests the remedial </a:t>
            </a:r>
          </a:p>
          <a:p>
            <a:pPr marL="285750" marR="0" algn="just">
              <a:spcBef>
                <a:spcPts val="0"/>
              </a:spcBef>
              <a:spcAft>
                <a:spcPts val="500"/>
              </a:spcAft>
            </a:pPr>
            <a:r>
              <a:rPr lang="en-US" sz="1800" dirty="0">
                <a:solidFill>
                  <a:srgbClr val="424242"/>
                </a:solidFill>
                <a:effectLst/>
                <a:latin typeface="Times New Roman" panose="02020603050405020304" pitchFamily="18" charset="0"/>
                <a:ea typeface="Times New Roman" panose="02020603050405020304" pitchFamily="18" charset="0"/>
              </a:rPr>
              <a:t>actions that are usually required to correct the problem. </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39107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4C9C2BD9-69F5-4250-8468-5D13BA2BE995}"/>
              </a:ext>
            </a:extLst>
          </p:cNvPr>
          <p:cNvGraphicFramePr/>
          <p:nvPr>
            <p:extLst>
              <p:ext uri="{D42A27DB-BD31-4B8C-83A1-F6EECF244321}">
                <p14:modId xmlns:p14="http://schemas.microsoft.com/office/powerpoint/2010/main" val="3975551714"/>
              </p:ext>
            </p:extLst>
          </p:nvPr>
        </p:nvGraphicFramePr>
        <p:xfrm>
          <a:off x="216000" y="370235"/>
          <a:ext cx="5879999" cy="49271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F96B9804-DD87-41C7-AEAB-A3603D88BA6D}"/>
              </a:ext>
            </a:extLst>
          </p:cNvPr>
          <p:cNvSpPr txBox="1"/>
          <p:nvPr/>
        </p:nvSpPr>
        <p:spPr>
          <a:xfrm>
            <a:off x="6387861" y="707163"/>
            <a:ext cx="5727940" cy="4832092"/>
          </a:xfrm>
          <a:prstGeom prst="rect">
            <a:avLst/>
          </a:prstGeom>
          <a:noFill/>
        </p:spPr>
        <p:txBody>
          <a:bodyPr wrap="square">
            <a:spAutoFit/>
          </a:bodyPr>
          <a:lstStyle/>
          <a:p>
            <a:pPr marL="0" indent="0">
              <a:buNone/>
            </a:pPr>
            <a:r>
              <a:rPr lang="en-US" sz="2400" b="1" u="sng" cap="all" dirty="0"/>
              <a:t>PROBLEM AREAS</a:t>
            </a:r>
          </a:p>
          <a:p>
            <a:pPr marL="0" indent="0">
              <a:buNone/>
            </a:pPr>
            <a:r>
              <a:rPr lang="en-US" sz="2400" b="1" cap="all" dirty="0">
                <a:solidFill>
                  <a:srgbClr val="0070C0"/>
                </a:solidFill>
              </a:rPr>
              <a:t>TUBE LIFE DETERMINATION</a:t>
            </a:r>
          </a:p>
          <a:p>
            <a:pPr marL="0" indent="0">
              <a:buNone/>
            </a:pPr>
            <a:r>
              <a:rPr lang="en-US" sz="2400" b="1" cap="all" dirty="0">
                <a:solidFill>
                  <a:schemeClr val="accent2">
                    <a:lumMod val="75000"/>
                  </a:schemeClr>
                </a:solidFill>
              </a:rPr>
              <a:t>DETECTION OF PIN-HOLE LEAKS/CRACKS</a:t>
            </a:r>
          </a:p>
          <a:p>
            <a:pPr marL="0" indent="0">
              <a:buNone/>
            </a:pPr>
            <a:r>
              <a:rPr lang="en-US" sz="2400" b="1" cap="all" dirty="0">
                <a:solidFill>
                  <a:schemeClr val="accent6">
                    <a:lumMod val="75000"/>
                  </a:schemeClr>
                </a:solidFill>
              </a:rPr>
              <a:t>INCORRECT MATERIALS SELECTION</a:t>
            </a:r>
          </a:p>
          <a:p>
            <a:pPr marL="0" indent="0">
              <a:buNone/>
            </a:pPr>
            <a:r>
              <a:rPr lang="en-US" sz="2400" b="1" cap="all" dirty="0">
                <a:solidFill>
                  <a:srgbClr val="FF0000"/>
                </a:solidFill>
              </a:rPr>
              <a:t>INADEQUARE CLEANING</a:t>
            </a:r>
          </a:p>
          <a:p>
            <a:pPr marL="0" indent="0">
              <a:buNone/>
            </a:pPr>
            <a:endParaRPr lang="en-US" sz="2400" b="1" cap="all" dirty="0">
              <a:solidFill>
                <a:srgbClr val="FF0000"/>
              </a:solidFill>
            </a:endParaRPr>
          </a:p>
          <a:p>
            <a:pPr marL="0" indent="0">
              <a:buNone/>
            </a:pPr>
            <a:r>
              <a:rPr lang="en-US" sz="2400" b="1" u="sng" cap="all" dirty="0">
                <a:solidFill>
                  <a:srgbClr val="00B050"/>
                </a:solidFill>
              </a:rPr>
              <a:t>IMPORTANT ASPECTS</a:t>
            </a:r>
          </a:p>
          <a:p>
            <a:pPr marL="0" indent="0">
              <a:buNone/>
            </a:pPr>
            <a:r>
              <a:rPr lang="en-US" sz="2400" b="1" cap="all" dirty="0">
                <a:solidFill>
                  <a:srgbClr val="00B050"/>
                </a:solidFill>
              </a:rPr>
              <a:t>REPUTABLE SUPPLIER ESSENTIAL</a:t>
            </a:r>
          </a:p>
          <a:p>
            <a:pPr marL="0" indent="0">
              <a:buNone/>
            </a:pPr>
            <a:r>
              <a:rPr lang="en-US" sz="2400" b="1" cap="all" dirty="0">
                <a:solidFill>
                  <a:srgbClr val="00B050"/>
                </a:solidFill>
              </a:rPr>
              <a:t>PROPER BuRNER MANAGEMENT SYSTEM</a:t>
            </a:r>
          </a:p>
          <a:p>
            <a:pPr marL="0" indent="0">
              <a:buNone/>
            </a:pPr>
            <a:r>
              <a:rPr lang="en-US" sz="2400" b="1" cap="all" dirty="0">
                <a:solidFill>
                  <a:srgbClr val="00B050"/>
                </a:solidFill>
              </a:rPr>
              <a:t>WELDING INTEGRITY</a:t>
            </a:r>
          </a:p>
          <a:p>
            <a:pPr marL="0" indent="0">
              <a:buNone/>
            </a:pPr>
            <a:r>
              <a:rPr lang="en-US" sz="2400" b="1" cap="all" dirty="0">
                <a:solidFill>
                  <a:srgbClr val="00B050"/>
                </a:solidFill>
              </a:rPr>
              <a:t>gASKET SELECTION</a:t>
            </a:r>
          </a:p>
          <a:p>
            <a:pPr marL="0" indent="0">
              <a:buNone/>
            </a:pPr>
            <a:endParaRPr lang="en-US" sz="2400" b="1" cap="all" dirty="0">
              <a:solidFill>
                <a:srgbClr val="00B050"/>
              </a:solidFill>
            </a:endParaRPr>
          </a:p>
          <a:p>
            <a:pPr marL="0" indent="0">
              <a:buNone/>
            </a:pPr>
            <a:endParaRPr lang="en-US" sz="2000" cap="all" dirty="0">
              <a:solidFill>
                <a:srgbClr val="FF0000"/>
              </a:solidFill>
            </a:endParaRPr>
          </a:p>
        </p:txBody>
      </p:sp>
      <p:sp>
        <p:nvSpPr>
          <p:cNvPr id="9" name="TextBox 8">
            <a:extLst>
              <a:ext uri="{FF2B5EF4-FFF2-40B4-BE49-F238E27FC236}">
                <a16:creationId xmlns:a16="http://schemas.microsoft.com/office/drawing/2014/main" id="{D4315F2F-0F23-41BB-98C2-412F5F210B08}"/>
              </a:ext>
            </a:extLst>
          </p:cNvPr>
          <p:cNvSpPr txBox="1"/>
          <p:nvPr/>
        </p:nvSpPr>
        <p:spPr>
          <a:xfrm>
            <a:off x="1831522" y="3090372"/>
            <a:ext cx="2940817" cy="830997"/>
          </a:xfrm>
          <a:prstGeom prst="rect">
            <a:avLst/>
          </a:prstGeom>
          <a:noFill/>
        </p:spPr>
        <p:txBody>
          <a:bodyPr wrap="square" rtlCol="0">
            <a:spAutoFit/>
          </a:bodyPr>
          <a:lstStyle/>
          <a:p>
            <a:r>
              <a:rPr lang="en-US" sz="2400" b="1" dirty="0"/>
              <a:t>FIRED EQUIPMENT &amp; HEAT EXCHANGERS</a:t>
            </a:r>
          </a:p>
        </p:txBody>
      </p:sp>
      <p:sp>
        <p:nvSpPr>
          <p:cNvPr id="2" name="Footer Placeholder 1">
            <a:extLst>
              <a:ext uri="{FF2B5EF4-FFF2-40B4-BE49-F238E27FC236}">
                <a16:creationId xmlns:a16="http://schemas.microsoft.com/office/drawing/2014/main" id="{B1EF149D-BFEF-4FE7-9ABD-B83A497C1760}"/>
              </a:ext>
            </a:extLst>
          </p:cNvPr>
          <p:cNvSpPr>
            <a:spLocks noGrp="1"/>
          </p:cNvSpPr>
          <p:nvPr>
            <p:ph type="ftr" sz="quarter" idx="11"/>
          </p:nvPr>
        </p:nvSpPr>
        <p:spPr/>
        <p:txBody>
          <a:bodyPr/>
          <a:lstStyle/>
          <a:p>
            <a:r>
              <a:rPr lang="en-US" dirty="0"/>
              <a:t>Suregrove Limited</a:t>
            </a:r>
          </a:p>
        </p:txBody>
      </p:sp>
      <p:sp>
        <p:nvSpPr>
          <p:cNvPr id="3" name="Slide Number Placeholder 2">
            <a:extLst>
              <a:ext uri="{FF2B5EF4-FFF2-40B4-BE49-F238E27FC236}">
                <a16:creationId xmlns:a16="http://schemas.microsoft.com/office/drawing/2014/main" id="{C6698E1E-5831-4590-950D-BD58F6B282CE}"/>
              </a:ext>
            </a:extLst>
          </p:cNvPr>
          <p:cNvSpPr>
            <a:spLocks noGrp="1"/>
          </p:cNvSpPr>
          <p:nvPr>
            <p:ph type="sldNum" sz="quarter" idx="12"/>
          </p:nvPr>
        </p:nvSpPr>
        <p:spPr/>
        <p:txBody>
          <a:bodyPr/>
          <a:lstStyle/>
          <a:p>
            <a:fld id="{891ABD31-106C-3048-9C38-F85B692FE927}" type="slidenum">
              <a:rPr lang="en-US" smtClean="0"/>
              <a:t>20</a:t>
            </a:fld>
            <a:endParaRPr lang="en-US" dirty="0"/>
          </a:p>
        </p:txBody>
      </p:sp>
    </p:spTree>
    <p:extLst>
      <p:ext uri="{BB962C8B-B14F-4D97-AF65-F5344CB8AC3E}">
        <p14:creationId xmlns:p14="http://schemas.microsoft.com/office/powerpoint/2010/main" val="2311425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A4E090E2-98B6-7633-5CF4-EE816CADF2D9}"/>
              </a:ext>
            </a:extLst>
          </p:cNvPr>
          <p:cNvSpPr>
            <a:spLocks noGrp="1"/>
          </p:cNvSpPr>
          <p:nvPr>
            <p:ph type="ftr" sz="quarter" idx="11"/>
          </p:nvPr>
        </p:nvSpPr>
        <p:spPr>
          <a:xfrm rot="5400000">
            <a:off x="-1828800" y="2002536"/>
            <a:ext cx="4114800" cy="365125"/>
          </a:xfrm>
        </p:spPr>
        <p:txBody>
          <a:bodyPr vert="horz" lIns="91440" tIns="45720" rIns="91440" bIns="45720" rtlCol="0" anchor="ctr">
            <a:normAutofit/>
          </a:bodyPr>
          <a:lstStyle/>
          <a:p>
            <a:pPr algn="l">
              <a:spcAft>
                <a:spcPts val="600"/>
              </a:spcAft>
            </a:pPr>
            <a:r>
              <a:rPr lang="en-US" sz="1100" kern="1200">
                <a:solidFill>
                  <a:srgbClr val="FFFFFF"/>
                </a:solidFill>
                <a:latin typeface="+mn-lt"/>
                <a:ea typeface="+mn-ea"/>
                <a:cs typeface="+mn-cs"/>
              </a:rPr>
              <a:t>Suregrove Limited</a:t>
            </a:r>
          </a:p>
        </p:txBody>
      </p:sp>
      <p:pic>
        <p:nvPicPr>
          <p:cNvPr id="5" name="Picture 4" descr="Diagram&#10;&#10;Description automatically generated">
            <a:extLst>
              <a:ext uri="{FF2B5EF4-FFF2-40B4-BE49-F238E27FC236}">
                <a16:creationId xmlns:a16="http://schemas.microsoft.com/office/drawing/2014/main" id="{7AD2AA8A-E4C0-B953-C941-84C1DA773850}"/>
              </a:ext>
            </a:extLst>
          </p:cNvPr>
          <p:cNvPicPr>
            <a:picLocks noChangeAspect="1"/>
          </p:cNvPicPr>
          <p:nvPr/>
        </p:nvPicPr>
        <p:blipFill>
          <a:blip r:embed="rId2"/>
          <a:stretch>
            <a:fillRect/>
          </a:stretch>
        </p:blipFill>
        <p:spPr>
          <a:xfrm>
            <a:off x="1416001" y="457200"/>
            <a:ext cx="5961100" cy="3785299"/>
          </a:xfrm>
          <a:prstGeom prst="rect">
            <a:avLst/>
          </a:prstGeom>
        </p:spPr>
      </p:pic>
      <p:sp>
        <p:nvSpPr>
          <p:cNvPr id="2" name="Date Placeholder 1">
            <a:extLst>
              <a:ext uri="{FF2B5EF4-FFF2-40B4-BE49-F238E27FC236}">
                <a16:creationId xmlns:a16="http://schemas.microsoft.com/office/drawing/2014/main" id="{E91A07BB-177E-44CA-682B-E6769C4469BC}"/>
              </a:ext>
            </a:extLst>
          </p:cNvPr>
          <p:cNvSpPr>
            <a:spLocks noGrp="1"/>
          </p:cNvSpPr>
          <p:nvPr>
            <p:ph type="dt" sz="half" idx="10"/>
          </p:nvPr>
        </p:nvSpPr>
        <p:spPr>
          <a:xfrm>
            <a:off x="8991600" y="6455664"/>
            <a:ext cx="2743200" cy="365125"/>
          </a:xfrm>
        </p:spPr>
        <p:txBody>
          <a:bodyPr vert="horz" lIns="91440" tIns="45720" rIns="91440" bIns="45720" rtlCol="0" anchor="ctr">
            <a:normAutofit/>
          </a:bodyPr>
          <a:lstStyle/>
          <a:p>
            <a:pPr algn="r">
              <a:spcAft>
                <a:spcPts val="600"/>
              </a:spcAft>
            </a:pPr>
            <a:fld id="{5F8CC277-B4F0-49DB-A3B2-BE0C4328AA6F}" type="datetime1">
              <a:rPr lang="en-US" sz="1100">
                <a:solidFill>
                  <a:srgbClr val="FFFFFF"/>
                </a:solidFill>
              </a:rPr>
              <a:pPr algn="r">
                <a:spcAft>
                  <a:spcPts val="600"/>
                </a:spcAft>
              </a:pPr>
              <a:t>9/1/2022</a:t>
            </a:fld>
            <a:endParaRPr lang="en-US" sz="1100">
              <a:solidFill>
                <a:srgbClr val="FFFFFF"/>
              </a:solidFill>
            </a:endParaRPr>
          </a:p>
        </p:txBody>
      </p:sp>
      <p:sp>
        <p:nvSpPr>
          <p:cNvPr id="4" name="Slide Number Placeholder 3">
            <a:extLst>
              <a:ext uri="{FF2B5EF4-FFF2-40B4-BE49-F238E27FC236}">
                <a16:creationId xmlns:a16="http://schemas.microsoft.com/office/drawing/2014/main" id="{4DE16473-A38E-2247-E911-C73F04697B12}"/>
              </a:ext>
            </a:extLst>
          </p:cNvPr>
          <p:cNvSpPr>
            <a:spLocks noGrp="1"/>
          </p:cNvSpPr>
          <p:nvPr>
            <p:ph type="sldNum" sz="quarter" idx="12"/>
          </p:nvPr>
        </p:nvSpPr>
        <p:spPr>
          <a:xfrm>
            <a:off x="11704320" y="6455664"/>
            <a:ext cx="448056" cy="365125"/>
          </a:xfrm>
        </p:spPr>
        <p:txBody>
          <a:bodyPr vert="horz" lIns="91440" tIns="45720" rIns="91440" bIns="45720" rtlCol="0" anchor="ctr">
            <a:normAutofit/>
          </a:bodyPr>
          <a:lstStyle/>
          <a:p>
            <a:pPr>
              <a:spcAft>
                <a:spcPts val="600"/>
              </a:spcAft>
            </a:pPr>
            <a:fld id="{891ABD31-106C-3048-9C38-F85B692FE927}" type="slidenum">
              <a:rPr lang="en-US" sz="1100">
                <a:solidFill>
                  <a:srgbClr val="FFFFFF"/>
                </a:solidFill>
              </a:rPr>
              <a:pPr>
                <a:spcAft>
                  <a:spcPts val="600"/>
                </a:spcAft>
              </a:pPr>
              <a:t>21</a:t>
            </a:fld>
            <a:endParaRPr lang="en-US" sz="1100">
              <a:solidFill>
                <a:srgbClr val="FFFFFF"/>
              </a:solidFill>
            </a:endParaRPr>
          </a:p>
        </p:txBody>
      </p:sp>
      <p:sp>
        <p:nvSpPr>
          <p:cNvPr id="6" name="Text Box 51">
            <a:extLst>
              <a:ext uri="{FF2B5EF4-FFF2-40B4-BE49-F238E27FC236}">
                <a16:creationId xmlns:a16="http://schemas.microsoft.com/office/drawing/2014/main" id="{D1FE2A68-43D2-9C71-1705-2BA284ED1AE4}"/>
              </a:ext>
            </a:extLst>
          </p:cNvPr>
          <p:cNvSpPr txBox="1"/>
          <p:nvPr/>
        </p:nvSpPr>
        <p:spPr>
          <a:xfrm>
            <a:off x="2325460" y="4566763"/>
            <a:ext cx="4495384" cy="1827152"/>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800" b="1">
                <a:effectLst/>
                <a:latin typeface="Calibri" panose="020F0502020204030204" pitchFamily="34" charset="0"/>
                <a:ea typeface="Calibri" panose="020F0502020204030204" pitchFamily="34" charset="0"/>
                <a:cs typeface="Times New Roman" panose="02020603050405020304" pitchFamily="18" charset="0"/>
              </a:rPr>
              <a:t>Difficult Areas to inspect – unfortunately these areas may experience the highest corrosion rates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800" b="1">
                <a:effectLst/>
                <a:latin typeface="Calibri" panose="020F0502020204030204" pitchFamily="34" charset="0"/>
                <a:ea typeface="Calibri" panose="020F0502020204030204" pitchFamily="34" charset="0"/>
                <a:cs typeface="Times New Roman" panose="02020603050405020304" pitchFamily="18" charset="0"/>
              </a:rPr>
              <a:t>Figure 4 – Tower Top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descr="Diagram&#10;&#10;Description automatically generated with medium confidence">
            <a:extLst>
              <a:ext uri="{FF2B5EF4-FFF2-40B4-BE49-F238E27FC236}">
                <a16:creationId xmlns:a16="http://schemas.microsoft.com/office/drawing/2014/main" id="{BFA91393-D048-02E8-A32B-A060F651D48E}"/>
              </a:ext>
            </a:extLst>
          </p:cNvPr>
          <p:cNvPicPr>
            <a:picLocks noChangeAspect="1"/>
          </p:cNvPicPr>
          <p:nvPr/>
        </p:nvPicPr>
        <p:blipFill>
          <a:blip r:embed="rId3"/>
          <a:stretch>
            <a:fillRect/>
          </a:stretch>
        </p:blipFill>
        <p:spPr>
          <a:xfrm>
            <a:off x="4184929" y="5302470"/>
            <a:ext cx="694055" cy="995680"/>
          </a:xfrm>
          <a:prstGeom prst="rect">
            <a:avLst/>
          </a:prstGeom>
        </p:spPr>
      </p:pic>
      <p:cxnSp>
        <p:nvCxnSpPr>
          <p:cNvPr id="8" name="Straight Arrow Connector 7">
            <a:extLst>
              <a:ext uri="{FF2B5EF4-FFF2-40B4-BE49-F238E27FC236}">
                <a16:creationId xmlns:a16="http://schemas.microsoft.com/office/drawing/2014/main" id="{1CB293E4-4D3E-8DBB-58CE-F2F85B3763AB}"/>
              </a:ext>
            </a:extLst>
          </p:cNvPr>
          <p:cNvCxnSpPr/>
          <p:nvPr/>
        </p:nvCxnSpPr>
        <p:spPr>
          <a:xfrm>
            <a:off x="3777438" y="5187278"/>
            <a:ext cx="1047115" cy="4273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16C1ACB-A7F6-516F-EDE3-257F61467731}"/>
              </a:ext>
            </a:extLst>
          </p:cNvPr>
          <p:cNvCxnSpPr/>
          <p:nvPr/>
        </p:nvCxnSpPr>
        <p:spPr>
          <a:xfrm>
            <a:off x="3638330" y="4920468"/>
            <a:ext cx="1047115" cy="4273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57643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4C9C2BD9-69F5-4250-8468-5D13BA2BE995}"/>
              </a:ext>
            </a:extLst>
          </p:cNvPr>
          <p:cNvGraphicFramePr/>
          <p:nvPr>
            <p:extLst>
              <p:ext uri="{D42A27DB-BD31-4B8C-83A1-F6EECF244321}">
                <p14:modId xmlns:p14="http://schemas.microsoft.com/office/powerpoint/2010/main" val="880000929"/>
              </p:ext>
            </p:extLst>
          </p:nvPr>
        </p:nvGraphicFramePr>
        <p:xfrm>
          <a:off x="216000" y="370235"/>
          <a:ext cx="5662285" cy="51340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F96B9804-DD87-41C7-AEAB-A3603D88BA6D}"/>
              </a:ext>
            </a:extLst>
          </p:cNvPr>
          <p:cNvSpPr txBox="1"/>
          <p:nvPr/>
        </p:nvSpPr>
        <p:spPr>
          <a:xfrm>
            <a:off x="6096000" y="474166"/>
            <a:ext cx="5985468" cy="5570756"/>
          </a:xfrm>
          <a:prstGeom prst="rect">
            <a:avLst/>
          </a:prstGeom>
          <a:noFill/>
        </p:spPr>
        <p:txBody>
          <a:bodyPr wrap="square">
            <a:spAutoFit/>
          </a:bodyPr>
          <a:lstStyle/>
          <a:p>
            <a:pPr marL="0" indent="0">
              <a:buNone/>
            </a:pPr>
            <a:r>
              <a:rPr lang="en-US" sz="2400" b="1" u="sng" cap="all" dirty="0"/>
              <a:t>PROBLEM AREAS</a:t>
            </a:r>
          </a:p>
          <a:p>
            <a:pPr marL="0" indent="0">
              <a:buNone/>
            </a:pPr>
            <a:r>
              <a:rPr lang="en-US" sz="2400" b="1" cap="all" dirty="0">
                <a:solidFill>
                  <a:schemeClr val="accent2">
                    <a:lumMod val="75000"/>
                  </a:schemeClr>
                </a:solidFill>
              </a:rPr>
              <a:t>RIVETTED DESIGN EVENTUALLY LEAKS</a:t>
            </a:r>
          </a:p>
          <a:p>
            <a:pPr marL="0" indent="0">
              <a:buNone/>
            </a:pPr>
            <a:r>
              <a:rPr lang="en-US" sz="2400" b="1" cap="all" dirty="0">
                <a:solidFill>
                  <a:srgbClr val="7030A0"/>
                </a:solidFill>
              </a:rPr>
              <a:t>FLOOR CAN LEAK INTO ENVIRONMENT</a:t>
            </a:r>
          </a:p>
          <a:p>
            <a:pPr marL="0" indent="0">
              <a:buNone/>
            </a:pPr>
            <a:r>
              <a:rPr lang="en-US" sz="2400" b="1" cap="all" dirty="0">
                <a:solidFill>
                  <a:srgbClr val="FF0000"/>
                </a:solidFill>
              </a:rPr>
              <a:t>POOR WELDING SHELL TO FLOOR</a:t>
            </a:r>
          </a:p>
          <a:p>
            <a:pPr marL="0" indent="0">
              <a:buNone/>
            </a:pPr>
            <a:r>
              <a:rPr lang="en-US" sz="2400" b="1" cap="all" dirty="0">
                <a:solidFill>
                  <a:srgbClr val="FF0000"/>
                </a:solidFill>
              </a:rPr>
              <a:t>ABSENCE IF ANCHOR BOLTS</a:t>
            </a:r>
          </a:p>
          <a:p>
            <a:pPr marL="0" indent="0">
              <a:buNone/>
            </a:pPr>
            <a:r>
              <a:rPr lang="en-US" sz="2400" b="1" cap="all" dirty="0">
                <a:solidFill>
                  <a:srgbClr val="FF0000"/>
                </a:solidFill>
              </a:rPr>
              <a:t>INADEQUATE PILING</a:t>
            </a:r>
          </a:p>
          <a:p>
            <a:pPr marL="0" indent="0">
              <a:buNone/>
            </a:pPr>
            <a:r>
              <a:rPr lang="en-US" sz="2400" b="1" cap="all" dirty="0">
                <a:solidFill>
                  <a:srgbClr val="FF0000"/>
                </a:solidFill>
              </a:rPr>
              <a:t>CUI (COLD STORAGE)</a:t>
            </a:r>
          </a:p>
          <a:p>
            <a:pPr marL="0" indent="0">
              <a:buNone/>
            </a:pPr>
            <a:endParaRPr lang="en-US" sz="2400" b="1" cap="all" dirty="0">
              <a:solidFill>
                <a:srgbClr val="FF0000"/>
              </a:solidFill>
            </a:endParaRPr>
          </a:p>
          <a:p>
            <a:pPr marL="0" indent="0">
              <a:buNone/>
            </a:pPr>
            <a:r>
              <a:rPr lang="en-US" sz="2400" b="1" u="sng" cap="all" dirty="0">
                <a:solidFill>
                  <a:srgbClr val="00B050"/>
                </a:solidFill>
              </a:rPr>
              <a:t>IMPORTANT ASPECTS</a:t>
            </a:r>
          </a:p>
          <a:p>
            <a:pPr marL="0" indent="0">
              <a:buNone/>
            </a:pPr>
            <a:r>
              <a:rPr lang="en-US" sz="2400" b="1" cap="all" dirty="0">
                <a:solidFill>
                  <a:srgbClr val="00B050"/>
                </a:solidFill>
              </a:rPr>
              <a:t>INPECTION INTERVALS &amp; SCOPE </a:t>
            </a:r>
          </a:p>
          <a:p>
            <a:pPr marL="0" indent="0">
              <a:buNone/>
            </a:pPr>
            <a:r>
              <a:rPr lang="en-US" sz="2400" b="1" cap="all" dirty="0">
                <a:solidFill>
                  <a:srgbClr val="00B050"/>
                </a:solidFill>
              </a:rPr>
              <a:t>INTERNAL COATING TO RESTRICT CORROSION FROM FREE WATER</a:t>
            </a:r>
          </a:p>
          <a:p>
            <a:pPr marL="0" indent="0">
              <a:buNone/>
            </a:pPr>
            <a:r>
              <a:rPr lang="en-US" sz="2400" b="1" cap="all" dirty="0">
                <a:solidFill>
                  <a:srgbClr val="00B050"/>
                </a:solidFill>
              </a:rPr>
              <a:t>DUPLICATE LEVEL MEASUREMENT</a:t>
            </a:r>
          </a:p>
          <a:p>
            <a:pPr marL="0" indent="0">
              <a:buNone/>
            </a:pPr>
            <a:endParaRPr lang="en-US" sz="2400" b="1" cap="all" dirty="0">
              <a:solidFill>
                <a:srgbClr val="00B050"/>
              </a:solidFill>
            </a:endParaRPr>
          </a:p>
          <a:p>
            <a:pPr marL="0" indent="0">
              <a:buNone/>
            </a:pPr>
            <a:endParaRPr lang="en-US" sz="2000" cap="all" dirty="0">
              <a:solidFill>
                <a:srgbClr val="FF0000"/>
              </a:solidFill>
            </a:endParaRPr>
          </a:p>
        </p:txBody>
      </p:sp>
      <p:sp>
        <p:nvSpPr>
          <p:cNvPr id="2" name="Footer Placeholder 1">
            <a:extLst>
              <a:ext uri="{FF2B5EF4-FFF2-40B4-BE49-F238E27FC236}">
                <a16:creationId xmlns:a16="http://schemas.microsoft.com/office/drawing/2014/main" id="{B1EF149D-BFEF-4FE7-9ABD-B83A497C1760}"/>
              </a:ext>
            </a:extLst>
          </p:cNvPr>
          <p:cNvSpPr>
            <a:spLocks noGrp="1"/>
          </p:cNvSpPr>
          <p:nvPr>
            <p:ph type="ftr" sz="quarter" idx="11"/>
          </p:nvPr>
        </p:nvSpPr>
        <p:spPr/>
        <p:txBody>
          <a:bodyPr/>
          <a:lstStyle/>
          <a:p>
            <a:r>
              <a:rPr lang="en-US" dirty="0"/>
              <a:t>Suregrove Limited</a:t>
            </a:r>
          </a:p>
        </p:txBody>
      </p:sp>
      <p:sp>
        <p:nvSpPr>
          <p:cNvPr id="3" name="Slide Number Placeholder 2">
            <a:extLst>
              <a:ext uri="{FF2B5EF4-FFF2-40B4-BE49-F238E27FC236}">
                <a16:creationId xmlns:a16="http://schemas.microsoft.com/office/drawing/2014/main" id="{C6698E1E-5831-4590-950D-BD58F6B282CE}"/>
              </a:ext>
            </a:extLst>
          </p:cNvPr>
          <p:cNvSpPr>
            <a:spLocks noGrp="1"/>
          </p:cNvSpPr>
          <p:nvPr>
            <p:ph type="sldNum" sz="quarter" idx="12"/>
          </p:nvPr>
        </p:nvSpPr>
        <p:spPr/>
        <p:txBody>
          <a:bodyPr/>
          <a:lstStyle/>
          <a:p>
            <a:fld id="{891ABD31-106C-3048-9C38-F85B692FE927}" type="slidenum">
              <a:rPr lang="en-US" smtClean="0"/>
              <a:t>22</a:t>
            </a:fld>
            <a:endParaRPr lang="en-US" dirty="0"/>
          </a:p>
        </p:txBody>
      </p:sp>
    </p:spTree>
    <p:extLst>
      <p:ext uri="{BB962C8B-B14F-4D97-AF65-F5344CB8AC3E}">
        <p14:creationId xmlns:p14="http://schemas.microsoft.com/office/powerpoint/2010/main" val="18868021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4C9C2BD9-69F5-4250-8468-5D13BA2BE995}"/>
              </a:ext>
            </a:extLst>
          </p:cNvPr>
          <p:cNvGraphicFramePr/>
          <p:nvPr/>
        </p:nvGraphicFramePr>
        <p:xfrm>
          <a:off x="216001" y="370235"/>
          <a:ext cx="5478588" cy="4171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F96B9804-DD87-41C7-AEAB-A3603D88BA6D}"/>
              </a:ext>
            </a:extLst>
          </p:cNvPr>
          <p:cNvSpPr txBox="1"/>
          <p:nvPr/>
        </p:nvSpPr>
        <p:spPr>
          <a:xfrm>
            <a:off x="5694589" y="474166"/>
            <a:ext cx="6386879" cy="5201424"/>
          </a:xfrm>
          <a:prstGeom prst="rect">
            <a:avLst/>
          </a:prstGeom>
          <a:noFill/>
        </p:spPr>
        <p:txBody>
          <a:bodyPr wrap="square">
            <a:spAutoFit/>
          </a:bodyPr>
          <a:lstStyle/>
          <a:p>
            <a:pPr marL="0" indent="0">
              <a:buNone/>
            </a:pPr>
            <a:r>
              <a:rPr lang="en-US" sz="2400" b="1" u="sng" cap="all" dirty="0"/>
              <a:t>PROBLEM AREAS</a:t>
            </a:r>
          </a:p>
          <a:p>
            <a:pPr marL="0" indent="0">
              <a:buNone/>
            </a:pPr>
            <a:r>
              <a:rPr lang="en-US" sz="2400" b="1" cap="all" dirty="0">
                <a:solidFill>
                  <a:srgbClr val="FF0000"/>
                </a:solidFill>
              </a:rPr>
              <a:t>UNDETECTED CORROSION in SYSTEM</a:t>
            </a:r>
          </a:p>
          <a:p>
            <a:pPr marL="0" indent="0">
              <a:buNone/>
            </a:pPr>
            <a:r>
              <a:rPr lang="en-US" sz="2400" b="1" cap="all" dirty="0">
                <a:solidFill>
                  <a:srgbClr val="FF0000"/>
                </a:solidFill>
              </a:rPr>
              <a:t>POOR WELDING</a:t>
            </a:r>
          </a:p>
          <a:p>
            <a:pPr marL="0" indent="0">
              <a:buNone/>
            </a:pPr>
            <a:r>
              <a:rPr lang="en-US" sz="2400" b="1" cap="all" dirty="0">
                <a:solidFill>
                  <a:srgbClr val="FF0000"/>
                </a:solidFill>
              </a:rPr>
              <a:t>BLoCKED DRAINS/SEWERS</a:t>
            </a:r>
          </a:p>
          <a:p>
            <a:pPr marL="0" indent="0">
              <a:buNone/>
            </a:pPr>
            <a:r>
              <a:rPr lang="en-US" sz="2400" b="1" cap="all" dirty="0">
                <a:solidFill>
                  <a:srgbClr val="FF0000"/>
                </a:solidFill>
              </a:rPr>
              <a:t>POOR LEAK DETECTION</a:t>
            </a:r>
          </a:p>
          <a:p>
            <a:pPr marL="0" indent="0">
              <a:buNone/>
            </a:pPr>
            <a:r>
              <a:rPr lang="en-US" sz="2400" b="1" cap="all" dirty="0">
                <a:solidFill>
                  <a:srgbClr val="FF0000"/>
                </a:solidFill>
              </a:rPr>
              <a:t>HVAC INADEQUATE TO PREVENT OVERHEATING</a:t>
            </a:r>
          </a:p>
          <a:p>
            <a:pPr marL="0" indent="0">
              <a:buNone/>
            </a:pPr>
            <a:r>
              <a:rPr lang="en-US" sz="2400" b="1" cap="all" dirty="0">
                <a:solidFill>
                  <a:srgbClr val="FF0000"/>
                </a:solidFill>
              </a:rPr>
              <a:t>SUPPORT STEEL CORROSION</a:t>
            </a:r>
          </a:p>
          <a:p>
            <a:pPr marL="0" indent="0">
              <a:buNone/>
            </a:pPr>
            <a:r>
              <a:rPr lang="en-US" sz="2400" b="1" cap="all" dirty="0">
                <a:solidFill>
                  <a:srgbClr val="FF0000"/>
                </a:solidFill>
              </a:rPr>
              <a:t>CUI/CUS </a:t>
            </a:r>
          </a:p>
          <a:p>
            <a:pPr marL="0" indent="0">
              <a:buNone/>
            </a:pPr>
            <a:endParaRPr lang="en-US" sz="2400" b="1" cap="all" dirty="0">
              <a:solidFill>
                <a:srgbClr val="FF0000"/>
              </a:solidFill>
            </a:endParaRPr>
          </a:p>
          <a:p>
            <a:pPr marL="0" indent="0">
              <a:buNone/>
            </a:pPr>
            <a:r>
              <a:rPr lang="en-US" sz="2400" b="1" u="sng" cap="all" dirty="0">
                <a:solidFill>
                  <a:srgbClr val="00B050"/>
                </a:solidFill>
              </a:rPr>
              <a:t>IMPORTANT ASPECTS</a:t>
            </a:r>
          </a:p>
          <a:p>
            <a:pPr marL="0" indent="0">
              <a:buNone/>
            </a:pPr>
            <a:r>
              <a:rPr lang="en-US" sz="2400" b="1" cap="all" dirty="0">
                <a:solidFill>
                  <a:srgbClr val="00B050"/>
                </a:solidFill>
              </a:rPr>
              <a:t>INPECTION INTERVALS</a:t>
            </a:r>
          </a:p>
          <a:p>
            <a:pPr marL="0" indent="0">
              <a:buNone/>
            </a:pPr>
            <a:r>
              <a:rPr lang="en-US" sz="2400" b="1" cap="all" dirty="0">
                <a:solidFill>
                  <a:srgbClr val="00B050"/>
                </a:solidFill>
              </a:rPr>
              <a:t>GOOD PAINTING – PRIMER + 2 TOP COATS</a:t>
            </a:r>
          </a:p>
          <a:p>
            <a:pPr marL="0" indent="0">
              <a:buNone/>
            </a:pPr>
            <a:endParaRPr lang="en-US" sz="2400" b="1" cap="all" dirty="0">
              <a:solidFill>
                <a:srgbClr val="00B050"/>
              </a:solidFill>
            </a:endParaRPr>
          </a:p>
          <a:p>
            <a:pPr marL="0" indent="0">
              <a:buNone/>
            </a:pPr>
            <a:endParaRPr lang="en-US" sz="2000" cap="all" dirty="0">
              <a:solidFill>
                <a:srgbClr val="FF0000"/>
              </a:solidFill>
            </a:endParaRPr>
          </a:p>
        </p:txBody>
      </p:sp>
      <p:sp>
        <p:nvSpPr>
          <p:cNvPr id="9" name="TextBox 8">
            <a:extLst>
              <a:ext uri="{FF2B5EF4-FFF2-40B4-BE49-F238E27FC236}">
                <a16:creationId xmlns:a16="http://schemas.microsoft.com/office/drawing/2014/main" id="{D4315F2F-0F23-41BB-98C2-412F5F210B08}"/>
              </a:ext>
            </a:extLst>
          </p:cNvPr>
          <p:cNvSpPr txBox="1"/>
          <p:nvPr/>
        </p:nvSpPr>
        <p:spPr>
          <a:xfrm>
            <a:off x="2110154" y="2828835"/>
            <a:ext cx="1976176" cy="461665"/>
          </a:xfrm>
          <a:prstGeom prst="rect">
            <a:avLst/>
          </a:prstGeom>
          <a:noFill/>
        </p:spPr>
        <p:txBody>
          <a:bodyPr wrap="square" rtlCol="0">
            <a:spAutoFit/>
          </a:bodyPr>
          <a:lstStyle/>
          <a:p>
            <a:r>
              <a:rPr lang="en-US" sz="2400" b="1" dirty="0"/>
              <a:t>OTHER AREAS</a:t>
            </a:r>
          </a:p>
        </p:txBody>
      </p:sp>
      <p:sp>
        <p:nvSpPr>
          <p:cNvPr id="2" name="Footer Placeholder 1">
            <a:extLst>
              <a:ext uri="{FF2B5EF4-FFF2-40B4-BE49-F238E27FC236}">
                <a16:creationId xmlns:a16="http://schemas.microsoft.com/office/drawing/2014/main" id="{B1EF149D-BFEF-4FE7-9ABD-B83A497C1760}"/>
              </a:ext>
            </a:extLst>
          </p:cNvPr>
          <p:cNvSpPr>
            <a:spLocks noGrp="1"/>
          </p:cNvSpPr>
          <p:nvPr>
            <p:ph type="ftr" sz="quarter" idx="11"/>
          </p:nvPr>
        </p:nvSpPr>
        <p:spPr/>
        <p:txBody>
          <a:bodyPr/>
          <a:lstStyle/>
          <a:p>
            <a:r>
              <a:rPr lang="en-US" dirty="0"/>
              <a:t>Suregrove Limited</a:t>
            </a:r>
          </a:p>
        </p:txBody>
      </p:sp>
      <p:sp>
        <p:nvSpPr>
          <p:cNvPr id="3" name="Slide Number Placeholder 2">
            <a:extLst>
              <a:ext uri="{FF2B5EF4-FFF2-40B4-BE49-F238E27FC236}">
                <a16:creationId xmlns:a16="http://schemas.microsoft.com/office/drawing/2014/main" id="{C6698E1E-5831-4590-950D-BD58F6B282CE}"/>
              </a:ext>
            </a:extLst>
          </p:cNvPr>
          <p:cNvSpPr>
            <a:spLocks noGrp="1"/>
          </p:cNvSpPr>
          <p:nvPr>
            <p:ph type="sldNum" sz="quarter" idx="12"/>
          </p:nvPr>
        </p:nvSpPr>
        <p:spPr/>
        <p:txBody>
          <a:bodyPr/>
          <a:lstStyle/>
          <a:p>
            <a:fld id="{891ABD31-106C-3048-9C38-F85B692FE927}" type="slidenum">
              <a:rPr lang="en-US" smtClean="0"/>
              <a:t>23</a:t>
            </a:fld>
            <a:endParaRPr lang="en-US" dirty="0"/>
          </a:p>
        </p:txBody>
      </p:sp>
    </p:spTree>
    <p:extLst>
      <p:ext uri="{BB962C8B-B14F-4D97-AF65-F5344CB8AC3E}">
        <p14:creationId xmlns:p14="http://schemas.microsoft.com/office/powerpoint/2010/main" val="17032966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4C9C2BD9-69F5-4250-8468-5D13BA2BE995}"/>
              </a:ext>
            </a:extLst>
          </p:cNvPr>
          <p:cNvGraphicFramePr/>
          <p:nvPr/>
        </p:nvGraphicFramePr>
        <p:xfrm>
          <a:off x="216001" y="370235"/>
          <a:ext cx="5478588" cy="4171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F96B9804-DD87-41C7-AEAB-A3603D88BA6D}"/>
              </a:ext>
            </a:extLst>
          </p:cNvPr>
          <p:cNvSpPr txBox="1"/>
          <p:nvPr/>
        </p:nvSpPr>
        <p:spPr>
          <a:xfrm>
            <a:off x="5805121" y="458956"/>
            <a:ext cx="6386879" cy="4832092"/>
          </a:xfrm>
          <a:prstGeom prst="rect">
            <a:avLst/>
          </a:prstGeom>
          <a:noFill/>
        </p:spPr>
        <p:txBody>
          <a:bodyPr wrap="square">
            <a:spAutoFit/>
          </a:bodyPr>
          <a:lstStyle/>
          <a:p>
            <a:pPr marL="0" indent="0">
              <a:buNone/>
            </a:pPr>
            <a:r>
              <a:rPr lang="en-US" sz="2400" b="1" u="sng" cap="all" dirty="0"/>
              <a:t>PROBLEM AREAS</a:t>
            </a:r>
          </a:p>
          <a:p>
            <a:pPr marL="0" indent="0">
              <a:buNone/>
            </a:pPr>
            <a:r>
              <a:rPr lang="en-US" sz="2400" b="1" cap="all" dirty="0">
                <a:solidFill>
                  <a:schemeClr val="accent5">
                    <a:lumMod val="75000"/>
                  </a:schemeClr>
                </a:solidFill>
              </a:rPr>
              <a:t>FIREWATER RATE TOO LOW?</a:t>
            </a:r>
          </a:p>
          <a:p>
            <a:pPr marL="0" indent="0">
              <a:buNone/>
            </a:pPr>
            <a:r>
              <a:rPr lang="en-US" sz="2400" b="1" cap="all" dirty="0">
                <a:solidFill>
                  <a:schemeClr val="accent5">
                    <a:lumMod val="75000"/>
                  </a:schemeClr>
                </a:solidFill>
              </a:rPr>
              <a:t>No DIESEL PUMPS</a:t>
            </a:r>
          </a:p>
          <a:p>
            <a:pPr marL="0" indent="0">
              <a:buNone/>
            </a:pPr>
            <a:r>
              <a:rPr lang="en-US" sz="2400" b="1" cap="all" dirty="0">
                <a:solidFill>
                  <a:schemeClr val="accent2">
                    <a:lumMod val="75000"/>
                  </a:schemeClr>
                </a:solidFill>
              </a:rPr>
              <a:t>POOR PASSIVE FIREPROOFING CONDITION</a:t>
            </a:r>
          </a:p>
          <a:p>
            <a:pPr marL="0" indent="0">
              <a:buNone/>
            </a:pPr>
            <a:r>
              <a:rPr lang="en-US" sz="2400" b="1" cap="all" dirty="0">
                <a:solidFill>
                  <a:schemeClr val="accent6">
                    <a:lumMod val="75000"/>
                  </a:schemeClr>
                </a:solidFill>
              </a:rPr>
              <a:t>POISONED DETECTORS</a:t>
            </a:r>
          </a:p>
          <a:p>
            <a:pPr marL="0" indent="0">
              <a:buNone/>
            </a:pPr>
            <a:r>
              <a:rPr lang="en-US" sz="2400" b="1" cap="all" dirty="0">
                <a:solidFill>
                  <a:schemeClr val="accent6">
                    <a:lumMod val="75000"/>
                  </a:schemeClr>
                </a:solidFill>
              </a:rPr>
              <a:t>COMMON FAULT ALARMS</a:t>
            </a:r>
          </a:p>
          <a:p>
            <a:pPr marL="0" indent="0">
              <a:buNone/>
            </a:pPr>
            <a:r>
              <a:rPr lang="en-US" sz="2400" b="1" cap="all" dirty="0">
                <a:solidFill>
                  <a:srgbClr val="FF0000"/>
                </a:solidFill>
              </a:rPr>
              <a:t>DUST/DEBRIS</a:t>
            </a:r>
          </a:p>
          <a:p>
            <a:pPr marL="0" indent="0">
              <a:buNone/>
            </a:pPr>
            <a:endParaRPr lang="en-US" sz="2400" b="1" cap="all" dirty="0">
              <a:solidFill>
                <a:srgbClr val="FF0000"/>
              </a:solidFill>
            </a:endParaRPr>
          </a:p>
          <a:p>
            <a:pPr marL="0" indent="0">
              <a:buNone/>
            </a:pPr>
            <a:r>
              <a:rPr lang="en-US" sz="2400" b="1" u="sng" cap="all" dirty="0">
                <a:solidFill>
                  <a:srgbClr val="00B050"/>
                </a:solidFill>
              </a:rPr>
              <a:t>IMPORTANT ASPECTS</a:t>
            </a:r>
          </a:p>
          <a:p>
            <a:pPr marL="0" indent="0">
              <a:buNone/>
            </a:pPr>
            <a:r>
              <a:rPr lang="en-US" sz="2400" b="1" cap="all" dirty="0">
                <a:solidFill>
                  <a:srgbClr val="00B050"/>
                </a:solidFill>
              </a:rPr>
              <a:t>TESTING &amp; INPECTION INTERVALS</a:t>
            </a:r>
          </a:p>
          <a:p>
            <a:pPr marL="0" indent="0">
              <a:buNone/>
            </a:pPr>
            <a:r>
              <a:rPr lang="en-US" sz="2400" b="1" cap="all" dirty="0">
                <a:solidFill>
                  <a:srgbClr val="7030A0"/>
                </a:solidFill>
              </a:rPr>
              <a:t>CONTROL ROOM POSITION &amp; BLAST RESISTANCE</a:t>
            </a:r>
          </a:p>
          <a:p>
            <a:pPr marL="0" indent="0">
              <a:buNone/>
            </a:pPr>
            <a:r>
              <a:rPr lang="en-US" sz="2400" b="1" cap="all" dirty="0">
                <a:solidFill>
                  <a:schemeClr val="accent1"/>
                </a:solidFill>
              </a:rPr>
              <a:t>LOCATION OF FIREPUMPS (WRT THE PLANTS)</a:t>
            </a:r>
          </a:p>
          <a:p>
            <a:pPr marL="0" indent="0">
              <a:buNone/>
            </a:pPr>
            <a:endParaRPr lang="en-US" sz="2000" cap="all" dirty="0">
              <a:solidFill>
                <a:srgbClr val="FF0000"/>
              </a:solidFill>
            </a:endParaRPr>
          </a:p>
        </p:txBody>
      </p:sp>
      <p:sp>
        <p:nvSpPr>
          <p:cNvPr id="9" name="TextBox 8">
            <a:extLst>
              <a:ext uri="{FF2B5EF4-FFF2-40B4-BE49-F238E27FC236}">
                <a16:creationId xmlns:a16="http://schemas.microsoft.com/office/drawing/2014/main" id="{D4315F2F-0F23-41BB-98C2-412F5F210B08}"/>
              </a:ext>
            </a:extLst>
          </p:cNvPr>
          <p:cNvSpPr txBox="1"/>
          <p:nvPr/>
        </p:nvSpPr>
        <p:spPr>
          <a:xfrm>
            <a:off x="977153" y="2875002"/>
            <a:ext cx="4182035" cy="461665"/>
          </a:xfrm>
          <a:prstGeom prst="rect">
            <a:avLst/>
          </a:prstGeom>
          <a:noFill/>
        </p:spPr>
        <p:txBody>
          <a:bodyPr wrap="square" rtlCol="0">
            <a:spAutoFit/>
          </a:bodyPr>
          <a:lstStyle/>
          <a:p>
            <a:r>
              <a:rPr lang="en-US" sz="2400" b="1" dirty="0"/>
              <a:t>FIRE/EXPLOSION PROTECTIONS</a:t>
            </a:r>
          </a:p>
        </p:txBody>
      </p:sp>
      <p:sp>
        <p:nvSpPr>
          <p:cNvPr id="2" name="Footer Placeholder 1">
            <a:extLst>
              <a:ext uri="{FF2B5EF4-FFF2-40B4-BE49-F238E27FC236}">
                <a16:creationId xmlns:a16="http://schemas.microsoft.com/office/drawing/2014/main" id="{B1EF149D-BFEF-4FE7-9ABD-B83A497C1760}"/>
              </a:ext>
            </a:extLst>
          </p:cNvPr>
          <p:cNvSpPr>
            <a:spLocks noGrp="1"/>
          </p:cNvSpPr>
          <p:nvPr>
            <p:ph type="ftr" sz="quarter" idx="11"/>
          </p:nvPr>
        </p:nvSpPr>
        <p:spPr/>
        <p:txBody>
          <a:bodyPr/>
          <a:lstStyle/>
          <a:p>
            <a:r>
              <a:rPr lang="en-US" dirty="0"/>
              <a:t>Suregrove Limited</a:t>
            </a:r>
          </a:p>
        </p:txBody>
      </p:sp>
      <p:sp>
        <p:nvSpPr>
          <p:cNvPr id="3" name="Slide Number Placeholder 2">
            <a:extLst>
              <a:ext uri="{FF2B5EF4-FFF2-40B4-BE49-F238E27FC236}">
                <a16:creationId xmlns:a16="http://schemas.microsoft.com/office/drawing/2014/main" id="{C6698E1E-5831-4590-950D-BD58F6B282CE}"/>
              </a:ext>
            </a:extLst>
          </p:cNvPr>
          <p:cNvSpPr>
            <a:spLocks noGrp="1"/>
          </p:cNvSpPr>
          <p:nvPr>
            <p:ph type="sldNum" sz="quarter" idx="12"/>
          </p:nvPr>
        </p:nvSpPr>
        <p:spPr/>
        <p:txBody>
          <a:bodyPr/>
          <a:lstStyle/>
          <a:p>
            <a:fld id="{891ABD31-106C-3048-9C38-F85B692FE927}" type="slidenum">
              <a:rPr lang="en-US" smtClean="0"/>
              <a:t>24</a:t>
            </a:fld>
            <a:endParaRPr lang="en-US" dirty="0"/>
          </a:p>
        </p:txBody>
      </p:sp>
    </p:spTree>
    <p:extLst>
      <p:ext uri="{BB962C8B-B14F-4D97-AF65-F5344CB8AC3E}">
        <p14:creationId xmlns:p14="http://schemas.microsoft.com/office/powerpoint/2010/main" val="22056213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7496012-C3BD-43CD-A576-82722BE17106}"/>
              </a:ext>
            </a:extLst>
          </p:cNvPr>
          <p:cNvSpPr txBox="1"/>
          <p:nvPr/>
        </p:nvSpPr>
        <p:spPr>
          <a:xfrm>
            <a:off x="261258" y="85726"/>
            <a:ext cx="4216853" cy="5878532"/>
          </a:xfrm>
          <a:prstGeom prst="rect">
            <a:avLst/>
          </a:prstGeom>
          <a:noFill/>
        </p:spPr>
        <p:txBody>
          <a:bodyPr wrap="square">
            <a:spAutoFit/>
          </a:bodyPr>
          <a:lstStyle/>
          <a:p>
            <a:r>
              <a:rPr lang="en-US" sz="2800" b="1" dirty="0">
                <a:solidFill>
                  <a:schemeClr val="tx2"/>
                </a:solidFill>
              </a:rPr>
              <a:t>CASE STUDY 1 – November 2016 – Alkylation Unit</a:t>
            </a:r>
            <a:br>
              <a:rPr lang="en-US" sz="2800" dirty="0">
                <a:solidFill>
                  <a:schemeClr val="tx2"/>
                </a:solidFill>
              </a:rPr>
            </a:br>
            <a:r>
              <a:rPr lang="en-US" sz="2000" dirty="0">
                <a:solidFill>
                  <a:schemeClr val="tx2"/>
                </a:solidFill>
                <a:latin typeface="Times New Roman" panose="02020603050405020304" pitchFamily="18" charset="0"/>
              </a:rPr>
              <a:t>I</a:t>
            </a:r>
            <a:r>
              <a:rPr lang="en-US" sz="2000" dirty="0">
                <a:effectLst/>
                <a:latin typeface="Times New Roman" panose="02020603050405020304" pitchFamily="18" charset="0"/>
                <a:ea typeface="Calibri" panose="020F0502020204030204" pitchFamily="34" charset="0"/>
              </a:rPr>
              <a:t>sobutane release and fire seriously injured four workers at a refinery in Baton Rouge, Louisiana. During removal of an inoperable gearbox on a plug valve, the operator removed critical bolts securing the pressure-retaining component of the valve known as the top-cap. Attempted to open the plug valve with a pipe wrench, the valve came apart and released isobutane into the unit, forming a flammable vapour cloud. The isobutane reached an ignition source within 30 seconds of the release, causing a fire and severely burning four workers.</a:t>
            </a:r>
            <a:endParaRPr lang="en-US" sz="2000" dirty="0"/>
          </a:p>
        </p:txBody>
      </p:sp>
      <p:sp>
        <p:nvSpPr>
          <p:cNvPr id="2" name="Footer Placeholder 1">
            <a:extLst>
              <a:ext uri="{FF2B5EF4-FFF2-40B4-BE49-F238E27FC236}">
                <a16:creationId xmlns:a16="http://schemas.microsoft.com/office/drawing/2014/main" id="{EAFE79F3-151F-4944-B866-969BB956C177}"/>
              </a:ext>
            </a:extLst>
          </p:cNvPr>
          <p:cNvSpPr>
            <a:spLocks noGrp="1"/>
          </p:cNvSpPr>
          <p:nvPr>
            <p:ph type="ftr" sz="quarter" idx="11"/>
          </p:nvPr>
        </p:nvSpPr>
        <p:spPr/>
        <p:txBody>
          <a:bodyPr/>
          <a:lstStyle/>
          <a:p>
            <a:r>
              <a:rPr lang="en-US" dirty="0"/>
              <a:t>Suregrove Limited</a:t>
            </a:r>
          </a:p>
        </p:txBody>
      </p:sp>
      <p:sp>
        <p:nvSpPr>
          <p:cNvPr id="3" name="Slide Number Placeholder 2">
            <a:extLst>
              <a:ext uri="{FF2B5EF4-FFF2-40B4-BE49-F238E27FC236}">
                <a16:creationId xmlns:a16="http://schemas.microsoft.com/office/drawing/2014/main" id="{BF688DB9-0873-4130-BC57-3DD89F6B7C9A}"/>
              </a:ext>
            </a:extLst>
          </p:cNvPr>
          <p:cNvSpPr>
            <a:spLocks noGrp="1"/>
          </p:cNvSpPr>
          <p:nvPr>
            <p:ph type="sldNum" sz="quarter" idx="12"/>
          </p:nvPr>
        </p:nvSpPr>
        <p:spPr/>
        <p:txBody>
          <a:bodyPr/>
          <a:lstStyle/>
          <a:p>
            <a:fld id="{891ABD31-106C-3048-9C38-F85B692FE927}" type="slidenum">
              <a:rPr lang="en-US" smtClean="0"/>
              <a:t>25</a:t>
            </a:fld>
            <a:endParaRPr lang="en-US" dirty="0"/>
          </a:p>
        </p:txBody>
      </p:sp>
      <p:pic>
        <p:nvPicPr>
          <p:cNvPr id="7" name="Picture 6" descr="Diagram&#10;&#10;Description automatically generated">
            <a:extLst>
              <a:ext uri="{FF2B5EF4-FFF2-40B4-BE49-F238E27FC236}">
                <a16:creationId xmlns:a16="http://schemas.microsoft.com/office/drawing/2014/main" id="{88B25D24-0F41-49A3-9AF3-05D9CD26D579}"/>
              </a:ext>
            </a:extLst>
          </p:cNvPr>
          <p:cNvPicPr>
            <a:picLocks noChangeAspect="1"/>
          </p:cNvPicPr>
          <p:nvPr/>
        </p:nvPicPr>
        <p:blipFill>
          <a:blip r:embed="rId2"/>
          <a:stretch>
            <a:fillRect/>
          </a:stretch>
        </p:blipFill>
        <p:spPr>
          <a:xfrm>
            <a:off x="5265420" y="406467"/>
            <a:ext cx="4216852" cy="3763895"/>
          </a:xfrm>
          <a:prstGeom prst="rect">
            <a:avLst/>
          </a:prstGeom>
        </p:spPr>
      </p:pic>
      <p:sp>
        <p:nvSpPr>
          <p:cNvPr id="6" name="TextBox 5">
            <a:extLst>
              <a:ext uri="{FF2B5EF4-FFF2-40B4-BE49-F238E27FC236}">
                <a16:creationId xmlns:a16="http://schemas.microsoft.com/office/drawing/2014/main" id="{D4BF0FAD-6599-45D3-A273-71FE35B74981}"/>
              </a:ext>
            </a:extLst>
          </p:cNvPr>
          <p:cNvSpPr txBox="1"/>
          <p:nvPr/>
        </p:nvSpPr>
        <p:spPr>
          <a:xfrm>
            <a:off x="5265420" y="4391130"/>
            <a:ext cx="5988734" cy="1938992"/>
          </a:xfrm>
          <a:prstGeom prst="rect">
            <a:avLst/>
          </a:prstGeom>
          <a:noFill/>
        </p:spPr>
        <p:txBody>
          <a:bodyPr wrap="square" rtlCol="0">
            <a:spAutoFit/>
          </a:bodyPr>
          <a:lstStyle/>
          <a:p>
            <a:pPr marL="0" marR="0">
              <a:spcBef>
                <a:spcPts val="0"/>
              </a:spcBef>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This type of valve should have been replaced or clear working instructions should have been given to the maintenance crew.</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b="1" dirty="0">
                <a:effectLst/>
                <a:latin typeface="Times New Roman" panose="02020603050405020304" pitchFamily="18" charset="0"/>
                <a:ea typeface="Calibri" panose="020F0502020204030204" pitchFamily="34" charset="0"/>
              </a:rPr>
              <a:t>Warning Signs are useful to indicate direct connections to the internal process for this type of configuration</a:t>
            </a:r>
            <a:endParaRPr lang="en-US" sz="2000" b="1" dirty="0"/>
          </a:p>
        </p:txBody>
      </p:sp>
    </p:spTree>
    <p:extLst>
      <p:ext uri="{BB962C8B-B14F-4D97-AF65-F5344CB8AC3E}">
        <p14:creationId xmlns:p14="http://schemas.microsoft.com/office/powerpoint/2010/main" val="38333073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12FD4AC-18BB-4BBF-B29D-9F53FBD8C2C7}"/>
              </a:ext>
            </a:extLst>
          </p:cNvPr>
          <p:cNvSpPr txBox="1"/>
          <p:nvPr/>
        </p:nvSpPr>
        <p:spPr>
          <a:xfrm>
            <a:off x="358181" y="174170"/>
            <a:ext cx="3996105" cy="6001643"/>
          </a:xfrm>
          <a:prstGeom prst="rect">
            <a:avLst/>
          </a:prstGeom>
          <a:noFill/>
        </p:spPr>
        <p:txBody>
          <a:bodyPr wrap="square">
            <a:spAutoFit/>
          </a:bodyPr>
          <a:lstStyle/>
          <a:p>
            <a:r>
              <a:rPr lang="en-US" sz="2800" b="1" dirty="0">
                <a:solidFill>
                  <a:schemeClr val="tx2"/>
                </a:solidFill>
              </a:rPr>
              <a:t>CASE STUDY 2 –November 2017 – Chemical Storage</a:t>
            </a:r>
            <a:br>
              <a:rPr lang="en-US" sz="2800" dirty="0">
                <a:solidFill>
                  <a:schemeClr val="tx2"/>
                </a:solidFill>
              </a:rPr>
            </a:br>
            <a:r>
              <a:rPr lang="en-US" sz="2000" dirty="0">
                <a:effectLst/>
                <a:latin typeface="Times New Roman" panose="02020603050405020304" pitchFamily="18" charset="0"/>
                <a:ea typeface="Calibri" panose="020F0502020204030204" pitchFamily="34" charset="0"/>
              </a:rPr>
              <a:t>Tank leaked in Charleston, West Virginia - contaminated the local water supply leaving thousands of residents without clean drinking water. The 20ft diam. tanks were t built in 1930s - single lap-riveted construction with tank base  0.25-inch lap-welded bottom replacement for the original lap-riveted bottom. The bottom interior of tank 396 - deep, isolated pits or crevices near the shell (side) &amp; two holes on the tank floor, 0.75 inches and 0.4 inches in diameter, which were the source of the leak. </a:t>
            </a:r>
            <a:endParaRPr lang="en-US" sz="2000" dirty="0"/>
          </a:p>
        </p:txBody>
      </p:sp>
      <p:sp>
        <p:nvSpPr>
          <p:cNvPr id="2" name="Footer Placeholder 1">
            <a:extLst>
              <a:ext uri="{FF2B5EF4-FFF2-40B4-BE49-F238E27FC236}">
                <a16:creationId xmlns:a16="http://schemas.microsoft.com/office/drawing/2014/main" id="{9D10858E-C2DC-489A-B3B6-BE174B7926B8}"/>
              </a:ext>
            </a:extLst>
          </p:cNvPr>
          <p:cNvSpPr>
            <a:spLocks noGrp="1"/>
          </p:cNvSpPr>
          <p:nvPr>
            <p:ph type="ftr" sz="quarter" idx="11"/>
          </p:nvPr>
        </p:nvSpPr>
        <p:spPr/>
        <p:txBody>
          <a:bodyPr/>
          <a:lstStyle/>
          <a:p>
            <a:r>
              <a:rPr lang="en-US" dirty="0"/>
              <a:t>Suregrove Limited</a:t>
            </a:r>
          </a:p>
        </p:txBody>
      </p:sp>
      <p:sp>
        <p:nvSpPr>
          <p:cNvPr id="3" name="Slide Number Placeholder 2">
            <a:extLst>
              <a:ext uri="{FF2B5EF4-FFF2-40B4-BE49-F238E27FC236}">
                <a16:creationId xmlns:a16="http://schemas.microsoft.com/office/drawing/2014/main" id="{9E1729FC-EE33-4A90-A170-ADA8F3EE8011}"/>
              </a:ext>
            </a:extLst>
          </p:cNvPr>
          <p:cNvSpPr>
            <a:spLocks noGrp="1"/>
          </p:cNvSpPr>
          <p:nvPr>
            <p:ph type="sldNum" sz="quarter" idx="12"/>
          </p:nvPr>
        </p:nvSpPr>
        <p:spPr/>
        <p:txBody>
          <a:bodyPr/>
          <a:lstStyle/>
          <a:p>
            <a:fld id="{891ABD31-106C-3048-9C38-F85B692FE927}" type="slidenum">
              <a:rPr lang="en-US" smtClean="0"/>
              <a:t>26</a:t>
            </a:fld>
            <a:endParaRPr lang="en-US" dirty="0"/>
          </a:p>
        </p:txBody>
      </p:sp>
      <p:pic>
        <p:nvPicPr>
          <p:cNvPr id="7" name="Picture 6">
            <a:extLst>
              <a:ext uri="{FF2B5EF4-FFF2-40B4-BE49-F238E27FC236}">
                <a16:creationId xmlns:a16="http://schemas.microsoft.com/office/drawing/2014/main" id="{2EE630E4-55CE-42D7-8C60-70A4AA5DBC1A}"/>
              </a:ext>
            </a:extLst>
          </p:cNvPr>
          <p:cNvPicPr>
            <a:picLocks noChangeAspect="1"/>
          </p:cNvPicPr>
          <p:nvPr/>
        </p:nvPicPr>
        <p:blipFill>
          <a:blip r:embed="rId2"/>
          <a:stretch>
            <a:fillRect/>
          </a:stretch>
        </p:blipFill>
        <p:spPr>
          <a:xfrm>
            <a:off x="4827991" y="391885"/>
            <a:ext cx="6172467" cy="3222172"/>
          </a:xfrm>
          <a:prstGeom prst="rect">
            <a:avLst/>
          </a:prstGeom>
        </p:spPr>
      </p:pic>
      <p:sp>
        <p:nvSpPr>
          <p:cNvPr id="8" name="TextBox 7">
            <a:extLst>
              <a:ext uri="{FF2B5EF4-FFF2-40B4-BE49-F238E27FC236}">
                <a16:creationId xmlns:a16="http://schemas.microsoft.com/office/drawing/2014/main" id="{3F7153F5-94EE-4C1E-8EDB-017D8EADF88B}"/>
              </a:ext>
            </a:extLst>
          </p:cNvPr>
          <p:cNvSpPr txBox="1"/>
          <p:nvPr/>
        </p:nvSpPr>
        <p:spPr>
          <a:xfrm>
            <a:off x="4863402" y="3794594"/>
            <a:ext cx="6149591" cy="2215991"/>
          </a:xfrm>
          <a:prstGeom prst="rect">
            <a:avLst/>
          </a:prstGeom>
          <a:noFill/>
        </p:spPr>
        <p:txBody>
          <a:bodyPr wrap="square" rtlCol="0">
            <a:spAutoFit/>
          </a:bodyPr>
          <a:lstStyle/>
          <a:p>
            <a:endParaRPr lang="en-US" sz="1800" dirty="0">
              <a:effectLst/>
              <a:latin typeface="Times New Roman" panose="02020603050405020304" pitchFamily="18" charset="0"/>
              <a:ea typeface="Calibri" panose="020F0502020204030204" pitchFamily="34" charset="0"/>
            </a:endParaRPr>
          </a:p>
          <a:p>
            <a:r>
              <a:rPr lang="en-US" sz="2400" b="1" dirty="0">
                <a:effectLst/>
                <a:latin typeface="Times New Roman" panose="02020603050405020304" pitchFamily="18" charset="0"/>
                <a:ea typeface="Calibri" panose="020F0502020204030204" pitchFamily="34" charset="0"/>
              </a:rPr>
              <a:t>Tank Inspection was inadequate for ageing tanks and the advanced pit corrosion was not identified. This eventually made two holes in the bottom plate allowing a toxic chemical to be released into the environment.</a:t>
            </a:r>
            <a:endParaRPr lang="en-US" sz="2400" b="1" dirty="0"/>
          </a:p>
        </p:txBody>
      </p:sp>
    </p:spTree>
    <p:extLst>
      <p:ext uri="{BB962C8B-B14F-4D97-AF65-F5344CB8AC3E}">
        <p14:creationId xmlns:p14="http://schemas.microsoft.com/office/powerpoint/2010/main" val="20111686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4601E2F-4A66-43A4-862D-D20E5370DE9E}"/>
              </a:ext>
            </a:extLst>
          </p:cNvPr>
          <p:cNvSpPr txBox="1"/>
          <p:nvPr/>
        </p:nvSpPr>
        <p:spPr>
          <a:xfrm>
            <a:off x="221169" y="136525"/>
            <a:ext cx="4709222" cy="6124754"/>
          </a:xfrm>
          <a:prstGeom prst="rect">
            <a:avLst/>
          </a:prstGeom>
          <a:noFill/>
        </p:spPr>
        <p:txBody>
          <a:bodyPr wrap="square">
            <a:spAutoFit/>
          </a:bodyPr>
          <a:lstStyle/>
          <a:p>
            <a:pPr marL="0" marR="0">
              <a:spcBef>
                <a:spcPts val="0"/>
              </a:spcBef>
              <a:spcAft>
                <a:spcPts val="0"/>
              </a:spcAft>
            </a:pPr>
            <a:r>
              <a:rPr lang="en-US" sz="2800" b="1" dirty="0">
                <a:solidFill>
                  <a:schemeClr val="tx2"/>
                </a:solidFill>
              </a:rPr>
              <a:t>CASE STUDY 3 – October 2009 – Terminal Explosion</a:t>
            </a:r>
            <a:br>
              <a:rPr lang="en-US" sz="2800" b="1" dirty="0">
                <a:solidFill>
                  <a:schemeClr val="tx2"/>
                </a:solidFill>
              </a:rPr>
            </a:br>
            <a:r>
              <a:rPr lang="en-US" sz="2400" dirty="0">
                <a:effectLst/>
                <a:latin typeface="Times New Roman" panose="02020603050405020304" pitchFamily="18" charset="0"/>
                <a:ea typeface="Calibri" panose="020F0502020204030204" pitchFamily="34" charset="0"/>
              </a:rPr>
              <a:t>A large explosion occurred at a facility in Puerto Rico, during offloading of gasoline from a ship. A 5-million-gallon aboveground storage tank overflowed into a secondary containment dike. The gasoline spray aerosolized, forming a large vapour cloud, which ignited after reaching an ignition source in the wastewater treatment area of the facility. Blast and fire/explosions resulted in loss of 17 of 48 tanks and damage in neighbourhood. The fires burned for almost 60 hours.</a:t>
            </a:r>
            <a:endParaRPr lang="en-US" sz="2400" dirty="0"/>
          </a:p>
        </p:txBody>
      </p:sp>
      <p:sp>
        <p:nvSpPr>
          <p:cNvPr id="2" name="Footer Placeholder 1">
            <a:extLst>
              <a:ext uri="{FF2B5EF4-FFF2-40B4-BE49-F238E27FC236}">
                <a16:creationId xmlns:a16="http://schemas.microsoft.com/office/drawing/2014/main" id="{33145A16-51F2-4181-AECB-5BD8717D99C0}"/>
              </a:ext>
            </a:extLst>
          </p:cNvPr>
          <p:cNvSpPr>
            <a:spLocks noGrp="1"/>
          </p:cNvSpPr>
          <p:nvPr>
            <p:ph type="ftr" sz="quarter" idx="11"/>
          </p:nvPr>
        </p:nvSpPr>
        <p:spPr/>
        <p:txBody>
          <a:bodyPr/>
          <a:lstStyle/>
          <a:p>
            <a:r>
              <a:rPr lang="en-US" dirty="0"/>
              <a:t>Suregrove Limited</a:t>
            </a:r>
          </a:p>
        </p:txBody>
      </p:sp>
      <p:sp>
        <p:nvSpPr>
          <p:cNvPr id="3" name="Slide Number Placeholder 2">
            <a:extLst>
              <a:ext uri="{FF2B5EF4-FFF2-40B4-BE49-F238E27FC236}">
                <a16:creationId xmlns:a16="http://schemas.microsoft.com/office/drawing/2014/main" id="{4F4D453E-4F19-401D-BCEC-480D1AECFBA8}"/>
              </a:ext>
            </a:extLst>
          </p:cNvPr>
          <p:cNvSpPr>
            <a:spLocks noGrp="1"/>
          </p:cNvSpPr>
          <p:nvPr>
            <p:ph type="sldNum" sz="quarter" idx="12"/>
          </p:nvPr>
        </p:nvSpPr>
        <p:spPr/>
        <p:txBody>
          <a:bodyPr/>
          <a:lstStyle/>
          <a:p>
            <a:fld id="{891ABD31-106C-3048-9C38-F85B692FE927}" type="slidenum">
              <a:rPr lang="en-US" smtClean="0"/>
              <a:t>27</a:t>
            </a:fld>
            <a:endParaRPr lang="en-US" dirty="0"/>
          </a:p>
        </p:txBody>
      </p:sp>
      <p:pic>
        <p:nvPicPr>
          <p:cNvPr id="9" name="Picture 8">
            <a:extLst>
              <a:ext uri="{FF2B5EF4-FFF2-40B4-BE49-F238E27FC236}">
                <a16:creationId xmlns:a16="http://schemas.microsoft.com/office/drawing/2014/main" id="{9009C00F-40A7-4314-965D-73A3C90EC3CC}"/>
              </a:ext>
            </a:extLst>
          </p:cNvPr>
          <p:cNvPicPr>
            <a:picLocks noChangeAspect="1"/>
          </p:cNvPicPr>
          <p:nvPr/>
        </p:nvPicPr>
        <p:blipFill>
          <a:blip r:embed="rId2"/>
          <a:stretch>
            <a:fillRect/>
          </a:stretch>
        </p:blipFill>
        <p:spPr>
          <a:xfrm>
            <a:off x="5502562" y="196754"/>
            <a:ext cx="4532392" cy="3163070"/>
          </a:xfrm>
          <a:prstGeom prst="rect">
            <a:avLst/>
          </a:prstGeom>
        </p:spPr>
      </p:pic>
      <p:pic>
        <p:nvPicPr>
          <p:cNvPr id="10" name="Picture 9">
            <a:extLst>
              <a:ext uri="{FF2B5EF4-FFF2-40B4-BE49-F238E27FC236}">
                <a16:creationId xmlns:a16="http://schemas.microsoft.com/office/drawing/2014/main" id="{9A96DFC3-E219-4BC1-A723-D14C3BB715D2}"/>
              </a:ext>
            </a:extLst>
          </p:cNvPr>
          <p:cNvPicPr>
            <a:picLocks noChangeAspect="1"/>
          </p:cNvPicPr>
          <p:nvPr/>
        </p:nvPicPr>
        <p:blipFill>
          <a:blip r:embed="rId3"/>
          <a:stretch>
            <a:fillRect/>
          </a:stretch>
        </p:blipFill>
        <p:spPr>
          <a:xfrm>
            <a:off x="5502562" y="3388893"/>
            <a:ext cx="5212330" cy="2576479"/>
          </a:xfrm>
          <a:prstGeom prst="rect">
            <a:avLst/>
          </a:prstGeom>
        </p:spPr>
      </p:pic>
    </p:spTree>
    <p:extLst>
      <p:ext uri="{BB962C8B-B14F-4D97-AF65-F5344CB8AC3E}">
        <p14:creationId xmlns:p14="http://schemas.microsoft.com/office/powerpoint/2010/main" val="15220880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FED72B-C174-4633-8DA5-3290C5532D97}"/>
              </a:ext>
            </a:extLst>
          </p:cNvPr>
          <p:cNvSpPr txBox="1"/>
          <p:nvPr/>
        </p:nvSpPr>
        <p:spPr>
          <a:xfrm>
            <a:off x="286063" y="91586"/>
            <a:ext cx="4724715" cy="5539978"/>
          </a:xfrm>
          <a:prstGeom prst="rect">
            <a:avLst/>
          </a:prstGeom>
          <a:noFill/>
        </p:spPr>
        <p:txBody>
          <a:bodyPr wrap="square">
            <a:spAutoFit/>
          </a:bodyPr>
          <a:lstStyle/>
          <a:p>
            <a:pPr marL="0" marR="0">
              <a:spcBef>
                <a:spcPts val="0"/>
              </a:spcBef>
              <a:spcAft>
                <a:spcPts val="0"/>
              </a:spcAft>
            </a:pPr>
            <a:r>
              <a:rPr lang="en-US" sz="2800" b="1" dirty="0">
                <a:solidFill>
                  <a:schemeClr val="tx2"/>
                </a:solidFill>
              </a:rPr>
              <a:t>CASE STUDY 4 – September 2010 – Dust Explosion USA</a:t>
            </a:r>
            <a:br>
              <a:rPr lang="en-US" sz="2800" dirty="0">
                <a:solidFill>
                  <a:schemeClr val="tx2"/>
                </a:solidFill>
              </a:rPr>
            </a:b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dirty="0">
                <a:effectLst/>
                <a:latin typeface="Times New Roman" panose="02020603050405020304" pitchFamily="18" charset="0"/>
                <a:ea typeface="Calibri" panose="020F0502020204030204" pitchFamily="34" charset="0"/>
              </a:rPr>
              <a:t>An explosion in the production building was caused by combustible titanium and zirconium dusts (processed at the facility). The explosion originated in a blender containing milled zirconium particulates, ignited by frictional heating/spark ignition of the zirconium arising from defective blender equipment. </a:t>
            </a:r>
            <a:r>
              <a:rPr lang="en-US" sz="2000" dirty="0">
                <a:latin typeface="Times New Roman" panose="02020603050405020304" pitchFamily="18" charset="0"/>
                <a:ea typeface="Calibri" panose="020F0502020204030204" pitchFamily="34" charset="0"/>
              </a:rPr>
              <a:t>H</a:t>
            </a:r>
            <a:r>
              <a:rPr lang="en-US" sz="2000" dirty="0">
                <a:effectLst/>
                <a:latin typeface="Times New Roman" panose="02020603050405020304" pitchFamily="18" charset="0"/>
                <a:ea typeface="Calibri" panose="020F0502020204030204" pitchFamily="34" charset="0"/>
              </a:rPr>
              <a:t>ydrogen gas produced by the reaction of molten titanium or zirconium metal and water (wash-down/water deluge system), may have also contributed. A dust collection system was not installed (refer NFPA 484 for controlling combustible metal dust hazards).</a:t>
            </a:r>
            <a:endParaRPr lang="en-US" sz="2000" dirty="0"/>
          </a:p>
        </p:txBody>
      </p:sp>
      <p:sp>
        <p:nvSpPr>
          <p:cNvPr id="2" name="Footer Placeholder 1">
            <a:extLst>
              <a:ext uri="{FF2B5EF4-FFF2-40B4-BE49-F238E27FC236}">
                <a16:creationId xmlns:a16="http://schemas.microsoft.com/office/drawing/2014/main" id="{36AA433F-1979-4DA9-ABA5-48010D77EFA8}"/>
              </a:ext>
            </a:extLst>
          </p:cNvPr>
          <p:cNvSpPr>
            <a:spLocks noGrp="1"/>
          </p:cNvSpPr>
          <p:nvPr>
            <p:ph type="ftr" sz="quarter" idx="11"/>
          </p:nvPr>
        </p:nvSpPr>
        <p:spPr/>
        <p:txBody>
          <a:bodyPr/>
          <a:lstStyle/>
          <a:p>
            <a:r>
              <a:rPr lang="en-US" dirty="0"/>
              <a:t>Suregrove Limited</a:t>
            </a:r>
          </a:p>
        </p:txBody>
      </p:sp>
      <p:sp>
        <p:nvSpPr>
          <p:cNvPr id="3" name="Slide Number Placeholder 2">
            <a:extLst>
              <a:ext uri="{FF2B5EF4-FFF2-40B4-BE49-F238E27FC236}">
                <a16:creationId xmlns:a16="http://schemas.microsoft.com/office/drawing/2014/main" id="{2F6156CC-30E5-47EF-A9FD-B764DD281C73}"/>
              </a:ext>
            </a:extLst>
          </p:cNvPr>
          <p:cNvSpPr>
            <a:spLocks noGrp="1"/>
          </p:cNvSpPr>
          <p:nvPr>
            <p:ph type="sldNum" sz="quarter" idx="12"/>
          </p:nvPr>
        </p:nvSpPr>
        <p:spPr/>
        <p:txBody>
          <a:bodyPr/>
          <a:lstStyle/>
          <a:p>
            <a:fld id="{891ABD31-106C-3048-9C38-F85B692FE927}" type="slidenum">
              <a:rPr lang="en-US" smtClean="0"/>
              <a:t>28</a:t>
            </a:fld>
            <a:endParaRPr lang="en-US" dirty="0"/>
          </a:p>
        </p:txBody>
      </p:sp>
      <p:pic>
        <p:nvPicPr>
          <p:cNvPr id="7" name="Picture 6">
            <a:extLst>
              <a:ext uri="{FF2B5EF4-FFF2-40B4-BE49-F238E27FC236}">
                <a16:creationId xmlns:a16="http://schemas.microsoft.com/office/drawing/2014/main" id="{3627D53B-4635-46E1-B543-415D8C1CC555}"/>
              </a:ext>
            </a:extLst>
          </p:cNvPr>
          <p:cNvPicPr>
            <a:picLocks noChangeAspect="1"/>
          </p:cNvPicPr>
          <p:nvPr/>
        </p:nvPicPr>
        <p:blipFill>
          <a:blip r:embed="rId2"/>
          <a:stretch>
            <a:fillRect/>
          </a:stretch>
        </p:blipFill>
        <p:spPr>
          <a:xfrm>
            <a:off x="5581784" y="316138"/>
            <a:ext cx="5924211" cy="3448644"/>
          </a:xfrm>
          <a:prstGeom prst="rect">
            <a:avLst/>
          </a:prstGeom>
        </p:spPr>
      </p:pic>
      <p:sp>
        <p:nvSpPr>
          <p:cNvPr id="8" name="Text Box 45">
            <a:extLst>
              <a:ext uri="{FF2B5EF4-FFF2-40B4-BE49-F238E27FC236}">
                <a16:creationId xmlns:a16="http://schemas.microsoft.com/office/drawing/2014/main" id="{913F34D5-C563-46FD-9AC0-C64E2AD6BA88}"/>
              </a:ext>
            </a:extLst>
          </p:cNvPr>
          <p:cNvSpPr txBox="1"/>
          <p:nvPr/>
        </p:nvSpPr>
        <p:spPr>
          <a:xfrm>
            <a:off x="6564993" y="4069978"/>
            <a:ext cx="3550348" cy="1047982"/>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3200" dirty="0">
                <a:effectLst/>
                <a:latin typeface="Calibri" panose="020F0502020204030204" pitchFamily="34" charset="0"/>
                <a:ea typeface="Calibri" panose="020F0502020204030204" pitchFamily="34" charset="0"/>
                <a:cs typeface="Times New Roman" panose="02020603050405020304" pitchFamily="18" charset="0"/>
              </a:rPr>
              <a:t>Press Blade Damage</a:t>
            </a:r>
          </a:p>
        </p:txBody>
      </p:sp>
    </p:spTree>
    <p:extLst>
      <p:ext uri="{BB962C8B-B14F-4D97-AF65-F5344CB8AC3E}">
        <p14:creationId xmlns:p14="http://schemas.microsoft.com/office/powerpoint/2010/main" val="2035381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E30764-BACC-9033-147F-19181D571C9D}"/>
              </a:ext>
            </a:extLst>
          </p:cNvPr>
          <p:cNvSpPr>
            <a:spLocks noGrp="1"/>
          </p:cNvSpPr>
          <p:nvPr>
            <p:ph type="dt" sz="half" idx="10"/>
          </p:nvPr>
        </p:nvSpPr>
        <p:spPr/>
        <p:txBody>
          <a:bodyPr/>
          <a:lstStyle/>
          <a:p>
            <a:fld id="{DD9A824C-F25E-4359-AB1E-3A39BA38D18E}" type="datetime1">
              <a:rPr lang="en-US" smtClean="0"/>
              <a:t>9/1/2022</a:t>
            </a:fld>
            <a:endParaRPr lang="en-US" dirty="0"/>
          </a:p>
        </p:txBody>
      </p:sp>
      <p:sp>
        <p:nvSpPr>
          <p:cNvPr id="3" name="Footer Placeholder 2">
            <a:extLst>
              <a:ext uri="{FF2B5EF4-FFF2-40B4-BE49-F238E27FC236}">
                <a16:creationId xmlns:a16="http://schemas.microsoft.com/office/drawing/2014/main" id="{18603FB2-89C5-1AF8-17A0-38819D68FE8E}"/>
              </a:ext>
            </a:extLst>
          </p:cNvPr>
          <p:cNvSpPr>
            <a:spLocks noGrp="1"/>
          </p:cNvSpPr>
          <p:nvPr>
            <p:ph type="ftr" sz="quarter" idx="11"/>
          </p:nvPr>
        </p:nvSpPr>
        <p:spPr/>
        <p:txBody>
          <a:bodyPr/>
          <a:lstStyle/>
          <a:p>
            <a:r>
              <a:rPr lang="en-US" dirty="0"/>
              <a:t>Suregrove Limited</a:t>
            </a:r>
          </a:p>
        </p:txBody>
      </p:sp>
      <p:sp>
        <p:nvSpPr>
          <p:cNvPr id="4" name="Slide Number Placeholder 3">
            <a:extLst>
              <a:ext uri="{FF2B5EF4-FFF2-40B4-BE49-F238E27FC236}">
                <a16:creationId xmlns:a16="http://schemas.microsoft.com/office/drawing/2014/main" id="{93AD18AD-DF8F-5DF2-A86C-B601ADB31187}"/>
              </a:ext>
            </a:extLst>
          </p:cNvPr>
          <p:cNvSpPr>
            <a:spLocks noGrp="1"/>
          </p:cNvSpPr>
          <p:nvPr>
            <p:ph type="sldNum" sz="quarter" idx="12"/>
          </p:nvPr>
        </p:nvSpPr>
        <p:spPr/>
        <p:txBody>
          <a:bodyPr/>
          <a:lstStyle/>
          <a:p>
            <a:fld id="{20585B22-0547-4751-9185-98E874F264A2}" type="slidenum">
              <a:rPr lang="en-US" smtClean="0"/>
              <a:t>3</a:t>
            </a:fld>
            <a:endParaRPr lang="en-US" dirty="0"/>
          </a:p>
        </p:txBody>
      </p:sp>
      <p:sp>
        <p:nvSpPr>
          <p:cNvPr id="6" name="TextBox 5">
            <a:extLst>
              <a:ext uri="{FF2B5EF4-FFF2-40B4-BE49-F238E27FC236}">
                <a16:creationId xmlns:a16="http://schemas.microsoft.com/office/drawing/2014/main" id="{6C18F059-F2CA-BEBC-BA41-B047290BE5BB}"/>
              </a:ext>
            </a:extLst>
          </p:cNvPr>
          <p:cNvSpPr txBox="1"/>
          <p:nvPr/>
        </p:nvSpPr>
        <p:spPr>
          <a:xfrm>
            <a:off x="44858" y="370622"/>
            <a:ext cx="9070675" cy="5763116"/>
          </a:xfrm>
          <a:prstGeom prst="rect">
            <a:avLst/>
          </a:prstGeom>
          <a:noFill/>
        </p:spPr>
        <p:txBody>
          <a:bodyPr wrap="square">
            <a:spAutoFit/>
          </a:bodyPr>
          <a:lstStyle/>
          <a:p>
            <a:pPr marL="285750" marR="0" algn="just">
              <a:spcBef>
                <a:spcPts val="0"/>
              </a:spcBef>
              <a:spcAft>
                <a:spcPts val="500"/>
              </a:spcAft>
            </a:pPr>
            <a:r>
              <a:rPr lang="en-US" sz="1800" b="1" u="sng" dirty="0">
                <a:solidFill>
                  <a:srgbClr val="424242"/>
                </a:solidFill>
                <a:effectLst/>
                <a:latin typeface="Times New Roman" panose="02020603050405020304" pitchFamily="18" charset="0"/>
                <a:ea typeface="Times New Roman" panose="02020603050405020304" pitchFamily="18" charset="0"/>
              </a:rPr>
              <a:t>Key Identifiers (KIs)</a:t>
            </a:r>
          </a:p>
          <a:p>
            <a:pPr marL="285750" marR="0" algn="just">
              <a:spcBef>
                <a:spcPts val="0"/>
              </a:spcBef>
              <a:spcAft>
                <a:spcPts val="500"/>
              </a:spcAft>
            </a:pPr>
            <a:r>
              <a:rPr lang="en-US" sz="1800" dirty="0">
                <a:solidFill>
                  <a:srgbClr val="424242"/>
                </a:solidFill>
                <a:effectLst/>
                <a:latin typeface="Times New Roman" panose="02020603050405020304" pitchFamily="18" charset="0"/>
                <a:ea typeface="Times New Roman" panose="02020603050405020304" pitchFamily="18" charset="0"/>
              </a:rPr>
              <a:t>which lead to plant failure:</a:t>
            </a:r>
          </a:p>
          <a:p>
            <a:pPr marL="628650" marR="0" indent="-342900" algn="just">
              <a:spcBef>
                <a:spcPts val="0"/>
              </a:spcBef>
              <a:spcAft>
                <a:spcPts val="500"/>
              </a:spcAft>
              <a:buAutoNum type="arabicParenR"/>
            </a:pPr>
            <a:r>
              <a:rPr lang="en-US" sz="1800" dirty="0">
                <a:solidFill>
                  <a:srgbClr val="424242"/>
                </a:solidFill>
                <a:effectLst/>
                <a:latin typeface="Times New Roman" panose="02020603050405020304" pitchFamily="18" charset="0"/>
                <a:ea typeface="Times New Roman" panose="02020603050405020304" pitchFamily="18" charset="0"/>
              </a:rPr>
              <a:t>Changes in operating conditions</a:t>
            </a:r>
          </a:p>
          <a:p>
            <a:pPr marL="628650" marR="0" indent="-342900" algn="just">
              <a:spcBef>
                <a:spcPts val="0"/>
              </a:spcBef>
              <a:spcAft>
                <a:spcPts val="500"/>
              </a:spcAft>
              <a:buAutoNum type="arabicParenR"/>
            </a:pPr>
            <a:r>
              <a:rPr lang="en-US" dirty="0">
                <a:solidFill>
                  <a:srgbClr val="424242"/>
                </a:solidFill>
                <a:latin typeface="Times New Roman" panose="02020603050405020304" pitchFamily="18" charset="0"/>
                <a:ea typeface="Times New Roman" panose="02020603050405020304" pitchFamily="18" charset="0"/>
              </a:rPr>
              <a:t>M</a:t>
            </a:r>
            <a:r>
              <a:rPr lang="en-US" sz="1800" dirty="0">
                <a:solidFill>
                  <a:srgbClr val="424242"/>
                </a:solidFill>
                <a:effectLst/>
                <a:latin typeface="Times New Roman" panose="02020603050405020304" pitchFamily="18" charset="0"/>
                <a:ea typeface="Times New Roman" panose="02020603050405020304" pitchFamily="18" charset="0"/>
              </a:rPr>
              <a:t>ore aggressive feedstocks</a:t>
            </a:r>
          </a:p>
          <a:p>
            <a:pPr marL="628650" marR="0" indent="-342900" algn="just">
              <a:spcBef>
                <a:spcPts val="0"/>
              </a:spcBef>
              <a:spcAft>
                <a:spcPts val="500"/>
              </a:spcAft>
              <a:buAutoNum type="arabicParenR"/>
            </a:pPr>
            <a:r>
              <a:rPr lang="en-US" sz="1800" dirty="0">
                <a:solidFill>
                  <a:srgbClr val="424242"/>
                </a:solidFill>
                <a:effectLst/>
                <a:latin typeface="Times New Roman" panose="02020603050405020304" pitchFamily="18" charset="0"/>
                <a:ea typeface="Times New Roman" panose="02020603050405020304" pitchFamily="18" charset="0"/>
              </a:rPr>
              <a:t>Corrosion Under Insulation (CUI)</a:t>
            </a:r>
          </a:p>
          <a:p>
            <a:pPr marL="628650" marR="0" indent="-342900" algn="just">
              <a:spcBef>
                <a:spcPts val="0"/>
              </a:spcBef>
              <a:spcAft>
                <a:spcPts val="500"/>
              </a:spcAft>
              <a:buAutoNum type="arabicParenR"/>
            </a:pPr>
            <a:r>
              <a:rPr lang="en-US" dirty="0">
                <a:solidFill>
                  <a:srgbClr val="424242"/>
                </a:solidFill>
                <a:latin typeface="Times New Roman" panose="02020603050405020304" pitchFamily="18" charset="0"/>
                <a:ea typeface="Times New Roman" panose="02020603050405020304" pitchFamily="18" charset="0"/>
              </a:rPr>
              <a:t>I</a:t>
            </a:r>
            <a:r>
              <a:rPr lang="en-US" sz="1800" dirty="0">
                <a:solidFill>
                  <a:srgbClr val="424242"/>
                </a:solidFill>
                <a:effectLst/>
                <a:latin typeface="Times New Roman" panose="02020603050405020304" pitchFamily="18" charset="0"/>
                <a:ea typeface="Times New Roman" panose="02020603050405020304" pitchFamily="18" charset="0"/>
              </a:rPr>
              <a:t>nadequate inspection regimes</a:t>
            </a:r>
          </a:p>
          <a:p>
            <a:pPr marL="628650" marR="0" indent="-342900" algn="just">
              <a:spcBef>
                <a:spcPts val="0"/>
              </a:spcBef>
              <a:spcAft>
                <a:spcPts val="500"/>
              </a:spcAft>
              <a:buAutoNum type="arabicParenR"/>
            </a:pPr>
            <a:r>
              <a:rPr lang="en-US" dirty="0">
                <a:solidFill>
                  <a:srgbClr val="424242"/>
                </a:solidFill>
                <a:latin typeface="Times New Roman" panose="02020603050405020304" pitchFamily="18" charset="0"/>
                <a:ea typeface="Times New Roman" panose="02020603050405020304" pitchFamily="18" charset="0"/>
              </a:rPr>
              <a:t>M</a:t>
            </a:r>
            <a:r>
              <a:rPr lang="en-US" sz="1800" dirty="0">
                <a:solidFill>
                  <a:srgbClr val="424242"/>
                </a:solidFill>
                <a:effectLst/>
                <a:latin typeface="Times New Roman" panose="02020603050405020304" pitchFamily="18" charset="0"/>
                <a:ea typeface="Times New Roman" panose="02020603050405020304" pitchFamily="18" charset="0"/>
              </a:rPr>
              <a:t>aterial mismatches</a:t>
            </a:r>
          </a:p>
          <a:p>
            <a:pPr marL="628650" marR="0" indent="-342900" algn="just">
              <a:spcBef>
                <a:spcPts val="0"/>
              </a:spcBef>
              <a:spcAft>
                <a:spcPts val="500"/>
              </a:spcAft>
              <a:buAutoNum type="arabicParenR"/>
            </a:pPr>
            <a:r>
              <a:rPr lang="en-US" dirty="0">
                <a:solidFill>
                  <a:srgbClr val="424242"/>
                </a:solidFill>
                <a:latin typeface="Times New Roman" panose="02020603050405020304" pitchFamily="18" charset="0"/>
                <a:ea typeface="Times New Roman" panose="02020603050405020304" pitchFamily="18" charset="0"/>
              </a:rPr>
              <a:t>O</a:t>
            </a:r>
            <a:r>
              <a:rPr lang="en-US" sz="1800" dirty="0">
                <a:solidFill>
                  <a:srgbClr val="424242"/>
                </a:solidFill>
                <a:effectLst/>
                <a:latin typeface="Times New Roman" panose="02020603050405020304" pitchFamily="18" charset="0"/>
                <a:ea typeface="Times New Roman" panose="02020603050405020304" pitchFamily="18" charset="0"/>
              </a:rPr>
              <a:t>verdue retirements and obsoleteness </a:t>
            </a:r>
          </a:p>
          <a:p>
            <a:pPr marL="628650" marR="0" indent="-342900" algn="just">
              <a:spcBef>
                <a:spcPts val="0"/>
              </a:spcBef>
              <a:spcAft>
                <a:spcPts val="500"/>
              </a:spcAft>
              <a:buAutoNum type="arabicParen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‘Mothballed’ plants which do not have oxygen or water free atmospheres </a:t>
            </a:r>
          </a:p>
          <a:p>
            <a:pPr marL="628650" marR="0" indent="-342900" algn="just">
              <a:spcBef>
                <a:spcPts val="0"/>
              </a:spcBef>
              <a:spcAft>
                <a:spcPts val="500"/>
              </a:spcAft>
              <a:buAutoNum type="arabicParen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Thermal cycling caused by too many start-ups/shutdowns per annum</a:t>
            </a:r>
          </a:p>
          <a:p>
            <a:pPr marL="628650" marR="0" indent="-342900" algn="just">
              <a:spcBef>
                <a:spcPts val="0"/>
              </a:spcBef>
              <a:spcAft>
                <a:spcPts val="500"/>
              </a:spcAft>
              <a:buAutoNum type="arabicParenR"/>
            </a:pPr>
            <a:r>
              <a:rPr lang="en-US" dirty="0">
                <a:latin typeface="Times New Roman" panose="02020603050405020304" pitchFamily="18" charset="0"/>
                <a:ea typeface="Calibri" panose="020F0502020204030204" pitchFamily="34" charset="0"/>
                <a:cs typeface="Times New Roman" panose="02020603050405020304" pitchFamily="18" charset="0"/>
              </a:rPr>
              <a:t>P</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lant location (coastal plants tend to suffer higher corrosion rates than in-land facilities due to the saliferous environment and humidity) </a:t>
            </a:r>
          </a:p>
          <a:p>
            <a:pPr marL="628650" marR="0" indent="-342900" algn="just">
              <a:spcBef>
                <a:spcPts val="0"/>
              </a:spcBef>
              <a:spcAft>
                <a:spcPts val="500"/>
              </a:spcAft>
              <a:buAutoNum type="arabicParenR"/>
            </a:pPr>
            <a:r>
              <a:rPr lang="en-US" dirty="0">
                <a:latin typeface="Times New Roman" panose="02020603050405020304" pitchFamily="18" charset="0"/>
                <a:ea typeface="Calibri" panose="020F0502020204030204" pitchFamily="34" charset="0"/>
                <a:cs typeface="Times New Roman" panose="02020603050405020304" pitchFamily="18" charset="0"/>
              </a:rPr>
              <a:t> 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ffects of nature such as microbiological attack</a:t>
            </a:r>
          </a:p>
          <a:p>
            <a:pPr marL="628650" marR="0" indent="-342900" algn="just">
              <a:spcBef>
                <a:spcPts val="0"/>
              </a:spcBef>
              <a:spcAft>
                <a:spcPts val="500"/>
              </a:spcAft>
              <a:buAutoNum type="arabicParenR"/>
            </a:pPr>
            <a:r>
              <a:rPr lang="en-US" dirty="0">
                <a:latin typeface="Times New Roman" panose="02020603050405020304" pitchFamily="18" charset="0"/>
                <a:ea typeface="Calibri" panose="020F0502020204030204" pitchFamily="34" charset="0"/>
                <a:cs typeface="Times New Roman" panose="02020603050405020304" pitchFamily="18" charset="0"/>
              </a:rPr>
              <a:t> 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vents such as seismic damage caused by earthquake, flooding, windstorms and so on</a:t>
            </a:r>
          </a:p>
          <a:p>
            <a:pPr marL="628650" marR="0" indent="-342900" algn="just">
              <a:spcBef>
                <a:spcPts val="0"/>
              </a:spcBef>
              <a:spcAft>
                <a:spcPts val="500"/>
              </a:spcAft>
              <a:buAutoNum type="arabicParen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Deteriorations caused by variance in soil conditions, stray electrical currents, </a:t>
            </a:r>
          </a:p>
          <a:p>
            <a:pPr marL="285750" marR="0" algn="just">
              <a:spcBef>
                <a:spcPts val="0"/>
              </a:spcBef>
              <a:spcAft>
                <a:spcPts val="500"/>
              </a:spcAft>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biological effects (pipelines); stress (all plant), </a:t>
            </a:r>
          </a:p>
          <a:p>
            <a:pPr marL="285750" marR="0" algn="just">
              <a:spcBef>
                <a:spcPts val="0"/>
              </a:spcBef>
              <a:spcAft>
                <a:spcPts val="500"/>
              </a:spcAft>
            </a:pP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low point water accumulation and unstable flow regimes.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3908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83F3E6-F62F-689D-36B9-0E633DA28131}"/>
              </a:ext>
            </a:extLst>
          </p:cNvPr>
          <p:cNvSpPr>
            <a:spLocks noGrp="1"/>
          </p:cNvSpPr>
          <p:nvPr>
            <p:ph type="dt" sz="half" idx="10"/>
          </p:nvPr>
        </p:nvSpPr>
        <p:spPr/>
        <p:txBody>
          <a:bodyPr/>
          <a:lstStyle/>
          <a:p>
            <a:fld id="{DD9A824C-F25E-4359-AB1E-3A39BA38D18E}" type="datetime1">
              <a:rPr lang="en-US" smtClean="0"/>
              <a:t>9/1/2022</a:t>
            </a:fld>
            <a:endParaRPr lang="en-US" dirty="0"/>
          </a:p>
        </p:txBody>
      </p:sp>
      <p:sp>
        <p:nvSpPr>
          <p:cNvPr id="3" name="Footer Placeholder 2">
            <a:extLst>
              <a:ext uri="{FF2B5EF4-FFF2-40B4-BE49-F238E27FC236}">
                <a16:creationId xmlns:a16="http://schemas.microsoft.com/office/drawing/2014/main" id="{3B3B2712-BBCF-55F0-1E44-BC1F5FDECAAD}"/>
              </a:ext>
            </a:extLst>
          </p:cNvPr>
          <p:cNvSpPr>
            <a:spLocks noGrp="1"/>
          </p:cNvSpPr>
          <p:nvPr>
            <p:ph type="ftr" sz="quarter" idx="11"/>
          </p:nvPr>
        </p:nvSpPr>
        <p:spPr/>
        <p:txBody>
          <a:bodyPr/>
          <a:lstStyle/>
          <a:p>
            <a:r>
              <a:rPr lang="en-US" dirty="0"/>
              <a:t>Suregrove Limited</a:t>
            </a:r>
          </a:p>
        </p:txBody>
      </p:sp>
      <p:sp>
        <p:nvSpPr>
          <p:cNvPr id="4" name="Slide Number Placeholder 3">
            <a:extLst>
              <a:ext uri="{FF2B5EF4-FFF2-40B4-BE49-F238E27FC236}">
                <a16:creationId xmlns:a16="http://schemas.microsoft.com/office/drawing/2014/main" id="{7CDA0A80-9B4B-6C3E-25C0-E53DE78409F5}"/>
              </a:ext>
            </a:extLst>
          </p:cNvPr>
          <p:cNvSpPr>
            <a:spLocks noGrp="1"/>
          </p:cNvSpPr>
          <p:nvPr>
            <p:ph type="sldNum" sz="quarter" idx="12"/>
          </p:nvPr>
        </p:nvSpPr>
        <p:spPr/>
        <p:txBody>
          <a:bodyPr/>
          <a:lstStyle/>
          <a:p>
            <a:fld id="{20585B22-0547-4751-9185-98E874F264A2}" type="slidenum">
              <a:rPr lang="en-US" smtClean="0"/>
              <a:t>4</a:t>
            </a:fld>
            <a:endParaRPr lang="en-US" dirty="0"/>
          </a:p>
        </p:txBody>
      </p:sp>
      <p:sp>
        <p:nvSpPr>
          <p:cNvPr id="6" name="TextBox 5">
            <a:extLst>
              <a:ext uri="{FF2B5EF4-FFF2-40B4-BE49-F238E27FC236}">
                <a16:creationId xmlns:a16="http://schemas.microsoft.com/office/drawing/2014/main" id="{52F6012F-65C8-B9A8-A867-445C762327B1}"/>
              </a:ext>
            </a:extLst>
          </p:cNvPr>
          <p:cNvSpPr txBox="1"/>
          <p:nvPr/>
        </p:nvSpPr>
        <p:spPr>
          <a:xfrm>
            <a:off x="138022" y="819830"/>
            <a:ext cx="10779569" cy="4741234"/>
          </a:xfrm>
          <a:prstGeom prst="rect">
            <a:avLst/>
          </a:prstGeom>
          <a:noFill/>
        </p:spPr>
        <p:txBody>
          <a:bodyPr wrap="square">
            <a:spAutoFit/>
          </a:bodyPr>
          <a:lstStyle/>
          <a:p>
            <a:pPr marL="285750" marR="0" algn="just">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Lifespan Technical Examinations (LTEs) are becoming common place to establish the possibility of extending the operation of a plant. These often make recommendations to the plant to improve its integrity. </a:t>
            </a:r>
          </a:p>
          <a:p>
            <a:pPr marL="285750" marR="0" algn="just">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Mature sites have some key advantages such as generous equipment and pipework thicknesses (overdesign) and use of high-quality reliable materials although spares availability is obviously a concern.  </a:t>
            </a:r>
          </a:p>
          <a:p>
            <a:pPr marL="285750" marR="0" algn="just">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rPr>
              <a:t>This paper also considers retirement criteria such as inefficient production, high maintenance costs (corrosion and erosion) and safety issues. Downgrading of system pressures have to be made when pipework shows thinning, and this can also occur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 pressure vessels with costly total replacement. The use of clamps is discussed which have either been used to seal leakage or are rated for full pressure.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algn="just">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Four Case Studies are provided to demonstrate classic failures; the risk of mixing old obsolete equipment with newer plant leading to error in maintenance; gradual tank corrosion leading to major environmental pollution; operational limitations posed by retaining antiquated instrumentation and failure to modernize; particulate or dust explosions caused by erosion.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algn="just">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effect of the current pandemic will be discussed.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algn="just">
              <a:lnSpc>
                <a:spcPct val="107000"/>
              </a:lnSpc>
              <a:spcBef>
                <a:spcPts val="0"/>
              </a:spcBef>
              <a:spcAft>
                <a:spcPts val="800"/>
              </a:spcAft>
            </a:pPr>
            <a:endParaRPr lang="en-US" dirty="0"/>
          </a:p>
        </p:txBody>
      </p:sp>
    </p:spTree>
    <p:extLst>
      <p:ext uri="{BB962C8B-B14F-4D97-AF65-F5344CB8AC3E}">
        <p14:creationId xmlns:p14="http://schemas.microsoft.com/office/powerpoint/2010/main" val="4254376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DAEFDE-B90E-B1FC-89B9-9600D7FFC18E}"/>
              </a:ext>
            </a:extLst>
          </p:cNvPr>
          <p:cNvSpPr>
            <a:spLocks noGrp="1"/>
          </p:cNvSpPr>
          <p:nvPr>
            <p:ph type="dt" sz="half" idx="10"/>
          </p:nvPr>
        </p:nvSpPr>
        <p:spPr/>
        <p:txBody>
          <a:bodyPr/>
          <a:lstStyle/>
          <a:p>
            <a:fld id="{DD9A824C-F25E-4359-AB1E-3A39BA38D18E}" type="datetime1">
              <a:rPr lang="en-US" smtClean="0"/>
              <a:t>9/1/2022</a:t>
            </a:fld>
            <a:endParaRPr lang="en-US" dirty="0"/>
          </a:p>
        </p:txBody>
      </p:sp>
      <p:sp>
        <p:nvSpPr>
          <p:cNvPr id="3" name="Footer Placeholder 2">
            <a:extLst>
              <a:ext uri="{FF2B5EF4-FFF2-40B4-BE49-F238E27FC236}">
                <a16:creationId xmlns:a16="http://schemas.microsoft.com/office/drawing/2014/main" id="{3B0E3986-E772-5834-BD41-76015B7CBC0D}"/>
              </a:ext>
            </a:extLst>
          </p:cNvPr>
          <p:cNvSpPr>
            <a:spLocks noGrp="1"/>
          </p:cNvSpPr>
          <p:nvPr>
            <p:ph type="ftr" sz="quarter" idx="11"/>
          </p:nvPr>
        </p:nvSpPr>
        <p:spPr/>
        <p:txBody>
          <a:bodyPr/>
          <a:lstStyle/>
          <a:p>
            <a:r>
              <a:rPr lang="en-US" dirty="0"/>
              <a:t>Suregrove Limited</a:t>
            </a:r>
          </a:p>
        </p:txBody>
      </p:sp>
      <p:sp>
        <p:nvSpPr>
          <p:cNvPr id="4" name="Slide Number Placeholder 3">
            <a:extLst>
              <a:ext uri="{FF2B5EF4-FFF2-40B4-BE49-F238E27FC236}">
                <a16:creationId xmlns:a16="http://schemas.microsoft.com/office/drawing/2014/main" id="{61104E94-98F6-D14B-0AB7-03B4B2CF0056}"/>
              </a:ext>
            </a:extLst>
          </p:cNvPr>
          <p:cNvSpPr>
            <a:spLocks noGrp="1"/>
          </p:cNvSpPr>
          <p:nvPr>
            <p:ph type="sldNum" sz="quarter" idx="12"/>
          </p:nvPr>
        </p:nvSpPr>
        <p:spPr/>
        <p:txBody>
          <a:bodyPr/>
          <a:lstStyle/>
          <a:p>
            <a:fld id="{20585B22-0547-4751-9185-98E874F264A2}" type="slidenum">
              <a:rPr lang="en-US" smtClean="0"/>
              <a:t>5</a:t>
            </a:fld>
            <a:endParaRPr lang="en-US" dirty="0"/>
          </a:p>
        </p:txBody>
      </p:sp>
      <p:sp>
        <p:nvSpPr>
          <p:cNvPr id="6" name="TextBox 5">
            <a:extLst>
              <a:ext uri="{FF2B5EF4-FFF2-40B4-BE49-F238E27FC236}">
                <a16:creationId xmlns:a16="http://schemas.microsoft.com/office/drawing/2014/main" id="{E13B0191-9C1D-5321-8AE0-1199B7B3E83F}"/>
              </a:ext>
            </a:extLst>
          </p:cNvPr>
          <p:cNvSpPr txBox="1"/>
          <p:nvPr/>
        </p:nvSpPr>
        <p:spPr>
          <a:xfrm>
            <a:off x="1159390" y="1709712"/>
            <a:ext cx="8836900" cy="2847574"/>
          </a:xfrm>
          <a:prstGeom prst="rect">
            <a:avLst/>
          </a:prstGeom>
          <a:noFill/>
        </p:spPr>
        <p:txBody>
          <a:bodyPr wrap="square">
            <a:spAutoFit/>
          </a:bodyPr>
          <a:lstStyle/>
          <a:p>
            <a:pPr marL="0" marR="0">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current COVID pandemic has created five problems: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Unavailability of international specialists to check site equipment for problems and a backlog of tasks to be completed.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Supply chain interruption for all types of equipment, components and materials, replacement parts and spares.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Maintenance/Inspection Deferrals or scope reductions.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Some owners have had to mobilize an extra contractor workforce to cater for teams required to isolate, illness and failure to attend their sites.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aren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Delay in modernization programme implementation.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2696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D73367-738E-C1E9-99B2-45A3DA33C56A}"/>
              </a:ext>
            </a:extLst>
          </p:cNvPr>
          <p:cNvSpPr>
            <a:spLocks noGrp="1"/>
          </p:cNvSpPr>
          <p:nvPr>
            <p:ph type="dt" sz="half" idx="10"/>
          </p:nvPr>
        </p:nvSpPr>
        <p:spPr/>
        <p:txBody>
          <a:bodyPr/>
          <a:lstStyle/>
          <a:p>
            <a:fld id="{DD9A824C-F25E-4359-AB1E-3A39BA38D18E}" type="datetime1">
              <a:rPr lang="en-US" smtClean="0"/>
              <a:t>9/1/2022</a:t>
            </a:fld>
            <a:endParaRPr lang="en-US" dirty="0"/>
          </a:p>
        </p:txBody>
      </p:sp>
      <p:sp>
        <p:nvSpPr>
          <p:cNvPr id="3" name="Footer Placeholder 2">
            <a:extLst>
              <a:ext uri="{FF2B5EF4-FFF2-40B4-BE49-F238E27FC236}">
                <a16:creationId xmlns:a16="http://schemas.microsoft.com/office/drawing/2014/main" id="{6DEDA4C9-4742-3D2E-3463-6ED9814F5382}"/>
              </a:ext>
            </a:extLst>
          </p:cNvPr>
          <p:cNvSpPr>
            <a:spLocks noGrp="1"/>
          </p:cNvSpPr>
          <p:nvPr>
            <p:ph type="ftr" sz="quarter" idx="11"/>
          </p:nvPr>
        </p:nvSpPr>
        <p:spPr/>
        <p:txBody>
          <a:bodyPr/>
          <a:lstStyle/>
          <a:p>
            <a:r>
              <a:rPr lang="en-US" dirty="0"/>
              <a:t>Suregrove Limited</a:t>
            </a:r>
          </a:p>
        </p:txBody>
      </p:sp>
      <p:sp>
        <p:nvSpPr>
          <p:cNvPr id="4" name="Slide Number Placeholder 3">
            <a:extLst>
              <a:ext uri="{FF2B5EF4-FFF2-40B4-BE49-F238E27FC236}">
                <a16:creationId xmlns:a16="http://schemas.microsoft.com/office/drawing/2014/main" id="{DA847010-63A6-9A24-9CCA-4827591345EF}"/>
              </a:ext>
            </a:extLst>
          </p:cNvPr>
          <p:cNvSpPr>
            <a:spLocks noGrp="1"/>
          </p:cNvSpPr>
          <p:nvPr>
            <p:ph type="sldNum" sz="quarter" idx="12"/>
          </p:nvPr>
        </p:nvSpPr>
        <p:spPr/>
        <p:txBody>
          <a:bodyPr/>
          <a:lstStyle/>
          <a:p>
            <a:fld id="{20585B22-0547-4751-9185-98E874F264A2}" type="slidenum">
              <a:rPr lang="en-US" smtClean="0"/>
              <a:t>6</a:t>
            </a:fld>
            <a:endParaRPr lang="en-US" dirty="0"/>
          </a:p>
        </p:txBody>
      </p:sp>
      <p:sp>
        <p:nvSpPr>
          <p:cNvPr id="6" name="TextBox 5">
            <a:extLst>
              <a:ext uri="{FF2B5EF4-FFF2-40B4-BE49-F238E27FC236}">
                <a16:creationId xmlns:a16="http://schemas.microsoft.com/office/drawing/2014/main" id="{D280AD88-864B-418C-8337-1B1A863CCF90}"/>
              </a:ext>
            </a:extLst>
          </p:cNvPr>
          <p:cNvSpPr txBox="1"/>
          <p:nvPr/>
        </p:nvSpPr>
        <p:spPr>
          <a:xfrm>
            <a:off x="377262" y="960616"/>
            <a:ext cx="11465081" cy="5291577"/>
          </a:xfrm>
          <a:prstGeom prst="rect">
            <a:avLst/>
          </a:prstGeom>
          <a:noFill/>
        </p:spPr>
        <p:txBody>
          <a:bodyPr wrap="square">
            <a:spAutoFit/>
          </a:bodyPr>
          <a:lstStyle/>
          <a:p>
            <a:pPr marL="0" marR="0" algn="just">
              <a:lnSpc>
                <a:spcPct val="107000"/>
              </a:lnSpc>
              <a:spcBef>
                <a:spcPts val="0"/>
              </a:spcBef>
              <a:spcAft>
                <a:spcPts val="800"/>
              </a:spcAft>
            </a:pPr>
            <a:r>
              <a:rPr lang="en-US" sz="2800" b="1" u="sng" dirty="0">
                <a:effectLst/>
                <a:latin typeface="Times New Roman" panose="02020603050405020304" pitchFamily="18" charset="0"/>
                <a:ea typeface="Calibri" panose="020F0502020204030204" pitchFamily="34" charset="0"/>
                <a:cs typeface="Times New Roman" panose="02020603050405020304" pitchFamily="18" charset="0"/>
              </a:rPr>
              <a:t>2.0 Inspection Data is the Key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Rigorous inspection program for to continuously assess their physical condition. This will entail: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mj-lt"/>
              <a:buAutoNum type="arabicParenR"/>
              <a:tabLst>
                <a:tab pos="285750" algn="l"/>
                <a:tab pos="400050" algn="l"/>
              </a:tabLs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Maintaining comprehensive inspection and maintenance records</a:t>
            </a:r>
            <a:r>
              <a:rPr lang="en-US" sz="1400" baseline="30000" dirty="0">
                <a:effectLst/>
                <a:latin typeface="Times New Roman" panose="02020603050405020304" pitchFamily="18" charset="0"/>
                <a:ea typeface="Calibri" panose="020F0502020204030204" pitchFamily="34" charset="0"/>
                <a:cs typeface="Times New Roman" panose="02020603050405020304" pitchFamily="18" charset="0"/>
              </a:rPr>
              <a:t>(3)</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which can be trended to illustrate changes in corrosion, erosion, wear, and tear.  Typical areas for examination are tower trays and internals, lined or clad vessels, pump impellors, compressor and turbine rotors, seals and bearings, high-temperature services such as tubes in furnaces/boilers/exchangers, all types of pipework, pipelines and trunklines. Typical NDT techniques which are suitable are: Visual Inspection, Ultrasonic Thickness Measurement, Ultrasonic Phase Array, Radiographic Testing., Measuring Vibration, Penetrant Test.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171450" algn="just">
              <a:lnSpc>
                <a:spcPct val="107000"/>
              </a:lnSpc>
              <a:spcBef>
                <a:spcPts val="0"/>
              </a:spcBef>
              <a:spcAft>
                <a:spcPts val="0"/>
              </a:spcAft>
              <a:tabLst>
                <a:tab pos="285750" algn="l"/>
              </a:tabLs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gn="just">
              <a:lnSpc>
                <a:spcPct val="107000"/>
              </a:lnSpc>
              <a:spcBef>
                <a:spcPts val="0"/>
              </a:spcBef>
              <a:spcAft>
                <a:spcPts val="0"/>
              </a:spcAft>
              <a:tabLst>
                <a:tab pos="285750" algn="l"/>
              </a:tabLst>
            </a:pPr>
            <a:r>
              <a:rPr lang="en-US" sz="2000" u="sng" dirty="0">
                <a:effectLst/>
                <a:latin typeface="Times New Roman" panose="02020603050405020304" pitchFamily="18" charset="0"/>
                <a:ea typeface="Calibri" panose="020F0502020204030204" pitchFamily="34" charset="0"/>
                <a:cs typeface="Times New Roman" panose="02020603050405020304" pitchFamily="18" charset="0"/>
              </a:rPr>
              <a:t>2.1 Other Criteria for Investigation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mj-lt"/>
              <a:buAutoNum type="arabicParenR"/>
              <a:tabLst>
                <a:tab pos="285750" algn="l"/>
              </a:tabLs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Noting the design basis of devices which generate heat (such as control systems, electrical equipment, instrumentation). Climatic changes may increase the temperature in enclosures/rooms and create a need to install more HVAC system capacity to prevent overheating.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mj-lt"/>
              <a:buAutoNum type="arabicParenR"/>
              <a:tabLst>
                <a:tab pos="285750" algn="l"/>
              </a:tabLs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The adequacy of cooling systems (water, air etc.) can deteriorate overtime due to corrosion, fouling, wear and tear and this needs to be evaluated.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mj-lt"/>
              <a:buAutoNum type="arabicParenR"/>
              <a:tabLst>
                <a:tab pos="285750" algn="l"/>
              </a:tabLs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Pump wear can reduce the performance (e.g., Firepump wear means that the design flow cannot be achieved).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mj-lt"/>
              <a:buAutoNum type="arabicParenR"/>
              <a:tabLst>
                <a:tab pos="285750" algn="l"/>
              </a:tabLs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Methods of pipeline inspection need to be considered where intelligent pig inspection cannot be used for buried locations such as through tunnels, submerged under water. Guided wave and ultrasonic testing systems can be deployed.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mj-lt"/>
              <a:buAutoNum type="arabicParenR"/>
              <a:tabLst>
                <a:tab pos="285750" algn="l"/>
              </a:tabLs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RBI (Risk Based Inspection) cannot be used for reducing maintenance unless complete certainty is known that similar systems are in identical condition.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0"/>
              </a:spcAft>
              <a:buFont typeface="+mj-lt"/>
              <a:buAutoNum type="arabicParenR"/>
              <a:tabLst>
                <a:tab pos="285750" algn="l"/>
              </a:tabLs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Subsidence and collapse can occur through drying out of foundations. Regular inspection using theodolite measurements are advised to discover movement.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mj-lt"/>
              <a:buAutoNum type="arabicParenR"/>
              <a:tabLst>
                <a:tab pos="285750" algn="l"/>
              </a:tabLs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Damage will occur if the site is subject to earthquake, windstorm, cyclones, hurricanes, volcanic ash deposition, flooding or tsunami. Following any natural peril event, the plant should be checked for any form of damage.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71997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D476EC-F644-C50E-630F-BAB10FDD56A4}"/>
              </a:ext>
            </a:extLst>
          </p:cNvPr>
          <p:cNvSpPr>
            <a:spLocks noGrp="1"/>
          </p:cNvSpPr>
          <p:nvPr>
            <p:ph type="dt" sz="half" idx="10"/>
          </p:nvPr>
        </p:nvSpPr>
        <p:spPr/>
        <p:txBody>
          <a:bodyPr/>
          <a:lstStyle/>
          <a:p>
            <a:fld id="{DD9A824C-F25E-4359-AB1E-3A39BA38D18E}" type="datetime1">
              <a:rPr lang="en-US" smtClean="0"/>
              <a:t>9/1/2022</a:t>
            </a:fld>
            <a:endParaRPr lang="en-US" dirty="0"/>
          </a:p>
        </p:txBody>
      </p:sp>
      <p:sp>
        <p:nvSpPr>
          <p:cNvPr id="3" name="Footer Placeholder 2">
            <a:extLst>
              <a:ext uri="{FF2B5EF4-FFF2-40B4-BE49-F238E27FC236}">
                <a16:creationId xmlns:a16="http://schemas.microsoft.com/office/drawing/2014/main" id="{883BF9B5-88F7-38A6-C090-8C4FDF957E8C}"/>
              </a:ext>
            </a:extLst>
          </p:cNvPr>
          <p:cNvSpPr>
            <a:spLocks noGrp="1"/>
          </p:cNvSpPr>
          <p:nvPr>
            <p:ph type="ftr" sz="quarter" idx="11"/>
          </p:nvPr>
        </p:nvSpPr>
        <p:spPr/>
        <p:txBody>
          <a:bodyPr/>
          <a:lstStyle/>
          <a:p>
            <a:r>
              <a:rPr lang="en-US"/>
              <a:t>Suregrove Limited</a:t>
            </a:r>
            <a:endParaRPr lang="en-US" dirty="0"/>
          </a:p>
        </p:txBody>
      </p:sp>
      <p:sp>
        <p:nvSpPr>
          <p:cNvPr id="4" name="Slide Number Placeholder 3">
            <a:extLst>
              <a:ext uri="{FF2B5EF4-FFF2-40B4-BE49-F238E27FC236}">
                <a16:creationId xmlns:a16="http://schemas.microsoft.com/office/drawing/2014/main" id="{0A4706C1-00C5-79F8-0A8E-661E8BF25265}"/>
              </a:ext>
            </a:extLst>
          </p:cNvPr>
          <p:cNvSpPr>
            <a:spLocks noGrp="1"/>
          </p:cNvSpPr>
          <p:nvPr>
            <p:ph type="sldNum" sz="quarter" idx="12"/>
          </p:nvPr>
        </p:nvSpPr>
        <p:spPr/>
        <p:txBody>
          <a:bodyPr/>
          <a:lstStyle/>
          <a:p>
            <a:fld id="{20585B22-0547-4751-9185-98E874F264A2}" type="slidenum">
              <a:rPr lang="en-US" smtClean="0"/>
              <a:t>7</a:t>
            </a:fld>
            <a:endParaRPr lang="en-US" dirty="0"/>
          </a:p>
        </p:txBody>
      </p:sp>
      <p:sp>
        <p:nvSpPr>
          <p:cNvPr id="6" name="TextBox 5">
            <a:extLst>
              <a:ext uri="{FF2B5EF4-FFF2-40B4-BE49-F238E27FC236}">
                <a16:creationId xmlns:a16="http://schemas.microsoft.com/office/drawing/2014/main" id="{46BF8E64-FFF7-1547-08CA-6A7CB0729BCC}"/>
              </a:ext>
            </a:extLst>
          </p:cNvPr>
          <p:cNvSpPr txBox="1"/>
          <p:nvPr/>
        </p:nvSpPr>
        <p:spPr>
          <a:xfrm>
            <a:off x="955806" y="1242982"/>
            <a:ext cx="9420045" cy="3484672"/>
          </a:xfrm>
          <a:prstGeom prst="rect">
            <a:avLst/>
          </a:prstGeom>
          <a:noFill/>
        </p:spPr>
        <p:txBody>
          <a:bodyPr wrap="square">
            <a:spAutoFit/>
          </a:bodyPr>
          <a:lstStyle/>
          <a:p>
            <a:pPr marL="0" marR="0" algn="just">
              <a:lnSpc>
                <a:spcPct val="107000"/>
              </a:lnSpc>
              <a:spcBef>
                <a:spcPts val="0"/>
              </a:spcBef>
              <a:spcAft>
                <a:spcPts val="800"/>
              </a:spcAft>
            </a:pPr>
            <a:r>
              <a:rPr lang="en-US" sz="2000" u="sng" dirty="0">
                <a:effectLst/>
                <a:latin typeface="Times New Roman" panose="02020603050405020304" pitchFamily="18" charset="0"/>
                <a:ea typeface="Calibri" panose="020F0502020204030204" pitchFamily="34" charset="0"/>
                <a:cs typeface="Times New Roman" panose="02020603050405020304" pitchFamily="18" charset="0"/>
              </a:rPr>
              <a:t>2.2 Typical Trend Calculations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a:t>
            </a:r>
            <a:r>
              <a:rPr lang="en-US" sz="1800" baseline="-25000" dirty="0">
                <a:effectLst/>
                <a:latin typeface="Times New Roman" panose="02020603050405020304" pitchFamily="18" charset="0"/>
                <a:ea typeface="Calibri" panose="020F0502020204030204" pitchFamily="34" charset="0"/>
                <a:cs typeface="Times New Roman" panose="02020603050405020304" pitchFamily="18" charset="0"/>
              </a:rPr>
              <a:t>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a:t>
            </a:r>
            <a:r>
              <a:rPr lang="en-US" sz="1800" baseline="-25000" dirty="0" err="1">
                <a:effectLst/>
                <a:latin typeface="Times New Roman" panose="02020603050405020304" pitchFamily="18" charset="0"/>
                <a:ea typeface="Calibri" panose="020F0502020204030204" pitchFamily="34" charset="0"/>
                <a:cs typeface="Times New Roman" panose="02020603050405020304" pitchFamily="18" charset="0"/>
              </a:rPr>
              <a:t>Min</a:t>
            </a:r>
            <a:r>
              <a:rPr lang="en-US" sz="1800" baseline="-2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Thickness</a:t>
            </a:r>
            <a:r>
              <a:rPr lang="en-US" sz="1800" u="sng" baseline="-25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Remaining (mm) where T</a:t>
            </a:r>
            <a:r>
              <a:rPr lang="en-US" sz="1800" baseline="-25000" dirty="0">
                <a:effectLst/>
                <a:latin typeface="Times New Roman" panose="02020603050405020304" pitchFamily="18" charset="0"/>
                <a:ea typeface="Calibri" panose="020F0502020204030204" pitchFamily="34" charset="0"/>
                <a:cs typeface="Times New Roman" panose="02020603050405020304" pitchFamily="18" charset="0"/>
              </a:rPr>
              <a:t>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is the actual measured thickness and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a:t>
            </a:r>
            <a:r>
              <a:rPr lang="en-US" sz="1800" baseline="-25000" dirty="0" err="1">
                <a:effectLst/>
                <a:latin typeface="Times New Roman" panose="02020603050405020304" pitchFamily="18" charset="0"/>
                <a:ea typeface="Calibri" panose="020F0502020204030204" pitchFamily="34" charset="0"/>
                <a:cs typeface="Times New Roman" panose="02020603050405020304" pitchFamily="18" charset="0"/>
              </a:rPr>
              <a:t>Min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is the minimum required to meet the design conditions.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R</a:t>
            </a:r>
            <a:r>
              <a:rPr lang="en-US" sz="1800" baseline="-250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Rate of Wear = mm/year</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So (T</a:t>
            </a:r>
            <a:r>
              <a:rPr lang="en-US" sz="1800" baseline="-25000" dirty="0">
                <a:effectLst/>
                <a:latin typeface="Times New Roman" panose="02020603050405020304" pitchFamily="18" charset="0"/>
                <a:ea typeface="Calibri" panose="020F0502020204030204" pitchFamily="34" charset="0"/>
                <a:cs typeface="Times New Roman" panose="02020603050405020304" pitchFamily="18" charset="0"/>
              </a:rPr>
              <a:t>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a:t>
            </a:r>
            <a:r>
              <a:rPr lang="en-US" sz="1800" baseline="-25000" dirty="0" err="1">
                <a:effectLst/>
                <a:latin typeface="Times New Roman" panose="02020603050405020304" pitchFamily="18" charset="0"/>
                <a:ea typeface="Calibri" panose="020F0502020204030204" pitchFamily="34" charset="0"/>
                <a:cs typeface="Times New Roman" panose="02020603050405020304" pitchFamily="18" charset="0"/>
              </a:rPr>
              <a:t>Min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R</a:t>
            </a:r>
            <a:r>
              <a:rPr lang="en-US" sz="1800" baseline="-250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Remaining life (years)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Many plants incorporate a corrosion/erosion allowance (usually 3-6mm in pipework or vessels) which supplements the design thickness. When this has been lost there is a no safety factor, and the plant will be able to meet the design conditions providing there is no further deterioration. Can the plant cope with the Maximum Operating Working Pressure (MOWP)? If not, then replacement is required.</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5317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AB105D85-F76D-69C4-4993-3938385C2F4F}"/>
              </a:ext>
            </a:extLst>
          </p:cNvPr>
          <p:cNvPicPr>
            <a:picLocks noChangeAspect="1"/>
          </p:cNvPicPr>
          <p:nvPr/>
        </p:nvPicPr>
        <p:blipFill rotWithShape="1">
          <a:blip r:embed="rId2"/>
          <a:srcRect b="5928"/>
          <a:stretch/>
        </p:blipFill>
        <p:spPr>
          <a:xfrm>
            <a:off x="838200" y="754148"/>
            <a:ext cx="10515600" cy="4995575"/>
          </a:xfrm>
          <a:prstGeom prst="rect">
            <a:avLst/>
          </a:prstGeom>
        </p:spPr>
      </p:pic>
      <p:cxnSp>
        <p:nvCxnSpPr>
          <p:cNvPr id="27" name="Straight Connector 26">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3632FDCE-E6BA-642E-9F1A-540EEAAEBDF8}"/>
              </a:ext>
            </a:extLst>
          </p:cNvPr>
          <p:cNvSpPr>
            <a:spLocks noGrp="1"/>
          </p:cNvSpPr>
          <p:nvPr>
            <p:ph type="dt" sz="half" idx="10"/>
          </p:nvPr>
        </p:nvSpPr>
        <p:spPr>
          <a:xfrm>
            <a:off x="838200" y="6492240"/>
            <a:ext cx="2743200" cy="365125"/>
          </a:xfrm>
        </p:spPr>
        <p:txBody>
          <a:bodyPr>
            <a:normAutofit/>
          </a:bodyPr>
          <a:lstStyle/>
          <a:p>
            <a:pPr>
              <a:spcAft>
                <a:spcPts val="600"/>
              </a:spcAft>
            </a:pPr>
            <a:fld id="{DD9A824C-F25E-4359-AB1E-3A39BA38D18E}" type="datetime1">
              <a:rPr lang="en-US"/>
              <a:pPr>
                <a:spcAft>
                  <a:spcPts val="600"/>
                </a:spcAft>
              </a:pPr>
              <a:t>9/1/2022</a:t>
            </a:fld>
            <a:endParaRPr lang="en-US" dirty="0"/>
          </a:p>
        </p:txBody>
      </p:sp>
      <p:sp>
        <p:nvSpPr>
          <p:cNvPr id="3" name="Footer Placeholder 2">
            <a:extLst>
              <a:ext uri="{FF2B5EF4-FFF2-40B4-BE49-F238E27FC236}">
                <a16:creationId xmlns:a16="http://schemas.microsoft.com/office/drawing/2014/main" id="{A76F3BF6-69E5-C5AD-5F8D-B454ED9CF928}"/>
              </a:ext>
            </a:extLst>
          </p:cNvPr>
          <p:cNvSpPr>
            <a:spLocks noGrp="1"/>
          </p:cNvSpPr>
          <p:nvPr>
            <p:ph type="ftr" sz="quarter" idx="11"/>
          </p:nvPr>
        </p:nvSpPr>
        <p:spPr>
          <a:xfrm>
            <a:off x="4038600" y="6492240"/>
            <a:ext cx="4114800" cy="365125"/>
          </a:xfrm>
        </p:spPr>
        <p:txBody>
          <a:bodyPr>
            <a:normAutofit/>
          </a:bodyPr>
          <a:lstStyle/>
          <a:p>
            <a:pPr>
              <a:spcAft>
                <a:spcPts val="600"/>
              </a:spcAft>
            </a:pPr>
            <a:r>
              <a:rPr lang="en-US" dirty="0"/>
              <a:t>Suregrove Limited</a:t>
            </a:r>
          </a:p>
        </p:txBody>
      </p:sp>
      <p:sp>
        <p:nvSpPr>
          <p:cNvPr id="4" name="Slide Number Placeholder 3">
            <a:extLst>
              <a:ext uri="{FF2B5EF4-FFF2-40B4-BE49-F238E27FC236}">
                <a16:creationId xmlns:a16="http://schemas.microsoft.com/office/drawing/2014/main" id="{9ABD99A5-5745-D186-9ECA-4B7BE1A6F875}"/>
              </a:ext>
            </a:extLst>
          </p:cNvPr>
          <p:cNvSpPr>
            <a:spLocks noGrp="1"/>
          </p:cNvSpPr>
          <p:nvPr>
            <p:ph type="sldNum" sz="quarter" idx="12"/>
          </p:nvPr>
        </p:nvSpPr>
        <p:spPr>
          <a:xfrm>
            <a:off x="8610600" y="6492240"/>
            <a:ext cx="2743200" cy="365125"/>
          </a:xfrm>
        </p:spPr>
        <p:txBody>
          <a:bodyPr>
            <a:normAutofit/>
          </a:bodyPr>
          <a:lstStyle/>
          <a:p>
            <a:pPr>
              <a:spcAft>
                <a:spcPts val="600"/>
              </a:spcAft>
            </a:pPr>
            <a:fld id="{20585B22-0547-4751-9185-98E874F264A2}" type="slidenum">
              <a:rPr lang="en-US"/>
              <a:pPr>
                <a:spcAft>
                  <a:spcPts val="600"/>
                </a:spcAft>
              </a:pPr>
              <a:t>8</a:t>
            </a:fld>
            <a:endParaRPr lang="en-US" dirty="0"/>
          </a:p>
        </p:txBody>
      </p:sp>
    </p:spTree>
    <p:extLst>
      <p:ext uri="{BB962C8B-B14F-4D97-AF65-F5344CB8AC3E}">
        <p14:creationId xmlns:p14="http://schemas.microsoft.com/office/powerpoint/2010/main" val="1373352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Date Placeholder 1">
            <a:extLst>
              <a:ext uri="{FF2B5EF4-FFF2-40B4-BE49-F238E27FC236}">
                <a16:creationId xmlns:a16="http://schemas.microsoft.com/office/drawing/2014/main" id="{08351F7C-95A5-403C-C858-5D44F230B6E0}"/>
              </a:ext>
            </a:extLst>
          </p:cNvPr>
          <p:cNvSpPr>
            <a:spLocks noGrp="1"/>
          </p:cNvSpPr>
          <p:nvPr>
            <p:ph type="dt" sz="half" idx="10"/>
          </p:nvPr>
        </p:nvSpPr>
        <p:spPr>
          <a:xfrm>
            <a:off x="838200" y="6492240"/>
            <a:ext cx="2743200" cy="365125"/>
          </a:xfrm>
        </p:spPr>
        <p:txBody>
          <a:bodyPr>
            <a:normAutofit/>
          </a:bodyPr>
          <a:lstStyle/>
          <a:p>
            <a:pPr>
              <a:spcAft>
                <a:spcPts val="600"/>
              </a:spcAft>
            </a:pPr>
            <a:fld id="{DD9A824C-F25E-4359-AB1E-3A39BA38D18E}" type="datetime1">
              <a:rPr lang="en-US" smtClean="0"/>
              <a:pPr>
                <a:spcAft>
                  <a:spcPts val="600"/>
                </a:spcAft>
              </a:pPr>
              <a:t>9/1/2022</a:t>
            </a:fld>
            <a:endParaRPr lang="en-US" dirty="0"/>
          </a:p>
        </p:txBody>
      </p:sp>
      <p:sp>
        <p:nvSpPr>
          <p:cNvPr id="3" name="Footer Placeholder 2">
            <a:extLst>
              <a:ext uri="{FF2B5EF4-FFF2-40B4-BE49-F238E27FC236}">
                <a16:creationId xmlns:a16="http://schemas.microsoft.com/office/drawing/2014/main" id="{7EA3EDCA-D3C8-C2EE-54C0-8A7D83C02696}"/>
              </a:ext>
            </a:extLst>
          </p:cNvPr>
          <p:cNvSpPr>
            <a:spLocks noGrp="1"/>
          </p:cNvSpPr>
          <p:nvPr>
            <p:ph type="ftr" sz="quarter" idx="11"/>
          </p:nvPr>
        </p:nvSpPr>
        <p:spPr>
          <a:xfrm>
            <a:off x="4038600" y="6492240"/>
            <a:ext cx="4114800" cy="365125"/>
          </a:xfrm>
        </p:spPr>
        <p:txBody>
          <a:bodyPr>
            <a:normAutofit/>
          </a:bodyPr>
          <a:lstStyle/>
          <a:p>
            <a:pPr>
              <a:spcAft>
                <a:spcPts val="600"/>
              </a:spcAft>
            </a:pPr>
            <a:r>
              <a:rPr lang="en-US" dirty="0"/>
              <a:t>Suregrove Limited</a:t>
            </a:r>
          </a:p>
        </p:txBody>
      </p:sp>
      <p:sp>
        <p:nvSpPr>
          <p:cNvPr id="4" name="Slide Number Placeholder 3">
            <a:extLst>
              <a:ext uri="{FF2B5EF4-FFF2-40B4-BE49-F238E27FC236}">
                <a16:creationId xmlns:a16="http://schemas.microsoft.com/office/drawing/2014/main" id="{00C691BB-56AC-5E0B-2AE9-F368E4BBBE6C}"/>
              </a:ext>
            </a:extLst>
          </p:cNvPr>
          <p:cNvSpPr>
            <a:spLocks noGrp="1"/>
          </p:cNvSpPr>
          <p:nvPr>
            <p:ph type="sldNum" sz="quarter" idx="12"/>
          </p:nvPr>
        </p:nvSpPr>
        <p:spPr>
          <a:xfrm>
            <a:off x="8610600" y="6492240"/>
            <a:ext cx="2743200" cy="365125"/>
          </a:xfrm>
        </p:spPr>
        <p:txBody>
          <a:bodyPr>
            <a:normAutofit/>
          </a:bodyPr>
          <a:lstStyle/>
          <a:p>
            <a:pPr>
              <a:spcAft>
                <a:spcPts val="600"/>
              </a:spcAft>
            </a:pPr>
            <a:fld id="{20585B22-0547-4751-9185-98E874F264A2}" type="slidenum">
              <a:rPr lang="en-US" smtClean="0"/>
              <a:pPr>
                <a:spcAft>
                  <a:spcPts val="600"/>
                </a:spcAft>
              </a:pPr>
              <a:t>9</a:t>
            </a:fld>
            <a:endParaRPr lang="en-US" dirty="0"/>
          </a:p>
        </p:txBody>
      </p:sp>
      <p:pic>
        <p:nvPicPr>
          <p:cNvPr id="8" name="Picture 7">
            <a:extLst>
              <a:ext uri="{FF2B5EF4-FFF2-40B4-BE49-F238E27FC236}">
                <a16:creationId xmlns:a16="http://schemas.microsoft.com/office/drawing/2014/main" id="{BAEE14F4-8D48-2F7E-7D30-E5C34869B015}"/>
              </a:ext>
            </a:extLst>
          </p:cNvPr>
          <p:cNvPicPr>
            <a:picLocks noChangeAspect="1"/>
          </p:cNvPicPr>
          <p:nvPr/>
        </p:nvPicPr>
        <p:blipFill>
          <a:blip r:embed="rId2"/>
          <a:stretch>
            <a:fillRect/>
          </a:stretch>
        </p:blipFill>
        <p:spPr>
          <a:xfrm>
            <a:off x="690627" y="1090247"/>
            <a:ext cx="10744528" cy="4648856"/>
          </a:xfrm>
          <a:prstGeom prst="rect">
            <a:avLst/>
          </a:prstGeom>
        </p:spPr>
      </p:pic>
    </p:spTree>
    <p:extLst>
      <p:ext uri="{BB962C8B-B14F-4D97-AF65-F5344CB8AC3E}">
        <p14:creationId xmlns:p14="http://schemas.microsoft.com/office/powerpoint/2010/main" val="507009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46A3490C442E41AC9620621F1F21BE" ma:contentTypeVersion="17" ma:contentTypeDescription="Create a new document." ma:contentTypeScope="" ma:versionID="a9657b1df510095f92d4b408480f5c8b">
  <xsd:schema xmlns:xsd="http://www.w3.org/2001/XMLSchema" xmlns:xs="http://www.w3.org/2001/XMLSchema" xmlns:p="http://schemas.microsoft.com/office/2006/metadata/properties" xmlns:ns2="7604e031-f840-4ad5-97d2-0b99280ee730" xmlns:ns3="c4b40482-04a4-480f-b826-6548c4a2bcf1" targetNamespace="http://schemas.microsoft.com/office/2006/metadata/properties" ma:root="true" ma:fieldsID="9b59f0d74fb2eece99aa0f8b61418ac6" ns2:_="" ns3:_="">
    <xsd:import namespace="7604e031-f840-4ad5-97d2-0b99280ee730"/>
    <xsd:import namespace="c4b40482-04a4-480f-b826-6548c4a2bcf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_Flow_SignoffStatu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04e031-f840-4ad5-97d2-0b99280ee7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_Flow_SignoffStatus" ma:index="18" nillable="true" ma:displayName="Sign-off status" ma:internalName="Sign_x002d_off_x0020_status">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456237a7-7071-4e19-8c1f-699d1949a4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4b40482-04a4-480f-b826-6548c4a2bcf1"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956402f1-dbcc-4c60-a824-dfd545cfc5e6}" ma:internalName="TaxCatchAll" ma:showField="CatchAllData" ma:web="c4b40482-04a4-480f-b826-6548c4a2bc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4C27FD1-C84F-44FC-9A24-A0A825ED5414}"/>
</file>

<file path=customXml/itemProps2.xml><?xml version="1.0" encoding="utf-8"?>
<ds:datastoreItem xmlns:ds="http://schemas.openxmlformats.org/officeDocument/2006/customXml" ds:itemID="{F2149E67-CA27-4B5B-9091-26DDBB5D9251}"/>
</file>

<file path=docProps/app.xml><?xml version="1.0" encoding="utf-8"?>
<Properties xmlns="http://schemas.openxmlformats.org/officeDocument/2006/extended-properties" xmlns:vt="http://schemas.openxmlformats.org/officeDocument/2006/docPropsVTypes">
  <TotalTime>370</TotalTime>
  <Words>2733</Words>
  <Application>Microsoft Office PowerPoint</Application>
  <PresentationFormat>Widescreen</PresentationFormat>
  <Paragraphs>289</Paragraphs>
  <Slides>28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Calibri Light</vt:lpstr>
      <vt:lpstr>Times New Roman</vt:lpstr>
      <vt:lpstr>Office Theme</vt:lpstr>
      <vt:lpstr>  Ageing Plants – Corrosion is the Real Enemy  but there are other problems   Eur. Ing. Robert Canaway B.Sc., C.Eng., F.I. Chem.E., M.I. Mar.E.  Managing Director, Suregrove Limited, 20 White Beam Way Tadworth Surrey KT20 5DL  suregrove@btinternet.com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Ageing Plants – Corrosion is the Real Enemy  but there are other problems   Eur. Ing. Robert Canaway B.Sc., C.Eng., F.I. Chem.E., M.I. Mar.E.  Managing Director, Suregrove Limited, 20 White Beam Way Tadworth Surrey KT20 5DL  suregrove@btinternet.com  </dc:title>
  <dc:creator>Robert Canaway</dc:creator>
  <cp:lastModifiedBy>Robert Canaway</cp:lastModifiedBy>
  <cp:revision>4</cp:revision>
  <dcterms:created xsi:type="dcterms:W3CDTF">2022-07-18T08:07:42Z</dcterms:created>
  <dcterms:modified xsi:type="dcterms:W3CDTF">2022-09-01T13:26:43Z</dcterms:modified>
</cp:coreProperties>
</file>