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0" r:id="rId1"/>
    <p:sldMasterId id="2147483952" r:id="rId2"/>
  </p:sldMasterIdLst>
  <p:notesMasterIdLst>
    <p:notesMasterId r:id="rId22"/>
  </p:notesMasterIdLst>
  <p:sldIdLst>
    <p:sldId id="258" r:id="rId3"/>
    <p:sldId id="259" r:id="rId4"/>
    <p:sldId id="260" r:id="rId5"/>
    <p:sldId id="262" r:id="rId6"/>
    <p:sldId id="263" r:id="rId7"/>
    <p:sldId id="274" r:id="rId8"/>
    <p:sldId id="275" r:id="rId9"/>
    <p:sldId id="272" r:id="rId10"/>
    <p:sldId id="264" r:id="rId11"/>
    <p:sldId id="278" r:id="rId12"/>
    <p:sldId id="265" r:id="rId13"/>
    <p:sldId id="277" r:id="rId14"/>
    <p:sldId id="279" r:id="rId15"/>
    <p:sldId id="266" r:id="rId16"/>
    <p:sldId id="267" r:id="rId17"/>
    <p:sldId id="268" r:id="rId18"/>
    <p:sldId id="280"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34A"/>
    <a:srgbClr val="D86018"/>
    <a:srgbClr val="009CDE"/>
    <a:srgbClr val="509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3"/>
    <p:restoredTop sz="54759" autoAdjust="0"/>
  </p:normalViewPr>
  <p:slideViewPr>
    <p:cSldViewPr snapToGrid="0" snapToObjects="1">
      <p:cViewPr varScale="1">
        <p:scale>
          <a:sx n="62" d="100"/>
          <a:sy n="62" d="100"/>
        </p:scale>
        <p:origin x="2586" y="72"/>
      </p:cViewPr>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B6DDE-D5AD-4EDE-8AB1-C9F47AC0C94F}" type="datetimeFigureOut">
              <a:rPr lang="en-GB" smtClean="0"/>
              <a:t>26/09/2022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1FC2B-8479-47FD-B264-D9D35B9FFB64}" type="slidenum">
              <a:rPr lang="en-GB" smtClean="0"/>
              <a:t>‹#›</a:t>
            </a:fld>
            <a:endParaRPr lang="en-GB" dirty="0"/>
          </a:p>
        </p:txBody>
      </p:sp>
    </p:spTree>
    <p:extLst>
      <p:ext uri="{BB962C8B-B14F-4D97-AF65-F5344CB8AC3E}">
        <p14:creationId xmlns:p14="http://schemas.microsoft.com/office/powerpoint/2010/main" val="93982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paper on A Shielded Thermal Flux and Impacted Jet Fire Model</a:t>
            </a:r>
          </a:p>
          <a:p>
            <a:endParaRPr lang="en-GB" dirty="0"/>
          </a:p>
          <a:p>
            <a:r>
              <a:rPr lang="en-GB" dirty="0"/>
              <a:t>My name is Andrew Lawson, I am a principal consultant at ESR Technology.  </a:t>
            </a:r>
          </a:p>
          <a:p>
            <a:endParaRPr lang="en-GB" dirty="0"/>
          </a:p>
          <a:p>
            <a:r>
              <a:rPr lang="en-GB" dirty="0"/>
              <a:t>The accompany paper to this presentations provides further detail and supporting references to the work presented today.</a:t>
            </a:r>
          </a:p>
        </p:txBody>
      </p:sp>
      <p:sp>
        <p:nvSpPr>
          <p:cNvPr id="4" name="Slide Number Placeholder 3"/>
          <p:cNvSpPr>
            <a:spLocks noGrp="1"/>
          </p:cNvSpPr>
          <p:nvPr>
            <p:ph type="sldNum" sz="quarter" idx="5"/>
          </p:nvPr>
        </p:nvSpPr>
        <p:spPr/>
        <p:txBody>
          <a:bodyPr/>
          <a:lstStyle/>
          <a:p>
            <a:fld id="{E631FC2B-8479-47FD-B264-D9D35B9FFB64}" type="slidenum">
              <a:rPr lang="en-GB" smtClean="0"/>
              <a:t>1</a:t>
            </a:fld>
            <a:endParaRPr lang="en-GB" dirty="0"/>
          </a:p>
        </p:txBody>
      </p:sp>
    </p:spTree>
    <p:extLst>
      <p:ext uri="{BB962C8B-B14F-4D97-AF65-F5344CB8AC3E}">
        <p14:creationId xmlns:p14="http://schemas.microsoft.com/office/powerpoint/2010/main" val="4079274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summarise the free jet validation</a:t>
            </a:r>
          </a:p>
          <a:p>
            <a:pPr marL="914400" lvl="1" indent="-457200">
              <a:buFont typeface="Arial" panose="020B0604020202020204" pitchFamily="34" charset="0"/>
              <a:buChar char="•"/>
            </a:pPr>
            <a:r>
              <a:rPr lang="en-US" sz="1200" dirty="0">
                <a:solidFill>
                  <a:srgbClr val="50534A"/>
                </a:solidFill>
              </a:rPr>
              <a:t>Good agreement between both TORCH3D and FDS and the experimental data flame heights</a:t>
            </a:r>
          </a:p>
          <a:p>
            <a:pPr marL="914400" lvl="1" indent="-457200">
              <a:buFont typeface="Arial" panose="020B0604020202020204" pitchFamily="34" charset="0"/>
              <a:buChar char="•"/>
            </a:pPr>
            <a:r>
              <a:rPr lang="en-US" sz="1200" dirty="0">
                <a:solidFill>
                  <a:srgbClr val="50534A"/>
                </a:solidFill>
              </a:rPr>
              <a:t>TORCH3D generally overpredicts the thermal radiation compared to the experimental data</a:t>
            </a:r>
          </a:p>
          <a:p>
            <a:pPr marL="914400" lvl="1" indent="-457200">
              <a:buFont typeface="Arial" panose="020B0604020202020204" pitchFamily="34" charset="0"/>
              <a:buChar char="•"/>
            </a:pPr>
            <a:r>
              <a:rPr lang="en-US" sz="1200" dirty="0">
                <a:solidFill>
                  <a:srgbClr val="50534A"/>
                </a:solidFill>
              </a:rPr>
              <a:t>FDS generally underpredicts the thermal radiation compared to the experimental data</a:t>
            </a: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10</a:t>
            </a:fld>
            <a:endParaRPr lang="en-GB" dirty="0"/>
          </a:p>
        </p:txBody>
      </p:sp>
    </p:spTree>
    <p:extLst>
      <p:ext uri="{BB962C8B-B14F-4D97-AF65-F5344CB8AC3E}">
        <p14:creationId xmlns:p14="http://schemas.microsoft.com/office/powerpoint/2010/main" val="357578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work by Zhang investigated the impact of a vertical jet fire impacting on a large horizontal plate in zero wind conditions.  They presented various correlations for the flame spread over the plate. </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cs typeface="Times New Roman" panose="02020603050405020304" pitchFamily="18" charset="0"/>
              </a:rPr>
              <a:t>They used propane jet fires vertically oriented into a square plate above the flame.</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cs typeface="Times New Roman" panose="02020603050405020304" pitchFamily="18" charset="0"/>
              </a:rPr>
              <a:t>The experiments were carried out for a range of distances between the burner and plate.</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cs typeface="Times New Roman" panose="02020603050405020304" pitchFamily="18" charset="0"/>
              </a:rPr>
              <a:t>The figure on the right shows the experimental setup used.</a:t>
            </a:r>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11</a:t>
            </a:fld>
            <a:endParaRPr lang="en-GB" dirty="0"/>
          </a:p>
        </p:txBody>
      </p:sp>
    </p:spTree>
    <p:extLst>
      <p:ext uri="{BB962C8B-B14F-4D97-AF65-F5344CB8AC3E}">
        <p14:creationId xmlns:p14="http://schemas.microsoft.com/office/powerpoint/2010/main" val="162437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results from the impacted jet fire validation provided flame widths and plate heights above the flame source. A convenient way of presenting these data is to plot the width of the flame on the plate against the height of the plate (H) above the release.</a:t>
            </a: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And we make both of these quantities dimensionless by dividing by the free flame height (Hf).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figure on the left shows Width over flame height on the y axis and height of plate over flame height on the x axis. Blue dots show the torch 3D predictions and yellow dot the FDS prediction.</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plot also slows two alternative correlations taken from Zhang et al. (2014) – both these correlations show an increase in the flame width on the surface of the plate as the height of the plate is reduced relative to the free flame height.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One of the correlations (orange) shows an increasing flame width as the height gets closer to the source height, whereas the other correlation (grey) shows a flame width approaching approximately 80% of the free flame length at very close impingement.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TORCH 3D case is based on a vertical propane jet from a 12.75 mm orifice.</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results indicate that for plate distances between about 20% and 80% of the free flame height, TORCH 3D’s simple impacted jet model produces predictions similar to and lying between the two correlations from Zhang.</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TORCH 3D’s impacted jet model shows a discontinuity from the jet tip width to zero at a plate distance equal to the free flame height (because theres no impaction)</a:t>
            </a: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As the plate distance reduces to zero the flame width tends to just over 60% of the free flame height.</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Also shown in the left figure is a data point (yellow) obtained from an FDS run of a sonic propane jet (conditions as for experiment D25.5_0.34 shown earlier), with a horizontal plate inserted 6m above the release point.  The flame extent over the plate has been estimated in the same way as the flame height was determined for the free jet cases.  The FDS run shows a slightly greater spread over the plate, but its deviation from the equation (8) correlation of Zhang et al (2014) is similar in magnitude to the difference between the alternative correlations.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Right figure shows an example plot of the instantaneous flame predicted by FDS.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This results suggests the impingement behaviour is mainly controlled by geometry (plate distance divided by free flame length) and we consider the overall agreement between the different approaches as encouraging.</a:t>
            </a: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12</a:t>
            </a:fld>
            <a:endParaRPr lang="en-GB" dirty="0"/>
          </a:p>
        </p:txBody>
      </p:sp>
    </p:spTree>
    <p:extLst>
      <p:ext uri="{BB962C8B-B14F-4D97-AF65-F5344CB8AC3E}">
        <p14:creationId xmlns:p14="http://schemas.microsoft.com/office/powerpoint/2010/main" val="25341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13</a:t>
            </a:fld>
            <a:endParaRPr lang="en-GB" dirty="0"/>
          </a:p>
        </p:txBody>
      </p:sp>
    </p:spTree>
    <p:extLst>
      <p:ext uri="{BB962C8B-B14F-4D97-AF65-F5344CB8AC3E}">
        <p14:creationId xmlns:p14="http://schemas.microsoft.com/office/powerpoint/2010/main" val="360490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final few slides look at comparisons of the thermal radiation between Torch3D and FDS simulations in a real world scenario that includes the effects of shielding.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figure on the left shows a screen shot of the 3D model representative of an offshore platform including a release point from a separator vessel which is giving a vertical propane jet fire that impacts on the plated deck above.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vertical jet fire is modelled using the release conditions corresponding to D25.5_0.34 case in shown earlier in the darnaculetta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figure on the right shows a comparison of the predicted impacted flame spread from TORCH 3D (top of figure) and a snapshot of the heat release rate per unit volume from FDS (bottom of figure).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models predict similar spread of the jet on the ceiling but differ in geometric shape with TORCH 3D modelling the impacted jet as a fustrum, including the lift-off distance with no combustion, whereas FDS shows a flat radial wall jet on the ceiling and a relatively narrow jet fire extending all the way from the source without any flame lift-off.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14</a:t>
            </a:fld>
            <a:endParaRPr lang="en-GB" dirty="0"/>
          </a:p>
        </p:txBody>
      </p:sp>
    </p:spTree>
    <p:extLst>
      <p:ext uri="{BB962C8B-B14F-4D97-AF65-F5344CB8AC3E}">
        <p14:creationId xmlns:p14="http://schemas.microsoft.com/office/powerpoint/2010/main" val="2633145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bottom left figure shows the radiative heat flux contours from a 2D snapshot from the 3D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release is vertical from the top of the separator and is into the plated deck above. You can see the purple flux level is represented of the flame shame and how it spreads across the plate. The other colours show different levels of radiation, reducing as you get further from the flame.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You can also see regions of now radiative heat flux where the shielding has effectively blocked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dashed red line is a transect where the radiation has been measured in both TORCH3D and FDS.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top left figure shows the adjusted radiative heat flux against distance along a transect through the X axis of the 3D model. The heat flux for the TORCH3D and FDS results was adjusted based on the overprediction and underprediction results shown earlier against the work by Darnaculetta.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With this adjustment both TORCH 3D and FDS show very similar transects indicating that the thermal radiation screening by obstacles in TORCH 3D is able to reproduce the screening effect of obstacles in the CFD tool (FDS). The similarity of the transects between the two models also suggests that, at least for this configuration, the differences in impacted flame shape is not producing significant differences at 1m height above the lower deck.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plot on the right show contours of the radiative flux predicted by TORCH 3D along the same transect as those on the right. The blue line represents the shielded flux ad the purple line the unshielded flux. As you can see the effect of shielding by obstacles is clearly evident. </a:t>
            </a:r>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15</a:t>
            </a:fld>
            <a:endParaRPr lang="en-GB" dirty="0"/>
          </a:p>
        </p:txBody>
      </p:sp>
    </p:spTree>
    <p:extLst>
      <p:ext uri="{BB962C8B-B14F-4D97-AF65-F5344CB8AC3E}">
        <p14:creationId xmlns:p14="http://schemas.microsoft.com/office/powerpoint/2010/main" val="1161162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the same case as before but showing a different orientation. We are now looking down the end of the separator. You can see the separator vessel on the bottom left figure and the flame impacted the plated deck above.  In this orientation you can also see a second vessel which provides shielding.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top left shows a comparison of Torch3d and FDS adjusted flux levels along the transect. Again the results show very similar results, again indicating that the thermal radiation screening by obstacles in TORCH 3D is able to reproduce the screening effect of obstacles in the CFD tool (FDS). The troughs in the contour indicate regions that are shielded and you can clearly see the shielding effect provided by the two separator vessels.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cs typeface="Times New Roman" panose="02020603050405020304" pitchFamily="18" charset="0"/>
              </a:rPr>
              <a:t>On the right we show a comparison of the shielded and unshielded flux. </a:t>
            </a:r>
            <a:r>
              <a:rPr lang="en-GB" sz="1800" dirty="0">
                <a:effectLst/>
                <a:latin typeface="Times New Roman" panose="02020603050405020304" pitchFamily="18" charset="0"/>
                <a:cs typeface="Times New Roman" panose="02020603050405020304" pitchFamily="18" charset="0"/>
              </a:rPr>
              <a:t>The case with no geometry (purple) shows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higher flux in the shielded areas when compared to the geometry case (blue), and lower predicted radiative flux in the unshielded locations. The reduction at unshielded locations is simply due to the smaller view factor of the unimpacted vertical flame at these locations, whereas the increased values are a consequence of ignoring shielding.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Therefore ignoring the geometry can lead to the underprediction of radiative fluxes in the module where the jet fire source is located, and overprediction in neighbouring modules which otherwise would be shielded, e.g., due to the presence of a fire wall or solid deck.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16</a:t>
            </a:fld>
            <a:endParaRPr lang="en-GB" dirty="0"/>
          </a:p>
        </p:txBody>
      </p:sp>
    </p:spTree>
    <p:extLst>
      <p:ext uri="{BB962C8B-B14F-4D97-AF65-F5344CB8AC3E}">
        <p14:creationId xmlns:p14="http://schemas.microsoft.com/office/powerpoint/2010/main" val="302074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summarise the thermal radiation validation exercises, both FDS and torch3d predicted similar spread of the flame on the celling but with different geometric shape. With torch </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modelling the impacted jet as a frustrum, including the lift-off distance with no combustion, whereas FDS shows a flat radial wall jet on the ceiling and a relatively narrow jet fire extending all the way from the source without any flame lift-off.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thermal radiation results for both torch and FDS show very similar transects, indicating that torch3d is able of producing comparable results to the CFD tool, albeit in this limited scenario.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17</a:t>
            </a:fld>
            <a:endParaRPr lang="en-GB" dirty="0"/>
          </a:p>
        </p:txBody>
      </p:sp>
    </p:spTree>
    <p:extLst>
      <p:ext uri="{BB962C8B-B14F-4D97-AF65-F5344CB8AC3E}">
        <p14:creationId xmlns:p14="http://schemas.microsoft.com/office/powerpoint/2010/main" val="405165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18</a:t>
            </a:fld>
            <a:endParaRPr lang="en-GB" dirty="0"/>
          </a:p>
        </p:txBody>
      </p:sp>
    </p:spTree>
    <p:extLst>
      <p:ext uri="{BB962C8B-B14F-4D97-AF65-F5344CB8AC3E}">
        <p14:creationId xmlns:p14="http://schemas.microsoft.com/office/powerpoint/2010/main" val="2371610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thank the co-authors of this paper</a:t>
            </a:r>
          </a:p>
          <a:p>
            <a:r>
              <a:rPr lang="en-GB" dirty="0"/>
              <a:t>Luke Butcher, Ed Walton, Graham Tickle, Jasmine Stainton and Shamsu Hassan</a:t>
            </a:r>
          </a:p>
          <a:p>
            <a:r>
              <a:rPr lang="en-GB" dirty="0"/>
              <a:t>, who, without their help it would have not be possible. </a:t>
            </a:r>
          </a:p>
          <a:p>
            <a:r>
              <a:rPr lang="en-GB" dirty="0"/>
              <a:t>If you have any questions, I would be happy to answer them now.</a:t>
            </a:r>
          </a:p>
          <a:p>
            <a:r>
              <a:rPr lang="en-GB" dirty="0"/>
              <a:t>Or you can contact me at the email address shown here.</a:t>
            </a:r>
          </a:p>
        </p:txBody>
      </p:sp>
      <p:sp>
        <p:nvSpPr>
          <p:cNvPr id="4" name="Slide Number Placeholder 3"/>
          <p:cNvSpPr>
            <a:spLocks noGrp="1"/>
          </p:cNvSpPr>
          <p:nvPr>
            <p:ph type="sldNum" sz="quarter" idx="5"/>
          </p:nvPr>
        </p:nvSpPr>
        <p:spPr/>
        <p:txBody>
          <a:bodyPr/>
          <a:lstStyle/>
          <a:p>
            <a:fld id="{E631FC2B-8479-47FD-B264-D9D35B9FFB64}" type="slidenum">
              <a:rPr lang="en-GB" smtClean="0"/>
              <a:t>19</a:t>
            </a:fld>
            <a:endParaRPr lang="en-GB" dirty="0"/>
          </a:p>
        </p:txBody>
      </p:sp>
    </p:spTree>
    <p:extLst>
      <p:ext uri="{BB962C8B-B14F-4D97-AF65-F5344CB8AC3E}">
        <p14:creationId xmlns:p14="http://schemas.microsoft.com/office/powerpoint/2010/main" val="50988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TORCH is an empirical model developed by ESR technology for predicting the jet fire flame properties – flame shape, lift off distance, orientation and the subsequent radiative heat flux.</a:t>
            </a:r>
          </a:p>
          <a:p>
            <a:endParaRPr lang="en-GB" dirty="0"/>
          </a:p>
          <a:p>
            <a:r>
              <a:rPr lang="en-GB" dirty="0"/>
              <a:t>It is based on the work of chamberlain who developed a model for the prediction of the flame shape based on vertical flares</a:t>
            </a:r>
          </a:p>
          <a:p>
            <a:endParaRPr lang="en-GB" dirty="0"/>
          </a:p>
          <a:p>
            <a:r>
              <a:rPr lang="en-GB" dirty="0"/>
              <a:t>It has been further improved to include the work of Johnson et al on the modelling of horizontal jet fires.</a:t>
            </a:r>
          </a:p>
          <a:p>
            <a:endParaRPr lang="en-GB" dirty="0"/>
          </a:p>
          <a:p>
            <a:r>
              <a:rPr lang="en-GB" dirty="0"/>
              <a:t>It has been validated against a range of experimental tests, including the tests in the original chamberlain and Johnson papers.</a:t>
            </a:r>
          </a:p>
        </p:txBody>
      </p:sp>
      <p:sp>
        <p:nvSpPr>
          <p:cNvPr id="4" name="Slide Number Placeholder 3"/>
          <p:cNvSpPr>
            <a:spLocks noGrp="1"/>
          </p:cNvSpPr>
          <p:nvPr>
            <p:ph type="sldNum" sz="quarter" idx="5"/>
          </p:nvPr>
        </p:nvSpPr>
        <p:spPr/>
        <p:txBody>
          <a:bodyPr/>
          <a:lstStyle/>
          <a:p>
            <a:fld id="{E631FC2B-8479-47FD-B264-D9D35B9FFB64}" type="slidenum">
              <a:rPr lang="en-GB" smtClean="0"/>
              <a:t>2</a:t>
            </a:fld>
            <a:endParaRPr lang="en-GB" dirty="0"/>
          </a:p>
        </p:txBody>
      </p:sp>
    </p:spTree>
    <p:extLst>
      <p:ext uri="{BB962C8B-B14F-4D97-AF65-F5344CB8AC3E}">
        <p14:creationId xmlns:p14="http://schemas.microsoft.com/office/powerpoint/2010/main" val="280921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useful at quickly determining the jet fire hazard ranges in major hazard assessments – with thousands of cases possible in minutes, there are limitations with empirical correlations.</a:t>
            </a:r>
          </a:p>
          <a:p>
            <a:endParaRPr lang="en-GB" dirty="0"/>
          </a:p>
          <a:p>
            <a:r>
              <a:rPr lang="en-GB" dirty="0"/>
              <a:t>The correlations do not take into account the complex geometry which may potentially shield regions from thermal radiation produced by a jet fire or may distort the jet fire flame as a result of the flame impacting on the surface. For example we cannot investigate the effect of flames wrapping around firewalls or the benefit of radiation shielding for escape routes by using empirical correlations.</a:t>
            </a:r>
          </a:p>
          <a:p>
            <a:endParaRPr lang="en-GB" dirty="0"/>
          </a:p>
          <a:p>
            <a:r>
              <a:rPr lang="en-GB" dirty="0"/>
              <a:t>We can overcome this limitation however by using one of the many CFD codes available. However, with greater complexity comes greater computational time, and this can limit the number of scenarios that can be modelled.</a:t>
            </a:r>
          </a:p>
          <a:p>
            <a:endParaRPr lang="en-GB" dirty="0"/>
          </a:p>
          <a:p>
            <a:r>
              <a:rPr lang="en-GB" dirty="0"/>
              <a:t>And then we come to the basis of this paper, is there an alternative / complimentary approach?</a:t>
            </a:r>
          </a:p>
        </p:txBody>
      </p:sp>
      <p:sp>
        <p:nvSpPr>
          <p:cNvPr id="4" name="Slide Number Placeholder 3"/>
          <p:cNvSpPr>
            <a:spLocks noGrp="1"/>
          </p:cNvSpPr>
          <p:nvPr>
            <p:ph type="sldNum" sz="quarter" idx="5"/>
          </p:nvPr>
        </p:nvSpPr>
        <p:spPr/>
        <p:txBody>
          <a:bodyPr/>
          <a:lstStyle/>
          <a:p>
            <a:fld id="{E631FC2B-8479-47FD-B264-D9D35B9FFB64}" type="slidenum">
              <a:rPr lang="en-GB" smtClean="0"/>
              <a:t>3</a:t>
            </a:fld>
            <a:endParaRPr lang="en-GB" dirty="0"/>
          </a:p>
        </p:txBody>
      </p:sp>
    </p:spTree>
    <p:extLst>
      <p:ext uri="{BB962C8B-B14F-4D97-AF65-F5344CB8AC3E}">
        <p14:creationId xmlns:p14="http://schemas.microsoft.com/office/powerpoint/2010/main" val="262830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few slides, I will go describe the impacted jet model and radiation shielding model and then go through some of the validation exercises carried out using the model.</a:t>
            </a:r>
          </a:p>
          <a:p>
            <a:endParaRPr lang="en-GB" dirty="0"/>
          </a:p>
          <a:p>
            <a:r>
              <a:rPr lang="en-GB" dirty="0"/>
              <a:t>The first step for the impacted jet fire model is to calculated the free jet fire properties i.e. the flame dimensions and orientation. These are the properties assuming no obstructions and impaction.</a:t>
            </a:r>
          </a:p>
          <a:p>
            <a:endParaRPr lang="en-GB" dirty="0"/>
          </a:p>
          <a:p>
            <a:r>
              <a:rPr lang="en-GB" dirty="0"/>
              <a:t>Next we calculated what is called an “impacted jet length scale” and this is basically just taken as half the free tip width.</a:t>
            </a:r>
          </a:p>
          <a:p>
            <a:endParaRPr lang="en-GB" dirty="0"/>
          </a:p>
          <a:p>
            <a:r>
              <a:rPr lang="en-GB" dirty="0"/>
              <a:t>The model then casts rays along the orientation of the flame to determine any obstructions</a:t>
            </a:r>
          </a:p>
          <a:p>
            <a:endParaRPr lang="en-GB" dirty="0"/>
          </a:p>
          <a:p>
            <a:r>
              <a:rPr lang="en-GB" dirty="0"/>
              <a:t>And the first obstruction / object which is larger than the impacted jet length scale is taken as the point of impaction.</a:t>
            </a:r>
          </a:p>
          <a:p>
            <a:endParaRPr lang="en-GB" dirty="0"/>
          </a:p>
          <a:p>
            <a:r>
              <a:rPr lang="en-GB" dirty="0"/>
              <a:t>The animation on the right shows a horizontal jet fire being rotated around a deck on an example platform. When the flame comes into contact with obstacles greater than ½ the tip width you can see the flame widening as it impacts on these obstacles.</a:t>
            </a:r>
          </a:p>
        </p:txBody>
      </p:sp>
      <p:sp>
        <p:nvSpPr>
          <p:cNvPr id="4" name="Slide Number Placeholder 3"/>
          <p:cNvSpPr>
            <a:spLocks noGrp="1"/>
          </p:cNvSpPr>
          <p:nvPr>
            <p:ph type="sldNum" sz="quarter" idx="5"/>
          </p:nvPr>
        </p:nvSpPr>
        <p:spPr/>
        <p:txBody>
          <a:bodyPr/>
          <a:lstStyle/>
          <a:p>
            <a:fld id="{E631FC2B-8479-47FD-B264-D9D35B9FFB64}" type="slidenum">
              <a:rPr lang="en-GB" smtClean="0"/>
              <a:t>4</a:t>
            </a:fld>
            <a:endParaRPr lang="en-GB" dirty="0"/>
          </a:p>
        </p:txBody>
      </p:sp>
    </p:spTree>
    <p:extLst>
      <p:ext uri="{BB962C8B-B14F-4D97-AF65-F5344CB8AC3E}">
        <p14:creationId xmlns:p14="http://schemas.microsoft.com/office/powerpoint/2010/main" val="104863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also a number of cases</a:t>
            </a:r>
          </a:p>
          <a:p>
            <a:r>
              <a:rPr lang="en-GB" dirty="0"/>
              <a:t>Case 1 – if there are no obstructions or no obstructions with size greater than ½ the tip width, then we just use the free field flame</a:t>
            </a:r>
          </a:p>
          <a:p>
            <a:endParaRPr lang="en-GB" dirty="0"/>
          </a:p>
          <a:p>
            <a:r>
              <a:rPr lang="en-GB" dirty="0"/>
              <a:t>Case 2 – If the point of impaction between the flame and the obstacle is within the flame section</a:t>
            </a:r>
          </a:p>
          <a:p>
            <a:pPr lvl="0"/>
            <a:r>
              <a:rPr lang="en-GB" dirty="0"/>
              <a:t>	The start of the flame is kept at a fixed location</a:t>
            </a:r>
          </a:p>
          <a:p>
            <a:pPr lvl="0"/>
            <a:r>
              <a:rPr lang="en-GB" dirty="0"/>
              <a:t>	The tip centre is set at the point of impaction and then widen until the volume of the free jet is preserved</a:t>
            </a:r>
          </a:p>
          <a:p>
            <a:pPr lvl="0"/>
            <a:r>
              <a:rPr lang="en-GB" dirty="0"/>
              <a:t>	One of the fundamental assumptions we are making is the volume of the free jet and impacted jet are the same</a:t>
            </a:r>
          </a:p>
          <a:p>
            <a:endParaRPr lang="en-GB" dirty="0"/>
          </a:p>
          <a:p>
            <a:r>
              <a:rPr lang="en-GB" dirty="0"/>
              <a:t>Case 3 – Impaction point is in the lift off portion of the jet</a:t>
            </a:r>
          </a:p>
          <a:p>
            <a:r>
              <a:rPr lang="en-GB" dirty="0"/>
              <a:t>	In this case we move the start of the flame towards the source – this prevents the flame becoming an infinitely wide and this disc</a:t>
            </a:r>
          </a:p>
          <a:p>
            <a:endParaRPr lang="en-GB" dirty="0"/>
          </a:p>
          <a:p>
            <a:r>
              <a:rPr lang="en-GB" dirty="0"/>
              <a:t>And in all cases we maintain the surface emissive power for each side of the flame frustum 	</a:t>
            </a:r>
          </a:p>
          <a:p>
            <a:endParaRPr lang="en-GB" dirty="0"/>
          </a:p>
          <a:p>
            <a:r>
              <a:rPr lang="en-GB" dirty="0"/>
              <a:t>The animation of the right tries to illustrate these cases, and attempts to show how the impacted flame is treated when the impaction point is in the flame and in the lift off</a:t>
            </a:r>
          </a:p>
        </p:txBody>
      </p:sp>
      <p:sp>
        <p:nvSpPr>
          <p:cNvPr id="4" name="Slide Number Placeholder 3"/>
          <p:cNvSpPr>
            <a:spLocks noGrp="1"/>
          </p:cNvSpPr>
          <p:nvPr>
            <p:ph type="sldNum" sz="quarter" idx="5"/>
          </p:nvPr>
        </p:nvSpPr>
        <p:spPr/>
        <p:txBody>
          <a:bodyPr/>
          <a:lstStyle/>
          <a:p>
            <a:fld id="{E631FC2B-8479-47FD-B264-D9D35B9FFB64}" type="slidenum">
              <a:rPr lang="en-GB" smtClean="0"/>
              <a:t>5</a:t>
            </a:fld>
            <a:endParaRPr lang="en-GB" dirty="0"/>
          </a:p>
        </p:txBody>
      </p:sp>
    </p:spTree>
    <p:extLst>
      <p:ext uri="{BB962C8B-B14F-4D97-AF65-F5344CB8AC3E}">
        <p14:creationId xmlns:p14="http://schemas.microsoft.com/office/powerpoint/2010/main" val="323493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pPr>
            <a:r>
              <a:rPr lang="en-GB" sz="1200" dirty="0"/>
              <a:t>To calculate the shielded thermal flux, we first load the model into the physics engine.</a:t>
            </a:r>
          </a:p>
          <a:p>
            <a:pPr algn="just">
              <a:spcBef>
                <a:spcPts val="600"/>
              </a:spcBef>
              <a:spcAft>
                <a:spcPts val="600"/>
              </a:spcAft>
            </a:pPr>
            <a:endParaRPr lang="en-GB" sz="1200" dirty="0"/>
          </a:p>
          <a:p>
            <a:pPr algn="just">
              <a:spcBef>
                <a:spcPts val="600"/>
              </a:spcBef>
              <a:spcAft>
                <a:spcPts val="600"/>
              </a:spcAft>
            </a:pPr>
            <a:r>
              <a:rPr lang="en-GB" sz="1200" dirty="0"/>
              <a:t>First step is to calculate a non-shielded view factor for a free jet frustum to a point in space </a:t>
            </a:r>
          </a:p>
          <a:p>
            <a:pPr algn="just">
              <a:spcBef>
                <a:spcPts val="600"/>
              </a:spcBef>
              <a:spcAft>
                <a:spcPts val="600"/>
              </a:spcAft>
            </a:pPr>
            <a:endParaRPr lang="en-GB" sz="1200" dirty="0"/>
          </a:p>
          <a:p>
            <a:pPr algn="just">
              <a:spcBef>
                <a:spcPts val="600"/>
              </a:spcBef>
              <a:spcAft>
                <a:spcPts val="600"/>
              </a:spcAft>
            </a:pPr>
            <a:r>
              <a:rPr lang="en-GB" sz="1200" dirty="0"/>
              <a:t>Next we perform ray casts from multiple points on each surface of the frustum. From this we determine the ratio of visible (hits) to obscured misses – this gives us a shielding factor.</a:t>
            </a:r>
          </a:p>
          <a:p>
            <a:pPr algn="just">
              <a:spcBef>
                <a:spcPts val="600"/>
              </a:spcBef>
              <a:spcAft>
                <a:spcPts val="600"/>
              </a:spcAft>
            </a:pPr>
            <a:endParaRPr lang="en-GB" sz="1200" dirty="0"/>
          </a:p>
          <a:p>
            <a:pPr algn="just">
              <a:spcBef>
                <a:spcPts val="600"/>
              </a:spcBef>
              <a:spcAft>
                <a:spcPts val="600"/>
              </a:spcAft>
            </a:pPr>
            <a:r>
              <a:rPr lang="en-GB" sz="1200" dirty="0"/>
              <a:t>We then scale the view factor by the shielding factor.</a:t>
            </a:r>
          </a:p>
          <a:p>
            <a:pPr algn="just">
              <a:spcBef>
                <a:spcPts val="600"/>
              </a:spcBef>
              <a:spcAft>
                <a:spcPts val="600"/>
              </a:spcAft>
            </a:pPr>
            <a:endParaRPr lang="en-GB" sz="1200" dirty="0"/>
          </a:p>
          <a:p>
            <a:pPr algn="just">
              <a:spcBef>
                <a:spcPts val="600"/>
              </a:spcBef>
              <a:spcAft>
                <a:spcPts val="600"/>
              </a:spcAft>
            </a:pPr>
            <a:r>
              <a:rPr lang="en-GB" sz="1200" dirty="0"/>
              <a:t>And we perform this for each side and end of the frustum, then sum them up to give an overall flame factor</a:t>
            </a:r>
          </a:p>
          <a:p>
            <a:pPr algn="just">
              <a:spcBef>
                <a:spcPts val="600"/>
              </a:spcBef>
              <a:spcAft>
                <a:spcPts val="600"/>
              </a:spcAft>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image on the right attempts to show the affect of the shielding. As the source is moved from left to right you can see how each of the objects provides shielding.</a:t>
            </a: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6</a:t>
            </a:fld>
            <a:endParaRPr lang="en-GB" dirty="0"/>
          </a:p>
        </p:txBody>
      </p:sp>
    </p:spTree>
    <p:extLst>
      <p:ext uri="{BB962C8B-B14F-4D97-AF65-F5344CB8AC3E}">
        <p14:creationId xmlns:p14="http://schemas.microsoft.com/office/powerpoint/2010/main" val="288274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remainder of the presentation focuses on the validation carried out on the impacted jet and shielded radiation model</a:t>
            </a:r>
          </a:p>
          <a:p>
            <a:endParaRPr lang="en-GB" dirty="0"/>
          </a:p>
          <a:p>
            <a:r>
              <a:rPr lang="en-GB" dirty="0"/>
              <a:t>Torch3D has already as explained earlier, been validated against a range of experimental data.</a:t>
            </a:r>
          </a:p>
          <a:p>
            <a:endParaRPr lang="en-GB" dirty="0"/>
          </a:p>
          <a:p>
            <a:r>
              <a:rPr lang="en-GB" dirty="0"/>
              <a:t>In this presentation, I will summarise some further validation against the work carried out by Darnaculleta </a:t>
            </a:r>
          </a:p>
          <a:p>
            <a:endParaRPr lang="en-GB" dirty="0"/>
          </a:p>
          <a:p>
            <a:r>
              <a:rPr lang="en-GB" dirty="0"/>
              <a:t>We also performed some FDS simulations and validated the results against the same work.</a:t>
            </a:r>
          </a:p>
          <a:p>
            <a:endParaRPr lang="en-GB" dirty="0"/>
          </a:p>
          <a:p>
            <a:endParaRPr lang="en-GB" dirty="0"/>
          </a:p>
          <a:p>
            <a:r>
              <a:rPr lang="en-GB" dirty="0"/>
              <a:t>Next we will look at some of the impacted jet fire validation using the work of Zhang, and here we used both Torch3D and FDS</a:t>
            </a:r>
          </a:p>
          <a:p>
            <a:endParaRPr lang="en-GB" dirty="0"/>
          </a:p>
          <a:p>
            <a:r>
              <a:rPr lang="en-GB" dirty="0"/>
              <a:t>And finally we look at comparisons of the thermal radiation shielding using Torch3D and FDS.</a:t>
            </a:r>
          </a:p>
        </p:txBody>
      </p:sp>
      <p:sp>
        <p:nvSpPr>
          <p:cNvPr id="4" name="Slide Number Placeholder 3"/>
          <p:cNvSpPr>
            <a:spLocks noGrp="1"/>
          </p:cNvSpPr>
          <p:nvPr>
            <p:ph type="sldNum" sz="quarter" idx="5"/>
          </p:nvPr>
        </p:nvSpPr>
        <p:spPr/>
        <p:txBody>
          <a:bodyPr/>
          <a:lstStyle/>
          <a:p>
            <a:fld id="{E631FC2B-8479-47FD-B264-D9D35B9FFB64}" type="slidenum">
              <a:rPr lang="en-GB" smtClean="0"/>
              <a:t>7</a:t>
            </a:fld>
            <a:endParaRPr lang="en-GB" dirty="0"/>
          </a:p>
        </p:txBody>
      </p:sp>
    </p:spTree>
    <p:extLst>
      <p:ext uri="{BB962C8B-B14F-4D97-AF65-F5344CB8AC3E}">
        <p14:creationId xmlns:p14="http://schemas.microsoft.com/office/powerpoint/2010/main" val="195698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Darnaculetta performed a series of experiments looking at vertically orientated propane jet fires. And the flame height and radiative flux was determined from infrared images</a:t>
            </a:r>
          </a:p>
          <a:p>
            <a:endParaRPr lang="en-GB" dirty="0"/>
          </a:p>
          <a:p>
            <a:r>
              <a:rPr lang="en-GB" dirty="0"/>
              <a:t>The setup information is shown on the right, and a range of diameter and mass rates were used.</a:t>
            </a:r>
          </a:p>
          <a:p>
            <a:endParaRPr lang="en-GB" dirty="0"/>
          </a:p>
          <a:p>
            <a:r>
              <a:rPr lang="en-GB" dirty="0"/>
              <a:t>The results were compared against both TORCH3D and FDS.</a:t>
            </a:r>
          </a:p>
          <a:p>
            <a:endParaRPr lang="en-GB" dirty="0"/>
          </a:p>
          <a:p>
            <a:r>
              <a:rPr lang="en-GB" dirty="0"/>
              <a:t>FDS cannot model sonic releases, and the equivalent expanded jet conditions must be subject to a Mach number of less than 0.3</a:t>
            </a:r>
          </a:p>
          <a:p>
            <a:endParaRPr lang="en-GB" dirty="0"/>
          </a:p>
          <a:p>
            <a:r>
              <a:rPr lang="en-GB" dirty="0"/>
              <a:t>The expansion model of Ewan and Moodie was used to derive the expanded jet conditions. More detail on the FDS setup is contained within the paper.</a:t>
            </a:r>
          </a:p>
          <a:p>
            <a:endParaRPr lang="en-GB" dirty="0"/>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8</a:t>
            </a:fld>
            <a:endParaRPr lang="en-GB" dirty="0"/>
          </a:p>
        </p:txBody>
      </p:sp>
    </p:spTree>
    <p:extLst>
      <p:ext uri="{BB962C8B-B14F-4D97-AF65-F5344CB8AC3E}">
        <p14:creationId xmlns:p14="http://schemas.microsoft.com/office/powerpoint/2010/main" val="371325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figure on the left shows the predicted versus observed flame heights based on experimental results from Darnaculleta.  This has been performed for both Torch3d (blue dots) and FDS (yellow dots).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Basically, the closer the dots are to the line, the better the agreement is in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 general, there is very good agreement between the predicted flame heights (both FDS and TORCH) and the observed values – this suggests also close correspondence between the TORCH 3D and FDS predictions for flame height.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figure on the right presents the predicted versus observed radiative heat fluxes.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 general, for these experiments, TORCH 3D overpredicts the radiative flux at the location of interest and FDS underpredicts.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These differences may be due to the different way thermal radiative flux is calculated by the models.  The scatter indicates a significant level of uncertainty for radiative flux predictions for both TORCH 3D and FDS, despite the good agreement of the model predictions with the experimentally observed flame heights.  </a:t>
            </a:r>
          </a:p>
          <a:p>
            <a:endParaRPr lang="en-GB" dirty="0"/>
          </a:p>
        </p:txBody>
      </p:sp>
      <p:sp>
        <p:nvSpPr>
          <p:cNvPr id="4" name="Slide Number Placeholder 3"/>
          <p:cNvSpPr>
            <a:spLocks noGrp="1"/>
          </p:cNvSpPr>
          <p:nvPr>
            <p:ph type="sldNum" sz="quarter" idx="5"/>
          </p:nvPr>
        </p:nvSpPr>
        <p:spPr/>
        <p:txBody>
          <a:bodyPr/>
          <a:lstStyle/>
          <a:p>
            <a:fld id="{E631FC2B-8479-47FD-B264-D9D35B9FFB64}" type="slidenum">
              <a:rPr lang="en-GB" smtClean="0"/>
              <a:t>9</a:t>
            </a:fld>
            <a:endParaRPr lang="en-GB" dirty="0"/>
          </a:p>
        </p:txBody>
      </p:sp>
    </p:spTree>
    <p:extLst>
      <p:ext uri="{BB962C8B-B14F-4D97-AF65-F5344CB8AC3E}">
        <p14:creationId xmlns:p14="http://schemas.microsoft.com/office/powerpoint/2010/main" val="1729476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9/26/2022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9/26/2022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27126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14950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9/26/2022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9/26/2022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9/26/2022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jpe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0" y="-794"/>
            <a:ext cx="12192000" cy="6858000"/>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dirty="0"/>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9/26/2022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dirty="0"/>
          </a:p>
        </p:txBody>
      </p:sp>
      <p:pic>
        <p:nvPicPr>
          <p:cNvPr id="7" name="Picture 6"/>
          <p:cNvPicPr>
            <a:picLocks noChangeAspect="1"/>
          </p:cNvPicPr>
          <p:nvPr userDrawn="1"/>
        </p:nvPicPr>
        <p:blipFill>
          <a:blip r:embed="rId14"/>
          <a:srcRect/>
          <a:stretch/>
        </p:blipFill>
        <p:spPr>
          <a:xfrm>
            <a:off x="0" y="-794"/>
            <a:ext cx="12192000" cy="6858000"/>
          </a:xfrm>
          <a:prstGeom prst="rect">
            <a:avLst/>
          </a:prstGeom>
        </p:spPr>
      </p:pic>
      <p:sp>
        <p:nvSpPr>
          <p:cNvPr id="8" name="Rectangle: Rounded Corners 7">
            <a:extLst>
              <a:ext uri="{FF2B5EF4-FFF2-40B4-BE49-F238E27FC236}">
                <a16:creationId xmlns:a16="http://schemas.microsoft.com/office/drawing/2014/main" id="{F60118F9-A6E0-DD35-67A1-ADF6CC164215}"/>
              </a:ext>
            </a:extLst>
          </p:cNvPr>
          <p:cNvSpPr/>
          <p:nvPr userDrawn="1"/>
        </p:nvSpPr>
        <p:spPr bwMode="gray">
          <a:xfrm>
            <a:off x="62321" y="78234"/>
            <a:ext cx="12065000" cy="1350962"/>
          </a:xfrm>
          <a:prstGeom prst="roundRect">
            <a:avLst>
              <a:gd name="adj" fmla="val 2595"/>
            </a:avLst>
          </a:prstGeom>
          <a:noFill/>
          <a:ln w="28575">
            <a:solidFill>
              <a:srgbClr val="888DC2"/>
            </a:solidFill>
          </a:ln>
          <a:effectLst/>
        </p:spPr>
        <p:txBody>
          <a:bodyPr lIns="0" tIns="0" rIns="0" bIns="0" rtlCol="0" anchor="b"/>
          <a:lstStyle/>
          <a:p>
            <a:pPr algn="l"/>
            <a:endParaRPr lang="en-GB" sz="700" dirty="0">
              <a:solidFill>
                <a:srgbClr val="585858"/>
              </a:solidFill>
            </a:endParaRPr>
          </a:p>
        </p:txBody>
      </p:sp>
      <p:pic>
        <p:nvPicPr>
          <p:cNvPr id="9" name="Picture 8">
            <a:extLst>
              <a:ext uri="{FF2B5EF4-FFF2-40B4-BE49-F238E27FC236}">
                <a16:creationId xmlns:a16="http://schemas.microsoft.com/office/drawing/2014/main" id="{6DDF1B51-8859-45EF-4AE3-80044A18E6BB}"/>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8577674" y="197855"/>
            <a:ext cx="3395310" cy="111171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mailto:graham.tickle@esrtechnology.com"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www.esrtechnology.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2320960"/>
            <a:ext cx="65643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GB" baseline="0" dirty="0">
                <a:solidFill>
                  <a:srgbClr val="D86018"/>
                </a:solidFill>
              </a:rPr>
              <a:t>A Shielded Thermal Flux and Impacted Jet Fire Model</a:t>
            </a:r>
          </a:p>
        </p:txBody>
      </p:sp>
      <p:sp>
        <p:nvSpPr>
          <p:cNvPr id="3" name="Text Placeholder 15"/>
          <p:cNvSpPr txBox="1">
            <a:spLocks/>
          </p:cNvSpPr>
          <p:nvPr/>
        </p:nvSpPr>
        <p:spPr>
          <a:xfrm>
            <a:off x="408000" y="3548816"/>
            <a:ext cx="11164800" cy="450050"/>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aseline="0" dirty="0">
                <a:solidFill>
                  <a:srgbClr val="50534A"/>
                </a:solidFill>
              </a:rPr>
              <a:t>Andrew Lawson</a:t>
            </a:r>
            <a:endParaRPr lang="en-GB" baseline="0" dirty="0">
              <a:solidFill>
                <a:srgbClr val="50534A"/>
              </a:solidFill>
            </a:endParaRPr>
          </a:p>
        </p:txBody>
      </p:sp>
      <p:pic>
        <p:nvPicPr>
          <p:cNvPr id="13" name="Picture 12">
            <a:extLst>
              <a:ext uri="{FF2B5EF4-FFF2-40B4-BE49-F238E27FC236}">
                <a16:creationId xmlns:a16="http://schemas.microsoft.com/office/drawing/2014/main" id="{826E2345-D69E-E68C-C53B-2CEEB2DB76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6496" y="5299575"/>
            <a:ext cx="4135281" cy="1166118"/>
          </a:xfrm>
          <a:prstGeom prst="rect">
            <a:avLst/>
          </a:prstGeom>
        </p:spPr>
      </p:pic>
      <p:pic>
        <p:nvPicPr>
          <p:cNvPr id="1026" name="Picture 2">
            <a:extLst>
              <a:ext uri="{FF2B5EF4-FFF2-40B4-BE49-F238E27FC236}">
                <a16:creationId xmlns:a16="http://schemas.microsoft.com/office/drawing/2014/main" id="{3F92C656-C659-8180-31A2-46C74CDA0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1145794"/>
            <a:ext cx="4638530" cy="371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8CDD-6E92-50DA-537B-D50C7C120194}"/>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Free Jet Fire Validation - Findings</a:t>
            </a:r>
          </a:p>
        </p:txBody>
      </p:sp>
      <p:sp>
        <p:nvSpPr>
          <p:cNvPr id="3" name="TextBox 2">
            <a:extLst>
              <a:ext uri="{FF2B5EF4-FFF2-40B4-BE49-F238E27FC236}">
                <a16:creationId xmlns:a16="http://schemas.microsoft.com/office/drawing/2014/main" id="{9E551751-F113-88BA-7F59-565045972778}"/>
              </a:ext>
            </a:extLst>
          </p:cNvPr>
          <p:cNvSpPr txBox="1"/>
          <p:nvPr/>
        </p:nvSpPr>
        <p:spPr>
          <a:xfrm>
            <a:off x="284906" y="1525150"/>
            <a:ext cx="11414403" cy="3108543"/>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50534A"/>
                </a:solidFill>
              </a:rPr>
              <a:t>Comparison against free vertical sonic propane jet fire experiments</a:t>
            </a:r>
          </a:p>
          <a:p>
            <a:pPr marL="914400" lvl="1" indent="-457200">
              <a:buFont typeface="Arial" panose="020B0604020202020204" pitchFamily="34" charset="0"/>
              <a:buChar char="•"/>
            </a:pPr>
            <a:r>
              <a:rPr lang="en-US" sz="2400" dirty="0">
                <a:solidFill>
                  <a:srgbClr val="50534A"/>
                </a:solidFill>
              </a:rPr>
              <a:t>Good agreement between both TORCH3D and FDS and the experimental data flame heights</a:t>
            </a:r>
          </a:p>
          <a:p>
            <a:pPr marL="914400" lvl="1" indent="-457200">
              <a:buFont typeface="Arial" panose="020B0604020202020204" pitchFamily="34" charset="0"/>
              <a:buChar char="•"/>
            </a:pPr>
            <a:r>
              <a:rPr lang="en-US" sz="2400" dirty="0">
                <a:solidFill>
                  <a:srgbClr val="50534A"/>
                </a:solidFill>
              </a:rPr>
              <a:t>TORCH3D generally overpredicts the thermal radiation compared to the experimental data</a:t>
            </a:r>
          </a:p>
          <a:p>
            <a:pPr marL="914400" lvl="1" indent="-457200">
              <a:buFont typeface="Arial" panose="020B0604020202020204" pitchFamily="34" charset="0"/>
              <a:buChar char="•"/>
            </a:pPr>
            <a:r>
              <a:rPr lang="en-US" sz="2400" dirty="0">
                <a:solidFill>
                  <a:srgbClr val="50534A"/>
                </a:solidFill>
              </a:rPr>
              <a:t>FDS generally underpredicts the thermal radiation compared to the experimental data</a:t>
            </a:r>
          </a:p>
          <a:p>
            <a:pPr marL="91440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02590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707D-51D9-F6B5-D00F-1CC1AA2AA23B}"/>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Impacted Jet Fire Validation</a:t>
            </a:r>
          </a:p>
        </p:txBody>
      </p:sp>
      <p:sp>
        <p:nvSpPr>
          <p:cNvPr id="5" name="Content Placeholder 2">
            <a:extLst>
              <a:ext uri="{FF2B5EF4-FFF2-40B4-BE49-F238E27FC236}">
                <a16:creationId xmlns:a16="http://schemas.microsoft.com/office/drawing/2014/main" id="{1B879DD4-A3AE-B93B-E054-81CF0E4035B2}"/>
              </a:ext>
            </a:extLst>
          </p:cNvPr>
          <p:cNvSpPr txBox="1">
            <a:spLocks/>
          </p:cNvSpPr>
          <p:nvPr/>
        </p:nvSpPr>
        <p:spPr>
          <a:xfrm>
            <a:off x="381000" y="1667726"/>
            <a:ext cx="5369169" cy="195506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Zhang et al (2014)</a:t>
            </a:r>
          </a:p>
          <a:p>
            <a:pPr lvl="1"/>
            <a:r>
              <a:rPr lang="en-US" dirty="0">
                <a:solidFill>
                  <a:srgbClr val="50534A"/>
                </a:solidFill>
              </a:rPr>
              <a:t>Propane jet fires</a:t>
            </a:r>
          </a:p>
          <a:p>
            <a:pPr lvl="1"/>
            <a:r>
              <a:rPr lang="en-US" dirty="0">
                <a:solidFill>
                  <a:srgbClr val="50534A"/>
                </a:solidFill>
              </a:rPr>
              <a:t>Vertically orientated</a:t>
            </a:r>
          </a:p>
          <a:p>
            <a:pPr lvl="1"/>
            <a:r>
              <a:rPr lang="en-US" dirty="0">
                <a:solidFill>
                  <a:srgbClr val="50534A"/>
                </a:solidFill>
              </a:rPr>
              <a:t>Zero wind</a:t>
            </a:r>
          </a:p>
          <a:p>
            <a:pPr lvl="1"/>
            <a:r>
              <a:rPr lang="en-US" dirty="0">
                <a:solidFill>
                  <a:srgbClr val="50534A"/>
                </a:solidFill>
              </a:rPr>
              <a:t>Square plate above the flame</a:t>
            </a:r>
          </a:p>
          <a:p>
            <a:pPr lvl="1"/>
            <a:r>
              <a:rPr lang="en-US" dirty="0">
                <a:solidFill>
                  <a:srgbClr val="50534A"/>
                </a:solidFill>
              </a:rPr>
              <a:t>Range of distances between burner and plate</a:t>
            </a:r>
          </a:p>
        </p:txBody>
      </p:sp>
      <p:pic>
        <p:nvPicPr>
          <p:cNvPr id="7" name="Picture 6">
            <a:extLst>
              <a:ext uri="{FF2B5EF4-FFF2-40B4-BE49-F238E27FC236}">
                <a16:creationId xmlns:a16="http://schemas.microsoft.com/office/drawing/2014/main" id="{84ACCF53-D322-E762-5CC1-F227303DCB75}"/>
              </a:ext>
            </a:extLst>
          </p:cNvPr>
          <p:cNvPicPr>
            <a:picLocks noChangeAspect="1"/>
          </p:cNvPicPr>
          <p:nvPr/>
        </p:nvPicPr>
        <p:blipFill>
          <a:blip r:embed="rId3"/>
          <a:stretch>
            <a:fillRect/>
          </a:stretch>
        </p:blipFill>
        <p:spPr>
          <a:xfrm>
            <a:off x="6156683" y="1652673"/>
            <a:ext cx="5654317" cy="3940241"/>
          </a:xfrm>
          <a:prstGeom prst="rect">
            <a:avLst/>
          </a:prstGeom>
        </p:spPr>
      </p:pic>
    </p:spTree>
    <p:extLst>
      <p:ext uri="{BB962C8B-B14F-4D97-AF65-F5344CB8AC3E}">
        <p14:creationId xmlns:p14="http://schemas.microsoft.com/office/powerpoint/2010/main" val="2040896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707D-51D9-F6B5-D00F-1CC1AA2AA23B}"/>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Impacted Jet Fire Validation - Results</a:t>
            </a:r>
          </a:p>
        </p:txBody>
      </p:sp>
      <p:pic>
        <p:nvPicPr>
          <p:cNvPr id="4" name="Picture 3" descr="Histogram&#10;&#10;Description automatically generated">
            <a:extLst>
              <a:ext uri="{FF2B5EF4-FFF2-40B4-BE49-F238E27FC236}">
                <a16:creationId xmlns:a16="http://schemas.microsoft.com/office/drawing/2014/main" id="{25F26C16-9ECE-9E8D-581C-38C1F1CA8158}"/>
              </a:ext>
            </a:extLst>
          </p:cNvPr>
          <p:cNvPicPr>
            <a:picLocks noChangeAspect="1"/>
          </p:cNvPicPr>
          <p:nvPr/>
        </p:nvPicPr>
        <p:blipFill rotWithShape="1">
          <a:blip r:embed="rId3">
            <a:extLst>
              <a:ext uri="{28A0092B-C50C-407E-A947-70E740481C1C}">
                <a14:useLocalDpi xmlns:a14="http://schemas.microsoft.com/office/drawing/2010/main" val="0"/>
              </a:ext>
            </a:extLst>
          </a:blip>
          <a:srcRect l="9781" t="30009" r="16486" b="23434"/>
          <a:stretch/>
        </p:blipFill>
        <p:spPr bwMode="auto">
          <a:xfrm>
            <a:off x="6263148" y="2526890"/>
            <a:ext cx="5772304" cy="273336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C201671-9A9C-E22C-0A69-84843A336E42}"/>
              </a:ext>
            </a:extLst>
          </p:cNvPr>
          <p:cNvPicPr>
            <a:picLocks noChangeAspect="1"/>
          </p:cNvPicPr>
          <p:nvPr/>
        </p:nvPicPr>
        <p:blipFill>
          <a:blip r:embed="rId4"/>
          <a:stretch>
            <a:fillRect/>
          </a:stretch>
        </p:blipFill>
        <p:spPr>
          <a:xfrm>
            <a:off x="284907" y="1530263"/>
            <a:ext cx="5525958" cy="4551803"/>
          </a:xfrm>
          <a:prstGeom prst="rect">
            <a:avLst/>
          </a:prstGeom>
        </p:spPr>
      </p:pic>
    </p:spTree>
    <p:extLst>
      <p:ext uri="{BB962C8B-B14F-4D97-AF65-F5344CB8AC3E}">
        <p14:creationId xmlns:p14="http://schemas.microsoft.com/office/powerpoint/2010/main" val="191871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8CDD-6E92-50DA-537B-D50C7C120194}"/>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Impacted Jet Fire Validation - Findings</a:t>
            </a:r>
          </a:p>
        </p:txBody>
      </p:sp>
      <p:sp>
        <p:nvSpPr>
          <p:cNvPr id="6" name="TextBox 5">
            <a:extLst>
              <a:ext uri="{FF2B5EF4-FFF2-40B4-BE49-F238E27FC236}">
                <a16:creationId xmlns:a16="http://schemas.microsoft.com/office/drawing/2014/main" id="{076E4B1F-BF90-C642-7B44-9E0545FDEAC0}"/>
              </a:ext>
            </a:extLst>
          </p:cNvPr>
          <p:cNvSpPr txBox="1"/>
          <p:nvPr/>
        </p:nvSpPr>
        <p:spPr>
          <a:xfrm>
            <a:off x="441959" y="1701433"/>
            <a:ext cx="11164799" cy="421653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50534A"/>
                </a:solidFill>
              </a:rPr>
              <a:t>Comparison against vertical impacted jet fire experiments</a:t>
            </a:r>
          </a:p>
          <a:p>
            <a:pPr marL="914400" lvl="1" indent="-457200">
              <a:buFont typeface="Arial" panose="020B0604020202020204" pitchFamily="34" charset="0"/>
              <a:buChar char="•"/>
            </a:pPr>
            <a:r>
              <a:rPr lang="en-GB" sz="2400" dirty="0">
                <a:solidFill>
                  <a:srgbClr val="50534A"/>
                </a:solidFill>
              </a:rPr>
              <a:t>For plate distances between about 20% and 80% of the free flame height, the simple impacted jet model in TORCH3D produced predictions similar to and lying between the two correlations from Zhang et al (2014). </a:t>
            </a:r>
          </a:p>
          <a:p>
            <a:pPr marL="914400" lvl="1" indent="-457200">
              <a:buFont typeface="Arial" panose="020B0604020202020204" pitchFamily="34" charset="0"/>
              <a:buChar char="•"/>
            </a:pPr>
            <a:r>
              <a:rPr lang="en-GB" sz="2400" dirty="0">
                <a:solidFill>
                  <a:srgbClr val="50534A"/>
                </a:solidFill>
              </a:rPr>
              <a:t>As the plate approaches zero height above the flame, the flame width tends to just over 60% of the free flame height.</a:t>
            </a:r>
          </a:p>
          <a:p>
            <a:pPr marL="914400" lvl="1" indent="-457200">
              <a:buFont typeface="Arial" panose="020B0604020202020204" pitchFamily="34" charset="0"/>
              <a:buChar char="•"/>
            </a:pPr>
            <a:r>
              <a:rPr lang="en-GB" sz="2400" dirty="0">
                <a:solidFill>
                  <a:srgbClr val="50534A"/>
                </a:solidFill>
              </a:rPr>
              <a:t>Overall, the results suggests the impingement behaviour is mainly controlled by geometry (plate distance divided by free flame length) and we consider the overall agreement between the different approaches as encouraging, especially given the large differences in scale relative to orifice diameter.</a:t>
            </a:r>
          </a:p>
          <a:p>
            <a:pPr marL="914400" lvl="1" indent="-457200">
              <a:buFont typeface="Arial" panose="020B0604020202020204" pitchFamily="34" charset="0"/>
              <a:buChar char="•"/>
            </a:pPr>
            <a:endParaRPr lang="en-US" sz="2400" dirty="0">
              <a:solidFill>
                <a:srgbClr val="50534A"/>
              </a:solidFill>
            </a:endParaRPr>
          </a:p>
        </p:txBody>
      </p:sp>
    </p:spTree>
    <p:extLst>
      <p:ext uri="{BB962C8B-B14F-4D97-AF65-F5344CB8AC3E}">
        <p14:creationId xmlns:p14="http://schemas.microsoft.com/office/powerpoint/2010/main" val="57828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EB2593-F5C6-70BF-DF6F-8CFC566D974B}"/>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Thermal Radiation Shielding</a:t>
            </a:r>
          </a:p>
        </p:txBody>
      </p:sp>
      <p:grpSp>
        <p:nvGrpSpPr>
          <p:cNvPr id="18" name="Group 17">
            <a:extLst>
              <a:ext uri="{FF2B5EF4-FFF2-40B4-BE49-F238E27FC236}">
                <a16:creationId xmlns:a16="http://schemas.microsoft.com/office/drawing/2014/main" id="{962E5BF5-893A-DFFA-F5FB-A31DA165AF83}"/>
              </a:ext>
            </a:extLst>
          </p:cNvPr>
          <p:cNvGrpSpPr/>
          <p:nvPr/>
        </p:nvGrpSpPr>
        <p:grpSpPr>
          <a:xfrm>
            <a:off x="713922" y="1708884"/>
            <a:ext cx="5907858" cy="4147664"/>
            <a:chOff x="6463665" y="2445719"/>
            <a:chExt cx="4205913" cy="2926464"/>
          </a:xfrm>
        </p:grpSpPr>
        <p:pic>
          <p:nvPicPr>
            <p:cNvPr id="2049" name="Picture 4">
              <a:extLst>
                <a:ext uri="{FF2B5EF4-FFF2-40B4-BE49-F238E27FC236}">
                  <a16:creationId xmlns:a16="http://schemas.microsoft.com/office/drawing/2014/main" id="{0FB7CE6F-2634-96D2-4BF2-67F199882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8" t="5080" r="14159" b="9351"/>
            <a:stretch>
              <a:fillRect/>
            </a:stretch>
          </p:blipFill>
          <p:spPr bwMode="auto">
            <a:xfrm>
              <a:off x="6463665" y="2445719"/>
              <a:ext cx="3727450" cy="28829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3C26B1A-F0DF-4B7B-0E1C-C298CDDD9724}"/>
                </a:ext>
              </a:extLst>
            </p:cNvPr>
            <p:cNvGrpSpPr/>
            <p:nvPr/>
          </p:nvGrpSpPr>
          <p:grpSpPr>
            <a:xfrm>
              <a:off x="6554778" y="3410033"/>
              <a:ext cx="4114800" cy="1962150"/>
              <a:chOff x="0" y="-1"/>
              <a:chExt cx="4114800" cy="1962588"/>
            </a:xfrm>
          </p:grpSpPr>
          <p:cxnSp>
            <p:nvCxnSpPr>
              <p:cNvPr id="7" name="Straight Arrow Connector 6">
                <a:extLst>
                  <a:ext uri="{FF2B5EF4-FFF2-40B4-BE49-F238E27FC236}">
                    <a16:creationId xmlns:a16="http://schemas.microsoft.com/office/drawing/2014/main" id="{571FD8B1-051C-8C21-246C-231E10064FF2}"/>
                  </a:ext>
                </a:extLst>
              </p:cNvPr>
              <p:cNvCxnSpPr/>
              <p:nvPr/>
            </p:nvCxnSpPr>
            <p:spPr>
              <a:xfrm flipH="1">
                <a:off x="2015341" y="207818"/>
                <a:ext cx="1185059" cy="397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 Box 14">
                <a:extLst>
                  <a:ext uri="{FF2B5EF4-FFF2-40B4-BE49-F238E27FC236}">
                    <a16:creationId xmlns:a16="http://schemas.microsoft.com/office/drawing/2014/main" id="{69310754-1263-7779-171F-A890BF90D364}"/>
                  </a:ext>
                </a:extLst>
              </p:cNvPr>
              <p:cNvSpPr txBox="1"/>
              <p:nvPr/>
            </p:nvSpPr>
            <p:spPr>
              <a:xfrm>
                <a:off x="3169980" y="-1"/>
                <a:ext cx="944820" cy="2375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Source location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BAB30B6A-C815-C104-01AB-0E15349FAE6F}"/>
                  </a:ext>
                </a:extLst>
              </p:cNvPr>
              <p:cNvCxnSpPr/>
              <p:nvPr/>
            </p:nvCxnSpPr>
            <p:spPr>
              <a:xfrm>
                <a:off x="225631" y="1644732"/>
                <a:ext cx="374072" cy="2196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262780C9-F6BB-EF1A-FC24-69AD19730B41}"/>
                  </a:ext>
                </a:extLst>
              </p:cNvPr>
              <p:cNvCxnSpPr/>
              <p:nvPr/>
            </p:nvCxnSpPr>
            <p:spPr>
              <a:xfrm flipV="1">
                <a:off x="224641" y="1148442"/>
                <a:ext cx="0" cy="4987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67B1CFFA-7800-A828-5055-12760898A53E}"/>
                  </a:ext>
                </a:extLst>
              </p:cNvPr>
              <p:cNvCxnSpPr/>
              <p:nvPr/>
            </p:nvCxnSpPr>
            <p:spPr>
              <a:xfrm flipV="1">
                <a:off x="225631" y="1498764"/>
                <a:ext cx="421574" cy="14844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2" name="Text Box 19">
                <a:extLst>
                  <a:ext uri="{FF2B5EF4-FFF2-40B4-BE49-F238E27FC236}">
                    <a16:creationId xmlns:a16="http://schemas.microsoft.com/office/drawing/2014/main" id="{E9A1A594-E221-D337-979F-E285F68A77BB}"/>
                  </a:ext>
                </a:extLst>
              </p:cNvPr>
              <p:cNvSpPr txBox="1"/>
              <p:nvPr/>
            </p:nvSpPr>
            <p:spPr>
              <a:xfrm>
                <a:off x="296883" y="1644732"/>
                <a:ext cx="261257" cy="3178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9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0">
                <a:extLst>
                  <a:ext uri="{FF2B5EF4-FFF2-40B4-BE49-F238E27FC236}">
                    <a16:creationId xmlns:a16="http://schemas.microsoft.com/office/drawing/2014/main" id="{03A04634-310A-3636-18D3-2E4A502AFB93}"/>
                  </a:ext>
                </a:extLst>
              </p:cNvPr>
              <p:cNvSpPr txBox="1"/>
              <p:nvPr/>
            </p:nvSpPr>
            <p:spPr>
              <a:xfrm>
                <a:off x="0" y="1027215"/>
                <a:ext cx="261257" cy="3178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900" dirty="0">
                    <a:solidFill>
                      <a:srgbClr val="8064A2"/>
                    </a:solidFill>
                    <a:effectLst/>
                    <a:latin typeface="Calibri" panose="020F0502020204030204" pitchFamily="34" charset="0"/>
                    <a:ea typeface="Calibri" panose="020F0502020204030204" pitchFamily="34" charset="0"/>
                    <a:cs typeface="Times New Roman" panose="02020603050405020304" pitchFamily="18" charset="0"/>
                  </a:rPr>
                  <a:t>z</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1">
                <a:extLst>
                  <a:ext uri="{FF2B5EF4-FFF2-40B4-BE49-F238E27FC236}">
                    <a16:creationId xmlns:a16="http://schemas.microsoft.com/office/drawing/2014/main" id="{EFF98C94-8CA1-5D1B-6E24-EED6B46CCD89}"/>
                  </a:ext>
                </a:extLst>
              </p:cNvPr>
              <p:cNvSpPr txBox="1"/>
              <p:nvPr/>
            </p:nvSpPr>
            <p:spPr>
              <a:xfrm>
                <a:off x="510639" y="1389413"/>
                <a:ext cx="261257" cy="3178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900" dirty="0">
                    <a:solidFill>
                      <a:srgbClr val="9BBB59"/>
                    </a:solidFill>
                    <a:effectLst/>
                    <a:latin typeface="Calibri" panose="020F0502020204030204" pitchFamily="34" charset="0"/>
                    <a:ea typeface="Calibri" panose="020F0502020204030204" pitchFamily="34" charset="0"/>
                    <a:cs typeface="Times New Roman" panose="02020603050405020304" pitchFamily="18" charset="0"/>
                  </a:rPr>
                  <a: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6" name="Rectangle 16">
            <a:extLst>
              <a:ext uri="{FF2B5EF4-FFF2-40B4-BE49-F238E27FC236}">
                <a16:creationId xmlns:a16="http://schemas.microsoft.com/office/drawing/2014/main" id="{D6349D6C-D91F-D29A-22F5-E2CCB0DF090F}"/>
              </a:ext>
            </a:extLst>
          </p:cNvPr>
          <p:cNvSpPr>
            <a:spLocks noChangeArrowheads="1"/>
          </p:cNvSpPr>
          <p:nvPr/>
        </p:nvSpPr>
        <p:spPr bwMode="auto">
          <a:xfrm>
            <a:off x="0" y="533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9" name="Picture 18" descr="A picture containing text&#10;&#10;Description automatically generated">
            <a:extLst>
              <a:ext uri="{FF2B5EF4-FFF2-40B4-BE49-F238E27FC236}">
                <a16:creationId xmlns:a16="http://schemas.microsoft.com/office/drawing/2014/main" id="{8F2F717D-6209-8A4E-909C-44691B9BA208}"/>
              </a:ext>
            </a:extLst>
          </p:cNvPr>
          <p:cNvPicPr>
            <a:picLocks noChangeAspect="1"/>
          </p:cNvPicPr>
          <p:nvPr/>
        </p:nvPicPr>
        <p:blipFill rotWithShape="1">
          <a:blip r:embed="rId4"/>
          <a:srcRect l="2977" t="1586" r="7365" b="26984"/>
          <a:stretch/>
        </p:blipFill>
        <p:spPr bwMode="auto">
          <a:xfrm>
            <a:off x="7052784" y="1660378"/>
            <a:ext cx="3477260" cy="2077720"/>
          </a:xfrm>
          <a:prstGeom prst="rect">
            <a:avLst/>
          </a:prstGeom>
          <a:ln>
            <a:noFill/>
          </a:ln>
          <a:extLst>
            <a:ext uri="{53640926-AAD7-44D8-BBD7-CCE9431645EC}">
              <a14:shadowObscured xmlns:a14="http://schemas.microsoft.com/office/drawing/2010/main"/>
            </a:ext>
          </a:extLst>
        </p:spPr>
      </p:pic>
      <p:pic>
        <p:nvPicPr>
          <p:cNvPr id="20" name="Picture 19" descr="A picture containing text, antenna&#10;&#10;Description automatically generated">
            <a:extLst>
              <a:ext uri="{FF2B5EF4-FFF2-40B4-BE49-F238E27FC236}">
                <a16:creationId xmlns:a16="http://schemas.microsoft.com/office/drawing/2014/main" id="{5632EEF6-8673-75A4-2545-BA0FB3ADCC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311" t="27344" r="30205" b="30554"/>
          <a:stretch/>
        </p:blipFill>
        <p:spPr bwMode="auto">
          <a:xfrm>
            <a:off x="7052784" y="3849948"/>
            <a:ext cx="3425825" cy="2006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058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DD3DE-2F11-2F5B-A9BC-21F1FF0B40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484" y="1467111"/>
            <a:ext cx="4692006" cy="2725155"/>
          </a:xfrm>
          <a:prstGeom prst="rect">
            <a:avLst/>
          </a:prstGeom>
          <a:noFill/>
        </p:spPr>
      </p:pic>
      <p:cxnSp>
        <p:nvCxnSpPr>
          <p:cNvPr id="3" name="Straight Connector 2">
            <a:extLst>
              <a:ext uri="{FF2B5EF4-FFF2-40B4-BE49-F238E27FC236}">
                <a16:creationId xmlns:a16="http://schemas.microsoft.com/office/drawing/2014/main" id="{6D64B61A-ED4F-7437-8DC8-391571A6C548}"/>
              </a:ext>
            </a:extLst>
          </p:cNvPr>
          <p:cNvCxnSpPr/>
          <p:nvPr/>
        </p:nvCxnSpPr>
        <p:spPr>
          <a:xfrm flipH="1">
            <a:off x="7674911" y="11734668"/>
            <a:ext cx="2517140" cy="0"/>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9DF3233E-A72D-D960-2873-A51FABABD63D}"/>
              </a:ext>
            </a:extLst>
          </p:cNvPr>
          <p:cNvGrpSpPr/>
          <p:nvPr/>
        </p:nvGrpSpPr>
        <p:grpSpPr>
          <a:xfrm>
            <a:off x="1559913" y="4141398"/>
            <a:ext cx="3872731" cy="2044695"/>
            <a:chOff x="4739550" y="3885697"/>
            <a:chExt cx="2926471" cy="1282700"/>
          </a:xfrm>
        </p:grpSpPr>
        <p:pic>
          <p:nvPicPr>
            <p:cNvPr id="3073" name="Picture 8" descr="Chart, surface chart&#10;&#10;Description automatically generated">
              <a:extLst>
                <a:ext uri="{FF2B5EF4-FFF2-40B4-BE49-F238E27FC236}">
                  <a16:creationId xmlns:a16="http://schemas.microsoft.com/office/drawing/2014/main" id="{3A4DF118-220C-22DB-ED88-54893142C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6" t="18872" r="-1498" b="15874"/>
            <a:stretch>
              <a:fillRect/>
            </a:stretch>
          </p:blipFill>
          <p:spPr bwMode="auto">
            <a:xfrm>
              <a:off x="5151421" y="3885697"/>
              <a:ext cx="2514600" cy="128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5">
              <a:extLst>
                <a:ext uri="{FF2B5EF4-FFF2-40B4-BE49-F238E27FC236}">
                  <a16:creationId xmlns:a16="http://schemas.microsoft.com/office/drawing/2014/main" id="{7AAEB01F-B192-55DB-66D7-1DBCB91F9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9550" y="3891858"/>
              <a:ext cx="349250" cy="10223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CFA4AE88-52CB-F832-4159-96954B0A295A}"/>
              </a:ext>
            </a:extLst>
          </p:cNvPr>
          <p:cNvCxnSpPr>
            <a:cxnSpLocks/>
          </p:cNvCxnSpPr>
          <p:nvPr/>
        </p:nvCxnSpPr>
        <p:spPr>
          <a:xfrm>
            <a:off x="2303320" y="5695950"/>
            <a:ext cx="327833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69511D-218E-E8C5-68D7-9A1B14497F59}"/>
              </a:ext>
            </a:extLst>
          </p:cNvPr>
          <p:cNvSpPr txBox="1"/>
          <p:nvPr/>
        </p:nvSpPr>
        <p:spPr>
          <a:xfrm>
            <a:off x="5631004" y="5511284"/>
            <a:ext cx="970330" cy="369332"/>
          </a:xfrm>
          <a:prstGeom prst="rect">
            <a:avLst/>
          </a:prstGeom>
          <a:noFill/>
        </p:spPr>
        <p:txBody>
          <a:bodyPr wrap="none" rtlCol="0">
            <a:spAutoFit/>
          </a:bodyPr>
          <a:lstStyle/>
          <a:p>
            <a:r>
              <a:rPr lang="en-GB" dirty="0"/>
              <a:t>Transect</a:t>
            </a:r>
          </a:p>
        </p:txBody>
      </p:sp>
      <p:sp>
        <p:nvSpPr>
          <p:cNvPr id="22" name="Title 1">
            <a:extLst>
              <a:ext uri="{FF2B5EF4-FFF2-40B4-BE49-F238E27FC236}">
                <a16:creationId xmlns:a16="http://schemas.microsoft.com/office/drawing/2014/main" id="{2CA183BF-D1CA-C919-5C76-705DD5701BAB}"/>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Thermal Radiation Shielding</a:t>
            </a:r>
          </a:p>
        </p:txBody>
      </p:sp>
      <p:pic>
        <p:nvPicPr>
          <p:cNvPr id="23" name="Picture 22">
            <a:extLst>
              <a:ext uri="{FF2B5EF4-FFF2-40B4-BE49-F238E27FC236}">
                <a16:creationId xmlns:a16="http://schemas.microsoft.com/office/drawing/2014/main" id="{941DAABC-BFFB-C902-C767-A24CBDEC12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49" y="1467110"/>
            <a:ext cx="4692005" cy="2725154"/>
          </a:xfrm>
          <a:prstGeom prst="rect">
            <a:avLst/>
          </a:prstGeom>
          <a:noFill/>
        </p:spPr>
      </p:pic>
    </p:spTree>
    <p:extLst>
      <p:ext uri="{BB962C8B-B14F-4D97-AF65-F5344CB8AC3E}">
        <p14:creationId xmlns:p14="http://schemas.microsoft.com/office/powerpoint/2010/main" val="423699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31">
            <a:extLst>
              <a:ext uri="{FF2B5EF4-FFF2-40B4-BE49-F238E27FC236}">
                <a16:creationId xmlns:a16="http://schemas.microsoft.com/office/drawing/2014/main" id="{3C2408E8-8DFE-41E0-60F2-19810DEA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735" y="1558924"/>
            <a:ext cx="4457140" cy="25939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0B8B332-807A-999C-60A3-D8D5DD2A9EE3}"/>
              </a:ext>
            </a:extLst>
          </p:cNvPr>
          <p:cNvGrpSpPr/>
          <p:nvPr/>
        </p:nvGrpSpPr>
        <p:grpSpPr>
          <a:xfrm>
            <a:off x="1181735" y="4152898"/>
            <a:ext cx="4218940" cy="1800225"/>
            <a:chOff x="6629044" y="4092016"/>
            <a:chExt cx="3332166" cy="1327150"/>
          </a:xfrm>
        </p:grpSpPr>
        <p:pic>
          <p:nvPicPr>
            <p:cNvPr id="4097" name="Picture 11" descr="Chart&#10;&#10;Description automatically generated">
              <a:extLst>
                <a:ext uri="{FF2B5EF4-FFF2-40B4-BE49-F238E27FC236}">
                  <a16:creationId xmlns:a16="http://schemas.microsoft.com/office/drawing/2014/main" id="{33A4B2CF-9F58-7E03-162F-28B1875C6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67" t="23175" b="20157"/>
            <a:stretch>
              <a:fillRect/>
            </a:stretch>
          </p:blipFill>
          <p:spPr bwMode="auto">
            <a:xfrm>
              <a:off x="6970360" y="4092016"/>
              <a:ext cx="2990850" cy="1327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C095BD-1565-F8B3-AEB0-1D1C2E48F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044" y="4156075"/>
              <a:ext cx="347953" cy="1022350"/>
            </a:xfrm>
            <a:prstGeom prst="rect">
              <a:avLst/>
            </a:prstGeom>
          </p:spPr>
        </p:pic>
      </p:grpSp>
      <p:sp>
        <p:nvSpPr>
          <p:cNvPr id="7" name="Rectangle 8">
            <a:extLst>
              <a:ext uri="{FF2B5EF4-FFF2-40B4-BE49-F238E27FC236}">
                <a16:creationId xmlns:a16="http://schemas.microsoft.com/office/drawing/2014/main" id="{AF719282-3881-082A-E8CE-7C28127B8F68}"/>
              </a:ext>
            </a:extLst>
          </p:cNvPr>
          <p:cNvSpPr>
            <a:spLocks noChangeArrowheads="1"/>
          </p:cNvSpPr>
          <p:nvPr/>
        </p:nvSpPr>
        <p:spPr bwMode="auto">
          <a:xfrm>
            <a:off x="0" y="3041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cxnSp>
        <p:nvCxnSpPr>
          <p:cNvPr id="8" name="Straight Connector 7">
            <a:extLst>
              <a:ext uri="{FF2B5EF4-FFF2-40B4-BE49-F238E27FC236}">
                <a16:creationId xmlns:a16="http://schemas.microsoft.com/office/drawing/2014/main" id="{562789CF-E42B-F319-6D12-F53FC5338A35}"/>
              </a:ext>
            </a:extLst>
          </p:cNvPr>
          <p:cNvCxnSpPr>
            <a:cxnSpLocks/>
          </p:cNvCxnSpPr>
          <p:nvPr/>
        </p:nvCxnSpPr>
        <p:spPr>
          <a:xfrm>
            <a:off x="2022332" y="5548313"/>
            <a:ext cx="327833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C169C1-9641-6D87-3D60-406FCCD6DD0F}"/>
              </a:ext>
            </a:extLst>
          </p:cNvPr>
          <p:cNvSpPr txBox="1"/>
          <p:nvPr/>
        </p:nvSpPr>
        <p:spPr>
          <a:xfrm>
            <a:off x="5300662" y="5363647"/>
            <a:ext cx="970330" cy="369332"/>
          </a:xfrm>
          <a:prstGeom prst="rect">
            <a:avLst/>
          </a:prstGeom>
          <a:noFill/>
        </p:spPr>
        <p:txBody>
          <a:bodyPr wrap="none" rtlCol="0">
            <a:spAutoFit/>
          </a:bodyPr>
          <a:lstStyle/>
          <a:p>
            <a:r>
              <a:rPr lang="en-GB" dirty="0"/>
              <a:t>Transect</a:t>
            </a:r>
          </a:p>
        </p:txBody>
      </p:sp>
      <p:pic>
        <p:nvPicPr>
          <p:cNvPr id="10" name="Picture 9">
            <a:extLst>
              <a:ext uri="{FF2B5EF4-FFF2-40B4-BE49-F238E27FC236}">
                <a16:creationId xmlns:a16="http://schemas.microsoft.com/office/drawing/2014/main" id="{E6DE2DCA-81A2-6BB6-7574-C9B1D44CE6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1008" y="1558924"/>
            <a:ext cx="4805966" cy="2788326"/>
          </a:xfrm>
          <a:prstGeom prst="rect">
            <a:avLst/>
          </a:prstGeom>
          <a:noFill/>
        </p:spPr>
      </p:pic>
      <p:sp>
        <p:nvSpPr>
          <p:cNvPr id="13" name="Title 1">
            <a:extLst>
              <a:ext uri="{FF2B5EF4-FFF2-40B4-BE49-F238E27FC236}">
                <a16:creationId xmlns:a16="http://schemas.microsoft.com/office/drawing/2014/main" id="{F4FAD758-C211-95BE-35A2-C5AB85E3F486}"/>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Thermal Radiation Shielding</a:t>
            </a:r>
          </a:p>
        </p:txBody>
      </p:sp>
    </p:spTree>
    <p:extLst>
      <p:ext uri="{BB962C8B-B14F-4D97-AF65-F5344CB8AC3E}">
        <p14:creationId xmlns:p14="http://schemas.microsoft.com/office/powerpoint/2010/main" val="939247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5FEBE-70FA-E7EC-03A0-12B75A607435}"/>
              </a:ext>
            </a:extLst>
          </p:cNvPr>
          <p:cNvSpPr txBox="1"/>
          <p:nvPr/>
        </p:nvSpPr>
        <p:spPr>
          <a:xfrm>
            <a:off x="178495" y="351080"/>
            <a:ext cx="8251522" cy="707886"/>
          </a:xfrm>
          <a:prstGeom prst="rect">
            <a:avLst/>
          </a:prstGeom>
          <a:noFill/>
        </p:spPr>
        <p:txBody>
          <a:bodyPr wrap="square">
            <a:spAutoFit/>
          </a:bodyPr>
          <a:lstStyle/>
          <a:p>
            <a:r>
              <a:rPr lang="en-US" sz="4000" dirty="0">
                <a:solidFill>
                  <a:schemeClr val="tx1">
                    <a:lumMod val="65000"/>
                    <a:lumOff val="35000"/>
                  </a:schemeClr>
                </a:solidFill>
                <a:latin typeface="+mn-lt"/>
              </a:rPr>
              <a:t>Thermal Radiation Validation - Findings</a:t>
            </a:r>
          </a:p>
        </p:txBody>
      </p:sp>
      <p:sp>
        <p:nvSpPr>
          <p:cNvPr id="4" name="TextBox 3">
            <a:extLst>
              <a:ext uri="{FF2B5EF4-FFF2-40B4-BE49-F238E27FC236}">
                <a16:creationId xmlns:a16="http://schemas.microsoft.com/office/drawing/2014/main" id="{71239B07-C502-3078-42A4-18994D7FA6AC}"/>
              </a:ext>
            </a:extLst>
          </p:cNvPr>
          <p:cNvSpPr txBox="1"/>
          <p:nvPr/>
        </p:nvSpPr>
        <p:spPr>
          <a:xfrm>
            <a:off x="178495" y="1574799"/>
            <a:ext cx="11708705" cy="2492990"/>
          </a:xfrm>
          <a:prstGeom prst="rect">
            <a:avLst/>
          </a:prstGeom>
          <a:noFill/>
        </p:spPr>
        <p:txBody>
          <a:bodyPr wrap="square">
            <a:spAutoFit/>
          </a:bodyPr>
          <a:lstStyle/>
          <a:p>
            <a:pPr marL="457200" indent="-457200">
              <a:buFont typeface="Arial" panose="020B0604020202020204" pitchFamily="34" charset="0"/>
              <a:buChar char="•"/>
            </a:pPr>
            <a:r>
              <a:rPr lang="en-GB" sz="2600" dirty="0">
                <a:solidFill>
                  <a:srgbClr val="50534A"/>
                </a:solidFill>
              </a:rPr>
              <a:t>Both models predict similar spread of the jet on the ceiling but differ in geometric shape.</a:t>
            </a:r>
          </a:p>
          <a:p>
            <a:pPr marL="457200" indent="-457200">
              <a:buFont typeface="Arial" panose="020B0604020202020204" pitchFamily="34" charset="0"/>
              <a:buChar char="•"/>
            </a:pPr>
            <a:r>
              <a:rPr lang="en-GB" sz="2600" dirty="0">
                <a:solidFill>
                  <a:srgbClr val="50534A"/>
                </a:solidFill>
              </a:rPr>
              <a:t>The adjusted thermal radiation results for both TORCH 3D and FDS show very similar transects indicating that the thermal radiation screening by obstacles in TORCH 3D is able to reproduce the screening effect of obstacles in the CFD tool (FDS). </a:t>
            </a:r>
            <a:endParaRPr lang="en-GB" sz="2800" dirty="0">
              <a:solidFill>
                <a:srgbClr val="50534A"/>
              </a:solidFill>
            </a:endParaRPr>
          </a:p>
        </p:txBody>
      </p:sp>
    </p:spTree>
    <p:extLst>
      <p:ext uri="{BB962C8B-B14F-4D97-AF65-F5344CB8AC3E}">
        <p14:creationId xmlns:p14="http://schemas.microsoft.com/office/powerpoint/2010/main" val="2570883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1D3D-29A1-8B61-594A-748CA4D0F55C}"/>
              </a:ext>
            </a:extLst>
          </p:cNvPr>
          <p:cNvSpPr txBox="1">
            <a:spLocks/>
          </p:cNvSpPr>
          <p:nvPr/>
        </p:nvSpPr>
        <p:spPr>
          <a:xfrm>
            <a:off x="513600" y="500744"/>
            <a:ext cx="11164800" cy="763200"/>
          </a:xfrm>
          <a:prstGeom prst="rect">
            <a:avLst/>
          </a:prstGeom>
          <a:noFill/>
        </p:spPr>
        <p:txBody>
          <a:bodyPr/>
          <a:lstStyle>
            <a:defPPr>
              <a:defRPr lang="en-US"/>
            </a:defPPr>
            <a:lvl1pPr>
              <a:lnSpc>
                <a:spcPct val="90000"/>
              </a:lnSpc>
              <a:spcBef>
                <a:spcPct val="0"/>
              </a:spcBef>
              <a:buNone/>
              <a:defRPr sz="4000" b="0">
                <a:solidFill>
                  <a:schemeClr val="tx1">
                    <a:lumMod val="65000"/>
                    <a:lumOff val="35000"/>
                  </a:schemeClr>
                </a:solidFill>
                <a:ea typeface="+mj-ea"/>
                <a:cs typeface="+mj-cs"/>
              </a:defRPr>
            </a:lvl1pPr>
          </a:lstStyle>
          <a:p>
            <a:r>
              <a:rPr lang="en-US" dirty="0"/>
              <a:t>Conclusions</a:t>
            </a:r>
          </a:p>
        </p:txBody>
      </p:sp>
      <p:sp>
        <p:nvSpPr>
          <p:cNvPr id="3" name="Content Placeholder 6">
            <a:extLst>
              <a:ext uri="{FF2B5EF4-FFF2-40B4-BE49-F238E27FC236}">
                <a16:creationId xmlns:a16="http://schemas.microsoft.com/office/drawing/2014/main" id="{07A3CB73-E478-561B-5885-B8C2F3367514}"/>
              </a:ext>
            </a:extLst>
          </p:cNvPr>
          <p:cNvSpPr txBox="1">
            <a:spLocks/>
          </p:cNvSpPr>
          <p:nvPr/>
        </p:nvSpPr>
        <p:spPr>
          <a:xfrm>
            <a:off x="424960" y="1571130"/>
            <a:ext cx="10871689"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Model for simplifying the impacted jet flame shape and resulting shielded thermal radiation</a:t>
            </a:r>
          </a:p>
          <a:p>
            <a:r>
              <a:rPr lang="en-US" dirty="0">
                <a:solidFill>
                  <a:srgbClr val="50534A"/>
                </a:solidFill>
              </a:rPr>
              <a:t>Comparison against free vertical sonic propane jet fire experiments</a:t>
            </a:r>
          </a:p>
          <a:p>
            <a:pPr lvl="1"/>
            <a:r>
              <a:rPr lang="en-US" dirty="0">
                <a:solidFill>
                  <a:srgbClr val="50534A"/>
                </a:solidFill>
              </a:rPr>
              <a:t>Good prediction of the flame height</a:t>
            </a:r>
          </a:p>
          <a:p>
            <a:pPr lvl="1"/>
            <a:r>
              <a:rPr lang="en-US" dirty="0">
                <a:solidFill>
                  <a:srgbClr val="50534A"/>
                </a:solidFill>
              </a:rPr>
              <a:t>Overpredicts the thermal radiation</a:t>
            </a:r>
          </a:p>
          <a:p>
            <a:r>
              <a:rPr lang="en-US" dirty="0">
                <a:solidFill>
                  <a:srgbClr val="50534A"/>
                </a:solidFill>
              </a:rPr>
              <a:t>Comparison against impacted jet fire experiments</a:t>
            </a:r>
          </a:p>
          <a:p>
            <a:pPr lvl="1"/>
            <a:r>
              <a:rPr lang="en-US" dirty="0">
                <a:solidFill>
                  <a:srgbClr val="50534A"/>
                </a:solidFill>
              </a:rPr>
              <a:t>Similar lateral flame spread</a:t>
            </a:r>
          </a:p>
          <a:p>
            <a:r>
              <a:rPr lang="en-US" dirty="0">
                <a:solidFill>
                  <a:srgbClr val="50534A"/>
                </a:solidFill>
              </a:rPr>
              <a:t>‘Real world’ simulation</a:t>
            </a:r>
          </a:p>
          <a:p>
            <a:pPr lvl="1"/>
            <a:r>
              <a:rPr lang="en-US" dirty="0">
                <a:solidFill>
                  <a:srgbClr val="50534A"/>
                </a:solidFill>
              </a:rPr>
              <a:t>TORCH 3D shielded thermal radiation results showed similar results to FDS simulation </a:t>
            </a:r>
          </a:p>
          <a:p>
            <a:r>
              <a:rPr lang="en-GB" dirty="0">
                <a:solidFill>
                  <a:srgbClr val="50534A"/>
                </a:solidFill>
              </a:rPr>
              <a:t>Further validation studies would be beneficial to increase the confidence in applying the impacted jet model to a wider range of situations</a:t>
            </a:r>
            <a:endParaRPr lang="en-US" dirty="0">
              <a:solidFill>
                <a:srgbClr val="50534A"/>
              </a:solidFill>
            </a:endParaRPr>
          </a:p>
          <a:p>
            <a:pPr lvl="1"/>
            <a:endParaRPr lang="en-US" dirty="0"/>
          </a:p>
          <a:p>
            <a:endParaRPr lang="en-US" dirty="0"/>
          </a:p>
          <a:p>
            <a:endParaRPr lang="en-GB" dirty="0"/>
          </a:p>
        </p:txBody>
      </p:sp>
    </p:spTree>
    <p:extLst>
      <p:ext uri="{BB962C8B-B14F-4D97-AF65-F5344CB8AC3E}">
        <p14:creationId xmlns:p14="http://schemas.microsoft.com/office/powerpoint/2010/main" val="118693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CF9D-2633-CE81-B7DC-AE4E3668299A}"/>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Any</a:t>
            </a:r>
            <a:r>
              <a:rPr lang="en-US" dirty="0">
                <a:solidFill>
                  <a:schemeClr val="tx1"/>
                </a:solidFill>
                <a:latin typeface="+mn-lt"/>
              </a:rPr>
              <a:t> </a:t>
            </a:r>
            <a:r>
              <a:rPr lang="en-US" dirty="0">
                <a:solidFill>
                  <a:schemeClr val="tx1">
                    <a:lumMod val="65000"/>
                    <a:lumOff val="35000"/>
                  </a:schemeClr>
                </a:solidFill>
                <a:latin typeface="+mn-lt"/>
              </a:rPr>
              <a:t>questions?</a:t>
            </a:r>
          </a:p>
        </p:txBody>
      </p:sp>
      <p:sp>
        <p:nvSpPr>
          <p:cNvPr id="4" name="TextBox 3">
            <a:extLst>
              <a:ext uri="{FF2B5EF4-FFF2-40B4-BE49-F238E27FC236}">
                <a16:creationId xmlns:a16="http://schemas.microsoft.com/office/drawing/2014/main" id="{1E4323AC-288D-446B-9C7C-37C876E5B340}"/>
              </a:ext>
            </a:extLst>
          </p:cNvPr>
          <p:cNvSpPr txBox="1"/>
          <p:nvPr/>
        </p:nvSpPr>
        <p:spPr>
          <a:xfrm>
            <a:off x="1929009" y="3136529"/>
            <a:ext cx="8063629" cy="954107"/>
          </a:xfrm>
          <a:prstGeom prst="rect">
            <a:avLst/>
          </a:prstGeom>
          <a:noFill/>
        </p:spPr>
        <p:txBody>
          <a:bodyPr wrap="square">
            <a:spAutoFit/>
          </a:bodyPr>
          <a:lstStyle/>
          <a:p>
            <a:r>
              <a:rPr lang="en-US" sz="2800" dirty="0">
                <a:solidFill>
                  <a:srgbClr val="50534A"/>
                </a:solidFill>
              </a:rPr>
              <a:t>Email: </a:t>
            </a:r>
            <a:r>
              <a:rPr lang="en-US" sz="2800" dirty="0">
                <a:hlinkClick r:id="rId3"/>
              </a:rPr>
              <a:t>andrew.lawson@esrtechnology.com</a:t>
            </a:r>
            <a:r>
              <a:rPr lang="en-US" sz="2800" dirty="0"/>
              <a:t> </a:t>
            </a:r>
          </a:p>
          <a:p>
            <a:r>
              <a:rPr lang="en-US" sz="2800" dirty="0">
                <a:solidFill>
                  <a:srgbClr val="50534A"/>
                </a:solidFill>
              </a:rPr>
              <a:t>ESR Technology website: </a:t>
            </a:r>
            <a:r>
              <a:rPr lang="en-US" sz="2800" dirty="0">
                <a:hlinkClick r:id="rId4"/>
              </a:rPr>
              <a:t>www.esrtechnology.com</a:t>
            </a:r>
            <a:r>
              <a:rPr lang="en-US" sz="2800" dirty="0"/>
              <a:t> </a:t>
            </a:r>
            <a:endParaRPr lang="en-GB" sz="2800" dirty="0"/>
          </a:p>
        </p:txBody>
      </p:sp>
    </p:spTree>
    <p:extLst>
      <p:ext uri="{BB962C8B-B14F-4D97-AF65-F5344CB8AC3E}">
        <p14:creationId xmlns:p14="http://schemas.microsoft.com/office/powerpoint/2010/main" val="297406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4961"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TORCH Jet Fire Model</a:t>
            </a:r>
            <a:endParaRPr lang="en-US" baseline="0" dirty="0">
              <a:solidFill>
                <a:schemeClr val="tx1">
                  <a:lumMod val="65000"/>
                  <a:lumOff val="35000"/>
                </a:schemeClr>
              </a:solidFill>
              <a:latin typeface="+mn-lt"/>
            </a:endParaRPr>
          </a:p>
        </p:txBody>
      </p:sp>
      <p:sp>
        <p:nvSpPr>
          <p:cNvPr id="7" name="Content Placeholder 6">
            <a:extLst>
              <a:ext uri="{FF2B5EF4-FFF2-40B4-BE49-F238E27FC236}">
                <a16:creationId xmlns:a16="http://schemas.microsoft.com/office/drawing/2014/main" id="{A7C09857-163A-F066-822F-DB6EE2233E1F}"/>
              </a:ext>
            </a:extLst>
          </p:cNvPr>
          <p:cNvSpPr txBox="1">
            <a:spLocks/>
          </p:cNvSpPr>
          <p:nvPr/>
        </p:nvSpPr>
        <p:spPr>
          <a:xfrm>
            <a:off x="424961" y="1608708"/>
            <a:ext cx="1001150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Empirical jet fire model</a:t>
            </a:r>
          </a:p>
          <a:p>
            <a:pPr lvl="1"/>
            <a:r>
              <a:rPr lang="en-US" dirty="0">
                <a:solidFill>
                  <a:srgbClr val="50534A"/>
                </a:solidFill>
              </a:rPr>
              <a:t>Predicts the jet fire size, shape, orientation and the subsequent radiative heat flux.</a:t>
            </a:r>
          </a:p>
          <a:p>
            <a:pPr lvl="1"/>
            <a:r>
              <a:rPr lang="en-GB" dirty="0">
                <a:solidFill>
                  <a:srgbClr val="50534A"/>
                </a:solidFill>
              </a:rPr>
              <a:t>Originates from the work of Chamberlain (1987).</a:t>
            </a:r>
          </a:p>
          <a:p>
            <a:pPr lvl="1"/>
            <a:r>
              <a:rPr lang="en-GB" dirty="0">
                <a:solidFill>
                  <a:srgbClr val="50534A"/>
                </a:solidFill>
              </a:rPr>
              <a:t>Improved to include modelling of horizontal jets (Johnson et al. 1994).</a:t>
            </a:r>
          </a:p>
          <a:p>
            <a:pPr lvl="1"/>
            <a:r>
              <a:rPr lang="en-GB" dirty="0">
                <a:solidFill>
                  <a:srgbClr val="50534A"/>
                </a:solidFill>
              </a:rPr>
              <a:t>Validated against a range of experimental tests.</a:t>
            </a:r>
          </a:p>
          <a:p>
            <a:endParaRPr lang="en-US" dirty="0"/>
          </a:p>
          <a:p>
            <a:endParaRPr lang="en-US" dirty="0"/>
          </a:p>
          <a:p>
            <a:endParaRPr lang="en-GB" dirty="0"/>
          </a:p>
        </p:txBody>
      </p:sp>
    </p:spTree>
    <p:extLst>
      <p:ext uri="{BB962C8B-B14F-4D97-AF65-F5344CB8AC3E}">
        <p14:creationId xmlns:p14="http://schemas.microsoft.com/office/powerpoint/2010/main" val="2606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C990-D513-4F62-C8E2-5CFEB8828947}"/>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Limitations with Empirical Modelling</a:t>
            </a:r>
          </a:p>
        </p:txBody>
      </p:sp>
      <p:sp>
        <p:nvSpPr>
          <p:cNvPr id="4" name="TextBox 3">
            <a:extLst>
              <a:ext uri="{FF2B5EF4-FFF2-40B4-BE49-F238E27FC236}">
                <a16:creationId xmlns:a16="http://schemas.microsoft.com/office/drawing/2014/main" id="{BB606429-A0F1-6351-ECAE-A65DF41E67D0}"/>
              </a:ext>
            </a:extLst>
          </p:cNvPr>
          <p:cNvSpPr txBox="1"/>
          <p:nvPr/>
        </p:nvSpPr>
        <p:spPr>
          <a:xfrm>
            <a:off x="284907" y="1808846"/>
            <a:ext cx="10225454" cy="3605089"/>
          </a:xfrm>
          <a:prstGeom prst="rect">
            <a:avLst/>
          </a:prstGeom>
          <a:noFill/>
        </p:spPr>
        <p:txBody>
          <a:bodyPr wrap="square">
            <a:spAutoFit/>
          </a:bodyPr>
          <a:lstStyle/>
          <a:p>
            <a:pPr marL="228600" indent="-228600">
              <a:lnSpc>
                <a:spcPct val="90000"/>
              </a:lnSpc>
              <a:spcBef>
                <a:spcPts val="1000"/>
              </a:spcBef>
              <a:spcAft>
                <a:spcPts val="600"/>
              </a:spcAft>
              <a:buFont typeface="Arial"/>
              <a:buChar char="•"/>
            </a:pPr>
            <a:r>
              <a:rPr lang="en-GB" sz="2800" dirty="0">
                <a:solidFill>
                  <a:srgbClr val="50534A"/>
                </a:solidFill>
              </a:rPr>
              <a:t>Inability to account for the complex 3D geometry which may potentially shield regions from the thermal radiation produced by a jet fire and may also distort the jet fire flame because of the impaction on large surfaces.   </a:t>
            </a:r>
          </a:p>
          <a:p>
            <a:pPr marL="228600" indent="-228600">
              <a:lnSpc>
                <a:spcPct val="90000"/>
              </a:lnSpc>
              <a:spcBef>
                <a:spcPts val="1000"/>
              </a:spcBef>
              <a:spcAft>
                <a:spcPts val="600"/>
              </a:spcAft>
              <a:buFont typeface="Arial"/>
              <a:buChar char="•"/>
            </a:pPr>
            <a:r>
              <a:rPr lang="en-GB" sz="2800" dirty="0">
                <a:solidFill>
                  <a:srgbClr val="50534A"/>
                </a:solidFill>
              </a:rPr>
              <a:t>This limitation can be overcome with the use of CFD fire codes; however, this can often require large computational times, which limits the number of scenarios that can be modelled.</a:t>
            </a:r>
          </a:p>
          <a:p>
            <a:pPr marL="228600" indent="-228600">
              <a:lnSpc>
                <a:spcPct val="90000"/>
              </a:lnSpc>
              <a:spcBef>
                <a:spcPts val="1000"/>
              </a:spcBef>
              <a:spcAft>
                <a:spcPts val="600"/>
              </a:spcAft>
              <a:buFont typeface="Arial"/>
              <a:buChar char="•"/>
            </a:pPr>
            <a:r>
              <a:rPr lang="en-GB" sz="2800" dirty="0">
                <a:solidFill>
                  <a:srgbClr val="50534A"/>
                </a:solidFill>
              </a:rPr>
              <a:t>Is there an alternative approach?</a:t>
            </a:r>
          </a:p>
        </p:txBody>
      </p:sp>
    </p:spTree>
    <p:extLst>
      <p:ext uri="{BB962C8B-B14F-4D97-AF65-F5344CB8AC3E}">
        <p14:creationId xmlns:p14="http://schemas.microsoft.com/office/powerpoint/2010/main" val="338606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E1D2-BC7E-70D7-D1E1-37885FE431DE}"/>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Impacted Jet Fire Model</a:t>
            </a:r>
          </a:p>
        </p:txBody>
      </p:sp>
      <p:sp>
        <p:nvSpPr>
          <p:cNvPr id="4" name="TextBox 3">
            <a:extLst>
              <a:ext uri="{FF2B5EF4-FFF2-40B4-BE49-F238E27FC236}">
                <a16:creationId xmlns:a16="http://schemas.microsoft.com/office/drawing/2014/main" id="{D354E4B7-AFA2-BBE2-CB68-423F864D2FDC}"/>
              </a:ext>
            </a:extLst>
          </p:cNvPr>
          <p:cNvSpPr txBox="1"/>
          <p:nvPr/>
        </p:nvSpPr>
        <p:spPr>
          <a:xfrm>
            <a:off x="284907" y="1576953"/>
            <a:ext cx="5954528" cy="4031873"/>
          </a:xfrm>
          <a:prstGeom prst="rect">
            <a:avLst/>
          </a:prstGeom>
          <a:noFill/>
        </p:spPr>
        <p:txBody>
          <a:bodyPr wrap="square">
            <a:spAutoFit/>
          </a:bodyPr>
          <a:lstStyle/>
          <a:p>
            <a:pPr marL="228600" indent="-228600">
              <a:lnSpc>
                <a:spcPct val="90000"/>
              </a:lnSpc>
              <a:spcBef>
                <a:spcPts val="1000"/>
              </a:spcBef>
              <a:spcAft>
                <a:spcPts val="600"/>
              </a:spcAft>
              <a:buFont typeface="Arial"/>
              <a:buChar char="•"/>
            </a:pPr>
            <a:r>
              <a:rPr lang="en-GB" sz="2400" dirty="0">
                <a:solidFill>
                  <a:srgbClr val="50534A"/>
                </a:solidFill>
              </a:rPr>
              <a:t>Calculate the free jet fire properties. </a:t>
            </a:r>
          </a:p>
          <a:p>
            <a:pPr marL="228600" indent="-228600">
              <a:lnSpc>
                <a:spcPct val="90000"/>
              </a:lnSpc>
              <a:spcBef>
                <a:spcPts val="1000"/>
              </a:spcBef>
              <a:spcAft>
                <a:spcPts val="600"/>
              </a:spcAft>
              <a:buFont typeface="Arial"/>
              <a:buChar char="•"/>
            </a:pPr>
            <a:r>
              <a:rPr lang="en-GB" sz="2400" dirty="0">
                <a:solidFill>
                  <a:srgbClr val="50534A"/>
                </a:solidFill>
              </a:rPr>
              <a:t>Calculate an impacted jet length scale e.g. half of the free jet tip width.</a:t>
            </a:r>
          </a:p>
          <a:p>
            <a:pPr marL="228600" indent="-228600">
              <a:lnSpc>
                <a:spcPct val="90000"/>
              </a:lnSpc>
              <a:spcBef>
                <a:spcPts val="1000"/>
              </a:spcBef>
              <a:spcAft>
                <a:spcPts val="600"/>
              </a:spcAft>
              <a:buFont typeface="Arial"/>
              <a:buChar char="•"/>
            </a:pPr>
            <a:r>
              <a:rPr lang="en-GB" sz="2400" dirty="0">
                <a:solidFill>
                  <a:srgbClr val="50534A"/>
                </a:solidFill>
              </a:rPr>
              <a:t>The impaction model then uses ray casts oriented along the flame direction to determine obstructions.</a:t>
            </a:r>
          </a:p>
          <a:p>
            <a:pPr marL="228600" indent="-228600">
              <a:lnSpc>
                <a:spcPct val="90000"/>
              </a:lnSpc>
              <a:spcBef>
                <a:spcPts val="1000"/>
              </a:spcBef>
              <a:spcAft>
                <a:spcPts val="600"/>
              </a:spcAft>
              <a:buFont typeface="Arial"/>
              <a:buChar char="•"/>
            </a:pPr>
            <a:r>
              <a:rPr lang="en-GB" sz="2400" dirty="0">
                <a:solidFill>
                  <a:srgbClr val="50534A"/>
                </a:solidFill>
              </a:rPr>
              <a:t>Each potential obstruction is considered in turn, and the first object which is greater than the impacted jet length scale is taken as the point of impaction. </a:t>
            </a:r>
          </a:p>
        </p:txBody>
      </p:sp>
      <p:pic>
        <p:nvPicPr>
          <p:cNvPr id="5" name="Picture 4" descr="A diagram of a house&#10;&#10;Description automatically generated with low confidence">
            <a:extLst>
              <a:ext uri="{FF2B5EF4-FFF2-40B4-BE49-F238E27FC236}">
                <a16:creationId xmlns:a16="http://schemas.microsoft.com/office/drawing/2014/main" id="{AFAA7806-0C1D-ACC9-58C0-65F6FEA376D3}"/>
              </a:ext>
            </a:extLst>
          </p:cNvPr>
          <p:cNvPicPr>
            <a:picLocks noChangeAspect="1"/>
          </p:cNvPicPr>
          <p:nvPr/>
        </p:nvPicPr>
        <p:blipFill>
          <a:blip r:embed="rId3"/>
          <a:stretch>
            <a:fillRect/>
          </a:stretch>
        </p:blipFill>
        <p:spPr>
          <a:xfrm>
            <a:off x="6088098" y="2042562"/>
            <a:ext cx="5954528" cy="3100657"/>
          </a:xfrm>
          <a:prstGeom prst="rect">
            <a:avLst/>
          </a:prstGeom>
        </p:spPr>
      </p:pic>
    </p:spTree>
    <p:extLst>
      <p:ext uri="{BB962C8B-B14F-4D97-AF65-F5344CB8AC3E}">
        <p14:creationId xmlns:p14="http://schemas.microsoft.com/office/powerpoint/2010/main" val="369929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8B2267-CB18-12A6-68E2-43761A4B478F}"/>
              </a:ext>
            </a:extLst>
          </p:cNvPr>
          <p:cNvSpPr txBox="1"/>
          <p:nvPr/>
        </p:nvSpPr>
        <p:spPr>
          <a:xfrm>
            <a:off x="284906" y="1478892"/>
            <a:ext cx="6680669" cy="4469942"/>
          </a:xfrm>
          <a:prstGeom prst="rect">
            <a:avLst/>
          </a:prstGeom>
          <a:noFill/>
        </p:spPr>
        <p:txBody>
          <a:bodyPr wrap="square">
            <a:spAutoFit/>
          </a:bodyPr>
          <a:lstStyle/>
          <a:p>
            <a:pPr marL="228600" indent="-228600">
              <a:lnSpc>
                <a:spcPct val="90000"/>
              </a:lnSpc>
              <a:spcBef>
                <a:spcPts val="1000"/>
              </a:spcBef>
              <a:spcAft>
                <a:spcPts val="600"/>
              </a:spcAft>
              <a:buFont typeface="Arial"/>
              <a:buChar char="•"/>
            </a:pPr>
            <a:r>
              <a:rPr lang="en-GB" sz="2200" dirty="0">
                <a:solidFill>
                  <a:srgbClr val="50534A"/>
                </a:solidFill>
              </a:rPr>
              <a:t>No obstructions – free field flame</a:t>
            </a:r>
          </a:p>
          <a:p>
            <a:pPr marL="228600" indent="-228600">
              <a:lnSpc>
                <a:spcPct val="90000"/>
              </a:lnSpc>
              <a:spcBef>
                <a:spcPts val="1000"/>
              </a:spcBef>
              <a:spcAft>
                <a:spcPts val="600"/>
              </a:spcAft>
              <a:buFont typeface="Arial"/>
              <a:buChar char="•"/>
            </a:pPr>
            <a:r>
              <a:rPr lang="en-GB" sz="2200" dirty="0">
                <a:solidFill>
                  <a:srgbClr val="50534A"/>
                </a:solidFill>
              </a:rPr>
              <a:t>Impaction point is within the flame section: </a:t>
            </a:r>
          </a:p>
          <a:p>
            <a:pPr marL="685800" lvl="1" indent="-228600">
              <a:lnSpc>
                <a:spcPct val="90000"/>
              </a:lnSpc>
              <a:spcBef>
                <a:spcPts val="1000"/>
              </a:spcBef>
              <a:spcAft>
                <a:spcPts val="600"/>
              </a:spcAft>
              <a:buFont typeface="Arial"/>
              <a:buChar char="•"/>
            </a:pPr>
            <a:r>
              <a:rPr lang="en-GB" sz="2200" dirty="0">
                <a:solidFill>
                  <a:srgbClr val="50534A"/>
                </a:solidFill>
              </a:rPr>
              <a:t>the start of the flame volume is kept at a fixed location</a:t>
            </a:r>
          </a:p>
          <a:p>
            <a:pPr marL="685800" lvl="1" indent="-228600">
              <a:lnSpc>
                <a:spcPct val="90000"/>
              </a:lnSpc>
              <a:spcBef>
                <a:spcPts val="1000"/>
              </a:spcBef>
              <a:spcAft>
                <a:spcPts val="600"/>
              </a:spcAft>
              <a:buFont typeface="Arial"/>
              <a:buChar char="•"/>
            </a:pPr>
            <a:r>
              <a:rPr lang="en-GB" sz="2200" dirty="0">
                <a:solidFill>
                  <a:srgbClr val="50534A"/>
                </a:solidFill>
              </a:rPr>
              <a:t>the tip centre is set to be at the impaction point and the tip width is widened until the volume of the free jet flame is preserved.</a:t>
            </a:r>
          </a:p>
          <a:p>
            <a:pPr marL="228600" indent="-228600">
              <a:lnSpc>
                <a:spcPct val="90000"/>
              </a:lnSpc>
              <a:spcBef>
                <a:spcPts val="1000"/>
              </a:spcBef>
              <a:spcAft>
                <a:spcPts val="600"/>
              </a:spcAft>
              <a:buFont typeface="Arial"/>
              <a:buChar char="•"/>
            </a:pPr>
            <a:r>
              <a:rPr lang="en-GB" sz="2200" dirty="0">
                <a:solidFill>
                  <a:srgbClr val="50534A"/>
                </a:solidFill>
              </a:rPr>
              <a:t>Impaction point is in the lift-off portion of the jet:</a:t>
            </a:r>
          </a:p>
          <a:p>
            <a:pPr marL="685800" lvl="1" indent="-228600">
              <a:lnSpc>
                <a:spcPct val="90000"/>
              </a:lnSpc>
              <a:spcBef>
                <a:spcPts val="1000"/>
              </a:spcBef>
              <a:spcAft>
                <a:spcPts val="600"/>
              </a:spcAft>
              <a:buFont typeface="Arial"/>
              <a:buChar char="•"/>
            </a:pPr>
            <a:r>
              <a:rPr lang="en-GB" sz="2200" dirty="0">
                <a:solidFill>
                  <a:srgbClr val="50534A"/>
                </a:solidFill>
              </a:rPr>
              <a:t>the start of the flame is moved towards the source location to prevent flame becoming infinite wide and thin disc</a:t>
            </a:r>
          </a:p>
        </p:txBody>
      </p:sp>
      <p:sp>
        <p:nvSpPr>
          <p:cNvPr id="6" name="Title 1">
            <a:extLst>
              <a:ext uri="{FF2B5EF4-FFF2-40B4-BE49-F238E27FC236}">
                <a16:creationId xmlns:a16="http://schemas.microsoft.com/office/drawing/2014/main" id="{8347D6F1-33E2-AFF9-F028-FBDB84FE7740}"/>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Impacted Jet Fire Model - Continued</a:t>
            </a:r>
          </a:p>
        </p:txBody>
      </p:sp>
      <p:sp>
        <p:nvSpPr>
          <p:cNvPr id="10" name="TextBox 9">
            <a:extLst>
              <a:ext uri="{FF2B5EF4-FFF2-40B4-BE49-F238E27FC236}">
                <a16:creationId xmlns:a16="http://schemas.microsoft.com/office/drawing/2014/main" id="{F127A2A1-879A-459B-4D76-DC5AAB5EDBC3}"/>
              </a:ext>
            </a:extLst>
          </p:cNvPr>
          <p:cNvSpPr txBox="1"/>
          <p:nvPr/>
        </p:nvSpPr>
        <p:spPr>
          <a:xfrm>
            <a:off x="7138865" y="4563672"/>
            <a:ext cx="4941518" cy="1615827"/>
          </a:xfrm>
          <a:prstGeom prst="rect">
            <a:avLst/>
          </a:prstGeom>
          <a:noFill/>
        </p:spPr>
        <p:txBody>
          <a:bodyPr wrap="square">
            <a:spAutoFit/>
          </a:bodyPr>
          <a:lstStyle/>
          <a:p>
            <a:pPr>
              <a:lnSpc>
                <a:spcPct val="90000"/>
              </a:lnSpc>
              <a:spcBef>
                <a:spcPts val="1000"/>
              </a:spcBef>
              <a:spcAft>
                <a:spcPts val="600"/>
              </a:spcAft>
            </a:pPr>
            <a:r>
              <a:rPr lang="en-GB" sz="2200" dirty="0">
                <a:solidFill>
                  <a:srgbClr val="50534A"/>
                </a:solidFill>
              </a:rPr>
              <a:t>The Surface Emissive Power (SEP) is maintained for each of the base, tip and sides of the flame frustum and the calculation with the modified frustum is performed as per the Johnson model</a:t>
            </a:r>
            <a:r>
              <a:rPr lang="en-GB" sz="1800" dirty="0">
                <a:solidFill>
                  <a:srgbClr val="50534A"/>
                </a:solidFill>
              </a:rPr>
              <a:t>.</a:t>
            </a:r>
          </a:p>
        </p:txBody>
      </p:sp>
      <p:pic>
        <p:nvPicPr>
          <p:cNvPr id="5" name="Picture 4" descr="A picture containing text, sky, outdoor, day&#10;&#10;Description automatically generated">
            <a:extLst>
              <a:ext uri="{FF2B5EF4-FFF2-40B4-BE49-F238E27FC236}">
                <a16:creationId xmlns:a16="http://schemas.microsoft.com/office/drawing/2014/main" id="{BF5A18B4-DD4E-B632-637F-4122949AFDA3}"/>
              </a:ext>
            </a:extLst>
          </p:cNvPr>
          <p:cNvPicPr>
            <a:picLocks noChangeAspect="1"/>
          </p:cNvPicPr>
          <p:nvPr/>
        </p:nvPicPr>
        <p:blipFill rotWithShape="1">
          <a:blip r:embed="rId3"/>
          <a:srcRect b="4357"/>
          <a:stretch/>
        </p:blipFill>
        <p:spPr>
          <a:xfrm>
            <a:off x="6901841" y="1576032"/>
            <a:ext cx="5178542" cy="2880166"/>
          </a:xfrm>
          <a:prstGeom prst="rect">
            <a:avLst/>
          </a:prstGeom>
        </p:spPr>
      </p:pic>
    </p:spTree>
    <p:extLst>
      <p:ext uri="{BB962C8B-B14F-4D97-AF65-F5344CB8AC3E}">
        <p14:creationId xmlns:p14="http://schemas.microsoft.com/office/powerpoint/2010/main" val="313795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FA4E-9E78-4987-14E6-B612EFB8AE39}"/>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Shielded Thermal Flux Calculation</a:t>
            </a:r>
          </a:p>
        </p:txBody>
      </p:sp>
      <p:sp>
        <p:nvSpPr>
          <p:cNvPr id="6" name="TextBox 5">
            <a:extLst>
              <a:ext uri="{FF2B5EF4-FFF2-40B4-BE49-F238E27FC236}">
                <a16:creationId xmlns:a16="http://schemas.microsoft.com/office/drawing/2014/main" id="{741C47CA-6B8F-E7E8-57E2-3E59519960B1}"/>
              </a:ext>
            </a:extLst>
          </p:cNvPr>
          <p:cNvSpPr txBox="1"/>
          <p:nvPr/>
        </p:nvSpPr>
        <p:spPr>
          <a:xfrm>
            <a:off x="284907" y="1525150"/>
            <a:ext cx="7004056" cy="3877985"/>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GB" sz="2400" dirty="0">
                <a:solidFill>
                  <a:srgbClr val="50534A"/>
                </a:solidFill>
              </a:rPr>
              <a:t>3D model is loaded into the physics engine</a:t>
            </a:r>
          </a:p>
          <a:p>
            <a:pPr marL="342900" indent="-342900">
              <a:spcBef>
                <a:spcPts val="600"/>
              </a:spcBef>
              <a:spcAft>
                <a:spcPts val="600"/>
              </a:spcAft>
              <a:buFont typeface="Arial" panose="020B0604020202020204" pitchFamily="34" charset="0"/>
              <a:buChar char="•"/>
            </a:pPr>
            <a:r>
              <a:rPr lang="en-GB" sz="2400" dirty="0">
                <a:solidFill>
                  <a:srgbClr val="50534A"/>
                </a:solidFill>
              </a:rPr>
              <a:t>Ray casts are performed for each flame surface point to the receiver point and a shielding factor is generated from the blocked to total ray cast ratio </a:t>
            </a:r>
          </a:p>
          <a:p>
            <a:pPr marL="342900" indent="-342900">
              <a:spcBef>
                <a:spcPts val="600"/>
              </a:spcBef>
              <a:spcAft>
                <a:spcPts val="600"/>
              </a:spcAft>
              <a:buFont typeface="Arial" panose="020B0604020202020204" pitchFamily="34" charset="0"/>
              <a:buChar char="•"/>
            </a:pPr>
            <a:r>
              <a:rPr lang="en-GB" sz="2400" dirty="0">
                <a:solidFill>
                  <a:srgbClr val="50534A"/>
                </a:solidFill>
              </a:rPr>
              <a:t>The view factor is calculated as per the unshielded jet fire radiation calculation and then scaled using the shielded factor.</a:t>
            </a:r>
          </a:p>
          <a:p>
            <a:pPr marL="342900" indent="-342900">
              <a:spcBef>
                <a:spcPts val="600"/>
              </a:spcBef>
              <a:spcAft>
                <a:spcPts val="600"/>
              </a:spcAft>
              <a:buFont typeface="Arial" panose="020B0604020202020204" pitchFamily="34" charset="0"/>
              <a:buChar char="•"/>
            </a:pPr>
            <a:r>
              <a:rPr lang="en-GB" sz="2400" dirty="0">
                <a:solidFill>
                  <a:srgbClr val="50534A"/>
                </a:solidFill>
              </a:rPr>
              <a:t>This is performed for each side / end of the flame frustum and summed to give an overall view factor.</a:t>
            </a:r>
          </a:p>
        </p:txBody>
      </p:sp>
      <p:pic>
        <p:nvPicPr>
          <p:cNvPr id="5" name="Picture 4" descr="A picture containing text, sky, red&#10;&#10;Description automatically generated">
            <a:extLst>
              <a:ext uri="{FF2B5EF4-FFF2-40B4-BE49-F238E27FC236}">
                <a16:creationId xmlns:a16="http://schemas.microsoft.com/office/drawing/2014/main" id="{B7302269-9337-82D6-C8C6-79683C0784B4}"/>
              </a:ext>
            </a:extLst>
          </p:cNvPr>
          <p:cNvPicPr>
            <a:picLocks noChangeAspect="1"/>
          </p:cNvPicPr>
          <p:nvPr/>
        </p:nvPicPr>
        <p:blipFill>
          <a:blip r:embed="rId3"/>
          <a:stretch>
            <a:fillRect/>
          </a:stretch>
        </p:blipFill>
        <p:spPr>
          <a:xfrm>
            <a:off x="7154328" y="1525150"/>
            <a:ext cx="4933287" cy="2985152"/>
          </a:xfrm>
          <a:prstGeom prst="rect">
            <a:avLst/>
          </a:prstGeom>
        </p:spPr>
      </p:pic>
    </p:spTree>
    <p:extLst>
      <p:ext uri="{BB962C8B-B14F-4D97-AF65-F5344CB8AC3E}">
        <p14:creationId xmlns:p14="http://schemas.microsoft.com/office/powerpoint/2010/main" val="155124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8ECD-ACA9-329A-6A28-4B6BDFC3A295}"/>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Validation</a:t>
            </a:r>
          </a:p>
        </p:txBody>
      </p:sp>
      <p:sp>
        <p:nvSpPr>
          <p:cNvPr id="4" name="TextBox 3">
            <a:extLst>
              <a:ext uri="{FF2B5EF4-FFF2-40B4-BE49-F238E27FC236}">
                <a16:creationId xmlns:a16="http://schemas.microsoft.com/office/drawing/2014/main" id="{F6F47011-28DC-8615-2974-9698C8D26281}"/>
              </a:ext>
            </a:extLst>
          </p:cNvPr>
          <p:cNvSpPr txBox="1"/>
          <p:nvPr/>
        </p:nvSpPr>
        <p:spPr>
          <a:xfrm>
            <a:off x="373511" y="1639048"/>
            <a:ext cx="11444977" cy="4745915"/>
          </a:xfrm>
          <a:prstGeom prst="rect">
            <a:avLst/>
          </a:prstGeom>
          <a:noFill/>
        </p:spPr>
        <p:txBody>
          <a:bodyPr wrap="square">
            <a:spAutoFit/>
          </a:bodyPr>
          <a:lstStyle/>
          <a:p>
            <a:pPr marL="57150" indent="-228600">
              <a:lnSpc>
                <a:spcPct val="90000"/>
              </a:lnSpc>
              <a:buFont typeface="Arial"/>
              <a:buChar char="•"/>
            </a:pPr>
            <a:r>
              <a:rPr lang="en-GB" sz="2800" dirty="0">
                <a:solidFill>
                  <a:srgbClr val="50534A"/>
                </a:solidFill>
              </a:rPr>
              <a:t>Free jet validation</a:t>
            </a:r>
          </a:p>
          <a:p>
            <a:pPr marL="514350" lvl="1" indent="-228600">
              <a:lnSpc>
                <a:spcPct val="90000"/>
              </a:lnSpc>
              <a:buFont typeface="Arial"/>
              <a:buChar char="•"/>
            </a:pPr>
            <a:r>
              <a:rPr lang="en-GB" sz="2400" dirty="0">
                <a:solidFill>
                  <a:srgbClr val="50534A"/>
                </a:solidFill>
              </a:rPr>
              <a:t>Torch3D model already validated against a range of experimental data</a:t>
            </a:r>
          </a:p>
          <a:p>
            <a:pPr marL="514350" lvl="1" indent="-228600">
              <a:lnSpc>
                <a:spcPct val="90000"/>
              </a:lnSpc>
              <a:buFont typeface="Arial"/>
              <a:buChar char="•"/>
            </a:pPr>
            <a:r>
              <a:rPr lang="en-GB" sz="2400" dirty="0">
                <a:solidFill>
                  <a:srgbClr val="50534A"/>
                </a:solidFill>
              </a:rPr>
              <a:t>Performed additional of Torch3D validation against the work of </a:t>
            </a:r>
            <a:r>
              <a:rPr lang="en-US" sz="2400" dirty="0">
                <a:solidFill>
                  <a:srgbClr val="50534A"/>
                </a:solidFill>
              </a:rPr>
              <a:t>Darnaculleta (2019)</a:t>
            </a:r>
          </a:p>
          <a:p>
            <a:pPr marL="514350" lvl="1" indent="-228600">
              <a:lnSpc>
                <a:spcPct val="90000"/>
              </a:lnSpc>
              <a:buFont typeface="Arial"/>
              <a:buChar char="•"/>
            </a:pPr>
            <a:r>
              <a:rPr lang="en-GB" sz="2400" dirty="0">
                <a:solidFill>
                  <a:srgbClr val="50534A"/>
                </a:solidFill>
              </a:rPr>
              <a:t>Performed FDS simulations</a:t>
            </a:r>
          </a:p>
          <a:p>
            <a:pPr marL="514350" lvl="1" indent="-228600">
              <a:lnSpc>
                <a:spcPct val="90000"/>
              </a:lnSpc>
              <a:buFont typeface="Arial"/>
              <a:buChar char="•"/>
            </a:pPr>
            <a:endParaRPr lang="en-GB" sz="2800" dirty="0">
              <a:solidFill>
                <a:srgbClr val="50534A"/>
              </a:solidFill>
            </a:endParaRPr>
          </a:p>
          <a:p>
            <a:pPr marL="57150" indent="-228600">
              <a:lnSpc>
                <a:spcPct val="90000"/>
              </a:lnSpc>
              <a:buFont typeface="Arial"/>
              <a:buChar char="•"/>
            </a:pPr>
            <a:r>
              <a:rPr lang="en-GB" sz="2800" dirty="0">
                <a:solidFill>
                  <a:srgbClr val="50534A"/>
                </a:solidFill>
              </a:rPr>
              <a:t>Impacted jet validation</a:t>
            </a:r>
          </a:p>
          <a:p>
            <a:pPr marL="514350" lvl="1" indent="-228600">
              <a:lnSpc>
                <a:spcPct val="90000"/>
              </a:lnSpc>
              <a:buFont typeface="Arial"/>
              <a:buChar char="•"/>
            </a:pPr>
            <a:r>
              <a:rPr lang="en-US" sz="2400" dirty="0">
                <a:solidFill>
                  <a:srgbClr val="50534A"/>
                </a:solidFill>
              </a:rPr>
              <a:t>Zhang et al (2014) work on impacted vertical jets</a:t>
            </a:r>
          </a:p>
          <a:p>
            <a:pPr marL="514350" lvl="1" indent="-228600">
              <a:lnSpc>
                <a:spcPct val="90000"/>
              </a:lnSpc>
              <a:buFont typeface="Arial"/>
              <a:buChar char="•"/>
            </a:pPr>
            <a:r>
              <a:rPr lang="en-US" sz="2400" dirty="0">
                <a:solidFill>
                  <a:srgbClr val="50534A"/>
                </a:solidFill>
              </a:rPr>
              <a:t>Both Torch3D and FDS simulations</a:t>
            </a:r>
          </a:p>
          <a:p>
            <a:pPr marL="514350" lvl="1" indent="-228600">
              <a:lnSpc>
                <a:spcPct val="90000"/>
              </a:lnSpc>
              <a:buFont typeface="Arial"/>
              <a:buChar char="•"/>
            </a:pPr>
            <a:endParaRPr lang="en-US" sz="2400" dirty="0">
              <a:solidFill>
                <a:srgbClr val="50534A"/>
              </a:solidFill>
            </a:endParaRPr>
          </a:p>
          <a:p>
            <a:pPr marL="57150" indent="-228600">
              <a:lnSpc>
                <a:spcPct val="90000"/>
              </a:lnSpc>
              <a:buFont typeface="Arial"/>
              <a:buChar char="•"/>
            </a:pPr>
            <a:r>
              <a:rPr lang="en-GB" sz="2800" dirty="0">
                <a:solidFill>
                  <a:srgbClr val="50534A"/>
                </a:solidFill>
              </a:rPr>
              <a:t>Thermal Radiation Shielding</a:t>
            </a:r>
          </a:p>
          <a:p>
            <a:pPr marL="514350" lvl="1" indent="-228600">
              <a:lnSpc>
                <a:spcPct val="90000"/>
              </a:lnSpc>
              <a:buFont typeface="Arial"/>
              <a:buChar char="•"/>
            </a:pPr>
            <a:endParaRPr lang="en-US" sz="2400" dirty="0"/>
          </a:p>
          <a:p>
            <a:pPr marL="57150" indent="-228600">
              <a:lnSpc>
                <a:spcPct val="90000"/>
              </a:lnSpc>
              <a:buFont typeface="Arial"/>
              <a:buChar char="•"/>
            </a:pPr>
            <a:endParaRPr lang="en-GB" sz="2800" dirty="0"/>
          </a:p>
          <a:p>
            <a:pPr marL="514350" lvl="1" indent="-228600">
              <a:lnSpc>
                <a:spcPct val="90000"/>
              </a:lnSpc>
              <a:buFont typeface="Arial"/>
              <a:buChar char="•"/>
            </a:pPr>
            <a:endParaRPr lang="en-GB" sz="2800" dirty="0"/>
          </a:p>
        </p:txBody>
      </p:sp>
    </p:spTree>
    <p:extLst>
      <p:ext uri="{BB962C8B-B14F-4D97-AF65-F5344CB8AC3E}">
        <p14:creationId xmlns:p14="http://schemas.microsoft.com/office/powerpoint/2010/main" val="912793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63E3-DAC6-ECBF-67DD-4C0E66712831}"/>
              </a:ext>
            </a:extLst>
          </p:cNvPr>
          <p:cNvSpPr txBox="1">
            <a:spLocks/>
          </p:cNvSpPr>
          <p:nvPr/>
        </p:nvSpPr>
        <p:spPr>
          <a:xfrm>
            <a:off x="381000"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Free Jet Fire Validation - Setup</a:t>
            </a:r>
          </a:p>
        </p:txBody>
      </p:sp>
      <p:graphicFrame>
        <p:nvGraphicFramePr>
          <p:cNvPr id="6" name="Table 5">
            <a:extLst>
              <a:ext uri="{FF2B5EF4-FFF2-40B4-BE49-F238E27FC236}">
                <a16:creationId xmlns:a16="http://schemas.microsoft.com/office/drawing/2014/main" id="{B129F3A0-3A83-0908-5816-7D42C345C033}"/>
              </a:ext>
            </a:extLst>
          </p:cNvPr>
          <p:cNvGraphicFramePr>
            <a:graphicFrameLocks noGrp="1"/>
          </p:cNvGraphicFramePr>
          <p:nvPr>
            <p:extLst>
              <p:ext uri="{D42A27DB-BD31-4B8C-83A1-F6EECF244321}">
                <p14:modId xmlns:p14="http://schemas.microsoft.com/office/powerpoint/2010/main" val="3411458805"/>
              </p:ext>
            </p:extLst>
          </p:nvPr>
        </p:nvGraphicFramePr>
        <p:xfrm>
          <a:off x="6355327" y="1657020"/>
          <a:ext cx="5618284" cy="1950720"/>
        </p:xfrm>
        <a:graphic>
          <a:graphicData uri="http://schemas.openxmlformats.org/drawingml/2006/table">
            <a:tbl>
              <a:tblPr firstRow="1" firstCol="1" bandRow="1">
                <a:tableStyleId>{5C22544A-7EE6-4342-B048-85BDC9FD1C3A}</a:tableStyleId>
              </a:tblPr>
              <a:tblGrid>
                <a:gridCol w="1222130">
                  <a:extLst>
                    <a:ext uri="{9D8B030D-6E8A-4147-A177-3AD203B41FA5}">
                      <a16:colId xmlns:a16="http://schemas.microsoft.com/office/drawing/2014/main" val="4054531597"/>
                    </a:ext>
                  </a:extLst>
                </a:gridCol>
                <a:gridCol w="1024286">
                  <a:extLst>
                    <a:ext uri="{9D8B030D-6E8A-4147-A177-3AD203B41FA5}">
                      <a16:colId xmlns:a16="http://schemas.microsoft.com/office/drawing/2014/main" val="1889649941"/>
                    </a:ext>
                  </a:extLst>
                </a:gridCol>
                <a:gridCol w="1123956">
                  <a:extLst>
                    <a:ext uri="{9D8B030D-6E8A-4147-A177-3AD203B41FA5}">
                      <a16:colId xmlns:a16="http://schemas.microsoft.com/office/drawing/2014/main" val="3185350428"/>
                    </a:ext>
                  </a:extLst>
                </a:gridCol>
                <a:gridCol w="932469">
                  <a:extLst>
                    <a:ext uri="{9D8B030D-6E8A-4147-A177-3AD203B41FA5}">
                      <a16:colId xmlns:a16="http://schemas.microsoft.com/office/drawing/2014/main" val="2439079781"/>
                    </a:ext>
                  </a:extLst>
                </a:gridCol>
                <a:gridCol w="1315443">
                  <a:extLst>
                    <a:ext uri="{9D8B030D-6E8A-4147-A177-3AD203B41FA5}">
                      <a16:colId xmlns:a16="http://schemas.microsoft.com/office/drawing/2014/main" val="838679673"/>
                    </a:ext>
                  </a:extLst>
                </a:gridCol>
              </a:tblGrid>
              <a:tr h="454582">
                <a:tc>
                  <a:txBody>
                    <a:bodyPr/>
                    <a:lstStyle/>
                    <a:p>
                      <a:pPr algn="ctr">
                        <a:spcBef>
                          <a:spcPts val="600"/>
                        </a:spcBef>
                        <a:spcAft>
                          <a:spcPts val="600"/>
                        </a:spcAft>
                      </a:pPr>
                      <a:r>
                        <a:rPr lang="en-GB" sz="1600" dirty="0">
                          <a:effectLst/>
                        </a:rPr>
                        <a:t>Experiment</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Orifice Diameter (mm)</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Fuel Mass Rate (kg/s)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Wind Speed (m/s)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Air Temperature (°C)</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0936806"/>
                  </a:ext>
                </a:extLst>
              </a:tr>
              <a:tr h="227291">
                <a:tc>
                  <a:txBody>
                    <a:bodyPr/>
                    <a:lstStyle/>
                    <a:p>
                      <a:pPr algn="ctr">
                        <a:spcBef>
                          <a:spcPts val="600"/>
                        </a:spcBef>
                        <a:spcAft>
                          <a:spcPts val="600"/>
                        </a:spcAft>
                      </a:pPr>
                      <a:r>
                        <a:rPr lang="en-GB" sz="1600" dirty="0">
                          <a:effectLst/>
                        </a:rPr>
                        <a:t>D10_0.09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10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0.09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n.a.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7884960"/>
                  </a:ext>
                </a:extLst>
              </a:tr>
              <a:tr h="227291">
                <a:tc>
                  <a:txBody>
                    <a:bodyPr/>
                    <a:lstStyle/>
                    <a:p>
                      <a:pPr algn="ctr">
                        <a:spcBef>
                          <a:spcPts val="600"/>
                        </a:spcBef>
                        <a:spcAft>
                          <a:spcPts val="600"/>
                        </a:spcAft>
                      </a:pPr>
                      <a:r>
                        <a:rPr lang="en-GB" sz="1600" dirty="0">
                          <a:effectLst/>
                        </a:rPr>
                        <a:t>D12.75_0.13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12.75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0.13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1.02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5456831"/>
                  </a:ext>
                </a:extLst>
              </a:tr>
              <a:tr h="227291">
                <a:tc>
                  <a:txBody>
                    <a:bodyPr/>
                    <a:lstStyle/>
                    <a:p>
                      <a:pPr algn="ctr">
                        <a:spcBef>
                          <a:spcPts val="600"/>
                        </a:spcBef>
                        <a:spcAft>
                          <a:spcPts val="600"/>
                        </a:spcAft>
                      </a:pPr>
                      <a:r>
                        <a:rPr lang="en-GB" sz="1600" dirty="0">
                          <a:effectLst/>
                        </a:rPr>
                        <a:t>D15_0.18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15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0.18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n.a.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572042"/>
                  </a:ext>
                </a:extLst>
              </a:tr>
              <a:tr h="227291">
                <a:tc>
                  <a:txBody>
                    <a:bodyPr/>
                    <a:lstStyle/>
                    <a:p>
                      <a:pPr algn="ctr">
                        <a:spcBef>
                          <a:spcPts val="600"/>
                        </a:spcBef>
                        <a:spcAft>
                          <a:spcPts val="600"/>
                        </a:spcAft>
                      </a:pPr>
                      <a:r>
                        <a:rPr lang="en-GB" sz="1600" dirty="0">
                          <a:effectLst/>
                        </a:rPr>
                        <a:t>D20_0.27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0.27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1.55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0816811"/>
                  </a:ext>
                </a:extLst>
              </a:tr>
              <a:tr h="227291">
                <a:tc>
                  <a:txBody>
                    <a:bodyPr/>
                    <a:lstStyle/>
                    <a:p>
                      <a:pPr algn="ctr">
                        <a:spcBef>
                          <a:spcPts val="600"/>
                        </a:spcBef>
                        <a:spcAft>
                          <a:spcPts val="600"/>
                        </a:spcAft>
                      </a:pPr>
                      <a:r>
                        <a:rPr lang="en-GB" sz="1600" dirty="0">
                          <a:effectLst/>
                        </a:rPr>
                        <a:t>D25.5_0.34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25.5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0.34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n.a.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GB" sz="1600" dirty="0">
                          <a:effectLst/>
                        </a:rPr>
                        <a:t>24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5486507"/>
                  </a:ext>
                </a:extLst>
              </a:tr>
            </a:tbl>
          </a:graphicData>
        </a:graphic>
      </p:graphicFrame>
      <p:sp>
        <p:nvSpPr>
          <p:cNvPr id="7" name="Content Placeholder 2">
            <a:extLst>
              <a:ext uri="{FF2B5EF4-FFF2-40B4-BE49-F238E27FC236}">
                <a16:creationId xmlns:a16="http://schemas.microsoft.com/office/drawing/2014/main" id="{7722EB01-64FD-B9CC-2F1F-E73147487924}"/>
              </a:ext>
            </a:extLst>
          </p:cNvPr>
          <p:cNvSpPr txBox="1">
            <a:spLocks/>
          </p:cNvSpPr>
          <p:nvPr/>
        </p:nvSpPr>
        <p:spPr>
          <a:xfrm>
            <a:off x="381000" y="1652673"/>
            <a:ext cx="5369169" cy="195506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Darnaculleta (2019)</a:t>
            </a:r>
          </a:p>
          <a:p>
            <a:pPr lvl="1"/>
            <a:r>
              <a:rPr lang="en-US" dirty="0">
                <a:solidFill>
                  <a:srgbClr val="50534A"/>
                </a:solidFill>
              </a:rPr>
              <a:t>Propane jet fires</a:t>
            </a:r>
          </a:p>
          <a:p>
            <a:pPr lvl="1"/>
            <a:r>
              <a:rPr lang="en-US" dirty="0">
                <a:solidFill>
                  <a:srgbClr val="50534A"/>
                </a:solidFill>
              </a:rPr>
              <a:t>Vertically orientated</a:t>
            </a:r>
          </a:p>
          <a:p>
            <a:pPr lvl="1"/>
            <a:r>
              <a:rPr lang="en-US" dirty="0">
                <a:solidFill>
                  <a:srgbClr val="50534A"/>
                </a:solidFill>
              </a:rPr>
              <a:t>Flame heights determined from infrared images</a:t>
            </a:r>
          </a:p>
        </p:txBody>
      </p:sp>
      <p:sp>
        <p:nvSpPr>
          <p:cNvPr id="8" name="Content Placeholder 2">
            <a:extLst>
              <a:ext uri="{FF2B5EF4-FFF2-40B4-BE49-F238E27FC236}">
                <a16:creationId xmlns:a16="http://schemas.microsoft.com/office/drawing/2014/main" id="{FFEF2278-2984-9F8C-39BD-B9CD501C56E9}"/>
              </a:ext>
            </a:extLst>
          </p:cNvPr>
          <p:cNvSpPr txBox="1">
            <a:spLocks/>
          </p:cNvSpPr>
          <p:nvPr/>
        </p:nvSpPr>
        <p:spPr>
          <a:xfrm>
            <a:off x="400978" y="3788682"/>
            <a:ext cx="11503807"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FDS</a:t>
            </a:r>
          </a:p>
          <a:p>
            <a:pPr lvl="1"/>
            <a:r>
              <a:rPr lang="en-US" dirty="0">
                <a:solidFill>
                  <a:srgbClr val="50534A"/>
                </a:solidFill>
              </a:rPr>
              <a:t>FDS cannot model sonic releases</a:t>
            </a:r>
          </a:p>
          <a:p>
            <a:pPr lvl="1"/>
            <a:r>
              <a:rPr lang="en-US" dirty="0">
                <a:solidFill>
                  <a:srgbClr val="50534A"/>
                </a:solidFill>
              </a:rPr>
              <a:t>Equivalent expanded jet conditions must be used subject to a Mach number of less than 0.3</a:t>
            </a:r>
          </a:p>
          <a:p>
            <a:pPr lvl="1"/>
            <a:r>
              <a:rPr lang="en-GB" dirty="0">
                <a:solidFill>
                  <a:srgbClr val="50534A"/>
                </a:solidFill>
              </a:rPr>
              <a:t>Expansion model of Ewan and Moodie (1985) has been used to derive the expanded jet conditions for the FDS run</a:t>
            </a:r>
            <a:endParaRPr lang="en-US" dirty="0">
              <a:solidFill>
                <a:srgbClr val="50534A"/>
              </a:solidFill>
            </a:endParaRPr>
          </a:p>
        </p:txBody>
      </p:sp>
    </p:spTree>
    <p:extLst>
      <p:ext uri="{BB962C8B-B14F-4D97-AF65-F5344CB8AC3E}">
        <p14:creationId xmlns:p14="http://schemas.microsoft.com/office/powerpoint/2010/main" val="76150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63E3-DAC6-ECBF-67DD-4C0E66712831}"/>
              </a:ext>
            </a:extLst>
          </p:cNvPr>
          <p:cNvSpPr txBox="1">
            <a:spLocks/>
          </p:cNvSpPr>
          <p:nvPr/>
        </p:nvSpPr>
        <p:spPr>
          <a:xfrm>
            <a:off x="284907" y="500744"/>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chemeClr val="tx1">
                    <a:lumMod val="65000"/>
                    <a:lumOff val="35000"/>
                  </a:schemeClr>
                </a:solidFill>
                <a:latin typeface="+mn-lt"/>
              </a:rPr>
              <a:t>Free Jet Fire Validation - Results</a:t>
            </a:r>
          </a:p>
        </p:txBody>
      </p:sp>
      <p:pic>
        <p:nvPicPr>
          <p:cNvPr id="3" name="Picture 2">
            <a:extLst>
              <a:ext uri="{FF2B5EF4-FFF2-40B4-BE49-F238E27FC236}">
                <a16:creationId xmlns:a16="http://schemas.microsoft.com/office/drawing/2014/main" id="{B5E7DD57-C7D2-C3E7-8FC2-E69500105C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060" y="1526961"/>
            <a:ext cx="4675200" cy="4449707"/>
          </a:xfrm>
          <a:prstGeom prst="rect">
            <a:avLst/>
          </a:prstGeom>
          <a:noFill/>
        </p:spPr>
      </p:pic>
      <p:pic>
        <p:nvPicPr>
          <p:cNvPr id="4" name="Picture 3">
            <a:extLst>
              <a:ext uri="{FF2B5EF4-FFF2-40B4-BE49-F238E27FC236}">
                <a16:creationId xmlns:a16="http://schemas.microsoft.com/office/drawing/2014/main" id="{105E4E5C-C91D-C02B-1209-910F045439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5038" y="1526961"/>
            <a:ext cx="4282442" cy="4450626"/>
          </a:xfrm>
          <a:prstGeom prst="rect">
            <a:avLst/>
          </a:prstGeom>
          <a:noFill/>
        </p:spPr>
      </p:pic>
    </p:spTree>
    <p:extLst>
      <p:ext uri="{BB962C8B-B14F-4D97-AF65-F5344CB8AC3E}">
        <p14:creationId xmlns:p14="http://schemas.microsoft.com/office/powerpoint/2010/main" val="233062036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604e031-f840-4ad5-97d2-0b99280ee730" xsi:nil="true"/>
    <SharedWithUsers xmlns="c4b40482-04a4-480f-b826-6548c4a2bcf1">
      <UserInfo>
        <DisplayName/>
        <AccountId xsi:nil="true"/>
        <AccountType/>
      </UserInfo>
    </SharedWithUsers>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C1722C31-3B71-4D9A-A795-1FA0BE958B1D}"/>
</file>

<file path=customXml/itemProps2.xml><?xml version="1.0" encoding="utf-8"?>
<ds:datastoreItem xmlns:ds="http://schemas.openxmlformats.org/officeDocument/2006/customXml" ds:itemID="{96CB5BBF-8914-48C6-B79B-233E55B4897F}"/>
</file>

<file path=customXml/itemProps3.xml><?xml version="1.0" encoding="utf-8"?>
<ds:datastoreItem xmlns:ds="http://schemas.openxmlformats.org/officeDocument/2006/customXml" ds:itemID="{966ABC1F-5FD6-4785-BB9A-6A50C6EC82A3}"/>
</file>

<file path=docProps/app.xml><?xml version="1.0" encoding="utf-8"?>
<Properties xmlns="http://schemas.openxmlformats.org/officeDocument/2006/extended-properties" xmlns:vt="http://schemas.openxmlformats.org/officeDocument/2006/docPropsVTypes">
  <Template/>
  <TotalTime>1481</TotalTime>
  <Words>3767</Words>
  <Application>Microsoft Office PowerPoint</Application>
  <PresentationFormat>Widescreen</PresentationFormat>
  <Paragraphs>300</Paragraphs>
  <Slides>19</Slides>
  <Notes>19</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Andrew Lawson</cp:lastModifiedBy>
  <cp:revision>45</cp:revision>
  <dcterms:created xsi:type="dcterms:W3CDTF">2020-10-02T10:29:52Z</dcterms:created>
  <dcterms:modified xsi:type="dcterms:W3CDTF">2022-09-26T09:27:03Z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