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heme/theme2.xml" ContentType="application/vnd.openxmlformats-officedocument.theme+xml"/>
  <Override PartName="/ppt/tags/tag13.xml" ContentType="application/vnd.openxmlformats-officedocument.presentationml.tags+xml"/>
  <Override PartName="/ppt/theme/theme3.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notesSlides/notesSlide1.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8.xml" ContentType="application/vnd.openxmlformats-officedocument.presentationml.tags+xml"/>
  <Override PartName="/ppt/tags/tag19.xml" ContentType="application/vnd.openxmlformats-officedocument.presentationml.tags+xml"/>
  <Override PartName="/ppt/notesSlides/notesSlide3.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4.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5.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6.xml" ContentType="application/vnd.openxmlformats-officedocument.presentationml.notesSlide+xml"/>
  <Override PartName="/ppt/media/image10.jpg" ContentType="image/jpg"/>
  <Override PartName="/ppt/tags/tag26.xml" ContentType="application/vnd.openxmlformats-officedocument.presentationml.tags+xml"/>
  <Override PartName="/ppt/tags/tag27.xml" ContentType="application/vnd.openxmlformats-officedocument.presentationml.tags+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8.xml" ContentType="application/vnd.openxmlformats-officedocument.presentationml.tags+xml"/>
  <Override PartName="/ppt/tags/tag29.xml" ContentType="application/vnd.openxmlformats-officedocument.presentationml.tags+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30.xml" ContentType="application/vnd.openxmlformats-officedocument.presentationml.tags+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31.xml" ContentType="application/vnd.openxmlformats-officedocument.presentationml.tags+xml"/>
  <Override PartName="/ppt/notesSlides/notesSlide10.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11.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12.xml" ContentType="application/vnd.openxmlformats-officedocument.presentationml.notesSlide+xml"/>
  <Override PartName="/ppt/tags/tag36.xml" ContentType="application/vnd.openxmlformats-officedocument.presentationml.tags+xml"/>
  <Override PartName="/ppt/notesSlides/notesSlide13.xml" ContentType="application/vnd.openxmlformats-officedocument.presentationml.notesSlide+xml"/>
  <Override PartName="/ppt/tags/tag37.xml" ContentType="application/vnd.openxmlformats-officedocument.presentationml.tags+xml"/>
  <Override PartName="/ppt/notesSlides/notesSlide14.xml" ContentType="application/vnd.openxmlformats-officedocument.presentationml.notesSlide+xml"/>
  <Override PartName="/ppt/tags/tag38.xml" ContentType="application/vnd.openxmlformats-officedocument.presentationml.tags+xml"/>
  <Override PartName="/ppt/notesSlides/notesSlide15.xml" ContentType="application/vnd.openxmlformats-officedocument.presentationml.notesSlide+xml"/>
  <Override PartName="/ppt/tags/tag39.xml" ContentType="application/vnd.openxmlformats-officedocument.presentationml.tags+xml"/>
  <Override PartName="/ppt/notesSlides/notesSlide16.xml" ContentType="application/vnd.openxmlformats-officedocument.presentationml.notesSlide+xml"/>
  <Override PartName="/ppt/tags/tag40.xml" ContentType="application/vnd.openxmlformats-officedocument.presentationml.tags+xml"/>
  <Override PartName="/ppt/notesSlides/notesSlide17.xml" ContentType="application/vnd.openxmlformats-officedocument.presentationml.notesSlide+xml"/>
  <Override PartName="/ppt/tags/tag41.xml" ContentType="application/vnd.openxmlformats-officedocument.presentationml.tags+xml"/>
  <Override PartName="/ppt/notesSlides/notesSlide18.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19.xml" ContentType="application/vnd.openxmlformats-officedocument.presentationml.notesSlide+xml"/>
  <Override PartName="/ppt/tags/tag44.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5"/>
  </p:notesMasterIdLst>
  <p:handoutMasterIdLst>
    <p:handoutMasterId r:id="rId26"/>
  </p:handoutMasterIdLst>
  <p:sldIdLst>
    <p:sldId id="299" r:id="rId6"/>
    <p:sldId id="302" r:id="rId7"/>
    <p:sldId id="2146847776" r:id="rId8"/>
    <p:sldId id="2146847777" r:id="rId9"/>
    <p:sldId id="2146847778" r:id="rId10"/>
    <p:sldId id="2146847770" r:id="rId11"/>
    <p:sldId id="303" r:id="rId12"/>
    <p:sldId id="307" r:id="rId13"/>
    <p:sldId id="304" r:id="rId14"/>
    <p:sldId id="314" r:id="rId15"/>
    <p:sldId id="315" r:id="rId16"/>
    <p:sldId id="316" r:id="rId17"/>
    <p:sldId id="318" r:id="rId18"/>
    <p:sldId id="320" r:id="rId19"/>
    <p:sldId id="319" r:id="rId20"/>
    <p:sldId id="321" r:id="rId21"/>
    <p:sldId id="322" r:id="rId22"/>
    <p:sldId id="306" r:id="rId23"/>
    <p:sldId id="30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1A9"/>
    <a:srgbClr val="FFFFFF"/>
    <a:srgbClr val="FDB924"/>
    <a:srgbClr val="20419A"/>
    <a:srgbClr val="BFD730"/>
    <a:srgbClr val="763F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24763C-7DEF-4F63-91E2-82C9E59DCA6E}" v="20041" dt="2022-10-17T04:11:39.0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822" autoAdjust="0"/>
    <p:restoredTop sz="77733" autoAdjust="0"/>
  </p:normalViewPr>
  <p:slideViewPr>
    <p:cSldViewPr snapToGrid="0">
      <p:cViewPr varScale="1">
        <p:scale>
          <a:sx n="80" d="100"/>
          <a:sy n="80" d="100"/>
        </p:scale>
        <p:origin x="318" y="9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image" Target="../media/image13.jpeg"/><Relationship Id="rId4" Type="http://schemas.openxmlformats.org/officeDocument/2006/relationships/hyperlink" Target="http://www.pamtech.biz/system-integration/" TargetMode="External"/></Relationships>
</file>

<file path=ppt/diagrams/_rels/data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image" Target="../media/image16.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image" Target="../media/image13.jpeg"/><Relationship Id="rId4" Type="http://schemas.openxmlformats.org/officeDocument/2006/relationships/hyperlink" Target="http://www.pamtech.biz/system-integration/" TargetMode="External"/></Relationships>
</file>

<file path=ppt/diagrams/_rels/drawing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image" Target="../media/image16.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1403C9-9601-4B7A-84B9-C1E8D47E5998}" type="doc">
      <dgm:prSet loTypeId="urn:microsoft.com/office/officeart/2005/8/layout/vList2" loCatId="list" qsTypeId="urn:microsoft.com/office/officeart/2005/8/quickstyle/simple5" qsCatId="simple" csTypeId="urn:microsoft.com/office/officeart/2005/8/colors/accent0_1" csCatId="mainScheme" phldr="1"/>
      <dgm:spPr/>
      <dgm:t>
        <a:bodyPr/>
        <a:lstStyle/>
        <a:p>
          <a:endParaRPr lang="en-MY"/>
        </a:p>
      </dgm:t>
    </dgm:pt>
    <dgm:pt modelId="{CF0A874A-AE09-43BB-BB9A-36665C0453DA}">
      <dgm:prSet/>
      <dgm:spPr/>
      <dgm:t>
        <a:bodyPr/>
        <a:lstStyle/>
        <a:p>
          <a:r>
            <a:rPr lang="en-US" dirty="0"/>
            <a:t>Process Safety Journey</a:t>
          </a:r>
        </a:p>
      </dgm:t>
    </dgm:pt>
    <dgm:pt modelId="{44A76E69-2812-4FD5-8F2B-1740BF38E020}" type="parTrans" cxnId="{FEFDD7D9-22AC-4518-8BA4-C6473AC04756}">
      <dgm:prSet/>
      <dgm:spPr/>
      <dgm:t>
        <a:bodyPr/>
        <a:lstStyle/>
        <a:p>
          <a:endParaRPr lang="en-MY"/>
        </a:p>
      </dgm:t>
    </dgm:pt>
    <dgm:pt modelId="{669FC427-2750-4041-90FC-30877A69E092}" type="sibTrans" cxnId="{FEFDD7D9-22AC-4518-8BA4-C6473AC04756}">
      <dgm:prSet/>
      <dgm:spPr/>
      <dgm:t>
        <a:bodyPr/>
        <a:lstStyle/>
        <a:p>
          <a:endParaRPr lang="en-MY"/>
        </a:p>
      </dgm:t>
    </dgm:pt>
    <dgm:pt modelId="{82E05DFA-567F-4ABC-A964-8A4009985F23}">
      <dgm:prSet/>
      <dgm:spPr/>
      <dgm:t>
        <a:bodyPr/>
        <a:lstStyle/>
        <a:p>
          <a:r>
            <a:rPr lang="en-US" dirty="0"/>
            <a:t>Process Safety Focused Enhancement (PSFE)</a:t>
          </a:r>
        </a:p>
      </dgm:t>
    </dgm:pt>
    <dgm:pt modelId="{756916AF-6F95-4156-93B9-D5CF32E6494F}" type="parTrans" cxnId="{A5493062-29F8-4191-97E7-FDDE4E2C0F06}">
      <dgm:prSet/>
      <dgm:spPr/>
      <dgm:t>
        <a:bodyPr/>
        <a:lstStyle/>
        <a:p>
          <a:endParaRPr lang="en-MY"/>
        </a:p>
      </dgm:t>
    </dgm:pt>
    <dgm:pt modelId="{8A5D80AB-789E-49EE-B8AD-C16AD771900C}" type="sibTrans" cxnId="{A5493062-29F8-4191-97E7-FDDE4E2C0F06}">
      <dgm:prSet/>
      <dgm:spPr/>
      <dgm:t>
        <a:bodyPr/>
        <a:lstStyle/>
        <a:p>
          <a:endParaRPr lang="en-MY"/>
        </a:p>
      </dgm:t>
    </dgm:pt>
    <dgm:pt modelId="{6CA5C2FC-1683-46A3-8980-470263A17B51}">
      <dgm:prSet/>
      <dgm:spPr/>
      <dgm:t>
        <a:bodyPr/>
        <a:lstStyle/>
        <a:p>
          <a:r>
            <a:rPr lang="en-US" dirty="0"/>
            <a:t>Learning from Incidents</a:t>
          </a:r>
        </a:p>
      </dgm:t>
    </dgm:pt>
    <dgm:pt modelId="{7B401C01-2F82-4A39-BC26-BEF46AF71A5C}" type="parTrans" cxnId="{B286D820-0F02-49AC-A792-DB030605F287}">
      <dgm:prSet/>
      <dgm:spPr/>
      <dgm:t>
        <a:bodyPr/>
        <a:lstStyle/>
        <a:p>
          <a:endParaRPr lang="en-MY"/>
        </a:p>
      </dgm:t>
    </dgm:pt>
    <dgm:pt modelId="{B2D3E5D3-F8DA-402E-A5C3-01F5E56C3E2A}" type="sibTrans" cxnId="{B286D820-0F02-49AC-A792-DB030605F287}">
      <dgm:prSet/>
      <dgm:spPr/>
      <dgm:t>
        <a:bodyPr/>
        <a:lstStyle/>
        <a:p>
          <a:endParaRPr lang="en-MY"/>
        </a:p>
      </dgm:t>
    </dgm:pt>
    <dgm:pt modelId="{A3F2DC3F-6958-473E-9DF0-F46D1307D36E}">
      <dgm:prSet/>
      <dgm:spPr/>
      <dgm:t>
        <a:bodyPr/>
        <a:lstStyle/>
        <a:p>
          <a:r>
            <a:rPr lang="en-US" dirty="0"/>
            <a:t>Integrated Process Safety Management (IPSM)</a:t>
          </a:r>
        </a:p>
      </dgm:t>
    </dgm:pt>
    <dgm:pt modelId="{A53BC1A0-B7AC-4316-B72A-6784BDAD95B0}" type="parTrans" cxnId="{6D5827B8-8879-4EC8-90BA-3A68DF8F9542}">
      <dgm:prSet/>
      <dgm:spPr/>
      <dgm:t>
        <a:bodyPr/>
        <a:lstStyle/>
        <a:p>
          <a:endParaRPr lang="en-MY"/>
        </a:p>
      </dgm:t>
    </dgm:pt>
    <dgm:pt modelId="{175F72C6-F3B6-4EFB-BB7B-4624B0341918}" type="sibTrans" cxnId="{6D5827B8-8879-4EC8-90BA-3A68DF8F9542}">
      <dgm:prSet/>
      <dgm:spPr/>
      <dgm:t>
        <a:bodyPr/>
        <a:lstStyle/>
        <a:p>
          <a:endParaRPr lang="en-MY"/>
        </a:p>
      </dgm:t>
    </dgm:pt>
    <dgm:pt modelId="{7D04DAA9-D9D0-498D-B4D9-CE61BA083615}">
      <dgm:prSet/>
      <dgm:spPr/>
      <dgm:t>
        <a:bodyPr/>
        <a:lstStyle/>
        <a:p>
          <a:r>
            <a:rPr lang="en-MY" dirty="0"/>
            <a:t>Summary</a:t>
          </a:r>
          <a:endParaRPr lang="en-US" dirty="0"/>
        </a:p>
      </dgm:t>
    </dgm:pt>
    <dgm:pt modelId="{DE8E25ED-8200-4EA1-BC6D-83A02A842B35}" type="parTrans" cxnId="{B559BE52-698D-42B2-88E1-2761A935C1A1}">
      <dgm:prSet/>
      <dgm:spPr/>
      <dgm:t>
        <a:bodyPr/>
        <a:lstStyle/>
        <a:p>
          <a:endParaRPr lang="en-MY"/>
        </a:p>
      </dgm:t>
    </dgm:pt>
    <dgm:pt modelId="{25DA5EA4-8380-476E-AC49-CD5FDED61D6D}" type="sibTrans" cxnId="{B559BE52-698D-42B2-88E1-2761A935C1A1}">
      <dgm:prSet/>
      <dgm:spPr/>
      <dgm:t>
        <a:bodyPr/>
        <a:lstStyle/>
        <a:p>
          <a:endParaRPr lang="en-MY"/>
        </a:p>
      </dgm:t>
    </dgm:pt>
    <dgm:pt modelId="{54F7222C-782B-484D-ABF2-07909A5F50BA}">
      <dgm:prSet/>
      <dgm:spPr/>
      <dgm:t>
        <a:bodyPr/>
        <a:lstStyle/>
        <a:p>
          <a:r>
            <a:rPr lang="en-US" dirty="0"/>
            <a:t>Acknowledgement</a:t>
          </a:r>
        </a:p>
      </dgm:t>
    </dgm:pt>
    <dgm:pt modelId="{1FA6585B-83A3-419D-9A33-2A9D79CB1B0C}" type="parTrans" cxnId="{A9220055-E51D-46FD-94EE-ED0CA8B7F7C4}">
      <dgm:prSet/>
      <dgm:spPr/>
      <dgm:t>
        <a:bodyPr/>
        <a:lstStyle/>
        <a:p>
          <a:endParaRPr lang="en-MY"/>
        </a:p>
      </dgm:t>
    </dgm:pt>
    <dgm:pt modelId="{BA268AAA-1211-479C-A1F2-5AE7642B4954}" type="sibTrans" cxnId="{A9220055-E51D-46FD-94EE-ED0CA8B7F7C4}">
      <dgm:prSet/>
      <dgm:spPr/>
      <dgm:t>
        <a:bodyPr/>
        <a:lstStyle/>
        <a:p>
          <a:endParaRPr lang="en-MY"/>
        </a:p>
      </dgm:t>
    </dgm:pt>
    <dgm:pt modelId="{34FFCC77-4782-468D-86F5-386D72DEE76C}" type="pres">
      <dgm:prSet presAssocID="{761403C9-9601-4B7A-84B9-C1E8D47E5998}" presName="linear" presStyleCnt="0">
        <dgm:presLayoutVars>
          <dgm:animLvl val="lvl"/>
          <dgm:resizeHandles val="exact"/>
        </dgm:presLayoutVars>
      </dgm:prSet>
      <dgm:spPr/>
    </dgm:pt>
    <dgm:pt modelId="{AE80E50E-C1CB-46B9-ACAC-C19B968C7D09}" type="pres">
      <dgm:prSet presAssocID="{CF0A874A-AE09-43BB-BB9A-36665C0453DA}" presName="parentText" presStyleLbl="node1" presStyleIdx="0" presStyleCnt="6">
        <dgm:presLayoutVars>
          <dgm:chMax val="0"/>
          <dgm:bulletEnabled val="1"/>
        </dgm:presLayoutVars>
      </dgm:prSet>
      <dgm:spPr/>
    </dgm:pt>
    <dgm:pt modelId="{EDF5D509-0577-4593-896F-2CF90612B1E0}" type="pres">
      <dgm:prSet presAssocID="{669FC427-2750-4041-90FC-30877A69E092}" presName="spacer" presStyleCnt="0"/>
      <dgm:spPr/>
    </dgm:pt>
    <dgm:pt modelId="{F40A1DE9-7E25-4EB2-B4FD-515A7DCCB2F0}" type="pres">
      <dgm:prSet presAssocID="{82E05DFA-567F-4ABC-A964-8A4009985F23}" presName="parentText" presStyleLbl="node1" presStyleIdx="1" presStyleCnt="6">
        <dgm:presLayoutVars>
          <dgm:chMax val="0"/>
          <dgm:bulletEnabled val="1"/>
        </dgm:presLayoutVars>
      </dgm:prSet>
      <dgm:spPr/>
    </dgm:pt>
    <dgm:pt modelId="{346CD68C-C0FA-463E-929C-E3B184760BED}" type="pres">
      <dgm:prSet presAssocID="{8A5D80AB-789E-49EE-B8AD-C16AD771900C}" presName="spacer" presStyleCnt="0"/>
      <dgm:spPr/>
    </dgm:pt>
    <dgm:pt modelId="{C0513981-58CF-445B-A590-C2436298491F}" type="pres">
      <dgm:prSet presAssocID="{6CA5C2FC-1683-46A3-8980-470263A17B51}" presName="parentText" presStyleLbl="node1" presStyleIdx="2" presStyleCnt="6">
        <dgm:presLayoutVars>
          <dgm:chMax val="0"/>
          <dgm:bulletEnabled val="1"/>
        </dgm:presLayoutVars>
      </dgm:prSet>
      <dgm:spPr/>
    </dgm:pt>
    <dgm:pt modelId="{C80B3BE7-C536-43D3-96EF-8E7465022B4C}" type="pres">
      <dgm:prSet presAssocID="{B2D3E5D3-F8DA-402E-A5C3-01F5E56C3E2A}" presName="spacer" presStyleCnt="0"/>
      <dgm:spPr/>
    </dgm:pt>
    <dgm:pt modelId="{433B5F95-5E80-44F6-A528-250C0509EE36}" type="pres">
      <dgm:prSet presAssocID="{A3F2DC3F-6958-473E-9DF0-F46D1307D36E}" presName="parentText" presStyleLbl="node1" presStyleIdx="3" presStyleCnt="6">
        <dgm:presLayoutVars>
          <dgm:chMax val="0"/>
          <dgm:bulletEnabled val="1"/>
        </dgm:presLayoutVars>
      </dgm:prSet>
      <dgm:spPr/>
    </dgm:pt>
    <dgm:pt modelId="{8FBBB3C3-945F-4A3C-B6CE-C3DEB3B23E8B}" type="pres">
      <dgm:prSet presAssocID="{175F72C6-F3B6-4EFB-BB7B-4624B0341918}" presName="spacer" presStyleCnt="0"/>
      <dgm:spPr/>
    </dgm:pt>
    <dgm:pt modelId="{C3369B7F-8271-485E-AB1E-7302EE8E555C}" type="pres">
      <dgm:prSet presAssocID="{7D04DAA9-D9D0-498D-B4D9-CE61BA083615}" presName="parentText" presStyleLbl="node1" presStyleIdx="4" presStyleCnt="6">
        <dgm:presLayoutVars>
          <dgm:chMax val="0"/>
          <dgm:bulletEnabled val="1"/>
        </dgm:presLayoutVars>
      </dgm:prSet>
      <dgm:spPr/>
    </dgm:pt>
    <dgm:pt modelId="{1E80FFB6-E638-44AA-880F-8CF0EB9C54E2}" type="pres">
      <dgm:prSet presAssocID="{25DA5EA4-8380-476E-AC49-CD5FDED61D6D}" presName="spacer" presStyleCnt="0"/>
      <dgm:spPr/>
    </dgm:pt>
    <dgm:pt modelId="{0156180B-946F-4DA2-AFD1-DB2061AE0B67}" type="pres">
      <dgm:prSet presAssocID="{54F7222C-782B-484D-ABF2-07909A5F50BA}" presName="parentText" presStyleLbl="node1" presStyleIdx="5" presStyleCnt="6">
        <dgm:presLayoutVars>
          <dgm:chMax val="0"/>
          <dgm:bulletEnabled val="1"/>
        </dgm:presLayoutVars>
      </dgm:prSet>
      <dgm:spPr/>
    </dgm:pt>
  </dgm:ptLst>
  <dgm:cxnLst>
    <dgm:cxn modelId="{ED835315-2B56-43C7-B595-AB2F4C8DFD93}" type="presOf" srcId="{6CA5C2FC-1683-46A3-8980-470263A17B51}" destId="{C0513981-58CF-445B-A590-C2436298491F}" srcOrd="0" destOrd="0" presId="urn:microsoft.com/office/officeart/2005/8/layout/vList2"/>
    <dgm:cxn modelId="{B286D820-0F02-49AC-A792-DB030605F287}" srcId="{761403C9-9601-4B7A-84B9-C1E8D47E5998}" destId="{6CA5C2FC-1683-46A3-8980-470263A17B51}" srcOrd="2" destOrd="0" parTransId="{7B401C01-2F82-4A39-BC26-BEF46AF71A5C}" sibTransId="{B2D3E5D3-F8DA-402E-A5C3-01F5E56C3E2A}"/>
    <dgm:cxn modelId="{A5493062-29F8-4191-97E7-FDDE4E2C0F06}" srcId="{761403C9-9601-4B7A-84B9-C1E8D47E5998}" destId="{82E05DFA-567F-4ABC-A964-8A4009985F23}" srcOrd="1" destOrd="0" parTransId="{756916AF-6F95-4156-93B9-D5CF32E6494F}" sibTransId="{8A5D80AB-789E-49EE-B8AD-C16AD771900C}"/>
    <dgm:cxn modelId="{E6FD386F-6DF3-45F5-B3EB-A93683674524}" type="presOf" srcId="{7D04DAA9-D9D0-498D-B4D9-CE61BA083615}" destId="{C3369B7F-8271-485E-AB1E-7302EE8E555C}" srcOrd="0" destOrd="0" presId="urn:microsoft.com/office/officeart/2005/8/layout/vList2"/>
    <dgm:cxn modelId="{56C9E14F-09A6-446C-8A04-46AC2146EF8C}" type="presOf" srcId="{CF0A874A-AE09-43BB-BB9A-36665C0453DA}" destId="{AE80E50E-C1CB-46B9-ACAC-C19B968C7D09}" srcOrd="0" destOrd="0" presId="urn:microsoft.com/office/officeart/2005/8/layout/vList2"/>
    <dgm:cxn modelId="{B559BE52-698D-42B2-88E1-2761A935C1A1}" srcId="{761403C9-9601-4B7A-84B9-C1E8D47E5998}" destId="{7D04DAA9-D9D0-498D-B4D9-CE61BA083615}" srcOrd="4" destOrd="0" parTransId="{DE8E25ED-8200-4EA1-BC6D-83A02A842B35}" sibTransId="{25DA5EA4-8380-476E-AC49-CD5FDED61D6D}"/>
    <dgm:cxn modelId="{A9220055-E51D-46FD-94EE-ED0CA8B7F7C4}" srcId="{761403C9-9601-4B7A-84B9-C1E8D47E5998}" destId="{54F7222C-782B-484D-ABF2-07909A5F50BA}" srcOrd="5" destOrd="0" parTransId="{1FA6585B-83A3-419D-9A33-2A9D79CB1B0C}" sibTransId="{BA268AAA-1211-479C-A1F2-5AE7642B4954}"/>
    <dgm:cxn modelId="{43D51A76-42FA-4E65-89BB-76067A092DE6}" type="presOf" srcId="{54F7222C-782B-484D-ABF2-07909A5F50BA}" destId="{0156180B-946F-4DA2-AFD1-DB2061AE0B67}" srcOrd="0" destOrd="0" presId="urn:microsoft.com/office/officeart/2005/8/layout/vList2"/>
    <dgm:cxn modelId="{61F3348E-258A-4A14-9AF7-6548C87FF893}" type="presOf" srcId="{761403C9-9601-4B7A-84B9-C1E8D47E5998}" destId="{34FFCC77-4782-468D-86F5-386D72DEE76C}" srcOrd="0" destOrd="0" presId="urn:microsoft.com/office/officeart/2005/8/layout/vList2"/>
    <dgm:cxn modelId="{14A3B498-6F40-4CCA-A356-841FA6B95B3B}" type="presOf" srcId="{A3F2DC3F-6958-473E-9DF0-F46D1307D36E}" destId="{433B5F95-5E80-44F6-A528-250C0509EE36}" srcOrd="0" destOrd="0" presId="urn:microsoft.com/office/officeart/2005/8/layout/vList2"/>
    <dgm:cxn modelId="{6D5827B8-8879-4EC8-90BA-3A68DF8F9542}" srcId="{761403C9-9601-4B7A-84B9-C1E8D47E5998}" destId="{A3F2DC3F-6958-473E-9DF0-F46D1307D36E}" srcOrd="3" destOrd="0" parTransId="{A53BC1A0-B7AC-4316-B72A-6784BDAD95B0}" sibTransId="{175F72C6-F3B6-4EFB-BB7B-4624B0341918}"/>
    <dgm:cxn modelId="{FEFDD7D9-22AC-4518-8BA4-C6473AC04756}" srcId="{761403C9-9601-4B7A-84B9-C1E8D47E5998}" destId="{CF0A874A-AE09-43BB-BB9A-36665C0453DA}" srcOrd="0" destOrd="0" parTransId="{44A76E69-2812-4FD5-8F2B-1740BF38E020}" sibTransId="{669FC427-2750-4041-90FC-30877A69E092}"/>
    <dgm:cxn modelId="{0FCD5AFB-877F-4776-9594-035ADEE6A744}" type="presOf" srcId="{82E05DFA-567F-4ABC-A964-8A4009985F23}" destId="{F40A1DE9-7E25-4EB2-B4FD-515A7DCCB2F0}" srcOrd="0" destOrd="0" presId="urn:microsoft.com/office/officeart/2005/8/layout/vList2"/>
    <dgm:cxn modelId="{39726DDA-FCD7-4344-A8F2-429D08CA5579}" type="presParOf" srcId="{34FFCC77-4782-468D-86F5-386D72DEE76C}" destId="{AE80E50E-C1CB-46B9-ACAC-C19B968C7D09}" srcOrd="0" destOrd="0" presId="urn:microsoft.com/office/officeart/2005/8/layout/vList2"/>
    <dgm:cxn modelId="{08512461-51F2-4B9B-9F7A-4B8AC4F72B4E}" type="presParOf" srcId="{34FFCC77-4782-468D-86F5-386D72DEE76C}" destId="{EDF5D509-0577-4593-896F-2CF90612B1E0}" srcOrd="1" destOrd="0" presId="urn:microsoft.com/office/officeart/2005/8/layout/vList2"/>
    <dgm:cxn modelId="{DF4F3E1B-DBFA-48D7-9196-35023719B0F6}" type="presParOf" srcId="{34FFCC77-4782-468D-86F5-386D72DEE76C}" destId="{F40A1DE9-7E25-4EB2-B4FD-515A7DCCB2F0}" srcOrd="2" destOrd="0" presId="urn:microsoft.com/office/officeart/2005/8/layout/vList2"/>
    <dgm:cxn modelId="{650F8F8C-D1F8-4FD8-9703-8883E3D1A02E}" type="presParOf" srcId="{34FFCC77-4782-468D-86F5-386D72DEE76C}" destId="{346CD68C-C0FA-463E-929C-E3B184760BED}" srcOrd="3" destOrd="0" presId="urn:microsoft.com/office/officeart/2005/8/layout/vList2"/>
    <dgm:cxn modelId="{222DA289-944D-4E9C-87DB-E62F4E10B476}" type="presParOf" srcId="{34FFCC77-4782-468D-86F5-386D72DEE76C}" destId="{C0513981-58CF-445B-A590-C2436298491F}" srcOrd="4" destOrd="0" presId="urn:microsoft.com/office/officeart/2005/8/layout/vList2"/>
    <dgm:cxn modelId="{3B35C244-BE80-4459-8E5D-04F04286EE3D}" type="presParOf" srcId="{34FFCC77-4782-468D-86F5-386D72DEE76C}" destId="{C80B3BE7-C536-43D3-96EF-8E7465022B4C}" srcOrd="5" destOrd="0" presId="urn:microsoft.com/office/officeart/2005/8/layout/vList2"/>
    <dgm:cxn modelId="{8D2C6C0B-532E-4526-959E-887FFBAB0C31}" type="presParOf" srcId="{34FFCC77-4782-468D-86F5-386D72DEE76C}" destId="{433B5F95-5E80-44F6-A528-250C0509EE36}" srcOrd="6" destOrd="0" presId="urn:microsoft.com/office/officeart/2005/8/layout/vList2"/>
    <dgm:cxn modelId="{AFDEB345-F6A6-4F50-B8A5-94447190B83F}" type="presParOf" srcId="{34FFCC77-4782-468D-86F5-386D72DEE76C}" destId="{8FBBB3C3-945F-4A3C-B6CE-C3DEB3B23E8B}" srcOrd="7" destOrd="0" presId="urn:microsoft.com/office/officeart/2005/8/layout/vList2"/>
    <dgm:cxn modelId="{301DDE3A-58BF-4CCB-8A38-D1C38481A466}" type="presParOf" srcId="{34FFCC77-4782-468D-86F5-386D72DEE76C}" destId="{C3369B7F-8271-485E-AB1E-7302EE8E555C}" srcOrd="8" destOrd="0" presId="urn:microsoft.com/office/officeart/2005/8/layout/vList2"/>
    <dgm:cxn modelId="{318BB1A0-0E73-428B-A830-9DA40F145C5C}" type="presParOf" srcId="{34FFCC77-4782-468D-86F5-386D72DEE76C}" destId="{1E80FFB6-E638-44AA-880F-8CF0EB9C54E2}" srcOrd="9" destOrd="0" presId="urn:microsoft.com/office/officeart/2005/8/layout/vList2"/>
    <dgm:cxn modelId="{E8DE2961-13F2-404E-8FEA-4D070D985964}" type="presParOf" srcId="{34FFCC77-4782-468D-86F5-386D72DEE76C}" destId="{0156180B-946F-4DA2-AFD1-DB2061AE0B67}" srcOrd="10"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F5FE9E-DCC1-4268-B3CD-986A4556526A}" type="doc">
      <dgm:prSet loTypeId="urn:microsoft.com/office/officeart/2005/8/layout/vList3" loCatId="list" qsTypeId="urn:microsoft.com/office/officeart/2005/8/quickstyle/3d1" qsCatId="3D" csTypeId="urn:microsoft.com/office/officeart/2005/8/colors/accent1_2" csCatId="accent1" phldr="1"/>
      <dgm:spPr/>
      <dgm:t>
        <a:bodyPr/>
        <a:lstStyle/>
        <a:p>
          <a:endParaRPr lang="en-MY"/>
        </a:p>
      </dgm:t>
    </dgm:pt>
    <dgm:pt modelId="{0DE6BD17-CC7D-4F9B-8D9B-1AEC72CCA312}">
      <dgm:prSet phldrT="[Text]"/>
      <dgm:spPr>
        <a:solidFill>
          <a:srgbClr val="20419A"/>
        </a:solidFill>
      </dgm:spPr>
      <dgm:t>
        <a:bodyPr/>
        <a:lstStyle/>
        <a:p>
          <a:pPr algn="l"/>
          <a:r>
            <a:rPr lang="en-MY" b="1">
              <a:latin typeface="Times New Roman" panose="02020603050405020304" pitchFamily="18" charset="0"/>
              <a:cs typeface="Times New Roman" panose="02020603050405020304" pitchFamily="18" charset="0"/>
            </a:rPr>
            <a:t>PSM Leadership &amp; Accountability</a:t>
          </a:r>
        </a:p>
      </dgm:t>
    </dgm:pt>
    <dgm:pt modelId="{F7DA2DC5-FAF2-4F01-AD1E-DC8E09717DC1}" type="parTrans" cxnId="{4922F943-17DF-47C4-9D42-21F4431B349F}">
      <dgm:prSet/>
      <dgm:spPr/>
      <dgm:t>
        <a:bodyPr/>
        <a:lstStyle/>
        <a:p>
          <a:endParaRPr lang="en-MY"/>
        </a:p>
      </dgm:t>
    </dgm:pt>
    <dgm:pt modelId="{40F1DBE4-8901-4CB5-A611-E3654468E3F5}" type="sibTrans" cxnId="{4922F943-17DF-47C4-9D42-21F4431B349F}">
      <dgm:prSet/>
      <dgm:spPr/>
      <dgm:t>
        <a:bodyPr/>
        <a:lstStyle/>
        <a:p>
          <a:endParaRPr lang="en-MY"/>
        </a:p>
      </dgm:t>
    </dgm:pt>
    <dgm:pt modelId="{5E44B103-AAEA-481D-85A9-41AC62000EF2}">
      <dgm:prSet phldrT="[Text]"/>
      <dgm:spPr>
        <a:solidFill>
          <a:srgbClr val="20419A"/>
        </a:solidFill>
      </dgm:spPr>
      <dgm:t>
        <a:bodyPr/>
        <a:lstStyle/>
        <a:p>
          <a:pPr algn="l"/>
          <a:r>
            <a:rPr lang="en-MY">
              <a:latin typeface="Times New Roman" panose="02020603050405020304" pitchFamily="18" charset="0"/>
              <a:cs typeface="Times New Roman" panose="02020603050405020304" pitchFamily="18" charset="0"/>
            </a:rPr>
            <a:t>Inculcate right mindset and behavious through clear and pervasive tone on Process Safety priority and accountability.</a:t>
          </a:r>
        </a:p>
      </dgm:t>
    </dgm:pt>
    <dgm:pt modelId="{CA0A41B8-51F3-4C46-81B4-EFAFB5A9E454}" type="parTrans" cxnId="{F75EC65C-7342-4A9B-81C0-733826D7ED68}">
      <dgm:prSet/>
      <dgm:spPr/>
      <dgm:t>
        <a:bodyPr/>
        <a:lstStyle/>
        <a:p>
          <a:endParaRPr lang="en-MY"/>
        </a:p>
      </dgm:t>
    </dgm:pt>
    <dgm:pt modelId="{F32CC881-61F2-44B2-ADA1-EA52968CFDE0}" type="sibTrans" cxnId="{F75EC65C-7342-4A9B-81C0-733826D7ED68}">
      <dgm:prSet/>
      <dgm:spPr/>
      <dgm:t>
        <a:bodyPr/>
        <a:lstStyle/>
        <a:p>
          <a:endParaRPr lang="en-MY"/>
        </a:p>
      </dgm:t>
    </dgm:pt>
    <dgm:pt modelId="{6FBF00B6-E3A7-4472-B2D5-45B8AE1AC324}">
      <dgm:prSet phldrT="[Text]"/>
      <dgm:spPr>
        <a:solidFill>
          <a:srgbClr val="20419A"/>
        </a:solidFill>
      </dgm:spPr>
      <dgm:t>
        <a:bodyPr/>
        <a:lstStyle/>
        <a:p>
          <a:pPr algn="l"/>
          <a:r>
            <a:rPr lang="en-MY" b="1" dirty="0">
              <a:latin typeface="Times New Roman" panose="02020603050405020304" pitchFamily="18" charset="0"/>
              <a:cs typeface="Times New Roman" panose="02020603050405020304" pitchFamily="18" charset="0"/>
            </a:rPr>
            <a:t>PSM Risk Visibility &amp; Timely Escalation</a:t>
          </a:r>
        </a:p>
      </dgm:t>
    </dgm:pt>
    <dgm:pt modelId="{2DB94430-2C6D-499F-9512-7ED5E227B714}" type="parTrans" cxnId="{AF733922-567A-4B03-976E-3EE4EC914C96}">
      <dgm:prSet/>
      <dgm:spPr/>
      <dgm:t>
        <a:bodyPr/>
        <a:lstStyle/>
        <a:p>
          <a:endParaRPr lang="en-MY"/>
        </a:p>
      </dgm:t>
    </dgm:pt>
    <dgm:pt modelId="{130F7D39-B2DF-4B92-B9ED-C57DD3E6B8D4}" type="sibTrans" cxnId="{AF733922-567A-4B03-976E-3EE4EC914C96}">
      <dgm:prSet/>
      <dgm:spPr/>
      <dgm:t>
        <a:bodyPr/>
        <a:lstStyle/>
        <a:p>
          <a:endParaRPr lang="en-MY"/>
        </a:p>
      </dgm:t>
    </dgm:pt>
    <dgm:pt modelId="{077CA472-9364-4D8A-90C5-3A9D1947BE2F}">
      <dgm:prSet phldrT="[Text]"/>
      <dgm:spPr>
        <a:solidFill>
          <a:srgbClr val="20419A"/>
        </a:solidFill>
      </dgm:spPr>
      <dgm:t>
        <a:bodyPr/>
        <a:lstStyle/>
        <a:p>
          <a:pPr algn="l"/>
          <a:r>
            <a:rPr lang="en-MY" dirty="0">
              <a:latin typeface="Times New Roman" panose="02020603050405020304" pitchFamily="18" charset="0"/>
              <a:cs typeface="Times New Roman" panose="02020603050405020304" pitchFamily="18" charset="0"/>
            </a:rPr>
            <a:t>Enable greater visibility, continuous analytics and timely escalation of Process Safety risks for prompt decision and mitigation. </a:t>
          </a:r>
        </a:p>
      </dgm:t>
    </dgm:pt>
    <dgm:pt modelId="{C4324CD6-C092-4C0C-9E55-8E7B5EAD9C46}" type="parTrans" cxnId="{E470910B-5F8B-414E-9A27-A3F702BDB2AC}">
      <dgm:prSet/>
      <dgm:spPr/>
      <dgm:t>
        <a:bodyPr/>
        <a:lstStyle/>
        <a:p>
          <a:endParaRPr lang="en-MY"/>
        </a:p>
      </dgm:t>
    </dgm:pt>
    <dgm:pt modelId="{14C5528E-8275-4DF7-8033-2D72A52D869C}" type="sibTrans" cxnId="{E470910B-5F8B-414E-9A27-A3F702BDB2AC}">
      <dgm:prSet/>
      <dgm:spPr/>
      <dgm:t>
        <a:bodyPr/>
        <a:lstStyle/>
        <a:p>
          <a:endParaRPr lang="en-MY"/>
        </a:p>
      </dgm:t>
    </dgm:pt>
    <dgm:pt modelId="{31ED4CE5-082D-4381-AB68-B85F3A4F3E11}">
      <dgm:prSet phldrT="[Text]"/>
      <dgm:spPr>
        <a:solidFill>
          <a:srgbClr val="20419A"/>
        </a:solidFill>
      </dgm:spPr>
      <dgm:t>
        <a:bodyPr/>
        <a:lstStyle/>
        <a:p>
          <a:pPr algn="l"/>
          <a:r>
            <a:rPr lang="en-MY" b="1">
              <a:latin typeface="Times New Roman" panose="02020603050405020304" pitchFamily="18" charset="0"/>
              <a:cs typeface="Times New Roman" panose="02020603050405020304" pitchFamily="18" charset="0"/>
            </a:rPr>
            <a:t>PSM System Enhancement</a:t>
          </a:r>
        </a:p>
      </dgm:t>
    </dgm:pt>
    <dgm:pt modelId="{AE95C65F-DC18-4C42-8ADC-C53E906D1CD8}" type="parTrans" cxnId="{B37D3768-A4A4-4F14-A276-4AE28C617F27}">
      <dgm:prSet/>
      <dgm:spPr/>
      <dgm:t>
        <a:bodyPr/>
        <a:lstStyle/>
        <a:p>
          <a:endParaRPr lang="en-MY"/>
        </a:p>
      </dgm:t>
    </dgm:pt>
    <dgm:pt modelId="{1BF0B4FF-4724-4217-9E50-5875C4DC050C}" type="sibTrans" cxnId="{B37D3768-A4A4-4F14-A276-4AE28C617F27}">
      <dgm:prSet/>
      <dgm:spPr/>
      <dgm:t>
        <a:bodyPr/>
        <a:lstStyle/>
        <a:p>
          <a:endParaRPr lang="en-MY"/>
        </a:p>
      </dgm:t>
    </dgm:pt>
    <dgm:pt modelId="{B436A3A4-D769-4312-A99D-2EEE366D17A6}">
      <dgm:prSet phldrT="[Text]"/>
      <dgm:spPr>
        <a:solidFill>
          <a:srgbClr val="20419A"/>
        </a:solidFill>
      </dgm:spPr>
      <dgm:t>
        <a:bodyPr/>
        <a:lstStyle/>
        <a:p>
          <a:pPr algn="l"/>
          <a:r>
            <a:rPr lang="en-MY" dirty="0">
              <a:latin typeface="Times New Roman" panose="02020603050405020304" pitchFamily="18" charset="0"/>
              <a:cs typeface="Times New Roman" panose="02020603050405020304" pitchFamily="18" charset="0"/>
            </a:rPr>
            <a:t>Holistically drive &amp; govern Process Safety Management beyond Process Safety 8-Aspects and through interlinkages of multi-disciplinary system</a:t>
          </a:r>
        </a:p>
      </dgm:t>
    </dgm:pt>
    <dgm:pt modelId="{B925DE2E-2B00-4EB0-8856-532899F3E368}" type="parTrans" cxnId="{0D403CD4-6813-4BE3-9C5A-E9C3E7C6BE3C}">
      <dgm:prSet/>
      <dgm:spPr/>
      <dgm:t>
        <a:bodyPr/>
        <a:lstStyle/>
        <a:p>
          <a:endParaRPr lang="en-MY"/>
        </a:p>
      </dgm:t>
    </dgm:pt>
    <dgm:pt modelId="{2E97CBC9-4099-4EE2-927C-FEC66CD797B2}" type="sibTrans" cxnId="{0D403CD4-6813-4BE3-9C5A-E9C3E7C6BE3C}">
      <dgm:prSet/>
      <dgm:spPr/>
      <dgm:t>
        <a:bodyPr/>
        <a:lstStyle/>
        <a:p>
          <a:endParaRPr lang="en-MY"/>
        </a:p>
      </dgm:t>
    </dgm:pt>
    <dgm:pt modelId="{47371EFC-EFBD-42B0-BEB8-0B31C887211D}" type="pres">
      <dgm:prSet presAssocID="{53F5FE9E-DCC1-4268-B3CD-986A4556526A}" presName="linearFlow" presStyleCnt="0">
        <dgm:presLayoutVars>
          <dgm:dir/>
          <dgm:resizeHandles val="exact"/>
        </dgm:presLayoutVars>
      </dgm:prSet>
      <dgm:spPr/>
    </dgm:pt>
    <dgm:pt modelId="{43E29062-8DCA-46C1-8511-B3CC5D6821A6}" type="pres">
      <dgm:prSet presAssocID="{0DE6BD17-CC7D-4F9B-8D9B-1AEC72CCA312}" presName="composite" presStyleCnt="0"/>
      <dgm:spPr/>
    </dgm:pt>
    <dgm:pt modelId="{AE0FD2DC-FD99-4538-89AF-8F2CDADD57D3}" type="pres">
      <dgm:prSet presAssocID="{0DE6BD17-CC7D-4F9B-8D9B-1AEC72CCA312}" presName="imgShp"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5000" r="-15000"/>
          </a:stretch>
        </a:blipFill>
      </dgm:spPr>
    </dgm:pt>
    <dgm:pt modelId="{68D958E0-3780-4637-9F5F-FA5F675B2652}" type="pres">
      <dgm:prSet presAssocID="{0DE6BD17-CC7D-4F9B-8D9B-1AEC72CCA312}" presName="txShp" presStyleLbl="node1" presStyleIdx="0" presStyleCnt="3">
        <dgm:presLayoutVars>
          <dgm:bulletEnabled val="1"/>
        </dgm:presLayoutVars>
      </dgm:prSet>
      <dgm:spPr/>
    </dgm:pt>
    <dgm:pt modelId="{01700761-8F40-4D59-BFB8-413B58B6DD40}" type="pres">
      <dgm:prSet presAssocID="{40F1DBE4-8901-4CB5-A611-E3654468E3F5}" presName="spacing" presStyleCnt="0"/>
      <dgm:spPr/>
    </dgm:pt>
    <dgm:pt modelId="{D366436F-69CA-49C2-AE95-7F49CFDCD690}" type="pres">
      <dgm:prSet presAssocID="{6FBF00B6-E3A7-4472-B2D5-45B8AE1AC324}" presName="composite" presStyleCnt="0"/>
      <dgm:spPr/>
    </dgm:pt>
    <dgm:pt modelId="{821F963C-B150-4F8A-AC09-4881A4413AC5}" type="pres">
      <dgm:prSet presAssocID="{6FBF00B6-E3A7-4472-B2D5-45B8AE1AC324}" presName="imgShp"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8000" r="-28000"/>
          </a:stretch>
        </a:blipFill>
      </dgm:spPr>
    </dgm:pt>
    <dgm:pt modelId="{B2F8A76A-7238-4A73-85D9-B5D92732CAE8}" type="pres">
      <dgm:prSet presAssocID="{6FBF00B6-E3A7-4472-B2D5-45B8AE1AC324}" presName="txShp" presStyleLbl="node1" presStyleIdx="1" presStyleCnt="3">
        <dgm:presLayoutVars>
          <dgm:bulletEnabled val="1"/>
        </dgm:presLayoutVars>
      </dgm:prSet>
      <dgm:spPr/>
    </dgm:pt>
    <dgm:pt modelId="{60FB07EC-F29D-4848-811F-3760FAFA5C29}" type="pres">
      <dgm:prSet presAssocID="{130F7D39-B2DF-4B92-B9ED-C57DD3E6B8D4}" presName="spacing" presStyleCnt="0"/>
      <dgm:spPr/>
    </dgm:pt>
    <dgm:pt modelId="{5917AEC1-4386-446A-8A21-ADA563E3D837}" type="pres">
      <dgm:prSet presAssocID="{31ED4CE5-082D-4381-AB68-B85F3A4F3E11}" presName="composite" presStyleCnt="0"/>
      <dgm:spPr/>
    </dgm:pt>
    <dgm:pt modelId="{086DA2E3-C9A9-4603-81C5-5872210F7426}" type="pres">
      <dgm:prSet presAssocID="{31ED4CE5-082D-4381-AB68-B85F3A4F3E11}" presName="imgShp" presStyleLbl="fgImgPlace1" presStyleIdx="2" presStyleCnt="3"/>
      <dgm:spPr>
        <a:blipFill rotWithShape="1">
          <a:blip xmlns:r="http://schemas.openxmlformats.org/officeDocument/2006/relationships" r:embed="rId3">
            <a:extLst>
              <a:ext uri="{837473B0-CC2E-450A-ABE3-18F120FF3D39}">
                <a1611:picAttrSrcUrl xmlns:a1611="http://schemas.microsoft.com/office/drawing/2016/11/main" r:id="rId4"/>
              </a:ext>
            </a:extLst>
          </a:blip>
          <a:srcRect/>
          <a:stretch>
            <a:fillRect/>
          </a:stretch>
        </a:blipFill>
      </dgm:spPr>
    </dgm:pt>
    <dgm:pt modelId="{7D176E1D-1B94-427A-B6EF-1D610663F16E}" type="pres">
      <dgm:prSet presAssocID="{31ED4CE5-082D-4381-AB68-B85F3A4F3E11}" presName="txShp" presStyleLbl="node1" presStyleIdx="2" presStyleCnt="3">
        <dgm:presLayoutVars>
          <dgm:bulletEnabled val="1"/>
        </dgm:presLayoutVars>
      </dgm:prSet>
      <dgm:spPr/>
    </dgm:pt>
  </dgm:ptLst>
  <dgm:cxnLst>
    <dgm:cxn modelId="{E470910B-5F8B-414E-9A27-A3F702BDB2AC}" srcId="{6FBF00B6-E3A7-4472-B2D5-45B8AE1AC324}" destId="{077CA472-9364-4D8A-90C5-3A9D1947BE2F}" srcOrd="0" destOrd="0" parTransId="{C4324CD6-C092-4C0C-9E55-8E7B5EAD9C46}" sibTransId="{14C5528E-8275-4DF7-8033-2D72A52D869C}"/>
    <dgm:cxn modelId="{0979D50C-D364-47FE-BCFD-09947DA62C47}" type="presOf" srcId="{53F5FE9E-DCC1-4268-B3CD-986A4556526A}" destId="{47371EFC-EFBD-42B0-BEB8-0B31C887211D}" srcOrd="0" destOrd="0" presId="urn:microsoft.com/office/officeart/2005/8/layout/vList3"/>
    <dgm:cxn modelId="{32B9B113-60FE-4565-A6F9-506F6AF90D86}" type="presOf" srcId="{6FBF00B6-E3A7-4472-B2D5-45B8AE1AC324}" destId="{B2F8A76A-7238-4A73-85D9-B5D92732CAE8}" srcOrd="0" destOrd="0" presId="urn:microsoft.com/office/officeart/2005/8/layout/vList3"/>
    <dgm:cxn modelId="{AF733922-567A-4B03-976E-3EE4EC914C96}" srcId="{53F5FE9E-DCC1-4268-B3CD-986A4556526A}" destId="{6FBF00B6-E3A7-4472-B2D5-45B8AE1AC324}" srcOrd="1" destOrd="0" parTransId="{2DB94430-2C6D-499F-9512-7ED5E227B714}" sibTransId="{130F7D39-B2DF-4B92-B9ED-C57DD3E6B8D4}"/>
    <dgm:cxn modelId="{F75EC65C-7342-4A9B-81C0-733826D7ED68}" srcId="{0DE6BD17-CC7D-4F9B-8D9B-1AEC72CCA312}" destId="{5E44B103-AAEA-481D-85A9-41AC62000EF2}" srcOrd="0" destOrd="0" parTransId="{CA0A41B8-51F3-4C46-81B4-EFAFB5A9E454}" sibTransId="{F32CC881-61F2-44B2-ADA1-EA52968CFDE0}"/>
    <dgm:cxn modelId="{4922F943-17DF-47C4-9D42-21F4431B349F}" srcId="{53F5FE9E-DCC1-4268-B3CD-986A4556526A}" destId="{0DE6BD17-CC7D-4F9B-8D9B-1AEC72CCA312}" srcOrd="0" destOrd="0" parTransId="{F7DA2DC5-FAF2-4F01-AD1E-DC8E09717DC1}" sibTransId="{40F1DBE4-8901-4CB5-A611-E3654468E3F5}"/>
    <dgm:cxn modelId="{B37D3768-A4A4-4F14-A276-4AE28C617F27}" srcId="{53F5FE9E-DCC1-4268-B3CD-986A4556526A}" destId="{31ED4CE5-082D-4381-AB68-B85F3A4F3E11}" srcOrd="2" destOrd="0" parTransId="{AE95C65F-DC18-4C42-8ADC-C53E906D1CD8}" sibTransId="{1BF0B4FF-4724-4217-9E50-5875C4DC050C}"/>
    <dgm:cxn modelId="{A4CE6179-41A4-47C9-8BD3-19C545E855BB}" type="presOf" srcId="{31ED4CE5-082D-4381-AB68-B85F3A4F3E11}" destId="{7D176E1D-1B94-427A-B6EF-1D610663F16E}" srcOrd="0" destOrd="0" presId="urn:microsoft.com/office/officeart/2005/8/layout/vList3"/>
    <dgm:cxn modelId="{1A030F92-FEAD-4F50-B617-CF359C75AFED}" type="presOf" srcId="{5E44B103-AAEA-481D-85A9-41AC62000EF2}" destId="{68D958E0-3780-4637-9F5F-FA5F675B2652}" srcOrd="0" destOrd="1" presId="urn:microsoft.com/office/officeart/2005/8/layout/vList3"/>
    <dgm:cxn modelId="{55FA8FB3-0087-4676-857A-FD1286541402}" type="presOf" srcId="{B436A3A4-D769-4312-A99D-2EEE366D17A6}" destId="{7D176E1D-1B94-427A-B6EF-1D610663F16E}" srcOrd="0" destOrd="1" presId="urn:microsoft.com/office/officeart/2005/8/layout/vList3"/>
    <dgm:cxn modelId="{4FA30CBE-B30E-4DDC-BA42-7609609C8F30}" type="presOf" srcId="{077CA472-9364-4D8A-90C5-3A9D1947BE2F}" destId="{B2F8A76A-7238-4A73-85D9-B5D92732CAE8}" srcOrd="0" destOrd="1" presId="urn:microsoft.com/office/officeart/2005/8/layout/vList3"/>
    <dgm:cxn modelId="{C72C70C6-61C2-4B57-9275-CF43164A2130}" type="presOf" srcId="{0DE6BD17-CC7D-4F9B-8D9B-1AEC72CCA312}" destId="{68D958E0-3780-4637-9F5F-FA5F675B2652}" srcOrd="0" destOrd="0" presId="urn:microsoft.com/office/officeart/2005/8/layout/vList3"/>
    <dgm:cxn modelId="{0D403CD4-6813-4BE3-9C5A-E9C3E7C6BE3C}" srcId="{31ED4CE5-082D-4381-AB68-B85F3A4F3E11}" destId="{B436A3A4-D769-4312-A99D-2EEE366D17A6}" srcOrd="0" destOrd="0" parTransId="{B925DE2E-2B00-4EB0-8856-532899F3E368}" sibTransId="{2E97CBC9-4099-4EE2-927C-FEC66CD797B2}"/>
    <dgm:cxn modelId="{8067626C-845E-4EBA-A402-C20829F05649}" type="presParOf" srcId="{47371EFC-EFBD-42B0-BEB8-0B31C887211D}" destId="{43E29062-8DCA-46C1-8511-B3CC5D6821A6}" srcOrd="0" destOrd="0" presId="urn:microsoft.com/office/officeart/2005/8/layout/vList3"/>
    <dgm:cxn modelId="{E3E202C3-E8F5-4784-9680-59FACCC09745}" type="presParOf" srcId="{43E29062-8DCA-46C1-8511-B3CC5D6821A6}" destId="{AE0FD2DC-FD99-4538-89AF-8F2CDADD57D3}" srcOrd="0" destOrd="0" presId="urn:microsoft.com/office/officeart/2005/8/layout/vList3"/>
    <dgm:cxn modelId="{1D2A53E0-13BF-47A1-A4C5-E8B1426FBD49}" type="presParOf" srcId="{43E29062-8DCA-46C1-8511-B3CC5D6821A6}" destId="{68D958E0-3780-4637-9F5F-FA5F675B2652}" srcOrd="1" destOrd="0" presId="urn:microsoft.com/office/officeart/2005/8/layout/vList3"/>
    <dgm:cxn modelId="{02ADAECB-AE4A-4C0B-BB5E-3E3D7C54D1EF}" type="presParOf" srcId="{47371EFC-EFBD-42B0-BEB8-0B31C887211D}" destId="{01700761-8F40-4D59-BFB8-413B58B6DD40}" srcOrd="1" destOrd="0" presId="urn:microsoft.com/office/officeart/2005/8/layout/vList3"/>
    <dgm:cxn modelId="{B1A381AB-78E9-4CEF-85E1-758549FEE946}" type="presParOf" srcId="{47371EFC-EFBD-42B0-BEB8-0B31C887211D}" destId="{D366436F-69CA-49C2-AE95-7F49CFDCD690}" srcOrd="2" destOrd="0" presId="urn:microsoft.com/office/officeart/2005/8/layout/vList3"/>
    <dgm:cxn modelId="{9886E5B4-3FD2-4448-99D5-299022384F84}" type="presParOf" srcId="{D366436F-69CA-49C2-AE95-7F49CFDCD690}" destId="{821F963C-B150-4F8A-AC09-4881A4413AC5}" srcOrd="0" destOrd="0" presId="urn:microsoft.com/office/officeart/2005/8/layout/vList3"/>
    <dgm:cxn modelId="{60083D21-FCF5-4F39-A7FA-85C1BA013CA7}" type="presParOf" srcId="{D366436F-69CA-49C2-AE95-7F49CFDCD690}" destId="{B2F8A76A-7238-4A73-85D9-B5D92732CAE8}" srcOrd="1" destOrd="0" presId="urn:microsoft.com/office/officeart/2005/8/layout/vList3"/>
    <dgm:cxn modelId="{A5EC8EF5-DA39-4283-AECC-7E6939EA2527}" type="presParOf" srcId="{47371EFC-EFBD-42B0-BEB8-0B31C887211D}" destId="{60FB07EC-F29D-4848-811F-3760FAFA5C29}" srcOrd="3" destOrd="0" presId="urn:microsoft.com/office/officeart/2005/8/layout/vList3"/>
    <dgm:cxn modelId="{761A6BF7-F386-4E68-A78F-0EA3EF446CFD}" type="presParOf" srcId="{47371EFC-EFBD-42B0-BEB8-0B31C887211D}" destId="{5917AEC1-4386-446A-8A21-ADA563E3D837}" srcOrd="4" destOrd="0" presId="urn:microsoft.com/office/officeart/2005/8/layout/vList3"/>
    <dgm:cxn modelId="{34ABC1F3-6AB4-45FB-87A4-B97907FA79F6}" type="presParOf" srcId="{5917AEC1-4386-446A-8A21-ADA563E3D837}" destId="{086DA2E3-C9A9-4603-81C5-5872210F7426}" srcOrd="0" destOrd="0" presId="urn:microsoft.com/office/officeart/2005/8/layout/vList3"/>
    <dgm:cxn modelId="{89EFF98B-50A0-471A-882F-0BACC84FB7A3}" type="presParOf" srcId="{5917AEC1-4386-446A-8A21-ADA563E3D837}" destId="{7D176E1D-1B94-427A-B6EF-1D610663F16E}" srcOrd="1" destOrd="0" presId="urn:microsoft.com/office/officeart/2005/8/layout/vList3"/>
  </dgm:cxnLst>
  <dgm:bg>
    <a:noFill/>
  </dgm:bg>
  <dgm:whole>
    <a:ln w="6350">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CD4A348-58D8-4336-BF8A-B14FBA4FDDDD}" type="doc">
      <dgm:prSet loTypeId="urn:microsoft.com/office/officeart/2011/layout/RadialPictureList" loCatId="picture" qsTypeId="urn:microsoft.com/office/officeart/2005/8/quickstyle/simple1" qsCatId="simple" csTypeId="urn:microsoft.com/office/officeart/2005/8/colors/accent1_2" csCatId="accent1" phldr="1"/>
      <dgm:spPr/>
      <dgm:t>
        <a:bodyPr/>
        <a:lstStyle/>
        <a:p>
          <a:endParaRPr lang="en-MY"/>
        </a:p>
      </dgm:t>
    </dgm:pt>
    <dgm:pt modelId="{7E08800B-4D40-4108-9336-4B9CD87E6FE3}">
      <dgm:prSet phldrT="[Text]"/>
      <dgm:spPr/>
      <dgm:t>
        <a:bodyPr/>
        <a:lstStyle/>
        <a:p>
          <a:r>
            <a:rPr lang="en-MY" dirty="0">
              <a:latin typeface="Arial" panose="020B0604020202020204" pitchFamily="34" charset="0"/>
              <a:cs typeface="Arial" panose="020B0604020202020204" pitchFamily="34" charset="0"/>
            </a:rPr>
            <a:t>PSM System Enhancement</a:t>
          </a:r>
        </a:p>
      </dgm:t>
    </dgm:pt>
    <dgm:pt modelId="{0BADA766-5131-4C3B-A6DF-C289E4A9261C}" type="parTrans" cxnId="{C9F2FE16-6B0B-4E15-98DD-BDC51308D931}">
      <dgm:prSet/>
      <dgm:spPr/>
      <dgm:t>
        <a:bodyPr/>
        <a:lstStyle/>
        <a:p>
          <a:endParaRPr lang="en-MY"/>
        </a:p>
      </dgm:t>
    </dgm:pt>
    <dgm:pt modelId="{81C920D8-1254-406A-95CE-490E16421ACA}" type="sibTrans" cxnId="{C9F2FE16-6B0B-4E15-98DD-BDC51308D931}">
      <dgm:prSet/>
      <dgm:spPr/>
      <dgm:t>
        <a:bodyPr/>
        <a:lstStyle/>
        <a:p>
          <a:endParaRPr lang="en-MY"/>
        </a:p>
      </dgm:t>
    </dgm:pt>
    <dgm:pt modelId="{4D31BAE8-0799-4E68-961E-31F30533C6A7}">
      <dgm:prSet phldrT="[Text]"/>
      <dgm:spPr/>
      <dgm:t>
        <a:bodyPr/>
        <a:lstStyle/>
        <a:p>
          <a:r>
            <a:rPr lang="en-US" dirty="0">
              <a:latin typeface="Arial" panose="020B0604020202020204" pitchFamily="34" charset="0"/>
              <a:cs typeface="Arial" panose="020B0604020202020204" pitchFamily="34" charset="0"/>
            </a:rPr>
            <a:t>Integrated PSM and enhanced PS governance processes</a:t>
          </a:r>
          <a:endParaRPr lang="en-MY" dirty="0">
            <a:latin typeface="Arial" panose="020B0604020202020204" pitchFamily="34" charset="0"/>
            <a:cs typeface="Arial" panose="020B0604020202020204" pitchFamily="34" charset="0"/>
          </a:endParaRPr>
        </a:p>
      </dgm:t>
    </dgm:pt>
    <dgm:pt modelId="{D8DCE2D2-135A-4D74-9E69-6EEDE74BBF8C}" type="parTrans" cxnId="{8E860322-F498-4DA4-A314-B6D86FE2F30A}">
      <dgm:prSet/>
      <dgm:spPr/>
      <dgm:t>
        <a:bodyPr/>
        <a:lstStyle/>
        <a:p>
          <a:endParaRPr lang="en-MY"/>
        </a:p>
      </dgm:t>
    </dgm:pt>
    <dgm:pt modelId="{7DD024A9-CBC9-4E7B-889B-A24BA5929DBC}" type="sibTrans" cxnId="{8E860322-F498-4DA4-A314-B6D86FE2F30A}">
      <dgm:prSet/>
      <dgm:spPr/>
      <dgm:t>
        <a:bodyPr/>
        <a:lstStyle/>
        <a:p>
          <a:endParaRPr lang="en-MY"/>
        </a:p>
      </dgm:t>
    </dgm:pt>
    <dgm:pt modelId="{08BE2776-4DE0-4A38-B1AD-EDD05EA43E46}">
      <dgm:prSet phldrT="[Text]"/>
      <dgm:spPr/>
      <dgm:t>
        <a:bodyPr/>
        <a:lstStyle/>
        <a:p>
          <a:r>
            <a:rPr lang="en-US" dirty="0">
              <a:latin typeface="Arial" panose="020B0604020202020204" pitchFamily="34" charset="0"/>
              <a:cs typeface="Arial" panose="020B0604020202020204" pitchFamily="34" charset="0"/>
            </a:rPr>
            <a:t>Enhanced PSM related Capability Development</a:t>
          </a:r>
          <a:endParaRPr lang="en-MY" dirty="0">
            <a:latin typeface="Arial" panose="020B0604020202020204" pitchFamily="34" charset="0"/>
            <a:cs typeface="Arial" panose="020B0604020202020204" pitchFamily="34" charset="0"/>
          </a:endParaRPr>
        </a:p>
      </dgm:t>
    </dgm:pt>
    <dgm:pt modelId="{46ACE16A-E851-42E1-AB21-F84B40CFE849}" type="parTrans" cxnId="{68B996E4-E307-4E6F-AEFD-4A7C7208E458}">
      <dgm:prSet/>
      <dgm:spPr/>
      <dgm:t>
        <a:bodyPr/>
        <a:lstStyle/>
        <a:p>
          <a:endParaRPr lang="en-MY"/>
        </a:p>
      </dgm:t>
    </dgm:pt>
    <dgm:pt modelId="{838C2A01-2542-443A-8709-62D3C3C17297}" type="sibTrans" cxnId="{68B996E4-E307-4E6F-AEFD-4A7C7208E458}">
      <dgm:prSet/>
      <dgm:spPr/>
      <dgm:t>
        <a:bodyPr/>
        <a:lstStyle/>
        <a:p>
          <a:endParaRPr lang="en-MY"/>
        </a:p>
      </dgm:t>
    </dgm:pt>
    <dgm:pt modelId="{4E92222C-DCD4-4D5D-84A5-703E189881EC}" type="pres">
      <dgm:prSet presAssocID="{BCD4A348-58D8-4336-BF8A-B14FBA4FDDDD}" presName="Name0" presStyleCnt="0">
        <dgm:presLayoutVars>
          <dgm:chMax val="1"/>
          <dgm:chPref val="1"/>
          <dgm:dir/>
          <dgm:resizeHandles/>
        </dgm:presLayoutVars>
      </dgm:prSet>
      <dgm:spPr/>
    </dgm:pt>
    <dgm:pt modelId="{A7099553-683D-4264-8C5D-D26715053D48}" type="pres">
      <dgm:prSet presAssocID="{7E08800B-4D40-4108-9336-4B9CD87E6FE3}" presName="Parent" presStyleLbl="node1" presStyleIdx="0" presStyleCnt="2">
        <dgm:presLayoutVars>
          <dgm:chMax val="4"/>
          <dgm:chPref val="3"/>
        </dgm:presLayoutVars>
      </dgm:prSet>
      <dgm:spPr/>
    </dgm:pt>
    <dgm:pt modelId="{D4212732-654E-4553-80A1-8A419B21B5C9}" type="pres">
      <dgm:prSet presAssocID="{4D31BAE8-0799-4E68-961E-31F30533C6A7}" presName="Accent" presStyleLbl="node1" presStyleIdx="1" presStyleCnt="2"/>
      <dgm:spPr/>
    </dgm:pt>
    <dgm:pt modelId="{6BE49970-CF9E-42DA-A60E-BCCBBE0F2984}" type="pres">
      <dgm:prSet presAssocID="{4D31BAE8-0799-4E68-961E-31F30533C6A7}" presName="Image1" presStyleLbl="fgImgPlace1" presStyleIdx="0" presStyleCnt="2"/>
      <dgm:spPr>
        <a:blipFill rotWithShape="1">
          <a:blip xmlns:r="http://schemas.openxmlformats.org/officeDocument/2006/relationships" r:embed="rId1" cstate="print">
            <a:biLevel thresh="75000"/>
            <a:extLst>
              <a:ext uri="{28A0092B-C50C-407E-A947-70E740481C1C}">
                <a14:useLocalDpi xmlns:a14="http://schemas.microsoft.com/office/drawing/2010/main"/>
              </a:ext>
            </a:extLst>
          </a:blip>
          <a:srcRect/>
          <a:stretch>
            <a:fillRect/>
          </a:stretch>
        </a:blipFill>
      </dgm:spPr>
    </dgm:pt>
    <dgm:pt modelId="{3BC2545B-CC3C-486B-B672-668EFC30F2A7}" type="pres">
      <dgm:prSet presAssocID="{4D31BAE8-0799-4E68-961E-31F30533C6A7}" presName="Child1" presStyleLbl="revTx" presStyleIdx="0" presStyleCnt="2">
        <dgm:presLayoutVars>
          <dgm:chMax val="0"/>
          <dgm:chPref val="0"/>
          <dgm:bulletEnabled val="1"/>
        </dgm:presLayoutVars>
      </dgm:prSet>
      <dgm:spPr/>
    </dgm:pt>
    <dgm:pt modelId="{62A91A61-9C4E-4338-9E94-8D22476C5AD0}" type="pres">
      <dgm:prSet presAssocID="{08BE2776-4DE0-4A38-B1AD-EDD05EA43E46}" presName="Image2" presStyleCnt="0"/>
      <dgm:spPr/>
    </dgm:pt>
    <dgm:pt modelId="{B31E0F3F-7700-4229-A07B-B40C2C25955C}" type="pres">
      <dgm:prSet presAssocID="{08BE2776-4DE0-4A38-B1AD-EDD05EA43E46}" presName="Image" presStyleLbl="fgImgPlace1" presStyleIdx="1" presStyleCnt="2"/>
      <dgm:spPr>
        <a:blipFill rotWithShape="1">
          <a:blip xmlns:r="http://schemas.openxmlformats.org/officeDocument/2006/relationships" r:embed="rId2" cstate="print">
            <a:biLevel thresh="50000"/>
            <a:extLst>
              <a:ext uri="{28A0092B-C50C-407E-A947-70E740481C1C}">
                <a14:useLocalDpi xmlns:a14="http://schemas.microsoft.com/office/drawing/2010/main"/>
              </a:ext>
            </a:extLst>
          </a:blip>
          <a:srcRect/>
          <a:stretch>
            <a:fillRect/>
          </a:stretch>
        </a:blipFill>
      </dgm:spPr>
    </dgm:pt>
    <dgm:pt modelId="{E21A482F-853E-4603-95E3-9EE885EC1DDA}" type="pres">
      <dgm:prSet presAssocID="{08BE2776-4DE0-4A38-B1AD-EDD05EA43E46}" presName="Child2" presStyleLbl="revTx" presStyleIdx="1" presStyleCnt="2">
        <dgm:presLayoutVars>
          <dgm:chMax val="0"/>
          <dgm:chPref val="0"/>
          <dgm:bulletEnabled val="1"/>
        </dgm:presLayoutVars>
      </dgm:prSet>
      <dgm:spPr/>
    </dgm:pt>
  </dgm:ptLst>
  <dgm:cxnLst>
    <dgm:cxn modelId="{C34E6E0C-ED47-496A-8EEC-C89BE5F16C10}" type="presOf" srcId="{BCD4A348-58D8-4336-BF8A-B14FBA4FDDDD}" destId="{4E92222C-DCD4-4D5D-84A5-703E189881EC}" srcOrd="0" destOrd="0" presId="urn:microsoft.com/office/officeart/2011/layout/RadialPictureList"/>
    <dgm:cxn modelId="{C9F2FE16-6B0B-4E15-98DD-BDC51308D931}" srcId="{BCD4A348-58D8-4336-BF8A-B14FBA4FDDDD}" destId="{7E08800B-4D40-4108-9336-4B9CD87E6FE3}" srcOrd="0" destOrd="0" parTransId="{0BADA766-5131-4C3B-A6DF-C289E4A9261C}" sibTransId="{81C920D8-1254-406A-95CE-490E16421ACA}"/>
    <dgm:cxn modelId="{8E860322-F498-4DA4-A314-B6D86FE2F30A}" srcId="{7E08800B-4D40-4108-9336-4B9CD87E6FE3}" destId="{4D31BAE8-0799-4E68-961E-31F30533C6A7}" srcOrd="0" destOrd="0" parTransId="{D8DCE2D2-135A-4D74-9E69-6EEDE74BBF8C}" sibTransId="{7DD024A9-CBC9-4E7B-889B-A24BA5929DBC}"/>
    <dgm:cxn modelId="{3ECEF369-B363-4906-9655-916AAAF6FD8C}" type="presOf" srcId="{08BE2776-4DE0-4A38-B1AD-EDD05EA43E46}" destId="{E21A482F-853E-4603-95E3-9EE885EC1DDA}" srcOrd="0" destOrd="0" presId="urn:microsoft.com/office/officeart/2011/layout/RadialPictureList"/>
    <dgm:cxn modelId="{22705CA4-7559-41EC-87D2-B731B699D32D}" type="presOf" srcId="{7E08800B-4D40-4108-9336-4B9CD87E6FE3}" destId="{A7099553-683D-4264-8C5D-D26715053D48}" srcOrd="0" destOrd="0" presId="urn:microsoft.com/office/officeart/2011/layout/RadialPictureList"/>
    <dgm:cxn modelId="{C7D92BE0-4E9E-4B81-858B-E3BCB4ACFE50}" type="presOf" srcId="{4D31BAE8-0799-4E68-961E-31F30533C6A7}" destId="{3BC2545B-CC3C-486B-B672-668EFC30F2A7}" srcOrd="0" destOrd="0" presId="urn:microsoft.com/office/officeart/2011/layout/RadialPictureList"/>
    <dgm:cxn modelId="{68B996E4-E307-4E6F-AEFD-4A7C7208E458}" srcId="{7E08800B-4D40-4108-9336-4B9CD87E6FE3}" destId="{08BE2776-4DE0-4A38-B1AD-EDD05EA43E46}" srcOrd="1" destOrd="0" parTransId="{46ACE16A-E851-42E1-AB21-F84B40CFE849}" sibTransId="{838C2A01-2542-443A-8709-62D3C3C17297}"/>
    <dgm:cxn modelId="{F51B6263-B4FC-4C21-A75B-50593313D197}" type="presParOf" srcId="{4E92222C-DCD4-4D5D-84A5-703E189881EC}" destId="{A7099553-683D-4264-8C5D-D26715053D48}" srcOrd="0" destOrd="0" presId="urn:microsoft.com/office/officeart/2011/layout/RadialPictureList"/>
    <dgm:cxn modelId="{5FD8742B-6472-4558-9808-740970179E7B}" type="presParOf" srcId="{4E92222C-DCD4-4D5D-84A5-703E189881EC}" destId="{D4212732-654E-4553-80A1-8A419B21B5C9}" srcOrd="1" destOrd="0" presId="urn:microsoft.com/office/officeart/2011/layout/RadialPictureList"/>
    <dgm:cxn modelId="{20D636A4-340B-4560-B452-D96BF204F8C7}" type="presParOf" srcId="{4E92222C-DCD4-4D5D-84A5-703E189881EC}" destId="{6BE49970-CF9E-42DA-A60E-BCCBBE0F2984}" srcOrd="2" destOrd="0" presId="urn:microsoft.com/office/officeart/2011/layout/RadialPictureList"/>
    <dgm:cxn modelId="{833D672F-2B37-48AE-A3E3-6CD38AE44168}" type="presParOf" srcId="{4E92222C-DCD4-4D5D-84A5-703E189881EC}" destId="{3BC2545B-CC3C-486B-B672-668EFC30F2A7}" srcOrd="3" destOrd="0" presId="urn:microsoft.com/office/officeart/2011/layout/RadialPictureList"/>
    <dgm:cxn modelId="{C1695DEF-B88C-4040-8CE0-FE2F63B4A77C}" type="presParOf" srcId="{4E92222C-DCD4-4D5D-84A5-703E189881EC}" destId="{62A91A61-9C4E-4338-9E94-8D22476C5AD0}" srcOrd="4" destOrd="0" presId="urn:microsoft.com/office/officeart/2011/layout/RadialPictureList"/>
    <dgm:cxn modelId="{8CC3709B-D82D-4510-9411-A65949B22A31}" type="presParOf" srcId="{62A91A61-9C4E-4338-9E94-8D22476C5AD0}" destId="{B31E0F3F-7700-4229-A07B-B40C2C25955C}" srcOrd="0" destOrd="0" presId="urn:microsoft.com/office/officeart/2011/layout/RadialPictureList"/>
    <dgm:cxn modelId="{EC0DFCC1-6631-42D5-BBA4-2178471C6C3A}" type="presParOf" srcId="{4E92222C-DCD4-4D5D-84A5-703E189881EC}" destId="{E21A482F-853E-4603-95E3-9EE885EC1DDA}" srcOrd="5" destOrd="0" presId="urn:microsoft.com/office/officeart/2011/layout/RadialPictur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C64569A-56E6-4916-9FC3-28896FF74D7F}" type="doc">
      <dgm:prSet loTypeId="urn:microsoft.com/office/officeart/2005/8/layout/default" loCatId="list" qsTypeId="urn:microsoft.com/office/officeart/2005/8/quickstyle/3d3" qsCatId="3D" csTypeId="urn:microsoft.com/office/officeart/2005/8/colors/accent1_2" csCatId="accent1" phldr="1"/>
      <dgm:spPr/>
      <dgm:t>
        <a:bodyPr/>
        <a:lstStyle/>
        <a:p>
          <a:endParaRPr lang="en-MY"/>
        </a:p>
      </dgm:t>
    </dgm:pt>
    <dgm:pt modelId="{1584F6B7-16A1-448C-ACE9-40B7FDAEE8CE}">
      <dgm:prSet phldrT="[Text]" custT="1"/>
      <dgm:spPr/>
      <dgm:t>
        <a:bodyPr/>
        <a:lstStyle/>
        <a:p>
          <a:r>
            <a:rPr lang="en-US" sz="3200" dirty="0">
              <a:latin typeface="Arial" panose="020B0604020202020204" pitchFamily="34" charset="0"/>
              <a:cs typeface="Arial" panose="020B0604020202020204" pitchFamily="34" charset="0"/>
            </a:rPr>
            <a:t>Incident Investigation</a:t>
          </a:r>
          <a:endParaRPr lang="en-MY" sz="3200" dirty="0">
            <a:latin typeface="Arial" panose="020B0604020202020204" pitchFamily="34" charset="0"/>
            <a:cs typeface="Arial" panose="020B0604020202020204" pitchFamily="34" charset="0"/>
          </a:endParaRPr>
        </a:p>
      </dgm:t>
    </dgm:pt>
    <dgm:pt modelId="{BE04243B-873D-472D-9DF1-C399CBDE8692}" type="parTrans" cxnId="{069C2017-12BC-406B-A2ED-9F3B9351EA02}">
      <dgm:prSet/>
      <dgm:spPr/>
      <dgm:t>
        <a:bodyPr/>
        <a:lstStyle/>
        <a:p>
          <a:endParaRPr lang="en-MY" sz="1400">
            <a:latin typeface="Arial" panose="020B0604020202020204" pitchFamily="34" charset="0"/>
            <a:cs typeface="Arial" panose="020B0604020202020204" pitchFamily="34" charset="0"/>
          </a:endParaRPr>
        </a:p>
      </dgm:t>
    </dgm:pt>
    <dgm:pt modelId="{B6549E2B-3006-41EE-8BB7-85BC06384627}" type="sibTrans" cxnId="{069C2017-12BC-406B-A2ED-9F3B9351EA02}">
      <dgm:prSet/>
      <dgm:spPr/>
      <dgm:t>
        <a:bodyPr/>
        <a:lstStyle/>
        <a:p>
          <a:endParaRPr lang="en-MY" sz="1400">
            <a:latin typeface="Arial" panose="020B0604020202020204" pitchFamily="34" charset="0"/>
            <a:cs typeface="Arial" panose="020B0604020202020204" pitchFamily="34" charset="0"/>
          </a:endParaRPr>
        </a:p>
      </dgm:t>
    </dgm:pt>
    <dgm:pt modelId="{CFEB3C84-BAF7-49AA-B3A5-EFDB2D4B6674}">
      <dgm:prSet phldrT="[Text]" custT="1"/>
      <dgm:spPr/>
      <dgm:t>
        <a:bodyPr/>
        <a:lstStyle/>
        <a:p>
          <a:r>
            <a:rPr lang="en-US" sz="3200" dirty="0">
              <a:latin typeface="Arial" panose="020B0604020202020204" pitchFamily="34" charset="0"/>
              <a:cs typeface="Arial" panose="020B0604020202020204" pitchFamily="34" charset="0"/>
            </a:rPr>
            <a:t>Deep Dive</a:t>
          </a:r>
          <a:endParaRPr lang="en-MY" sz="3200" dirty="0">
            <a:latin typeface="Arial" panose="020B0604020202020204" pitchFamily="34" charset="0"/>
            <a:cs typeface="Arial" panose="020B0604020202020204" pitchFamily="34" charset="0"/>
          </a:endParaRPr>
        </a:p>
      </dgm:t>
    </dgm:pt>
    <dgm:pt modelId="{0AE76AB1-77C5-444B-8AA7-99C149B156EB}" type="parTrans" cxnId="{D196FB7D-2EE4-4D3A-93EF-96B98B9F3946}">
      <dgm:prSet/>
      <dgm:spPr/>
      <dgm:t>
        <a:bodyPr/>
        <a:lstStyle/>
        <a:p>
          <a:endParaRPr lang="en-MY" sz="1400">
            <a:latin typeface="Arial" panose="020B0604020202020204" pitchFamily="34" charset="0"/>
            <a:cs typeface="Arial" panose="020B0604020202020204" pitchFamily="34" charset="0"/>
          </a:endParaRPr>
        </a:p>
      </dgm:t>
    </dgm:pt>
    <dgm:pt modelId="{07EEEEBC-C69D-4B49-B4F8-1C635C3A2359}" type="sibTrans" cxnId="{D196FB7D-2EE4-4D3A-93EF-96B98B9F3946}">
      <dgm:prSet/>
      <dgm:spPr/>
      <dgm:t>
        <a:bodyPr/>
        <a:lstStyle/>
        <a:p>
          <a:endParaRPr lang="en-MY" sz="1400">
            <a:latin typeface="Arial" panose="020B0604020202020204" pitchFamily="34" charset="0"/>
            <a:cs typeface="Arial" panose="020B0604020202020204" pitchFamily="34" charset="0"/>
          </a:endParaRPr>
        </a:p>
      </dgm:t>
    </dgm:pt>
    <dgm:pt modelId="{56D80950-2825-4B83-8E1C-D2225A0954D1}" type="pres">
      <dgm:prSet presAssocID="{4C64569A-56E6-4916-9FC3-28896FF74D7F}" presName="diagram" presStyleCnt="0">
        <dgm:presLayoutVars>
          <dgm:dir/>
          <dgm:resizeHandles val="exact"/>
        </dgm:presLayoutVars>
      </dgm:prSet>
      <dgm:spPr/>
    </dgm:pt>
    <dgm:pt modelId="{B60C2D36-B25F-4F55-B81E-739BA65D7C00}" type="pres">
      <dgm:prSet presAssocID="{1584F6B7-16A1-448C-ACE9-40B7FDAEE8CE}" presName="node" presStyleLbl="node1" presStyleIdx="0" presStyleCnt="2">
        <dgm:presLayoutVars>
          <dgm:bulletEnabled val="1"/>
        </dgm:presLayoutVars>
      </dgm:prSet>
      <dgm:spPr/>
    </dgm:pt>
    <dgm:pt modelId="{09579F45-EABB-41F2-8D1F-E9933D04420C}" type="pres">
      <dgm:prSet presAssocID="{B6549E2B-3006-41EE-8BB7-85BC06384627}" presName="sibTrans" presStyleCnt="0"/>
      <dgm:spPr/>
    </dgm:pt>
    <dgm:pt modelId="{5F033182-A76D-476C-B05C-049388DC0721}" type="pres">
      <dgm:prSet presAssocID="{CFEB3C84-BAF7-49AA-B3A5-EFDB2D4B6674}" presName="node" presStyleLbl="node1" presStyleIdx="1" presStyleCnt="2">
        <dgm:presLayoutVars>
          <dgm:bulletEnabled val="1"/>
        </dgm:presLayoutVars>
      </dgm:prSet>
      <dgm:spPr/>
    </dgm:pt>
  </dgm:ptLst>
  <dgm:cxnLst>
    <dgm:cxn modelId="{069C2017-12BC-406B-A2ED-9F3B9351EA02}" srcId="{4C64569A-56E6-4916-9FC3-28896FF74D7F}" destId="{1584F6B7-16A1-448C-ACE9-40B7FDAEE8CE}" srcOrd="0" destOrd="0" parTransId="{BE04243B-873D-472D-9DF1-C399CBDE8692}" sibTransId="{B6549E2B-3006-41EE-8BB7-85BC06384627}"/>
    <dgm:cxn modelId="{A0C92233-BA52-4C85-8A21-F7CDEF0204D2}" type="presOf" srcId="{4C64569A-56E6-4916-9FC3-28896FF74D7F}" destId="{56D80950-2825-4B83-8E1C-D2225A0954D1}" srcOrd="0" destOrd="0" presId="urn:microsoft.com/office/officeart/2005/8/layout/default"/>
    <dgm:cxn modelId="{D196FB7D-2EE4-4D3A-93EF-96B98B9F3946}" srcId="{4C64569A-56E6-4916-9FC3-28896FF74D7F}" destId="{CFEB3C84-BAF7-49AA-B3A5-EFDB2D4B6674}" srcOrd="1" destOrd="0" parTransId="{0AE76AB1-77C5-444B-8AA7-99C149B156EB}" sibTransId="{07EEEEBC-C69D-4B49-B4F8-1C635C3A2359}"/>
    <dgm:cxn modelId="{3903F7C9-D3B4-4E1C-BB38-674042577833}" type="presOf" srcId="{1584F6B7-16A1-448C-ACE9-40B7FDAEE8CE}" destId="{B60C2D36-B25F-4F55-B81E-739BA65D7C00}" srcOrd="0" destOrd="0" presId="urn:microsoft.com/office/officeart/2005/8/layout/default"/>
    <dgm:cxn modelId="{EDC673E7-E3BC-4126-9460-9D2FE5871F21}" type="presOf" srcId="{CFEB3C84-BAF7-49AA-B3A5-EFDB2D4B6674}" destId="{5F033182-A76D-476C-B05C-049388DC0721}" srcOrd="0" destOrd="0" presId="urn:microsoft.com/office/officeart/2005/8/layout/default"/>
    <dgm:cxn modelId="{6B25B97E-54D5-4ADA-878A-BBED7143325F}" type="presParOf" srcId="{56D80950-2825-4B83-8E1C-D2225A0954D1}" destId="{B60C2D36-B25F-4F55-B81E-739BA65D7C00}" srcOrd="0" destOrd="0" presId="urn:microsoft.com/office/officeart/2005/8/layout/default"/>
    <dgm:cxn modelId="{DD78EAEF-13F6-4FBD-86A1-AA303224382E}" type="presParOf" srcId="{56D80950-2825-4B83-8E1C-D2225A0954D1}" destId="{09579F45-EABB-41F2-8D1F-E9933D04420C}" srcOrd="1" destOrd="0" presId="urn:microsoft.com/office/officeart/2005/8/layout/default"/>
    <dgm:cxn modelId="{6258473A-9E13-47F3-8D4F-CEC40D19BBF3}" type="presParOf" srcId="{56D80950-2825-4B83-8E1C-D2225A0954D1}" destId="{5F033182-A76D-476C-B05C-049388DC0721}" srcOrd="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80E50E-C1CB-46B9-ACAC-C19B968C7D09}">
      <dsp:nvSpPr>
        <dsp:cNvPr id="0" name=""/>
        <dsp:cNvSpPr/>
      </dsp:nvSpPr>
      <dsp:spPr>
        <a:xfrm>
          <a:off x="0" y="1002"/>
          <a:ext cx="7096285" cy="671580"/>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Process Safety Journey</a:t>
          </a:r>
        </a:p>
      </dsp:txBody>
      <dsp:txXfrm>
        <a:off x="32784" y="33786"/>
        <a:ext cx="7030717" cy="606012"/>
      </dsp:txXfrm>
    </dsp:sp>
    <dsp:sp modelId="{F40A1DE9-7E25-4EB2-B4FD-515A7DCCB2F0}">
      <dsp:nvSpPr>
        <dsp:cNvPr id="0" name=""/>
        <dsp:cNvSpPr/>
      </dsp:nvSpPr>
      <dsp:spPr>
        <a:xfrm>
          <a:off x="0" y="753222"/>
          <a:ext cx="7096285" cy="671580"/>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Process Safety Focused Enhancement (PSFE)</a:t>
          </a:r>
        </a:p>
      </dsp:txBody>
      <dsp:txXfrm>
        <a:off x="32784" y="786006"/>
        <a:ext cx="7030717" cy="606012"/>
      </dsp:txXfrm>
    </dsp:sp>
    <dsp:sp modelId="{C0513981-58CF-445B-A590-C2436298491F}">
      <dsp:nvSpPr>
        <dsp:cNvPr id="0" name=""/>
        <dsp:cNvSpPr/>
      </dsp:nvSpPr>
      <dsp:spPr>
        <a:xfrm>
          <a:off x="0" y="1505442"/>
          <a:ext cx="7096285" cy="671580"/>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Learning from Incidents</a:t>
          </a:r>
        </a:p>
      </dsp:txBody>
      <dsp:txXfrm>
        <a:off x="32784" y="1538226"/>
        <a:ext cx="7030717" cy="606012"/>
      </dsp:txXfrm>
    </dsp:sp>
    <dsp:sp modelId="{433B5F95-5E80-44F6-A528-250C0509EE36}">
      <dsp:nvSpPr>
        <dsp:cNvPr id="0" name=""/>
        <dsp:cNvSpPr/>
      </dsp:nvSpPr>
      <dsp:spPr>
        <a:xfrm>
          <a:off x="0" y="2257662"/>
          <a:ext cx="7096285" cy="671580"/>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Integrated Process Safety Management (IPSM)</a:t>
          </a:r>
        </a:p>
      </dsp:txBody>
      <dsp:txXfrm>
        <a:off x="32784" y="2290446"/>
        <a:ext cx="7030717" cy="606012"/>
      </dsp:txXfrm>
    </dsp:sp>
    <dsp:sp modelId="{C3369B7F-8271-485E-AB1E-7302EE8E555C}">
      <dsp:nvSpPr>
        <dsp:cNvPr id="0" name=""/>
        <dsp:cNvSpPr/>
      </dsp:nvSpPr>
      <dsp:spPr>
        <a:xfrm>
          <a:off x="0" y="3009882"/>
          <a:ext cx="7096285" cy="671580"/>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MY" sz="2800" kern="1200" dirty="0"/>
            <a:t>Summary</a:t>
          </a:r>
          <a:endParaRPr lang="en-US" sz="2800" kern="1200" dirty="0"/>
        </a:p>
      </dsp:txBody>
      <dsp:txXfrm>
        <a:off x="32784" y="3042666"/>
        <a:ext cx="7030717" cy="606012"/>
      </dsp:txXfrm>
    </dsp:sp>
    <dsp:sp modelId="{0156180B-946F-4DA2-AFD1-DB2061AE0B67}">
      <dsp:nvSpPr>
        <dsp:cNvPr id="0" name=""/>
        <dsp:cNvSpPr/>
      </dsp:nvSpPr>
      <dsp:spPr>
        <a:xfrm>
          <a:off x="0" y="3762102"/>
          <a:ext cx="7096285" cy="671580"/>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Acknowledgement</a:t>
          </a:r>
        </a:p>
      </dsp:txBody>
      <dsp:txXfrm>
        <a:off x="32784" y="3794886"/>
        <a:ext cx="7030717" cy="6060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D958E0-3780-4637-9F5F-FA5F675B2652}">
      <dsp:nvSpPr>
        <dsp:cNvPr id="0" name=""/>
        <dsp:cNvSpPr/>
      </dsp:nvSpPr>
      <dsp:spPr>
        <a:xfrm rot="10800000">
          <a:off x="1366717" y="2470"/>
          <a:ext cx="4260966" cy="1173868"/>
        </a:xfrm>
        <a:prstGeom prst="homePlate">
          <a:avLst/>
        </a:prstGeom>
        <a:solidFill>
          <a:srgbClr val="20419A"/>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17643" tIns="60960" rIns="113792" bIns="60960" numCol="1" spcCol="1270" anchor="t" anchorCtr="0">
          <a:noAutofit/>
        </a:bodyPr>
        <a:lstStyle/>
        <a:p>
          <a:pPr marL="0" lvl="0" indent="0" algn="l" defTabSz="711200">
            <a:lnSpc>
              <a:spcPct val="90000"/>
            </a:lnSpc>
            <a:spcBef>
              <a:spcPct val="0"/>
            </a:spcBef>
            <a:spcAft>
              <a:spcPct val="35000"/>
            </a:spcAft>
            <a:buNone/>
          </a:pPr>
          <a:r>
            <a:rPr lang="en-MY" sz="1600" b="1" kern="1200">
              <a:latin typeface="Times New Roman" panose="02020603050405020304" pitchFamily="18" charset="0"/>
              <a:cs typeface="Times New Roman" panose="02020603050405020304" pitchFamily="18" charset="0"/>
            </a:rPr>
            <a:t>PSM Leadership &amp; Accountability</a:t>
          </a:r>
        </a:p>
        <a:p>
          <a:pPr marL="114300" lvl="1" indent="-114300" algn="l" defTabSz="533400">
            <a:lnSpc>
              <a:spcPct val="90000"/>
            </a:lnSpc>
            <a:spcBef>
              <a:spcPct val="0"/>
            </a:spcBef>
            <a:spcAft>
              <a:spcPct val="15000"/>
            </a:spcAft>
            <a:buChar char="•"/>
          </a:pPr>
          <a:r>
            <a:rPr lang="en-MY" sz="1200" kern="1200">
              <a:latin typeface="Times New Roman" panose="02020603050405020304" pitchFamily="18" charset="0"/>
              <a:cs typeface="Times New Roman" panose="02020603050405020304" pitchFamily="18" charset="0"/>
            </a:rPr>
            <a:t>Inculcate right mindset and behavious through clear and pervasive tone on Process Safety priority and accountability.</a:t>
          </a:r>
        </a:p>
      </dsp:txBody>
      <dsp:txXfrm rot="10800000">
        <a:off x="1660184" y="2470"/>
        <a:ext cx="3967499" cy="1173868"/>
      </dsp:txXfrm>
    </dsp:sp>
    <dsp:sp modelId="{AE0FD2DC-FD99-4538-89AF-8F2CDADD57D3}">
      <dsp:nvSpPr>
        <dsp:cNvPr id="0" name=""/>
        <dsp:cNvSpPr/>
      </dsp:nvSpPr>
      <dsp:spPr>
        <a:xfrm>
          <a:off x="779783" y="2470"/>
          <a:ext cx="1173868" cy="1173868"/>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5000" r="-15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B2F8A76A-7238-4A73-85D9-B5D92732CAE8}">
      <dsp:nvSpPr>
        <dsp:cNvPr id="0" name=""/>
        <dsp:cNvSpPr/>
      </dsp:nvSpPr>
      <dsp:spPr>
        <a:xfrm rot="10800000">
          <a:off x="1366717" y="1526747"/>
          <a:ext cx="4260966" cy="1173868"/>
        </a:xfrm>
        <a:prstGeom prst="homePlate">
          <a:avLst/>
        </a:prstGeom>
        <a:solidFill>
          <a:srgbClr val="20419A"/>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17643" tIns="60960" rIns="113792" bIns="60960" numCol="1" spcCol="1270" anchor="t" anchorCtr="0">
          <a:noAutofit/>
        </a:bodyPr>
        <a:lstStyle/>
        <a:p>
          <a:pPr marL="0" lvl="0" indent="0" algn="l" defTabSz="711200">
            <a:lnSpc>
              <a:spcPct val="90000"/>
            </a:lnSpc>
            <a:spcBef>
              <a:spcPct val="0"/>
            </a:spcBef>
            <a:spcAft>
              <a:spcPct val="35000"/>
            </a:spcAft>
            <a:buNone/>
          </a:pPr>
          <a:r>
            <a:rPr lang="en-MY" sz="1600" b="1" kern="1200" dirty="0">
              <a:latin typeface="Times New Roman" panose="02020603050405020304" pitchFamily="18" charset="0"/>
              <a:cs typeface="Times New Roman" panose="02020603050405020304" pitchFamily="18" charset="0"/>
            </a:rPr>
            <a:t>PSM Risk Visibility &amp; Timely Escalation</a:t>
          </a:r>
        </a:p>
        <a:p>
          <a:pPr marL="114300" lvl="1" indent="-114300" algn="l" defTabSz="533400">
            <a:lnSpc>
              <a:spcPct val="90000"/>
            </a:lnSpc>
            <a:spcBef>
              <a:spcPct val="0"/>
            </a:spcBef>
            <a:spcAft>
              <a:spcPct val="15000"/>
            </a:spcAft>
            <a:buChar char="•"/>
          </a:pPr>
          <a:r>
            <a:rPr lang="en-MY" sz="1200" kern="1200" dirty="0">
              <a:latin typeface="Times New Roman" panose="02020603050405020304" pitchFamily="18" charset="0"/>
              <a:cs typeface="Times New Roman" panose="02020603050405020304" pitchFamily="18" charset="0"/>
            </a:rPr>
            <a:t>Enable greater visibility, continuous analytics and timely escalation of Process Safety risks for prompt decision and mitigation. </a:t>
          </a:r>
        </a:p>
      </dsp:txBody>
      <dsp:txXfrm rot="10800000">
        <a:off x="1660184" y="1526747"/>
        <a:ext cx="3967499" cy="1173868"/>
      </dsp:txXfrm>
    </dsp:sp>
    <dsp:sp modelId="{821F963C-B150-4F8A-AC09-4881A4413AC5}">
      <dsp:nvSpPr>
        <dsp:cNvPr id="0" name=""/>
        <dsp:cNvSpPr/>
      </dsp:nvSpPr>
      <dsp:spPr>
        <a:xfrm>
          <a:off x="779783" y="1526747"/>
          <a:ext cx="1173868" cy="1173868"/>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8000" r="-28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7D176E1D-1B94-427A-B6EF-1D610663F16E}">
      <dsp:nvSpPr>
        <dsp:cNvPr id="0" name=""/>
        <dsp:cNvSpPr/>
      </dsp:nvSpPr>
      <dsp:spPr>
        <a:xfrm rot="10800000">
          <a:off x="1366717" y="3051023"/>
          <a:ext cx="4260966" cy="1173868"/>
        </a:xfrm>
        <a:prstGeom prst="homePlate">
          <a:avLst/>
        </a:prstGeom>
        <a:solidFill>
          <a:srgbClr val="20419A"/>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17643" tIns="60960" rIns="113792" bIns="60960" numCol="1" spcCol="1270" anchor="t" anchorCtr="0">
          <a:noAutofit/>
        </a:bodyPr>
        <a:lstStyle/>
        <a:p>
          <a:pPr marL="0" lvl="0" indent="0" algn="l" defTabSz="711200">
            <a:lnSpc>
              <a:spcPct val="90000"/>
            </a:lnSpc>
            <a:spcBef>
              <a:spcPct val="0"/>
            </a:spcBef>
            <a:spcAft>
              <a:spcPct val="35000"/>
            </a:spcAft>
            <a:buNone/>
          </a:pPr>
          <a:r>
            <a:rPr lang="en-MY" sz="1600" b="1" kern="1200">
              <a:latin typeface="Times New Roman" panose="02020603050405020304" pitchFamily="18" charset="0"/>
              <a:cs typeface="Times New Roman" panose="02020603050405020304" pitchFamily="18" charset="0"/>
            </a:rPr>
            <a:t>PSM System Enhancement</a:t>
          </a:r>
        </a:p>
        <a:p>
          <a:pPr marL="114300" lvl="1" indent="-114300" algn="l" defTabSz="533400">
            <a:lnSpc>
              <a:spcPct val="90000"/>
            </a:lnSpc>
            <a:spcBef>
              <a:spcPct val="0"/>
            </a:spcBef>
            <a:spcAft>
              <a:spcPct val="15000"/>
            </a:spcAft>
            <a:buChar char="•"/>
          </a:pPr>
          <a:r>
            <a:rPr lang="en-MY" sz="1200" kern="1200" dirty="0">
              <a:latin typeface="Times New Roman" panose="02020603050405020304" pitchFamily="18" charset="0"/>
              <a:cs typeface="Times New Roman" panose="02020603050405020304" pitchFamily="18" charset="0"/>
            </a:rPr>
            <a:t>Holistically drive &amp; govern Process Safety Management beyond Process Safety 8-Aspects and through interlinkages of multi-disciplinary system</a:t>
          </a:r>
        </a:p>
      </dsp:txBody>
      <dsp:txXfrm rot="10800000">
        <a:off x="1660184" y="3051023"/>
        <a:ext cx="3967499" cy="1173868"/>
      </dsp:txXfrm>
    </dsp:sp>
    <dsp:sp modelId="{086DA2E3-C9A9-4603-81C5-5872210F7426}">
      <dsp:nvSpPr>
        <dsp:cNvPr id="0" name=""/>
        <dsp:cNvSpPr/>
      </dsp:nvSpPr>
      <dsp:spPr>
        <a:xfrm>
          <a:off x="779783" y="3051023"/>
          <a:ext cx="1173868" cy="1173868"/>
        </a:xfrm>
        <a:prstGeom prst="ellipse">
          <a:avLst/>
        </a:prstGeom>
        <a:blipFill rotWithShape="1">
          <a:blip xmlns:r="http://schemas.openxmlformats.org/officeDocument/2006/relationships" r:embed="rId3">
            <a:extLst>
              <a:ext uri="{837473B0-CC2E-450A-ABE3-18F120FF3D39}">
                <a1611:picAttrSrcUrl xmlns:a1611="http://schemas.microsoft.com/office/drawing/2016/11/main" r:id="rId4"/>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099553-683D-4264-8C5D-D26715053D48}">
      <dsp:nvSpPr>
        <dsp:cNvPr id="0" name=""/>
        <dsp:cNvSpPr/>
      </dsp:nvSpPr>
      <dsp:spPr>
        <a:xfrm>
          <a:off x="2184534" y="1433779"/>
          <a:ext cx="2578703" cy="257874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MY" sz="2200" kern="1200" dirty="0">
              <a:latin typeface="Arial" panose="020B0604020202020204" pitchFamily="34" charset="0"/>
              <a:cs typeface="Arial" panose="020B0604020202020204" pitchFamily="34" charset="0"/>
            </a:rPr>
            <a:t>PSM System Enhancement</a:t>
          </a:r>
        </a:p>
      </dsp:txBody>
      <dsp:txXfrm>
        <a:off x="2562176" y="1811427"/>
        <a:ext cx="1823419" cy="1823447"/>
      </dsp:txXfrm>
    </dsp:sp>
    <dsp:sp modelId="{D4212732-654E-4553-80A1-8A419B21B5C9}">
      <dsp:nvSpPr>
        <dsp:cNvPr id="0" name=""/>
        <dsp:cNvSpPr/>
      </dsp:nvSpPr>
      <dsp:spPr>
        <a:xfrm>
          <a:off x="854773" y="0"/>
          <a:ext cx="5197816" cy="5418667"/>
        </a:xfrm>
        <a:prstGeom prst="blockArc">
          <a:avLst>
            <a:gd name="adj1" fmla="val 17747832"/>
            <a:gd name="adj2" fmla="val 3872736"/>
            <a:gd name="adj3" fmla="val 558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E49970-CF9E-42DA-A60E-BCCBBE0F2984}">
      <dsp:nvSpPr>
        <dsp:cNvPr id="0" name=""/>
        <dsp:cNvSpPr/>
      </dsp:nvSpPr>
      <dsp:spPr>
        <a:xfrm>
          <a:off x="4993720" y="858858"/>
          <a:ext cx="1381394" cy="1381760"/>
        </a:xfrm>
        <a:prstGeom prst="ellipse">
          <a:avLst/>
        </a:prstGeom>
        <a:blipFill rotWithShape="1">
          <a:blip xmlns:r="http://schemas.openxmlformats.org/officeDocument/2006/relationships" r:embed="rId1" cstate="print">
            <a:biLevel thresh="75000"/>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C2545B-CC3C-486B-B672-668EFC30F2A7}">
      <dsp:nvSpPr>
        <dsp:cNvPr id="0" name=""/>
        <dsp:cNvSpPr/>
      </dsp:nvSpPr>
      <dsp:spPr>
        <a:xfrm>
          <a:off x="6488859" y="876740"/>
          <a:ext cx="1849093" cy="1337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l" defTabSz="889000">
            <a:lnSpc>
              <a:spcPct val="90000"/>
            </a:lnSpc>
            <a:spcBef>
              <a:spcPct val="0"/>
            </a:spcBef>
            <a:spcAft>
              <a:spcPct val="10000"/>
            </a:spcAft>
            <a:buNone/>
          </a:pPr>
          <a:r>
            <a:rPr lang="en-US" sz="2000" kern="1200" dirty="0">
              <a:latin typeface="Arial" panose="020B0604020202020204" pitchFamily="34" charset="0"/>
              <a:cs typeface="Arial" panose="020B0604020202020204" pitchFamily="34" charset="0"/>
            </a:rPr>
            <a:t>Integrated PSM and enhanced PS governance processes</a:t>
          </a:r>
          <a:endParaRPr lang="en-MY" sz="2000" kern="1200" dirty="0">
            <a:latin typeface="Arial" panose="020B0604020202020204" pitchFamily="34" charset="0"/>
            <a:cs typeface="Arial" panose="020B0604020202020204" pitchFamily="34" charset="0"/>
          </a:endParaRPr>
        </a:p>
      </dsp:txBody>
      <dsp:txXfrm>
        <a:off x="6488859" y="876740"/>
        <a:ext cx="1849093" cy="1337327"/>
      </dsp:txXfrm>
    </dsp:sp>
    <dsp:sp modelId="{B31E0F3F-7700-4229-A07B-B40C2C25955C}">
      <dsp:nvSpPr>
        <dsp:cNvPr id="0" name=""/>
        <dsp:cNvSpPr/>
      </dsp:nvSpPr>
      <dsp:spPr>
        <a:xfrm>
          <a:off x="4993720" y="3047458"/>
          <a:ext cx="1381394" cy="1381760"/>
        </a:xfrm>
        <a:prstGeom prst="ellipse">
          <a:avLst/>
        </a:prstGeom>
        <a:blipFill rotWithShape="1">
          <a:blip xmlns:r="http://schemas.openxmlformats.org/officeDocument/2006/relationships" r:embed="rId2" cstate="print">
            <a:biLevel thresh="50000"/>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21A482F-853E-4603-95E3-9EE885EC1DDA}">
      <dsp:nvSpPr>
        <dsp:cNvPr id="0" name=""/>
        <dsp:cNvSpPr/>
      </dsp:nvSpPr>
      <dsp:spPr>
        <a:xfrm>
          <a:off x="6488859" y="3065339"/>
          <a:ext cx="1849093" cy="1337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l" defTabSz="889000">
            <a:lnSpc>
              <a:spcPct val="90000"/>
            </a:lnSpc>
            <a:spcBef>
              <a:spcPct val="0"/>
            </a:spcBef>
            <a:spcAft>
              <a:spcPct val="10000"/>
            </a:spcAft>
            <a:buNone/>
          </a:pPr>
          <a:r>
            <a:rPr lang="en-US" sz="2000" kern="1200" dirty="0">
              <a:latin typeface="Arial" panose="020B0604020202020204" pitchFamily="34" charset="0"/>
              <a:cs typeface="Arial" panose="020B0604020202020204" pitchFamily="34" charset="0"/>
            </a:rPr>
            <a:t>Enhanced PSM related Capability Development</a:t>
          </a:r>
          <a:endParaRPr lang="en-MY" sz="2000" kern="1200" dirty="0">
            <a:latin typeface="Arial" panose="020B0604020202020204" pitchFamily="34" charset="0"/>
            <a:cs typeface="Arial" panose="020B0604020202020204" pitchFamily="34" charset="0"/>
          </a:endParaRPr>
        </a:p>
      </dsp:txBody>
      <dsp:txXfrm>
        <a:off x="6488859" y="3065339"/>
        <a:ext cx="1849093" cy="133732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0C2D36-B25F-4F55-B81E-739BA65D7C00}">
      <dsp:nvSpPr>
        <dsp:cNvPr id="0" name=""/>
        <dsp:cNvSpPr/>
      </dsp:nvSpPr>
      <dsp:spPr>
        <a:xfrm>
          <a:off x="901104" y="132"/>
          <a:ext cx="3012281" cy="1807368"/>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Arial" panose="020B0604020202020204" pitchFamily="34" charset="0"/>
              <a:cs typeface="Arial" panose="020B0604020202020204" pitchFamily="34" charset="0"/>
            </a:rPr>
            <a:t>Incident Investigation</a:t>
          </a:r>
          <a:endParaRPr lang="en-MY" sz="3200" kern="1200" dirty="0">
            <a:latin typeface="Arial" panose="020B0604020202020204" pitchFamily="34" charset="0"/>
            <a:cs typeface="Arial" panose="020B0604020202020204" pitchFamily="34" charset="0"/>
          </a:endParaRPr>
        </a:p>
      </dsp:txBody>
      <dsp:txXfrm>
        <a:off x="901104" y="132"/>
        <a:ext cx="3012281" cy="1807368"/>
      </dsp:txXfrm>
    </dsp:sp>
    <dsp:sp modelId="{5F033182-A76D-476C-B05C-049388DC0721}">
      <dsp:nvSpPr>
        <dsp:cNvPr id="0" name=""/>
        <dsp:cNvSpPr/>
      </dsp:nvSpPr>
      <dsp:spPr>
        <a:xfrm>
          <a:off x="4214614" y="132"/>
          <a:ext cx="3012281" cy="1807368"/>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Arial" panose="020B0604020202020204" pitchFamily="34" charset="0"/>
              <a:cs typeface="Arial" panose="020B0604020202020204" pitchFamily="34" charset="0"/>
            </a:rPr>
            <a:t>Deep Dive</a:t>
          </a:r>
          <a:endParaRPr lang="en-MY" sz="3200" kern="1200" dirty="0">
            <a:latin typeface="Arial" panose="020B0604020202020204" pitchFamily="34" charset="0"/>
            <a:cs typeface="Arial" panose="020B0604020202020204" pitchFamily="34" charset="0"/>
          </a:endParaRPr>
        </a:p>
      </dsp:txBody>
      <dsp:txXfrm>
        <a:off x="4214614" y="132"/>
        <a:ext cx="3012281" cy="180736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tags" Target="../tags/tag14.xml"/><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1674180-B4C7-476C-8294-C23F1415DB6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6309486-0ECE-42DF-94CD-6CEFC4F2F24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DE55C03-4C24-4D4E-A6AB-06210D3C102B}" type="datetimeFigureOut">
              <a:rPr lang="en-US" smtClean="0"/>
              <a:t>11/2/2022</a:t>
            </a:fld>
            <a:endParaRPr lang="en-US"/>
          </a:p>
        </p:txBody>
      </p:sp>
      <p:sp>
        <p:nvSpPr>
          <p:cNvPr id="4" name="Footer Placeholder 3">
            <a:extLst>
              <a:ext uri="{FF2B5EF4-FFF2-40B4-BE49-F238E27FC236}">
                <a16:creationId xmlns:a16="http://schemas.microsoft.com/office/drawing/2014/main" id="{CE4A243A-CD38-4A0C-A574-F2489D33B0A3}"/>
              </a:ext>
            </a:extLst>
          </p:cNvPr>
          <p:cNvSpPr>
            <a:spLocks noGrp="1"/>
          </p:cNvSpPr>
          <p:nvPr>
            <p:ph type="ftr" sz="quarter" idx="2"/>
            <p:custDataLst>
              <p:tags r:id="rId2"/>
            </p:custDataLst>
          </p:nvPr>
        </p:nvSpPr>
        <p:spPr>
          <a:xfrm>
            <a:off x="0" y="8685213"/>
            <a:ext cx="6858000" cy="458787"/>
          </a:xfrm>
          <a:prstGeom prst="rect">
            <a:avLst/>
          </a:prstGeom>
        </p:spPr>
        <p:txBody>
          <a:bodyPr vert="horz" lIns="91440" tIns="45720" rIns="91440" bIns="45720" rtlCol="0" anchor="b"/>
          <a:lstStyle>
            <a:lvl1pPr algn="l">
              <a:defRPr sz="1200"/>
            </a:lvl1pPr>
          </a:lstStyle>
          <a:p>
            <a:r>
              <a:rPr lang="en-US" sz="600">
                <a:solidFill>
                  <a:srgbClr val="000000"/>
                </a:solidFill>
                <a:latin typeface="Verdana" panose="020B0604030504040204" pitchFamily="34" charset="0"/>
              </a:rPr>
              <a:t>Open</a:t>
            </a:r>
          </a:p>
        </p:txBody>
      </p:sp>
      <p:sp>
        <p:nvSpPr>
          <p:cNvPr id="5" name="Slide Number Placeholder 4">
            <a:extLst>
              <a:ext uri="{FF2B5EF4-FFF2-40B4-BE49-F238E27FC236}">
                <a16:creationId xmlns:a16="http://schemas.microsoft.com/office/drawing/2014/main" id="{51530485-F935-40D9-BF73-6BF59EB43CE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9A544FD-69C8-4920-AB63-E97817246622}" type="slidenum">
              <a:rPr lang="en-US" smtClean="0"/>
              <a:t>‹#›</a:t>
            </a:fld>
            <a:endParaRPr lang="en-US"/>
          </a:p>
        </p:txBody>
      </p:sp>
    </p:spTree>
    <p:extLst>
      <p:ext uri="{BB962C8B-B14F-4D97-AF65-F5344CB8AC3E}">
        <p14:creationId xmlns:p14="http://schemas.microsoft.com/office/powerpoint/2010/main" val="120497870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2" Type="http://schemas.openxmlformats.org/officeDocument/2006/relationships/tags" Target="../tags/tag13.xml"/><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MY"/>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E9DCE6-EEB3-4D2C-849F-E2D8BDDE46AB}" type="datetimeFigureOut">
              <a:rPr lang="en-MY" smtClean="0"/>
              <a:t>2/11/2022</a:t>
            </a:fld>
            <a:endParaRPr lang="en-MY"/>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MY"/>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6" name="Footer Placeholder 5"/>
          <p:cNvSpPr>
            <a:spLocks noGrp="1"/>
          </p:cNvSpPr>
          <p:nvPr>
            <p:ph type="ftr" sz="quarter" idx="4"/>
            <p:custDataLst>
              <p:tags r:id="rId2"/>
            </p:custDataLst>
          </p:nvPr>
        </p:nvSpPr>
        <p:spPr>
          <a:xfrm>
            <a:off x="0" y="8685213"/>
            <a:ext cx="6858000" cy="458787"/>
          </a:xfrm>
          <a:prstGeom prst="rect">
            <a:avLst/>
          </a:prstGeom>
        </p:spPr>
        <p:txBody>
          <a:bodyPr vert="horz" lIns="91440" tIns="45720" rIns="91440" bIns="45720" rtlCol="0" anchor="b"/>
          <a:lstStyle>
            <a:lvl1pPr algn="l">
              <a:defRPr lang="en-US" sz="600" b="0" i="0" u="none">
                <a:solidFill>
                  <a:srgbClr val="000000"/>
                </a:solidFill>
                <a:latin typeface="Verdana" panose="020B0604030504040204" pitchFamily="34" charset="0"/>
              </a:defRPr>
            </a:lvl1pPr>
          </a:lstStyle>
          <a:p>
            <a:r>
              <a:rPr lang="en-US"/>
              <a:t>Open</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A22D18-1CE5-478A-80BA-E1FC1DAAC848}" type="slidenum">
              <a:rPr lang="en-MY" smtClean="0"/>
              <a:t>‹#›</a:t>
            </a:fld>
            <a:endParaRPr lang="en-MY"/>
          </a:p>
        </p:txBody>
      </p:sp>
    </p:spTree>
    <p:extLst>
      <p:ext uri="{BB962C8B-B14F-4D97-AF65-F5344CB8AC3E}">
        <p14:creationId xmlns:p14="http://schemas.microsoft.com/office/powerpoint/2010/main" val="345845767"/>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16.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32.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ags" Target="../tags/tag34.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42.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44.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18.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20.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22.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24.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26.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28.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MY"/>
          </a:p>
        </p:txBody>
      </p:sp>
      <p:sp>
        <p:nvSpPr>
          <p:cNvPr id="5" name="Footer Placeholder 4"/>
          <p:cNvSpPr>
            <a:spLocks noGrp="1"/>
          </p:cNvSpPr>
          <p:nvPr>
            <p:ph type="ftr" sz="quarter" idx="4"/>
            <p:custDataLst>
              <p:tags r:id="rId1"/>
            </p:custDataLst>
          </p:nvPr>
        </p:nvSpPr>
        <p:spPr>
          <a:xfrm>
            <a:off x="0" y="8685213"/>
            <a:ext cx="6858000" cy="458787"/>
          </a:xfrm>
        </p:spPr>
        <p:txBody>
          <a:bodyPr/>
          <a:lstStyle/>
          <a:p>
            <a:r>
              <a:rPr lang="en-US"/>
              <a:t>Open</a:t>
            </a:r>
          </a:p>
        </p:txBody>
      </p:sp>
      <p:sp>
        <p:nvSpPr>
          <p:cNvPr id="6" name="Slide Number Placeholder 5"/>
          <p:cNvSpPr>
            <a:spLocks noGrp="1"/>
          </p:cNvSpPr>
          <p:nvPr>
            <p:ph type="sldNum" sz="quarter" idx="5"/>
          </p:nvPr>
        </p:nvSpPr>
        <p:spPr/>
        <p:txBody>
          <a:bodyPr/>
          <a:lstStyle/>
          <a:p>
            <a:fld id="{F6A22D18-1CE5-478A-80BA-E1FC1DAAC848}" type="slidenum">
              <a:rPr lang="en-MY" smtClean="0"/>
              <a:t>1</a:t>
            </a:fld>
            <a:endParaRPr lang="en-MY"/>
          </a:p>
        </p:txBody>
      </p:sp>
    </p:spTree>
    <p:extLst>
      <p:ext uri="{BB962C8B-B14F-4D97-AF65-F5344CB8AC3E}">
        <p14:creationId xmlns:p14="http://schemas.microsoft.com/office/powerpoint/2010/main" val="12122933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MY"/>
          </a:p>
        </p:txBody>
      </p:sp>
      <p:sp>
        <p:nvSpPr>
          <p:cNvPr id="5" name="Footer Placeholder 4"/>
          <p:cNvSpPr>
            <a:spLocks noGrp="1"/>
          </p:cNvSpPr>
          <p:nvPr>
            <p:ph type="ftr" sz="quarter" idx="4"/>
            <p:custDataLst>
              <p:tags r:id="rId1"/>
            </p:custDataLst>
          </p:nvPr>
        </p:nvSpPr>
        <p:spPr>
          <a:xfrm>
            <a:off x="0" y="8685213"/>
            <a:ext cx="6858000" cy="458787"/>
          </a:xfrm>
        </p:spPr>
        <p:txBody>
          <a:bodyPr/>
          <a:lstStyle/>
          <a:p>
            <a:r>
              <a:rPr lang="en-MY"/>
              <a:t>Open</a:t>
            </a:r>
          </a:p>
        </p:txBody>
      </p:sp>
      <p:sp>
        <p:nvSpPr>
          <p:cNvPr id="6" name="Slide Number Placeholder 5"/>
          <p:cNvSpPr>
            <a:spLocks noGrp="1"/>
          </p:cNvSpPr>
          <p:nvPr>
            <p:ph type="sldNum" sz="quarter" idx="5"/>
          </p:nvPr>
        </p:nvSpPr>
        <p:spPr/>
        <p:txBody>
          <a:bodyPr/>
          <a:lstStyle/>
          <a:p>
            <a:fld id="{F6A22D18-1CE5-478A-80BA-E1FC1DAAC848}" type="slidenum">
              <a:rPr lang="en-MY" smtClean="0"/>
              <a:t>10</a:t>
            </a:fld>
            <a:endParaRPr lang="en-MY"/>
          </a:p>
        </p:txBody>
      </p:sp>
    </p:spTree>
    <p:extLst>
      <p:ext uri="{BB962C8B-B14F-4D97-AF65-F5344CB8AC3E}">
        <p14:creationId xmlns:p14="http://schemas.microsoft.com/office/powerpoint/2010/main" val="38906555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MY"/>
          </a:p>
        </p:txBody>
      </p:sp>
      <p:sp>
        <p:nvSpPr>
          <p:cNvPr id="5" name="Footer Placeholder 4"/>
          <p:cNvSpPr>
            <a:spLocks noGrp="1"/>
          </p:cNvSpPr>
          <p:nvPr>
            <p:ph type="ftr" sz="quarter" idx="4"/>
            <p:custDataLst>
              <p:tags r:id="rId1"/>
            </p:custDataLst>
          </p:nvPr>
        </p:nvSpPr>
        <p:spPr>
          <a:xfrm>
            <a:off x="0" y="8685213"/>
            <a:ext cx="6858000" cy="458787"/>
          </a:xfrm>
        </p:spPr>
        <p:txBody>
          <a:bodyPr/>
          <a:lstStyle/>
          <a:p>
            <a:r>
              <a:rPr lang="en-MY"/>
              <a:t>Open</a:t>
            </a:r>
          </a:p>
        </p:txBody>
      </p:sp>
      <p:sp>
        <p:nvSpPr>
          <p:cNvPr id="6" name="Slide Number Placeholder 5"/>
          <p:cNvSpPr>
            <a:spLocks noGrp="1"/>
          </p:cNvSpPr>
          <p:nvPr>
            <p:ph type="sldNum" sz="quarter" idx="5"/>
          </p:nvPr>
        </p:nvSpPr>
        <p:spPr/>
        <p:txBody>
          <a:bodyPr/>
          <a:lstStyle/>
          <a:p>
            <a:fld id="{F6A22D18-1CE5-478A-80BA-E1FC1DAAC848}" type="slidenum">
              <a:rPr lang="en-MY" smtClean="0"/>
              <a:t>11</a:t>
            </a:fld>
            <a:endParaRPr lang="en-MY"/>
          </a:p>
        </p:txBody>
      </p:sp>
    </p:spTree>
    <p:extLst>
      <p:ext uri="{BB962C8B-B14F-4D97-AF65-F5344CB8AC3E}">
        <p14:creationId xmlns:p14="http://schemas.microsoft.com/office/powerpoint/2010/main" val="10430922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Using these as examples, Integrated Process Safety Management (IPSM) was created to ensure comprehensive, robust, and sustainable system for managing process safety risk and minimizing the likelihood of a major accident</a:t>
            </a:r>
            <a:endParaRPr lang="en-MY" sz="1200" dirty="0"/>
          </a:p>
        </p:txBody>
      </p:sp>
      <p:sp>
        <p:nvSpPr>
          <p:cNvPr id="4" name="Slide Number Placeholder 3"/>
          <p:cNvSpPr>
            <a:spLocks noGrp="1"/>
          </p:cNvSpPr>
          <p:nvPr>
            <p:ph type="sldNum" sz="quarter" idx="5"/>
          </p:nvPr>
        </p:nvSpPr>
        <p:spPr/>
        <p:txBody>
          <a:bodyPr/>
          <a:lstStyle/>
          <a:p>
            <a:fld id="{F6A22D18-1CE5-478A-80BA-E1FC1DAAC848}" type="slidenum">
              <a:rPr lang="en-MY" smtClean="0"/>
              <a:t>12</a:t>
            </a:fld>
            <a:endParaRPr lang="en-MY"/>
          </a:p>
        </p:txBody>
      </p:sp>
    </p:spTree>
    <p:extLst>
      <p:ext uri="{BB962C8B-B14F-4D97-AF65-F5344CB8AC3E}">
        <p14:creationId xmlns:p14="http://schemas.microsoft.com/office/powerpoint/2010/main" val="3546456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IPSM is illustrated in spinning circle to imply that Process Safety risk is dynamic, and it has to be consistently managed throughout the asset lifecycle. It covers the necessary requirements that relate to Design, Construct, Operate, Maintain, Decommissioning and Mothball of the assets. It is made up of 17 elements which are clustered into 3 cores.</a:t>
            </a:r>
            <a:endParaRPr lang="en-MY" dirty="0"/>
          </a:p>
        </p:txBody>
      </p:sp>
      <p:sp>
        <p:nvSpPr>
          <p:cNvPr id="4" name="Slide Number Placeholder 3"/>
          <p:cNvSpPr>
            <a:spLocks noGrp="1"/>
          </p:cNvSpPr>
          <p:nvPr>
            <p:ph type="sldNum" sz="quarter" idx="5"/>
          </p:nvPr>
        </p:nvSpPr>
        <p:spPr/>
        <p:txBody>
          <a:bodyPr/>
          <a:lstStyle/>
          <a:p>
            <a:fld id="{F6A22D18-1CE5-478A-80BA-E1FC1DAAC848}" type="slidenum">
              <a:rPr lang="en-MY" smtClean="0"/>
              <a:t>13</a:t>
            </a:fld>
            <a:endParaRPr lang="en-MY"/>
          </a:p>
        </p:txBody>
      </p:sp>
    </p:spTree>
    <p:extLst>
      <p:ext uri="{BB962C8B-B14F-4D97-AF65-F5344CB8AC3E}">
        <p14:creationId xmlns:p14="http://schemas.microsoft.com/office/powerpoint/2010/main" val="2909592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Times New Roman" panose="02020603050405020304" pitchFamily="18" charset="0"/>
              </a:rPr>
              <a:t>The first core is </a:t>
            </a:r>
            <a:r>
              <a:rPr lang="en-US" sz="1800" b="1" i="0" u="none" strike="noStrike" baseline="0" dirty="0">
                <a:solidFill>
                  <a:srgbClr val="000000"/>
                </a:solidFill>
                <a:latin typeface="Times New Roman" panose="02020603050405020304" pitchFamily="18" charset="0"/>
              </a:rPr>
              <a:t>Process Safety Leadership and Commitment</a:t>
            </a:r>
            <a:r>
              <a:rPr lang="en-US" sz="1800" b="0" i="0" u="none" strike="noStrike" baseline="0" dirty="0">
                <a:solidFill>
                  <a:srgbClr val="000000"/>
                </a:solidFill>
                <a:latin typeface="Times New Roman" panose="02020603050405020304" pitchFamily="18" charset="0"/>
              </a:rPr>
              <a:t>. </a:t>
            </a:r>
          </a:p>
          <a:p>
            <a:endParaRPr lang="en-US" sz="1800" b="0" i="0" u="none" strike="noStrike" baseline="0" dirty="0">
              <a:solidFill>
                <a:srgbClr val="000000"/>
              </a:solidFill>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Strong foundation and culture ensure consistent practice of Core 2 and Core 3.</a:t>
            </a:r>
          </a:p>
        </p:txBody>
      </p:sp>
      <p:sp>
        <p:nvSpPr>
          <p:cNvPr id="4" name="Slide Number Placeholder 3"/>
          <p:cNvSpPr>
            <a:spLocks noGrp="1"/>
          </p:cNvSpPr>
          <p:nvPr>
            <p:ph type="sldNum" sz="quarter" idx="5"/>
          </p:nvPr>
        </p:nvSpPr>
        <p:spPr/>
        <p:txBody>
          <a:bodyPr/>
          <a:lstStyle/>
          <a:p>
            <a:fld id="{F6A22D18-1CE5-478A-80BA-E1FC1DAAC848}" type="slidenum">
              <a:rPr lang="en-MY" smtClean="0"/>
              <a:t>14</a:t>
            </a:fld>
            <a:endParaRPr lang="en-MY"/>
          </a:p>
        </p:txBody>
      </p:sp>
    </p:spTree>
    <p:extLst>
      <p:ext uri="{BB962C8B-B14F-4D97-AF65-F5344CB8AC3E}">
        <p14:creationId xmlns:p14="http://schemas.microsoft.com/office/powerpoint/2010/main" val="41653682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Times New Roman" panose="02020603050405020304" pitchFamily="18" charset="0"/>
              </a:rPr>
              <a:t>At the </a:t>
            </a:r>
            <a:r>
              <a:rPr lang="en-US" sz="1800" b="0" i="0" u="none" strike="noStrike" baseline="0" dirty="0" err="1">
                <a:solidFill>
                  <a:srgbClr val="000000"/>
                </a:solidFill>
                <a:latin typeface="Times New Roman" panose="02020603050405020304" pitchFamily="18" charset="0"/>
              </a:rPr>
              <a:t>centre</a:t>
            </a:r>
            <a:r>
              <a:rPr lang="en-US" sz="1800" b="0" i="0" u="none" strike="noStrike" baseline="0" dirty="0">
                <a:solidFill>
                  <a:srgbClr val="000000"/>
                </a:solidFill>
                <a:latin typeface="Times New Roman" panose="02020603050405020304" pitchFamily="18" charset="0"/>
              </a:rPr>
              <a:t> of the circle from the Integrated PSM illustration is the second core i.e., </a:t>
            </a:r>
            <a:r>
              <a:rPr lang="en-US" sz="1800" b="1" i="0" u="none" strike="noStrike" baseline="0" dirty="0">
                <a:solidFill>
                  <a:srgbClr val="000000"/>
                </a:solidFill>
                <a:latin typeface="Times New Roman" panose="02020603050405020304" pitchFamily="18" charset="0"/>
              </a:rPr>
              <a:t>Hazards &amp; Risk Management</a:t>
            </a:r>
            <a:r>
              <a:rPr lang="en-US" sz="1800" b="0" i="0" u="none" strike="noStrike" baseline="0" dirty="0">
                <a:solidFill>
                  <a:srgbClr val="000000"/>
                </a:solidFill>
                <a:latin typeface="Times New Roman" panose="02020603050405020304" pitchFamily="18" charset="0"/>
              </a:rPr>
              <a:t>. </a:t>
            </a:r>
            <a:endParaRPr lang="en-MY" dirty="0"/>
          </a:p>
        </p:txBody>
      </p:sp>
      <p:sp>
        <p:nvSpPr>
          <p:cNvPr id="4" name="Slide Number Placeholder 3"/>
          <p:cNvSpPr>
            <a:spLocks noGrp="1"/>
          </p:cNvSpPr>
          <p:nvPr>
            <p:ph type="sldNum" sz="quarter" idx="5"/>
          </p:nvPr>
        </p:nvSpPr>
        <p:spPr/>
        <p:txBody>
          <a:bodyPr/>
          <a:lstStyle/>
          <a:p>
            <a:fld id="{F6A22D18-1CE5-478A-80BA-E1FC1DAAC848}" type="slidenum">
              <a:rPr lang="en-MY" smtClean="0"/>
              <a:t>15</a:t>
            </a:fld>
            <a:endParaRPr lang="en-MY"/>
          </a:p>
        </p:txBody>
      </p:sp>
    </p:spTree>
    <p:extLst>
      <p:ext uri="{BB962C8B-B14F-4D97-AF65-F5344CB8AC3E}">
        <p14:creationId xmlns:p14="http://schemas.microsoft.com/office/powerpoint/2010/main" val="39841395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Times New Roman" panose="02020603050405020304" pitchFamily="18" charset="0"/>
              </a:rPr>
              <a:t>The third core of Integrated PSM is </a:t>
            </a:r>
            <a:r>
              <a:rPr lang="en-US" sz="1800" b="1" i="0" u="none" strike="noStrike" baseline="0" dirty="0">
                <a:solidFill>
                  <a:srgbClr val="000000"/>
                </a:solidFill>
                <a:latin typeface="Times New Roman" panose="02020603050405020304" pitchFamily="18" charset="0"/>
              </a:rPr>
              <a:t>Continuous Improvement </a:t>
            </a:r>
            <a:endParaRPr lang="en-MY" dirty="0"/>
          </a:p>
        </p:txBody>
      </p:sp>
      <p:sp>
        <p:nvSpPr>
          <p:cNvPr id="4" name="Slide Number Placeholder 3"/>
          <p:cNvSpPr>
            <a:spLocks noGrp="1"/>
          </p:cNvSpPr>
          <p:nvPr>
            <p:ph type="sldNum" sz="quarter" idx="5"/>
          </p:nvPr>
        </p:nvSpPr>
        <p:spPr/>
        <p:txBody>
          <a:bodyPr/>
          <a:lstStyle/>
          <a:p>
            <a:fld id="{F6A22D18-1CE5-478A-80BA-E1FC1DAAC848}" type="slidenum">
              <a:rPr lang="en-MY" smtClean="0"/>
              <a:t>16</a:t>
            </a:fld>
            <a:endParaRPr lang="en-MY"/>
          </a:p>
        </p:txBody>
      </p:sp>
    </p:spTree>
    <p:extLst>
      <p:ext uri="{BB962C8B-B14F-4D97-AF65-F5344CB8AC3E}">
        <p14:creationId xmlns:p14="http://schemas.microsoft.com/office/powerpoint/2010/main" val="38812362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As technology advances, the scale and complexity of the process also increase rapidly, hence it is becoming harder to control accidents in process plants. Based on past incidents, it appears that incidents are no longer controlled solely by engineering practices but a combination of technical and cultural factors which requires a holistic safety management approach.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u="none" strike="noStrike" baseline="0" dirty="0">
                <a:solidFill>
                  <a:srgbClr val="000000"/>
                </a:solidFill>
                <a:latin typeface="Times New Roman" panose="02020603050405020304" pitchFamily="18" charset="0"/>
              </a:rPr>
              <a:t>The objective of Process Safety Management (PSM) is to ensure comprehensive, robust, and sustainable system for managing process safety risk and minimizing the likelihood of a major accident. </a:t>
            </a:r>
          </a:p>
          <a:p>
            <a:endParaRPr lang="en-US" sz="1800" b="0" i="0" u="none" strike="noStrike" baseline="0" dirty="0">
              <a:solidFill>
                <a:srgbClr val="000000"/>
              </a:solidFill>
              <a:latin typeface="Times New Roman" panose="02020603050405020304" pitchFamily="18" charset="0"/>
            </a:endParaRPr>
          </a:p>
          <a:p>
            <a:r>
              <a:rPr lang="en-US" sz="1800" b="0" i="0" u="none" strike="noStrike" baseline="0" dirty="0">
                <a:solidFill>
                  <a:srgbClr val="000000"/>
                </a:solidFill>
                <a:latin typeface="Times New Roman" panose="02020603050405020304" pitchFamily="18" charset="0"/>
              </a:rPr>
              <a:t>As Process Safety risk is dynamic and has to be consistently managed throughout the asset lifecycle, these 17 PS elements covers the necessary requirements that relate to Design, Construct, Operate, Maintain, Decommissioning and Mothball of the assets. </a:t>
            </a:r>
            <a:endParaRPr lang="en-MY" dirty="0"/>
          </a:p>
        </p:txBody>
      </p:sp>
      <p:sp>
        <p:nvSpPr>
          <p:cNvPr id="4" name="Slide Number Placeholder 3"/>
          <p:cNvSpPr>
            <a:spLocks noGrp="1"/>
          </p:cNvSpPr>
          <p:nvPr>
            <p:ph type="sldNum" sz="quarter" idx="5"/>
          </p:nvPr>
        </p:nvSpPr>
        <p:spPr/>
        <p:txBody>
          <a:bodyPr/>
          <a:lstStyle/>
          <a:p>
            <a:fld id="{F6A22D18-1CE5-478A-80BA-E1FC1DAAC848}" type="slidenum">
              <a:rPr lang="en-MY" smtClean="0"/>
              <a:t>17</a:t>
            </a:fld>
            <a:endParaRPr lang="en-MY"/>
          </a:p>
        </p:txBody>
      </p:sp>
    </p:spTree>
    <p:extLst>
      <p:ext uri="{BB962C8B-B14F-4D97-AF65-F5344CB8AC3E}">
        <p14:creationId xmlns:p14="http://schemas.microsoft.com/office/powerpoint/2010/main" val="3577253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MY"/>
          </a:p>
        </p:txBody>
      </p:sp>
      <p:sp>
        <p:nvSpPr>
          <p:cNvPr id="5" name="Footer Placeholder 4"/>
          <p:cNvSpPr>
            <a:spLocks noGrp="1"/>
          </p:cNvSpPr>
          <p:nvPr>
            <p:ph type="ftr" sz="quarter" idx="4"/>
            <p:custDataLst>
              <p:tags r:id="rId1"/>
            </p:custDataLst>
          </p:nvPr>
        </p:nvSpPr>
        <p:spPr>
          <a:xfrm>
            <a:off x="0" y="8685213"/>
            <a:ext cx="6858000" cy="458787"/>
          </a:xfrm>
        </p:spPr>
        <p:txBody>
          <a:bodyPr/>
          <a:lstStyle/>
          <a:p>
            <a:r>
              <a:rPr lang="en-US"/>
              <a:t>Open</a:t>
            </a:r>
          </a:p>
        </p:txBody>
      </p:sp>
      <p:sp>
        <p:nvSpPr>
          <p:cNvPr id="6" name="Slide Number Placeholder 5"/>
          <p:cNvSpPr>
            <a:spLocks noGrp="1"/>
          </p:cNvSpPr>
          <p:nvPr>
            <p:ph type="sldNum" sz="quarter" idx="5"/>
          </p:nvPr>
        </p:nvSpPr>
        <p:spPr/>
        <p:txBody>
          <a:bodyPr/>
          <a:lstStyle/>
          <a:p>
            <a:fld id="{F6A22D18-1CE5-478A-80BA-E1FC1DAAC848}" type="slidenum">
              <a:rPr lang="en-MY" smtClean="0"/>
              <a:t>18</a:t>
            </a:fld>
            <a:endParaRPr lang="en-MY"/>
          </a:p>
        </p:txBody>
      </p:sp>
    </p:spTree>
    <p:extLst>
      <p:ext uri="{BB962C8B-B14F-4D97-AF65-F5344CB8AC3E}">
        <p14:creationId xmlns:p14="http://schemas.microsoft.com/office/powerpoint/2010/main" val="26780041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MY"/>
          </a:p>
        </p:txBody>
      </p:sp>
      <p:sp>
        <p:nvSpPr>
          <p:cNvPr id="5" name="Footer Placeholder 4"/>
          <p:cNvSpPr>
            <a:spLocks noGrp="1"/>
          </p:cNvSpPr>
          <p:nvPr>
            <p:ph type="ftr" sz="quarter" idx="4"/>
            <p:custDataLst>
              <p:tags r:id="rId1"/>
            </p:custDataLst>
          </p:nvPr>
        </p:nvSpPr>
        <p:spPr>
          <a:xfrm>
            <a:off x="0" y="8685213"/>
            <a:ext cx="6858000" cy="458787"/>
          </a:xfrm>
        </p:spPr>
        <p:txBody>
          <a:bodyPr/>
          <a:lstStyle/>
          <a:p>
            <a:r>
              <a:rPr lang="en-US"/>
              <a:t>Open</a:t>
            </a:r>
          </a:p>
        </p:txBody>
      </p:sp>
      <p:sp>
        <p:nvSpPr>
          <p:cNvPr id="6" name="Slide Number Placeholder 5"/>
          <p:cNvSpPr>
            <a:spLocks noGrp="1"/>
          </p:cNvSpPr>
          <p:nvPr>
            <p:ph type="sldNum" sz="quarter" idx="5"/>
          </p:nvPr>
        </p:nvSpPr>
        <p:spPr/>
        <p:txBody>
          <a:bodyPr/>
          <a:lstStyle/>
          <a:p>
            <a:fld id="{F6A22D18-1CE5-478A-80BA-E1FC1DAAC848}" type="slidenum">
              <a:rPr lang="en-MY" smtClean="0"/>
              <a:t>19</a:t>
            </a:fld>
            <a:endParaRPr lang="en-MY"/>
          </a:p>
        </p:txBody>
      </p:sp>
    </p:spTree>
    <p:extLst>
      <p:ext uri="{BB962C8B-B14F-4D97-AF65-F5344CB8AC3E}">
        <p14:creationId xmlns:p14="http://schemas.microsoft.com/office/powerpoint/2010/main" val="4172234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MY"/>
          </a:p>
        </p:txBody>
      </p:sp>
      <p:sp>
        <p:nvSpPr>
          <p:cNvPr id="5" name="Footer Placeholder 4"/>
          <p:cNvSpPr>
            <a:spLocks noGrp="1"/>
          </p:cNvSpPr>
          <p:nvPr>
            <p:ph type="ftr" sz="quarter" idx="4"/>
            <p:custDataLst>
              <p:tags r:id="rId1"/>
            </p:custDataLst>
          </p:nvPr>
        </p:nvSpPr>
        <p:spPr>
          <a:xfrm>
            <a:off x="0" y="8685213"/>
            <a:ext cx="6858000" cy="458787"/>
          </a:xfrm>
        </p:spPr>
        <p:txBody>
          <a:bodyPr/>
          <a:lstStyle/>
          <a:p>
            <a:r>
              <a:rPr lang="en-US"/>
              <a:t>Open</a:t>
            </a:r>
          </a:p>
        </p:txBody>
      </p:sp>
      <p:sp>
        <p:nvSpPr>
          <p:cNvPr id="6" name="Slide Number Placeholder 5"/>
          <p:cNvSpPr>
            <a:spLocks noGrp="1"/>
          </p:cNvSpPr>
          <p:nvPr>
            <p:ph type="sldNum" sz="quarter" idx="5"/>
          </p:nvPr>
        </p:nvSpPr>
        <p:spPr/>
        <p:txBody>
          <a:bodyPr/>
          <a:lstStyle/>
          <a:p>
            <a:fld id="{F6A22D18-1CE5-478A-80BA-E1FC1DAAC848}" type="slidenum">
              <a:rPr lang="en-MY" smtClean="0"/>
              <a:t>2</a:t>
            </a:fld>
            <a:endParaRPr lang="en-MY"/>
          </a:p>
        </p:txBody>
      </p:sp>
    </p:spTree>
    <p:extLst>
      <p:ext uri="{BB962C8B-B14F-4D97-AF65-F5344CB8AC3E}">
        <p14:creationId xmlns:p14="http://schemas.microsoft.com/office/powerpoint/2010/main" val="2560314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Arial" panose="020B0604020202020204" pitchFamily="34" charset="0"/>
              </a:rPr>
              <a:t>Petroliam Nasional </a:t>
            </a:r>
            <a:r>
              <a:rPr lang="en-US" sz="1200" b="0" dirty="0" err="1">
                <a:solidFill>
                  <a:schemeClr val="tx1"/>
                </a:solidFill>
                <a:latin typeface="Arial" panose="020B0604020202020204" pitchFamily="34" charset="0"/>
              </a:rPr>
              <a:t>Berhad</a:t>
            </a:r>
            <a:r>
              <a:rPr lang="en-US" sz="1200" b="0" dirty="0">
                <a:solidFill>
                  <a:schemeClr val="tx1"/>
                </a:solidFill>
                <a:latin typeface="Arial" panose="020B0604020202020204" pitchFamily="34" charset="0"/>
              </a:rPr>
              <a:t> (PETRONAS) was established 47 years ago and today is a global energy and solutions company, ranked amongst the largest corporations on Fortune Global 500</a:t>
            </a:r>
            <a:r>
              <a:rPr lang="en-US" sz="1200" b="0" baseline="30000" dirty="0">
                <a:solidFill>
                  <a:schemeClr val="tx1"/>
                </a:solidFill>
                <a:latin typeface="Arial" panose="020B0604020202020204" pitchFamily="34" charset="0"/>
              </a:rPr>
              <a:t>®</a:t>
            </a:r>
            <a:r>
              <a:rPr lang="en-US" sz="1200" b="0" dirty="0">
                <a:solidFill>
                  <a:schemeClr val="tx1"/>
                </a:solidFill>
                <a:latin typeface="Arial" panose="020B0604020202020204" pitchFamily="34" charset="0"/>
              </a:rPr>
              <a:t>. As global energy and solutions company, PETRONAS seek opportunities in energy investments both in hydrocarbon and renewables across the globe and </a:t>
            </a:r>
            <a:r>
              <a:rPr lang="en-US" sz="1200" b="0" dirty="0" err="1">
                <a:solidFill>
                  <a:schemeClr val="tx1"/>
                </a:solidFill>
                <a:latin typeface="Arial" panose="020B0604020202020204" pitchFamily="34" charset="0"/>
              </a:rPr>
              <a:t>maximise</a:t>
            </a:r>
            <a:r>
              <a:rPr lang="en-US" sz="1200" b="0" dirty="0">
                <a:solidFill>
                  <a:schemeClr val="tx1"/>
                </a:solidFill>
                <a:latin typeface="Arial" panose="020B0604020202020204" pitchFamily="34" charset="0"/>
              </a:rPr>
              <a:t> value through our integrated business model</a:t>
            </a:r>
            <a:r>
              <a:rPr lang="en-US" sz="1100" b="0" dirty="0">
                <a:latin typeface="+mj-lt"/>
              </a:rPr>
              <a:t>.</a:t>
            </a:r>
            <a:endParaRPr lang="en-US" dirty="0">
              <a:latin typeface="Museo Sans 900" panose="02000000000000000000" pitchFamily="50" charset="0"/>
            </a:endParaRPr>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custDataLst>
              <p:tags r:id="rId1"/>
            </p:custDataLst>
          </p:nvPr>
        </p:nvSpPr>
        <p:spPr>
          <a:xfrm>
            <a:off x="0" y="8685213"/>
            <a:ext cx="6858000" cy="458787"/>
          </a:xfrm>
        </p:spPr>
        <p:txBody>
          <a:bodyPr/>
          <a:lstStyle/>
          <a:p>
            <a:r>
              <a:rPr lang="en-US"/>
              <a:t>Open</a:t>
            </a:r>
          </a:p>
        </p:txBody>
      </p:sp>
      <p:sp>
        <p:nvSpPr>
          <p:cNvPr id="6" name="Slide Number Placeholder 5"/>
          <p:cNvSpPr>
            <a:spLocks noGrp="1"/>
          </p:cNvSpPr>
          <p:nvPr>
            <p:ph type="sldNum" sz="quarter" idx="5"/>
          </p:nvPr>
        </p:nvSpPr>
        <p:spPr/>
        <p:txBody>
          <a:bodyPr/>
          <a:lstStyle/>
          <a:p>
            <a:fld id="{86FCDF82-93C1-0549-BED2-51860D1A520A}" type="slidenum">
              <a:rPr lang="en-US" smtClean="0"/>
              <a:pPr/>
              <a:t>3</a:t>
            </a:fld>
            <a:endParaRPr lang="en-US" dirty="0"/>
          </a:p>
        </p:txBody>
      </p:sp>
    </p:spTree>
    <p:extLst>
      <p:ext uri="{BB962C8B-B14F-4D97-AF65-F5344CB8AC3E}">
        <p14:creationId xmlns:p14="http://schemas.microsoft.com/office/powerpoint/2010/main" val="384264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custDataLst>
              <p:tags r:id="rId1"/>
            </p:custDataLst>
          </p:nvPr>
        </p:nvSpPr>
        <p:spPr>
          <a:xfrm>
            <a:off x="0" y="8685213"/>
            <a:ext cx="6858000" cy="458787"/>
          </a:xfrm>
        </p:spPr>
        <p:txBody>
          <a:bodyPr/>
          <a:lstStyle/>
          <a:p>
            <a:r>
              <a:rPr lang="en-US"/>
              <a:t>Open</a:t>
            </a:r>
          </a:p>
        </p:txBody>
      </p:sp>
      <p:sp>
        <p:nvSpPr>
          <p:cNvPr id="6" name="Slide Number Placeholder 5"/>
          <p:cNvSpPr>
            <a:spLocks noGrp="1"/>
          </p:cNvSpPr>
          <p:nvPr>
            <p:ph type="sldNum" sz="quarter" idx="5"/>
          </p:nvPr>
        </p:nvSpPr>
        <p:spPr/>
        <p:txBody>
          <a:bodyPr/>
          <a:lstStyle/>
          <a:p>
            <a:fld id="{86FCDF82-93C1-0549-BED2-51860D1A520A}" type="slidenum">
              <a:rPr lang="en-US" smtClean="0"/>
              <a:pPr/>
              <a:t>4</a:t>
            </a:fld>
            <a:endParaRPr lang="en-US" dirty="0"/>
          </a:p>
        </p:txBody>
      </p:sp>
    </p:spTree>
    <p:extLst>
      <p:ext uri="{BB962C8B-B14F-4D97-AF65-F5344CB8AC3E}">
        <p14:creationId xmlns:p14="http://schemas.microsoft.com/office/powerpoint/2010/main" val="2473888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custDataLst>
              <p:tags r:id="rId1"/>
            </p:custDataLst>
          </p:nvPr>
        </p:nvSpPr>
        <p:spPr>
          <a:xfrm>
            <a:off x="0" y="8685213"/>
            <a:ext cx="6858000" cy="458787"/>
          </a:xfrm>
        </p:spPr>
        <p:txBody>
          <a:bodyPr/>
          <a:lstStyle/>
          <a:p>
            <a:r>
              <a:rPr lang="en-US"/>
              <a:t>Open</a:t>
            </a:r>
          </a:p>
        </p:txBody>
      </p:sp>
      <p:sp>
        <p:nvSpPr>
          <p:cNvPr id="6" name="Slide Number Placeholder 5"/>
          <p:cNvSpPr>
            <a:spLocks noGrp="1"/>
          </p:cNvSpPr>
          <p:nvPr>
            <p:ph type="sldNum" sz="quarter" idx="5"/>
          </p:nvPr>
        </p:nvSpPr>
        <p:spPr/>
        <p:txBody>
          <a:bodyPr/>
          <a:lstStyle/>
          <a:p>
            <a:fld id="{86FCDF82-93C1-0549-BED2-51860D1A520A}" type="slidenum">
              <a:rPr lang="en-US" smtClean="0"/>
              <a:pPr/>
              <a:t>5</a:t>
            </a:fld>
            <a:endParaRPr lang="en-US" dirty="0"/>
          </a:p>
        </p:txBody>
      </p:sp>
    </p:spTree>
    <p:extLst>
      <p:ext uri="{BB962C8B-B14F-4D97-AF65-F5344CB8AC3E}">
        <p14:creationId xmlns:p14="http://schemas.microsoft.com/office/powerpoint/2010/main" val="2504980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INSTEP logo (?)</a:t>
            </a:r>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custDataLst>
              <p:tags r:id="rId1"/>
            </p:custDataLst>
          </p:nvPr>
        </p:nvSpPr>
        <p:spPr>
          <a:xfrm>
            <a:off x="0" y="8685213"/>
            <a:ext cx="6858000" cy="458787"/>
          </a:xfrm>
        </p:spPr>
        <p:txBody>
          <a:bodyPr/>
          <a:lstStyle/>
          <a:p>
            <a:r>
              <a:rPr lang="en-US"/>
              <a:t>Open</a:t>
            </a:r>
          </a:p>
        </p:txBody>
      </p:sp>
      <p:sp>
        <p:nvSpPr>
          <p:cNvPr id="6" name="Slide Number Placeholder 5"/>
          <p:cNvSpPr>
            <a:spLocks noGrp="1"/>
          </p:cNvSpPr>
          <p:nvPr>
            <p:ph type="sldNum" sz="quarter" idx="5"/>
          </p:nvPr>
        </p:nvSpPr>
        <p:spPr/>
        <p:txBody>
          <a:bodyPr/>
          <a:lstStyle/>
          <a:p>
            <a:fld id="{86FCDF82-93C1-0549-BED2-51860D1A520A}" type="slidenum">
              <a:rPr lang="en-US" smtClean="0"/>
              <a:pPr/>
              <a:t>6</a:t>
            </a:fld>
            <a:endParaRPr lang="en-US" dirty="0"/>
          </a:p>
        </p:txBody>
      </p:sp>
    </p:spTree>
    <p:extLst>
      <p:ext uri="{BB962C8B-B14F-4D97-AF65-F5344CB8AC3E}">
        <p14:creationId xmlns:p14="http://schemas.microsoft.com/office/powerpoint/2010/main" val="3832601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MY"/>
          </a:p>
        </p:txBody>
      </p:sp>
      <p:sp>
        <p:nvSpPr>
          <p:cNvPr id="5" name="Footer Placeholder 4"/>
          <p:cNvSpPr>
            <a:spLocks noGrp="1"/>
          </p:cNvSpPr>
          <p:nvPr>
            <p:ph type="ftr" sz="quarter" idx="4"/>
            <p:custDataLst>
              <p:tags r:id="rId1"/>
            </p:custDataLst>
          </p:nvPr>
        </p:nvSpPr>
        <p:spPr>
          <a:xfrm>
            <a:off x="0" y="8685213"/>
            <a:ext cx="6858000" cy="458787"/>
          </a:xfrm>
        </p:spPr>
        <p:txBody>
          <a:bodyPr/>
          <a:lstStyle/>
          <a:p>
            <a:r>
              <a:rPr lang="en-US"/>
              <a:t>Open</a:t>
            </a:r>
          </a:p>
        </p:txBody>
      </p:sp>
      <p:sp>
        <p:nvSpPr>
          <p:cNvPr id="6" name="Slide Number Placeholder 5"/>
          <p:cNvSpPr>
            <a:spLocks noGrp="1"/>
          </p:cNvSpPr>
          <p:nvPr>
            <p:ph type="sldNum" sz="quarter" idx="5"/>
          </p:nvPr>
        </p:nvSpPr>
        <p:spPr/>
        <p:txBody>
          <a:bodyPr/>
          <a:lstStyle/>
          <a:p>
            <a:fld id="{F6A22D18-1CE5-478A-80BA-E1FC1DAAC848}" type="slidenum">
              <a:rPr lang="en-MY" smtClean="0"/>
              <a:t>7</a:t>
            </a:fld>
            <a:endParaRPr lang="en-MY"/>
          </a:p>
        </p:txBody>
      </p:sp>
    </p:spTree>
    <p:extLst>
      <p:ext uri="{BB962C8B-B14F-4D97-AF65-F5344CB8AC3E}">
        <p14:creationId xmlns:p14="http://schemas.microsoft.com/office/powerpoint/2010/main" val="1576324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dirty="0"/>
              <a:t>In driving and governing PSM in PETRONAS, the following main elements have been in place and focused upon since the establishment of PSM requirements:</a:t>
            </a:r>
          </a:p>
          <a:p>
            <a:pPr marL="285750" indent="-285750" algn="just">
              <a:buFont typeface="Wingdings" panose="05000000000000000000" pitchFamily="2" charset="2"/>
              <a:buChar char="q"/>
            </a:pPr>
            <a:r>
              <a:rPr lang="en-US" sz="1200" dirty="0"/>
              <a:t>Management of Change (MOC);</a:t>
            </a:r>
          </a:p>
          <a:p>
            <a:pPr marL="285750" indent="-285750" algn="just">
              <a:buFont typeface="Wingdings" panose="05000000000000000000" pitchFamily="2" charset="2"/>
              <a:buChar char="q"/>
            </a:pPr>
            <a:r>
              <a:rPr lang="en-US" sz="1200" dirty="0"/>
              <a:t>Process Hazard Analysis (PHA);</a:t>
            </a:r>
          </a:p>
          <a:p>
            <a:pPr marL="285750" indent="-285750" algn="just">
              <a:buFont typeface="Wingdings" panose="05000000000000000000" pitchFamily="2" charset="2"/>
              <a:buChar char="q"/>
            </a:pPr>
            <a:r>
              <a:rPr lang="en-US" sz="1200" dirty="0"/>
              <a:t>Process Safety Information (PSI);</a:t>
            </a:r>
          </a:p>
          <a:p>
            <a:pPr marL="285750" indent="-285750" algn="just">
              <a:buFont typeface="Wingdings" panose="05000000000000000000" pitchFamily="2" charset="2"/>
              <a:buChar char="q"/>
            </a:pPr>
            <a:r>
              <a:rPr lang="en-US" sz="1200" dirty="0"/>
              <a:t>Design Integrity (DI),;</a:t>
            </a:r>
          </a:p>
          <a:p>
            <a:pPr marL="285750" indent="-285750" algn="just">
              <a:buFont typeface="Wingdings" panose="05000000000000000000" pitchFamily="2" charset="2"/>
              <a:buChar char="q"/>
            </a:pPr>
            <a:r>
              <a:rPr lang="en-US" sz="1200" dirty="0"/>
              <a:t>Mechanical Integrity (MI);</a:t>
            </a:r>
          </a:p>
          <a:p>
            <a:pPr marL="285750" indent="-285750" algn="just">
              <a:buFont typeface="Wingdings" panose="05000000000000000000" pitchFamily="2" charset="2"/>
              <a:buChar char="q"/>
            </a:pPr>
            <a:r>
              <a:rPr lang="en-US" sz="1200" dirty="0"/>
              <a:t>Operating Procedure (OP);</a:t>
            </a:r>
          </a:p>
          <a:p>
            <a:pPr marL="285750" indent="-285750" algn="just">
              <a:buFont typeface="Wingdings" panose="05000000000000000000" pitchFamily="2" charset="2"/>
              <a:buChar char="q"/>
            </a:pPr>
            <a:r>
              <a:rPr lang="en-US" sz="1200" dirty="0"/>
              <a:t>Pre-Activity Safety Review (PASR); and</a:t>
            </a:r>
          </a:p>
          <a:p>
            <a:pPr marL="285750" indent="-285750" algn="just">
              <a:buFont typeface="Wingdings" panose="05000000000000000000" pitchFamily="2" charset="2"/>
              <a:buChar char="q"/>
            </a:pPr>
            <a:r>
              <a:rPr lang="en-US" sz="1200" dirty="0"/>
              <a:t> Proprietary and Licensed Technology Assessment (PLTA).</a:t>
            </a:r>
            <a:endParaRPr lang="en-MY" sz="1200" dirty="0"/>
          </a:p>
          <a:p>
            <a:endParaRPr lang="en-MY" dirty="0"/>
          </a:p>
        </p:txBody>
      </p:sp>
      <p:sp>
        <p:nvSpPr>
          <p:cNvPr id="4" name="Slide Number Placeholder 3"/>
          <p:cNvSpPr>
            <a:spLocks noGrp="1"/>
          </p:cNvSpPr>
          <p:nvPr>
            <p:ph type="sldNum" sz="quarter" idx="5"/>
          </p:nvPr>
        </p:nvSpPr>
        <p:spPr/>
        <p:txBody>
          <a:bodyPr/>
          <a:lstStyle/>
          <a:p>
            <a:fld id="{F6A22D18-1CE5-478A-80BA-E1FC1DAAC848}" type="slidenum">
              <a:rPr lang="en-MY" smtClean="0"/>
              <a:t>8</a:t>
            </a:fld>
            <a:endParaRPr lang="en-MY"/>
          </a:p>
        </p:txBody>
      </p:sp>
    </p:spTree>
    <p:extLst>
      <p:ext uri="{BB962C8B-B14F-4D97-AF65-F5344CB8AC3E}">
        <p14:creationId xmlns:p14="http://schemas.microsoft.com/office/powerpoint/2010/main" val="853587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Initial incident investigation focuses mainly on identifying the immediate causes of the incident and does not track back far enough to understand the background stories or events. Deep dive approach analyses the interactions between the various components/ parts of the incident whether they are physical (i.e., installations, </a:t>
            </a:r>
            <a:r>
              <a:rPr lang="en-US" sz="1200" dirty="0" err="1">
                <a:latin typeface="Arial" panose="020B0604020202020204" pitchFamily="34" charset="0"/>
                <a:cs typeface="Arial" panose="020B0604020202020204" pitchFamily="34" charset="0"/>
              </a:rPr>
              <a:t>organisations</a:t>
            </a:r>
            <a:r>
              <a:rPr lang="en-US" sz="1200" dirty="0">
                <a:latin typeface="Arial" panose="020B0604020202020204" pitchFamily="34" charset="0"/>
                <a:cs typeface="Arial" panose="020B0604020202020204" pitchFamily="34" charset="0"/>
              </a:rPr>
              <a:t>, policies, procedures), or cognitive (i.e., norms, practices, </a:t>
            </a:r>
            <a:r>
              <a:rPr lang="en-US" sz="1200" dirty="0" err="1">
                <a:latin typeface="Arial" panose="020B0604020202020204" pitchFamily="34" charset="0"/>
                <a:cs typeface="Arial" panose="020B0604020202020204" pitchFamily="34" charset="0"/>
              </a:rPr>
              <a:t>organisation</a:t>
            </a:r>
            <a:r>
              <a:rPr lang="en-US" sz="1200" dirty="0">
                <a:latin typeface="Arial" panose="020B0604020202020204" pitchFamily="34" charset="0"/>
                <a:cs typeface="Arial" panose="020B0604020202020204" pitchFamily="34" charset="0"/>
              </a:rPr>
              <a:t>) within a particular system.</a:t>
            </a:r>
            <a:endParaRPr lang="en-MY" sz="1200" dirty="0">
              <a:latin typeface="Arial" panose="020B0604020202020204" pitchFamily="34" charset="0"/>
              <a:cs typeface="Arial" panose="020B0604020202020204" pitchFamily="34" charset="0"/>
            </a:endParaRPr>
          </a:p>
          <a:p>
            <a:endParaRPr lang="en-MY" dirty="0"/>
          </a:p>
        </p:txBody>
      </p:sp>
      <p:sp>
        <p:nvSpPr>
          <p:cNvPr id="4" name="Slide Number Placeholder 3"/>
          <p:cNvSpPr>
            <a:spLocks noGrp="1"/>
          </p:cNvSpPr>
          <p:nvPr>
            <p:ph type="sldNum" sz="quarter" idx="5"/>
          </p:nvPr>
        </p:nvSpPr>
        <p:spPr/>
        <p:txBody>
          <a:bodyPr/>
          <a:lstStyle/>
          <a:p>
            <a:fld id="{F6A22D18-1CE5-478A-80BA-E1FC1DAAC848}" type="slidenum">
              <a:rPr lang="en-MY" smtClean="0"/>
              <a:t>9</a:t>
            </a:fld>
            <a:endParaRPr lang="en-MY"/>
          </a:p>
        </p:txBody>
      </p:sp>
    </p:spTree>
    <p:extLst>
      <p:ext uri="{BB962C8B-B14F-4D97-AF65-F5344CB8AC3E}">
        <p14:creationId xmlns:p14="http://schemas.microsoft.com/office/powerpoint/2010/main" val="7902916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6A7AF-287B-479C-80D5-46E387CA48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472041B-617C-48D4-ACE9-A45A334041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406F5B-572E-440D-9678-9B3218B1098B}"/>
              </a:ext>
            </a:extLst>
          </p:cNvPr>
          <p:cNvSpPr>
            <a:spLocks noGrp="1"/>
          </p:cNvSpPr>
          <p:nvPr>
            <p:ph type="dt" sz="half" idx="10"/>
          </p:nvPr>
        </p:nvSpPr>
        <p:spPr/>
        <p:txBody>
          <a:bodyPr/>
          <a:lstStyle/>
          <a:p>
            <a:fld id="{2D24BF17-EA64-4EE9-97C2-4B53AE2BFC31}" type="datetimeFigureOut">
              <a:rPr lang="en-US" smtClean="0"/>
              <a:t>11/2/2022</a:t>
            </a:fld>
            <a:endParaRPr lang="en-US"/>
          </a:p>
        </p:txBody>
      </p:sp>
      <p:sp>
        <p:nvSpPr>
          <p:cNvPr id="5" name="Footer Placeholder 4">
            <a:extLst>
              <a:ext uri="{FF2B5EF4-FFF2-40B4-BE49-F238E27FC236}">
                <a16:creationId xmlns:a16="http://schemas.microsoft.com/office/drawing/2014/main" id="{F30D8DFC-F107-47ED-B702-72D50B955F43}"/>
              </a:ext>
            </a:extLst>
          </p:cNvPr>
          <p:cNvSpPr>
            <a:spLocks noGrp="1"/>
          </p:cNvSpPr>
          <p:nvPr>
            <p:ph type="ftr" sz="quarter" idx="11"/>
            <p:custDataLst>
              <p:tags r:id="rId1"/>
            </p:custDataLst>
          </p:nvPr>
        </p:nvSpPr>
        <p:spPr>
          <a:xfrm>
            <a:off x="0" y="6356350"/>
            <a:ext cx="12192000" cy="365125"/>
          </a:xfrm>
        </p:spPr>
        <p:txBody>
          <a:bodyPr/>
          <a:lstStyle>
            <a:lvl1pPr algn="l">
              <a:defRPr lang="en-US" sz="600" b="0" i="0" u="none">
                <a:solidFill>
                  <a:srgbClr val="000000"/>
                </a:solidFill>
                <a:latin typeface="Verdana" panose="020B0604030504040204" pitchFamily="34" charset="0"/>
              </a:defRPr>
            </a:lvl1pPr>
          </a:lstStyle>
          <a:p>
            <a:r>
              <a:rPr lang="en-US"/>
              <a:t>Open</a:t>
            </a:r>
          </a:p>
        </p:txBody>
      </p:sp>
      <p:sp>
        <p:nvSpPr>
          <p:cNvPr id="6" name="Slide Number Placeholder 5">
            <a:extLst>
              <a:ext uri="{FF2B5EF4-FFF2-40B4-BE49-F238E27FC236}">
                <a16:creationId xmlns:a16="http://schemas.microsoft.com/office/drawing/2014/main" id="{8B440474-CAEC-45FC-B15E-A2576C3C71D2}"/>
              </a:ext>
            </a:extLst>
          </p:cNvPr>
          <p:cNvSpPr>
            <a:spLocks noGrp="1"/>
          </p:cNvSpPr>
          <p:nvPr>
            <p:ph type="sldNum" sz="quarter" idx="12"/>
          </p:nvPr>
        </p:nvSpPr>
        <p:spPr/>
        <p:txBody>
          <a:bodyPr/>
          <a:lstStyle/>
          <a:p>
            <a:fld id="{F5CED561-C827-4218-8CB7-1DF03C68608A}" type="slidenum">
              <a:rPr lang="en-US" smtClean="0"/>
              <a:t>‹#›</a:t>
            </a:fld>
            <a:endParaRPr lang="en-US"/>
          </a:p>
        </p:txBody>
      </p:sp>
    </p:spTree>
    <p:extLst>
      <p:ext uri="{BB962C8B-B14F-4D97-AF65-F5344CB8AC3E}">
        <p14:creationId xmlns:p14="http://schemas.microsoft.com/office/powerpoint/2010/main" val="3515919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1A053-0DC4-457A-9814-822A2C5D8C8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36FBB7-B252-4B4E-BB9C-104E8E1716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93766B-A79F-4E16-BA50-4DEE663BF73E}"/>
              </a:ext>
            </a:extLst>
          </p:cNvPr>
          <p:cNvSpPr>
            <a:spLocks noGrp="1"/>
          </p:cNvSpPr>
          <p:nvPr>
            <p:ph type="dt" sz="half" idx="10"/>
          </p:nvPr>
        </p:nvSpPr>
        <p:spPr/>
        <p:txBody>
          <a:bodyPr/>
          <a:lstStyle/>
          <a:p>
            <a:fld id="{2D24BF17-EA64-4EE9-97C2-4B53AE2BFC31}" type="datetimeFigureOut">
              <a:rPr lang="en-US" smtClean="0"/>
              <a:t>11/2/2022</a:t>
            </a:fld>
            <a:endParaRPr lang="en-US"/>
          </a:p>
        </p:txBody>
      </p:sp>
      <p:sp>
        <p:nvSpPr>
          <p:cNvPr id="5" name="Footer Placeholder 4">
            <a:extLst>
              <a:ext uri="{FF2B5EF4-FFF2-40B4-BE49-F238E27FC236}">
                <a16:creationId xmlns:a16="http://schemas.microsoft.com/office/drawing/2014/main" id="{CF2089F1-6CB4-4B51-9E3B-11A5B6C2134B}"/>
              </a:ext>
            </a:extLst>
          </p:cNvPr>
          <p:cNvSpPr>
            <a:spLocks noGrp="1"/>
          </p:cNvSpPr>
          <p:nvPr>
            <p:ph type="ftr" sz="quarter" idx="11"/>
            <p:custDataLst>
              <p:tags r:id="rId1"/>
            </p:custDataLst>
          </p:nvPr>
        </p:nvSpPr>
        <p:spPr>
          <a:xfrm>
            <a:off x="0" y="6356350"/>
            <a:ext cx="12192000" cy="365125"/>
          </a:xfrm>
        </p:spPr>
        <p:txBody>
          <a:bodyPr/>
          <a:lstStyle>
            <a:lvl1pPr algn="l">
              <a:defRPr lang="en-US" sz="600" b="0" i="0" u="none">
                <a:solidFill>
                  <a:srgbClr val="000000"/>
                </a:solidFill>
                <a:latin typeface="Verdana" panose="020B0604030504040204" pitchFamily="34" charset="0"/>
              </a:defRPr>
            </a:lvl1pPr>
          </a:lstStyle>
          <a:p>
            <a:r>
              <a:rPr lang="en-US"/>
              <a:t>Open</a:t>
            </a:r>
          </a:p>
        </p:txBody>
      </p:sp>
      <p:sp>
        <p:nvSpPr>
          <p:cNvPr id="6" name="Slide Number Placeholder 5">
            <a:extLst>
              <a:ext uri="{FF2B5EF4-FFF2-40B4-BE49-F238E27FC236}">
                <a16:creationId xmlns:a16="http://schemas.microsoft.com/office/drawing/2014/main" id="{C1686AF9-C109-48DD-935D-C5313FD5548A}"/>
              </a:ext>
            </a:extLst>
          </p:cNvPr>
          <p:cNvSpPr>
            <a:spLocks noGrp="1"/>
          </p:cNvSpPr>
          <p:nvPr>
            <p:ph type="sldNum" sz="quarter" idx="12"/>
          </p:nvPr>
        </p:nvSpPr>
        <p:spPr/>
        <p:txBody>
          <a:bodyPr/>
          <a:lstStyle/>
          <a:p>
            <a:fld id="{F5CED561-C827-4218-8CB7-1DF03C68608A}" type="slidenum">
              <a:rPr lang="en-US" smtClean="0"/>
              <a:t>‹#›</a:t>
            </a:fld>
            <a:endParaRPr lang="en-US"/>
          </a:p>
        </p:txBody>
      </p:sp>
    </p:spTree>
    <p:extLst>
      <p:ext uri="{BB962C8B-B14F-4D97-AF65-F5344CB8AC3E}">
        <p14:creationId xmlns:p14="http://schemas.microsoft.com/office/powerpoint/2010/main" val="2093926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E24B6B-8BEA-40AC-9DDF-A15B109C217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C920CE-8951-4C4C-9192-EA9C9C282B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0E5B27-7000-44A9-8B81-78AAE696944F}"/>
              </a:ext>
            </a:extLst>
          </p:cNvPr>
          <p:cNvSpPr>
            <a:spLocks noGrp="1"/>
          </p:cNvSpPr>
          <p:nvPr>
            <p:ph type="dt" sz="half" idx="10"/>
          </p:nvPr>
        </p:nvSpPr>
        <p:spPr/>
        <p:txBody>
          <a:bodyPr/>
          <a:lstStyle/>
          <a:p>
            <a:fld id="{2D24BF17-EA64-4EE9-97C2-4B53AE2BFC31}" type="datetimeFigureOut">
              <a:rPr lang="en-US" smtClean="0"/>
              <a:t>11/2/2022</a:t>
            </a:fld>
            <a:endParaRPr lang="en-US"/>
          </a:p>
        </p:txBody>
      </p:sp>
      <p:sp>
        <p:nvSpPr>
          <p:cNvPr id="5" name="Footer Placeholder 4">
            <a:extLst>
              <a:ext uri="{FF2B5EF4-FFF2-40B4-BE49-F238E27FC236}">
                <a16:creationId xmlns:a16="http://schemas.microsoft.com/office/drawing/2014/main" id="{55A5E279-7408-4AF7-B50E-4936F2252569}"/>
              </a:ext>
            </a:extLst>
          </p:cNvPr>
          <p:cNvSpPr>
            <a:spLocks noGrp="1"/>
          </p:cNvSpPr>
          <p:nvPr>
            <p:ph type="ftr" sz="quarter" idx="11"/>
            <p:custDataLst>
              <p:tags r:id="rId1"/>
            </p:custDataLst>
          </p:nvPr>
        </p:nvSpPr>
        <p:spPr>
          <a:xfrm>
            <a:off x="0" y="6356350"/>
            <a:ext cx="12192000" cy="365125"/>
          </a:xfrm>
        </p:spPr>
        <p:txBody>
          <a:bodyPr/>
          <a:lstStyle>
            <a:lvl1pPr algn="l">
              <a:defRPr lang="en-US" sz="600" b="0" i="0" u="none">
                <a:solidFill>
                  <a:srgbClr val="000000"/>
                </a:solidFill>
                <a:latin typeface="Verdana" panose="020B0604030504040204" pitchFamily="34" charset="0"/>
              </a:defRPr>
            </a:lvl1pPr>
          </a:lstStyle>
          <a:p>
            <a:r>
              <a:rPr lang="en-US"/>
              <a:t>Open</a:t>
            </a:r>
          </a:p>
        </p:txBody>
      </p:sp>
      <p:sp>
        <p:nvSpPr>
          <p:cNvPr id="6" name="Slide Number Placeholder 5">
            <a:extLst>
              <a:ext uri="{FF2B5EF4-FFF2-40B4-BE49-F238E27FC236}">
                <a16:creationId xmlns:a16="http://schemas.microsoft.com/office/drawing/2014/main" id="{3E317B23-810F-467D-9E4F-20EA79710CBB}"/>
              </a:ext>
            </a:extLst>
          </p:cNvPr>
          <p:cNvSpPr>
            <a:spLocks noGrp="1"/>
          </p:cNvSpPr>
          <p:nvPr>
            <p:ph type="sldNum" sz="quarter" idx="12"/>
          </p:nvPr>
        </p:nvSpPr>
        <p:spPr/>
        <p:txBody>
          <a:bodyPr/>
          <a:lstStyle/>
          <a:p>
            <a:fld id="{F5CED561-C827-4218-8CB7-1DF03C68608A}" type="slidenum">
              <a:rPr lang="en-US" smtClean="0"/>
              <a:t>‹#›</a:t>
            </a:fld>
            <a:endParaRPr lang="en-US"/>
          </a:p>
        </p:txBody>
      </p:sp>
    </p:spTree>
    <p:extLst>
      <p:ext uri="{BB962C8B-B14F-4D97-AF65-F5344CB8AC3E}">
        <p14:creationId xmlns:p14="http://schemas.microsoft.com/office/powerpoint/2010/main" val="11638625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301E4-0ADD-984D-9668-07FDFB24A915}"/>
              </a:ext>
            </a:extLst>
          </p:cNvPr>
          <p:cNvSpPr>
            <a:spLocks noGrp="1"/>
          </p:cNvSpPr>
          <p:nvPr>
            <p:ph type="ctrTitle" hasCustomPrompt="1"/>
          </p:nvPr>
        </p:nvSpPr>
        <p:spPr>
          <a:xfrm>
            <a:off x="515938" y="1685333"/>
            <a:ext cx="11160125" cy="1743666"/>
          </a:xfrm>
        </p:spPr>
        <p:txBody>
          <a:bodyPr anchor="b">
            <a:noAutofit/>
          </a:bodyPr>
          <a:lstStyle>
            <a:lvl1pPr algn="l">
              <a:defRPr sz="2800" b="1" i="0">
                <a:solidFill>
                  <a:schemeClr val="bg1"/>
                </a:solidFill>
                <a:latin typeface="Arial" panose="020B0604020202020204" pitchFamily="34" charset="0"/>
                <a:cs typeface="Arial" panose="020B0604020202020204" pitchFamily="34" charset="0"/>
              </a:defRPr>
            </a:lvl1pPr>
          </a:lstStyle>
          <a:p>
            <a:r>
              <a:rPr lang="en-US" dirty="0"/>
              <a:t>Insert title here</a:t>
            </a:r>
          </a:p>
        </p:txBody>
      </p:sp>
      <p:sp>
        <p:nvSpPr>
          <p:cNvPr id="3" name="Subtitle 2">
            <a:extLst>
              <a:ext uri="{FF2B5EF4-FFF2-40B4-BE49-F238E27FC236}">
                <a16:creationId xmlns:a16="http://schemas.microsoft.com/office/drawing/2014/main" id="{CC629191-151B-D344-A4A0-EE838FCFB769}"/>
              </a:ext>
            </a:extLst>
          </p:cNvPr>
          <p:cNvSpPr>
            <a:spLocks noGrp="1"/>
          </p:cNvSpPr>
          <p:nvPr>
            <p:ph type="subTitle" idx="1" hasCustomPrompt="1"/>
          </p:nvPr>
        </p:nvSpPr>
        <p:spPr>
          <a:xfrm>
            <a:off x="516506" y="3434400"/>
            <a:ext cx="7061729" cy="1026042"/>
          </a:xfrm>
        </p:spPr>
        <p:txBody>
          <a:bodyPr>
            <a:noAutofit/>
          </a:bodyPr>
          <a:lstStyle>
            <a:lvl1pPr marL="0" indent="0" algn="l">
              <a:buNone/>
              <a:defRPr sz="18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here</a:t>
            </a:r>
          </a:p>
        </p:txBody>
      </p:sp>
      <p:sp>
        <p:nvSpPr>
          <p:cNvPr id="10" name="TextBox 9">
            <a:extLst>
              <a:ext uri="{FF2B5EF4-FFF2-40B4-BE49-F238E27FC236}">
                <a16:creationId xmlns:a16="http://schemas.microsoft.com/office/drawing/2014/main" id="{BFA56775-7C61-C240-9631-E3AB755D2455}"/>
              </a:ext>
            </a:extLst>
          </p:cNvPr>
          <p:cNvSpPr txBox="1"/>
          <p:nvPr userDrawn="1"/>
        </p:nvSpPr>
        <p:spPr>
          <a:xfrm>
            <a:off x="515938" y="6028035"/>
            <a:ext cx="6841595" cy="461665"/>
          </a:xfrm>
          <a:prstGeom prst="rect">
            <a:avLst/>
          </a:prstGeom>
          <a:noFill/>
        </p:spPr>
        <p:txBody>
          <a:bodyPr wrap="square" rtlCol="0" anchor="b" anchorCtr="0">
            <a:spAutoFit/>
          </a:bodyPr>
          <a:lstStyle/>
          <a:p>
            <a:r>
              <a:rPr lang="en-SG" sz="800" b="1" i="0" dirty="0">
                <a:solidFill>
                  <a:schemeClr val="bg1"/>
                </a:solidFill>
                <a:latin typeface="Arial" panose="020B0604020202020204" pitchFamily="34" charset="0"/>
                <a:cs typeface="Arial" panose="020B0604020202020204" pitchFamily="34" charset="0"/>
              </a:rPr>
              <a:t>© 2022 Petroliam Nasional </a:t>
            </a:r>
            <a:r>
              <a:rPr lang="en-SG" sz="800" b="1" i="0" dirty="0" err="1">
                <a:solidFill>
                  <a:schemeClr val="bg1"/>
                </a:solidFill>
                <a:latin typeface="Arial" panose="020B0604020202020204" pitchFamily="34" charset="0"/>
                <a:cs typeface="Arial" panose="020B0604020202020204" pitchFamily="34" charset="0"/>
              </a:rPr>
              <a:t>Berhad</a:t>
            </a:r>
            <a:r>
              <a:rPr lang="en-SG" sz="800" b="1" i="0" dirty="0">
                <a:solidFill>
                  <a:schemeClr val="bg1"/>
                </a:solidFill>
                <a:latin typeface="Arial" panose="020B0604020202020204" pitchFamily="34" charset="0"/>
                <a:cs typeface="Arial" panose="020B0604020202020204" pitchFamily="34" charset="0"/>
              </a:rPr>
              <a:t> (PETRONAS)</a:t>
            </a:r>
          </a:p>
          <a:p>
            <a:r>
              <a:rPr lang="en-SG" sz="800" b="0" i="0" dirty="0">
                <a:solidFill>
                  <a:schemeClr val="bg1"/>
                </a:solidFill>
                <a:latin typeface="Arial" panose="020B0604020202020204" pitchFamily="34" charset="0"/>
                <a:cs typeface="Arial" panose="020B0604020202020204" pitchFamily="34" charset="0"/>
              </a:rPr>
              <a:t>All rights reserved. No part of this document may be reproduced in any form possible, stored in a retrieval system, transmitted and/or disseminated in any form or by any means (digital, mechanical, hard copy, recording or otherwise) without the permission of the copyright owner.</a:t>
            </a:r>
          </a:p>
        </p:txBody>
      </p:sp>
      <p:sp>
        <p:nvSpPr>
          <p:cNvPr id="15" name="Text Placeholder 14">
            <a:extLst>
              <a:ext uri="{FF2B5EF4-FFF2-40B4-BE49-F238E27FC236}">
                <a16:creationId xmlns:a16="http://schemas.microsoft.com/office/drawing/2014/main" id="{53122454-4D70-C64D-AA05-0282A8996AEA}"/>
              </a:ext>
            </a:extLst>
          </p:cNvPr>
          <p:cNvSpPr>
            <a:spLocks noGrp="1"/>
          </p:cNvSpPr>
          <p:nvPr>
            <p:ph type="body" sz="quarter" idx="10" hasCustomPrompt="1"/>
          </p:nvPr>
        </p:nvSpPr>
        <p:spPr>
          <a:xfrm>
            <a:off x="515938" y="4398436"/>
            <a:ext cx="4431982" cy="284762"/>
          </a:xfrm>
        </p:spPr>
        <p:txBody>
          <a:bodyPr>
            <a:noAutofit/>
          </a:bodyPr>
          <a:lstStyle>
            <a:lvl1pPr marL="0" indent="0">
              <a:lnSpc>
                <a:spcPct val="100000"/>
              </a:lnSpc>
              <a:spcBef>
                <a:spcPts val="0"/>
              </a:spcBef>
              <a:buNone/>
              <a:defRPr sz="1600">
                <a:solidFill>
                  <a:schemeClr val="bg1"/>
                </a:solidFill>
                <a:latin typeface="Arial" panose="020B0604020202020204" pitchFamily="34" charset="0"/>
                <a:cs typeface="Arial" panose="020B0604020202020204" pitchFamily="34" charset="0"/>
              </a:defRPr>
            </a:lvl1pPr>
          </a:lstStyle>
          <a:p>
            <a:pPr lvl="0"/>
            <a:r>
              <a:rPr lang="en-US" dirty="0"/>
              <a:t>Presentation to XXX</a:t>
            </a:r>
          </a:p>
        </p:txBody>
      </p:sp>
      <p:sp>
        <p:nvSpPr>
          <p:cNvPr id="17" name="Text Placeholder 16">
            <a:extLst>
              <a:ext uri="{FF2B5EF4-FFF2-40B4-BE49-F238E27FC236}">
                <a16:creationId xmlns:a16="http://schemas.microsoft.com/office/drawing/2014/main" id="{137ACB25-3D9D-9F4D-AD5C-4890D69ABDBC}"/>
              </a:ext>
            </a:extLst>
          </p:cNvPr>
          <p:cNvSpPr>
            <a:spLocks noGrp="1"/>
          </p:cNvSpPr>
          <p:nvPr>
            <p:ph type="body" sz="quarter" idx="11" hasCustomPrompt="1"/>
          </p:nvPr>
        </p:nvSpPr>
        <p:spPr>
          <a:xfrm>
            <a:off x="515938" y="4728148"/>
            <a:ext cx="1292542" cy="284762"/>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DD.MM.YY</a:t>
            </a:r>
          </a:p>
        </p:txBody>
      </p:sp>
      <p:pic>
        <p:nvPicPr>
          <p:cNvPr id="12" name="Picture 11">
            <a:extLst>
              <a:ext uri="{FF2B5EF4-FFF2-40B4-BE49-F238E27FC236}">
                <a16:creationId xmlns:a16="http://schemas.microsoft.com/office/drawing/2014/main" id="{B661978B-84F0-D94D-A0F0-674E7AE1F9B2}"/>
              </a:ext>
            </a:extLst>
          </p:cNvPr>
          <p:cNvPicPr>
            <a:picLocks noChangeAspect="1"/>
          </p:cNvPicPr>
          <p:nvPr userDrawn="1"/>
        </p:nvPicPr>
        <p:blipFill>
          <a:blip r:embed="rId3"/>
          <a:stretch>
            <a:fillRect/>
          </a:stretch>
        </p:blipFill>
        <p:spPr>
          <a:xfrm>
            <a:off x="620815" y="586957"/>
            <a:ext cx="864698" cy="867600"/>
          </a:xfrm>
          <a:prstGeom prst="rect">
            <a:avLst/>
          </a:prstGeom>
        </p:spPr>
      </p:pic>
      <p:sp>
        <p:nvSpPr>
          <p:cNvPr id="8" name="TextBox 7">
            <a:extLst>
              <a:ext uri="{FF2B5EF4-FFF2-40B4-BE49-F238E27FC236}">
                <a16:creationId xmlns:a16="http://schemas.microsoft.com/office/drawing/2014/main" id="{3FF676BE-8332-5CC7-792B-4F4FDA2C3E25}"/>
              </a:ext>
            </a:extLst>
          </p:cNvPr>
          <p:cNvSpPr txBox="1"/>
          <p:nvPr userDrawn="1"/>
        </p:nvSpPr>
        <p:spPr>
          <a:xfrm>
            <a:off x="515938" y="5572735"/>
            <a:ext cx="6728142" cy="338554"/>
          </a:xfrm>
          <a:prstGeom prst="rect">
            <a:avLst/>
          </a:prstGeom>
          <a:noFill/>
        </p:spPr>
        <p:txBody>
          <a:bodyPr wrap="square" rtlCol="0">
            <a:spAutoFit/>
          </a:bodyPr>
          <a:lstStyle/>
          <a:p>
            <a:r>
              <a:rPr lang="en-US" sz="800" dirty="0">
                <a:solidFill>
                  <a:schemeClr val="bg1"/>
                </a:solidFill>
                <a:effectLst/>
                <a:latin typeface="Museo Sans 300" panose="02000000000000000000" pitchFamily="50" charset="0"/>
                <a:cs typeface="Arial" panose="020B0604020202020204" pitchFamily="34" charset="0"/>
              </a:rPr>
              <a:t>The PETRONAS Group adopts zero tolerance against all forms of bribery and corruption. All employees are to abide by the PETRONAS Code of Conduct and Business Ethics (</a:t>
            </a:r>
            <a:r>
              <a:rPr lang="en-US" sz="800" dirty="0" err="1">
                <a:solidFill>
                  <a:schemeClr val="bg1"/>
                </a:solidFill>
                <a:effectLst/>
                <a:latin typeface="Museo Sans 300" panose="02000000000000000000" pitchFamily="50" charset="0"/>
                <a:cs typeface="Arial" panose="020B0604020202020204" pitchFamily="34" charset="0"/>
              </a:rPr>
              <a:t>CoBE</a:t>
            </a:r>
            <a:r>
              <a:rPr lang="en-US" sz="800" dirty="0">
                <a:solidFill>
                  <a:schemeClr val="bg1"/>
                </a:solidFill>
                <a:effectLst/>
                <a:latin typeface="Museo Sans 300" panose="02000000000000000000" pitchFamily="50" charset="0"/>
                <a:cs typeface="Arial" panose="020B0604020202020204" pitchFamily="34" charset="0"/>
              </a:rPr>
              <a:t>) &amp; Anti-Bribery and Corruption (ABC) Manual, guided by our Shared Values and Statement of Purpose</a:t>
            </a:r>
            <a:endParaRPr lang="en-US" sz="800" dirty="0">
              <a:solidFill>
                <a:schemeClr val="bg1"/>
              </a:solidFill>
              <a:latin typeface="Museo Sans 300" panose="02000000000000000000" pitchFamily="50" charset="0"/>
              <a:cs typeface="Arial" panose="020B0604020202020204" pitchFamily="34" charset="0"/>
            </a:endParaRPr>
          </a:p>
        </p:txBody>
      </p:sp>
    </p:spTree>
    <p:extLst>
      <p:ext uri="{BB962C8B-B14F-4D97-AF65-F5344CB8AC3E}">
        <p14:creationId xmlns:p14="http://schemas.microsoft.com/office/powerpoint/2010/main" val="38200870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only">
    <p:spTree>
      <p:nvGrpSpPr>
        <p:cNvPr id="1" name=""/>
        <p:cNvGrpSpPr/>
        <p:nvPr/>
      </p:nvGrpSpPr>
      <p:grpSpPr>
        <a:xfrm>
          <a:off x="0" y="0"/>
          <a:ext cx="0" cy="0"/>
          <a:chOff x="0" y="0"/>
          <a:chExt cx="0" cy="0"/>
        </a:xfrm>
      </p:grpSpPr>
      <p:sp>
        <p:nvSpPr>
          <p:cNvPr id="15" name="Content Placeholder 5">
            <a:extLst>
              <a:ext uri="{FF2B5EF4-FFF2-40B4-BE49-F238E27FC236}">
                <a16:creationId xmlns:a16="http://schemas.microsoft.com/office/drawing/2014/main" id="{7314DB16-0C56-C044-9C28-C5F388C469C1}"/>
              </a:ext>
            </a:extLst>
          </p:cNvPr>
          <p:cNvSpPr>
            <a:spLocks noGrp="1"/>
          </p:cNvSpPr>
          <p:nvPr>
            <p:ph sz="quarter" idx="4" hasCustomPrompt="1"/>
          </p:nvPr>
        </p:nvSpPr>
        <p:spPr>
          <a:xfrm>
            <a:off x="515938" y="1916470"/>
            <a:ext cx="11160124" cy="4279293"/>
          </a:xfrm>
        </p:spPr>
        <p:txBody>
          <a:bodyPr wrap="square">
            <a:noAutofit/>
          </a:bodyPr>
          <a:lstStyle>
            <a:lvl1pPr marL="0" indent="0">
              <a:lnSpc>
                <a:spcPct val="100000"/>
              </a:lnSpc>
              <a:spcBef>
                <a:spcPts val="0"/>
              </a:spcBef>
              <a:spcAft>
                <a:spcPts val="1000"/>
              </a:spcAft>
              <a:buFont typeface="Arial" panose="020B0604020202020204" pitchFamily="34" charset="0"/>
              <a:buNone/>
              <a:defRPr/>
            </a:lvl1pPr>
            <a:lvl2pPr>
              <a:lnSpc>
                <a:spcPct val="100000"/>
              </a:lnSpc>
              <a:spcBef>
                <a:spcPts val="0"/>
              </a:spcBef>
              <a:spcAft>
                <a:spcPts val="1000"/>
              </a:spcAft>
              <a:defRPr/>
            </a:lvl2pPr>
            <a:lvl3pPr>
              <a:lnSpc>
                <a:spcPct val="100000"/>
              </a:lnSpc>
              <a:spcBef>
                <a:spcPts val="0"/>
              </a:spcBef>
              <a:spcAft>
                <a:spcPts val="1000"/>
              </a:spcAft>
              <a:defRPr/>
            </a:lvl3pPr>
          </a:lstStyle>
          <a:p>
            <a:pPr marL="0" indent="0">
              <a:lnSpc>
                <a:spcPct val="100000"/>
              </a:lnSpc>
              <a:buNone/>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a:p>
            <a:pPr marL="0" indent="0">
              <a:lnSpc>
                <a:spcPct val="100000"/>
              </a:lnSpc>
              <a:buNone/>
            </a:pPr>
            <a:r>
              <a:rPr lang="en-US" dirty="0"/>
              <a:t>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official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19" name="Slide Number Placeholder 5">
            <a:extLst>
              <a:ext uri="{FF2B5EF4-FFF2-40B4-BE49-F238E27FC236}">
                <a16:creationId xmlns:a16="http://schemas.microsoft.com/office/drawing/2014/main" id="{EC551365-85A6-124E-BAE4-3128A5DD43E9}"/>
              </a:ext>
            </a:extLst>
          </p:cNvPr>
          <p:cNvSpPr>
            <a:spLocks noGrp="1"/>
          </p:cNvSpPr>
          <p:nvPr>
            <p:ph type="sldNum" sz="quarter" idx="12"/>
          </p:nvPr>
        </p:nvSpPr>
        <p:spPr>
          <a:xfrm>
            <a:off x="11491993" y="6278353"/>
            <a:ext cx="184069" cy="365125"/>
          </a:xfrm>
          <a:prstGeom prst="rect">
            <a:avLst/>
          </a:prstGeom>
        </p:spPr>
        <p:txBody>
          <a:bodyPr lIns="46800" rIns="0"/>
          <a:lstStyle>
            <a:lvl1pPr>
              <a:defRPr sz="800">
                <a:solidFill>
                  <a:srgbClr val="00B1A9"/>
                </a:solidFill>
                <a:latin typeface="Arial" panose="020B0604020202020204" pitchFamily="34" charset="0"/>
                <a:cs typeface="Arial" panose="020B0604020202020204" pitchFamily="34" charset="0"/>
              </a:defRPr>
            </a:lvl1pPr>
          </a:lstStyle>
          <a:p>
            <a:fld id="{F595E21E-DEBA-8F42-9C16-77733D726770}" type="slidenum">
              <a:rPr lang="en-US" smtClean="0"/>
              <a:pPr/>
              <a:t>‹#›</a:t>
            </a:fld>
            <a:endParaRPr lang="en-US" dirty="0"/>
          </a:p>
        </p:txBody>
      </p:sp>
      <p:sp>
        <p:nvSpPr>
          <p:cNvPr id="16" name="Title 1">
            <a:extLst>
              <a:ext uri="{FF2B5EF4-FFF2-40B4-BE49-F238E27FC236}">
                <a16:creationId xmlns:a16="http://schemas.microsoft.com/office/drawing/2014/main" id="{663E3EE1-08D9-8447-AE3C-413678F7235A}"/>
              </a:ext>
            </a:extLst>
          </p:cNvPr>
          <p:cNvSpPr>
            <a:spLocks noGrp="1"/>
          </p:cNvSpPr>
          <p:nvPr>
            <p:ph type="title" hasCustomPrompt="1"/>
          </p:nvPr>
        </p:nvSpPr>
        <p:spPr>
          <a:xfrm>
            <a:off x="528638" y="1049784"/>
            <a:ext cx="11147425" cy="559170"/>
          </a:xfrm>
        </p:spPr>
        <p:txBody>
          <a:bodyPr anchor="t" anchorCtr="0">
            <a:noAutofit/>
          </a:bodyPr>
          <a:lstStyle>
            <a:lvl1pPr>
              <a:defRPr sz="2400" b="1" i="0">
                <a:latin typeface="Arial" panose="020B0604020202020204" pitchFamily="34" charset="0"/>
                <a:cs typeface="Arial" panose="020B0604020202020204" pitchFamily="34" charset="0"/>
              </a:defRPr>
            </a:lvl1pPr>
          </a:lstStyle>
          <a:p>
            <a:r>
              <a:rPr lang="en-US" dirty="0"/>
              <a:t>Insert header</a:t>
            </a:r>
          </a:p>
        </p:txBody>
      </p:sp>
      <p:sp>
        <p:nvSpPr>
          <p:cNvPr id="8" name="TextBox 7">
            <a:extLst>
              <a:ext uri="{FF2B5EF4-FFF2-40B4-BE49-F238E27FC236}">
                <a16:creationId xmlns:a16="http://schemas.microsoft.com/office/drawing/2014/main" id="{95BF52FA-CF44-444C-92F6-818F02D4960F}"/>
              </a:ext>
            </a:extLst>
          </p:cNvPr>
          <p:cNvSpPr txBox="1"/>
          <p:nvPr userDrawn="1"/>
        </p:nvSpPr>
        <p:spPr>
          <a:xfrm>
            <a:off x="8953283" y="6345444"/>
            <a:ext cx="2538710" cy="215444"/>
          </a:xfrm>
          <a:prstGeom prst="rect">
            <a:avLst/>
          </a:prstGeom>
          <a:noFill/>
        </p:spPr>
        <p:txBody>
          <a:bodyPr wrap="square" r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pt" sz="800" dirty="0">
                <a:solidFill>
                  <a:srgbClr val="00B1A9"/>
                </a:solidFill>
                <a:latin typeface="Arial" panose="020B0604020202020204" pitchFamily="34" charset="0"/>
                <a:cs typeface="Arial" panose="020B0604020202020204" pitchFamily="34" charset="0"/>
              </a:rPr>
              <a:t>© 2022 Petroliam Nasional Berhad (PETRONAS)     |</a:t>
            </a:r>
            <a:endParaRPr lang="en-US" sz="800" dirty="0">
              <a:solidFill>
                <a:srgbClr val="00B1A9"/>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D4B1E889-3A6D-9C42-A55A-27476B93E0BE}"/>
              </a:ext>
            </a:extLst>
          </p:cNvPr>
          <p:cNvPicPr>
            <a:picLocks noChangeAspect="1"/>
          </p:cNvPicPr>
          <p:nvPr userDrawn="1"/>
        </p:nvPicPr>
        <p:blipFill>
          <a:blip r:embed="rId2"/>
          <a:stretch>
            <a:fillRect/>
          </a:stretch>
        </p:blipFill>
        <p:spPr>
          <a:xfrm>
            <a:off x="527958" y="6339656"/>
            <a:ext cx="835200" cy="300672"/>
          </a:xfrm>
          <a:prstGeom prst="rect">
            <a:avLst/>
          </a:prstGeom>
        </p:spPr>
      </p:pic>
      <p:pic>
        <p:nvPicPr>
          <p:cNvPr id="9" name="Picture 8">
            <a:extLst>
              <a:ext uri="{FF2B5EF4-FFF2-40B4-BE49-F238E27FC236}">
                <a16:creationId xmlns:a16="http://schemas.microsoft.com/office/drawing/2014/main" id="{53F74A49-6B8A-4EDE-8E94-A73D8A1AE244}"/>
              </a:ext>
            </a:extLst>
          </p:cNvPr>
          <p:cNvPicPr>
            <a:picLocks noChangeAspect="1"/>
          </p:cNvPicPr>
          <p:nvPr userDrawn="1"/>
        </p:nvPicPr>
        <p:blipFill rotWithShape="1">
          <a:blip r:embed="rId3"/>
          <a:srcRect b="86771"/>
          <a:stretch/>
        </p:blipFill>
        <p:spPr>
          <a:xfrm>
            <a:off x="0" y="0"/>
            <a:ext cx="12192000" cy="907271"/>
          </a:xfrm>
          <a:prstGeom prst="rect">
            <a:avLst/>
          </a:prstGeom>
        </p:spPr>
      </p:pic>
    </p:spTree>
    <p:extLst>
      <p:ext uri="{BB962C8B-B14F-4D97-AF65-F5344CB8AC3E}">
        <p14:creationId xmlns:p14="http://schemas.microsoft.com/office/powerpoint/2010/main" val="26391249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AD311EA-8E47-3C43-8982-1B4712F09C88}"/>
              </a:ext>
            </a:extLst>
          </p:cNvPr>
          <p:cNvSpPr>
            <a:spLocks noGrp="1"/>
          </p:cNvSpPr>
          <p:nvPr>
            <p:ph type="ctrTitle" hasCustomPrompt="1"/>
          </p:nvPr>
        </p:nvSpPr>
        <p:spPr>
          <a:xfrm>
            <a:off x="2427866" y="3086100"/>
            <a:ext cx="6622364" cy="685799"/>
          </a:xfrm>
        </p:spPr>
        <p:txBody>
          <a:bodyPr anchor="ctr" anchorCtr="0">
            <a:noAutofit/>
          </a:bodyPr>
          <a:lstStyle>
            <a:lvl1pPr algn="l">
              <a:defRPr sz="2800" b="1">
                <a:solidFill>
                  <a:schemeClr val="bg1"/>
                </a:solidFill>
                <a:latin typeface="Arial" panose="020B0604020202020204" pitchFamily="34" charset="0"/>
                <a:cs typeface="Arial" panose="020B0604020202020204" pitchFamily="34" charset="0"/>
              </a:defRPr>
            </a:lvl1pPr>
          </a:lstStyle>
          <a:p>
            <a:r>
              <a:rPr lang="en-US" dirty="0"/>
              <a:t>PETRONAS</a:t>
            </a:r>
            <a:br>
              <a:rPr lang="en-US" dirty="0"/>
            </a:br>
            <a:r>
              <a:rPr lang="en-US" dirty="0"/>
              <a:t>Passionate about Progress</a:t>
            </a:r>
          </a:p>
        </p:txBody>
      </p:sp>
    </p:spTree>
    <p:extLst>
      <p:ext uri="{BB962C8B-B14F-4D97-AF65-F5344CB8AC3E}">
        <p14:creationId xmlns:p14="http://schemas.microsoft.com/office/powerpoint/2010/main" val="15565412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ext only">
    <p:spTree>
      <p:nvGrpSpPr>
        <p:cNvPr id="1" name=""/>
        <p:cNvGrpSpPr/>
        <p:nvPr/>
      </p:nvGrpSpPr>
      <p:grpSpPr>
        <a:xfrm>
          <a:off x="0" y="0"/>
          <a:ext cx="0" cy="0"/>
          <a:chOff x="0" y="0"/>
          <a:chExt cx="0" cy="0"/>
        </a:xfrm>
      </p:grpSpPr>
      <p:sp>
        <p:nvSpPr>
          <p:cNvPr id="15" name="Content Placeholder 5">
            <a:extLst>
              <a:ext uri="{FF2B5EF4-FFF2-40B4-BE49-F238E27FC236}">
                <a16:creationId xmlns:a16="http://schemas.microsoft.com/office/drawing/2014/main" id="{7314DB16-0C56-C044-9C28-C5F388C469C1}"/>
              </a:ext>
            </a:extLst>
          </p:cNvPr>
          <p:cNvSpPr>
            <a:spLocks noGrp="1"/>
          </p:cNvSpPr>
          <p:nvPr>
            <p:ph sz="quarter" idx="4" hasCustomPrompt="1"/>
          </p:nvPr>
        </p:nvSpPr>
        <p:spPr>
          <a:xfrm>
            <a:off x="515938" y="1234986"/>
            <a:ext cx="11160124" cy="4881652"/>
          </a:xfrm>
        </p:spPr>
        <p:txBody>
          <a:bodyPr wrap="square">
            <a:noAutofit/>
          </a:bodyPr>
          <a:lstStyle>
            <a:lvl1pPr marL="0" indent="0">
              <a:lnSpc>
                <a:spcPct val="100000"/>
              </a:lnSpc>
              <a:spcBef>
                <a:spcPts val="0"/>
              </a:spcBef>
              <a:spcAft>
                <a:spcPts val="1000"/>
              </a:spcAft>
              <a:buFont typeface="Arial" panose="020B0604020202020204" pitchFamily="34" charset="0"/>
              <a:buNone/>
              <a:defRPr/>
            </a:lvl1pPr>
            <a:lvl2pPr>
              <a:lnSpc>
                <a:spcPct val="100000"/>
              </a:lnSpc>
              <a:spcBef>
                <a:spcPts val="0"/>
              </a:spcBef>
              <a:spcAft>
                <a:spcPts val="1000"/>
              </a:spcAft>
              <a:defRPr/>
            </a:lvl2pPr>
            <a:lvl3pPr>
              <a:lnSpc>
                <a:spcPct val="100000"/>
              </a:lnSpc>
              <a:spcBef>
                <a:spcPts val="0"/>
              </a:spcBef>
              <a:spcAft>
                <a:spcPts val="1000"/>
              </a:spcAft>
              <a:defRPr/>
            </a:lvl3pPr>
          </a:lstStyle>
          <a:p>
            <a:pPr marL="0" indent="0">
              <a:lnSpc>
                <a:spcPct val="100000"/>
              </a:lnSpc>
              <a:buNone/>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a:p>
            <a:pPr marL="0" indent="0">
              <a:lnSpc>
                <a:spcPct val="100000"/>
              </a:lnSpc>
              <a:buNone/>
            </a:pPr>
            <a:r>
              <a:rPr lang="en-US" dirty="0"/>
              <a:t>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official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19" name="Slide Number Placeholder 5">
            <a:extLst>
              <a:ext uri="{FF2B5EF4-FFF2-40B4-BE49-F238E27FC236}">
                <a16:creationId xmlns:a16="http://schemas.microsoft.com/office/drawing/2014/main" id="{EC551365-85A6-124E-BAE4-3128A5DD43E9}"/>
              </a:ext>
            </a:extLst>
          </p:cNvPr>
          <p:cNvSpPr>
            <a:spLocks noGrp="1"/>
          </p:cNvSpPr>
          <p:nvPr>
            <p:ph type="sldNum" sz="quarter" idx="12"/>
          </p:nvPr>
        </p:nvSpPr>
        <p:spPr>
          <a:xfrm>
            <a:off x="11491993" y="6278353"/>
            <a:ext cx="184069" cy="365125"/>
          </a:xfrm>
          <a:prstGeom prst="rect">
            <a:avLst/>
          </a:prstGeom>
        </p:spPr>
        <p:txBody>
          <a:bodyPr lIns="46800" rIns="0"/>
          <a:lstStyle/>
          <a:p>
            <a:fld id="{F595E21E-DEBA-8F42-9C16-77733D726770}" type="slidenum">
              <a:rPr lang="en-US" smtClean="0"/>
              <a:t>‹#›</a:t>
            </a:fld>
            <a:endParaRPr lang="en-US" dirty="0"/>
          </a:p>
        </p:txBody>
      </p:sp>
      <p:sp>
        <p:nvSpPr>
          <p:cNvPr id="16" name="Title 1">
            <a:extLst>
              <a:ext uri="{FF2B5EF4-FFF2-40B4-BE49-F238E27FC236}">
                <a16:creationId xmlns:a16="http://schemas.microsoft.com/office/drawing/2014/main" id="{663E3EE1-08D9-8447-AE3C-413678F7235A}"/>
              </a:ext>
            </a:extLst>
          </p:cNvPr>
          <p:cNvSpPr>
            <a:spLocks noGrp="1"/>
          </p:cNvSpPr>
          <p:nvPr>
            <p:ph type="title" hasCustomPrompt="1"/>
          </p:nvPr>
        </p:nvSpPr>
        <p:spPr>
          <a:xfrm>
            <a:off x="528638" y="368300"/>
            <a:ext cx="11147425" cy="637880"/>
          </a:xfrm>
        </p:spPr>
        <p:txBody>
          <a:bodyPr anchor="t" anchorCtr="0">
            <a:noAutofit/>
          </a:bodyPr>
          <a:lstStyle>
            <a:lvl1pPr>
              <a:defRPr sz="2400" b="1" i="0">
                <a:latin typeface="Arial" panose="020B0604020202020204" pitchFamily="34" charset="0"/>
                <a:cs typeface="Arial" panose="020B0604020202020204" pitchFamily="34" charset="0"/>
              </a:defRPr>
            </a:lvl1pPr>
          </a:lstStyle>
          <a:p>
            <a:r>
              <a:rPr lang="en-US" dirty="0"/>
              <a:t>Insert header</a:t>
            </a:r>
          </a:p>
        </p:txBody>
      </p:sp>
      <p:sp>
        <p:nvSpPr>
          <p:cNvPr id="8" name="TextBox 7">
            <a:extLst>
              <a:ext uri="{FF2B5EF4-FFF2-40B4-BE49-F238E27FC236}">
                <a16:creationId xmlns:a16="http://schemas.microsoft.com/office/drawing/2014/main" id="{95BF52FA-CF44-444C-92F6-818F02D4960F}"/>
              </a:ext>
            </a:extLst>
          </p:cNvPr>
          <p:cNvSpPr txBox="1"/>
          <p:nvPr userDrawn="1"/>
        </p:nvSpPr>
        <p:spPr>
          <a:xfrm>
            <a:off x="8953283" y="6345444"/>
            <a:ext cx="2538710" cy="215444"/>
          </a:xfrm>
          <a:prstGeom prst="rect">
            <a:avLst/>
          </a:prstGeom>
          <a:noFill/>
        </p:spPr>
        <p:txBody>
          <a:bodyPr wrap="square" r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pt" sz="800" dirty="0">
                <a:solidFill>
                  <a:srgbClr val="00B1A9"/>
                </a:solidFill>
              </a:rPr>
              <a:t>© 2022 Petroliam Nasional Berhad (PETRONAS)     |</a:t>
            </a:r>
            <a:endParaRPr lang="en-US" sz="800" dirty="0">
              <a:solidFill>
                <a:srgbClr val="00B1A9"/>
              </a:solidFill>
            </a:endParaRPr>
          </a:p>
        </p:txBody>
      </p:sp>
      <p:pic>
        <p:nvPicPr>
          <p:cNvPr id="7" name="Picture 6">
            <a:extLst>
              <a:ext uri="{FF2B5EF4-FFF2-40B4-BE49-F238E27FC236}">
                <a16:creationId xmlns:a16="http://schemas.microsoft.com/office/drawing/2014/main" id="{D4B1E889-3A6D-9C42-A55A-27476B93E0BE}"/>
              </a:ext>
            </a:extLst>
          </p:cNvPr>
          <p:cNvPicPr>
            <a:picLocks noChangeAspect="1"/>
          </p:cNvPicPr>
          <p:nvPr userDrawn="1"/>
        </p:nvPicPr>
        <p:blipFill>
          <a:blip r:embed="rId2"/>
          <a:stretch>
            <a:fillRect/>
          </a:stretch>
        </p:blipFill>
        <p:spPr>
          <a:xfrm>
            <a:off x="527958" y="6339656"/>
            <a:ext cx="835200" cy="300672"/>
          </a:xfrm>
          <a:prstGeom prst="rect">
            <a:avLst/>
          </a:prstGeom>
        </p:spPr>
      </p:pic>
    </p:spTree>
    <p:extLst>
      <p:ext uri="{BB962C8B-B14F-4D97-AF65-F5344CB8AC3E}">
        <p14:creationId xmlns:p14="http://schemas.microsoft.com/office/powerpoint/2010/main" val="7906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94A37-B3E7-4A2C-9F8E-6EE69BA506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B602FB-00D4-4CEC-A84E-C46EB78D52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498986-7C6F-4F56-A5A8-FB4D36F26F70}"/>
              </a:ext>
            </a:extLst>
          </p:cNvPr>
          <p:cNvSpPr>
            <a:spLocks noGrp="1"/>
          </p:cNvSpPr>
          <p:nvPr>
            <p:ph type="dt" sz="half" idx="10"/>
          </p:nvPr>
        </p:nvSpPr>
        <p:spPr/>
        <p:txBody>
          <a:bodyPr/>
          <a:lstStyle/>
          <a:p>
            <a:fld id="{2D24BF17-EA64-4EE9-97C2-4B53AE2BFC31}" type="datetimeFigureOut">
              <a:rPr lang="en-US" smtClean="0"/>
              <a:t>11/2/2022</a:t>
            </a:fld>
            <a:endParaRPr lang="en-US"/>
          </a:p>
        </p:txBody>
      </p:sp>
      <p:sp>
        <p:nvSpPr>
          <p:cNvPr id="5" name="Footer Placeholder 4">
            <a:extLst>
              <a:ext uri="{FF2B5EF4-FFF2-40B4-BE49-F238E27FC236}">
                <a16:creationId xmlns:a16="http://schemas.microsoft.com/office/drawing/2014/main" id="{EBAA2F27-B2DC-4409-85B5-6076E79B456D}"/>
              </a:ext>
            </a:extLst>
          </p:cNvPr>
          <p:cNvSpPr>
            <a:spLocks noGrp="1"/>
          </p:cNvSpPr>
          <p:nvPr>
            <p:ph type="ftr" sz="quarter" idx="11"/>
            <p:custDataLst>
              <p:tags r:id="rId1"/>
            </p:custDataLst>
          </p:nvPr>
        </p:nvSpPr>
        <p:spPr>
          <a:xfrm>
            <a:off x="0" y="6356350"/>
            <a:ext cx="12192000" cy="365125"/>
          </a:xfrm>
        </p:spPr>
        <p:txBody>
          <a:bodyPr/>
          <a:lstStyle>
            <a:lvl1pPr algn="l">
              <a:defRPr lang="en-US" sz="600" b="0" i="0" u="none">
                <a:solidFill>
                  <a:srgbClr val="000000"/>
                </a:solidFill>
                <a:latin typeface="Verdana" panose="020B0604030504040204" pitchFamily="34" charset="0"/>
              </a:defRPr>
            </a:lvl1pPr>
          </a:lstStyle>
          <a:p>
            <a:r>
              <a:rPr lang="en-US"/>
              <a:t>Open</a:t>
            </a:r>
          </a:p>
        </p:txBody>
      </p:sp>
      <p:sp>
        <p:nvSpPr>
          <p:cNvPr id="6" name="Slide Number Placeholder 5">
            <a:extLst>
              <a:ext uri="{FF2B5EF4-FFF2-40B4-BE49-F238E27FC236}">
                <a16:creationId xmlns:a16="http://schemas.microsoft.com/office/drawing/2014/main" id="{9E33DE50-D3FB-4724-AD72-5306C20C95D0}"/>
              </a:ext>
            </a:extLst>
          </p:cNvPr>
          <p:cNvSpPr>
            <a:spLocks noGrp="1"/>
          </p:cNvSpPr>
          <p:nvPr>
            <p:ph type="sldNum" sz="quarter" idx="12"/>
          </p:nvPr>
        </p:nvSpPr>
        <p:spPr/>
        <p:txBody>
          <a:bodyPr/>
          <a:lstStyle/>
          <a:p>
            <a:fld id="{F5CED561-C827-4218-8CB7-1DF03C68608A}" type="slidenum">
              <a:rPr lang="en-US" smtClean="0"/>
              <a:t>‹#›</a:t>
            </a:fld>
            <a:endParaRPr lang="en-US"/>
          </a:p>
        </p:txBody>
      </p:sp>
    </p:spTree>
    <p:extLst>
      <p:ext uri="{BB962C8B-B14F-4D97-AF65-F5344CB8AC3E}">
        <p14:creationId xmlns:p14="http://schemas.microsoft.com/office/powerpoint/2010/main" val="124755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387D1-2CBE-447B-95A6-1B385E9D37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0AAE91-A360-4773-BF64-F98CC19E2A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AF4159-0797-4915-BCF3-35687AA9F27E}"/>
              </a:ext>
            </a:extLst>
          </p:cNvPr>
          <p:cNvSpPr>
            <a:spLocks noGrp="1"/>
          </p:cNvSpPr>
          <p:nvPr>
            <p:ph type="dt" sz="half" idx="10"/>
          </p:nvPr>
        </p:nvSpPr>
        <p:spPr/>
        <p:txBody>
          <a:bodyPr/>
          <a:lstStyle/>
          <a:p>
            <a:fld id="{2D24BF17-EA64-4EE9-97C2-4B53AE2BFC31}" type="datetimeFigureOut">
              <a:rPr lang="en-US" smtClean="0"/>
              <a:t>11/2/2022</a:t>
            </a:fld>
            <a:endParaRPr lang="en-US"/>
          </a:p>
        </p:txBody>
      </p:sp>
      <p:sp>
        <p:nvSpPr>
          <p:cNvPr id="5" name="Footer Placeholder 4">
            <a:extLst>
              <a:ext uri="{FF2B5EF4-FFF2-40B4-BE49-F238E27FC236}">
                <a16:creationId xmlns:a16="http://schemas.microsoft.com/office/drawing/2014/main" id="{9623D203-2100-4EA6-A598-EC3136B60AF0}"/>
              </a:ext>
            </a:extLst>
          </p:cNvPr>
          <p:cNvSpPr>
            <a:spLocks noGrp="1"/>
          </p:cNvSpPr>
          <p:nvPr>
            <p:ph type="ftr" sz="quarter" idx="11"/>
            <p:custDataLst>
              <p:tags r:id="rId1"/>
            </p:custDataLst>
          </p:nvPr>
        </p:nvSpPr>
        <p:spPr>
          <a:xfrm>
            <a:off x="0" y="6356350"/>
            <a:ext cx="12192000" cy="365125"/>
          </a:xfrm>
        </p:spPr>
        <p:txBody>
          <a:bodyPr/>
          <a:lstStyle>
            <a:lvl1pPr algn="l">
              <a:defRPr lang="en-US" sz="600" b="0" i="0" u="none">
                <a:solidFill>
                  <a:srgbClr val="000000"/>
                </a:solidFill>
                <a:latin typeface="Verdana" panose="020B0604030504040204" pitchFamily="34" charset="0"/>
              </a:defRPr>
            </a:lvl1pPr>
          </a:lstStyle>
          <a:p>
            <a:r>
              <a:rPr lang="en-US"/>
              <a:t>Open</a:t>
            </a:r>
          </a:p>
        </p:txBody>
      </p:sp>
      <p:sp>
        <p:nvSpPr>
          <p:cNvPr id="6" name="Slide Number Placeholder 5">
            <a:extLst>
              <a:ext uri="{FF2B5EF4-FFF2-40B4-BE49-F238E27FC236}">
                <a16:creationId xmlns:a16="http://schemas.microsoft.com/office/drawing/2014/main" id="{7698B552-6E07-42FC-A4F3-07D79C9BBFEB}"/>
              </a:ext>
            </a:extLst>
          </p:cNvPr>
          <p:cNvSpPr>
            <a:spLocks noGrp="1"/>
          </p:cNvSpPr>
          <p:nvPr>
            <p:ph type="sldNum" sz="quarter" idx="12"/>
          </p:nvPr>
        </p:nvSpPr>
        <p:spPr/>
        <p:txBody>
          <a:bodyPr/>
          <a:lstStyle/>
          <a:p>
            <a:fld id="{F5CED561-C827-4218-8CB7-1DF03C68608A}" type="slidenum">
              <a:rPr lang="en-US" smtClean="0"/>
              <a:t>‹#›</a:t>
            </a:fld>
            <a:endParaRPr lang="en-US"/>
          </a:p>
        </p:txBody>
      </p:sp>
    </p:spTree>
    <p:extLst>
      <p:ext uri="{BB962C8B-B14F-4D97-AF65-F5344CB8AC3E}">
        <p14:creationId xmlns:p14="http://schemas.microsoft.com/office/powerpoint/2010/main" val="4022020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A631E-F726-4F92-A0DB-1E93C64783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09F8C9-CDC9-4035-B613-E7B003F538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C4A19A-2A84-4E87-8D0E-53AE3B8993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488830-DDEA-4CAF-A35E-EED09E30C723}"/>
              </a:ext>
            </a:extLst>
          </p:cNvPr>
          <p:cNvSpPr>
            <a:spLocks noGrp="1"/>
          </p:cNvSpPr>
          <p:nvPr>
            <p:ph type="dt" sz="half" idx="10"/>
          </p:nvPr>
        </p:nvSpPr>
        <p:spPr/>
        <p:txBody>
          <a:bodyPr/>
          <a:lstStyle/>
          <a:p>
            <a:fld id="{2D24BF17-EA64-4EE9-97C2-4B53AE2BFC31}" type="datetimeFigureOut">
              <a:rPr lang="en-US" smtClean="0"/>
              <a:t>11/2/2022</a:t>
            </a:fld>
            <a:endParaRPr lang="en-US"/>
          </a:p>
        </p:txBody>
      </p:sp>
      <p:sp>
        <p:nvSpPr>
          <p:cNvPr id="6" name="Footer Placeholder 5">
            <a:extLst>
              <a:ext uri="{FF2B5EF4-FFF2-40B4-BE49-F238E27FC236}">
                <a16:creationId xmlns:a16="http://schemas.microsoft.com/office/drawing/2014/main" id="{0A730E12-DB99-417A-94F5-3BC341261087}"/>
              </a:ext>
            </a:extLst>
          </p:cNvPr>
          <p:cNvSpPr>
            <a:spLocks noGrp="1"/>
          </p:cNvSpPr>
          <p:nvPr>
            <p:ph type="ftr" sz="quarter" idx="11"/>
            <p:custDataLst>
              <p:tags r:id="rId1"/>
            </p:custDataLst>
          </p:nvPr>
        </p:nvSpPr>
        <p:spPr>
          <a:xfrm>
            <a:off x="0" y="6356350"/>
            <a:ext cx="12192000" cy="365125"/>
          </a:xfrm>
        </p:spPr>
        <p:txBody>
          <a:bodyPr/>
          <a:lstStyle>
            <a:lvl1pPr algn="l">
              <a:defRPr lang="en-US" sz="600" b="0" i="0" u="none">
                <a:solidFill>
                  <a:srgbClr val="000000"/>
                </a:solidFill>
                <a:latin typeface="Verdana" panose="020B0604030504040204" pitchFamily="34" charset="0"/>
              </a:defRPr>
            </a:lvl1pPr>
          </a:lstStyle>
          <a:p>
            <a:r>
              <a:rPr lang="en-US"/>
              <a:t>Open</a:t>
            </a:r>
          </a:p>
        </p:txBody>
      </p:sp>
      <p:sp>
        <p:nvSpPr>
          <p:cNvPr id="7" name="Slide Number Placeholder 6">
            <a:extLst>
              <a:ext uri="{FF2B5EF4-FFF2-40B4-BE49-F238E27FC236}">
                <a16:creationId xmlns:a16="http://schemas.microsoft.com/office/drawing/2014/main" id="{F7190ADE-D092-415B-B24D-CBE14051F7A7}"/>
              </a:ext>
            </a:extLst>
          </p:cNvPr>
          <p:cNvSpPr>
            <a:spLocks noGrp="1"/>
          </p:cNvSpPr>
          <p:nvPr>
            <p:ph type="sldNum" sz="quarter" idx="12"/>
          </p:nvPr>
        </p:nvSpPr>
        <p:spPr/>
        <p:txBody>
          <a:bodyPr/>
          <a:lstStyle/>
          <a:p>
            <a:fld id="{F5CED561-C827-4218-8CB7-1DF03C68608A}" type="slidenum">
              <a:rPr lang="en-US" smtClean="0"/>
              <a:t>‹#›</a:t>
            </a:fld>
            <a:endParaRPr lang="en-US"/>
          </a:p>
        </p:txBody>
      </p:sp>
    </p:spTree>
    <p:extLst>
      <p:ext uri="{BB962C8B-B14F-4D97-AF65-F5344CB8AC3E}">
        <p14:creationId xmlns:p14="http://schemas.microsoft.com/office/powerpoint/2010/main" val="2012328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DB335-BBBF-4669-A364-E50B6F4A410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752402-A59F-44A0-9710-E74E7B0C4D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6A6B8A-FE46-4E10-AFA5-D8A1A9F8D00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C86E3B-F128-4950-B741-DBC0A6F9ED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D299F4-9C44-4C4B-8B8C-C456F8C7853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B7BF068-BFDF-41FC-BBB9-675E980851B5}"/>
              </a:ext>
            </a:extLst>
          </p:cNvPr>
          <p:cNvSpPr>
            <a:spLocks noGrp="1"/>
          </p:cNvSpPr>
          <p:nvPr>
            <p:ph type="dt" sz="half" idx="10"/>
          </p:nvPr>
        </p:nvSpPr>
        <p:spPr/>
        <p:txBody>
          <a:bodyPr/>
          <a:lstStyle/>
          <a:p>
            <a:fld id="{2D24BF17-EA64-4EE9-97C2-4B53AE2BFC31}" type="datetimeFigureOut">
              <a:rPr lang="en-US" smtClean="0"/>
              <a:t>11/2/2022</a:t>
            </a:fld>
            <a:endParaRPr lang="en-US"/>
          </a:p>
        </p:txBody>
      </p:sp>
      <p:sp>
        <p:nvSpPr>
          <p:cNvPr id="8" name="Footer Placeholder 7">
            <a:extLst>
              <a:ext uri="{FF2B5EF4-FFF2-40B4-BE49-F238E27FC236}">
                <a16:creationId xmlns:a16="http://schemas.microsoft.com/office/drawing/2014/main" id="{10891DF3-2F1B-478E-9F6E-C2BE0C23C81B}"/>
              </a:ext>
            </a:extLst>
          </p:cNvPr>
          <p:cNvSpPr>
            <a:spLocks noGrp="1"/>
          </p:cNvSpPr>
          <p:nvPr>
            <p:ph type="ftr" sz="quarter" idx="11"/>
            <p:custDataLst>
              <p:tags r:id="rId1"/>
            </p:custDataLst>
          </p:nvPr>
        </p:nvSpPr>
        <p:spPr>
          <a:xfrm>
            <a:off x="0" y="6356350"/>
            <a:ext cx="12192000" cy="365125"/>
          </a:xfrm>
        </p:spPr>
        <p:txBody>
          <a:bodyPr/>
          <a:lstStyle>
            <a:lvl1pPr algn="l">
              <a:defRPr lang="en-US" sz="600" b="0" i="0" u="none">
                <a:solidFill>
                  <a:srgbClr val="000000"/>
                </a:solidFill>
                <a:latin typeface="Verdana" panose="020B0604030504040204" pitchFamily="34" charset="0"/>
              </a:defRPr>
            </a:lvl1pPr>
          </a:lstStyle>
          <a:p>
            <a:r>
              <a:rPr lang="en-US"/>
              <a:t>Open</a:t>
            </a:r>
          </a:p>
        </p:txBody>
      </p:sp>
      <p:sp>
        <p:nvSpPr>
          <p:cNvPr id="9" name="Slide Number Placeholder 8">
            <a:extLst>
              <a:ext uri="{FF2B5EF4-FFF2-40B4-BE49-F238E27FC236}">
                <a16:creationId xmlns:a16="http://schemas.microsoft.com/office/drawing/2014/main" id="{C8AB0650-AC04-4188-839F-AE069BE0C1CD}"/>
              </a:ext>
            </a:extLst>
          </p:cNvPr>
          <p:cNvSpPr>
            <a:spLocks noGrp="1"/>
          </p:cNvSpPr>
          <p:nvPr>
            <p:ph type="sldNum" sz="quarter" idx="12"/>
          </p:nvPr>
        </p:nvSpPr>
        <p:spPr/>
        <p:txBody>
          <a:bodyPr/>
          <a:lstStyle/>
          <a:p>
            <a:fld id="{F5CED561-C827-4218-8CB7-1DF03C68608A}" type="slidenum">
              <a:rPr lang="en-US" smtClean="0"/>
              <a:t>‹#›</a:t>
            </a:fld>
            <a:endParaRPr lang="en-US"/>
          </a:p>
        </p:txBody>
      </p:sp>
    </p:spTree>
    <p:extLst>
      <p:ext uri="{BB962C8B-B14F-4D97-AF65-F5344CB8AC3E}">
        <p14:creationId xmlns:p14="http://schemas.microsoft.com/office/powerpoint/2010/main" val="3781330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04761-AD75-4FFB-B72A-79F37C19B08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59DC82-C34B-4DD2-A95C-EF77E3864F5A}"/>
              </a:ext>
            </a:extLst>
          </p:cNvPr>
          <p:cNvSpPr>
            <a:spLocks noGrp="1"/>
          </p:cNvSpPr>
          <p:nvPr>
            <p:ph type="dt" sz="half" idx="10"/>
          </p:nvPr>
        </p:nvSpPr>
        <p:spPr/>
        <p:txBody>
          <a:bodyPr/>
          <a:lstStyle/>
          <a:p>
            <a:fld id="{2D24BF17-EA64-4EE9-97C2-4B53AE2BFC31}" type="datetimeFigureOut">
              <a:rPr lang="en-US" smtClean="0"/>
              <a:t>11/2/2022</a:t>
            </a:fld>
            <a:endParaRPr lang="en-US"/>
          </a:p>
        </p:txBody>
      </p:sp>
      <p:sp>
        <p:nvSpPr>
          <p:cNvPr id="4" name="Footer Placeholder 3">
            <a:extLst>
              <a:ext uri="{FF2B5EF4-FFF2-40B4-BE49-F238E27FC236}">
                <a16:creationId xmlns:a16="http://schemas.microsoft.com/office/drawing/2014/main" id="{14E28DD5-2EAE-49A7-ABFE-FC50C17C5C6A}"/>
              </a:ext>
            </a:extLst>
          </p:cNvPr>
          <p:cNvSpPr>
            <a:spLocks noGrp="1"/>
          </p:cNvSpPr>
          <p:nvPr>
            <p:ph type="ftr" sz="quarter" idx="11"/>
            <p:custDataLst>
              <p:tags r:id="rId1"/>
            </p:custDataLst>
          </p:nvPr>
        </p:nvSpPr>
        <p:spPr>
          <a:xfrm>
            <a:off x="0" y="6356350"/>
            <a:ext cx="12192000" cy="365125"/>
          </a:xfrm>
        </p:spPr>
        <p:txBody>
          <a:bodyPr/>
          <a:lstStyle>
            <a:lvl1pPr algn="l">
              <a:defRPr lang="en-US" sz="600" b="0" i="0" u="none">
                <a:solidFill>
                  <a:srgbClr val="000000"/>
                </a:solidFill>
                <a:latin typeface="Verdana" panose="020B0604030504040204" pitchFamily="34" charset="0"/>
              </a:defRPr>
            </a:lvl1pPr>
          </a:lstStyle>
          <a:p>
            <a:r>
              <a:rPr lang="en-US"/>
              <a:t>Open</a:t>
            </a:r>
          </a:p>
        </p:txBody>
      </p:sp>
      <p:sp>
        <p:nvSpPr>
          <p:cNvPr id="5" name="Slide Number Placeholder 4">
            <a:extLst>
              <a:ext uri="{FF2B5EF4-FFF2-40B4-BE49-F238E27FC236}">
                <a16:creationId xmlns:a16="http://schemas.microsoft.com/office/drawing/2014/main" id="{B4003505-BDAC-44E8-9D1A-107861CCABA0}"/>
              </a:ext>
            </a:extLst>
          </p:cNvPr>
          <p:cNvSpPr>
            <a:spLocks noGrp="1"/>
          </p:cNvSpPr>
          <p:nvPr>
            <p:ph type="sldNum" sz="quarter" idx="12"/>
          </p:nvPr>
        </p:nvSpPr>
        <p:spPr/>
        <p:txBody>
          <a:bodyPr/>
          <a:lstStyle/>
          <a:p>
            <a:fld id="{F5CED561-C827-4218-8CB7-1DF03C68608A}" type="slidenum">
              <a:rPr lang="en-US" smtClean="0"/>
              <a:t>‹#›</a:t>
            </a:fld>
            <a:endParaRPr lang="en-US"/>
          </a:p>
        </p:txBody>
      </p:sp>
    </p:spTree>
    <p:extLst>
      <p:ext uri="{BB962C8B-B14F-4D97-AF65-F5344CB8AC3E}">
        <p14:creationId xmlns:p14="http://schemas.microsoft.com/office/powerpoint/2010/main" val="2889658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B84F55-B08B-437A-81B3-4B82AA97922E}"/>
              </a:ext>
            </a:extLst>
          </p:cNvPr>
          <p:cNvSpPr>
            <a:spLocks noGrp="1"/>
          </p:cNvSpPr>
          <p:nvPr>
            <p:ph type="dt" sz="half" idx="10"/>
          </p:nvPr>
        </p:nvSpPr>
        <p:spPr/>
        <p:txBody>
          <a:bodyPr/>
          <a:lstStyle/>
          <a:p>
            <a:fld id="{2D24BF17-EA64-4EE9-97C2-4B53AE2BFC31}" type="datetimeFigureOut">
              <a:rPr lang="en-US" smtClean="0"/>
              <a:t>11/2/2022</a:t>
            </a:fld>
            <a:endParaRPr lang="en-US"/>
          </a:p>
        </p:txBody>
      </p:sp>
      <p:sp>
        <p:nvSpPr>
          <p:cNvPr id="3" name="Footer Placeholder 2">
            <a:extLst>
              <a:ext uri="{FF2B5EF4-FFF2-40B4-BE49-F238E27FC236}">
                <a16:creationId xmlns:a16="http://schemas.microsoft.com/office/drawing/2014/main" id="{2F38A0D2-A865-466F-AB20-D53CAD60CE77}"/>
              </a:ext>
            </a:extLst>
          </p:cNvPr>
          <p:cNvSpPr>
            <a:spLocks noGrp="1"/>
          </p:cNvSpPr>
          <p:nvPr>
            <p:ph type="ftr" sz="quarter" idx="11"/>
            <p:custDataLst>
              <p:tags r:id="rId1"/>
            </p:custDataLst>
          </p:nvPr>
        </p:nvSpPr>
        <p:spPr>
          <a:xfrm>
            <a:off x="0" y="6356350"/>
            <a:ext cx="12192000" cy="365125"/>
          </a:xfrm>
        </p:spPr>
        <p:txBody>
          <a:bodyPr/>
          <a:lstStyle>
            <a:lvl1pPr algn="l">
              <a:defRPr lang="en-US" sz="600" b="0" i="0" u="none">
                <a:solidFill>
                  <a:srgbClr val="000000"/>
                </a:solidFill>
                <a:latin typeface="Verdana" panose="020B0604030504040204" pitchFamily="34" charset="0"/>
              </a:defRPr>
            </a:lvl1pPr>
          </a:lstStyle>
          <a:p>
            <a:r>
              <a:rPr lang="en-US"/>
              <a:t>Open</a:t>
            </a:r>
          </a:p>
        </p:txBody>
      </p:sp>
      <p:sp>
        <p:nvSpPr>
          <p:cNvPr id="4" name="Slide Number Placeholder 3">
            <a:extLst>
              <a:ext uri="{FF2B5EF4-FFF2-40B4-BE49-F238E27FC236}">
                <a16:creationId xmlns:a16="http://schemas.microsoft.com/office/drawing/2014/main" id="{EDB42B40-C39D-443E-A57A-4426647BB596}"/>
              </a:ext>
            </a:extLst>
          </p:cNvPr>
          <p:cNvSpPr>
            <a:spLocks noGrp="1"/>
          </p:cNvSpPr>
          <p:nvPr>
            <p:ph type="sldNum" sz="quarter" idx="12"/>
          </p:nvPr>
        </p:nvSpPr>
        <p:spPr/>
        <p:txBody>
          <a:bodyPr/>
          <a:lstStyle/>
          <a:p>
            <a:fld id="{F5CED561-C827-4218-8CB7-1DF03C68608A}" type="slidenum">
              <a:rPr lang="en-US" smtClean="0"/>
              <a:t>‹#›</a:t>
            </a:fld>
            <a:endParaRPr lang="en-US"/>
          </a:p>
        </p:txBody>
      </p:sp>
    </p:spTree>
    <p:extLst>
      <p:ext uri="{BB962C8B-B14F-4D97-AF65-F5344CB8AC3E}">
        <p14:creationId xmlns:p14="http://schemas.microsoft.com/office/powerpoint/2010/main" val="1470213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C6B6A-D3EC-468A-869E-1FC31D5129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6D62B0F-3253-4844-AE5B-FD0A39E1E9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7C6946-2F6E-4C44-B69E-61B3E19D0D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628806-F773-40CF-BCF6-4AF40AB25634}"/>
              </a:ext>
            </a:extLst>
          </p:cNvPr>
          <p:cNvSpPr>
            <a:spLocks noGrp="1"/>
          </p:cNvSpPr>
          <p:nvPr>
            <p:ph type="dt" sz="half" idx="10"/>
          </p:nvPr>
        </p:nvSpPr>
        <p:spPr/>
        <p:txBody>
          <a:bodyPr/>
          <a:lstStyle/>
          <a:p>
            <a:fld id="{2D24BF17-EA64-4EE9-97C2-4B53AE2BFC31}" type="datetimeFigureOut">
              <a:rPr lang="en-US" smtClean="0"/>
              <a:t>11/2/2022</a:t>
            </a:fld>
            <a:endParaRPr lang="en-US"/>
          </a:p>
        </p:txBody>
      </p:sp>
      <p:sp>
        <p:nvSpPr>
          <p:cNvPr id="6" name="Footer Placeholder 5">
            <a:extLst>
              <a:ext uri="{FF2B5EF4-FFF2-40B4-BE49-F238E27FC236}">
                <a16:creationId xmlns:a16="http://schemas.microsoft.com/office/drawing/2014/main" id="{F99BEDA3-019B-4E3F-A017-D848698FDEEC}"/>
              </a:ext>
            </a:extLst>
          </p:cNvPr>
          <p:cNvSpPr>
            <a:spLocks noGrp="1"/>
          </p:cNvSpPr>
          <p:nvPr>
            <p:ph type="ftr" sz="quarter" idx="11"/>
            <p:custDataLst>
              <p:tags r:id="rId1"/>
            </p:custDataLst>
          </p:nvPr>
        </p:nvSpPr>
        <p:spPr>
          <a:xfrm>
            <a:off x="0" y="6356350"/>
            <a:ext cx="12192000" cy="365125"/>
          </a:xfrm>
        </p:spPr>
        <p:txBody>
          <a:bodyPr/>
          <a:lstStyle>
            <a:lvl1pPr algn="l">
              <a:defRPr lang="en-US" sz="600" b="0" i="0" u="none">
                <a:solidFill>
                  <a:srgbClr val="000000"/>
                </a:solidFill>
                <a:latin typeface="Verdana" panose="020B0604030504040204" pitchFamily="34" charset="0"/>
              </a:defRPr>
            </a:lvl1pPr>
          </a:lstStyle>
          <a:p>
            <a:r>
              <a:rPr lang="en-US"/>
              <a:t>Open</a:t>
            </a:r>
          </a:p>
        </p:txBody>
      </p:sp>
      <p:sp>
        <p:nvSpPr>
          <p:cNvPr id="7" name="Slide Number Placeholder 6">
            <a:extLst>
              <a:ext uri="{FF2B5EF4-FFF2-40B4-BE49-F238E27FC236}">
                <a16:creationId xmlns:a16="http://schemas.microsoft.com/office/drawing/2014/main" id="{B6984C14-992D-49F5-8375-FDE0E343C330}"/>
              </a:ext>
            </a:extLst>
          </p:cNvPr>
          <p:cNvSpPr>
            <a:spLocks noGrp="1"/>
          </p:cNvSpPr>
          <p:nvPr>
            <p:ph type="sldNum" sz="quarter" idx="12"/>
          </p:nvPr>
        </p:nvSpPr>
        <p:spPr/>
        <p:txBody>
          <a:bodyPr/>
          <a:lstStyle/>
          <a:p>
            <a:fld id="{F5CED561-C827-4218-8CB7-1DF03C68608A}" type="slidenum">
              <a:rPr lang="en-US" smtClean="0"/>
              <a:t>‹#›</a:t>
            </a:fld>
            <a:endParaRPr lang="en-US"/>
          </a:p>
        </p:txBody>
      </p:sp>
    </p:spTree>
    <p:extLst>
      <p:ext uri="{BB962C8B-B14F-4D97-AF65-F5344CB8AC3E}">
        <p14:creationId xmlns:p14="http://schemas.microsoft.com/office/powerpoint/2010/main" val="5843759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57045-4C63-404D-BD50-82F0AB7738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79CFF26-A0B8-4672-9BBF-ACDF024111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AC81CC8-34BE-4CB6-9BF4-2B3F479007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99B8EE-562B-4762-8798-1E14AC559602}"/>
              </a:ext>
            </a:extLst>
          </p:cNvPr>
          <p:cNvSpPr>
            <a:spLocks noGrp="1"/>
          </p:cNvSpPr>
          <p:nvPr>
            <p:ph type="dt" sz="half" idx="10"/>
          </p:nvPr>
        </p:nvSpPr>
        <p:spPr/>
        <p:txBody>
          <a:bodyPr/>
          <a:lstStyle/>
          <a:p>
            <a:fld id="{2D24BF17-EA64-4EE9-97C2-4B53AE2BFC31}" type="datetimeFigureOut">
              <a:rPr lang="en-US" smtClean="0"/>
              <a:t>11/2/2022</a:t>
            </a:fld>
            <a:endParaRPr lang="en-US"/>
          </a:p>
        </p:txBody>
      </p:sp>
      <p:sp>
        <p:nvSpPr>
          <p:cNvPr id="6" name="Footer Placeholder 5">
            <a:extLst>
              <a:ext uri="{FF2B5EF4-FFF2-40B4-BE49-F238E27FC236}">
                <a16:creationId xmlns:a16="http://schemas.microsoft.com/office/drawing/2014/main" id="{CE2B72E0-C19E-42DA-8591-C3D53508DE76}"/>
              </a:ext>
            </a:extLst>
          </p:cNvPr>
          <p:cNvSpPr>
            <a:spLocks noGrp="1"/>
          </p:cNvSpPr>
          <p:nvPr>
            <p:ph type="ftr" sz="quarter" idx="11"/>
            <p:custDataLst>
              <p:tags r:id="rId1"/>
            </p:custDataLst>
          </p:nvPr>
        </p:nvSpPr>
        <p:spPr>
          <a:xfrm>
            <a:off x="0" y="6356350"/>
            <a:ext cx="12192000" cy="365125"/>
          </a:xfrm>
        </p:spPr>
        <p:txBody>
          <a:bodyPr/>
          <a:lstStyle>
            <a:lvl1pPr algn="l">
              <a:defRPr lang="en-US" sz="600" b="0" i="0" u="none">
                <a:solidFill>
                  <a:srgbClr val="000000"/>
                </a:solidFill>
                <a:latin typeface="Verdana" panose="020B0604030504040204" pitchFamily="34" charset="0"/>
              </a:defRPr>
            </a:lvl1pPr>
          </a:lstStyle>
          <a:p>
            <a:r>
              <a:rPr lang="en-US"/>
              <a:t>Open</a:t>
            </a:r>
          </a:p>
        </p:txBody>
      </p:sp>
      <p:sp>
        <p:nvSpPr>
          <p:cNvPr id="7" name="Slide Number Placeholder 6">
            <a:extLst>
              <a:ext uri="{FF2B5EF4-FFF2-40B4-BE49-F238E27FC236}">
                <a16:creationId xmlns:a16="http://schemas.microsoft.com/office/drawing/2014/main" id="{FFDF43B0-4FB0-43D1-BE5F-D3121E3D1362}"/>
              </a:ext>
            </a:extLst>
          </p:cNvPr>
          <p:cNvSpPr>
            <a:spLocks noGrp="1"/>
          </p:cNvSpPr>
          <p:nvPr>
            <p:ph type="sldNum" sz="quarter" idx="12"/>
          </p:nvPr>
        </p:nvSpPr>
        <p:spPr/>
        <p:txBody>
          <a:bodyPr/>
          <a:lstStyle/>
          <a:p>
            <a:fld id="{F5CED561-C827-4218-8CB7-1DF03C68608A}" type="slidenum">
              <a:rPr lang="en-US" smtClean="0"/>
              <a:t>‹#›</a:t>
            </a:fld>
            <a:endParaRPr lang="en-US"/>
          </a:p>
        </p:txBody>
      </p:sp>
    </p:spTree>
    <p:extLst>
      <p:ext uri="{BB962C8B-B14F-4D97-AF65-F5344CB8AC3E}">
        <p14:creationId xmlns:p14="http://schemas.microsoft.com/office/powerpoint/2010/main" val="3161536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1.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51DA4E-1BAE-46D0-9AB9-082697D3C3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CDB65C-B771-4862-9DD1-DCDD0FF0B3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8ED26F-D745-456E-8A7D-BA8B738AE0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24BF17-EA64-4EE9-97C2-4B53AE2BFC31}" type="datetimeFigureOut">
              <a:rPr lang="en-US" smtClean="0"/>
              <a:t>11/2/2022</a:t>
            </a:fld>
            <a:endParaRPr lang="en-US"/>
          </a:p>
        </p:txBody>
      </p:sp>
      <p:sp>
        <p:nvSpPr>
          <p:cNvPr id="5" name="Footer Placeholder 4">
            <a:extLst>
              <a:ext uri="{FF2B5EF4-FFF2-40B4-BE49-F238E27FC236}">
                <a16:creationId xmlns:a16="http://schemas.microsoft.com/office/drawing/2014/main" id="{8E12511E-5C7E-4797-AEE4-F8966457A58D}"/>
              </a:ext>
            </a:extLst>
          </p:cNvPr>
          <p:cNvSpPr>
            <a:spLocks noGrp="1"/>
          </p:cNvSpPr>
          <p:nvPr>
            <p:ph type="ftr" sz="quarter" idx="3"/>
            <p:custDataLst>
              <p:tags r:id="rId17"/>
            </p:custDataLst>
          </p:nvPr>
        </p:nvSpPr>
        <p:spPr>
          <a:xfrm>
            <a:off x="0" y="6356350"/>
            <a:ext cx="12192000" cy="365125"/>
          </a:xfrm>
          <a:prstGeom prst="rect">
            <a:avLst/>
          </a:prstGeom>
        </p:spPr>
        <p:txBody>
          <a:bodyPr vert="horz" lIns="91440" tIns="45720" rIns="91440" bIns="45720" rtlCol="0" anchor="ctr"/>
          <a:lstStyle>
            <a:lvl1pPr algn="l">
              <a:defRPr lang="en-US" sz="600" b="0" i="0" u="none">
                <a:solidFill>
                  <a:srgbClr val="000000"/>
                </a:solidFill>
                <a:latin typeface="Verdana" panose="020B0604030504040204" pitchFamily="34" charset="0"/>
              </a:defRPr>
            </a:lvl1pPr>
          </a:lstStyle>
          <a:p>
            <a:r>
              <a:rPr lang="en-US"/>
              <a:t>Open</a:t>
            </a:r>
          </a:p>
        </p:txBody>
      </p:sp>
      <p:sp>
        <p:nvSpPr>
          <p:cNvPr id="6" name="Slide Number Placeholder 5">
            <a:extLst>
              <a:ext uri="{FF2B5EF4-FFF2-40B4-BE49-F238E27FC236}">
                <a16:creationId xmlns:a16="http://schemas.microsoft.com/office/drawing/2014/main" id="{846B0424-D50E-4A8B-9764-145D6C22F1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CED561-C827-4218-8CB7-1DF03C68608A}" type="slidenum">
              <a:rPr lang="en-US" smtClean="0"/>
              <a:t>‹#›</a:t>
            </a:fld>
            <a:endParaRPr lang="en-US"/>
          </a:p>
        </p:txBody>
      </p:sp>
    </p:spTree>
    <p:extLst>
      <p:ext uri="{BB962C8B-B14F-4D97-AF65-F5344CB8AC3E}">
        <p14:creationId xmlns:p14="http://schemas.microsoft.com/office/powerpoint/2010/main" val="42586481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4" r:id="rId13"/>
    <p:sldLayoutId id="2147483673" r:id="rId14"/>
    <p:sldLayoutId id="2147483674" r:id="rId15"/>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15.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tags" Target="../tags/tag31.xml"/><Relationship Id="rId6" Type="http://schemas.openxmlformats.org/officeDocument/2006/relationships/hyperlink" Target="https://www.ethos3.com/2017/08/iceberg-theory-presentation-content/" TargetMode="External"/><Relationship Id="rId5" Type="http://schemas.microsoft.com/office/2007/relationships/hdphoto" Target="../media/hdphoto1.wdp"/><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tags" Target="../tags/tag33.xml"/><Relationship Id="rId5" Type="http://schemas.openxmlformats.org/officeDocument/2006/relationships/hyperlink" Target="https://www.ethos3.com/2017/08/iceberg-theory-presentation-content/" TargetMode="Externa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tags" Target="../tags/tag35.xml"/><Relationship Id="rId5" Type="http://schemas.openxmlformats.org/officeDocument/2006/relationships/hyperlink" Target="https://www.ethos3.com/2017/08/iceberg-theory-presentation-content/" TargetMode="Externa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tags" Target="../tags/tag36.xml"/><Relationship Id="rId4" Type="http://schemas.openxmlformats.org/officeDocument/2006/relationships/image" Target="../media/image20.gi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tags" Target="../tags/tag37.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tags" Target="../tags/tag38.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tags" Target="../tags/tag39.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3.xml"/><Relationship Id="rId1" Type="http://schemas.openxmlformats.org/officeDocument/2006/relationships/tags" Target="../tags/tag40.xml"/><Relationship Id="rId4" Type="http://schemas.openxmlformats.org/officeDocument/2006/relationships/image" Target="../media/image24.gi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tags" Target="../tags/tag41.xml"/><Relationship Id="rId5" Type="http://schemas.openxmlformats.org/officeDocument/2006/relationships/hyperlink" Target="https://pixabay.com/en/calligraphy-pen-thanks-thank-you-2658504/" TargetMode="External"/><Relationship Id="rId4" Type="http://schemas.openxmlformats.org/officeDocument/2006/relationships/image" Target="../media/image25.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4.xml"/><Relationship Id="rId1" Type="http://schemas.openxmlformats.org/officeDocument/2006/relationships/tags" Target="../tags/tag43.xml"/></Relationships>
</file>

<file path=ppt/slides/_rels/slide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notesSlide" Target="../notesSlides/notesSlide2.xml"/><Relationship Id="rId7" Type="http://schemas.openxmlformats.org/officeDocument/2006/relationships/diagramLayout" Target="../diagrams/layout1.xml"/><Relationship Id="rId2" Type="http://schemas.openxmlformats.org/officeDocument/2006/relationships/slideLayout" Target="../slideLayouts/slideLayout13.xml"/><Relationship Id="rId1" Type="http://schemas.openxmlformats.org/officeDocument/2006/relationships/tags" Target="../tags/tag17.xml"/><Relationship Id="rId6" Type="http://schemas.openxmlformats.org/officeDocument/2006/relationships/diagramData" Target="../diagrams/data1.xml"/><Relationship Id="rId5" Type="http://schemas.openxmlformats.org/officeDocument/2006/relationships/hyperlink" Target="https://welscua.blogspot.com/2011/08/malaysia-petronas-towers.html" TargetMode="External"/><Relationship Id="rId10" Type="http://schemas.microsoft.com/office/2007/relationships/diagramDrawing" Target="../diagrams/drawing1.xml"/><Relationship Id="rId4" Type="http://schemas.openxmlformats.org/officeDocument/2006/relationships/image" Target="../media/image6.JPG"/><Relationship Id="rId9" Type="http://schemas.openxmlformats.org/officeDocument/2006/relationships/diagramColors" Target="../diagrams/colors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19.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2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23.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2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7.xml"/><Relationship Id="rId7" Type="http://schemas.openxmlformats.org/officeDocument/2006/relationships/diagramColors" Target="../diagrams/colors2.xml"/><Relationship Id="rId2" Type="http://schemas.openxmlformats.org/officeDocument/2006/relationships/slideLayout" Target="../slideLayouts/slideLayout13.xml"/><Relationship Id="rId1" Type="http://schemas.openxmlformats.org/officeDocument/2006/relationships/tags" Target="../tags/tag2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8.xml"/><Relationship Id="rId7" Type="http://schemas.openxmlformats.org/officeDocument/2006/relationships/diagramColors" Target="../diagrams/colors3.xml"/><Relationship Id="rId2" Type="http://schemas.openxmlformats.org/officeDocument/2006/relationships/slideLayout" Target="../slideLayouts/slideLayout13.xml"/><Relationship Id="rId1" Type="http://schemas.openxmlformats.org/officeDocument/2006/relationships/tags" Target="../tags/tag29.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slide" Target="slide19.xml"/></Relationships>
</file>

<file path=ppt/slides/_rels/slide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9.xml"/><Relationship Id="rId7" Type="http://schemas.openxmlformats.org/officeDocument/2006/relationships/diagramColors" Target="../diagrams/colors4.xml"/><Relationship Id="rId2" Type="http://schemas.openxmlformats.org/officeDocument/2006/relationships/slideLayout" Target="../slideLayouts/slideLayout13.xml"/><Relationship Id="rId1" Type="http://schemas.openxmlformats.org/officeDocument/2006/relationships/tags" Target="../tags/tag30.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1F2CB-26C5-354A-BDBA-DDBBC8A77839}"/>
              </a:ext>
            </a:extLst>
          </p:cNvPr>
          <p:cNvSpPr>
            <a:spLocks noGrp="1"/>
          </p:cNvSpPr>
          <p:nvPr>
            <p:ph type="ctrTitle"/>
          </p:nvPr>
        </p:nvSpPr>
        <p:spPr>
          <a:xfrm>
            <a:off x="515938" y="1685333"/>
            <a:ext cx="6554713" cy="1743666"/>
          </a:xfrm>
        </p:spPr>
        <p:txBody>
          <a:bodyPr anchor="ctr"/>
          <a:lstStyle/>
          <a:p>
            <a:r>
              <a:rPr lang="en-US" dirty="0"/>
              <a:t>Process Safety Management: Beyond the Norm</a:t>
            </a:r>
          </a:p>
        </p:txBody>
      </p:sp>
      <p:sp>
        <p:nvSpPr>
          <p:cNvPr id="3" name="Subtitle 2">
            <a:extLst>
              <a:ext uri="{FF2B5EF4-FFF2-40B4-BE49-F238E27FC236}">
                <a16:creationId xmlns:a16="http://schemas.microsoft.com/office/drawing/2014/main" id="{5758101D-3F77-5643-91AE-460B6E41963E}"/>
              </a:ext>
            </a:extLst>
          </p:cNvPr>
          <p:cNvSpPr>
            <a:spLocks noGrp="1"/>
          </p:cNvSpPr>
          <p:nvPr>
            <p:ph type="subTitle" idx="1"/>
          </p:nvPr>
        </p:nvSpPr>
        <p:spPr>
          <a:xfrm>
            <a:off x="516506" y="3211111"/>
            <a:ext cx="7061729" cy="1026042"/>
          </a:xfrm>
        </p:spPr>
        <p:txBody>
          <a:bodyPr anchor="ctr"/>
          <a:lstStyle/>
          <a:p>
            <a:r>
              <a:rPr lang="en-US" sz="2400" dirty="0"/>
              <a:t>Hazards 32 Process Safety Conference ​</a:t>
            </a:r>
          </a:p>
        </p:txBody>
      </p:sp>
      <p:sp>
        <p:nvSpPr>
          <p:cNvPr id="4" name="Text Placeholder 3">
            <a:extLst>
              <a:ext uri="{FF2B5EF4-FFF2-40B4-BE49-F238E27FC236}">
                <a16:creationId xmlns:a16="http://schemas.microsoft.com/office/drawing/2014/main" id="{C8E52C65-E3C6-F241-A182-0F2553B6C979}"/>
              </a:ext>
            </a:extLst>
          </p:cNvPr>
          <p:cNvSpPr>
            <a:spLocks noGrp="1"/>
          </p:cNvSpPr>
          <p:nvPr>
            <p:ph type="body" sz="quarter" idx="10"/>
          </p:nvPr>
        </p:nvSpPr>
        <p:spPr>
          <a:xfrm>
            <a:off x="515937" y="4409158"/>
            <a:ext cx="6278267" cy="329711"/>
          </a:xfrm>
        </p:spPr>
        <p:txBody>
          <a:bodyPr/>
          <a:lstStyle/>
          <a:p>
            <a:r>
              <a:rPr lang="en-US" sz="1800" dirty="0"/>
              <a:t>Mohamad Fazaly Mohamad Ali, </a:t>
            </a:r>
          </a:p>
          <a:p>
            <a:r>
              <a:rPr lang="en-US" sz="1800" dirty="0"/>
              <a:t>Principal (Process Safety), PETRONAS</a:t>
            </a:r>
          </a:p>
        </p:txBody>
      </p:sp>
      <p:sp>
        <p:nvSpPr>
          <p:cNvPr id="5" name="Text Placeholder 4">
            <a:extLst>
              <a:ext uri="{FF2B5EF4-FFF2-40B4-BE49-F238E27FC236}">
                <a16:creationId xmlns:a16="http://schemas.microsoft.com/office/drawing/2014/main" id="{0B8ED2FB-4835-1C43-A0F7-EDA0EF37FE18}"/>
              </a:ext>
            </a:extLst>
          </p:cNvPr>
          <p:cNvSpPr>
            <a:spLocks noGrp="1"/>
          </p:cNvSpPr>
          <p:nvPr>
            <p:ph type="body" sz="quarter" idx="11"/>
          </p:nvPr>
        </p:nvSpPr>
        <p:spPr>
          <a:xfrm>
            <a:off x="515937" y="5121646"/>
            <a:ext cx="2897113" cy="524245"/>
          </a:xfrm>
        </p:spPr>
        <p:txBody>
          <a:bodyPr/>
          <a:lstStyle/>
          <a:p>
            <a:r>
              <a:rPr lang="en-US" sz="1800" dirty="0"/>
              <a:t>19 October 2022</a:t>
            </a:r>
          </a:p>
        </p:txBody>
      </p:sp>
      <p:sp>
        <p:nvSpPr>
          <p:cNvPr id="8" name="BJPseudoFooter">
            <a:extLst>
              <a:ext uri="{FF2B5EF4-FFF2-40B4-BE49-F238E27FC236}">
                <a16:creationId xmlns:a16="http://schemas.microsoft.com/office/drawing/2014/main" id="{7027E45D-3C4E-4E6A-9971-A060F21B1275}"/>
              </a:ext>
            </a:extLst>
          </p:cNvPr>
          <p:cNvSpPr txBox="1"/>
          <p:nvPr>
            <p:custDataLst>
              <p:tags r:id="rId1"/>
            </p:custDataLst>
          </p:nvPr>
        </p:nvSpPr>
        <p:spPr>
          <a:xfrm>
            <a:off x="5901876" y="6660634"/>
            <a:ext cx="388248" cy="184666"/>
          </a:xfrm>
          <a:prstGeom prst="rect">
            <a:avLst/>
          </a:prstGeom>
          <a:noFill/>
        </p:spPr>
        <p:txBody>
          <a:bodyPr vert="horz" wrap="none" rtlCol="0">
            <a:spAutoFit/>
          </a:bodyPr>
          <a:lstStyle/>
          <a:p>
            <a:r>
              <a:rPr lang="en-US" sz="600">
                <a:solidFill>
                  <a:srgbClr val="000000"/>
                </a:solidFill>
                <a:latin typeface="Verdana" panose="020B0604030504040204" pitchFamily="34" charset="0"/>
              </a:rPr>
              <a:t>Open</a:t>
            </a:r>
          </a:p>
        </p:txBody>
      </p:sp>
    </p:spTree>
    <p:extLst>
      <p:ext uri="{BB962C8B-B14F-4D97-AF65-F5344CB8AC3E}">
        <p14:creationId xmlns:p14="http://schemas.microsoft.com/office/powerpoint/2010/main" val="34294002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n iceberg in the water&#10;&#10;Description automatically generated with medium confidence">
            <a:extLst>
              <a:ext uri="{FF2B5EF4-FFF2-40B4-BE49-F238E27FC236}">
                <a16:creationId xmlns:a16="http://schemas.microsoft.com/office/drawing/2014/main" id="{9AD744D9-BADD-44A1-81CF-E9AD50A78689}"/>
              </a:ext>
            </a:extLst>
          </p:cNvPr>
          <p:cNvPicPr>
            <a:picLocks noChangeAspect="1"/>
          </p:cNvPicPr>
          <p:nvPr/>
        </p:nvPicPr>
        <p:blipFill rotWithShape="1">
          <a:blip r:embed="rId4">
            <a:alphaModFix amt="80000"/>
            <a:extLst>
              <a:ext uri="{BEBA8EAE-BF5A-486C-A8C5-ECC9F3942E4B}">
                <a14:imgProps xmlns:a14="http://schemas.microsoft.com/office/drawing/2010/main">
                  <a14:imgLayer r:embed="rId5">
                    <a14:imgEffect>
                      <a14:colorTemperature colorTemp="6502"/>
                    </a14:imgEffect>
                    <a14:imgEffect>
                      <a14:saturation sat="96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rcRect b="9119"/>
          <a:stretch/>
        </p:blipFill>
        <p:spPr>
          <a:xfrm>
            <a:off x="0" y="899504"/>
            <a:ext cx="12192000" cy="5958495"/>
          </a:xfrm>
          <a:prstGeom prst="rect">
            <a:avLst/>
          </a:prstGeom>
        </p:spPr>
      </p:pic>
      <p:sp>
        <p:nvSpPr>
          <p:cNvPr id="3" name="Title 2">
            <a:extLst>
              <a:ext uri="{FF2B5EF4-FFF2-40B4-BE49-F238E27FC236}">
                <a16:creationId xmlns:a16="http://schemas.microsoft.com/office/drawing/2014/main" id="{C58A963F-8292-40C5-95F6-688B986FB3F5}"/>
              </a:ext>
            </a:extLst>
          </p:cNvPr>
          <p:cNvSpPr>
            <a:spLocks noGrp="1"/>
          </p:cNvSpPr>
          <p:nvPr>
            <p:ph type="title"/>
          </p:nvPr>
        </p:nvSpPr>
        <p:spPr/>
        <p:txBody>
          <a:bodyPr/>
          <a:lstStyle/>
          <a:p>
            <a:r>
              <a:rPr lang="en-US" sz="2000" dirty="0"/>
              <a:t>Incident #1: Major Fire at refinery resulting in major asset damage</a:t>
            </a:r>
            <a:endParaRPr lang="en-MY" sz="2000" dirty="0"/>
          </a:p>
        </p:txBody>
      </p:sp>
      <p:cxnSp>
        <p:nvCxnSpPr>
          <p:cNvPr id="6" name="Straight Connector 5">
            <a:extLst>
              <a:ext uri="{FF2B5EF4-FFF2-40B4-BE49-F238E27FC236}">
                <a16:creationId xmlns:a16="http://schemas.microsoft.com/office/drawing/2014/main" id="{830371CA-5C4E-481F-B100-B9C1634AA9EE}"/>
              </a:ext>
            </a:extLst>
          </p:cNvPr>
          <p:cNvCxnSpPr>
            <a:cxnSpLocks/>
          </p:cNvCxnSpPr>
          <p:nvPr/>
        </p:nvCxnSpPr>
        <p:spPr>
          <a:xfrm>
            <a:off x="4070237" y="2127570"/>
            <a:ext cx="5522311" cy="0"/>
          </a:xfrm>
          <a:prstGeom prst="line">
            <a:avLst/>
          </a:prstGeom>
          <a:ln w="15875" cap="rnd">
            <a:solidFill>
              <a:schemeClr val="tx1"/>
            </a:solidFill>
            <a:prstDash val="dash"/>
            <a:headEnd type="ova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3A8AABE-F547-44B5-BAD6-F8D05401438F}"/>
              </a:ext>
            </a:extLst>
          </p:cNvPr>
          <p:cNvSpPr txBox="1"/>
          <p:nvPr/>
        </p:nvSpPr>
        <p:spPr>
          <a:xfrm>
            <a:off x="5581115" y="2121512"/>
            <a:ext cx="6425590" cy="830997"/>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rPr>
              <a:t>Deficiencies in implementing Management of Change (MOC) and or Pre-Activity Safety Reviews (PASRs) for the changes involving valves replacement.</a:t>
            </a:r>
            <a:endParaRPr lang="en-MY" sz="1600" dirty="0">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2E4F8F17-417D-4B27-BC92-95E0CAF6DBC7}"/>
              </a:ext>
            </a:extLst>
          </p:cNvPr>
          <p:cNvCxnSpPr>
            <a:cxnSpLocks/>
          </p:cNvCxnSpPr>
          <p:nvPr/>
        </p:nvCxnSpPr>
        <p:spPr>
          <a:xfrm>
            <a:off x="5199712" y="3677517"/>
            <a:ext cx="4962098" cy="0"/>
          </a:xfrm>
          <a:prstGeom prst="line">
            <a:avLst/>
          </a:prstGeom>
          <a:ln w="15875" cap="rnd">
            <a:solidFill>
              <a:srgbClr val="FFFFFF"/>
            </a:solidFill>
            <a:prstDash val="dash"/>
            <a:headEnd type="ova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9F8E665-40E5-47D5-8C7B-73FDC67FD3B8}"/>
              </a:ext>
            </a:extLst>
          </p:cNvPr>
          <p:cNvSpPr txBox="1"/>
          <p:nvPr/>
        </p:nvSpPr>
        <p:spPr>
          <a:xfrm>
            <a:off x="6096000" y="3638079"/>
            <a:ext cx="4129818" cy="830997"/>
          </a:xfrm>
          <a:prstGeom prst="rect">
            <a:avLst/>
          </a:prstGeom>
          <a:noFill/>
        </p:spPr>
        <p:txBody>
          <a:bodyPr wrap="square">
            <a:spAutoFit/>
          </a:bodyPr>
          <a:lstStyle/>
          <a:p>
            <a:pPr algn="just"/>
            <a:r>
              <a:rPr lang="en-US" sz="1600" dirty="0">
                <a:solidFill>
                  <a:schemeClr val="bg1"/>
                </a:solidFill>
                <a:latin typeface="Arial" panose="020B0604020202020204" pitchFamily="34" charset="0"/>
                <a:cs typeface="Arial" panose="020B0604020202020204" pitchFamily="34" charset="0"/>
              </a:rPr>
              <a:t>Knowledge of personnel on high temperature sulfidation and requirement for use of special material.</a:t>
            </a:r>
            <a:endParaRPr lang="en-MY" sz="1600" dirty="0">
              <a:solidFill>
                <a:schemeClr val="bg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409993A2-B827-4511-AFF0-FD52B82CFAAB}"/>
              </a:ext>
            </a:extLst>
          </p:cNvPr>
          <p:cNvSpPr txBox="1"/>
          <p:nvPr/>
        </p:nvSpPr>
        <p:spPr>
          <a:xfrm>
            <a:off x="6096000" y="3371274"/>
            <a:ext cx="1612916" cy="338554"/>
          </a:xfrm>
          <a:prstGeom prst="rect">
            <a:avLst/>
          </a:prstGeom>
          <a:noFill/>
        </p:spPr>
        <p:txBody>
          <a:bodyPr wrap="square">
            <a:spAutoFit/>
          </a:bodyPr>
          <a:lstStyle/>
          <a:p>
            <a:r>
              <a:rPr lang="en-US" sz="1600" b="1" dirty="0">
                <a:solidFill>
                  <a:schemeClr val="bg1"/>
                </a:solidFill>
                <a:latin typeface="Arial" panose="020B0604020202020204" pitchFamily="34" charset="0"/>
                <a:cs typeface="Arial" panose="020B0604020202020204" pitchFamily="34" charset="0"/>
              </a:rPr>
              <a:t>Competency</a:t>
            </a:r>
            <a:endParaRPr lang="en-MY" sz="1600" b="1" dirty="0">
              <a:solidFill>
                <a:schemeClr val="bg1"/>
              </a:solidFill>
              <a:latin typeface="Arial" panose="020B0604020202020204" pitchFamily="34" charset="0"/>
              <a:cs typeface="Arial" panose="020B0604020202020204" pitchFamily="34" charset="0"/>
            </a:endParaRPr>
          </a:p>
        </p:txBody>
      </p:sp>
      <p:cxnSp>
        <p:nvCxnSpPr>
          <p:cNvPr id="15" name="Straight Connector 14">
            <a:extLst>
              <a:ext uri="{FF2B5EF4-FFF2-40B4-BE49-F238E27FC236}">
                <a16:creationId xmlns:a16="http://schemas.microsoft.com/office/drawing/2014/main" id="{695BF80E-9055-40AF-ACCE-BDF3F747C4B9}"/>
              </a:ext>
            </a:extLst>
          </p:cNvPr>
          <p:cNvCxnSpPr>
            <a:cxnSpLocks/>
          </p:cNvCxnSpPr>
          <p:nvPr/>
        </p:nvCxnSpPr>
        <p:spPr>
          <a:xfrm flipH="1">
            <a:off x="219456" y="4717080"/>
            <a:ext cx="4362513" cy="0"/>
          </a:xfrm>
          <a:prstGeom prst="line">
            <a:avLst/>
          </a:prstGeom>
          <a:ln w="15875" cap="rnd">
            <a:solidFill>
              <a:srgbClr val="FFFFFF"/>
            </a:solidFill>
            <a:prstDash val="dash"/>
            <a:headEnd type="ova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F328A15-10CC-40D3-9CA8-F35F860E8E6D}"/>
              </a:ext>
            </a:extLst>
          </p:cNvPr>
          <p:cNvSpPr txBox="1"/>
          <p:nvPr/>
        </p:nvSpPr>
        <p:spPr>
          <a:xfrm>
            <a:off x="219456" y="4378526"/>
            <a:ext cx="3054377" cy="338554"/>
          </a:xfrm>
          <a:prstGeom prst="rect">
            <a:avLst/>
          </a:prstGeom>
          <a:noFill/>
        </p:spPr>
        <p:txBody>
          <a:bodyPr wrap="square">
            <a:spAutoFit/>
          </a:bodyPr>
          <a:lstStyle/>
          <a:p>
            <a:r>
              <a:rPr lang="en-US" sz="1600" b="1" dirty="0">
                <a:solidFill>
                  <a:schemeClr val="bg1"/>
                </a:solidFill>
                <a:latin typeface="Arial" panose="020B0604020202020204" pitchFamily="34" charset="0"/>
                <a:cs typeface="Arial" panose="020B0604020202020204" pitchFamily="34" charset="0"/>
              </a:rPr>
              <a:t>Organization Change</a:t>
            </a:r>
            <a:endParaRPr lang="en-MY" sz="1600" b="1" dirty="0">
              <a:solidFill>
                <a:schemeClr val="bg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E2609335-EE89-4963-80C1-3BB8E820DFED}"/>
              </a:ext>
            </a:extLst>
          </p:cNvPr>
          <p:cNvSpPr txBox="1"/>
          <p:nvPr/>
        </p:nvSpPr>
        <p:spPr>
          <a:xfrm>
            <a:off x="219456" y="4717080"/>
            <a:ext cx="2304288" cy="830997"/>
          </a:xfrm>
          <a:prstGeom prst="rect">
            <a:avLst/>
          </a:prstGeom>
          <a:noFill/>
        </p:spPr>
        <p:txBody>
          <a:bodyPr wrap="square">
            <a:spAutoFit/>
          </a:bodyPr>
          <a:lstStyle/>
          <a:p>
            <a:pPr algn="just"/>
            <a:r>
              <a:rPr lang="en-US" sz="1600" dirty="0">
                <a:solidFill>
                  <a:schemeClr val="bg1"/>
                </a:solidFill>
                <a:latin typeface="Arial" panose="020B0604020202020204" pitchFamily="34" charset="0"/>
                <a:cs typeface="Arial" panose="020B0604020202020204" pitchFamily="34" charset="0"/>
              </a:rPr>
              <a:t>Critical positions were left vacant for few years</a:t>
            </a:r>
            <a:endParaRPr lang="en-MY" sz="1600" dirty="0">
              <a:solidFill>
                <a:schemeClr val="bg1"/>
              </a:solidFill>
              <a:latin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E0134FB0-2680-4A96-9F52-3F898B249F87}"/>
              </a:ext>
            </a:extLst>
          </p:cNvPr>
          <p:cNvCxnSpPr>
            <a:cxnSpLocks/>
          </p:cNvCxnSpPr>
          <p:nvPr/>
        </p:nvCxnSpPr>
        <p:spPr>
          <a:xfrm>
            <a:off x="4583140" y="5404330"/>
            <a:ext cx="4761792" cy="0"/>
          </a:xfrm>
          <a:prstGeom prst="line">
            <a:avLst/>
          </a:prstGeom>
          <a:ln w="15875" cap="rnd">
            <a:solidFill>
              <a:srgbClr val="FFFFFF"/>
            </a:solidFill>
            <a:prstDash val="dash"/>
            <a:headEnd type="ova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85CFEDD-162F-4521-B62B-4032D244791E}"/>
              </a:ext>
            </a:extLst>
          </p:cNvPr>
          <p:cNvSpPr txBox="1"/>
          <p:nvPr/>
        </p:nvSpPr>
        <p:spPr>
          <a:xfrm>
            <a:off x="5476438" y="5373721"/>
            <a:ext cx="3756462" cy="584775"/>
          </a:xfrm>
          <a:prstGeom prst="rect">
            <a:avLst/>
          </a:prstGeom>
          <a:noFill/>
        </p:spPr>
        <p:txBody>
          <a:bodyPr wrap="square">
            <a:spAutoFit/>
          </a:bodyPr>
          <a:lstStyle/>
          <a:p>
            <a:pPr algn="just"/>
            <a:r>
              <a:rPr lang="en-US" sz="1600" dirty="0">
                <a:solidFill>
                  <a:schemeClr val="bg1"/>
                </a:solidFill>
                <a:latin typeface="Arial" panose="020B0604020202020204" pitchFamily="34" charset="0"/>
                <a:cs typeface="Arial" panose="020B0604020202020204" pitchFamily="34" charset="0"/>
              </a:rPr>
              <a:t>Understanding and compliance to procurement work process.</a:t>
            </a:r>
            <a:endParaRPr lang="en-MY" sz="1600" dirty="0">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D8539859-CB0A-4AB6-8D8A-C5E0D068D4F5}"/>
              </a:ext>
            </a:extLst>
          </p:cNvPr>
          <p:cNvSpPr txBox="1"/>
          <p:nvPr/>
        </p:nvSpPr>
        <p:spPr>
          <a:xfrm>
            <a:off x="5476438" y="5112111"/>
            <a:ext cx="2778562" cy="338554"/>
          </a:xfrm>
          <a:prstGeom prst="rect">
            <a:avLst/>
          </a:prstGeom>
          <a:noFill/>
        </p:spPr>
        <p:txBody>
          <a:bodyPr wrap="square">
            <a:spAutoFit/>
          </a:bodyPr>
          <a:lstStyle/>
          <a:p>
            <a:r>
              <a:rPr lang="en-US" sz="1600" b="1" dirty="0">
                <a:solidFill>
                  <a:schemeClr val="bg1"/>
                </a:solidFill>
                <a:latin typeface="Arial" panose="020B0604020202020204" pitchFamily="34" charset="0"/>
                <a:cs typeface="Arial" panose="020B0604020202020204" pitchFamily="34" charset="0"/>
              </a:rPr>
              <a:t>Procurement Process</a:t>
            </a:r>
            <a:endParaRPr lang="en-MY" sz="1600" b="1" dirty="0">
              <a:solidFill>
                <a:schemeClr val="bg1"/>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B6D90464-036C-42EB-A6EE-9EA78B5FFC9D}"/>
              </a:ext>
            </a:extLst>
          </p:cNvPr>
          <p:cNvSpPr txBox="1"/>
          <p:nvPr/>
        </p:nvSpPr>
        <p:spPr>
          <a:xfrm>
            <a:off x="5549907" y="1818040"/>
            <a:ext cx="3313330" cy="338554"/>
          </a:xfrm>
          <a:prstGeom prst="rect">
            <a:avLst/>
          </a:prstGeom>
          <a:noFill/>
        </p:spPr>
        <p:txBody>
          <a:bodyPr wrap="square">
            <a:spAutoFit/>
          </a:bodyPr>
          <a:lstStyle/>
          <a:p>
            <a:r>
              <a:rPr lang="en-US" sz="1600" b="1" dirty="0">
                <a:latin typeface="Arial" panose="020B0604020202020204" pitchFamily="34" charset="0"/>
                <a:cs typeface="Arial" panose="020B0604020202020204" pitchFamily="34" charset="0"/>
              </a:rPr>
              <a:t>MOC &amp; PASRs</a:t>
            </a:r>
            <a:endParaRPr lang="en-MY" sz="1600" b="1" dirty="0">
              <a:latin typeface="Arial" panose="020B0604020202020204" pitchFamily="34" charset="0"/>
              <a:cs typeface="Arial" panose="020B0604020202020204" pitchFamily="34" charset="0"/>
            </a:endParaRPr>
          </a:p>
        </p:txBody>
      </p:sp>
      <p:sp>
        <p:nvSpPr>
          <p:cNvPr id="5" name="BJPseudoFooter">
            <a:extLst>
              <a:ext uri="{FF2B5EF4-FFF2-40B4-BE49-F238E27FC236}">
                <a16:creationId xmlns:a16="http://schemas.microsoft.com/office/drawing/2014/main" id="{6DDA7C44-3769-45C1-824E-BEFAADF4CF30}"/>
              </a:ext>
            </a:extLst>
          </p:cNvPr>
          <p:cNvSpPr txBox="1"/>
          <p:nvPr>
            <p:custDataLst>
              <p:tags r:id="rId1"/>
            </p:custDataLst>
          </p:nvPr>
        </p:nvSpPr>
        <p:spPr>
          <a:xfrm>
            <a:off x="5901876" y="6660634"/>
            <a:ext cx="388248" cy="184666"/>
          </a:xfrm>
          <a:prstGeom prst="rect">
            <a:avLst/>
          </a:prstGeom>
          <a:noFill/>
        </p:spPr>
        <p:txBody>
          <a:bodyPr vert="horz" wrap="none" rtlCol="0">
            <a:spAutoFit/>
          </a:bodyPr>
          <a:lstStyle/>
          <a:p>
            <a:r>
              <a:rPr lang="en-US" sz="600">
                <a:solidFill>
                  <a:srgbClr val="000000"/>
                </a:solidFill>
                <a:latin typeface="Verdana" panose="020B0604030504040204" pitchFamily="34" charset="0"/>
              </a:rPr>
              <a:t>Open</a:t>
            </a:r>
          </a:p>
        </p:txBody>
      </p:sp>
    </p:spTree>
    <p:extLst>
      <p:ext uri="{BB962C8B-B14F-4D97-AF65-F5344CB8AC3E}">
        <p14:creationId xmlns:p14="http://schemas.microsoft.com/office/powerpoint/2010/main" val="1578974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1+#ppt_w/2"/>
                                          </p:val>
                                        </p:tav>
                                        <p:tav tm="100000">
                                          <p:val>
                                            <p:strVal val="#ppt_x"/>
                                          </p:val>
                                        </p:tav>
                                      </p:tavLst>
                                    </p:anim>
                                    <p:anim calcmode="lin" valueType="num">
                                      <p:cBhvr additive="base">
                                        <p:cTn id="16"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1+#ppt_w/2"/>
                                          </p:val>
                                        </p:tav>
                                        <p:tav tm="100000">
                                          <p:val>
                                            <p:strVal val="#ppt_x"/>
                                          </p:val>
                                        </p:tav>
                                      </p:tavLst>
                                    </p:anim>
                                    <p:anim calcmode="lin" valueType="num">
                                      <p:cBhvr additive="base">
                                        <p:cTn id="22" dur="500" fill="hold"/>
                                        <p:tgtEl>
                                          <p:spTgt spid="11"/>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1+#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1+#ppt_w/2"/>
                                          </p:val>
                                        </p:tav>
                                        <p:tav tm="100000">
                                          <p:val>
                                            <p:strVal val="#ppt_x"/>
                                          </p:val>
                                        </p:tav>
                                      </p:tavLst>
                                    </p:anim>
                                    <p:anim calcmode="lin" valueType="num">
                                      <p:cBhvr additive="base">
                                        <p:cTn id="30"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0-#ppt_w/2"/>
                                          </p:val>
                                        </p:tav>
                                        <p:tav tm="100000">
                                          <p:val>
                                            <p:strVal val="#ppt_x"/>
                                          </p:val>
                                        </p:tav>
                                      </p:tavLst>
                                    </p:anim>
                                    <p:anim calcmode="lin" valueType="num">
                                      <p:cBhvr additive="base">
                                        <p:cTn id="36" dur="500" fill="hold"/>
                                        <p:tgtEl>
                                          <p:spTgt spid="15"/>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0-#ppt_w/2"/>
                                          </p:val>
                                        </p:tav>
                                        <p:tav tm="100000">
                                          <p:val>
                                            <p:strVal val="#ppt_x"/>
                                          </p:val>
                                        </p:tav>
                                      </p:tavLst>
                                    </p:anim>
                                    <p:anim calcmode="lin" valueType="num">
                                      <p:cBhvr additive="base">
                                        <p:cTn id="40" dur="500" fill="hold"/>
                                        <p:tgtEl>
                                          <p:spTgt spid="17"/>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0-#ppt_w/2"/>
                                          </p:val>
                                        </p:tav>
                                        <p:tav tm="100000">
                                          <p:val>
                                            <p:strVal val="#ppt_x"/>
                                          </p:val>
                                        </p:tav>
                                      </p:tavLst>
                                    </p:anim>
                                    <p:anim calcmode="lin" valueType="num">
                                      <p:cBhvr additive="base">
                                        <p:cTn id="44"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1+#ppt_w/2"/>
                                          </p:val>
                                        </p:tav>
                                        <p:tav tm="100000">
                                          <p:val>
                                            <p:strVal val="#ppt_x"/>
                                          </p:val>
                                        </p:tav>
                                      </p:tavLst>
                                    </p:anim>
                                    <p:anim calcmode="lin" valueType="num">
                                      <p:cBhvr additive="base">
                                        <p:cTn id="50" dur="500" fill="hold"/>
                                        <p:tgtEl>
                                          <p:spTgt spid="19"/>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500" fill="hold"/>
                                        <p:tgtEl>
                                          <p:spTgt spid="20"/>
                                        </p:tgtEl>
                                        <p:attrNameLst>
                                          <p:attrName>ppt_x</p:attrName>
                                        </p:attrNameLst>
                                      </p:cBhvr>
                                      <p:tavLst>
                                        <p:tav tm="0">
                                          <p:val>
                                            <p:strVal val="1+#ppt_w/2"/>
                                          </p:val>
                                        </p:tav>
                                        <p:tav tm="100000">
                                          <p:val>
                                            <p:strVal val="#ppt_x"/>
                                          </p:val>
                                        </p:tav>
                                      </p:tavLst>
                                    </p:anim>
                                    <p:anim calcmode="lin" valueType="num">
                                      <p:cBhvr additive="base">
                                        <p:cTn id="54" dur="500" fill="hold"/>
                                        <p:tgtEl>
                                          <p:spTgt spid="20"/>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additive="base">
                                        <p:cTn id="57" dur="500" fill="hold"/>
                                        <p:tgtEl>
                                          <p:spTgt spid="21"/>
                                        </p:tgtEl>
                                        <p:attrNameLst>
                                          <p:attrName>ppt_x</p:attrName>
                                        </p:attrNameLst>
                                      </p:cBhvr>
                                      <p:tavLst>
                                        <p:tav tm="0">
                                          <p:val>
                                            <p:strVal val="1+#ppt_w/2"/>
                                          </p:val>
                                        </p:tav>
                                        <p:tav tm="100000">
                                          <p:val>
                                            <p:strVal val="#ppt_x"/>
                                          </p:val>
                                        </p:tav>
                                      </p:tavLst>
                                    </p:anim>
                                    <p:anim calcmode="lin" valueType="num">
                                      <p:cBhvr additive="base">
                                        <p:cTn id="58"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P spid="17" grpId="0"/>
      <p:bldP spid="18" grpId="0"/>
      <p:bldP spid="20" grpId="0"/>
      <p:bldP spid="21"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n iceberg in the water&#10;&#10;Description automatically generated with medium confidence">
            <a:extLst>
              <a:ext uri="{FF2B5EF4-FFF2-40B4-BE49-F238E27FC236}">
                <a16:creationId xmlns:a16="http://schemas.microsoft.com/office/drawing/2014/main" id="{9AD744D9-BADD-44A1-81CF-E9AD50A78689}"/>
              </a:ext>
            </a:extLst>
          </p:cNvPr>
          <p:cNvPicPr>
            <a:picLocks noChangeAspect="1"/>
          </p:cNvPicPr>
          <p:nvPr/>
        </p:nvPicPr>
        <p:blipFill rotWithShape="1">
          <a:blip r:embed="rId4">
            <a:alphaModFix amt="80000"/>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b="9119"/>
          <a:stretch/>
        </p:blipFill>
        <p:spPr>
          <a:xfrm>
            <a:off x="0" y="846760"/>
            <a:ext cx="12192000" cy="6011240"/>
          </a:xfrm>
          <a:prstGeom prst="rect">
            <a:avLst/>
          </a:prstGeom>
        </p:spPr>
      </p:pic>
      <p:sp>
        <p:nvSpPr>
          <p:cNvPr id="3" name="Title 2">
            <a:extLst>
              <a:ext uri="{FF2B5EF4-FFF2-40B4-BE49-F238E27FC236}">
                <a16:creationId xmlns:a16="http://schemas.microsoft.com/office/drawing/2014/main" id="{C58A963F-8292-40C5-95F6-688B986FB3F5}"/>
              </a:ext>
            </a:extLst>
          </p:cNvPr>
          <p:cNvSpPr>
            <a:spLocks noGrp="1"/>
          </p:cNvSpPr>
          <p:nvPr>
            <p:ph type="title"/>
          </p:nvPr>
        </p:nvSpPr>
        <p:spPr/>
        <p:txBody>
          <a:bodyPr/>
          <a:lstStyle/>
          <a:p>
            <a:r>
              <a:rPr lang="en-US" sz="2000" dirty="0"/>
              <a:t>Incident #2: Vent piping rupture resulting in a major asset damage (blast impact) and minor LOPC at offshore platform</a:t>
            </a:r>
            <a:endParaRPr lang="en-MY" sz="2000" dirty="0"/>
          </a:p>
        </p:txBody>
      </p:sp>
      <p:cxnSp>
        <p:nvCxnSpPr>
          <p:cNvPr id="6" name="Straight Connector 5">
            <a:extLst>
              <a:ext uri="{FF2B5EF4-FFF2-40B4-BE49-F238E27FC236}">
                <a16:creationId xmlns:a16="http://schemas.microsoft.com/office/drawing/2014/main" id="{830371CA-5C4E-481F-B100-B9C1634AA9EE}"/>
              </a:ext>
            </a:extLst>
          </p:cNvPr>
          <p:cNvCxnSpPr>
            <a:cxnSpLocks/>
          </p:cNvCxnSpPr>
          <p:nvPr/>
        </p:nvCxnSpPr>
        <p:spPr>
          <a:xfrm>
            <a:off x="4069342" y="2177956"/>
            <a:ext cx="5522311" cy="0"/>
          </a:xfrm>
          <a:prstGeom prst="line">
            <a:avLst/>
          </a:prstGeom>
          <a:ln w="15875" cap="rnd">
            <a:solidFill>
              <a:schemeClr val="tx1"/>
            </a:solidFill>
            <a:prstDash val="dash"/>
            <a:headEnd type="ova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3A8AABE-F547-44B5-BAD6-F8D05401438F}"/>
              </a:ext>
            </a:extLst>
          </p:cNvPr>
          <p:cNvSpPr txBox="1"/>
          <p:nvPr/>
        </p:nvSpPr>
        <p:spPr>
          <a:xfrm>
            <a:off x="5182307" y="2135201"/>
            <a:ext cx="5522311" cy="584775"/>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rPr>
              <a:t>Deficiencies in implementing Permit to Work (PTW) system during Simultaneous Operations (SIMOPS) activities</a:t>
            </a:r>
            <a:endParaRPr lang="en-MY" sz="1600" dirty="0">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2E4F8F17-417D-4B27-BC92-95E0CAF6DBC7}"/>
              </a:ext>
            </a:extLst>
          </p:cNvPr>
          <p:cNvCxnSpPr>
            <a:cxnSpLocks/>
          </p:cNvCxnSpPr>
          <p:nvPr/>
        </p:nvCxnSpPr>
        <p:spPr>
          <a:xfrm>
            <a:off x="4965710" y="3493936"/>
            <a:ext cx="3893112" cy="0"/>
          </a:xfrm>
          <a:prstGeom prst="line">
            <a:avLst/>
          </a:prstGeom>
          <a:ln w="15875" cap="rnd">
            <a:solidFill>
              <a:srgbClr val="FFFFFF"/>
            </a:solidFill>
            <a:prstDash val="dash"/>
            <a:headEnd type="ova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9F8E665-40E5-47D5-8C7B-73FDC67FD3B8}"/>
              </a:ext>
            </a:extLst>
          </p:cNvPr>
          <p:cNvSpPr txBox="1"/>
          <p:nvPr/>
        </p:nvSpPr>
        <p:spPr>
          <a:xfrm>
            <a:off x="5861998" y="3454498"/>
            <a:ext cx="3518694" cy="584775"/>
          </a:xfrm>
          <a:prstGeom prst="rect">
            <a:avLst/>
          </a:prstGeom>
          <a:noFill/>
        </p:spPr>
        <p:txBody>
          <a:bodyPr wrap="square">
            <a:spAutoFit/>
          </a:bodyPr>
          <a:lstStyle/>
          <a:p>
            <a:pPr algn="just"/>
            <a:r>
              <a:rPr lang="en-US" sz="1600" dirty="0">
                <a:solidFill>
                  <a:schemeClr val="bg1"/>
                </a:solidFill>
                <a:latin typeface="Arial" panose="020B0604020202020204" pitchFamily="34" charset="0"/>
                <a:cs typeface="Arial" panose="020B0604020202020204" pitchFamily="34" charset="0"/>
              </a:rPr>
              <a:t>No proper preservation of equipment for delayed projects</a:t>
            </a:r>
            <a:endParaRPr lang="en-MY" sz="1600" dirty="0">
              <a:solidFill>
                <a:schemeClr val="bg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409993A2-B827-4511-AFF0-FD52B82CFAAB}"/>
              </a:ext>
            </a:extLst>
          </p:cNvPr>
          <p:cNvSpPr txBox="1"/>
          <p:nvPr/>
        </p:nvSpPr>
        <p:spPr>
          <a:xfrm>
            <a:off x="5861998" y="3184682"/>
            <a:ext cx="1612916" cy="338554"/>
          </a:xfrm>
          <a:prstGeom prst="rect">
            <a:avLst/>
          </a:prstGeom>
          <a:noFill/>
        </p:spPr>
        <p:txBody>
          <a:bodyPr wrap="square">
            <a:spAutoFit/>
          </a:bodyPr>
          <a:lstStyle/>
          <a:p>
            <a:r>
              <a:rPr lang="en-US" sz="1600" b="1" dirty="0">
                <a:solidFill>
                  <a:schemeClr val="bg1"/>
                </a:solidFill>
                <a:latin typeface="Arial" panose="020B0604020202020204" pitchFamily="34" charset="0"/>
                <a:cs typeface="Arial" panose="020B0604020202020204" pitchFamily="34" charset="0"/>
              </a:rPr>
              <a:t>Asset Integrity</a:t>
            </a:r>
            <a:endParaRPr lang="en-MY" sz="1600" b="1" dirty="0">
              <a:solidFill>
                <a:schemeClr val="bg1"/>
              </a:solidFill>
              <a:latin typeface="Arial" panose="020B0604020202020204" pitchFamily="34" charset="0"/>
              <a:cs typeface="Arial" panose="020B0604020202020204" pitchFamily="34" charset="0"/>
            </a:endParaRPr>
          </a:p>
        </p:txBody>
      </p:sp>
      <p:cxnSp>
        <p:nvCxnSpPr>
          <p:cNvPr id="15" name="Straight Connector 14">
            <a:extLst>
              <a:ext uri="{FF2B5EF4-FFF2-40B4-BE49-F238E27FC236}">
                <a16:creationId xmlns:a16="http://schemas.microsoft.com/office/drawing/2014/main" id="{695BF80E-9055-40AF-ACCE-BDF3F747C4B9}"/>
              </a:ext>
            </a:extLst>
          </p:cNvPr>
          <p:cNvCxnSpPr>
            <a:cxnSpLocks/>
          </p:cNvCxnSpPr>
          <p:nvPr/>
        </p:nvCxnSpPr>
        <p:spPr>
          <a:xfrm flipH="1">
            <a:off x="792283" y="4409351"/>
            <a:ext cx="2963209" cy="0"/>
          </a:xfrm>
          <a:prstGeom prst="line">
            <a:avLst/>
          </a:prstGeom>
          <a:ln w="15875" cap="rnd">
            <a:solidFill>
              <a:srgbClr val="FFFFFF"/>
            </a:solidFill>
            <a:prstDash val="dash"/>
            <a:headEnd type="ova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F328A15-10CC-40D3-9CA8-F35F860E8E6D}"/>
              </a:ext>
            </a:extLst>
          </p:cNvPr>
          <p:cNvSpPr txBox="1"/>
          <p:nvPr/>
        </p:nvSpPr>
        <p:spPr>
          <a:xfrm>
            <a:off x="792283" y="4101575"/>
            <a:ext cx="1800715" cy="338554"/>
          </a:xfrm>
          <a:prstGeom prst="rect">
            <a:avLst/>
          </a:prstGeom>
          <a:noFill/>
        </p:spPr>
        <p:txBody>
          <a:bodyPr wrap="square">
            <a:spAutoFit/>
          </a:bodyPr>
          <a:lstStyle/>
          <a:p>
            <a:r>
              <a:rPr lang="en-US" sz="1600" b="1" dirty="0">
                <a:solidFill>
                  <a:schemeClr val="bg1"/>
                </a:solidFill>
                <a:latin typeface="Arial" panose="020B0604020202020204" pitchFamily="34" charset="0"/>
                <a:cs typeface="Arial" panose="020B0604020202020204" pitchFamily="34" charset="0"/>
              </a:rPr>
              <a:t>Competency</a:t>
            </a:r>
            <a:endParaRPr lang="en-MY" sz="1600" b="1" dirty="0">
              <a:solidFill>
                <a:schemeClr val="bg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E2609335-EE89-4963-80C1-3BB8E820DFED}"/>
              </a:ext>
            </a:extLst>
          </p:cNvPr>
          <p:cNvSpPr txBox="1"/>
          <p:nvPr/>
        </p:nvSpPr>
        <p:spPr>
          <a:xfrm>
            <a:off x="792283" y="4463687"/>
            <a:ext cx="2743635" cy="584775"/>
          </a:xfrm>
          <a:prstGeom prst="rect">
            <a:avLst/>
          </a:prstGeom>
          <a:noFill/>
        </p:spPr>
        <p:txBody>
          <a:bodyPr wrap="square">
            <a:spAutoFit/>
          </a:bodyPr>
          <a:lstStyle/>
          <a:p>
            <a:pPr algn="just"/>
            <a:r>
              <a:rPr lang="en-US" sz="1600" dirty="0">
                <a:solidFill>
                  <a:schemeClr val="bg1"/>
                </a:solidFill>
                <a:latin typeface="Arial" panose="020B0604020202020204" pitchFamily="34" charset="0"/>
                <a:cs typeface="Arial" panose="020B0604020202020204" pitchFamily="34" charset="0"/>
              </a:rPr>
              <a:t>Knowledge of personnel in handling SIMOPS activities</a:t>
            </a:r>
            <a:endParaRPr lang="en-MY" sz="1600" dirty="0">
              <a:solidFill>
                <a:schemeClr val="bg1"/>
              </a:solidFill>
              <a:latin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E0134FB0-2680-4A96-9F52-3F898B249F87}"/>
              </a:ext>
            </a:extLst>
          </p:cNvPr>
          <p:cNvCxnSpPr>
            <a:cxnSpLocks/>
          </p:cNvCxnSpPr>
          <p:nvPr/>
        </p:nvCxnSpPr>
        <p:spPr>
          <a:xfrm>
            <a:off x="4583140" y="5518630"/>
            <a:ext cx="4761792" cy="0"/>
          </a:xfrm>
          <a:prstGeom prst="line">
            <a:avLst/>
          </a:prstGeom>
          <a:ln w="15875" cap="rnd">
            <a:solidFill>
              <a:srgbClr val="FFFFFF"/>
            </a:solidFill>
            <a:prstDash val="dash"/>
            <a:headEnd type="ova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85CFEDD-162F-4521-B62B-4032D244791E}"/>
              </a:ext>
            </a:extLst>
          </p:cNvPr>
          <p:cNvSpPr txBox="1"/>
          <p:nvPr/>
        </p:nvSpPr>
        <p:spPr>
          <a:xfrm>
            <a:off x="5476438" y="5488021"/>
            <a:ext cx="3756462" cy="584775"/>
          </a:xfrm>
          <a:prstGeom prst="rect">
            <a:avLst/>
          </a:prstGeom>
          <a:noFill/>
        </p:spPr>
        <p:txBody>
          <a:bodyPr wrap="square">
            <a:spAutoFit/>
          </a:bodyPr>
          <a:lstStyle/>
          <a:p>
            <a:pPr algn="just"/>
            <a:r>
              <a:rPr lang="en-US" sz="1600" dirty="0">
                <a:solidFill>
                  <a:schemeClr val="bg1"/>
                </a:solidFill>
                <a:latin typeface="Arial" panose="020B0604020202020204" pitchFamily="34" charset="0"/>
                <a:cs typeface="Arial" panose="020B0604020202020204" pitchFamily="34" charset="0"/>
              </a:rPr>
              <a:t>Managing availability of critical positions during critical period of project</a:t>
            </a:r>
            <a:endParaRPr lang="en-MY" sz="1600" dirty="0">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D8539859-CB0A-4AB6-8D8A-C5E0D068D4F5}"/>
              </a:ext>
            </a:extLst>
          </p:cNvPr>
          <p:cNvSpPr txBox="1"/>
          <p:nvPr/>
        </p:nvSpPr>
        <p:spPr>
          <a:xfrm>
            <a:off x="5476438" y="5226411"/>
            <a:ext cx="2778562" cy="338554"/>
          </a:xfrm>
          <a:prstGeom prst="rect">
            <a:avLst/>
          </a:prstGeom>
          <a:noFill/>
        </p:spPr>
        <p:txBody>
          <a:bodyPr wrap="square">
            <a:spAutoFit/>
          </a:bodyPr>
          <a:lstStyle/>
          <a:p>
            <a:r>
              <a:rPr lang="en-US" sz="1600" b="1" dirty="0">
                <a:solidFill>
                  <a:schemeClr val="bg1"/>
                </a:solidFill>
                <a:latin typeface="Arial" panose="020B0604020202020204" pitchFamily="34" charset="0"/>
                <a:cs typeface="Arial" panose="020B0604020202020204" pitchFamily="34" charset="0"/>
              </a:rPr>
              <a:t>Organization Change</a:t>
            </a:r>
            <a:endParaRPr lang="en-MY" sz="1600" b="1" dirty="0">
              <a:solidFill>
                <a:schemeClr val="bg1"/>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B6D90464-036C-42EB-A6EE-9EA78B5FFC9D}"/>
              </a:ext>
            </a:extLst>
          </p:cNvPr>
          <p:cNvSpPr txBox="1"/>
          <p:nvPr/>
        </p:nvSpPr>
        <p:spPr>
          <a:xfrm>
            <a:off x="5182307" y="1878288"/>
            <a:ext cx="2498652" cy="338554"/>
          </a:xfrm>
          <a:prstGeom prst="rect">
            <a:avLst/>
          </a:prstGeom>
          <a:noFill/>
        </p:spPr>
        <p:txBody>
          <a:bodyPr wrap="square">
            <a:spAutoFit/>
          </a:bodyPr>
          <a:lstStyle/>
          <a:p>
            <a:r>
              <a:rPr lang="en-US" sz="1600" b="1" dirty="0">
                <a:latin typeface="Arial" panose="020B0604020202020204" pitchFamily="34" charset="0"/>
                <a:cs typeface="Arial" panose="020B0604020202020204" pitchFamily="34" charset="0"/>
              </a:rPr>
              <a:t>PTW &amp; SIMOPS</a:t>
            </a:r>
            <a:endParaRPr lang="en-MY" sz="1600" b="1" dirty="0">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5F259FEF-61F5-4041-A0A3-F9B6B58BE08D}"/>
              </a:ext>
            </a:extLst>
          </p:cNvPr>
          <p:cNvCxnSpPr>
            <a:cxnSpLocks/>
          </p:cNvCxnSpPr>
          <p:nvPr/>
        </p:nvCxnSpPr>
        <p:spPr>
          <a:xfrm>
            <a:off x="5281814" y="4390558"/>
            <a:ext cx="3893112" cy="0"/>
          </a:xfrm>
          <a:prstGeom prst="line">
            <a:avLst/>
          </a:prstGeom>
          <a:ln w="15875" cap="rnd">
            <a:solidFill>
              <a:srgbClr val="FFFFFF"/>
            </a:solidFill>
            <a:prstDash val="dash"/>
            <a:headEnd type="ova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2652DC1-A01E-4862-AE5E-2AFA627FEC05}"/>
              </a:ext>
            </a:extLst>
          </p:cNvPr>
          <p:cNvSpPr txBox="1"/>
          <p:nvPr/>
        </p:nvSpPr>
        <p:spPr>
          <a:xfrm>
            <a:off x="5637850" y="4336176"/>
            <a:ext cx="4166550" cy="584775"/>
          </a:xfrm>
          <a:prstGeom prst="rect">
            <a:avLst/>
          </a:prstGeom>
          <a:noFill/>
        </p:spPr>
        <p:txBody>
          <a:bodyPr wrap="square">
            <a:spAutoFit/>
          </a:bodyPr>
          <a:lstStyle/>
          <a:p>
            <a:pPr algn="just"/>
            <a:r>
              <a:rPr lang="en-US" sz="1600" dirty="0">
                <a:solidFill>
                  <a:schemeClr val="bg1"/>
                </a:solidFill>
                <a:latin typeface="Arial" panose="020B0604020202020204" pitchFamily="34" charset="0"/>
                <a:cs typeface="Arial" panose="020B0604020202020204" pitchFamily="34" charset="0"/>
              </a:rPr>
              <a:t>Clarity of asset ownership (i.e., either project or operations) and work planning</a:t>
            </a:r>
            <a:endParaRPr lang="en-MY" sz="1600" dirty="0">
              <a:solidFill>
                <a:schemeClr val="bg1"/>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968147E0-8392-414A-B867-64100AF72A7B}"/>
              </a:ext>
            </a:extLst>
          </p:cNvPr>
          <p:cNvSpPr txBox="1"/>
          <p:nvPr/>
        </p:nvSpPr>
        <p:spPr>
          <a:xfrm>
            <a:off x="5637850" y="4121224"/>
            <a:ext cx="1612916" cy="338554"/>
          </a:xfrm>
          <a:prstGeom prst="rect">
            <a:avLst/>
          </a:prstGeom>
          <a:noFill/>
        </p:spPr>
        <p:txBody>
          <a:bodyPr wrap="square">
            <a:spAutoFit/>
          </a:bodyPr>
          <a:lstStyle/>
          <a:p>
            <a:r>
              <a:rPr lang="en-US" sz="1600" b="1" dirty="0">
                <a:solidFill>
                  <a:schemeClr val="bg1"/>
                </a:solidFill>
                <a:latin typeface="Arial" panose="020B0604020202020204" pitchFamily="34" charset="0"/>
                <a:cs typeface="Arial" panose="020B0604020202020204" pitchFamily="34" charset="0"/>
              </a:rPr>
              <a:t>Interfaces</a:t>
            </a:r>
            <a:endParaRPr lang="en-MY" sz="1600" b="1" dirty="0">
              <a:solidFill>
                <a:schemeClr val="bg1"/>
              </a:solidFill>
              <a:latin typeface="Arial" panose="020B0604020202020204" pitchFamily="34" charset="0"/>
              <a:cs typeface="Arial" panose="020B0604020202020204" pitchFamily="34" charset="0"/>
            </a:endParaRPr>
          </a:p>
        </p:txBody>
      </p:sp>
      <p:sp>
        <p:nvSpPr>
          <p:cNvPr id="5" name="BJPseudoFooter">
            <a:extLst>
              <a:ext uri="{FF2B5EF4-FFF2-40B4-BE49-F238E27FC236}">
                <a16:creationId xmlns:a16="http://schemas.microsoft.com/office/drawing/2014/main" id="{A8215695-0F3A-4A3F-83F7-D5ED90B98368}"/>
              </a:ext>
            </a:extLst>
          </p:cNvPr>
          <p:cNvSpPr txBox="1"/>
          <p:nvPr>
            <p:custDataLst>
              <p:tags r:id="rId1"/>
            </p:custDataLst>
          </p:nvPr>
        </p:nvSpPr>
        <p:spPr>
          <a:xfrm>
            <a:off x="5901876" y="6660634"/>
            <a:ext cx="388248" cy="184666"/>
          </a:xfrm>
          <a:prstGeom prst="rect">
            <a:avLst/>
          </a:prstGeom>
          <a:noFill/>
        </p:spPr>
        <p:txBody>
          <a:bodyPr vert="horz" wrap="none" rtlCol="0">
            <a:spAutoFit/>
          </a:bodyPr>
          <a:lstStyle/>
          <a:p>
            <a:r>
              <a:rPr lang="en-US" sz="600">
                <a:solidFill>
                  <a:srgbClr val="000000"/>
                </a:solidFill>
                <a:latin typeface="Verdana" panose="020B0604030504040204" pitchFamily="34" charset="0"/>
              </a:rPr>
              <a:t>Open</a:t>
            </a:r>
          </a:p>
        </p:txBody>
      </p:sp>
    </p:spTree>
    <p:extLst>
      <p:ext uri="{BB962C8B-B14F-4D97-AF65-F5344CB8AC3E}">
        <p14:creationId xmlns:p14="http://schemas.microsoft.com/office/powerpoint/2010/main" val="276118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1+#ppt_w/2"/>
                                          </p:val>
                                        </p:tav>
                                        <p:tav tm="100000">
                                          <p:val>
                                            <p:strVal val="#ppt_x"/>
                                          </p:val>
                                        </p:tav>
                                      </p:tavLst>
                                    </p:anim>
                                    <p:anim calcmode="lin" valueType="num">
                                      <p:cBhvr additive="base">
                                        <p:cTn id="16"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1+#ppt_w/2"/>
                                          </p:val>
                                        </p:tav>
                                        <p:tav tm="100000">
                                          <p:val>
                                            <p:strVal val="#ppt_x"/>
                                          </p:val>
                                        </p:tav>
                                      </p:tavLst>
                                    </p:anim>
                                    <p:anim calcmode="lin" valueType="num">
                                      <p:cBhvr additive="base">
                                        <p:cTn id="22" dur="500" fill="hold"/>
                                        <p:tgtEl>
                                          <p:spTgt spid="11"/>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1+#ppt_w/2"/>
                                          </p:val>
                                        </p:tav>
                                        <p:tav tm="100000">
                                          <p:val>
                                            <p:strVal val="#ppt_x"/>
                                          </p:val>
                                        </p:tav>
                                      </p:tavLst>
                                    </p:anim>
                                    <p:anim calcmode="lin" valueType="num">
                                      <p:cBhvr additive="base">
                                        <p:cTn id="26" dur="500" fill="hold"/>
                                        <p:tgtEl>
                                          <p:spTgt spid="14"/>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1+#ppt_w/2"/>
                                          </p:val>
                                        </p:tav>
                                        <p:tav tm="100000">
                                          <p:val>
                                            <p:strVal val="#ppt_x"/>
                                          </p:val>
                                        </p:tav>
                                      </p:tavLst>
                                    </p:anim>
                                    <p:anim calcmode="lin" valueType="num">
                                      <p:cBhvr additive="base">
                                        <p:cTn id="3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0-#ppt_w/2"/>
                                          </p:val>
                                        </p:tav>
                                        <p:tav tm="100000">
                                          <p:val>
                                            <p:strVal val="#ppt_x"/>
                                          </p:val>
                                        </p:tav>
                                      </p:tavLst>
                                    </p:anim>
                                    <p:anim calcmode="lin" valueType="num">
                                      <p:cBhvr additive="base">
                                        <p:cTn id="36" dur="500" fill="hold"/>
                                        <p:tgtEl>
                                          <p:spTgt spid="15"/>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0-#ppt_w/2"/>
                                          </p:val>
                                        </p:tav>
                                        <p:tav tm="100000">
                                          <p:val>
                                            <p:strVal val="#ppt_x"/>
                                          </p:val>
                                        </p:tav>
                                      </p:tavLst>
                                    </p:anim>
                                    <p:anim calcmode="lin" valueType="num">
                                      <p:cBhvr additive="base">
                                        <p:cTn id="40" dur="500" fill="hold"/>
                                        <p:tgtEl>
                                          <p:spTgt spid="17"/>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0-#ppt_w/2"/>
                                          </p:val>
                                        </p:tav>
                                        <p:tav tm="100000">
                                          <p:val>
                                            <p:strVal val="#ppt_x"/>
                                          </p:val>
                                        </p:tav>
                                      </p:tavLst>
                                    </p:anim>
                                    <p:anim calcmode="lin" valueType="num">
                                      <p:cBhvr additive="base">
                                        <p:cTn id="44"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1+#ppt_w/2"/>
                                          </p:val>
                                        </p:tav>
                                        <p:tav tm="100000">
                                          <p:val>
                                            <p:strVal val="#ppt_x"/>
                                          </p:val>
                                        </p:tav>
                                      </p:tavLst>
                                    </p:anim>
                                    <p:anim calcmode="lin" valueType="num">
                                      <p:cBhvr additive="base">
                                        <p:cTn id="50" dur="500" fill="hold"/>
                                        <p:tgtEl>
                                          <p:spTgt spid="16"/>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additive="base">
                                        <p:cTn id="53" dur="500" fill="hold"/>
                                        <p:tgtEl>
                                          <p:spTgt spid="22"/>
                                        </p:tgtEl>
                                        <p:attrNameLst>
                                          <p:attrName>ppt_x</p:attrName>
                                        </p:attrNameLst>
                                      </p:cBhvr>
                                      <p:tavLst>
                                        <p:tav tm="0">
                                          <p:val>
                                            <p:strVal val="1+#ppt_w/2"/>
                                          </p:val>
                                        </p:tav>
                                        <p:tav tm="100000">
                                          <p:val>
                                            <p:strVal val="#ppt_x"/>
                                          </p:val>
                                        </p:tav>
                                      </p:tavLst>
                                    </p:anim>
                                    <p:anim calcmode="lin" valueType="num">
                                      <p:cBhvr additive="base">
                                        <p:cTn id="54" dur="500" fill="hold"/>
                                        <p:tgtEl>
                                          <p:spTgt spid="22"/>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additive="base">
                                        <p:cTn id="57" dur="500" fill="hold"/>
                                        <p:tgtEl>
                                          <p:spTgt spid="24"/>
                                        </p:tgtEl>
                                        <p:attrNameLst>
                                          <p:attrName>ppt_x</p:attrName>
                                        </p:attrNameLst>
                                      </p:cBhvr>
                                      <p:tavLst>
                                        <p:tav tm="0">
                                          <p:val>
                                            <p:strVal val="1+#ppt_w/2"/>
                                          </p:val>
                                        </p:tav>
                                        <p:tav tm="100000">
                                          <p:val>
                                            <p:strVal val="#ppt_x"/>
                                          </p:val>
                                        </p:tav>
                                      </p:tavLst>
                                    </p:anim>
                                    <p:anim calcmode="lin" valueType="num">
                                      <p:cBhvr additive="base">
                                        <p:cTn id="58"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2" fill="hold"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1+#ppt_w/2"/>
                                          </p:val>
                                        </p:tav>
                                        <p:tav tm="100000">
                                          <p:val>
                                            <p:strVal val="#ppt_x"/>
                                          </p:val>
                                        </p:tav>
                                      </p:tavLst>
                                    </p:anim>
                                    <p:anim calcmode="lin" valueType="num">
                                      <p:cBhvr additive="base">
                                        <p:cTn id="64" dur="500" fill="hold"/>
                                        <p:tgtEl>
                                          <p:spTgt spid="19"/>
                                        </p:tgtEl>
                                        <p:attrNameLst>
                                          <p:attrName>ppt_y</p:attrName>
                                        </p:attrNameLst>
                                      </p:cBhvr>
                                      <p:tavLst>
                                        <p:tav tm="0">
                                          <p:val>
                                            <p:strVal val="#ppt_y"/>
                                          </p:val>
                                        </p:tav>
                                        <p:tav tm="100000">
                                          <p:val>
                                            <p:strVal val="#ppt_y"/>
                                          </p:val>
                                        </p:tav>
                                      </p:tavLst>
                                    </p:anim>
                                  </p:childTnLst>
                                </p:cTn>
                              </p:par>
                              <p:par>
                                <p:cTn id="65" presetID="2" presetClass="entr" presetSubtype="2"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additive="base">
                                        <p:cTn id="67" dur="500" fill="hold"/>
                                        <p:tgtEl>
                                          <p:spTgt spid="20"/>
                                        </p:tgtEl>
                                        <p:attrNameLst>
                                          <p:attrName>ppt_x</p:attrName>
                                        </p:attrNameLst>
                                      </p:cBhvr>
                                      <p:tavLst>
                                        <p:tav tm="0">
                                          <p:val>
                                            <p:strVal val="1+#ppt_w/2"/>
                                          </p:val>
                                        </p:tav>
                                        <p:tav tm="100000">
                                          <p:val>
                                            <p:strVal val="#ppt_x"/>
                                          </p:val>
                                        </p:tav>
                                      </p:tavLst>
                                    </p:anim>
                                    <p:anim calcmode="lin" valueType="num">
                                      <p:cBhvr additive="base">
                                        <p:cTn id="68" dur="500" fill="hold"/>
                                        <p:tgtEl>
                                          <p:spTgt spid="20"/>
                                        </p:tgtEl>
                                        <p:attrNameLst>
                                          <p:attrName>ppt_y</p:attrName>
                                        </p:attrNameLst>
                                      </p:cBhvr>
                                      <p:tavLst>
                                        <p:tav tm="0">
                                          <p:val>
                                            <p:strVal val="#ppt_y"/>
                                          </p:val>
                                        </p:tav>
                                        <p:tav tm="100000">
                                          <p:val>
                                            <p:strVal val="#ppt_y"/>
                                          </p:val>
                                        </p:tav>
                                      </p:tavLst>
                                    </p:anim>
                                  </p:childTnLst>
                                </p:cTn>
                              </p:par>
                              <p:par>
                                <p:cTn id="69" presetID="2" presetClass="entr" presetSubtype="2" fill="hold" grpId="0" nodeType="with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additive="base">
                                        <p:cTn id="71" dur="500" fill="hold"/>
                                        <p:tgtEl>
                                          <p:spTgt spid="21"/>
                                        </p:tgtEl>
                                        <p:attrNameLst>
                                          <p:attrName>ppt_x</p:attrName>
                                        </p:attrNameLst>
                                      </p:cBhvr>
                                      <p:tavLst>
                                        <p:tav tm="0">
                                          <p:val>
                                            <p:strVal val="1+#ppt_w/2"/>
                                          </p:val>
                                        </p:tav>
                                        <p:tav tm="100000">
                                          <p:val>
                                            <p:strVal val="#ppt_x"/>
                                          </p:val>
                                        </p:tav>
                                      </p:tavLst>
                                    </p:anim>
                                    <p:anim calcmode="lin" valueType="num">
                                      <p:cBhvr additive="base">
                                        <p:cTn id="72"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P spid="17" grpId="0"/>
      <p:bldP spid="18" grpId="0"/>
      <p:bldP spid="20" grpId="0"/>
      <p:bldP spid="21" grpId="0"/>
      <p:bldP spid="23" grpId="0"/>
      <p:bldP spid="22"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n iceberg in the water&#10;&#10;Description automatically generated with medium confidence">
            <a:extLst>
              <a:ext uri="{FF2B5EF4-FFF2-40B4-BE49-F238E27FC236}">
                <a16:creationId xmlns:a16="http://schemas.microsoft.com/office/drawing/2014/main" id="{9AD744D9-BADD-44A1-81CF-E9AD50A78689}"/>
              </a:ext>
            </a:extLst>
          </p:cNvPr>
          <p:cNvPicPr>
            <a:picLocks noChangeAspect="1"/>
          </p:cNvPicPr>
          <p:nvPr/>
        </p:nvPicPr>
        <p:blipFill rotWithShape="1">
          <a:blip r:embed="rId4">
            <a:alphaModFix amt="80000"/>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b="9119"/>
          <a:stretch/>
        </p:blipFill>
        <p:spPr>
          <a:xfrm>
            <a:off x="0" y="901700"/>
            <a:ext cx="12192000" cy="5956299"/>
          </a:xfrm>
          <a:prstGeom prst="rect">
            <a:avLst/>
          </a:prstGeom>
        </p:spPr>
      </p:pic>
      <p:sp>
        <p:nvSpPr>
          <p:cNvPr id="3" name="Title 2">
            <a:extLst>
              <a:ext uri="{FF2B5EF4-FFF2-40B4-BE49-F238E27FC236}">
                <a16:creationId xmlns:a16="http://schemas.microsoft.com/office/drawing/2014/main" id="{C58A963F-8292-40C5-95F6-688B986FB3F5}"/>
              </a:ext>
            </a:extLst>
          </p:cNvPr>
          <p:cNvSpPr>
            <a:spLocks noGrp="1"/>
          </p:cNvSpPr>
          <p:nvPr>
            <p:ph type="title"/>
          </p:nvPr>
        </p:nvSpPr>
        <p:spPr/>
        <p:txBody>
          <a:bodyPr/>
          <a:lstStyle/>
          <a:p>
            <a:r>
              <a:rPr lang="en-US" sz="2000" dirty="0"/>
              <a:t>Incident #3: Major Fire at refinery resulting in major asset damage</a:t>
            </a:r>
            <a:endParaRPr lang="en-MY" sz="2000" dirty="0"/>
          </a:p>
        </p:txBody>
      </p:sp>
      <p:cxnSp>
        <p:nvCxnSpPr>
          <p:cNvPr id="6" name="Straight Connector 5">
            <a:extLst>
              <a:ext uri="{FF2B5EF4-FFF2-40B4-BE49-F238E27FC236}">
                <a16:creationId xmlns:a16="http://schemas.microsoft.com/office/drawing/2014/main" id="{830371CA-5C4E-481F-B100-B9C1634AA9EE}"/>
              </a:ext>
            </a:extLst>
          </p:cNvPr>
          <p:cNvCxnSpPr>
            <a:cxnSpLocks/>
          </p:cNvCxnSpPr>
          <p:nvPr/>
        </p:nvCxnSpPr>
        <p:spPr>
          <a:xfrm flipV="1">
            <a:off x="4081534" y="2185083"/>
            <a:ext cx="7293602" cy="16009"/>
          </a:xfrm>
          <a:prstGeom prst="line">
            <a:avLst/>
          </a:prstGeom>
          <a:ln w="15875" cap="rnd">
            <a:solidFill>
              <a:schemeClr val="tx1"/>
            </a:solidFill>
            <a:prstDash val="dash"/>
            <a:headEnd type="ova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3A8AABE-F547-44B5-BAD6-F8D05401438F}"/>
              </a:ext>
            </a:extLst>
          </p:cNvPr>
          <p:cNvSpPr txBox="1"/>
          <p:nvPr/>
        </p:nvSpPr>
        <p:spPr>
          <a:xfrm>
            <a:off x="5657045" y="2185083"/>
            <a:ext cx="6016452" cy="584775"/>
          </a:xfrm>
          <a:prstGeom prst="rect">
            <a:avLst/>
          </a:prstGeom>
          <a:noFill/>
        </p:spPr>
        <p:txBody>
          <a:bodyPr wrap="square">
            <a:spAutoFit/>
          </a:bodyPr>
          <a:lstStyle/>
          <a:p>
            <a:pPr algn="just"/>
            <a:r>
              <a:rPr lang="en-US" sz="1600" dirty="0">
                <a:latin typeface="Arial" panose="020B0604020202020204" pitchFamily="34" charset="0"/>
                <a:cs typeface="Arial" panose="020B0604020202020204" pitchFamily="34" charset="0"/>
              </a:rPr>
              <a:t>Deficiencies in implementing adequate Process Hazard Analysis (PHA) and develop Operating Procedure for 3</a:t>
            </a:r>
            <a:r>
              <a:rPr lang="en-US" sz="1600" baseline="30000" dirty="0">
                <a:latin typeface="Arial" panose="020B0604020202020204" pitchFamily="34" charset="0"/>
                <a:cs typeface="Arial" panose="020B0604020202020204" pitchFamily="34" charset="0"/>
              </a:rPr>
              <a:t>rd</a:t>
            </a:r>
            <a:r>
              <a:rPr lang="en-US" sz="1600" dirty="0">
                <a:latin typeface="Arial" panose="020B0604020202020204" pitchFamily="34" charset="0"/>
                <a:cs typeface="Arial" panose="020B0604020202020204" pitchFamily="34" charset="0"/>
              </a:rPr>
              <a:t> Party Equipment</a:t>
            </a:r>
            <a:endParaRPr lang="en-MY" sz="1600" dirty="0">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2E4F8F17-417D-4B27-BC92-95E0CAF6DBC7}"/>
              </a:ext>
            </a:extLst>
          </p:cNvPr>
          <p:cNvCxnSpPr>
            <a:cxnSpLocks/>
          </p:cNvCxnSpPr>
          <p:nvPr/>
        </p:nvCxnSpPr>
        <p:spPr>
          <a:xfrm>
            <a:off x="4965710" y="3722536"/>
            <a:ext cx="5778490" cy="0"/>
          </a:xfrm>
          <a:prstGeom prst="line">
            <a:avLst/>
          </a:prstGeom>
          <a:ln w="15875" cap="rnd">
            <a:solidFill>
              <a:srgbClr val="FFFFFF"/>
            </a:solidFill>
            <a:prstDash val="dash"/>
            <a:headEnd type="ova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9F8E665-40E5-47D5-8C7B-73FDC67FD3B8}"/>
              </a:ext>
            </a:extLst>
          </p:cNvPr>
          <p:cNvSpPr txBox="1"/>
          <p:nvPr/>
        </p:nvSpPr>
        <p:spPr>
          <a:xfrm>
            <a:off x="5861997" y="3683098"/>
            <a:ext cx="5289577" cy="584775"/>
          </a:xfrm>
          <a:prstGeom prst="rect">
            <a:avLst/>
          </a:prstGeom>
          <a:noFill/>
        </p:spPr>
        <p:txBody>
          <a:bodyPr wrap="square">
            <a:spAutoFit/>
          </a:bodyPr>
          <a:lstStyle/>
          <a:p>
            <a:pPr algn="just"/>
            <a:r>
              <a:rPr lang="en-US" sz="1600" dirty="0">
                <a:solidFill>
                  <a:schemeClr val="bg1"/>
                </a:solidFill>
                <a:latin typeface="Arial" panose="020B0604020202020204" pitchFamily="34" charset="0"/>
                <a:cs typeface="Arial" panose="020B0604020202020204" pitchFamily="34" charset="0"/>
              </a:rPr>
              <a:t>Failure to establish a comprehensive contract between supplier and company</a:t>
            </a:r>
            <a:endParaRPr lang="en-MY" sz="1600" dirty="0">
              <a:solidFill>
                <a:schemeClr val="bg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409993A2-B827-4511-AFF0-FD52B82CFAAB}"/>
              </a:ext>
            </a:extLst>
          </p:cNvPr>
          <p:cNvSpPr txBox="1"/>
          <p:nvPr/>
        </p:nvSpPr>
        <p:spPr>
          <a:xfrm>
            <a:off x="5861998" y="3394994"/>
            <a:ext cx="4644458" cy="338554"/>
          </a:xfrm>
          <a:prstGeom prst="rect">
            <a:avLst/>
          </a:prstGeom>
          <a:noFill/>
        </p:spPr>
        <p:txBody>
          <a:bodyPr wrap="square">
            <a:spAutoFit/>
          </a:bodyPr>
          <a:lstStyle/>
          <a:p>
            <a:r>
              <a:rPr lang="en-US" sz="1600" b="1" dirty="0">
                <a:solidFill>
                  <a:schemeClr val="bg1"/>
                </a:solidFill>
                <a:latin typeface="Arial" panose="020B0604020202020204" pitchFamily="34" charset="0"/>
                <a:cs typeface="Arial" panose="020B0604020202020204" pitchFamily="34" charset="0"/>
              </a:rPr>
              <a:t>Procurement &amp; Contractor Management</a:t>
            </a:r>
            <a:endParaRPr lang="en-MY" sz="1600" b="1" dirty="0">
              <a:solidFill>
                <a:schemeClr val="bg1"/>
              </a:solidFill>
              <a:latin typeface="Arial" panose="020B0604020202020204" pitchFamily="34" charset="0"/>
              <a:cs typeface="Arial" panose="020B0604020202020204" pitchFamily="34" charset="0"/>
            </a:endParaRPr>
          </a:p>
        </p:txBody>
      </p:sp>
      <p:cxnSp>
        <p:nvCxnSpPr>
          <p:cNvPr id="15" name="Straight Connector 14">
            <a:extLst>
              <a:ext uri="{FF2B5EF4-FFF2-40B4-BE49-F238E27FC236}">
                <a16:creationId xmlns:a16="http://schemas.microsoft.com/office/drawing/2014/main" id="{695BF80E-9055-40AF-ACCE-BDF3F747C4B9}"/>
              </a:ext>
            </a:extLst>
          </p:cNvPr>
          <p:cNvCxnSpPr>
            <a:cxnSpLocks/>
          </p:cNvCxnSpPr>
          <p:nvPr/>
        </p:nvCxnSpPr>
        <p:spPr>
          <a:xfrm flipH="1">
            <a:off x="255181" y="4409351"/>
            <a:ext cx="4071811" cy="30778"/>
          </a:xfrm>
          <a:prstGeom prst="line">
            <a:avLst/>
          </a:prstGeom>
          <a:ln w="15875" cap="rnd">
            <a:solidFill>
              <a:srgbClr val="FFFFFF"/>
            </a:solidFill>
            <a:prstDash val="dash"/>
            <a:headEnd type="ova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F328A15-10CC-40D3-9CA8-F35F860E8E6D}"/>
              </a:ext>
            </a:extLst>
          </p:cNvPr>
          <p:cNvSpPr txBox="1"/>
          <p:nvPr/>
        </p:nvSpPr>
        <p:spPr>
          <a:xfrm>
            <a:off x="392888" y="4101575"/>
            <a:ext cx="1800715" cy="338554"/>
          </a:xfrm>
          <a:prstGeom prst="rect">
            <a:avLst/>
          </a:prstGeom>
          <a:noFill/>
        </p:spPr>
        <p:txBody>
          <a:bodyPr wrap="square">
            <a:spAutoFit/>
          </a:bodyPr>
          <a:lstStyle/>
          <a:p>
            <a:r>
              <a:rPr lang="en-US" sz="1600" b="1" dirty="0">
                <a:solidFill>
                  <a:schemeClr val="bg1"/>
                </a:solidFill>
                <a:latin typeface="Arial" panose="020B0604020202020204" pitchFamily="34" charset="0"/>
                <a:cs typeface="Arial" panose="020B0604020202020204" pitchFamily="34" charset="0"/>
              </a:rPr>
              <a:t>Safe</a:t>
            </a:r>
            <a:r>
              <a:rPr lang="en-US" sz="1600" b="1" dirty="0">
                <a:latin typeface="Arial" panose="020B0604020202020204" pitchFamily="34" charset="0"/>
                <a:cs typeface="Arial" panose="020B0604020202020204" pitchFamily="34" charset="0"/>
              </a:rPr>
              <a:t> </a:t>
            </a:r>
            <a:r>
              <a:rPr lang="en-US" sz="1600" b="1" dirty="0">
                <a:solidFill>
                  <a:schemeClr val="bg1"/>
                </a:solidFill>
                <a:latin typeface="Arial" panose="020B0604020202020204" pitchFamily="34" charset="0"/>
                <a:cs typeface="Arial" panose="020B0604020202020204" pitchFamily="34" charset="0"/>
              </a:rPr>
              <a:t>Operation</a:t>
            </a:r>
            <a:endParaRPr lang="en-MY" sz="1600" b="1" dirty="0">
              <a:solidFill>
                <a:schemeClr val="bg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E2609335-EE89-4963-80C1-3BB8E820DFED}"/>
              </a:ext>
            </a:extLst>
          </p:cNvPr>
          <p:cNvSpPr txBox="1"/>
          <p:nvPr/>
        </p:nvSpPr>
        <p:spPr>
          <a:xfrm>
            <a:off x="392889" y="4409351"/>
            <a:ext cx="2109822" cy="1323439"/>
          </a:xfrm>
          <a:prstGeom prst="rect">
            <a:avLst/>
          </a:prstGeom>
          <a:noFill/>
        </p:spPr>
        <p:txBody>
          <a:bodyPr wrap="square">
            <a:spAutoFit/>
          </a:bodyPr>
          <a:lstStyle/>
          <a:p>
            <a:pPr algn="just"/>
            <a:r>
              <a:rPr lang="en-US" sz="1600" dirty="0">
                <a:solidFill>
                  <a:schemeClr val="bg1"/>
                </a:solidFill>
                <a:latin typeface="Arial" panose="020B0604020202020204" pitchFamily="34" charset="0"/>
                <a:cs typeface="Arial" panose="020B0604020202020204" pitchFamily="34" charset="0"/>
              </a:rPr>
              <a:t>Failure to include essential parameter to be recorded and </a:t>
            </a:r>
            <a:r>
              <a:rPr lang="en-US" sz="1600" dirty="0" err="1">
                <a:solidFill>
                  <a:schemeClr val="bg1"/>
                </a:solidFill>
                <a:latin typeface="Arial" panose="020B0604020202020204" pitchFamily="34" charset="0"/>
                <a:cs typeface="Arial" panose="020B0604020202020204" pitchFamily="34" charset="0"/>
              </a:rPr>
              <a:t>analysed</a:t>
            </a:r>
            <a:r>
              <a:rPr lang="en-US" sz="1600" dirty="0">
                <a:solidFill>
                  <a:schemeClr val="bg1"/>
                </a:solidFill>
                <a:latin typeface="Arial" panose="020B0604020202020204" pitchFamily="34" charset="0"/>
                <a:cs typeface="Arial" panose="020B0604020202020204" pitchFamily="34" charset="0"/>
              </a:rPr>
              <a:t> during daily monitoring</a:t>
            </a:r>
            <a:endParaRPr lang="en-MY" sz="1600" dirty="0">
              <a:solidFill>
                <a:schemeClr val="bg1"/>
              </a:solidFill>
              <a:latin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E0134FB0-2680-4A96-9F52-3F898B249F87}"/>
              </a:ext>
            </a:extLst>
          </p:cNvPr>
          <p:cNvCxnSpPr>
            <a:cxnSpLocks/>
          </p:cNvCxnSpPr>
          <p:nvPr/>
        </p:nvCxnSpPr>
        <p:spPr>
          <a:xfrm>
            <a:off x="4583140" y="5135448"/>
            <a:ext cx="4761792" cy="0"/>
          </a:xfrm>
          <a:prstGeom prst="line">
            <a:avLst/>
          </a:prstGeom>
          <a:ln w="15875" cap="rnd">
            <a:solidFill>
              <a:srgbClr val="FFFFFF"/>
            </a:solidFill>
            <a:prstDash val="dash"/>
            <a:headEnd type="ova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85CFEDD-162F-4521-B62B-4032D244791E}"/>
              </a:ext>
            </a:extLst>
          </p:cNvPr>
          <p:cNvSpPr txBox="1"/>
          <p:nvPr/>
        </p:nvSpPr>
        <p:spPr>
          <a:xfrm>
            <a:off x="5476437" y="5104839"/>
            <a:ext cx="4603227" cy="830997"/>
          </a:xfrm>
          <a:prstGeom prst="rect">
            <a:avLst/>
          </a:prstGeom>
          <a:noFill/>
        </p:spPr>
        <p:txBody>
          <a:bodyPr wrap="square">
            <a:spAutoFit/>
          </a:bodyPr>
          <a:lstStyle/>
          <a:p>
            <a:pPr algn="just"/>
            <a:r>
              <a:rPr lang="en-US" sz="1600" dirty="0">
                <a:solidFill>
                  <a:schemeClr val="bg1"/>
                </a:solidFill>
                <a:latin typeface="Arial" panose="020B0604020202020204" pitchFamily="34" charset="0"/>
                <a:cs typeface="Arial" panose="020B0604020202020204" pitchFamily="34" charset="0"/>
              </a:rPr>
              <a:t>No intervention and rectification of any faulty component due to maintenance program of 3</a:t>
            </a:r>
            <a:r>
              <a:rPr lang="en-US" sz="1600" baseline="30000" dirty="0">
                <a:solidFill>
                  <a:schemeClr val="bg1"/>
                </a:solidFill>
                <a:latin typeface="Arial" panose="020B0604020202020204" pitchFamily="34" charset="0"/>
                <a:cs typeface="Arial" panose="020B0604020202020204" pitchFamily="34" charset="0"/>
              </a:rPr>
              <a:t>rd</a:t>
            </a:r>
            <a:r>
              <a:rPr lang="en-US" sz="1600" dirty="0">
                <a:solidFill>
                  <a:schemeClr val="bg1"/>
                </a:solidFill>
                <a:latin typeface="Arial" panose="020B0604020202020204" pitchFamily="34" charset="0"/>
                <a:cs typeface="Arial" panose="020B0604020202020204" pitchFamily="34" charset="0"/>
              </a:rPr>
              <a:t> party equipment</a:t>
            </a:r>
            <a:endParaRPr lang="en-MY" sz="1600" dirty="0">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D8539859-CB0A-4AB6-8D8A-C5E0D068D4F5}"/>
              </a:ext>
            </a:extLst>
          </p:cNvPr>
          <p:cNvSpPr txBox="1"/>
          <p:nvPr/>
        </p:nvSpPr>
        <p:spPr>
          <a:xfrm>
            <a:off x="5476438" y="4843229"/>
            <a:ext cx="2778562" cy="338554"/>
          </a:xfrm>
          <a:prstGeom prst="rect">
            <a:avLst/>
          </a:prstGeom>
          <a:noFill/>
        </p:spPr>
        <p:txBody>
          <a:bodyPr wrap="square">
            <a:spAutoFit/>
          </a:bodyPr>
          <a:lstStyle/>
          <a:p>
            <a:r>
              <a:rPr lang="en-US" sz="1600" b="1" dirty="0">
                <a:solidFill>
                  <a:schemeClr val="bg1"/>
                </a:solidFill>
                <a:latin typeface="Arial" panose="020B0604020202020204" pitchFamily="34" charset="0"/>
                <a:cs typeface="Arial" panose="020B0604020202020204" pitchFamily="34" charset="0"/>
              </a:rPr>
              <a:t>Asset Integrity</a:t>
            </a:r>
            <a:endParaRPr lang="en-MY" sz="1600" b="1" dirty="0">
              <a:solidFill>
                <a:schemeClr val="bg1"/>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B6D90464-036C-42EB-A6EE-9EA78B5FFC9D}"/>
              </a:ext>
            </a:extLst>
          </p:cNvPr>
          <p:cNvSpPr txBox="1"/>
          <p:nvPr/>
        </p:nvSpPr>
        <p:spPr>
          <a:xfrm>
            <a:off x="5657045" y="1908330"/>
            <a:ext cx="1413352" cy="338554"/>
          </a:xfrm>
          <a:prstGeom prst="rect">
            <a:avLst/>
          </a:prstGeom>
          <a:noFill/>
        </p:spPr>
        <p:txBody>
          <a:bodyPr wrap="square">
            <a:spAutoFit/>
          </a:bodyPr>
          <a:lstStyle/>
          <a:p>
            <a:r>
              <a:rPr lang="en-US" sz="1600" b="1" dirty="0">
                <a:latin typeface="Arial" panose="020B0604020202020204" pitchFamily="34" charset="0"/>
                <a:cs typeface="Arial" panose="020B0604020202020204" pitchFamily="34" charset="0"/>
              </a:rPr>
              <a:t>PHA &amp; OP</a:t>
            </a:r>
            <a:endParaRPr lang="en-MY" sz="1600" b="1" dirty="0">
              <a:latin typeface="Arial" panose="020B0604020202020204" pitchFamily="34" charset="0"/>
              <a:cs typeface="Arial" panose="020B0604020202020204" pitchFamily="34" charset="0"/>
            </a:endParaRPr>
          </a:p>
        </p:txBody>
      </p:sp>
      <p:sp>
        <p:nvSpPr>
          <p:cNvPr id="5" name="BJPseudoFooter">
            <a:extLst>
              <a:ext uri="{FF2B5EF4-FFF2-40B4-BE49-F238E27FC236}">
                <a16:creationId xmlns:a16="http://schemas.microsoft.com/office/drawing/2014/main" id="{377CB31D-9F97-47E8-8D46-76E565337625}"/>
              </a:ext>
            </a:extLst>
          </p:cNvPr>
          <p:cNvSpPr txBox="1"/>
          <p:nvPr>
            <p:custDataLst>
              <p:tags r:id="rId1"/>
            </p:custDataLst>
          </p:nvPr>
        </p:nvSpPr>
        <p:spPr>
          <a:xfrm>
            <a:off x="5901876" y="6660634"/>
            <a:ext cx="388248" cy="184666"/>
          </a:xfrm>
          <a:prstGeom prst="rect">
            <a:avLst/>
          </a:prstGeom>
          <a:noFill/>
        </p:spPr>
        <p:txBody>
          <a:bodyPr vert="horz" wrap="none" rtlCol="0">
            <a:spAutoFit/>
          </a:bodyPr>
          <a:lstStyle/>
          <a:p>
            <a:r>
              <a:rPr lang="en-US" sz="600">
                <a:solidFill>
                  <a:srgbClr val="000000"/>
                </a:solidFill>
                <a:latin typeface="Verdana" panose="020B0604030504040204" pitchFamily="34" charset="0"/>
              </a:rPr>
              <a:t>Open</a:t>
            </a:r>
          </a:p>
        </p:txBody>
      </p:sp>
    </p:spTree>
    <p:extLst>
      <p:ext uri="{BB962C8B-B14F-4D97-AF65-F5344CB8AC3E}">
        <p14:creationId xmlns:p14="http://schemas.microsoft.com/office/powerpoint/2010/main" val="1575191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1+#ppt_w/2"/>
                                          </p:val>
                                        </p:tav>
                                        <p:tav tm="100000">
                                          <p:val>
                                            <p:strVal val="#ppt_x"/>
                                          </p:val>
                                        </p:tav>
                                      </p:tavLst>
                                    </p:anim>
                                    <p:anim calcmode="lin" valueType="num">
                                      <p:cBhvr additive="base">
                                        <p:cTn id="16"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1+#ppt_w/2"/>
                                          </p:val>
                                        </p:tav>
                                        <p:tav tm="100000">
                                          <p:val>
                                            <p:strVal val="#ppt_x"/>
                                          </p:val>
                                        </p:tav>
                                      </p:tavLst>
                                    </p:anim>
                                    <p:anim calcmode="lin" valueType="num">
                                      <p:cBhvr additive="base">
                                        <p:cTn id="22" dur="500" fill="hold"/>
                                        <p:tgtEl>
                                          <p:spTgt spid="11"/>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1+#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1+#ppt_w/2"/>
                                          </p:val>
                                        </p:tav>
                                        <p:tav tm="100000">
                                          <p:val>
                                            <p:strVal val="#ppt_x"/>
                                          </p:val>
                                        </p:tav>
                                      </p:tavLst>
                                    </p:anim>
                                    <p:anim calcmode="lin" valueType="num">
                                      <p:cBhvr additive="base">
                                        <p:cTn id="30"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0-#ppt_w/2"/>
                                          </p:val>
                                        </p:tav>
                                        <p:tav tm="100000">
                                          <p:val>
                                            <p:strVal val="#ppt_x"/>
                                          </p:val>
                                        </p:tav>
                                      </p:tavLst>
                                    </p:anim>
                                    <p:anim calcmode="lin" valueType="num">
                                      <p:cBhvr additive="base">
                                        <p:cTn id="36" dur="500" fill="hold"/>
                                        <p:tgtEl>
                                          <p:spTgt spid="15"/>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0-#ppt_w/2"/>
                                          </p:val>
                                        </p:tav>
                                        <p:tav tm="100000">
                                          <p:val>
                                            <p:strVal val="#ppt_x"/>
                                          </p:val>
                                        </p:tav>
                                      </p:tavLst>
                                    </p:anim>
                                    <p:anim calcmode="lin" valueType="num">
                                      <p:cBhvr additive="base">
                                        <p:cTn id="40" dur="500" fill="hold"/>
                                        <p:tgtEl>
                                          <p:spTgt spid="17"/>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0-#ppt_w/2"/>
                                          </p:val>
                                        </p:tav>
                                        <p:tav tm="100000">
                                          <p:val>
                                            <p:strVal val="#ppt_x"/>
                                          </p:val>
                                        </p:tav>
                                      </p:tavLst>
                                    </p:anim>
                                    <p:anim calcmode="lin" valueType="num">
                                      <p:cBhvr additive="base">
                                        <p:cTn id="44"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1+#ppt_w/2"/>
                                          </p:val>
                                        </p:tav>
                                        <p:tav tm="100000">
                                          <p:val>
                                            <p:strVal val="#ppt_x"/>
                                          </p:val>
                                        </p:tav>
                                      </p:tavLst>
                                    </p:anim>
                                    <p:anim calcmode="lin" valueType="num">
                                      <p:cBhvr additive="base">
                                        <p:cTn id="50" dur="500" fill="hold"/>
                                        <p:tgtEl>
                                          <p:spTgt spid="19"/>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500" fill="hold"/>
                                        <p:tgtEl>
                                          <p:spTgt spid="20"/>
                                        </p:tgtEl>
                                        <p:attrNameLst>
                                          <p:attrName>ppt_x</p:attrName>
                                        </p:attrNameLst>
                                      </p:cBhvr>
                                      <p:tavLst>
                                        <p:tav tm="0">
                                          <p:val>
                                            <p:strVal val="1+#ppt_w/2"/>
                                          </p:val>
                                        </p:tav>
                                        <p:tav tm="100000">
                                          <p:val>
                                            <p:strVal val="#ppt_x"/>
                                          </p:val>
                                        </p:tav>
                                      </p:tavLst>
                                    </p:anim>
                                    <p:anim calcmode="lin" valueType="num">
                                      <p:cBhvr additive="base">
                                        <p:cTn id="54" dur="500" fill="hold"/>
                                        <p:tgtEl>
                                          <p:spTgt spid="20"/>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additive="base">
                                        <p:cTn id="57" dur="500" fill="hold"/>
                                        <p:tgtEl>
                                          <p:spTgt spid="21"/>
                                        </p:tgtEl>
                                        <p:attrNameLst>
                                          <p:attrName>ppt_x</p:attrName>
                                        </p:attrNameLst>
                                      </p:cBhvr>
                                      <p:tavLst>
                                        <p:tav tm="0">
                                          <p:val>
                                            <p:strVal val="1+#ppt_w/2"/>
                                          </p:val>
                                        </p:tav>
                                        <p:tav tm="100000">
                                          <p:val>
                                            <p:strVal val="#ppt_x"/>
                                          </p:val>
                                        </p:tav>
                                      </p:tavLst>
                                    </p:anim>
                                    <p:anim calcmode="lin" valueType="num">
                                      <p:cBhvr additive="base">
                                        <p:cTn id="58"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P spid="17" grpId="0"/>
      <p:bldP spid="18" grpId="0"/>
      <p:bldP spid="20" grpId="0"/>
      <p:bldP spid="21"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AA6B03-A83B-45FE-8451-DE1E215100CE}"/>
              </a:ext>
            </a:extLst>
          </p:cNvPr>
          <p:cNvSpPr>
            <a:spLocks noGrp="1"/>
          </p:cNvSpPr>
          <p:nvPr>
            <p:ph type="title"/>
          </p:nvPr>
        </p:nvSpPr>
        <p:spPr/>
        <p:txBody>
          <a:bodyPr/>
          <a:lstStyle/>
          <a:p>
            <a:r>
              <a:rPr lang="en-US" dirty="0">
                <a:solidFill>
                  <a:srgbClr val="00B1A9"/>
                </a:solidFill>
              </a:rPr>
              <a:t>Integrated Process Safety Management (IPSM)</a:t>
            </a:r>
            <a:endParaRPr lang="en-MY" dirty="0">
              <a:solidFill>
                <a:srgbClr val="00B1A9"/>
              </a:solidFill>
            </a:endParaRPr>
          </a:p>
        </p:txBody>
      </p:sp>
      <p:sp>
        <p:nvSpPr>
          <p:cNvPr id="19" name="Content Placeholder 1">
            <a:extLst>
              <a:ext uri="{FF2B5EF4-FFF2-40B4-BE49-F238E27FC236}">
                <a16:creationId xmlns:a16="http://schemas.microsoft.com/office/drawing/2014/main" id="{87A3F495-4272-4E66-A0F7-AC22539D6D4F}"/>
              </a:ext>
            </a:extLst>
          </p:cNvPr>
          <p:cNvSpPr>
            <a:spLocks noGrp="1"/>
          </p:cNvSpPr>
          <p:nvPr>
            <p:ph sz="quarter" idx="4"/>
          </p:nvPr>
        </p:nvSpPr>
        <p:spPr>
          <a:xfrm>
            <a:off x="839861" y="2641600"/>
            <a:ext cx="4550845" cy="1919778"/>
          </a:xfrm>
        </p:spPr>
        <p:txBody>
          <a:bodyPr/>
          <a:lstStyle/>
          <a:p>
            <a:pPr algn="just"/>
            <a:r>
              <a:rPr lang="en-US" sz="2400" dirty="0">
                <a:latin typeface="Arial" panose="020B0604020202020204" pitchFamily="34" charset="0"/>
                <a:cs typeface="Arial" panose="020B0604020202020204" pitchFamily="34" charset="0"/>
              </a:rPr>
              <a:t>The key components of PETRONAS PSM requirements can be reflected as per PETRONAS Integrated PSM Model (IPSM)</a:t>
            </a:r>
            <a:endParaRPr lang="en-MY" sz="2400" dirty="0">
              <a:latin typeface="Arial" panose="020B0604020202020204" pitchFamily="34" charset="0"/>
              <a:cs typeface="Arial" panose="020B0604020202020204" pitchFamily="34" charset="0"/>
            </a:endParaRPr>
          </a:p>
        </p:txBody>
      </p:sp>
      <p:pic>
        <p:nvPicPr>
          <p:cNvPr id="4" name="Picture 3" descr="Graphical user interface&#10;&#10;Description automatically generated with low confidence">
            <a:extLst>
              <a:ext uri="{FF2B5EF4-FFF2-40B4-BE49-F238E27FC236}">
                <a16:creationId xmlns:a16="http://schemas.microsoft.com/office/drawing/2014/main" id="{9351471C-3D22-49E5-B91F-D119FC887DAD}"/>
              </a:ext>
            </a:extLst>
          </p:cNvPr>
          <p:cNvPicPr>
            <a:picLocks noChangeAspect="1"/>
          </p:cNvPicPr>
          <p:nvPr/>
        </p:nvPicPr>
        <p:blipFill rotWithShape="1">
          <a:blip r:embed="rId4">
            <a:extLst>
              <a:ext uri="{28A0092B-C50C-407E-A947-70E740481C1C}">
                <a14:useLocalDpi xmlns:a14="http://schemas.microsoft.com/office/drawing/2010/main" val="0"/>
              </a:ext>
            </a:extLst>
          </a:blip>
          <a:srcRect l="31871" t="13477" r="29496" b="19237"/>
          <a:stretch/>
        </p:blipFill>
        <p:spPr>
          <a:xfrm>
            <a:off x="5730949" y="1722474"/>
            <a:ext cx="4710224" cy="4614531"/>
          </a:xfrm>
          <a:prstGeom prst="rect">
            <a:avLst/>
          </a:prstGeom>
        </p:spPr>
      </p:pic>
      <p:sp>
        <p:nvSpPr>
          <p:cNvPr id="6" name="BJPseudoFooter">
            <a:extLst>
              <a:ext uri="{FF2B5EF4-FFF2-40B4-BE49-F238E27FC236}">
                <a16:creationId xmlns:a16="http://schemas.microsoft.com/office/drawing/2014/main" id="{7D29A6F7-FA95-40BF-B378-DFF243342B44}"/>
              </a:ext>
            </a:extLst>
          </p:cNvPr>
          <p:cNvSpPr txBox="1"/>
          <p:nvPr>
            <p:custDataLst>
              <p:tags r:id="rId1"/>
            </p:custDataLst>
          </p:nvPr>
        </p:nvSpPr>
        <p:spPr>
          <a:xfrm>
            <a:off x="5901876" y="6660634"/>
            <a:ext cx="388248" cy="184666"/>
          </a:xfrm>
          <a:prstGeom prst="rect">
            <a:avLst/>
          </a:prstGeom>
          <a:noFill/>
        </p:spPr>
        <p:txBody>
          <a:bodyPr vert="horz" wrap="none" rtlCol="0">
            <a:spAutoFit/>
          </a:bodyPr>
          <a:lstStyle/>
          <a:p>
            <a:r>
              <a:rPr lang="en-US" sz="600">
                <a:solidFill>
                  <a:srgbClr val="000000"/>
                </a:solidFill>
                <a:latin typeface="Verdana" panose="020B0604030504040204" pitchFamily="34" charset="0"/>
              </a:rPr>
              <a:t>Open</a:t>
            </a:r>
          </a:p>
        </p:txBody>
      </p:sp>
    </p:spTree>
    <p:extLst>
      <p:ext uri="{BB962C8B-B14F-4D97-AF65-F5344CB8AC3E}">
        <p14:creationId xmlns:p14="http://schemas.microsoft.com/office/powerpoint/2010/main" val="5539693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AA6B03-A83B-45FE-8451-DE1E215100CE}"/>
              </a:ext>
            </a:extLst>
          </p:cNvPr>
          <p:cNvSpPr>
            <a:spLocks noGrp="1"/>
          </p:cNvSpPr>
          <p:nvPr>
            <p:ph type="title"/>
          </p:nvPr>
        </p:nvSpPr>
        <p:spPr/>
        <p:txBody>
          <a:bodyPr/>
          <a:lstStyle/>
          <a:p>
            <a:r>
              <a:rPr lang="en-US" dirty="0">
                <a:solidFill>
                  <a:srgbClr val="00B1A9"/>
                </a:solidFill>
              </a:rPr>
              <a:t>Process Safety Leadership and Commitment</a:t>
            </a:r>
            <a:endParaRPr lang="en-MY" dirty="0">
              <a:solidFill>
                <a:srgbClr val="00B1A9"/>
              </a:solidFill>
            </a:endParaRPr>
          </a:p>
        </p:txBody>
      </p:sp>
      <p:sp>
        <p:nvSpPr>
          <p:cNvPr id="19" name="Content Placeholder 1">
            <a:extLst>
              <a:ext uri="{FF2B5EF4-FFF2-40B4-BE49-F238E27FC236}">
                <a16:creationId xmlns:a16="http://schemas.microsoft.com/office/drawing/2014/main" id="{87A3F495-4272-4E66-A0F7-AC22539D6D4F}"/>
              </a:ext>
            </a:extLst>
          </p:cNvPr>
          <p:cNvSpPr>
            <a:spLocks noGrp="1"/>
          </p:cNvSpPr>
          <p:nvPr>
            <p:ph sz="quarter" idx="4"/>
          </p:nvPr>
        </p:nvSpPr>
        <p:spPr>
          <a:xfrm>
            <a:off x="528637" y="1873374"/>
            <a:ext cx="11147425" cy="1885825"/>
          </a:xfrm>
        </p:spPr>
        <p:txBody>
          <a:bodyPr/>
          <a:lstStyle/>
          <a:p>
            <a:pPr algn="just"/>
            <a:r>
              <a:rPr lang="en-US" sz="2000" dirty="0">
                <a:latin typeface="Arial" panose="020B0604020202020204" pitchFamily="34" charset="0"/>
                <a:cs typeface="Arial" panose="020B0604020202020204" pitchFamily="34" charset="0"/>
              </a:rPr>
              <a:t>Process Safety Leadership and Commitment shall be translated as compliance to the requirements as well as building PS competency in the organization. This core to emphasize that leadership at all levels would drive Process Safety culture that enables us to achieve Process Safety excellence. The Process Safety Elements under 1</a:t>
            </a:r>
            <a:r>
              <a:rPr lang="en-US" sz="2000" baseline="30000" dirty="0">
                <a:latin typeface="Arial" panose="020B0604020202020204" pitchFamily="34" charset="0"/>
                <a:cs typeface="Arial" panose="020B0604020202020204" pitchFamily="34" charset="0"/>
              </a:rPr>
              <a:t>st</a:t>
            </a:r>
            <a:r>
              <a:rPr lang="en-US" sz="2000" dirty="0">
                <a:latin typeface="Arial" panose="020B0604020202020204" pitchFamily="34" charset="0"/>
                <a:cs typeface="Arial" panose="020B0604020202020204" pitchFamily="34" charset="0"/>
              </a:rPr>
              <a:t> Core are:</a:t>
            </a:r>
          </a:p>
          <a:p>
            <a:pPr algn="just"/>
            <a:endParaRPr lang="en-US" sz="2000"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q"/>
            </a:pPr>
            <a:r>
              <a:rPr lang="en-US" sz="2000" dirty="0">
                <a:latin typeface="Arial" panose="020B0604020202020204" pitchFamily="34" charset="0"/>
                <a:cs typeface="Arial" panose="020B0604020202020204" pitchFamily="34" charset="0"/>
              </a:rPr>
              <a:t>Process Safety Culture</a:t>
            </a:r>
          </a:p>
          <a:p>
            <a:pPr marL="285750" indent="-285750" algn="just">
              <a:buFont typeface="Wingdings" panose="05000000000000000000" pitchFamily="2" charset="2"/>
              <a:buChar char="q"/>
            </a:pPr>
            <a:r>
              <a:rPr lang="en-US" sz="2000" dirty="0">
                <a:latin typeface="Arial" panose="020B0604020202020204" pitchFamily="34" charset="0"/>
                <a:cs typeface="Arial" panose="020B0604020202020204" pitchFamily="34" charset="0"/>
              </a:rPr>
              <a:t>Standards, Codes and Regulations</a:t>
            </a:r>
          </a:p>
          <a:p>
            <a:pPr marL="285750" indent="-285750" algn="just">
              <a:buFont typeface="Wingdings" panose="05000000000000000000" pitchFamily="2" charset="2"/>
              <a:buChar char="q"/>
            </a:pPr>
            <a:r>
              <a:rPr lang="en-US" sz="2000" dirty="0">
                <a:latin typeface="Arial" panose="020B0604020202020204" pitchFamily="34" charset="0"/>
                <a:cs typeface="Arial" panose="020B0604020202020204" pitchFamily="34" charset="0"/>
              </a:rPr>
              <a:t>Competency</a:t>
            </a:r>
          </a:p>
          <a:p>
            <a:pPr algn="just"/>
            <a:endParaRPr lang="en-US" sz="1800" dirty="0"/>
          </a:p>
        </p:txBody>
      </p:sp>
      <p:pic>
        <p:nvPicPr>
          <p:cNvPr id="9" name="Picture 8">
            <a:extLst>
              <a:ext uri="{FF2B5EF4-FFF2-40B4-BE49-F238E27FC236}">
                <a16:creationId xmlns:a16="http://schemas.microsoft.com/office/drawing/2014/main" id="{C8A04CEB-5179-450E-AA20-FACDB63762DE}"/>
              </a:ext>
            </a:extLst>
          </p:cNvPr>
          <p:cNvPicPr>
            <a:picLocks noChangeAspect="1"/>
          </p:cNvPicPr>
          <p:nvPr/>
        </p:nvPicPr>
        <p:blipFill>
          <a:blip r:embed="rId4"/>
          <a:stretch>
            <a:fillRect/>
          </a:stretch>
        </p:blipFill>
        <p:spPr>
          <a:xfrm>
            <a:off x="6716897" y="3205716"/>
            <a:ext cx="5234099" cy="2966961"/>
          </a:xfrm>
          <a:prstGeom prst="rect">
            <a:avLst/>
          </a:prstGeom>
        </p:spPr>
      </p:pic>
      <p:sp>
        <p:nvSpPr>
          <p:cNvPr id="5" name="BJPseudoFooter">
            <a:extLst>
              <a:ext uri="{FF2B5EF4-FFF2-40B4-BE49-F238E27FC236}">
                <a16:creationId xmlns:a16="http://schemas.microsoft.com/office/drawing/2014/main" id="{A50A4D6A-181E-4EAA-BB84-95C2F5EFB51A}"/>
              </a:ext>
            </a:extLst>
          </p:cNvPr>
          <p:cNvSpPr txBox="1"/>
          <p:nvPr>
            <p:custDataLst>
              <p:tags r:id="rId1"/>
            </p:custDataLst>
          </p:nvPr>
        </p:nvSpPr>
        <p:spPr>
          <a:xfrm>
            <a:off x="5901876" y="6660634"/>
            <a:ext cx="388248" cy="184666"/>
          </a:xfrm>
          <a:prstGeom prst="rect">
            <a:avLst/>
          </a:prstGeom>
          <a:noFill/>
        </p:spPr>
        <p:txBody>
          <a:bodyPr vert="horz" wrap="none" rtlCol="0">
            <a:spAutoFit/>
          </a:bodyPr>
          <a:lstStyle/>
          <a:p>
            <a:r>
              <a:rPr lang="en-US" sz="600">
                <a:solidFill>
                  <a:srgbClr val="000000"/>
                </a:solidFill>
                <a:latin typeface="Verdana" panose="020B0604030504040204" pitchFamily="34" charset="0"/>
              </a:rPr>
              <a:t>Open</a:t>
            </a:r>
          </a:p>
        </p:txBody>
      </p:sp>
    </p:spTree>
    <p:extLst>
      <p:ext uri="{BB962C8B-B14F-4D97-AF65-F5344CB8AC3E}">
        <p14:creationId xmlns:p14="http://schemas.microsoft.com/office/powerpoint/2010/main" val="18360321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AA6B03-A83B-45FE-8451-DE1E215100CE}"/>
              </a:ext>
            </a:extLst>
          </p:cNvPr>
          <p:cNvSpPr>
            <a:spLocks noGrp="1"/>
          </p:cNvSpPr>
          <p:nvPr>
            <p:ph type="title"/>
          </p:nvPr>
        </p:nvSpPr>
        <p:spPr/>
        <p:txBody>
          <a:bodyPr/>
          <a:lstStyle/>
          <a:p>
            <a:r>
              <a:rPr lang="en-US" dirty="0">
                <a:solidFill>
                  <a:srgbClr val="00B1A9"/>
                </a:solidFill>
              </a:rPr>
              <a:t>Hazards &amp; Risk Management</a:t>
            </a:r>
            <a:endParaRPr lang="en-MY" dirty="0">
              <a:solidFill>
                <a:srgbClr val="00B1A9"/>
              </a:solidFill>
            </a:endParaRPr>
          </a:p>
        </p:txBody>
      </p:sp>
      <p:sp>
        <p:nvSpPr>
          <p:cNvPr id="19" name="Content Placeholder 1">
            <a:extLst>
              <a:ext uri="{FF2B5EF4-FFF2-40B4-BE49-F238E27FC236}">
                <a16:creationId xmlns:a16="http://schemas.microsoft.com/office/drawing/2014/main" id="{87A3F495-4272-4E66-A0F7-AC22539D6D4F}"/>
              </a:ext>
            </a:extLst>
          </p:cNvPr>
          <p:cNvSpPr>
            <a:spLocks noGrp="1"/>
          </p:cNvSpPr>
          <p:nvPr>
            <p:ph sz="quarter" idx="4"/>
          </p:nvPr>
        </p:nvSpPr>
        <p:spPr>
          <a:xfrm>
            <a:off x="528638" y="1873374"/>
            <a:ext cx="11416164" cy="1146273"/>
          </a:xfrm>
        </p:spPr>
        <p:txBody>
          <a:bodyPr/>
          <a:lstStyle/>
          <a:p>
            <a:pPr algn="just"/>
            <a:r>
              <a:rPr lang="en-US" sz="2000" dirty="0">
                <a:latin typeface="Arial" panose="020B0604020202020204" pitchFamily="34" charset="0"/>
                <a:cs typeface="Arial" panose="020B0604020202020204" pitchFamily="34" charset="0"/>
              </a:rPr>
              <a:t>The ultimate requirement for Process Safety is to identify the hazard and manage the risk accordingly. It is important to identify potential of PS hazards at different stages of assets / key activities and manage the risk to ALARP. Process Safety Elements under 2</a:t>
            </a:r>
            <a:r>
              <a:rPr lang="en-US" sz="2000" baseline="30000" dirty="0">
                <a:latin typeface="Arial" panose="020B0604020202020204" pitchFamily="34" charset="0"/>
                <a:cs typeface="Arial" panose="020B0604020202020204" pitchFamily="34" charset="0"/>
              </a:rPr>
              <a:t>nd</a:t>
            </a:r>
            <a:r>
              <a:rPr lang="en-US" sz="2000" dirty="0">
                <a:latin typeface="Arial" panose="020B0604020202020204" pitchFamily="34" charset="0"/>
                <a:cs typeface="Arial" panose="020B0604020202020204" pitchFamily="34" charset="0"/>
              </a:rPr>
              <a:t> Core are:</a:t>
            </a:r>
          </a:p>
        </p:txBody>
      </p:sp>
      <p:sp>
        <p:nvSpPr>
          <p:cNvPr id="8" name="Content Placeholder 1">
            <a:extLst>
              <a:ext uri="{FF2B5EF4-FFF2-40B4-BE49-F238E27FC236}">
                <a16:creationId xmlns:a16="http://schemas.microsoft.com/office/drawing/2014/main" id="{055637D1-4271-4595-86F6-AB2BA726B1F0}"/>
              </a:ext>
            </a:extLst>
          </p:cNvPr>
          <p:cNvSpPr txBox="1">
            <a:spLocks/>
          </p:cNvSpPr>
          <p:nvPr/>
        </p:nvSpPr>
        <p:spPr>
          <a:xfrm>
            <a:off x="3824740" y="3177203"/>
            <a:ext cx="8120062" cy="1885825"/>
          </a:xfrm>
          <a:prstGeom prst="rect">
            <a:avLst/>
          </a:prstGeom>
        </p:spPr>
        <p:txBody>
          <a:bodyPr vert="horz" wrap="square" lIns="91440" tIns="45720" rIns="91440" bIns="45720" numCol="2" rtlCol="0">
            <a:noAutofit/>
          </a:bodyPr>
          <a:lstStyle>
            <a:lvl1pPr marL="0" indent="0" algn="l" defTabSz="914400" rtl="0" eaLnBrk="1" latinLnBrk="0" hangingPunct="1">
              <a:lnSpc>
                <a:spcPct val="100000"/>
              </a:lnSpc>
              <a:spcBef>
                <a:spcPts val="0"/>
              </a:spcBef>
              <a:spcAft>
                <a:spcPts val="1000"/>
              </a:spcAft>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10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10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Wingdings" panose="05000000000000000000" pitchFamily="2" charset="2"/>
              <a:buChar char="q"/>
            </a:pPr>
            <a:r>
              <a:rPr lang="en-US" sz="2000" dirty="0">
                <a:latin typeface="Arial" panose="020B0604020202020204" pitchFamily="34" charset="0"/>
                <a:cs typeface="Arial" panose="020B0604020202020204" pitchFamily="34" charset="0"/>
              </a:rPr>
              <a:t>Process Safety Information (PSI)</a:t>
            </a:r>
          </a:p>
          <a:p>
            <a:pPr marL="285750" indent="-285750">
              <a:buFont typeface="Wingdings" panose="05000000000000000000" pitchFamily="2" charset="2"/>
              <a:buChar char="q"/>
            </a:pPr>
            <a:r>
              <a:rPr lang="en-US" sz="2000" dirty="0">
                <a:latin typeface="Arial" panose="020B0604020202020204" pitchFamily="34" charset="0"/>
                <a:cs typeface="Arial" panose="020B0604020202020204" pitchFamily="34" charset="0"/>
              </a:rPr>
              <a:t>Process Hazard Identification &amp; Risk Analysis</a:t>
            </a:r>
          </a:p>
          <a:p>
            <a:pPr marL="285750" indent="-285750">
              <a:buFont typeface="Wingdings" panose="05000000000000000000" pitchFamily="2" charset="2"/>
              <a:buChar char="q"/>
            </a:pPr>
            <a:r>
              <a:rPr lang="en-US" sz="2000" dirty="0">
                <a:latin typeface="Arial" panose="020B0604020202020204" pitchFamily="34" charset="0"/>
                <a:cs typeface="Arial" panose="020B0604020202020204" pitchFamily="34" charset="0"/>
              </a:rPr>
              <a:t>Operating Procedures (OP)</a:t>
            </a:r>
          </a:p>
          <a:p>
            <a:pPr marL="285750" indent="-285750">
              <a:buFont typeface="Wingdings" panose="05000000000000000000" pitchFamily="2" charset="2"/>
              <a:buChar char="q"/>
            </a:pPr>
            <a:r>
              <a:rPr lang="en-US" sz="2000" dirty="0">
                <a:latin typeface="Arial" panose="020B0604020202020204" pitchFamily="34" charset="0"/>
                <a:cs typeface="Arial" panose="020B0604020202020204" pitchFamily="34" charset="0"/>
              </a:rPr>
              <a:t>Asset Integrity and Reliability</a:t>
            </a:r>
          </a:p>
          <a:p>
            <a:pPr marL="285750" indent="-285750">
              <a:buFont typeface="Wingdings" panose="05000000000000000000" pitchFamily="2" charset="2"/>
              <a:buChar char="q"/>
            </a:pPr>
            <a:r>
              <a:rPr lang="en-US" sz="2000" dirty="0">
                <a:latin typeface="Arial" panose="020B0604020202020204" pitchFamily="34" charset="0"/>
                <a:cs typeface="Arial" panose="020B0604020202020204" pitchFamily="34" charset="0"/>
              </a:rPr>
              <a:t>Management of Change (MOC)</a:t>
            </a:r>
          </a:p>
          <a:p>
            <a:pPr marL="285750" indent="-285750">
              <a:buFont typeface="Wingdings" panose="05000000000000000000" pitchFamily="2" charset="2"/>
              <a:buChar char="q"/>
            </a:pPr>
            <a:r>
              <a:rPr lang="en-US" sz="2000" dirty="0">
                <a:latin typeface="Arial" panose="020B0604020202020204" pitchFamily="34" charset="0"/>
                <a:cs typeface="Arial" panose="020B0604020202020204" pitchFamily="34" charset="0"/>
              </a:rPr>
              <a:t>Pre-Activity Safety Review (PASR)</a:t>
            </a:r>
          </a:p>
          <a:p>
            <a:pPr marL="285750" indent="-285750">
              <a:buFont typeface="Wingdings" panose="05000000000000000000" pitchFamily="2" charset="2"/>
              <a:buChar char="q"/>
            </a:pPr>
            <a:r>
              <a:rPr lang="en-US" sz="2000" dirty="0">
                <a:latin typeface="Arial" panose="020B0604020202020204" pitchFamily="34" charset="0"/>
                <a:cs typeface="Arial" panose="020B0604020202020204" pitchFamily="34" charset="0"/>
              </a:rPr>
              <a:t>Safe System of Work (SSOW)</a:t>
            </a:r>
          </a:p>
          <a:p>
            <a:pPr marL="285750" indent="-285750">
              <a:buFont typeface="Wingdings" panose="05000000000000000000" pitchFamily="2" charset="2"/>
              <a:buChar char="q"/>
            </a:pPr>
            <a:r>
              <a:rPr lang="en-US" sz="2000" dirty="0">
                <a:latin typeface="Arial" panose="020B0604020202020204" pitchFamily="34" charset="0"/>
                <a:cs typeface="Arial" panose="020B0604020202020204" pitchFamily="34" charset="0"/>
              </a:rPr>
              <a:t>Safe Operation</a:t>
            </a:r>
          </a:p>
          <a:p>
            <a:pPr marL="285750" indent="-285750">
              <a:buFont typeface="Wingdings" panose="05000000000000000000" pitchFamily="2" charset="2"/>
              <a:buChar char="q"/>
            </a:pPr>
            <a:r>
              <a:rPr lang="en-US" sz="2000" dirty="0">
                <a:latin typeface="Arial" panose="020B0604020202020204" pitchFamily="34" charset="0"/>
                <a:cs typeface="Arial" panose="020B0604020202020204" pitchFamily="34" charset="0"/>
              </a:rPr>
              <a:t>Procurement and Contractor Management</a:t>
            </a:r>
          </a:p>
          <a:p>
            <a:pPr marL="285750" indent="-285750">
              <a:buFont typeface="Wingdings" panose="05000000000000000000" pitchFamily="2" charset="2"/>
              <a:buChar char="q"/>
            </a:pPr>
            <a:r>
              <a:rPr lang="en-US" sz="2000" dirty="0">
                <a:latin typeface="Arial" panose="020B0604020202020204" pitchFamily="34" charset="0"/>
                <a:cs typeface="Arial" panose="020B0604020202020204" pitchFamily="34" charset="0"/>
              </a:rPr>
              <a:t>Emergency Management</a:t>
            </a:r>
          </a:p>
        </p:txBody>
      </p:sp>
      <p:pic>
        <p:nvPicPr>
          <p:cNvPr id="5" name="Picture 4">
            <a:extLst>
              <a:ext uri="{FF2B5EF4-FFF2-40B4-BE49-F238E27FC236}">
                <a16:creationId xmlns:a16="http://schemas.microsoft.com/office/drawing/2014/main" id="{148E9D22-1F2B-4A21-89D3-27F8EDD57A88}"/>
              </a:ext>
            </a:extLst>
          </p:cNvPr>
          <p:cNvPicPr>
            <a:picLocks noChangeAspect="1"/>
          </p:cNvPicPr>
          <p:nvPr/>
        </p:nvPicPr>
        <p:blipFill rotWithShape="1">
          <a:blip r:embed="rId4"/>
          <a:srcRect l="8092" t="4365" r="7657" b="4287"/>
          <a:stretch/>
        </p:blipFill>
        <p:spPr>
          <a:xfrm>
            <a:off x="372350" y="3019647"/>
            <a:ext cx="3452390" cy="2690037"/>
          </a:xfrm>
          <a:prstGeom prst="rect">
            <a:avLst/>
          </a:prstGeom>
        </p:spPr>
      </p:pic>
      <p:sp>
        <p:nvSpPr>
          <p:cNvPr id="6" name="BJPseudoFooter">
            <a:extLst>
              <a:ext uri="{FF2B5EF4-FFF2-40B4-BE49-F238E27FC236}">
                <a16:creationId xmlns:a16="http://schemas.microsoft.com/office/drawing/2014/main" id="{912FE48F-57F1-4BF4-BDBE-61921D3B496A}"/>
              </a:ext>
            </a:extLst>
          </p:cNvPr>
          <p:cNvSpPr txBox="1"/>
          <p:nvPr>
            <p:custDataLst>
              <p:tags r:id="rId1"/>
            </p:custDataLst>
          </p:nvPr>
        </p:nvSpPr>
        <p:spPr>
          <a:xfrm>
            <a:off x="5901876" y="6660634"/>
            <a:ext cx="388248" cy="184666"/>
          </a:xfrm>
          <a:prstGeom prst="rect">
            <a:avLst/>
          </a:prstGeom>
          <a:noFill/>
        </p:spPr>
        <p:txBody>
          <a:bodyPr vert="horz" wrap="none" rtlCol="0">
            <a:spAutoFit/>
          </a:bodyPr>
          <a:lstStyle/>
          <a:p>
            <a:r>
              <a:rPr lang="en-US" sz="600">
                <a:solidFill>
                  <a:srgbClr val="000000"/>
                </a:solidFill>
                <a:latin typeface="Verdana" panose="020B0604030504040204" pitchFamily="34" charset="0"/>
              </a:rPr>
              <a:t>Open</a:t>
            </a:r>
          </a:p>
        </p:txBody>
      </p:sp>
    </p:spTree>
    <p:extLst>
      <p:ext uri="{BB962C8B-B14F-4D97-AF65-F5344CB8AC3E}">
        <p14:creationId xmlns:p14="http://schemas.microsoft.com/office/powerpoint/2010/main" val="9359626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AA6B03-A83B-45FE-8451-DE1E215100CE}"/>
              </a:ext>
            </a:extLst>
          </p:cNvPr>
          <p:cNvSpPr>
            <a:spLocks noGrp="1"/>
          </p:cNvSpPr>
          <p:nvPr>
            <p:ph type="title"/>
          </p:nvPr>
        </p:nvSpPr>
        <p:spPr/>
        <p:txBody>
          <a:bodyPr/>
          <a:lstStyle/>
          <a:p>
            <a:r>
              <a:rPr lang="en-US" dirty="0">
                <a:solidFill>
                  <a:srgbClr val="00B1A9"/>
                </a:solidFill>
              </a:rPr>
              <a:t>Continuous Improvement </a:t>
            </a:r>
            <a:endParaRPr lang="en-MY" dirty="0">
              <a:solidFill>
                <a:srgbClr val="00B1A9"/>
              </a:solidFill>
            </a:endParaRPr>
          </a:p>
        </p:txBody>
      </p:sp>
      <p:sp>
        <p:nvSpPr>
          <p:cNvPr id="19" name="Content Placeholder 1">
            <a:extLst>
              <a:ext uri="{FF2B5EF4-FFF2-40B4-BE49-F238E27FC236}">
                <a16:creationId xmlns:a16="http://schemas.microsoft.com/office/drawing/2014/main" id="{87A3F495-4272-4E66-A0F7-AC22539D6D4F}"/>
              </a:ext>
            </a:extLst>
          </p:cNvPr>
          <p:cNvSpPr>
            <a:spLocks noGrp="1"/>
          </p:cNvSpPr>
          <p:nvPr>
            <p:ph sz="quarter" idx="4"/>
          </p:nvPr>
        </p:nvSpPr>
        <p:spPr>
          <a:xfrm>
            <a:off x="528638" y="1873374"/>
            <a:ext cx="11147424" cy="1885825"/>
          </a:xfrm>
        </p:spPr>
        <p:txBody>
          <a:bodyPr/>
          <a:lstStyle/>
          <a:p>
            <a:pPr algn="just"/>
            <a:r>
              <a:rPr lang="en-US" sz="2000" dirty="0">
                <a:latin typeface="Arial" panose="020B0604020202020204" pitchFamily="34" charset="0"/>
                <a:cs typeface="Arial" panose="020B0604020202020204" pitchFamily="34" charset="0"/>
              </a:rPr>
              <a:t>The heart of PS Management is the drive towards Zero Process Safety Event. This can be achieved by driving site compliance, </a:t>
            </a:r>
            <a:r>
              <a:rPr lang="en-US" sz="2000" dirty="0" err="1">
                <a:latin typeface="Arial" panose="020B0604020202020204" pitchFamily="34" charset="0"/>
                <a:cs typeface="Arial" panose="020B0604020202020204" pitchFamily="34" charset="0"/>
              </a:rPr>
              <a:t>analysing</a:t>
            </a:r>
            <a:r>
              <a:rPr lang="en-US" sz="2000" dirty="0">
                <a:latin typeface="Arial" panose="020B0604020202020204" pitchFamily="34" charset="0"/>
                <a:cs typeface="Arial" panose="020B0604020202020204" pitchFamily="34" charset="0"/>
              </a:rPr>
              <a:t> current PS performance, and taking actions as part of continuous improvement which are covered by the following Process Safety Elements:</a:t>
            </a:r>
          </a:p>
          <a:p>
            <a:pPr algn="just"/>
            <a:endParaRPr lang="en-US" sz="2000"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q"/>
            </a:pPr>
            <a:r>
              <a:rPr lang="en-US" sz="2000" dirty="0">
                <a:latin typeface="Arial" panose="020B0604020202020204" pitchFamily="34" charset="0"/>
                <a:cs typeface="Arial" panose="020B0604020202020204" pitchFamily="34" charset="0"/>
              </a:rPr>
              <a:t>Incident Management</a:t>
            </a:r>
          </a:p>
          <a:p>
            <a:pPr marL="285750" indent="-285750" algn="just">
              <a:buFont typeface="Wingdings" panose="05000000000000000000" pitchFamily="2" charset="2"/>
              <a:buChar char="q"/>
            </a:pPr>
            <a:r>
              <a:rPr lang="en-US" sz="2000" dirty="0">
                <a:latin typeface="Arial" panose="020B0604020202020204" pitchFamily="34" charset="0"/>
                <a:cs typeface="Arial" panose="020B0604020202020204" pitchFamily="34" charset="0"/>
              </a:rPr>
              <a:t>Performance &amp; Monitoring</a:t>
            </a:r>
          </a:p>
          <a:p>
            <a:pPr marL="285750" indent="-285750" algn="just">
              <a:buFont typeface="Wingdings" panose="05000000000000000000" pitchFamily="2" charset="2"/>
              <a:buChar char="q"/>
            </a:pPr>
            <a:r>
              <a:rPr lang="en-US" sz="2000" dirty="0">
                <a:latin typeface="Arial" panose="020B0604020202020204" pitchFamily="34" charset="0"/>
                <a:cs typeface="Arial" panose="020B0604020202020204" pitchFamily="34" charset="0"/>
              </a:rPr>
              <a:t>Assurance</a:t>
            </a:r>
          </a:p>
          <a:p>
            <a:pPr marL="285750" indent="-285750" algn="just">
              <a:buFont typeface="Wingdings" panose="05000000000000000000" pitchFamily="2" charset="2"/>
              <a:buChar char="q"/>
            </a:pPr>
            <a:r>
              <a:rPr lang="en-US" sz="2000" dirty="0">
                <a:latin typeface="Arial" panose="020B0604020202020204" pitchFamily="34" charset="0"/>
                <a:cs typeface="Arial" panose="020B0604020202020204" pitchFamily="34" charset="0"/>
              </a:rPr>
              <a:t>Management Review</a:t>
            </a:r>
          </a:p>
        </p:txBody>
      </p:sp>
      <p:pic>
        <p:nvPicPr>
          <p:cNvPr id="5" name="Picture 4">
            <a:extLst>
              <a:ext uri="{FF2B5EF4-FFF2-40B4-BE49-F238E27FC236}">
                <a16:creationId xmlns:a16="http://schemas.microsoft.com/office/drawing/2014/main" id="{63D697A5-6A7D-4B07-BA96-E641574ED032}"/>
              </a:ext>
            </a:extLst>
          </p:cNvPr>
          <p:cNvPicPr>
            <a:picLocks noChangeAspect="1"/>
          </p:cNvPicPr>
          <p:nvPr/>
        </p:nvPicPr>
        <p:blipFill>
          <a:blip r:embed="rId4"/>
          <a:stretch>
            <a:fillRect/>
          </a:stretch>
        </p:blipFill>
        <p:spPr>
          <a:xfrm>
            <a:off x="6670048" y="2816286"/>
            <a:ext cx="3792390" cy="3373635"/>
          </a:xfrm>
          <a:prstGeom prst="rect">
            <a:avLst/>
          </a:prstGeom>
        </p:spPr>
      </p:pic>
      <p:sp>
        <p:nvSpPr>
          <p:cNvPr id="6" name="BJPseudoFooter">
            <a:extLst>
              <a:ext uri="{FF2B5EF4-FFF2-40B4-BE49-F238E27FC236}">
                <a16:creationId xmlns:a16="http://schemas.microsoft.com/office/drawing/2014/main" id="{0B98CD0A-3B13-4F7B-8896-8937F5AADC0D}"/>
              </a:ext>
            </a:extLst>
          </p:cNvPr>
          <p:cNvSpPr txBox="1"/>
          <p:nvPr>
            <p:custDataLst>
              <p:tags r:id="rId1"/>
            </p:custDataLst>
          </p:nvPr>
        </p:nvSpPr>
        <p:spPr>
          <a:xfrm>
            <a:off x="5901876" y="6660634"/>
            <a:ext cx="388248" cy="184666"/>
          </a:xfrm>
          <a:prstGeom prst="rect">
            <a:avLst/>
          </a:prstGeom>
          <a:noFill/>
        </p:spPr>
        <p:txBody>
          <a:bodyPr vert="horz" wrap="none" rtlCol="0">
            <a:spAutoFit/>
          </a:bodyPr>
          <a:lstStyle/>
          <a:p>
            <a:r>
              <a:rPr lang="en-US" sz="600">
                <a:solidFill>
                  <a:srgbClr val="000000"/>
                </a:solidFill>
                <a:latin typeface="Verdana" panose="020B0604030504040204" pitchFamily="34" charset="0"/>
              </a:rPr>
              <a:t>Open</a:t>
            </a:r>
          </a:p>
        </p:txBody>
      </p:sp>
    </p:spTree>
    <p:extLst>
      <p:ext uri="{BB962C8B-B14F-4D97-AF65-F5344CB8AC3E}">
        <p14:creationId xmlns:p14="http://schemas.microsoft.com/office/powerpoint/2010/main" val="8760840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3B9684-BAEB-43ED-87DA-07F554D8815B}"/>
              </a:ext>
            </a:extLst>
          </p:cNvPr>
          <p:cNvSpPr>
            <a:spLocks noGrp="1"/>
          </p:cNvSpPr>
          <p:nvPr>
            <p:ph type="title"/>
          </p:nvPr>
        </p:nvSpPr>
        <p:spPr/>
        <p:txBody>
          <a:bodyPr/>
          <a:lstStyle/>
          <a:p>
            <a:r>
              <a:rPr lang="en-US" dirty="0">
                <a:solidFill>
                  <a:srgbClr val="00B1A9"/>
                </a:solidFill>
              </a:rPr>
              <a:t>Summary</a:t>
            </a:r>
            <a:endParaRPr lang="en-MY" dirty="0">
              <a:solidFill>
                <a:srgbClr val="00B1A9"/>
              </a:solidFill>
            </a:endParaRPr>
          </a:p>
        </p:txBody>
      </p:sp>
      <p:pic>
        <p:nvPicPr>
          <p:cNvPr id="7" name="Picture 6" descr="Graphical user interface&#10;&#10;Description automatically generated with low confidence">
            <a:extLst>
              <a:ext uri="{FF2B5EF4-FFF2-40B4-BE49-F238E27FC236}">
                <a16:creationId xmlns:a16="http://schemas.microsoft.com/office/drawing/2014/main" id="{A31F6FAF-5BA8-4916-8FA9-94D55C209025}"/>
              </a:ext>
            </a:extLst>
          </p:cNvPr>
          <p:cNvPicPr>
            <a:picLocks noChangeAspect="1"/>
          </p:cNvPicPr>
          <p:nvPr/>
        </p:nvPicPr>
        <p:blipFill rotWithShape="1">
          <a:blip r:embed="rId4">
            <a:extLst>
              <a:ext uri="{28A0092B-C50C-407E-A947-70E740481C1C}">
                <a14:useLocalDpi xmlns:a14="http://schemas.microsoft.com/office/drawing/2010/main" val="0"/>
              </a:ext>
            </a:extLst>
          </a:blip>
          <a:srcRect l="32006" t="13799" r="29797" b="18914"/>
          <a:stretch/>
        </p:blipFill>
        <p:spPr>
          <a:xfrm>
            <a:off x="1525624" y="1434690"/>
            <a:ext cx="5306976" cy="5258510"/>
          </a:xfrm>
          <a:prstGeom prst="rect">
            <a:avLst/>
          </a:prstGeom>
        </p:spPr>
      </p:pic>
      <p:sp>
        <p:nvSpPr>
          <p:cNvPr id="9" name="TextBox 8">
            <a:extLst>
              <a:ext uri="{FF2B5EF4-FFF2-40B4-BE49-F238E27FC236}">
                <a16:creationId xmlns:a16="http://schemas.microsoft.com/office/drawing/2014/main" id="{98D0DF38-7D20-4BF3-89D8-09D08AD39576}"/>
              </a:ext>
            </a:extLst>
          </p:cNvPr>
          <p:cNvSpPr txBox="1"/>
          <p:nvPr/>
        </p:nvSpPr>
        <p:spPr>
          <a:xfrm>
            <a:off x="7246347" y="1452557"/>
            <a:ext cx="4107454" cy="954107"/>
          </a:xfrm>
          <a:prstGeom prst="rect">
            <a:avLst/>
          </a:prstGeom>
          <a:noFill/>
          <a:ln w="25400">
            <a:solidFill>
              <a:srgbClr val="20419A"/>
            </a:solidFill>
          </a:ln>
        </p:spPr>
        <p:txBody>
          <a:bodyPr wrap="square">
            <a:spAutoFit/>
          </a:bodyPr>
          <a:lstStyle/>
          <a:p>
            <a:r>
              <a:rPr lang="en-US" sz="1400" b="1" dirty="0">
                <a:latin typeface="Arial" panose="020B0604020202020204" pitchFamily="34" charset="0"/>
                <a:cs typeface="Arial" panose="020B0604020202020204" pitchFamily="34" charset="0"/>
              </a:rPr>
              <a:t>Process Safety Leadership and Commitment</a:t>
            </a:r>
          </a:p>
          <a:p>
            <a:pPr marL="342900" indent="-342900" algn="just">
              <a:buFont typeface="+mj-lt"/>
              <a:buAutoNum type="arabicPeriod"/>
            </a:pPr>
            <a:r>
              <a:rPr lang="en-US" sz="1400" dirty="0">
                <a:latin typeface="Arial" panose="020B0604020202020204" pitchFamily="34" charset="0"/>
                <a:cs typeface="Arial" panose="020B0604020202020204" pitchFamily="34" charset="0"/>
              </a:rPr>
              <a:t>Process Safety Culture</a:t>
            </a:r>
          </a:p>
          <a:p>
            <a:pPr marL="342900" indent="-342900" algn="just">
              <a:buFont typeface="+mj-lt"/>
              <a:buAutoNum type="arabicPeriod"/>
            </a:pPr>
            <a:r>
              <a:rPr lang="en-US" sz="1400" dirty="0">
                <a:latin typeface="Arial" panose="020B0604020202020204" pitchFamily="34" charset="0"/>
                <a:cs typeface="Arial" panose="020B0604020202020204" pitchFamily="34" charset="0"/>
              </a:rPr>
              <a:t>Standards, Codes and Regulations</a:t>
            </a:r>
          </a:p>
          <a:p>
            <a:pPr marL="342900" indent="-342900" algn="just">
              <a:buFont typeface="+mj-lt"/>
              <a:buAutoNum type="arabicPeriod"/>
            </a:pPr>
            <a:r>
              <a:rPr lang="en-US" sz="1400" dirty="0">
                <a:latin typeface="Arial" panose="020B0604020202020204" pitchFamily="34" charset="0"/>
                <a:cs typeface="Arial" panose="020B0604020202020204" pitchFamily="34" charset="0"/>
              </a:rPr>
              <a:t>Competency</a:t>
            </a:r>
            <a:endParaRPr lang="en-US" sz="1600" dirty="0"/>
          </a:p>
        </p:txBody>
      </p:sp>
      <p:sp>
        <p:nvSpPr>
          <p:cNvPr id="10" name="TextBox 9">
            <a:extLst>
              <a:ext uri="{FF2B5EF4-FFF2-40B4-BE49-F238E27FC236}">
                <a16:creationId xmlns:a16="http://schemas.microsoft.com/office/drawing/2014/main" id="{4BC33FF8-A48D-449D-B8DB-E4D54031B46A}"/>
              </a:ext>
            </a:extLst>
          </p:cNvPr>
          <p:cNvSpPr txBox="1"/>
          <p:nvPr/>
        </p:nvSpPr>
        <p:spPr>
          <a:xfrm>
            <a:off x="7246347" y="2517799"/>
            <a:ext cx="4107454" cy="2462213"/>
          </a:xfrm>
          <a:prstGeom prst="rect">
            <a:avLst/>
          </a:prstGeom>
          <a:noFill/>
          <a:ln w="25400">
            <a:solidFill>
              <a:srgbClr val="FDB924"/>
            </a:solidFill>
          </a:ln>
        </p:spPr>
        <p:txBody>
          <a:bodyPr wrap="square">
            <a:spAutoFit/>
          </a:bodyPr>
          <a:lstStyle/>
          <a:p>
            <a:r>
              <a:rPr lang="en-US" sz="1400" b="1" dirty="0">
                <a:latin typeface="Arial" panose="020B0604020202020204" pitchFamily="34" charset="0"/>
                <a:cs typeface="Arial" panose="020B0604020202020204" pitchFamily="34" charset="0"/>
              </a:rPr>
              <a:t>Hazards &amp; Risk Management</a:t>
            </a:r>
          </a:p>
          <a:p>
            <a:pPr marL="342900" indent="-342900">
              <a:buFont typeface="+mj-lt"/>
              <a:buAutoNum type="arabicPeriod" startAt="4"/>
            </a:pPr>
            <a:r>
              <a:rPr lang="en-US" sz="1400" dirty="0">
                <a:latin typeface="Arial" panose="020B0604020202020204" pitchFamily="34" charset="0"/>
                <a:cs typeface="Arial" panose="020B0604020202020204" pitchFamily="34" charset="0"/>
              </a:rPr>
              <a:t>Process Safety Information (PSI)</a:t>
            </a:r>
          </a:p>
          <a:p>
            <a:pPr marL="342900" indent="-342900">
              <a:buFont typeface="+mj-lt"/>
              <a:buAutoNum type="arabicPeriod" startAt="4"/>
            </a:pPr>
            <a:r>
              <a:rPr lang="en-US" sz="1400" dirty="0">
                <a:latin typeface="Arial" panose="020B0604020202020204" pitchFamily="34" charset="0"/>
                <a:cs typeface="Arial" panose="020B0604020202020204" pitchFamily="34" charset="0"/>
              </a:rPr>
              <a:t>Process Hazard Identification &amp; Risk Analysis</a:t>
            </a:r>
          </a:p>
          <a:p>
            <a:pPr marL="342900" indent="-342900">
              <a:buFont typeface="+mj-lt"/>
              <a:buAutoNum type="arabicPeriod" startAt="4"/>
            </a:pPr>
            <a:r>
              <a:rPr lang="en-US" sz="1400" dirty="0">
                <a:latin typeface="Arial" panose="020B0604020202020204" pitchFamily="34" charset="0"/>
                <a:cs typeface="Arial" panose="020B0604020202020204" pitchFamily="34" charset="0"/>
              </a:rPr>
              <a:t>Operating Procedures (OP)</a:t>
            </a:r>
          </a:p>
          <a:p>
            <a:pPr marL="342900" indent="-342900">
              <a:buFont typeface="+mj-lt"/>
              <a:buAutoNum type="arabicPeriod" startAt="4"/>
            </a:pPr>
            <a:r>
              <a:rPr lang="en-US" sz="1400" dirty="0">
                <a:latin typeface="Arial" panose="020B0604020202020204" pitchFamily="34" charset="0"/>
                <a:cs typeface="Arial" panose="020B0604020202020204" pitchFamily="34" charset="0"/>
              </a:rPr>
              <a:t>Asset Integrity and Reliability</a:t>
            </a:r>
          </a:p>
          <a:p>
            <a:pPr marL="342900" indent="-342900">
              <a:buFont typeface="+mj-lt"/>
              <a:buAutoNum type="arabicPeriod" startAt="4"/>
            </a:pPr>
            <a:r>
              <a:rPr lang="en-US" sz="1400" dirty="0">
                <a:latin typeface="Arial" panose="020B0604020202020204" pitchFamily="34" charset="0"/>
                <a:cs typeface="Arial" panose="020B0604020202020204" pitchFamily="34" charset="0"/>
              </a:rPr>
              <a:t>Management of Change (MOC)</a:t>
            </a:r>
          </a:p>
          <a:p>
            <a:pPr marL="342900" indent="-342900">
              <a:buFont typeface="+mj-lt"/>
              <a:buAutoNum type="arabicPeriod" startAt="4"/>
            </a:pPr>
            <a:r>
              <a:rPr lang="en-US" sz="1400" dirty="0">
                <a:latin typeface="Arial" panose="020B0604020202020204" pitchFamily="34" charset="0"/>
                <a:cs typeface="Arial" panose="020B0604020202020204" pitchFamily="34" charset="0"/>
              </a:rPr>
              <a:t>Pre-Activity Safety Review (PASR)</a:t>
            </a:r>
          </a:p>
          <a:p>
            <a:pPr marL="342900" indent="-342900">
              <a:buFont typeface="+mj-lt"/>
              <a:buAutoNum type="arabicPeriod" startAt="4"/>
            </a:pPr>
            <a:r>
              <a:rPr lang="en-US" sz="1400" dirty="0">
                <a:latin typeface="Arial" panose="020B0604020202020204" pitchFamily="34" charset="0"/>
                <a:cs typeface="Arial" panose="020B0604020202020204" pitchFamily="34" charset="0"/>
              </a:rPr>
              <a:t>Safe System of Work (SSOW)</a:t>
            </a:r>
          </a:p>
          <a:p>
            <a:pPr marL="342900" indent="-342900">
              <a:buFont typeface="+mj-lt"/>
              <a:buAutoNum type="arabicPeriod" startAt="4"/>
            </a:pPr>
            <a:r>
              <a:rPr lang="en-US" sz="1400" dirty="0">
                <a:latin typeface="Arial" panose="020B0604020202020204" pitchFamily="34" charset="0"/>
                <a:cs typeface="Arial" panose="020B0604020202020204" pitchFamily="34" charset="0"/>
              </a:rPr>
              <a:t>Safe Operation</a:t>
            </a:r>
          </a:p>
          <a:p>
            <a:pPr marL="342900" indent="-342900">
              <a:buFont typeface="+mj-lt"/>
              <a:buAutoNum type="arabicPeriod" startAt="4"/>
            </a:pPr>
            <a:r>
              <a:rPr lang="en-US" sz="1400" dirty="0">
                <a:latin typeface="Arial" panose="020B0604020202020204" pitchFamily="34" charset="0"/>
                <a:cs typeface="Arial" panose="020B0604020202020204" pitchFamily="34" charset="0"/>
              </a:rPr>
              <a:t>Procurement and Contractor Management</a:t>
            </a:r>
          </a:p>
          <a:p>
            <a:pPr marL="342900" indent="-342900">
              <a:buFont typeface="+mj-lt"/>
              <a:buAutoNum type="arabicPeriod" startAt="4"/>
            </a:pPr>
            <a:r>
              <a:rPr lang="en-US" sz="1400" dirty="0">
                <a:latin typeface="Arial" panose="020B0604020202020204" pitchFamily="34" charset="0"/>
                <a:cs typeface="Arial" panose="020B0604020202020204" pitchFamily="34" charset="0"/>
              </a:rPr>
              <a:t>Emergency Management</a:t>
            </a:r>
          </a:p>
        </p:txBody>
      </p:sp>
      <p:sp>
        <p:nvSpPr>
          <p:cNvPr id="11" name="TextBox 10">
            <a:extLst>
              <a:ext uri="{FF2B5EF4-FFF2-40B4-BE49-F238E27FC236}">
                <a16:creationId xmlns:a16="http://schemas.microsoft.com/office/drawing/2014/main" id="{BD3771DF-AC42-42D1-BAB1-48CBD3A7BFEC}"/>
              </a:ext>
            </a:extLst>
          </p:cNvPr>
          <p:cNvSpPr txBox="1"/>
          <p:nvPr/>
        </p:nvSpPr>
        <p:spPr>
          <a:xfrm>
            <a:off x="7279757" y="5091147"/>
            <a:ext cx="4107455" cy="1169551"/>
          </a:xfrm>
          <a:prstGeom prst="rect">
            <a:avLst/>
          </a:prstGeom>
          <a:noFill/>
          <a:ln w="25400">
            <a:solidFill>
              <a:srgbClr val="20419A"/>
            </a:solidFill>
          </a:ln>
        </p:spPr>
        <p:txBody>
          <a:bodyPr wrap="square">
            <a:spAutoFit/>
          </a:bodyPr>
          <a:lstStyle/>
          <a:p>
            <a:r>
              <a:rPr lang="en-US" sz="1400" b="1" dirty="0">
                <a:latin typeface="Arial" panose="020B0604020202020204" pitchFamily="34" charset="0"/>
                <a:cs typeface="Arial" panose="020B0604020202020204" pitchFamily="34" charset="0"/>
              </a:rPr>
              <a:t>Continuous Improvement</a:t>
            </a:r>
          </a:p>
          <a:p>
            <a:pPr marL="342900" indent="-342900" algn="just">
              <a:buFont typeface="+mj-lt"/>
              <a:buAutoNum type="arabicPeriod" startAt="14"/>
            </a:pPr>
            <a:r>
              <a:rPr lang="en-US" sz="1400" dirty="0">
                <a:latin typeface="Arial" panose="020B0604020202020204" pitchFamily="34" charset="0"/>
                <a:cs typeface="Arial" panose="020B0604020202020204" pitchFamily="34" charset="0"/>
              </a:rPr>
              <a:t>Incident Management</a:t>
            </a:r>
          </a:p>
          <a:p>
            <a:pPr marL="342900" indent="-342900" algn="just">
              <a:buFont typeface="+mj-lt"/>
              <a:buAutoNum type="arabicPeriod" startAt="14"/>
            </a:pPr>
            <a:r>
              <a:rPr lang="en-US" sz="1400" dirty="0">
                <a:latin typeface="Arial" panose="020B0604020202020204" pitchFamily="34" charset="0"/>
                <a:cs typeface="Arial" panose="020B0604020202020204" pitchFamily="34" charset="0"/>
              </a:rPr>
              <a:t>Performance &amp; Monitoring</a:t>
            </a:r>
          </a:p>
          <a:p>
            <a:pPr marL="342900" indent="-342900" algn="just">
              <a:buFont typeface="+mj-lt"/>
              <a:buAutoNum type="arabicPeriod" startAt="14"/>
            </a:pPr>
            <a:r>
              <a:rPr lang="en-US" sz="1400" dirty="0">
                <a:latin typeface="Arial" panose="020B0604020202020204" pitchFamily="34" charset="0"/>
                <a:cs typeface="Arial" panose="020B0604020202020204" pitchFamily="34" charset="0"/>
              </a:rPr>
              <a:t>Assurance</a:t>
            </a:r>
          </a:p>
          <a:p>
            <a:pPr marL="342900" indent="-342900" algn="just">
              <a:buFont typeface="+mj-lt"/>
              <a:buAutoNum type="arabicPeriod" startAt="14"/>
            </a:pPr>
            <a:r>
              <a:rPr lang="en-US" sz="1400" dirty="0">
                <a:latin typeface="Arial" panose="020B0604020202020204" pitchFamily="34" charset="0"/>
                <a:cs typeface="Arial" panose="020B0604020202020204" pitchFamily="34" charset="0"/>
              </a:rPr>
              <a:t>Management Review</a:t>
            </a:r>
          </a:p>
        </p:txBody>
      </p:sp>
      <p:sp>
        <p:nvSpPr>
          <p:cNvPr id="5" name="BJPseudoFooter">
            <a:extLst>
              <a:ext uri="{FF2B5EF4-FFF2-40B4-BE49-F238E27FC236}">
                <a16:creationId xmlns:a16="http://schemas.microsoft.com/office/drawing/2014/main" id="{151BD9EA-1683-494D-80EF-70A2B17C24F9}"/>
              </a:ext>
            </a:extLst>
          </p:cNvPr>
          <p:cNvSpPr txBox="1"/>
          <p:nvPr>
            <p:custDataLst>
              <p:tags r:id="rId1"/>
            </p:custDataLst>
          </p:nvPr>
        </p:nvSpPr>
        <p:spPr>
          <a:xfrm>
            <a:off x="5901876" y="6660634"/>
            <a:ext cx="388248" cy="184666"/>
          </a:xfrm>
          <a:prstGeom prst="rect">
            <a:avLst/>
          </a:prstGeom>
          <a:noFill/>
        </p:spPr>
        <p:txBody>
          <a:bodyPr vert="horz" wrap="none" rtlCol="0">
            <a:spAutoFit/>
          </a:bodyPr>
          <a:lstStyle/>
          <a:p>
            <a:r>
              <a:rPr lang="en-US" sz="600">
                <a:solidFill>
                  <a:srgbClr val="000000"/>
                </a:solidFill>
                <a:latin typeface="Verdana" panose="020B0604030504040204" pitchFamily="34" charset="0"/>
              </a:rPr>
              <a:t>Open</a:t>
            </a:r>
          </a:p>
        </p:txBody>
      </p:sp>
    </p:spTree>
    <p:extLst>
      <p:ext uri="{BB962C8B-B14F-4D97-AF65-F5344CB8AC3E}">
        <p14:creationId xmlns:p14="http://schemas.microsoft.com/office/powerpoint/2010/main" val="4817865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A2CF4EA-5575-4326-AD23-ADF9F050E795}"/>
              </a:ext>
            </a:extLst>
          </p:cNvPr>
          <p:cNvSpPr>
            <a:spLocks noGrp="1"/>
          </p:cNvSpPr>
          <p:nvPr>
            <p:ph sz="quarter" idx="4"/>
          </p:nvPr>
        </p:nvSpPr>
        <p:spPr>
          <a:xfrm>
            <a:off x="515938" y="1916470"/>
            <a:ext cx="6551612" cy="4279293"/>
          </a:xfrm>
        </p:spPr>
        <p:txBody>
          <a:bodyPr/>
          <a:lstStyle/>
          <a:p>
            <a:r>
              <a:rPr lang="en-MY" sz="1600" b="1" dirty="0">
                <a:latin typeface="Arial" panose="020B0604020202020204" pitchFamily="34" charset="0"/>
                <a:cs typeface="Arial" panose="020B0604020202020204" pitchFamily="34" charset="0"/>
              </a:rPr>
              <a:t>Co-Authors</a:t>
            </a:r>
          </a:p>
          <a:p>
            <a:endParaRPr lang="en-MY" sz="1600" b="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q"/>
            </a:pPr>
            <a:r>
              <a:rPr lang="en-MY" sz="1600" dirty="0">
                <a:latin typeface="Arial" panose="020B0604020202020204" pitchFamily="34" charset="0"/>
                <a:cs typeface="Arial" panose="020B0604020202020204" pitchFamily="34" charset="0"/>
              </a:rPr>
              <a:t>Rizal Harris Wong, Custodian (Process Safety), PETRONAS.</a:t>
            </a:r>
          </a:p>
          <a:p>
            <a:pPr marL="285750" indent="-285750">
              <a:buFont typeface="Wingdings" panose="05000000000000000000" pitchFamily="2" charset="2"/>
              <a:buChar char="q"/>
            </a:pPr>
            <a:r>
              <a:rPr lang="en-MY" sz="1600" dirty="0">
                <a:latin typeface="Arial" panose="020B0604020202020204" pitchFamily="34" charset="0"/>
                <a:cs typeface="Arial" panose="020B0604020202020204" pitchFamily="34" charset="0"/>
              </a:rPr>
              <a:t>Yogendren Sevakumaran, Principle (Process Safety), PETRONAS.</a:t>
            </a:r>
          </a:p>
          <a:p>
            <a:pPr marL="285750" indent="-285750">
              <a:buFont typeface="Wingdings" panose="05000000000000000000" pitchFamily="2" charset="2"/>
              <a:buChar char="q"/>
            </a:pPr>
            <a:r>
              <a:rPr lang="en-MY" sz="1600" dirty="0">
                <a:latin typeface="Arial" panose="020B0604020202020204" pitchFamily="34" charset="0"/>
                <a:cs typeface="Arial" panose="020B0604020202020204" pitchFamily="34" charset="0"/>
              </a:rPr>
              <a:t>Nor Afida Sikandar Bacha, Staff (Process Safety), PETRONAS.</a:t>
            </a:r>
          </a:p>
          <a:p>
            <a:endParaRPr lang="en-MY" dirty="0"/>
          </a:p>
        </p:txBody>
      </p:sp>
      <p:sp>
        <p:nvSpPr>
          <p:cNvPr id="3" name="Title 2">
            <a:extLst>
              <a:ext uri="{FF2B5EF4-FFF2-40B4-BE49-F238E27FC236}">
                <a16:creationId xmlns:a16="http://schemas.microsoft.com/office/drawing/2014/main" id="{A37ED336-FFC4-420C-AFA3-D4481588267C}"/>
              </a:ext>
            </a:extLst>
          </p:cNvPr>
          <p:cNvSpPr>
            <a:spLocks noGrp="1"/>
          </p:cNvSpPr>
          <p:nvPr>
            <p:ph type="title"/>
          </p:nvPr>
        </p:nvSpPr>
        <p:spPr>
          <a:xfrm>
            <a:off x="528639" y="1049784"/>
            <a:ext cx="6396036" cy="559170"/>
          </a:xfrm>
        </p:spPr>
        <p:txBody>
          <a:bodyPr/>
          <a:lstStyle/>
          <a:p>
            <a:r>
              <a:rPr lang="en-US" dirty="0">
                <a:solidFill>
                  <a:srgbClr val="00B1A9"/>
                </a:solidFill>
              </a:rPr>
              <a:t>Acknowledgement</a:t>
            </a:r>
            <a:endParaRPr lang="en-MY" dirty="0">
              <a:solidFill>
                <a:srgbClr val="00B1A9"/>
              </a:solidFill>
            </a:endParaRPr>
          </a:p>
        </p:txBody>
      </p:sp>
      <p:pic>
        <p:nvPicPr>
          <p:cNvPr id="4" name="Picture Placeholder 19">
            <a:extLst>
              <a:ext uri="{FF2B5EF4-FFF2-40B4-BE49-F238E27FC236}">
                <a16:creationId xmlns:a16="http://schemas.microsoft.com/office/drawing/2014/main" id="{9B9CD4AD-1BAF-47D6-B77A-17BD4CDCE1ED}"/>
              </a:ext>
            </a:extLst>
          </p:cNvPr>
          <p:cNvPicPr>
            <a:picLocks noChangeAspect="1"/>
          </p:cNvPicPr>
          <p:nvPr/>
        </p:nvPicPr>
        <p:blipFill>
          <a:blip r:embed="rId4">
            <a:extLst>
              <a:ext uri="{837473B0-CC2E-450A-ABE3-18F120FF3D39}">
                <a1611:picAttrSrcUrl xmlns:a1611="http://schemas.microsoft.com/office/drawing/2016/11/main" r:id="rId5"/>
              </a:ext>
            </a:extLst>
          </a:blip>
          <a:srcRect l="21731" r="21731"/>
          <a:stretch/>
        </p:blipFill>
        <p:spPr>
          <a:xfrm>
            <a:off x="7134226" y="895350"/>
            <a:ext cx="5057774" cy="5962650"/>
          </a:xfrm>
          <a:prstGeom prst="rect">
            <a:avLst/>
          </a:prstGeom>
        </p:spPr>
      </p:pic>
      <p:sp>
        <p:nvSpPr>
          <p:cNvPr id="7" name="BJPseudoFooter">
            <a:extLst>
              <a:ext uri="{FF2B5EF4-FFF2-40B4-BE49-F238E27FC236}">
                <a16:creationId xmlns:a16="http://schemas.microsoft.com/office/drawing/2014/main" id="{F690ADAC-328C-4A9F-B7D3-59B9E1E93563}"/>
              </a:ext>
            </a:extLst>
          </p:cNvPr>
          <p:cNvSpPr txBox="1"/>
          <p:nvPr>
            <p:custDataLst>
              <p:tags r:id="rId1"/>
            </p:custDataLst>
          </p:nvPr>
        </p:nvSpPr>
        <p:spPr>
          <a:xfrm>
            <a:off x="5901876" y="6660634"/>
            <a:ext cx="388248" cy="184666"/>
          </a:xfrm>
          <a:prstGeom prst="rect">
            <a:avLst/>
          </a:prstGeom>
          <a:noFill/>
        </p:spPr>
        <p:txBody>
          <a:bodyPr vert="horz" wrap="none" rtlCol="0">
            <a:spAutoFit/>
          </a:bodyPr>
          <a:lstStyle/>
          <a:p>
            <a:r>
              <a:rPr lang="en-US" sz="600">
                <a:solidFill>
                  <a:srgbClr val="000000"/>
                </a:solidFill>
                <a:latin typeface="Verdana" panose="020B0604030504040204" pitchFamily="34" charset="0"/>
              </a:rPr>
              <a:t>Open</a:t>
            </a:r>
          </a:p>
        </p:txBody>
      </p:sp>
    </p:spTree>
    <p:extLst>
      <p:ext uri="{BB962C8B-B14F-4D97-AF65-F5344CB8AC3E}">
        <p14:creationId xmlns:p14="http://schemas.microsoft.com/office/powerpoint/2010/main" val="2870353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A990D-CC94-4B8D-85E3-DAE153DA5740}"/>
              </a:ext>
            </a:extLst>
          </p:cNvPr>
          <p:cNvSpPr>
            <a:spLocks noGrp="1"/>
          </p:cNvSpPr>
          <p:nvPr>
            <p:ph type="ctrTitle"/>
          </p:nvPr>
        </p:nvSpPr>
        <p:spPr/>
        <p:txBody>
          <a:bodyPr/>
          <a:lstStyle/>
          <a:p>
            <a:endParaRPr lang="en-US" dirty="0"/>
          </a:p>
        </p:txBody>
      </p:sp>
      <p:sp>
        <p:nvSpPr>
          <p:cNvPr id="5" name="Title 1">
            <a:extLst>
              <a:ext uri="{FF2B5EF4-FFF2-40B4-BE49-F238E27FC236}">
                <a16:creationId xmlns:a16="http://schemas.microsoft.com/office/drawing/2014/main" id="{4E1248BB-1454-4A76-85DF-98B24765EE44}"/>
              </a:ext>
            </a:extLst>
          </p:cNvPr>
          <p:cNvSpPr txBox="1">
            <a:spLocks/>
          </p:cNvSpPr>
          <p:nvPr/>
        </p:nvSpPr>
        <p:spPr>
          <a:xfrm>
            <a:off x="2427866" y="3086099"/>
            <a:ext cx="6622364" cy="685799"/>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r>
              <a:rPr lang="en-US" dirty="0"/>
              <a:t>PETRONAS</a:t>
            </a:r>
            <a:br>
              <a:rPr lang="en-US" dirty="0"/>
            </a:br>
            <a:r>
              <a:rPr lang="en-US" dirty="0"/>
              <a:t>Passionate about Progress</a:t>
            </a:r>
          </a:p>
        </p:txBody>
      </p:sp>
      <p:sp>
        <p:nvSpPr>
          <p:cNvPr id="6" name="BJPseudoFooter">
            <a:extLst>
              <a:ext uri="{FF2B5EF4-FFF2-40B4-BE49-F238E27FC236}">
                <a16:creationId xmlns:a16="http://schemas.microsoft.com/office/drawing/2014/main" id="{0B96B99F-C8E2-4B6C-B564-FD21FB7669F0}"/>
              </a:ext>
            </a:extLst>
          </p:cNvPr>
          <p:cNvSpPr txBox="1"/>
          <p:nvPr>
            <p:custDataLst>
              <p:tags r:id="rId1"/>
            </p:custDataLst>
          </p:nvPr>
        </p:nvSpPr>
        <p:spPr>
          <a:xfrm>
            <a:off x="5901876" y="6660634"/>
            <a:ext cx="388248" cy="184666"/>
          </a:xfrm>
          <a:prstGeom prst="rect">
            <a:avLst/>
          </a:prstGeom>
          <a:noFill/>
        </p:spPr>
        <p:txBody>
          <a:bodyPr vert="horz" wrap="none" rtlCol="0">
            <a:spAutoFit/>
          </a:bodyPr>
          <a:lstStyle/>
          <a:p>
            <a:r>
              <a:rPr lang="en-US" sz="600">
                <a:solidFill>
                  <a:srgbClr val="000000"/>
                </a:solidFill>
                <a:latin typeface="Verdana" panose="020B0604030504040204" pitchFamily="34" charset="0"/>
              </a:rPr>
              <a:t>Open</a:t>
            </a:r>
          </a:p>
        </p:txBody>
      </p:sp>
    </p:spTree>
    <p:extLst>
      <p:ext uri="{BB962C8B-B14F-4D97-AF65-F5344CB8AC3E}">
        <p14:creationId xmlns:p14="http://schemas.microsoft.com/office/powerpoint/2010/main" val="2335385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13" descr="A picture containing tall, tower&#10;&#10;Description automatically generated">
            <a:extLst>
              <a:ext uri="{FF2B5EF4-FFF2-40B4-BE49-F238E27FC236}">
                <a16:creationId xmlns:a16="http://schemas.microsoft.com/office/drawing/2014/main" id="{CC3A0135-4B79-43B3-88E0-22EFE8371CCE}"/>
              </a:ext>
            </a:extLst>
          </p:cNvPr>
          <p:cNvPicPr>
            <a:picLocks noChangeAspect="1"/>
          </p:cNvPicPr>
          <p:nvPr/>
        </p:nvPicPr>
        <p:blipFill>
          <a:blip r:embed="rId4">
            <a:extLst>
              <a:ext uri="{837473B0-CC2E-450A-ABE3-18F120FF3D39}">
                <a1611:picAttrSrcUrl xmlns:a1611="http://schemas.microsoft.com/office/drawing/2016/11/main" r:id="rId5"/>
              </a:ext>
            </a:extLst>
          </a:blip>
          <a:srcRect l="5677" r="5677"/>
          <a:stretch>
            <a:fillRect/>
          </a:stretch>
        </p:blipFill>
        <p:spPr>
          <a:xfrm>
            <a:off x="0" y="896982"/>
            <a:ext cx="3521416" cy="5961017"/>
          </a:xfrm>
          <a:prstGeom prst="rect">
            <a:avLst/>
          </a:prstGeom>
        </p:spPr>
      </p:pic>
      <p:sp>
        <p:nvSpPr>
          <p:cNvPr id="5" name="Title 3">
            <a:extLst>
              <a:ext uri="{FF2B5EF4-FFF2-40B4-BE49-F238E27FC236}">
                <a16:creationId xmlns:a16="http://schemas.microsoft.com/office/drawing/2014/main" id="{08441EED-1AF1-48C4-9397-D58DDC692CD9}"/>
              </a:ext>
            </a:extLst>
          </p:cNvPr>
          <p:cNvSpPr txBox="1">
            <a:spLocks/>
          </p:cNvSpPr>
          <p:nvPr/>
        </p:nvSpPr>
        <p:spPr>
          <a:xfrm>
            <a:off x="3909217" y="986608"/>
            <a:ext cx="7096286" cy="637880"/>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2800" b="1" i="0" kern="1200">
                <a:solidFill>
                  <a:srgbClr val="00B1A9"/>
                </a:solidFill>
                <a:latin typeface="Arial" panose="020B0604020202020204" pitchFamily="34" charset="0"/>
                <a:ea typeface="+mj-ea"/>
                <a:cs typeface="Arial" panose="020B0604020202020204" pitchFamily="34" charset="0"/>
              </a:defRPr>
            </a:lvl1pPr>
          </a:lstStyle>
          <a:p>
            <a:pPr>
              <a:spcAft>
                <a:spcPts val="600"/>
              </a:spcAft>
            </a:pPr>
            <a:r>
              <a:rPr lang="en-US" sz="2400" b="1" i="0" kern="1200" dirty="0">
                <a:latin typeface="Arial" panose="020B0604020202020204" pitchFamily="34" charset="0"/>
                <a:ea typeface="+mj-ea"/>
                <a:cs typeface="Arial" panose="020B0604020202020204" pitchFamily="34" charset="0"/>
              </a:rPr>
              <a:t>Presentation Outline</a:t>
            </a:r>
          </a:p>
        </p:txBody>
      </p:sp>
      <p:graphicFrame>
        <p:nvGraphicFramePr>
          <p:cNvPr id="6" name="Diagram 5">
            <a:extLst>
              <a:ext uri="{FF2B5EF4-FFF2-40B4-BE49-F238E27FC236}">
                <a16:creationId xmlns:a16="http://schemas.microsoft.com/office/drawing/2014/main" id="{D023C653-9D65-4D3A-9979-6BAF600FCD21}"/>
              </a:ext>
            </a:extLst>
          </p:cNvPr>
          <p:cNvGraphicFramePr/>
          <p:nvPr>
            <p:extLst>
              <p:ext uri="{D42A27DB-BD31-4B8C-83A1-F6EECF244321}">
                <p14:modId xmlns:p14="http://schemas.microsoft.com/office/powerpoint/2010/main" val="2107297329"/>
              </p:ext>
            </p:extLst>
          </p:nvPr>
        </p:nvGraphicFramePr>
        <p:xfrm>
          <a:off x="3909218" y="1660148"/>
          <a:ext cx="7096285" cy="443468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BJPseudoFooter">
            <a:extLst>
              <a:ext uri="{FF2B5EF4-FFF2-40B4-BE49-F238E27FC236}">
                <a16:creationId xmlns:a16="http://schemas.microsoft.com/office/drawing/2014/main" id="{3EC3B156-2B03-4049-993D-3BF2DEF072AF}"/>
              </a:ext>
            </a:extLst>
          </p:cNvPr>
          <p:cNvSpPr txBox="1"/>
          <p:nvPr>
            <p:custDataLst>
              <p:tags r:id="rId1"/>
            </p:custDataLst>
          </p:nvPr>
        </p:nvSpPr>
        <p:spPr>
          <a:xfrm>
            <a:off x="5901876" y="6660634"/>
            <a:ext cx="388248" cy="184666"/>
          </a:xfrm>
          <a:prstGeom prst="rect">
            <a:avLst/>
          </a:prstGeom>
          <a:noFill/>
        </p:spPr>
        <p:txBody>
          <a:bodyPr vert="horz" wrap="none" rtlCol="0">
            <a:spAutoFit/>
          </a:bodyPr>
          <a:lstStyle/>
          <a:p>
            <a:r>
              <a:rPr lang="en-US" sz="600">
                <a:solidFill>
                  <a:srgbClr val="000000"/>
                </a:solidFill>
                <a:latin typeface="Verdana" panose="020B0604030504040204" pitchFamily="34" charset="0"/>
              </a:rPr>
              <a:t>Open</a:t>
            </a:r>
          </a:p>
        </p:txBody>
      </p:sp>
    </p:spTree>
    <p:extLst>
      <p:ext uri="{BB962C8B-B14F-4D97-AF65-F5344CB8AC3E}">
        <p14:creationId xmlns:p14="http://schemas.microsoft.com/office/powerpoint/2010/main" val="3062256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230B09D-2557-433E-950D-D0D3DA4FF6D9}"/>
              </a:ext>
            </a:extLst>
          </p:cNvPr>
          <p:cNvSpPr>
            <a:spLocks noGrp="1"/>
          </p:cNvSpPr>
          <p:nvPr>
            <p:ph type="sldNum" sz="quarter" idx="12"/>
          </p:nvPr>
        </p:nvSpPr>
        <p:spPr/>
        <p:txBody>
          <a:bodyPr/>
          <a:lstStyle/>
          <a:p>
            <a:fld id="{F595E21E-DEBA-8F42-9C16-77733D726770}" type="slidenum">
              <a:rPr lang="en-US" smtClean="0"/>
              <a:t>3</a:t>
            </a:fld>
            <a:endParaRPr lang="en-US" dirty="0"/>
          </a:p>
        </p:txBody>
      </p:sp>
      <p:sp>
        <p:nvSpPr>
          <p:cNvPr id="4" name="Title 3">
            <a:extLst>
              <a:ext uri="{FF2B5EF4-FFF2-40B4-BE49-F238E27FC236}">
                <a16:creationId xmlns:a16="http://schemas.microsoft.com/office/drawing/2014/main" id="{D690A811-A5E8-4B94-96AF-5DC569DE5815}"/>
              </a:ext>
            </a:extLst>
          </p:cNvPr>
          <p:cNvSpPr>
            <a:spLocks noGrp="1"/>
          </p:cNvSpPr>
          <p:nvPr>
            <p:ph type="title"/>
          </p:nvPr>
        </p:nvSpPr>
        <p:spPr>
          <a:xfrm>
            <a:off x="528638" y="1049784"/>
            <a:ext cx="11147425" cy="559170"/>
          </a:xfrm>
        </p:spPr>
        <p:txBody>
          <a:bodyPr/>
          <a:lstStyle/>
          <a:p>
            <a:r>
              <a:rPr lang="en-MY" sz="2800" dirty="0">
                <a:solidFill>
                  <a:schemeClr val="accent2"/>
                </a:solidFill>
                <a:latin typeface="Arial" panose="020B0604020202020204" pitchFamily="34" charset="0"/>
              </a:rPr>
              <a:t>PETRONAS at a Glance </a:t>
            </a:r>
            <a:r>
              <a:rPr lang="en-MY" sz="2800" dirty="0">
                <a:latin typeface="Arial" panose="020B0604020202020204" pitchFamily="34" charset="0"/>
              </a:rPr>
              <a:t>Overview</a:t>
            </a:r>
            <a:endParaRPr lang="en-US" sz="2800" dirty="0"/>
          </a:p>
        </p:txBody>
      </p:sp>
      <p:sp>
        <p:nvSpPr>
          <p:cNvPr id="5" name="BJPseudoFooter">
            <a:extLst>
              <a:ext uri="{FF2B5EF4-FFF2-40B4-BE49-F238E27FC236}">
                <a16:creationId xmlns:a16="http://schemas.microsoft.com/office/drawing/2014/main" id="{E31A6A76-2DC0-47C5-8264-BBADDD75FDCE}"/>
              </a:ext>
            </a:extLst>
          </p:cNvPr>
          <p:cNvSpPr txBox="1"/>
          <p:nvPr>
            <p:custDataLst>
              <p:tags r:id="rId1"/>
            </p:custDataLst>
          </p:nvPr>
        </p:nvSpPr>
        <p:spPr>
          <a:xfrm>
            <a:off x="127000" y="6660634"/>
            <a:ext cx="11938000" cy="184666"/>
          </a:xfrm>
          <a:prstGeom prst="rect">
            <a:avLst/>
          </a:prstGeom>
          <a:noFill/>
        </p:spPr>
        <p:txBody>
          <a:bodyPr vert="horz" rtlCol="0">
            <a:spAutoFit/>
          </a:bodyPr>
          <a:lstStyle/>
          <a:p>
            <a:r>
              <a:rPr lang="en-US" sz="600">
                <a:solidFill>
                  <a:srgbClr val="000000"/>
                </a:solidFill>
                <a:latin typeface="Verdana" panose="020B0604030504040204" pitchFamily="34" charset="0"/>
              </a:rPr>
              <a:t>Open</a:t>
            </a:r>
          </a:p>
        </p:txBody>
      </p:sp>
      <p:pic>
        <p:nvPicPr>
          <p:cNvPr id="6" name="Picture 5">
            <a:extLst>
              <a:ext uri="{FF2B5EF4-FFF2-40B4-BE49-F238E27FC236}">
                <a16:creationId xmlns:a16="http://schemas.microsoft.com/office/drawing/2014/main" id="{1978902F-AD40-44AB-87F1-24D633AB4E0C}"/>
              </a:ext>
            </a:extLst>
          </p:cNvPr>
          <p:cNvPicPr>
            <a:picLocks noChangeAspect="1"/>
          </p:cNvPicPr>
          <p:nvPr/>
        </p:nvPicPr>
        <p:blipFill>
          <a:blip r:embed="rId4"/>
          <a:stretch>
            <a:fillRect/>
          </a:stretch>
        </p:blipFill>
        <p:spPr>
          <a:xfrm>
            <a:off x="893008" y="1412641"/>
            <a:ext cx="10464047" cy="5212057"/>
          </a:xfrm>
          <a:prstGeom prst="rect">
            <a:avLst/>
          </a:prstGeom>
        </p:spPr>
      </p:pic>
    </p:spTree>
    <p:extLst>
      <p:ext uri="{BB962C8B-B14F-4D97-AF65-F5344CB8AC3E}">
        <p14:creationId xmlns:p14="http://schemas.microsoft.com/office/powerpoint/2010/main" val="37365176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
            <a:extLst>
              <a:ext uri="{FF2B5EF4-FFF2-40B4-BE49-F238E27FC236}">
                <a16:creationId xmlns:a16="http://schemas.microsoft.com/office/drawing/2014/main" id="{7C44473D-C0ED-4144-BC3F-C1CEAFB8D772}"/>
              </a:ext>
            </a:extLst>
          </p:cNvPr>
          <p:cNvSpPr txBox="1">
            <a:spLocks/>
          </p:cNvSpPr>
          <p:nvPr/>
        </p:nvSpPr>
        <p:spPr>
          <a:xfrm>
            <a:off x="8736228" y="1642201"/>
            <a:ext cx="3328772" cy="4485331"/>
          </a:xfrm>
          <a:prstGeom prst="rect">
            <a:avLst/>
          </a:prstGeom>
        </p:spPr>
        <p:txBody>
          <a:bodyPr vert="horz" lIns="0" tIns="0" rIns="0" bIns="0" rtlCol="0" anchor="t" anchorCtr="0"/>
          <a:lstStyle>
            <a:defPPr>
              <a:defRPr lang="en-US"/>
            </a:defPPr>
            <a:lvl1pPr marL="0" algn="r" defTabSz="914400" rtl="0" eaLnBrk="1" latinLnBrk="0" hangingPunct="1">
              <a:defRPr sz="800" kern="1200">
                <a:solidFill>
                  <a:srgbClr val="00B1A9"/>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95288" indent="-284163" algn="l">
              <a:buFont typeface="Arial" panose="020B0604020202020204" pitchFamily="34" charset="0"/>
              <a:buChar char="•"/>
            </a:pPr>
            <a:r>
              <a:rPr lang="en-MY" sz="2200" b="0" dirty="0">
                <a:solidFill>
                  <a:schemeClr val="tx1"/>
                </a:solidFill>
                <a:latin typeface="Arial" panose="020B0604020202020204" pitchFamily="34" charset="0"/>
              </a:rPr>
              <a:t>PETRONAS is the custodian of Malaysia’s national oil &amp; gas resources as well as a global energy solutions partner</a:t>
            </a:r>
          </a:p>
          <a:p>
            <a:pPr marL="395288" indent="-284163" algn="l">
              <a:buFont typeface="Arial" panose="020B0604020202020204" pitchFamily="34" charset="0"/>
              <a:buChar char="•"/>
            </a:pPr>
            <a:endParaRPr lang="en-MY" sz="2200" b="0" dirty="0">
              <a:solidFill>
                <a:schemeClr val="tx1"/>
              </a:solidFill>
              <a:latin typeface="Arial" panose="020B0604020202020204" pitchFamily="34" charset="0"/>
            </a:endParaRPr>
          </a:p>
          <a:p>
            <a:pPr marL="395288" indent="-284163" algn="l">
              <a:buFont typeface="Arial" panose="020B0604020202020204" pitchFamily="34" charset="0"/>
              <a:buChar char="•"/>
            </a:pPr>
            <a:r>
              <a:rPr lang="en-MY" sz="2200" b="0" dirty="0">
                <a:solidFill>
                  <a:schemeClr val="tx1"/>
                </a:solidFill>
                <a:latin typeface="Arial" panose="020B0604020202020204" pitchFamily="34" charset="0"/>
              </a:rPr>
              <a:t>We explore, produce &amp; deliver energy to meet society’s growing needs through our core businesses</a:t>
            </a:r>
            <a:endParaRPr lang="en-US" sz="2200" dirty="0"/>
          </a:p>
        </p:txBody>
      </p:sp>
      <p:sp>
        <p:nvSpPr>
          <p:cNvPr id="3" name="Slide Number Placeholder 2">
            <a:extLst>
              <a:ext uri="{FF2B5EF4-FFF2-40B4-BE49-F238E27FC236}">
                <a16:creationId xmlns:a16="http://schemas.microsoft.com/office/drawing/2014/main" id="{C230B09D-2557-433E-950D-D0D3DA4FF6D9}"/>
              </a:ext>
            </a:extLst>
          </p:cNvPr>
          <p:cNvSpPr>
            <a:spLocks noGrp="1"/>
          </p:cNvSpPr>
          <p:nvPr>
            <p:ph type="sldNum" sz="quarter" idx="12"/>
          </p:nvPr>
        </p:nvSpPr>
        <p:spPr/>
        <p:txBody>
          <a:bodyPr/>
          <a:lstStyle/>
          <a:p>
            <a:fld id="{F595E21E-DEBA-8F42-9C16-77733D726770}" type="slidenum">
              <a:rPr lang="en-US" smtClean="0"/>
              <a:t>4</a:t>
            </a:fld>
            <a:endParaRPr lang="en-US" dirty="0"/>
          </a:p>
        </p:txBody>
      </p:sp>
      <p:sp>
        <p:nvSpPr>
          <p:cNvPr id="4" name="Title 3">
            <a:extLst>
              <a:ext uri="{FF2B5EF4-FFF2-40B4-BE49-F238E27FC236}">
                <a16:creationId xmlns:a16="http://schemas.microsoft.com/office/drawing/2014/main" id="{D690A811-A5E8-4B94-96AF-5DC569DE5815}"/>
              </a:ext>
            </a:extLst>
          </p:cNvPr>
          <p:cNvSpPr>
            <a:spLocks noGrp="1"/>
          </p:cNvSpPr>
          <p:nvPr>
            <p:ph type="title"/>
          </p:nvPr>
        </p:nvSpPr>
        <p:spPr>
          <a:xfrm>
            <a:off x="528638" y="1049784"/>
            <a:ext cx="11147425" cy="559170"/>
          </a:xfrm>
        </p:spPr>
        <p:txBody>
          <a:bodyPr/>
          <a:lstStyle/>
          <a:p>
            <a:r>
              <a:rPr lang="en-MY" sz="2800" dirty="0">
                <a:solidFill>
                  <a:schemeClr val="accent2"/>
                </a:solidFill>
                <a:latin typeface="Arial" panose="020B0604020202020204" pitchFamily="34" charset="0"/>
              </a:rPr>
              <a:t>PETRONAS at a Glance </a:t>
            </a:r>
            <a:r>
              <a:rPr lang="en-MY" sz="2800" dirty="0">
                <a:latin typeface="Arial" panose="020B0604020202020204" pitchFamily="34" charset="0"/>
              </a:rPr>
              <a:t>Business Snapshot</a:t>
            </a:r>
            <a:endParaRPr lang="en-US" sz="2800" dirty="0"/>
          </a:p>
        </p:txBody>
      </p:sp>
      <p:sp>
        <p:nvSpPr>
          <p:cNvPr id="5" name="BJPseudoFooter">
            <a:extLst>
              <a:ext uri="{FF2B5EF4-FFF2-40B4-BE49-F238E27FC236}">
                <a16:creationId xmlns:a16="http://schemas.microsoft.com/office/drawing/2014/main" id="{E31A6A76-2DC0-47C5-8264-BBADDD75FDCE}"/>
              </a:ext>
            </a:extLst>
          </p:cNvPr>
          <p:cNvSpPr txBox="1"/>
          <p:nvPr>
            <p:custDataLst>
              <p:tags r:id="rId1"/>
            </p:custDataLst>
          </p:nvPr>
        </p:nvSpPr>
        <p:spPr>
          <a:xfrm>
            <a:off x="127000" y="6660634"/>
            <a:ext cx="11938000" cy="184666"/>
          </a:xfrm>
          <a:prstGeom prst="rect">
            <a:avLst/>
          </a:prstGeom>
          <a:noFill/>
        </p:spPr>
        <p:txBody>
          <a:bodyPr vert="horz" rtlCol="0">
            <a:spAutoFit/>
          </a:bodyPr>
          <a:lstStyle/>
          <a:p>
            <a:r>
              <a:rPr lang="en-US" sz="600">
                <a:solidFill>
                  <a:srgbClr val="000000"/>
                </a:solidFill>
                <a:latin typeface="Verdana" panose="020B0604030504040204" pitchFamily="34" charset="0"/>
              </a:rPr>
              <a:t>Open</a:t>
            </a:r>
          </a:p>
        </p:txBody>
      </p:sp>
      <p:pic>
        <p:nvPicPr>
          <p:cNvPr id="7" name="Picture 6">
            <a:extLst>
              <a:ext uri="{FF2B5EF4-FFF2-40B4-BE49-F238E27FC236}">
                <a16:creationId xmlns:a16="http://schemas.microsoft.com/office/drawing/2014/main" id="{FAC4E861-443F-49CF-8ADF-D57B6E7BE640}"/>
              </a:ext>
            </a:extLst>
          </p:cNvPr>
          <p:cNvPicPr>
            <a:picLocks noChangeAspect="1"/>
          </p:cNvPicPr>
          <p:nvPr/>
        </p:nvPicPr>
        <p:blipFill>
          <a:blip r:embed="rId4"/>
          <a:stretch>
            <a:fillRect/>
          </a:stretch>
        </p:blipFill>
        <p:spPr>
          <a:xfrm>
            <a:off x="237322" y="1511567"/>
            <a:ext cx="8498906" cy="4699097"/>
          </a:xfrm>
          <a:prstGeom prst="rect">
            <a:avLst/>
          </a:prstGeom>
        </p:spPr>
      </p:pic>
    </p:spTree>
    <p:extLst>
      <p:ext uri="{BB962C8B-B14F-4D97-AF65-F5344CB8AC3E}">
        <p14:creationId xmlns:p14="http://schemas.microsoft.com/office/powerpoint/2010/main" val="3496956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230B09D-2557-433E-950D-D0D3DA4FF6D9}"/>
              </a:ext>
            </a:extLst>
          </p:cNvPr>
          <p:cNvSpPr>
            <a:spLocks noGrp="1"/>
          </p:cNvSpPr>
          <p:nvPr>
            <p:ph type="sldNum" sz="quarter" idx="12"/>
          </p:nvPr>
        </p:nvSpPr>
        <p:spPr/>
        <p:txBody>
          <a:bodyPr/>
          <a:lstStyle/>
          <a:p>
            <a:fld id="{F595E21E-DEBA-8F42-9C16-77733D726770}" type="slidenum">
              <a:rPr lang="en-US" smtClean="0"/>
              <a:t>5</a:t>
            </a:fld>
            <a:endParaRPr lang="en-US" dirty="0"/>
          </a:p>
        </p:txBody>
      </p:sp>
      <p:sp>
        <p:nvSpPr>
          <p:cNvPr id="4" name="Title 3">
            <a:extLst>
              <a:ext uri="{FF2B5EF4-FFF2-40B4-BE49-F238E27FC236}">
                <a16:creationId xmlns:a16="http://schemas.microsoft.com/office/drawing/2014/main" id="{D690A811-A5E8-4B94-96AF-5DC569DE5815}"/>
              </a:ext>
            </a:extLst>
          </p:cNvPr>
          <p:cNvSpPr>
            <a:spLocks noGrp="1"/>
          </p:cNvSpPr>
          <p:nvPr>
            <p:ph type="title"/>
          </p:nvPr>
        </p:nvSpPr>
        <p:spPr>
          <a:xfrm>
            <a:off x="528639" y="1049784"/>
            <a:ext cx="11147424" cy="561302"/>
          </a:xfrm>
        </p:spPr>
        <p:txBody>
          <a:bodyPr/>
          <a:lstStyle/>
          <a:p>
            <a:r>
              <a:rPr lang="en-MY" sz="2800" dirty="0">
                <a:solidFill>
                  <a:schemeClr val="accent2"/>
                </a:solidFill>
                <a:latin typeface="Arial" panose="020B0604020202020204" pitchFamily="34" charset="0"/>
              </a:rPr>
              <a:t>PETRONAS at a Glance </a:t>
            </a:r>
            <a:r>
              <a:rPr lang="en-MY" sz="2800" dirty="0">
                <a:solidFill>
                  <a:schemeClr val="tx2"/>
                </a:solidFill>
                <a:latin typeface="Arial" panose="020B0604020202020204" pitchFamily="34" charset="0"/>
              </a:rPr>
              <a:t>Location &amp; Workforce</a:t>
            </a:r>
            <a:endParaRPr lang="en-US" sz="2800" dirty="0"/>
          </a:p>
        </p:txBody>
      </p:sp>
      <p:sp>
        <p:nvSpPr>
          <p:cNvPr id="5" name="BJPseudoFooter">
            <a:extLst>
              <a:ext uri="{FF2B5EF4-FFF2-40B4-BE49-F238E27FC236}">
                <a16:creationId xmlns:a16="http://schemas.microsoft.com/office/drawing/2014/main" id="{E31A6A76-2DC0-47C5-8264-BBADDD75FDCE}"/>
              </a:ext>
            </a:extLst>
          </p:cNvPr>
          <p:cNvSpPr txBox="1"/>
          <p:nvPr>
            <p:custDataLst>
              <p:tags r:id="rId1"/>
            </p:custDataLst>
          </p:nvPr>
        </p:nvSpPr>
        <p:spPr>
          <a:xfrm>
            <a:off x="127000" y="6660634"/>
            <a:ext cx="11938000" cy="184666"/>
          </a:xfrm>
          <a:prstGeom prst="rect">
            <a:avLst/>
          </a:prstGeom>
          <a:noFill/>
        </p:spPr>
        <p:txBody>
          <a:bodyPr vert="horz" rtlCol="0">
            <a:spAutoFit/>
          </a:bodyPr>
          <a:lstStyle/>
          <a:p>
            <a:r>
              <a:rPr lang="en-US" sz="600">
                <a:solidFill>
                  <a:srgbClr val="000000"/>
                </a:solidFill>
                <a:latin typeface="Verdana" panose="020B0604030504040204" pitchFamily="34" charset="0"/>
              </a:rPr>
              <a:t>Open</a:t>
            </a:r>
          </a:p>
        </p:txBody>
      </p:sp>
      <p:pic>
        <p:nvPicPr>
          <p:cNvPr id="7" name="Picture 6">
            <a:extLst>
              <a:ext uri="{FF2B5EF4-FFF2-40B4-BE49-F238E27FC236}">
                <a16:creationId xmlns:a16="http://schemas.microsoft.com/office/drawing/2014/main" id="{C859B7C7-2D70-4285-B2DF-91766B045147}"/>
              </a:ext>
            </a:extLst>
          </p:cNvPr>
          <p:cNvPicPr>
            <a:picLocks noChangeAspect="1"/>
          </p:cNvPicPr>
          <p:nvPr/>
        </p:nvPicPr>
        <p:blipFill>
          <a:blip r:embed="rId4"/>
          <a:stretch>
            <a:fillRect/>
          </a:stretch>
        </p:blipFill>
        <p:spPr>
          <a:xfrm>
            <a:off x="957943" y="1527080"/>
            <a:ext cx="7819415" cy="4786021"/>
          </a:xfrm>
          <a:prstGeom prst="rect">
            <a:avLst/>
          </a:prstGeom>
        </p:spPr>
      </p:pic>
      <p:sp>
        <p:nvSpPr>
          <p:cNvPr id="8" name="Content Placeholder 1">
            <a:extLst>
              <a:ext uri="{FF2B5EF4-FFF2-40B4-BE49-F238E27FC236}">
                <a16:creationId xmlns:a16="http://schemas.microsoft.com/office/drawing/2014/main" id="{9AC729F4-ABB6-481A-8AA8-E8D6AC9C7415}"/>
              </a:ext>
            </a:extLst>
          </p:cNvPr>
          <p:cNvSpPr txBox="1">
            <a:spLocks/>
          </p:cNvSpPr>
          <p:nvPr/>
        </p:nvSpPr>
        <p:spPr>
          <a:xfrm>
            <a:off x="8748584" y="1458097"/>
            <a:ext cx="3373425" cy="4670854"/>
          </a:xfrm>
          <a:prstGeom prst="rect">
            <a:avLst/>
          </a:prstGeom>
        </p:spPr>
        <p:txBody>
          <a:bodyPr vert="horz" lIns="0" tIns="0" rIns="0" bIns="0" rtlCol="0" anchor="t" anchorCtr="0"/>
          <a:lstStyle>
            <a:defPPr>
              <a:defRPr lang="en-US"/>
            </a:defPPr>
            <a:lvl1pPr marL="0" algn="r" defTabSz="914400" rtl="0" eaLnBrk="1" latinLnBrk="0" hangingPunct="1">
              <a:defRPr sz="800" kern="1200">
                <a:solidFill>
                  <a:srgbClr val="00B1A9"/>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95288" indent="-284163" algn="l">
              <a:buFont typeface="Arial" panose="020B0604020202020204" pitchFamily="34" charset="0"/>
              <a:buChar char="•"/>
            </a:pPr>
            <a:r>
              <a:rPr lang="en-MY" sz="2400" dirty="0">
                <a:solidFill>
                  <a:schemeClr val="tx1"/>
                </a:solidFill>
              </a:rPr>
              <a:t>Operating in over 50 countries</a:t>
            </a:r>
          </a:p>
          <a:p>
            <a:pPr marL="395288" indent="-284163" algn="l">
              <a:buFont typeface="Arial" panose="020B0604020202020204" pitchFamily="34" charset="0"/>
              <a:buChar char="•"/>
            </a:pPr>
            <a:endParaRPr lang="en-MY" sz="2400" dirty="0">
              <a:solidFill>
                <a:schemeClr val="tx1"/>
              </a:solidFill>
            </a:endParaRPr>
          </a:p>
          <a:p>
            <a:pPr marL="395288" indent="-284163" algn="l">
              <a:buFont typeface="Arial" panose="020B0604020202020204" pitchFamily="34" charset="0"/>
              <a:buChar char="•"/>
            </a:pPr>
            <a:r>
              <a:rPr lang="en-MY" sz="2400" dirty="0">
                <a:solidFill>
                  <a:schemeClr val="tx1"/>
                </a:solidFill>
              </a:rPr>
              <a:t>48,600 total workforce of various nationalities</a:t>
            </a:r>
            <a:endParaRPr lang="en-US" sz="2400" dirty="0"/>
          </a:p>
        </p:txBody>
      </p:sp>
    </p:spTree>
    <p:extLst>
      <p:ext uri="{BB962C8B-B14F-4D97-AF65-F5344CB8AC3E}">
        <p14:creationId xmlns:p14="http://schemas.microsoft.com/office/powerpoint/2010/main" val="14553471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30FCCC8-5901-48FF-B8C8-E227E3D591C6}"/>
              </a:ext>
            </a:extLst>
          </p:cNvPr>
          <p:cNvGrpSpPr/>
          <p:nvPr/>
        </p:nvGrpSpPr>
        <p:grpSpPr>
          <a:xfrm>
            <a:off x="905394" y="1550337"/>
            <a:ext cx="9864209" cy="4785434"/>
            <a:chOff x="392946" y="1562799"/>
            <a:chExt cx="9594840" cy="4785434"/>
          </a:xfrm>
        </p:grpSpPr>
        <p:pic>
          <p:nvPicPr>
            <p:cNvPr id="97" name="object 4">
              <a:extLst>
                <a:ext uri="{FF2B5EF4-FFF2-40B4-BE49-F238E27FC236}">
                  <a16:creationId xmlns:a16="http://schemas.microsoft.com/office/drawing/2014/main" id="{742E4037-3570-4619-B322-E7A0953203E4}"/>
                </a:ext>
              </a:extLst>
            </p:cNvPr>
            <p:cNvPicPr/>
            <p:nvPr/>
          </p:nvPicPr>
          <p:blipFill>
            <a:blip r:embed="rId4" cstate="print"/>
            <a:stretch>
              <a:fillRect/>
            </a:stretch>
          </p:blipFill>
          <p:spPr>
            <a:xfrm>
              <a:off x="1848103" y="1562799"/>
              <a:ext cx="8139683" cy="4050791"/>
            </a:xfrm>
            <a:prstGeom prst="rect">
              <a:avLst/>
            </a:prstGeom>
          </p:spPr>
        </p:pic>
        <p:sp>
          <p:nvSpPr>
            <p:cNvPr id="84" name="TextBox 83">
              <a:extLst>
                <a:ext uri="{FF2B5EF4-FFF2-40B4-BE49-F238E27FC236}">
                  <a16:creationId xmlns:a16="http://schemas.microsoft.com/office/drawing/2014/main" id="{9BFB0347-012F-47E8-BFA2-803705491C4D}"/>
                </a:ext>
              </a:extLst>
            </p:cNvPr>
            <p:cNvSpPr txBox="1"/>
            <p:nvPr/>
          </p:nvSpPr>
          <p:spPr>
            <a:xfrm>
              <a:off x="392946" y="4655462"/>
              <a:ext cx="1835024" cy="1692771"/>
            </a:xfrm>
            <a:prstGeom prst="rect">
              <a:avLst/>
            </a:prstGeom>
            <a:noFill/>
          </p:spPr>
          <p:txBody>
            <a:bodyPr wrap="square" rtlCol="0">
              <a:spAutoFit/>
            </a:bodyPr>
            <a:lstStyle/>
            <a:p>
              <a:r>
                <a:rPr lang="en-US" sz="2400" b="1" dirty="0">
                  <a:solidFill>
                    <a:srgbClr val="763F98"/>
                  </a:solidFill>
                  <a:latin typeface="Museo Sans 300" panose="02000000000000000000" pitchFamily="50" charset="0"/>
                </a:rPr>
                <a:t>2006</a:t>
              </a:r>
            </a:p>
            <a:p>
              <a:r>
                <a:rPr lang="en-US" sz="1600" dirty="0">
                  <a:solidFill>
                    <a:srgbClr val="20419A"/>
                  </a:solidFill>
                  <a:latin typeface="Museo Sans 300" panose="02000000000000000000" pitchFamily="50" charset="0"/>
                </a:rPr>
                <a:t>Establishment of PSM in PETRONAS focusing on 8 elements</a:t>
              </a:r>
            </a:p>
          </p:txBody>
        </p:sp>
        <p:sp>
          <p:nvSpPr>
            <p:cNvPr id="85" name="TextBox 84">
              <a:extLst>
                <a:ext uri="{FF2B5EF4-FFF2-40B4-BE49-F238E27FC236}">
                  <a16:creationId xmlns:a16="http://schemas.microsoft.com/office/drawing/2014/main" id="{5B9CC939-CA30-4A7D-97B2-4598DAD5E3A7}"/>
                </a:ext>
              </a:extLst>
            </p:cNvPr>
            <p:cNvSpPr txBox="1"/>
            <p:nvPr/>
          </p:nvSpPr>
          <p:spPr>
            <a:xfrm>
              <a:off x="4723883" y="5109030"/>
              <a:ext cx="2038622" cy="1221624"/>
            </a:xfrm>
            <a:prstGeom prst="rect">
              <a:avLst/>
            </a:prstGeom>
            <a:noFill/>
          </p:spPr>
          <p:txBody>
            <a:bodyPr wrap="square" rtlCol="0">
              <a:spAutoFit/>
            </a:bodyPr>
            <a:lstStyle/>
            <a:p>
              <a:r>
                <a:rPr lang="en-US" sz="2400" b="1" dirty="0">
                  <a:solidFill>
                    <a:srgbClr val="763F98"/>
                  </a:solidFill>
                  <a:latin typeface="Museo Sans 300" panose="02000000000000000000" pitchFamily="50" charset="0"/>
                </a:rPr>
                <a:t>2014-2015</a:t>
              </a:r>
            </a:p>
            <a:p>
              <a:r>
                <a:rPr lang="en-US" sz="1600" dirty="0">
                  <a:solidFill>
                    <a:srgbClr val="20419A"/>
                  </a:solidFill>
                  <a:latin typeface="Museo Sans 300" panose="02000000000000000000" pitchFamily="50" charset="0"/>
                </a:rPr>
                <a:t>Formations of PSM functions at Group HSE &amp; Businesses</a:t>
              </a:r>
            </a:p>
          </p:txBody>
        </p:sp>
      </p:grpSp>
      <p:pic>
        <p:nvPicPr>
          <p:cNvPr id="20" name="Picture 19" descr="A picture containing night sky&#10;&#10;Description automatically generated">
            <a:extLst>
              <a:ext uri="{FF2B5EF4-FFF2-40B4-BE49-F238E27FC236}">
                <a16:creationId xmlns:a16="http://schemas.microsoft.com/office/drawing/2014/main" id="{540A0305-04B0-4B75-A57C-78EB38DFE583}"/>
              </a:ext>
            </a:extLst>
          </p:cNvPr>
          <p:cNvPicPr>
            <a:picLocks noChangeAspect="1"/>
          </p:cNvPicPr>
          <p:nvPr/>
        </p:nvPicPr>
        <p:blipFill rotWithShape="1">
          <a:blip r:embed="rId5">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6146" t="22815" r="85470" b="67915"/>
          <a:stretch/>
        </p:blipFill>
        <p:spPr>
          <a:xfrm>
            <a:off x="1079227" y="4037060"/>
            <a:ext cx="779011" cy="635726"/>
          </a:xfrm>
          <a:prstGeom prst="rect">
            <a:avLst/>
          </a:prstGeom>
        </p:spPr>
      </p:pic>
      <p:sp>
        <p:nvSpPr>
          <p:cNvPr id="3" name="Slide Number Placeholder 2">
            <a:extLst>
              <a:ext uri="{FF2B5EF4-FFF2-40B4-BE49-F238E27FC236}">
                <a16:creationId xmlns:a16="http://schemas.microsoft.com/office/drawing/2014/main" id="{C01F9956-DFA3-3B47-84E1-36C995A8C09A}"/>
              </a:ext>
            </a:extLst>
          </p:cNvPr>
          <p:cNvSpPr>
            <a:spLocks noGrp="1"/>
          </p:cNvSpPr>
          <p:nvPr>
            <p:ph type="sldNum" sz="quarter" idx="12"/>
          </p:nvPr>
        </p:nvSpPr>
        <p:spPr>
          <a:xfrm>
            <a:off x="11491993" y="6197073"/>
            <a:ext cx="184069" cy="365125"/>
          </a:xfrm>
        </p:spPr>
        <p:txBody>
          <a:bodyPr anchor="ctr">
            <a:normAutofit/>
          </a:bodyPr>
          <a:lstStyle/>
          <a:p>
            <a:pPr>
              <a:spcAft>
                <a:spcPts val="600"/>
              </a:spcAft>
            </a:pPr>
            <a:fld id="{F595E21E-DEBA-8F42-9C16-77733D726770}" type="slidenum">
              <a:rPr lang="en-US" smtClean="0"/>
              <a:pPr>
                <a:spcAft>
                  <a:spcPts val="600"/>
                </a:spcAft>
              </a:pPr>
              <a:t>6</a:t>
            </a:fld>
            <a:endParaRPr lang="en-US"/>
          </a:p>
        </p:txBody>
      </p:sp>
      <p:pic>
        <p:nvPicPr>
          <p:cNvPr id="96" name="object 3">
            <a:extLst>
              <a:ext uri="{FF2B5EF4-FFF2-40B4-BE49-F238E27FC236}">
                <a16:creationId xmlns:a16="http://schemas.microsoft.com/office/drawing/2014/main" id="{7658DE3D-D75F-484E-A3CA-A3A0B95AC47B}"/>
              </a:ext>
            </a:extLst>
          </p:cNvPr>
          <p:cNvPicPr/>
          <p:nvPr/>
        </p:nvPicPr>
        <p:blipFill>
          <a:blip r:embed="rId6" cstate="print"/>
          <a:stretch>
            <a:fillRect/>
          </a:stretch>
        </p:blipFill>
        <p:spPr>
          <a:xfrm>
            <a:off x="8841415" y="5411419"/>
            <a:ext cx="121920" cy="121919"/>
          </a:xfrm>
          <a:prstGeom prst="rect">
            <a:avLst/>
          </a:prstGeom>
        </p:spPr>
      </p:pic>
      <p:sp>
        <p:nvSpPr>
          <p:cNvPr id="2" name="BJPseudoFooter">
            <a:extLst>
              <a:ext uri="{FF2B5EF4-FFF2-40B4-BE49-F238E27FC236}">
                <a16:creationId xmlns:a16="http://schemas.microsoft.com/office/drawing/2014/main" id="{8707C0EF-92E8-4502-B028-AD2242A95073}"/>
              </a:ext>
            </a:extLst>
          </p:cNvPr>
          <p:cNvSpPr txBox="1"/>
          <p:nvPr>
            <p:custDataLst>
              <p:tags r:id="rId1"/>
            </p:custDataLst>
          </p:nvPr>
        </p:nvSpPr>
        <p:spPr>
          <a:xfrm>
            <a:off x="127000" y="6660634"/>
            <a:ext cx="11938000" cy="184666"/>
          </a:xfrm>
          <a:prstGeom prst="rect">
            <a:avLst/>
          </a:prstGeom>
          <a:noFill/>
        </p:spPr>
        <p:txBody>
          <a:bodyPr vert="horz" rtlCol="0">
            <a:spAutoFit/>
          </a:bodyPr>
          <a:lstStyle/>
          <a:p>
            <a:r>
              <a:rPr lang="en-US" sz="600">
                <a:solidFill>
                  <a:srgbClr val="000000"/>
                </a:solidFill>
                <a:latin typeface="Verdana" panose="020B0604030504040204" pitchFamily="34" charset="0"/>
              </a:rPr>
              <a:t>Open</a:t>
            </a:r>
          </a:p>
        </p:txBody>
      </p:sp>
      <p:sp>
        <p:nvSpPr>
          <p:cNvPr id="7" name="Title 6">
            <a:extLst>
              <a:ext uri="{FF2B5EF4-FFF2-40B4-BE49-F238E27FC236}">
                <a16:creationId xmlns:a16="http://schemas.microsoft.com/office/drawing/2014/main" id="{055489E7-5515-428F-9894-EF3153A66C74}"/>
              </a:ext>
            </a:extLst>
          </p:cNvPr>
          <p:cNvSpPr>
            <a:spLocks noGrp="1"/>
          </p:cNvSpPr>
          <p:nvPr>
            <p:ph type="title"/>
          </p:nvPr>
        </p:nvSpPr>
        <p:spPr>
          <a:xfrm>
            <a:off x="493482" y="928912"/>
            <a:ext cx="11168062" cy="624113"/>
          </a:xfrm>
        </p:spPr>
        <p:txBody>
          <a:bodyPr/>
          <a:lstStyle/>
          <a:p>
            <a:r>
              <a:rPr lang="en-US" dirty="0">
                <a:solidFill>
                  <a:srgbClr val="00B1A9"/>
                </a:solidFill>
              </a:rPr>
              <a:t>PETRONAS Process Safety Journey</a:t>
            </a:r>
          </a:p>
        </p:txBody>
      </p:sp>
      <p:sp>
        <p:nvSpPr>
          <p:cNvPr id="18" name="TextBox 17">
            <a:extLst>
              <a:ext uri="{FF2B5EF4-FFF2-40B4-BE49-F238E27FC236}">
                <a16:creationId xmlns:a16="http://schemas.microsoft.com/office/drawing/2014/main" id="{33B2115D-7A91-4297-8922-5A7F443AC170}"/>
              </a:ext>
            </a:extLst>
          </p:cNvPr>
          <p:cNvSpPr txBox="1"/>
          <p:nvPr/>
        </p:nvSpPr>
        <p:spPr>
          <a:xfrm>
            <a:off x="6175831" y="2721430"/>
            <a:ext cx="2062778" cy="1221624"/>
          </a:xfrm>
          <a:prstGeom prst="rect">
            <a:avLst/>
          </a:prstGeom>
          <a:noFill/>
        </p:spPr>
        <p:txBody>
          <a:bodyPr wrap="square" rtlCol="0">
            <a:spAutoFit/>
          </a:bodyPr>
          <a:lstStyle/>
          <a:p>
            <a:r>
              <a:rPr lang="en-US" sz="2400" b="1" dirty="0">
                <a:solidFill>
                  <a:srgbClr val="763F98"/>
                </a:solidFill>
                <a:latin typeface="Museo Sans 300" panose="02000000000000000000" pitchFamily="50" charset="0"/>
              </a:rPr>
              <a:t>2015-2020</a:t>
            </a:r>
          </a:p>
          <a:p>
            <a:r>
              <a:rPr lang="en-US" sz="1600" dirty="0">
                <a:solidFill>
                  <a:srgbClr val="20419A"/>
                </a:solidFill>
                <a:latin typeface="Museo Sans 300" panose="02000000000000000000" pitchFamily="50" charset="0"/>
              </a:rPr>
              <a:t>PS Framework &amp;  Programs established</a:t>
            </a:r>
          </a:p>
        </p:txBody>
      </p:sp>
      <p:sp>
        <p:nvSpPr>
          <p:cNvPr id="19" name="TextBox 18">
            <a:extLst>
              <a:ext uri="{FF2B5EF4-FFF2-40B4-BE49-F238E27FC236}">
                <a16:creationId xmlns:a16="http://schemas.microsoft.com/office/drawing/2014/main" id="{188C76A5-9580-44BF-807A-88958AE84562}"/>
              </a:ext>
            </a:extLst>
          </p:cNvPr>
          <p:cNvSpPr txBox="1"/>
          <p:nvPr/>
        </p:nvSpPr>
        <p:spPr>
          <a:xfrm>
            <a:off x="10384976" y="1255481"/>
            <a:ext cx="2062778" cy="1569660"/>
          </a:xfrm>
          <a:prstGeom prst="rect">
            <a:avLst/>
          </a:prstGeom>
          <a:noFill/>
        </p:spPr>
        <p:txBody>
          <a:bodyPr wrap="square" rtlCol="0">
            <a:spAutoFit/>
          </a:bodyPr>
          <a:lstStyle/>
          <a:p>
            <a:r>
              <a:rPr lang="en-US" sz="2400" b="1" dirty="0">
                <a:solidFill>
                  <a:srgbClr val="763F98"/>
                </a:solidFill>
                <a:latin typeface="Museo Sans 300" panose="02000000000000000000" pitchFamily="50" charset="0"/>
              </a:rPr>
              <a:t>2020 onwards</a:t>
            </a:r>
          </a:p>
          <a:p>
            <a:r>
              <a:rPr lang="en-US" sz="1600" dirty="0">
                <a:solidFill>
                  <a:srgbClr val="20419A"/>
                </a:solidFill>
                <a:latin typeface="Museo Sans 300" panose="02000000000000000000" pitchFamily="50" charset="0"/>
              </a:rPr>
              <a:t>Towards ZERO Process Safety Events</a:t>
            </a:r>
          </a:p>
        </p:txBody>
      </p:sp>
      <p:pic>
        <p:nvPicPr>
          <p:cNvPr id="22" name="Picture 21" descr="A picture containing night sky&#10;&#10;Description automatically generated">
            <a:extLst>
              <a:ext uri="{FF2B5EF4-FFF2-40B4-BE49-F238E27FC236}">
                <a16:creationId xmlns:a16="http://schemas.microsoft.com/office/drawing/2014/main" id="{C2745DE5-F498-4F4E-A7EE-79F4D52A580A}"/>
              </a:ext>
            </a:extLst>
          </p:cNvPr>
          <p:cNvPicPr>
            <a:picLocks noChangeAspect="1"/>
          </p:cNvPicPr>
          <p:nvPr/>
        </p:nvPicPr>
        <p:blipFill rotWithShape="1">
          <a:blip r:embed="rId5">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6762" t="50015" r="86286" b="40836"/>
          <a:stretch/>
        </p:blipFill>
        <p:spPr>
          <a:xfrm>
            <a:off x="4751349" y="5487495"/>
            <a:ext cx="635726" cy="627410"/>
          </a:xfrm>
          <a:prstGeom prst="rect">
            <a:avLst/>
          </a:prstGeom>
        </p:spPr>
      </p:pic>
      <p:pic>
        <p:nvPicPr>
          <p:cNvPr id="23" name="Picture 22" descr="A picture containing night sky&#10;&#10;Description automatically generated">
            <a:extLst>
              <a:ext uri="{FF2B5EF4-FFF2-40B4-BE49-F238E27FC236}">
                <a16:creationId xmlns:a16="http://schemas.microsoft.com/office/drawing/2014/main" id="{2ABF23E2-30F0-4AFB-9AD6-D842A537478D}"/>
              </a:ext>
            </a:extLst>
          </p:cNvPr>
          <p:cNvPicPr>
            <a:picLocks noChangeAspect="1"/>
          </p:cNvPicPr>
          <p:nvPr/>
        </p:nvPicPr>
        <p:blipFill rotWithShape="1">
          <a:blip r:embed="rId5">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45104" t="23359" r="48269" b="67604"/>
          <a:stretch/>
        </p:blipFill>
        <p:spPr>
          <a:xfrm>
            <a:off x="5598870" y="2629251"/>
            <a:ext cx="605989" cy="619781"/>
          </a:xfrm>
          <a:prstGeom prst="rect">
            <a:avLst/>
          </a:prstGeom>
        </p:spPr>
      </p:pic>
      <p:pic>
        <p:nvPicPr>
          <p:cNvPr id="24" name="Picture 23" descr="A picture containing night sky&#10;&#10;Description automatically generated">
            <a:extLst>
              <a:ext uri="{FF2B5EF4-FFF2-40B4-BE49-F238E27FC236}">
                <a16:creationId xmlns:a16="http://schemas.microsoft.com/office/drawing/2014/main" id="{AF915B9A-29E9-44F7-8814-AA67BB2212FB}"/>
              </a:ext>
            </a:extLst>
          </p:cNvPr>
          <p:cNvPicPr>
            <a:picLocks noChangeAspect="1"/>
          </p:cNvPicPr>
          <p:nvPr/>
        </p:nvPicPr>
        <p:blipFill rotWithShape="1">
          <a:blip r:embed="rId5">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44614" t="49924" r="48198" b="40740"/>
          <a:stretch/>
        </p:blipFill>
        <p:spPr>
          <a:xfrm>
            <a:off x="9427306" y="1147727"/>
            <a:ext cx="657134" cy="640233"/>
          </a:xfrm>
          <a:prstGeom prst="rect">
            <a:avLst/>
          </a:prstGeom>
        </p:spPr>
      </p:pic>
      <p:sp>
        <p:nvSpPr>
          <p:cNvPr id="25" name="TextBox 24">
            <a:extLst>
              <a:ext uri="{FF2B5EF4-FFF2-40B4-BE49-F238E27FC236}">
                <a16:creationId xmlns:a16="http://schemas.microsoft.com/office/drawing/2014/main" id="{A3D5725F-AAAA-4AE9-8B19-1DAFB015BCBF}"/>
              </a:ext>
            </a:extLst>
          </p:cNvPr>
          <p:cNvSpPr txBox="1"/>
          <p:nvPr/>
        </p:nvSpPr>
        <p:spPr>
          <a:xfrm>
            <a:off x="514119" y="1486617"/>
            <a:ext cx="4489658" cy="2308324"/>
          </a:xfrm>
          <a:prstGeom prst="rect">
            <a:avLst/>
          </a:prstGeom>
          <a:noFill/>
        </p:spPr>
        <p:txBody>
          <a:bodyPr wrap="square">
            <a:spAutoFit/>
          </a:bodyPr>
          <a:lstStyle/>
          <a:p>
            <a:pPr marL="285750" indent="-285750" algn="just">
              <a:buFont typeface="Wingdings" panose="05000000000000000000" pitchFamily="2" charset="2"/>
              <a:buChar char="q"/>
            </a:pPr>
            <a:r>
              <a:rPr lang="en-US" dirty="0">
                <a:latin typeface="Arial" panose="020B0604020202020204" pitchFamily="34" charset="0"/>
                <a:cs typeface="Arial" panose="020B0604020202020204" pitchFamily="34" charset="0"/>
              </a:rPr>
              <a:t>Process Safety journey in PETRONAS started since year 2000, when PSM department was established at a PETRONAS Refinery.</a:t>
            </a:r>
          </a:p>
          <a:p>
            <a:pPr marL="285750" indent="-285750" algn="just">
              <a:buFont typeface="Wingdings" panose="05000000000000000000" pitchFamily="2" charset="2"/>
              <a:buChar char="q"/>
            </a:pPr>
            <a:endParaRPr lang="en-US"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q"/>
            </a:pPr>
            <a:r>
              <a:rPr lang="en-US" dirty="0">
                <a:latin typeface="Arial" panose="020B0604020202020204" pitchFamily="34" charset="0"/>
                <a:cs typeface="Arial" panose="020B0604020202020204" pitchFamily="34" charset="0"/>
              </a:rPr>
              <a:t>PETRONAS has continually improved on Process Safety Management since 2006.</a:t>
            </a:r>
          </a:p>
        </p:txBody>
      </p:sp>
    </p:spTree>
    <p:extLst>
      <p:ext uri="{BB962C8B-B14F-4D97-AF65-F5344CB8AC3E}">
        <p14:creationId xmlns:p14="http://schemas.microsoft.com/office/powerpoint/2010/main" val="12751117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F6C373-E65D-4395-BEDA-9A14D78715C8}"/>
              </a:ext>
            </a:extLst>
          </p:cNvPr>
          <p:cNvSpPr>
            <a:spLocks noGrp="1"/>
          </p:cNvSpPr>
          <p:nvPr>
            <p:ph type="title"/>
          </p:nvPr>
        </p:nvSpPr>
        <p:spPr/>
        <p:txBody>
          <a:bodyPr/>
          <a:lstStyle/>
          <a:p>
            <a:r>
              <a:rPr lang="en-US" dirty="0">
                <a:solidFill>
                  <a:srgbClr val="00B1A9"/>
                </a:solidFill>
              </a:rPr>
              <a:t>Process Safety Focused Enhancement (PSFE)</a:t>
            </a:r>
            <a:endParaRPr lang="en-MY" dirty="0">
              <a:solidFill>
                <a:srgbClr val="00B1A9"/>
              </a:solidFill>
            </a:endParaRPr>
          </a:p>
        </p:txBody>
      </p:sp>
      <p:graphicFrame>
        <p:nvGraphicFramePr>
          <p:cNvPr id="4" name="Diagram 3">
            <a:extLst>
              <a:ext uri="{FF2B5EF4-FFF2-40B4-BE49-F238E27FC236}">
                <a16:creationId xmlns:a16="http://schemas.microsoft.com/office/drawing/2014/main" id="{D18C5633-BA62-4999-ACDF-1966674587C4}"/>
              </a:ext>
            </a:extLst>
          </p:cNvPr>
          <p:cNvGraphicFramePr/>
          <p:nvPr>
            <p:extLst>
              <p:ext uri="{D42A27DB-BD31-4B8C-83A1-F6EECF244321}">
                <p14:modId xmlns:p14="http://schemas.microsoft.com/office/powerpoint/2010/main" val="4103917936"/>
              </p:ext>
            </p:extLst>
          </p:nvPr>
        </p:nvGraphicFramePr>
        <p:xfrm>
          <a:off x="5268595" y="1903929"/>
          <a:ext cx="6407468" cy="42273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Content Placeholder 1">
            <a:extLst>
              <a:ext uri="{FF2B5EF4-FFF2-40B4-BE49-F238E27FC236}">
                <a16:creationId xmlns:a16="http://schemas.microsoft.com/office/drawing/2014/main" id="{5C654110-D1F5-4B4B-928B-0D1FA84F9E9A}"/>
              </a:ext>
            </a:extLst>
          </p:cNvPr>
          <p:cNvSpPr>
            <a:spLocks noGrp="1"/>
          </p:cNvSpPr>
          <p:nvPr>
            <p:ph sz="quarter" idx="4"/>
          </p:nvPr>
        </p:nvSpPr>
        <p:spPr>
          <a:xfrm>
            <a:off x="528637" y="2099590"/>
            <a:ext cx="4669005" cy="1203059"/>
          </a:xfrm>
        </p:spPr>
        <p:txBody>
          <a:bodyPr/>
          <a:lstStyle/>
          <a:p>
            <a:pPr marL="285750" indent="-285750" algn="just">
              <a:buFont typeface="Wingdings" panose="05000000000000000000" pitchFamily="2" charset="2"/>
              <a:buChar char="q"/>
            </a:pPr>
            <a:r>
              <a:rPr lang="en-US" sz="2000" dirty="0">
                <a:solidFill>
                  <a:srgbClr val="3C3835"/>
                </a:solidFill>
                <a:latin typeface="Arial" panose="020B0604020202020204" pitchFamily="34" charset="0"/>
                <a:cs typeface="Arial" panose="020B0604020202020204" pitchFamily="34" charset="0"/>
              </a:rPr>
              <a:t>In achieving Zero Process Safety Event Aspiration, Process Safety Focused Enhancement (PSFE) initiative was established in 2020. </a:t>
            </a:r>
            <a:endParaRPr lang="en-MY" sz="2000" dirty="0">
              <a:solidFill>
                <a:srgbClr val="3C3835"/>
              </a:solidFill>
              <a:latin typeface="Arial" panose="020B0604020202020204" pitchFamily="34" charset="0"/>
              <a:cs typeface="Arial" panose="020B0604020202020204" pitchFamily="34" charset="0"/>
            </a:endParaRPr>
          </a:p>
        </p:txBody>
      </p:sp>
      <p:sp>
        <p:nvSpPr>
          <p:cNvPr id="6" name="Content Placeholder 1">
            <a:extLst>
              <a:ext uri="{FF2B5EF4-FFF2-40B4-BE49-F238E27FC236}">
                <a16:creationId xmlns:a16="http://schemas.microsoft.com/office/drawing/2014/main" id="{D5746267-4ACA-4920-BD9B-6DC8EE440E43}"/>
              </a:ext>
            </a:extLst>
          </p:cNvPr>
          <p:cNvSpPr txBox="1">
            <a:spLocks/>
          </p:cNvSpPr>
          <p:nvPr/>
        </p:nvSpPr>
        <p:spPr>
          <a:xfrm>
            <a:off x="528638" y="3833261"/>
            <a:ext cx="4669004" cy="1473200"/>
          </a:xfrm>
          <a:prstGeom prst="rect">
            <a:avLst/>
          </a:prstGeom>
        </p:spPr>
        <p:txBody>
          <a:bodyPr vert="horz" wrap="square" lIns="91440" tIns="45720" rIns="91440" bIns="45720" rtlCol="0">
            <a:noAutofit/>
          </a:bodyPr>
          <a:lstStyle>
            <a:lvl1pPr marL="0" indent="0" algn="l" defTabSz="914400" rtl="0" eaLnBrk="1" latinLnBrk="0" hangingPunct="1">
              <a:lnSpc>
                <a:spcPct val="100000"/>
              </a:lnSpc>
              <a:spcBef>
                <a:spcPts val="0"/>
              </a:spcBef>
              <a:spcAft>
                <a:spcPts val="1000"/>
              </a:spcAft>
              <a:buFont typeface="Arial" panose="020B0604020202020204" pitchFamily="34" charset="0"/>
              <a:buNone/>
              <a:defRPr sz="1600" kern="1200">
                <a:solidFill>
                  <a:srgbClr val="3C3835"/>
                </a:solidFill>
                <a:latin typeface="+mn-lt"/>
                <a:ea typeface="+mn-ea"/>
                <a:cs typeface="+mn-cs"/>
              </a:defRPr>
            </a:lvl1pPr>
            <a:lvl2pPr marL="685800" indent="-228600" algn="l" defTabSz="914400" rtl="0" eaLnBrk="1" latinLnBrk="0" hangingPunct="1">
              <a:lnSpc>
                <a:spcPct val="100000"/>
              </a:lnSpc>
              <a:spcBef>
                <a:spcPts val="0"/>
              </a:spcBef>
              <a:spcAft>
                <a:spcPts val="1000"/>
              </a:spcAft>
              <a:buFont typeface="Arial" panose="020B0604020202020204" pitchFamily="34" charset="0"/>
              <a:buChar char="•"/>
              <a:defRPr sz="1600" kern="1200">
                <a:solidFill>
                  <a:srgbClr val="3C3835"/>
                </a:solidFill>
                <a:latin typeface="+mn-lt"/>
                <a:ea typeface="+mn-ea"/>
                <a:cs typeface="+mn-cs"/>
              </a:defRPr>
            </a:lvl2pPr>
            <a:lvl3pPr marL="1143000" indent="-228600" algn="l" defTabSz="914400" rtl="0" eaLnBrk="1" latinLnBrk="0" hangingPunct="1">
              <a:lnSpc>
                <a:spcPct val="100000"/>
              </a:lnSpc>
              <a:spcBef>
                <a:spcPts val="0"/>
              </a:spcBef>
              <a:spcAft>
                <a:spcPts val="1000"/>
              </a:spcAft>
              <a:buFont typeface="Arial" panose="020B0604020202020204" pitchFamily="34" charset="0"/>
              <a:buChar char="•"/>
              <a:defRPr sz="1600" kern="1200">
                <a:solidFill>
                  <a:srgbClr val="3C383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C383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C383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Font typeface="Wingdings" panose="05000000000000000000" pitchFamily="2" charset="2"/>
              <a:buChar char="q"/>
            </a:pPr>
            <a:r>
              <a:rPr lang="en-US" sz="2000" dirty="0">
                <a:latin typeface="Arial" panose="020B0604020202020204" pitchFamily="34" charset="0"/>
                <a:cs typeface="Arial" panose="020B0604020202020204" pitchFamily="34" charset="0"/>
              </a:rPr>
              <a:t>PSFE is a 3-point strategy which is envisioned to focus on specific key areas that is anticipated to elevate Process Safety excellence throughout the organization. </a:t>
            </a:r>
          </a:p>
          <a:p>
            <a:endParaRPr lang="en-MY" dirty="0"/>
          </a:p>
        </p:txBody>
      </p:sp>
      <p:sp>
        <p:nvSpPr>
          <p:cNvPr id="8" name="BJPseudoFooter">
            <a:extLst>
              <a:ext uri="{FF2B5EF4-FFF2-40B4-BE49-F238E27FC236}">
                <a16:creationId xmlns:a16="http://schemas.microsoft.com/office/drawing/2014/main" id="{BF7A979E-072E-4365-8F42-D2B0C01C6D13}"/>
              </a:ext>
            </a:extLst>
          </p:cNvPr>
          <p:cNvSpPr txBox="1"/>
          <p:nvPr>
            <p:custDataLst>
              <p:tags r:id="rId1"/>
            </p:custDataLst>
          </p:nvPr>
        </p:nvSpPr>
        <p:spPr>
          <a:xfrm>
            <a:off x="5901876" y="6660634"/>
            <a:ext cx="388248" cy="184666"/>
          </a:xfrm>
          <a:prstGeom prst="rect">
            <a:avLst/>
          </a:prstGeom>
          <a:noFill/>
        </p:spPr>
        <p:txBody>
          <a:bodyPr vert="horz" wrap="none" rtlCol="0">
            <a:spAutoFit/>
          </a:bodyPr>
          <a:lstStyle/>
          <a:p>
            <a:r>
              <a:rPr lang="en-US" sz="600">
                <a:solidFill>
                  <a:srgbClr val="000000"/>
                </a:solidFill>
                <a:latin typeface="Verdana" panose="020B0604030504040204" pitchFamily="34" charset="0"/>
              </a:rPr>
              <a:t>Open</a:t>
            </a:r>
          </a:p>
        </p:txBody>
      </p:sp>
    </p:spTree>
    <p:extLst>
      <p:ext uri="{BB962C8B-B14F-4D97-AF65-F5344CB8AC3E}">
        <p14:creationId xmlns:p14="http://schemas.microsoft.com/office/powerpoint/2010/main" val="1836089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par>
                          <p:cTn id="11" fill="hold">
                            <p:stCondLst>
                              <p:cond delay="0"/>
                            </p:stCondLst>
                            <p:childTnLst>
                              <p:par>
                                <p:cTn id="12" presetID="2" presetClass="entr" presetSubtype="2" fill="hold" grpId="0" nodeType="afterEffect">
                                  <p:stCondLst>
                                    <p:cond delay="1000"/>
                                  </p:stCondLst>
                                  <p:childTnLst>
                                    <p:set>
                                      <p:cBhvr>
                                        <p:cTn id="13" dur="1" fill="hold">
                                          <p:stCondLst>
                                            <p:cond delay="0"/>
                                          </p:stCondLst>
                                        </p:cTn>
                                        <p:tgtEl>
                                          <p:spTgt spid="4">
                                            <p:graphicEl>
                                              <a:dgm id="{AE0FD2DC-FD99-4538-89AF-8F2CDADD57D3}"/>
                                            </p:graphicEl>
                                          </p:spTgt>
                                        </p:tgtEl>
                                        <p:attrNameLst>
                                          <p:attrName>style.visibility</p:attrName>
                                        </p:attrNameLst>
                                      </p:cBhvr>
                                      <p:to>
                                        <p:strVal val="visible"/>
                                      </p:to>
                                    </p:set>
                                    <p:anim calcmode="lin" valueType="num">
                                      <p:cBhvr additive="base">
                                        <p:cTn id="14" dur="500" fill="hold"/>
                                        <p:tgtEl>
                                          <p:spTgt spid="4">
                                            <p:graphicEl>
                                              <a:dgm id="{AE0FD2DC-FD99-4538-89AF-8F2CDADD57D3}"/>
                                            </p:graphicEl>
                                          </p:spTgt>
                                        </p:tgtEl>
                                        <p:attrNameLst>
                                          <p:attrName>ppt_x</p:attrName>
                                        </p:attrNameLst>
                                      </p:cBhvr>
                                      <p:tavLst>
                                        <p:tav tm="0">
                                          <p:val>
                                            <p:strVal val="1+#ppt_w/2"/>
                                          </p:val>
                                        </p:tav>
                                        <p:tav tm="100000">
                                          <p:val>
                                            <p:strVal val="#ppt_x"/>
                                          </p:val>
                                        </p:tav>
                                      </p:tavLst>
                                    </p:anim>
                                    <p:anim calcmode="lin" valueType="num">
                                      <p:cBhvr additive="base">
                                        <p:cTn id="15" dur="500" fill="hold"/>
                                        <p:tgtEl>
                                          <p:spTgt spid="4">
                                            <p:graphicEl>
                                              <a:dgm id="{AE0FD2DC-FD99-4538-89AF-8F2CDADD57D3}"/>
                                            </p:graphicEl>
                                          </p:spTgt>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2" fill="hold" grpId="0" nodeType="afterEffect">
                                  <p:stCondLst>
                                    <p:cond delay="1000"/>
                                  </p:stCondLst>
                                  <p:childTnLst>
                                    <p:set>
                                      <p:cBhvr>
                                        <p:cTn id="18" dur="1" fill="hold">
                                          <p:stCondLst>
                                            <p:cond delay="0"/>
                                          </p:stCondLst>
                                        </p:cTn>
                                        <p:tgtEl>
                                          <p:spTgt spid="4">
                                            <p:graphicEl>
                                              <a:dgm id="{68D958E0-3780-4637-9F5F-FA5F675B2652}"/>
                                            </p:graphicEl>
                                          </p:spTgt>
                                        </p:tgtEl>
                                        <p:attrNameLst>
                                          <p:attrName>style.visibility</p:attrName>
                                        </p:attrNameLst>
                                      </p:cBhvr>
                                      <p:to>
                                        <p:strVal val="visible"/>
                                      </p:to>
                                    </p:set>
                                    <p:anim calcmode="lin" valueType="num">
                                      <p:cBhvr additive="base">
                                        <p:cTn id="19" dur="500" fill="hold"/>
                                        <p:tgtEl>
                                          <p:spTgt spid="4">
                                            <p:graphicEl>
                                              <a:dgm id="{68D958E0-3780-4637-9F5F-FA5F675B2652}"/>
                                            </p:graphic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
                                            <p:graphicEl>
                                              <a:dgm id="{68D958E0-3780-4637-9F5F-FA5F675B2652}"/>
                                            </p:graphicEl>
                                          </p:spTgt>
                                        </p:tgtEl>
                                        <p:attrNameLst>
                                          <p:attrName>ppt_y</p:attrName>
                                        </p:attrNameLst>
                                      </p:cBhvr>
                                      <p:tavLst>
                                        <p:tav tm="0">
                                          <p:val>
                                            <p:strVal val="#ppt_y"/>
                                          </p:val>
                                        </p:tav>
                                        <p:tav tm="100000">
                                          <p:val>
                                            <p:strVal val="#ppt_y"/>
                                          </p:val>
                                        </p:tav>
                                      </p:tavLst>
                                    </p:anim>
                                  </p:childTnLst>
                                </p:cTn>
                              </p:par>
                            </p:childTnLst>
                          </p:cTn>
                        </p:par>
                        <p:par>
                          <p:cTn id="21" fill="hold">
                            <p:stCondLst>
                              <p:cond delay="3000"/>
                            </p:stCondLst>
                            <p:childTnLst>
                              <p:par>
                                <p:cTn id="22" presetID="2" presetClass="entr" presetSubtype="2" fill="hold" grpId="0" nodeType="afterEffect">
                                  <p:stCondLst>
                                    <p:cond delay="1000"/>
                                  </p:stCondLst>
                                  <p:childTnLst>
                                    <p:set>
                                      <p:cBhvr>
                                        <p:cTn id="23" dur="1" fill="hold">
                                          <p:stCondLst>
                                            <p:cond delay="0"/>
                                          </p:stCondLst>
                                        </p:cTn>
                                        <p:tgtEl>
                                          <p:spTgt spid="4">
                                            <p:graphicEl>
                                              <a:dgm id="{821F963C-B150-4F8A-AC09-4881A4413AC5}"/>
                                            </p:graphicEl>
                                          </p:spTgt>
                                        </p:tgtEl>
                                        <p:attrNameLst>
                                          <p:attrName>style.visibility</p:attrName>
                                        </p:attrNameLst>
                                      </p:cBhvr>
                                      <p:to>
                                        <p:strVal val="visible"/>
                                      </p:to>
                                    </p:set>
                                    <p:anim calcmode="lin" valueType="num">
                                      <p:cBhvr additive="base">
                                        <p:cTn id="24" dur="500" fill="hold"/>
                                        <p:tgtEl>
                                          <p:spTgt spid="4">
                                            <p:graphicEl>
                                              <a:dgm id="{821F963C-B150-4F8A-AC09-4881A4413AC5}"/>
                                            </p:graphic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4">
                                            <p:graphicEl>
                                              <a:dgm id="{821F963C-B150-4F8A-AC09-4881A4413AC5}"/>
                                            </p:graphicEl>
                                          </p:spTgt>
                                        </p:tgtEl>
                                        <p:attrNameLst>
                                          <p:attrName>ppt_y</p:attrName>
                                        </p:attrNameLst>
                                      </p:cBhvr>
                                      <p:tavLst>
                                        <p:tav tm="0">
                                          <p:val>
                                            <p:strVal val="#ppt_y"/>
                                          </p:val>
                                        </p:tav>
                                        <p:tav tm="100000">
                                          <p:val>
                                            <p:strVal val="#ppt_y"/>
                                          </p:val>
                                        </p:tav>
                                      </p:tavLst>
                                    </p:anim>
                                  </p:childTnLst>
                                </p:cTn>
                              </p:par>
                            </p:childTnLst>
                          </p:cTn>
                        </p:par>
                        <p:par>
                          <p:cTn id="26" fill="hold">
                            <p:stCondLst>
                              <p:cond delay="4500"/>
                            </p:stCondLst>
                            <p:childTnLst>
                              <p:par>
                                <p:cTn id="27" presetID="2" presetClass="entr" presetSubtype="2" fill="hold" grpId="0" nodeType="afterEffect">
                                  <p:stCondLst>
                                    <p:cond delay="1000"/>
                                  </p:stCondLst>
                                  <p:childTnLst>
                                    <p:set>
                                      <p:cBhvr>
                                        <p:cTn id="28" dur="1" fill="hold">
                                          <p:stCondLst>
                                            <p:cond delay="0"/>
                                          </p:stCondLst>
                                        </p:cTn>
                                        <p:tgtEl>
                                          <p:spTgt spid="4">
                                            <p:graphicEl>
                                              <a:dgm id="{B2F8A76A-7238-4A73-85D9-B5D92732CAE8}"/>
                                            </p:graphicEl>
                                          </p:spTgt>
                                        </p:tgtEl>
                                        <p:attrNameLst>
                                          <p:attrName>style.visibility</p:attrName>
                                        </p:attrNameLst>
                                      </p:cBhvr>
                                      <p:to>
                                        <p:strVal val="visible"/>
                                      </p:to>
                                    </p:set>
                                    <p:anim calcmode="lin" valueType="num">
                                      <p:cBhvr additive="base">
                                        <p:cTn id="29" dur="500" fill="hold"/>
                                        <p:tgtEl>
                                          <p:spTgt spid="4">
                                            <p:graphicEl>
                                              <a:dgm id="{B2F8A76A-7238-4A73-85D9-B5D92732CAE8}"/>
                                            </p:graphic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4">
                                            <p:graphicEl>
                                              <a:dgm id="{B2F8A76A-7238-4A73-85D9-B5D92732CAE8}"/>
                                            </p:graphicEl>
                                          </p:spTgt>
                                        </p:tgtEl>
                                        <p:attrNameLst>
                                          <p:attrName>ppt_y</p:attrName>
                                        </p:attrNameLst>
                                      </p:cBhvr>
                                      <p:tavLst>
                                        <p:tav tm="0">
                                          <p:val>
                                            <p:strVal val="#ppt_y"/>
                                          </p:val>
                                        </p:tav>
                                        <p:tav tm="100000">
                                          <p:val>
                                            <p:strVal val="#ppt_y"/>
                                          </p:val>
                                        </p:tav>
                                      </p:tavLst>
                                    </p:anim>
                                  </p:childTnLst>
                                </p:cTn>
                              </p:par>
                            </p:childTnLst>
                          </p:cTn>
                        </p:par>
                        <p:par>
                          <p:cTn id="31" fill="hold">
                            <p:stCondLst>
                              <p:cond delay="6000"/>
                            </p:stCondLst>
                            <p:childTnLst>
                              <p:par>
                                <p:cTn id="32" presetID="2" presetClass="entr" presetSubtype="2" fill="hold" grpId="0" nodeType="afterEffect">
                                  <p:stCondLst>
                                    <p:cond delay="1000"/>
                                  </p:stCondLst>
                                  <p:childTnLst>
                                    <p:set>
                                      <p:cBhvr>
                                        <p:cTn id="33" dur="1" fill="hold">
                                          <p:stCondLst>
                                            <p:cond delay="0"/>
                                          </p:stCondLst>
                                        </p:cTn>
                                        <p:tgtEl>
                                          <p:spTgt spid="4">
                                            <p:graphicEl>
                                              <a:dgm id="{086DA2E3-C9A9-4603-81C5-5872210F7426}"/>
                                            </p:graphicEl>
                                          </p:spTgt>
                                        </p:tgtEl>
                                        <p:attrNameLst>
                                          <p:attrName>style.visibility</p:attrName>
                                        </p:attrNameLst>
                                      </p:cBhvr>
                                      <p:to>
                                        <p:strVal val="visible"/>
                                      </p:to>
                                    </p:set>
                                    <p:anim calcmode="lin" valueType="num">
                                      <p:cBhvr additive="base">
                                        <p:cTn id="34" dur="500" fill="hold"/>
                                        <p:tgtEl>
                                          <p:spTgt spid="4">
                                            <p:graphicEl>
                                              <a:dgm id="{086DA2E3-C9A9-4603-81C5-5872210F7426}"/>
                                            </p:graphic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4">
                                            <p:graphicEl>
                                              <a:dgm id="{086DA2E3-C9A9-4603-81C5-5872210F7426}"/>
                                            </p:graphicEl>
                                          </p:spTgt>
                                        </p:tgtEl>
                                        <p:attrNameLst>
                                          <p:attrName>ppt_y</p:attrName>
                                        </p:attrNameLst>
                                      </p:cBhvr>
                                      <p:tavLst>
                                        <p:tav tm="0">
                                          <p:val>
                                            <p:strVal val="#ppt_y"/>
                                          </p:val>
                                        </p:tav>
                                        <p:tav tm="100000">
                                          <p:val>
                                            <p:strVal val="#ppt_y"/>
                                          </p:val>
                                        </p:tav>
                                      </p:tavLst>
                                    </p:anim>
                                  </p:childTnLst>
                                </p:cTn>
                              </p:par>
                            </p:childTnLst>
                          </p:cTn>
                        </p:par>
                        <p:par>
                          <p:cTn id="36" fill="hold">
                            <p:stCondLst>
                              <p:cond delay="7500"/>
                            </p:stCondLst>
                            <p:childTnLst>
                              <p:par>
                                <p:cTn id="37" presetID="2" presetClass="entr" presetSubtype="2" fill="hold" grpId="0" nodeType="afterEffect">
                                  <p:stCondLst>
                                    <p:cond delay="1000"/>
                                  </p:stCondLst>
                                  <p:childTnLst>
                                    <p:set>
                                      <p:cBhvr>
                                        <p:cTn id="38" dur="1" fill="hold">
                                          <p:stCondLst>
                                            <p:cond delay="0"/>
                                          </p:stCondLst>
                                        </p:cTn>
                                        <p:tgtEl>
                                          <p:spTgt spid="4">
                                            <p:graphicEl>
                                              <a:dgm id="{7D176E1D-1B94-427A-B6EF-1D610663F16E}"/>
                                            </p:graphicEl>
                                          </p:spTgt>
                                        </p:tgtEl>
                                        <p:attrNameLst>
                                          <p:attrName>style.visibility</p:attrName>
                                        </p:attrNameLst>
                                      </p:cBhvr>
                                      <p:to>
                                        <p:strVal val="visible"/>
                                      </p:to>
                                    </p:set>
                                    <p:anim calcmode="lin" valueType="num">
                                      <p:cBhvr additive="base">
                                        <p:cTn id="39" dur="500" fill="hold"/>
                                        <p:tgtEl>
                                          <p:spTgt spid="4">
                                            <p:graphicEl>
                                              <a:dgm id="{7D176E1D-1B94-427A-B6EF-1D610663F16E}"/>
                                            </p:graphic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4">
                                            <p:graphicEl>
                                              <a:dgm id="{7D176E1D-1B94-427A-B6EF-1D610663F16E}"/>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P spid="5" grpId="0" build="p"/>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8823BB-840E-463C-A36D-CC698C189232}"/>
              </a:ext>
            </a:extLst>
          </p:cNvPr>
          <p:cNvSpPr>
            <a:spLocks noGrp="1"/>
          </p:cNvSpPr>
          <p:nvPr>
            <p:ph type="title"/>
          </p:nvPr>
        </p:nvSpPr>
        <p:spPr/>
        <p:txBody>
          <a:bodyPr/>
          <a:lstStyle/>
          <a:p>
            <a:r>
              <a:rPr lang="en-US" dirty="0">
                <a:solidFill>
                  <a:srgbClr val="00B1A9"/>
                </a:solidFill>
              </a:rPr>
              <a:t>PSM System Enhancement</a:t>
            </a:r>
            <a:endParaRPr lang="en-MY" dirty="0">
              <a:solidFill>
                <a:srgbClr val="00B1A9"/>
              </a:solidFill>
            </a:endParaRPr>
          </a:p>
        </p:txBody>
      </p:sp>
      <p:graphicFrame>
        <p:nvGraphicFramePr>
          <p:cNvPr id="4" name="Diagram 3">
            <a:extLst>
              <a:ext uri="{FF2B5EF4-FFF2-40B4-BE49-F238E27FC236}">
                <a16:creationId xmlns:a16="http://schemas.microsoft.com/office/drawing/2014/main" id="{87E842EC-128C-4633-93EC-1721113F6A85}"/>
              </a:ext>
            </a:extLst>
          </p:cNvPr>
          <p:cNvGraphicFramePr/>
          <p:nvPr>
            <p:extLst>
              <p:ext uri="{D42A27DB-BD31-4B8C-83A1-F6EECF244321}">
                <p14:modId xmlns:p14="http://schemas.microsoft.com/office/powerpoint/2010/main" val="1357352095"/>
              </p:ext>
            </p:extLst>
          </p:nvPr>
        </p:nvGraphicFramePr>
        <p:xfrm>
          <a:off x="2014409" y="1149965"/>
          <a:ext cx="9192727"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5" name="Group 4">
            <a:extLst>
              <a:ext uri="{FF2B5EF4-FFF2-40B4-BE49-F238E27FC236}">
                <a16:creationId xmlns:a16="http://schemas.microsoft.com/office/drawing/2014/main" id="{B55ACE25-2EC0-42DA-B0C7-EDCB6E643E58}"/>
              </a:ext>
            </a:extLst>
          </p:cNvPr>
          <p:cNvGrpSpPr/>
          <p:nvPr/>
        </p:nvGrpSpPr>
        <p:grpSpPr>
          <a:xfrm>
            <a:off x="600270" y="2762437"/>
            <a:ext cx="3236433" cy="2373251"/>
            <a:chOff x="3751025" y="3366241"/>
            <a:chExt cx="3678563" cy="2315372"/>
          </a:xfrm>
          <a:effectLst>
            <a:outerShdw blurRad="50800" dist="38100" dir="2700000" algn="tl" rotWithShape="0">
              <a:prstClr val="black">
                <a:alpha val="40000"/>
              </a:prstClr>
            </a:outerShdw>
          </a:effectLst>
        </p:grpSpPr>
        <p:sp>
          <p:nvSpPr>
            <p:cNvPr id="6" name="Rectangle 5">
              <a:extLst>
                <a:ext uri="{FF2B5EF4-FFF2-40B4-BE49-F238E27FC236}">
                  <a16:creationId xmlns:a16="http://schemas.microsoft.com/office/drawing/2014/main" id="{1F17238E-57AB-42A6-91EF-C731D5045CB4}"/>
                </a:ext>
              </a:extLst>
            </p:cNvPr>
            <p:cNvSpPr/>
            <p:nvPr/>
          </p:nvSpPr>
          <p:spPr>
            <a:xfrm>
              <a:off x="3771988" y="3366241"/>
              <a:ext cx="3657600" cy="2315372"/>
            </a:xfrm>
            <a:prstGeom prst="rect">
              <a:avLst/>
            </a:prstGeom>
            <a:solidFill>
              <a:srgbClr val="FFFFFF">
                <a:lumMod val="95000"/>
              </a:srgbClr>
            </a:solidFill>
            <a:ln w="1905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7" name="Rectangle 6">
              <a:hlinkClick r:id="rId9" action="ppaction://hlinksldjump"/>
              <a:extLst>
                <a:ext uri="{FF2B5EF4-FFF2-40B4-BE49-F238E27FC236}">
                  <a16:creationId xmlns:a16="http://schemas.microsoft.com/office/drawing/2014/main" id="{ED03F14F-D3BB-4ADB-9055-F05D4E759B75}"/>
                </a:ext>
              </a:extLst>
            </p:cNvPr>
            <p:cNvSpPr/>
            <p:nvPr/>
          </p:nvSpPr>
          <p:spPr>
            <a:xfrm>
              <a:off x="3751025" y="3489638"/>
              <a:ext cx="3657599" cy="2191975"/>
            </a:xfrm>
            <a:prstGeom prst="rect">
              <a:avLst/>
            </a:prstGeom>
          </p:spPr>
          <p:txBody>
            <a:bodyPr wrap="square">
              <a:spAutoFit/>
            </a:bodyPr>
            <a:lstStyle/>
            <a:p>
              <a:pPr marL="115888" marR="0" lvl="0" indent="0" algn="just" defTabSz="914400" eaLnBrk="1" fontAlgn="t"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DFDEDE">
                      <a:lumMod val="10000"/>
                    </a:srgbClr>
                  </a:solidFill>
                  <a:effectLst/>
                  <a:uLnTx/>
                  <a:uFillTx/>
                  <a:latin typeface="Arial" panose="020B0604020202020204" pitchFamily="34" charset="0"/>
                  <a:cs typeface="Arial" panose="020B0604020202020204" pitchFamily="34" charset="0"/>
                </a:rPr>
                <a:t>Holistically drive &amp; govern Process Safety Management </a:t>
              </a:r>
              <a:r>
                <a:rPr kumimoji="0" lang="en-US" sz="2000" b="1" i="0" u="none" strike="noStrike" kern="0" cap="none" spc="0" normalizeH="0" baseline="0" noProof="0" dirty="0">
                  <a:ln>
                    <a:noFill/>
                  </a:ln>
                  <a:solidFill>
                    <a:srgbClr val="DFDEDE">
                      <a:lumMod val="10000"/>
                    </a:srgbClr>
                  </a:solidFill>
                  <a:effectLst/>
                  <a:uLnTx/>
                  <a:uFillTx/>
                  <a:latin typeface="Arial" panose="020B0604020202020204" pitchFamily="34" charset="0"/>
                  <a:cs typeface="Arial" panose="020B0604020202020204" pitchFamily="34" charset="0"/>
                </a:rPr>
                <a:t>beyond Process Safety 8-Aspects</a:t>
              </a:r>
              <a:r>
                <a:rPr kumimoji="0" lang="en-US" sz="2000" b="0" i="0" u="none" strike="noStrike" kern="0" cap="none" spc="0" normalizeH="0" baseline="0" noProof="0" dirty="0">
                  <a:ln>
                    <a:noFill/>
                  </a:ln>
                  <a:solidFill>
                    <a:srgbClr val="DFDEDE">
                      <a:lumMod val="10000"/>
                    </a:srgbClr>
                  </a:solidFill>
                  <a:effectLst/>
                  <a:uLnTx/>
                  <a:uFillTx/>
                  <a:latin typeface="Arial" panose="020B0604020202020204" pitchFamily="34" charset="0"/>
                  <a:cs typeface="Arial" panose="020B0604020202020204" pitchFamily="34" charset="0"/>
                </a:rPr>
                <a:t> and through interlinkages of multi-disciplinary system</a:t>
              </a:r>
            </a:p>
          </p:txBody>
        </p:sp>
      </p:grpSp>
      <p:sp>
        <p:nvSpPr>
          <p:cNvPr id="9" name="BJPseudoFooter">
            <a:extLst>
              <a:ext uri="{FF2B5EF4-FFF2-40B4-BE49-F238E27FC236}">
                <a16:creationId xmlns:a16="http://schemas.microsoft.com/office/drawing/2014/main" id="{F53BDAEE-D96C-48F8-99CB-ACA4C059791A}"/>
              </a:ext>
            </a:extLst>
          </p:cNvPr>
          <p:cNvSpPr txBox="1"/>
          <p:nvPr>
            <p:custDataLst>
              <p:tags r:id="rId1"/>
            </p:custDataLst>
          </p:nvPr>
        </p:nvSpPr>
        <p:spPr>
          <a:xfrm>
            <a:off x="5901876" y="6660634"/>
            <a:ext cx="388248" cy="184666"/>
          </a:xfrm>
          <a:prstGeom prst="rect">
            <a:avLst/>
          </a:prstGeom>
          <a:noFill/>
        </p:spPr>
        <p:txBody>
          <a:bodyPr vert="horz" wrap="none" rtlCol="0">
            <a:spAutoFit/>
          </a:bodyPr>
          <a:lstStyle/>
          <a:p>
            <a:r>
              <a:rPr lang="en-US" sz="600">
                <a:solidFill>
                  <a:srgbClr val="000000"/>
                </a:solidFill>
                <a:latin typeface="Verdana" panose="020B0604030504040204" pitchFamily="34" charset="0"/>
              </a:rPr>
              <a:t>Open</a:t>
            </a:r>
          </a:p>
        </p:txBody>
      </p:sp>
    </p:spTree>
    <p:extLst>
      <p:ext uri="{BB962C8B-B14F-4D97-AF65-F5344CB8AC3E}">
        <p14:creationId xmlns:p14="http://schemas.microsoft.com/office/powerpoint/2010/main" val="5343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graphicEl>
                                              <a:dgm id="{A7099553-683D-4264-8C5D-D26715053D48}"/>
                                            </p:graphicEl>
                                          </p:spTgt>
                                        </p:tgtEl>
                                        <p:attrNameLst>
                                          <p:attrName>style.visibility</p:attrName>
                                        </p:attrNameLst>
                                      </p:cBhvr>
                                      <p:to>
                                        <p:strVal val="visible"/>
                                      </p:to>
                                    </p:set>
                                    <p:anim calcmode="lin" valueType="num">
                                      <p:cBhvr>
                                        <p:cTn id="7" dur="1000" fill="hold"/>
                                        <p:tgtEl>
                                          <p:spTgt spid="4">
                                            <p:graphicEl>
                                              <a:dgm id="{A7099553-683D-4264-8C5D-D26715053D48}"/>
                                            </p:graphicEl>
                                          </p:spTgt>
                                        </p:tgtEl>
                                        <p:attrNameLst>
                                          <p:attrName>ppt_w</p:attrName>
                                        </p:attrNameLst>
                                      </p:cBhvr>
                                      <p:tavLst>
                                        <p:tav tm="0">
                                          <p:val>
                                            <p:fltVal val="0"/>
                                          </p:val>
                                        </p:tav>
                                        <p:tav tm="100000">
                                          <p:val>
                                            <p:strVal val="#ppt_w"/>
                                          </p:val>
                                        </p:tav>
                                      </p:tavLst>
                                    </p:anim>
                                    <p:anim calcmode="lin" valueType="num">
                                      <p:cBhvr>
                                        <p:cTn id="8" dur="1000" fill="hold"/>
                                        <p:tgtEl>
                                          <p:spTgt spid="4">
                                            <p:graphicEl>
                                              <a:dgm id="{A7099553-683D-4264-8C5D-D26715053D48}"/>
                                            </p:graphicEl>
                                          </p:spTgt>
                                        </p:tgtEl>
                                        <p:attrNameLst>
                                          <p:attrName>ppt_h</p:attrName>
                                        </p:attrNameLst>
                                      </p:cBhvr>
                                      <p:tavLst>
                                        <p:tav tm="0">
                                          <p:val>
                                            <p:fltVal val="0"/>
                                          </p:val>
                                        </p:tav>
                                        <p:tav tm="100000">
                                          <p:val>
                                            <p:strVal val="#ppt_h"/>
                                          </p:val>
                                        </p:tav>
                                      </p:tavLst>
                                    </p:anim>
                                    <p:anim calcmode="lin" valueType="num">
                                      <p:cBhvr>
                                        <p:cTn id="9" dur="1000" fill="hold"/>
                                        <p:tgtEl>
                                          <p:spTgt spid="4">
                                            <p:graphicEl>
                                              <a:dgm id="{A7099553-683D-4264-8C5D-D26715053D48}"/>
                                            </p:graphicEl>
                                          </p:spTgt>
                                        </p:tgtEl>
                                        <p:attrNameLst>
                                          <p:attrName>style.rotation</p:attrName>
                                        </p:attrNameLst>
                                      </p:cBhvr>
                                      <p:tavLst>
                                        <p:tav tm="0">
                                          <p:val>
                                            <p:fltVal val="90"/>
                                          </p:val>
                                        </p:tav>
                                        <p:tav tm="100000">
                                          <p:val>
                                            <p:fltVal val="0"/>
                                          </p:val>
                                        </p:tav>
                                      </p:tavLst>
                                    </p:anim>
                                    <p:animEffect transition="in" filter="fade">
                                      <p:cBhvr>
                                        <p:cTn id="10" dur="1000"/>
                                        <p:tgtEl>
                                          <p:spTgt spid="4">
                                            <p:graphicEl>
                                              <a:dgm id="{A7099553-683D-4264-8C5D-D26715053D48}"/>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4">
                                            <p:graphicEl>
                                              <a:dgm id="{D4212732-654E-4553-80A1-8A419B21B5C9}"/>
                                            </p:graphicEl>
                                          </p:spTgt>
                                        </p:tgtEl>
                                        <p:attrNameLst>
                                          <p:attrName>style.visibility</p:attrName>
                                        </p:attrNameLst>
                                      </p:cBhvr>
                                      <p:to>
                                        <p:strVal val="visible"/>
                                      </p:to>
                                    </p:set>
                                    <p:anim calcmode="lin" valueType="num">
                                      <p:cBhvr>
                                        <p:cTn id="23" dur="1000" fill="hold"/>
                                        <p:tgtEl>
                                          <p:spTgt spid="4">
                                            <p:graphicEl>
                                              <a:dgm id="{D4212732-654E-4553-80A1-8A419B21B5C9}"/>
                                            </p:graphicEl>
                                          </p:spTgt>
                                        </p:tgtEl>
                                        <p:attrNameLst>
                                          <p:attrName>ppt_w</p:attrName>
                                        </p:attrNameLst>
                                      </p:cBhvr>
                                      <p:tavLst>
                                        <p:tav tm="0">
                                          <p:val>
                                            <p:fltVal val="0"/>
                                          </p:val>
                                        </p:tav>
                                        <p:tav tm="100000">
                                          <p:val>
                                            <p:strVal val="#ppt_w"/>
                                          </p:val>
                                        </p:tav>
                                      </p:tavLst>
                                    </p:anim>
                                    <p:anim calcmode="lin" valueType="num">
                                      <p:cBhvr>
                                        <p:cTn id="24" dur="1000" fill="hold"/>
                                        <p:tgtEl>
                                          <p:spTgt spid="4">
                                            <p:graphicEl>
                                              <a:dgm id="{D4212732-654E-4553-80A1-8A419B21B5C9}"/>
                                            </p:graphicEl>
                                          </p:spTgt>
                                        </p:tgtEl>
                                        <p:attrNameLst>
                                          <p:attrName>ppt_h</p:attrName>
                                        </p:attrNameLst>
                                      </p:cBhvr>
                                      <p:tavLst>
                                        <p:tav tm="0">
                                          <p:val>
                                            <p:fltVal val="0"/>
                                          </p:val>
                                        </p:tav>
                                        <p:tav tm="100000">
                                          <p:val>
                                            <p:strVal val="#ppt_h"/>
                                          </p:val>
                                        </p:tav>
                                      </p:tavLst>
                                    </p:anim>
                                    <p:anim calcmode="lin" valueType="num">
                                      <p:cBhvr>
                                        <p:cTn id="25" dur="1000" fill="hold"/>
                                        <p:tgtEl>
                                          <p:spTgt spid="4">
                                            <p:graphicEl>
                                              <a:dgm id="{D4212732-654E-4553-80A1-8A419B21B5C9}"/>
                                            </p:graphicEl>
                                          </p:spTgt>
                                        </p:tgtEl>
                                        <p:attrNameLst>
                                          <p:attrName>style.rotation</p:attrName>
                                        </p:attrNameLst>
                                      </p:cBhvr>
                                      <p:tavLst>
                                        <p:tav tm="0">
                                          <p:val>
                                            <p:fltVal val="90"/>
                                          </p:val>
                                        </p:tav>
                                        <p:tav tm="100000">
                                          <p:val>
                                            <p:fltVal val="0"/>
                                          </p:val>
                                        </p:tav>
                                      </p:tavLst>
                                    </p:anim>
                                    <p:animEffect transition="in" filter="fade">
                                      <p:cBhvr>
                                        <p:cTn id="26" dur="1000"/>
                                        <p:tgtEl>
                                          <p:spTgt spid="4">
                                            <p:graphicEl>
                                              <a:dgm id="{D4212732-654E-4553-80A1-8A419B21B5C9}"/>
                                            </p:graphicEl>
                                          </p:spTgt>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4">
                                            <p:graphicEl>
                                              <a:dgm id="{6BE49970-CF9E-42DA-A60E-BCCBBE0F2984}"/>
                                            </p:graphicEl>
                                          </p:spTgt>
                                        </p:tgtEl>
                                        <p:attrNameLst>
                                          <p:attrName>style.visibility</p:attrName>
                                        </p:attrNameLst>
                                      </p:cBhvr>
                                      <p:to>
                                        <p:strVal val="visible"/>
                                      </p:to>
                                    </p:set>
                                    <p:anim calcmode="lin" valueType="num">
                                      <p:cBhvr>
                                        <p:cTn id="29" dur="1000" fill="hold"/>
                                        <p:tgtEl>
                                          <p:spTgt spid="4">
                                            <p:graphicEl>
                                              <a:dgm id="{6BE49970-CF9E-42DA-A60E-BCCBBE0F2984}"/>
                                            </p:graphicEl>
                                          </p:spTgt>
                                        </p:tgtEl>
                                        <p:attrNameLst>
                                          <p:attrName>ppt_w</p:attrName>
                                        </p:attrNameLst>
                                      </p:cBhvr>
                                      <p:tavLst>
                                        <p:tav tm="0">
                                          <p:val>
                                            <p:fltVal val="0"/>
                                          </p:val>
                                        </p:tav>
                                        <p:tav tm="100000">
                                          <p:val>
                                            <p:strVal val="#ppt_w"/>
                                          </p:val>
                                        </p:tav>
                                      </p:tavLst>
                                    </p:anim>
                                    <p:anim calcmode="lin" valueType="num">
                                      <p:cBhvr>
                                        <p:cTn id="30" dur="1000" fill="hold"/>
                                        <p:tgtEl>
                                          <p:spTgt spid="4">
                                            <p:graphicEl>
                                              <a:dgm id="{6BE49970-CF9E-42DA-A60E-BCCBBE0F2984}"/>
                                            </p:graphicEl>
                                          </p:spTgt>
                                        </p:tgtEl>
                                        <p:attrNameLst>
                                          <p:attrName>ppt_h</p:attrName>
                                        </p:attrNameLst>
                                      </p:cBhvr>
                                      <p:tavLst>
                                        <p:tav tm="0">
                                          <p:val>
                                            <p:fltVal val="0"/>
                                          </p:val>
                                        </p:tav>
                                        <p:tav tm="100000">
                                          <p:val>
                                            <p:strVal val="#ppt_h"/>
                                          </p:val>
                                        </p:tav>
                                      </p:tavLst>
                                    </p:anim>
                                    <p:anim calcmode="lin" valueType="num">
                                      <p:cBhvr>
                                        <p:cTn id="31" dur="1000" fill="hold"/>
                                        <p:tgtEl>
                                          <p:spTgt spid="4">
                                            <p:graphicEl>
                                              <a:dgm id="{6BE49970-CF9E-42DA-A60E-BCCBBE0F2984}"/>
                                            </p:graphicEl>
                                          </p:spTgt>
                                        </p:tgtEl>
                                        <p:attrNameLst>
                                          <p:attrName>style.rotation</p:attrName>
                                        </p:attrNameLst>
                                      </p:cBhvr>
                                      <p:tavLst>
                                        <p:tav tm="0">
                                          <p:val>
                                            <p:fltVal val="90"/>
                                          </p:val>
                                        </p:tav>
                                        <p:tav tm="100000">
                                          <p:val>
                                            <p:fltVal val="0"/>
                                          </p:val>
                                        </p:tav>
                                      </p:tavLst>
                                    </p:anim>
                                    <p:animEffect transition="in" filter="fade">
                                      <p:cBhvr>
                                        <p:cTn id="32" dur="1000"/>
                                        <p:tgtEl>
                                          <p:spTgt spid="4">
                                            <p:graphicEl>
                                              <a:dgm id="{6BE49970-CF9E-42DA-A60E-BCCBBE0F2984}"/>
                                            </p:graphicEl>
                                          </p:spTgt>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4">
                                            <p:graphicEl>
                                              <a:dgm id="{3BC2545B-CC3C-486B-B672-668EFC30F2A7}"/>
                                            </p:graphicEl>
                                          </p:spTgt>
                                        </p:tgtEl>
                                        <p:attrNameLst>
                                          <p:attrName>style.visibility</p:attrName>
                                        </p:attrNameLst>
                                      </p:cBhvr>
                                      <p:to>
                                        <p:strVal val="visible"/>
                                      </p:to>
                                    </p:set>
                                    <p:anim calcmode="lin" valueType="num">
                                      <p:cBhvr>
                                        <p:cTn id="35" dur="1000" fill="hold"/>
                                        <p:tgtEl>
                                          <p:spTgt spid="4">
                                            <p:graphicEl>
                                              <a:dgm id="{3BC2545B-CC3C-486B-B672-668EFC30F2A7}"/>
                                            </p:graphicEl>
                                          </p:spTgt>
                                        </p:tgtEl>
                                        <p:attrNameLst>
                                          <p:attrName>ppt_w</p:attrName>
                                        </p:attrNameLst>
                                      </p:cBhvr>
                                      <p:tavLst>
                                        <p:tav tm="0">
                                          <p:val>
                                            <p:fltVal val="0"/>
                                          </p:val>
                                        </p:tav>
                                        <p:tav tm="100000">
                                          <p:val>
                                            <p:strVal val="#ppt_w"/>
                                          </p:val>
                                        </p:tav>
                                      </p:tavLst>
                                    </p:anim>
                                    <p:anim calcmode="lin" valueType="num">
                                      <p:cBhvr>
                                        <p:cTn id="36" dur="1000" fill="hold"/>
                                        <p:tgtEl>
                                          <p:spTgt spid="4">
                                            <p:graphicEl>
                                              <a:dgm id="{3BC2545B-CC3C-486B-B672-668EFC30F2A7}"/>
                                            </p:graphicEl>
                                          </p:spTgt>
                                        </p:tgtEl>
                                        <p:attrNameLst>
                                          <p:attrName>ppt_h</p:attrName>
                                        </p:attrNameLst>
                                      </p:cBhvr>
                                      <p:tavLst>
                                        <p:tav tm="0">
                                          <p:val>
                                            <p:fltVal val="0"/>
                                          </p:val>
                                        </p:tav>
                                        <p:tav tm="100000">
                                          <p:val>
                                            <p:strVal val="#ppt_h"/>
                                          </p:val>
                                        </p:tav>
                                      </p:tavLst>
                                    </p:anim>
                                    <p:anim calcmode="lin" valueType="num">
                                      <p:cBhvr>
                                        <p:cTn id="37" dur="1000" fill="hold"/>
                                        <p:tgtEl>
                                          <p:spTgt spid="4">
                                            <p:graphicEl>
                                              <a:dgm id="{3BC2545B-CC3C-486B-B672-668EFC30F2A7}"/>
                                            </p:graphicEl>
                                          </p:spTgt>
                                        </p:tgtEl>
                                        <p:attrNameLst>
                                          <p:attrName>style.rotation</p:attrName>
                                        </p:attrNameLst>
                                      </p:cBhvr>
                                      <p:tavLst>
                                        <p:tav tm="0">
                                          <p:val>
                                            <p:fltVal val="90"/>
                                          </p:val>
                                        </p:tav>
                                        <p:tav tm="100000">
                                          <p:val>
                                            <p:fltVal val="0"/>
                                          </p:val>
                                        </p:tav>
                                      </p:tavLst>
                                    </p:anim>
                                    <p:animEffect transition="in" filter="fade">
                                      <p:cBhvr>
                                        <p:cTn id="38" dur="1000"/>
                                        <p:tgtEl>
                                          <p:spTgt spid="4">
                                            <p:graphicEl>
                                              <a:dgm id="{3BC2545B-CC3C-486B-B672-668EFC30F2A7}"/>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4">
                                            <p:graphicEl>
                                              <a:dgm id="{B31E0F3F-7700-4229-A07B-B40C2C25955C}"/>
                                            </p:graphicEl>
                                          </p:spTgt>
                                        </p:tgtEl>
                                        <p:attrNameLst>
                                          <p:attrName>style.visibility</p:attrName>
                                        </p:attrNameLst>
                                      </p:cBhvr>
                                      <p:to>
                                        <p:strVal val="visible"/>
                                      </p:to>
                                    </p:set>
                                    <p:anim calcmode="lin" valueType="num">
                                      <p:cBhvr>
                                        <p:cTn id="43" dur="1000" fill="hold"/>
                                        <p:tgtEl>
                                          <p:spTgt spid="4">
                                            <p:graphicEl>
                                              <a:dgm id="{B31E0F3F-7700-4229-A07B-B40C2C25955C}"/>
                                            </p:graphicEl>
                                          </p:spTgt>
                                        </p:tgtEl>
                                        <p:attrNameLst>
                                          <p:attrName>ppt_w</p:attrName>
                                        </p:attrNameLst>
                                      </p:cBhvr>
                                      <p:tavLst>
                                        <p:tav tm="0">
                                          <p:val>
                                            <p:fltVal val="0"/>
                                          </p:val>
                                        </p:tav>
                                        <p:tav tm="100000">
                                          <p:val>
                                            <p:strVal val="#ppt_w"/>
                                          </p:val>
                                        </p:tav>
                                      </p:tavLst>
                                    </p:anim>
                                    <p:anim calcmode="lin" valueType="num">
                                      <p:cBhvr>
                                        <p:cTn id="44" dur="1000" fill="hold"/>
                                        <p:tgtEl>
                                          <p:spTgt spid="4">
                                            <p:graphicEl>
                                              <a:dgm id="{B31E0F3F-7700-4229-A07B-B40C2C25955C}"/>
                                            </p:graphicEl>
                                          </p:spTgt>
                                        </p:tgtEl>
                                        <p:attrNameLst>
                                          <p:attrName>ppt_h</p:attrName>
                                        </p:attrNameLst>
                                      </p:cBhvr>
                                      <p:tavLst>
                                        <p:tav tm="0">
                                          <p:val>
                                            <p:fltVal val="0"/>
                                          </p:val>
                                        </p:tav>
                                        <p:tav tm="100000">
                                          <p:val>
                                            <p:strVal val="#ppt_h"/>
                                          </p:val>
                                        </p:tav>
                                      </p:tavLst>
                                    </p:anim>
                                    <p:anim calcmode="lin" valueType="num">
                                      <p:cBhvr>
                                        <p:cTn id="45" dur="1000" fill="hold"/>
                                        <p:tgtEl>
                                          <p:spTgt spid="4">
                                            <p:graphicEl>
                                              <a:dgm id="{B31E0F3F-7700-4229-A07B-B40C2C25955C}"/>
                                            </p:graphicEl>
                                          </p:spTgt>
                                        </p:tgtEl>
                                        <p:attrNameLst>
                                          <p:attrName>style.rotation</p:attrName>
                                        </p:attrNameLst>
                                      </p:cBhvr>
                                      <p:tavLst>
                                        <p:tav tm="0">
                                          <p:val>
                                            <p:fltVal val="90"/>
                                          </p:val>
                                        </p:tav>
                                        <p:tav tm="100000">
                                          <p:val>
                                            <p:fltVal val="0"/>
                                          </p:val>
                                        </p:tav>
                                      </p:tavLst>
                                    </p:anim>
                                    <p:animEffect transition="in" filter="fade">
                                      <p:cBhvr>
                                        <p:cTn id="46" dur="1000"/>
                                        <p:tgtEl>
                                          <p:spTgt spid="4">
                                            <p:graphicEl>
                                              <a:dgm id="{B31E0F3F-7700-4229-A07B-B40C2C25955C}"/>
                                            </p:graphicEl>
                                          </p:spTgt>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4">
                                            <p:graphicEl>
                                              <a:dgm id="{E21A482F-853E-4603-95E3-9EE885EC1DDA}"/>
                                            </p:graphicEl>
                                          </p:spTgt>
                                        </p:tgtEl>
                                        <p:attrNameLst>
                                          <p:attrName>style.visibility</p:attrName>
                                        </p:attrNameLst>
                                      </p:cBhvr>
                                      <p:to>
                                        <p:strVal val="visible"/>
                                      </p:to>
                                    </p:set>
                                    <p:anim calcmode="lin" valueType="num">
                                      <p:cBhvr>
                                        <p:cTn id="49" dur="1000" fill="hold"/>
                                        <p:tgtEl>
                                          <p:spTgt spid="4">
                                            <p:graphicEl>
                                              <a:dgm id="{E21A482F-853E-4603-95E3-9EE885EC1DDA}"/>
                                            </p:graphicEl>
                                          </p:spTgt>
                                        </p:tgtEl>
                                        <p:attrNameLst>
                                          <p:attrName>ppt_w</p:attrName>
                                        </p:attrNameLst>
                                      </p:cBhvr>
                                      <p:tavLst>
                                        <p:tav tm="0">
                                          <p:val>
                                            <p:fltVal val="0"/>
                                          </p:val>
                                        </p:tav>
                                        <p:tav tm="100000">
                                          <p:val>
                                            <p:strVal val="#ppt_w"/>
                                          </p:val>
                                        </p:tav>
                                      </p:tavLst>
                                    </p:anim>
                                    <p:anim calcmode="lin" valueType="num">
                                      <p:cBhvr>
                                        <p:cTn id="50" dur="1000" fill="hold"/>
                                        <p:tgtEl>
                                          <p:spTgt spid="4">
                                            <p:graphicEl>
                                              <a:dgm id="{E21A482F-853E-4603-95E3-9EE885EC1DDA}"/>
                                            </p:graphicEl>
                                          </p:spTgt>
                                        </p:tgtEl>
                                        <p:attrNameLst>
                                          <p:attrName>ppt_h</p:attrName>
                                        </p:attrNameLst>
                                      </p:cBhvr>
                                      <p:tavLst>
                                        <p:tav tm="0">
                                          <p:val>
                                            <p:fltVal val="0"/>
                                          </p:val>
                                        </p:tav>
                                        <p:tav tm="100000">
                                          <p:val>
                                            <p:strVal val="#ppt_h"/>
                                          </p:val>
                                        </p:tav>
                                      </p:tavLst>
                                    </p:anim>
                                    <p:anim calcmode="lin" valueType="num">
                                      <p:cBhvr>
                                        <p:cTn id="51" dur="1000" fill="hold"/>
                                        <p:tgtEl>
                                          <p:spTgt spid="4">
                                            <p:graphicEl>
                                              <a:dgm id="{E21A482F-853E-4603-95E3-9EE885EC1DDA}"/>
                                            </p:graphicEl>
                                          </p:spTgt>
                                        </p:tgtEl>
                                        <p:attrNameLst>
                                          <p:attrName>style.rotation</p:attrName>
                                        </p:attrNameLst>
                                      </p:cBhvr>
                                      <p:tavLst>
                                        <p:tav tm="0">
                                          <p:val>
                                            <p:fltVal val="90"/>
                                          </p:val>
                                        </p:tav>
                                        <p:tav tm="100000">
                                          <p:val>
                                            <p:fltVal val="0"/>
                                          </p:val>
                                        </p:tav>
                                      </p:tavLst>
                                    </p:anim>
                                    <p:animEffect transition="in" filter="fade">
                                      <p:cBhvr>
                                        <p:cTn id="52" dur="1000"/>
                                        <p:tgtEl>
                                          <p:spTgt spid="4">
                                            <p:graphicEl>
                                              <a:dgm id="{E21A482F-853E-4603-95E3-9EE885EC1DD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6824AB-57B0-4474-8554-DD2EE37B0820}"/>
              </a:ext>
            </a:extLst>
          </p:cNvPr>
          <p:cNvSpPr>
            <a:spLocks noGrp="1"/>
          </p:cNvSpPr>
          <p:nvPr>
            <p:ph type="title"/>
          </p:nvPr>
        </p:nvSpPr>
        <p:spPr/>
        <p:txBody>
          <a:bodyPr/>
          <a:lstStyle/>
          <a:p>
            <a:r>
              <a:rPr lang="en-US" dirty="0">
                <a:solidFill>
                  <a:srgbClr val="00B1A9"/>
                </a:solidFill>
              </a:rPr>
              <a:t>Learning from Incidents</a:t>
            </a:r>
            <a:endParaRPr lang="en-MY" dirty="0">
              <a:solidFill>
                <a:srgbClr val="00B1A9"/>
              </a:solidFill>
            </a:endParaRPr>
          </a:p>
        </p:txBody>
      </p:sp>
      <p:sp>
        <p:nvSpPr>
          <p:cNvPr id="4" name="Content Placeholder 1">
            <a:extLst>
              <a:ext uri="{FF2B5EF4-FFF2-40B4-BE49-F238E27FC236}">
                <a16:creationId xmlns:a16="http://schemas.microsoft.com/office/drawing/2014/main" id="{0D71C378-AD00-4408-94CA-7485B4BC40E2}"/>
              </a:ext>
            </a:extLst>
          </p:cNvPr>
          <p:cNvSpPr txBox="1">
            <a:spLocks/>
          </p:cNvSpPr>
          <p:nvPr/>
        </p:nvSpPr>
        <p:spPr>
          <a:xfrm>
            <a:off x="528638" y="1818166"/>
            <a:ext cx="11147425" cy="2055334"/>
          </a:xfrm>
          <a:prstGeom prst="rect">
            <a:avLst/>
          </a:prstGeom>
        </p:spPr>
        <p:txBody>
          <a:bodyPr vert="horz" wrap="square" lIns="91440" tIns="45720" rIns="91440" bIns="45720" rtlCol="0">
            <a:noAutofit/>
          </a:bodyPr>
          <a:lstStyle>
            <a:lvl1pPr marL="0" indent="0" algn="l" defTabSz="914400" rtl="0" eaLnBrk="1" latinLnBrk="0" hangingPunct="1">
              <a:lnSpc>
                <a:spcPct val="100000"/>
              </a:lnSpc>
              <a:spcBef>
                <a:spcPts val="0"/>
              </a:spcBef>
              <a:spcAft>
                <a:spcPts val="1000"/>
              </a:spcAft>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10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10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Font typeface="Wingdings" panose="05000000000000000000" pitchFamily="2" charset="2"/>
              <a:buChar char="q"/>
            </a:pPr>
            <a:r>
              <a:rPr lang="en-US" sz="2400" dirty="0">
                <a:latin typeface="Arial" panose="020B0604020202020204" pitchFamily="34" charset="0"/>
                <a:cs typeface="Arial" panose="020B0604020202020204" pitchFamily="34" charset="0"/>
              </a:rPr>
              <a:t>Tapping into various process safety related incidents provided valuable insights for this improvement. </a:t>
            </a:r>
          </a:p>
          <a:p>
            <a:pPr marL="285750" indent="-285750" algn="just">
              <a:buFont typeface="Wingdings" panose="05000000000000000000" pitchFamily="2" charset="2"/>
              <a:buChar char="q"/>
            </a:pPr>
            <a:endParaRPr lang="en-US" sz="2400"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q"/>
            </a:pPr>
            <a:r>
              <a:rPr lang="en-US" sz="2400" dirty="0">
                <a:latin typeface="Arial" panose="020B0604020202020204" pitchFamily="34" charset="0"/>
                <a:cs typeface="Arial" panose="020B0604020202020204" pitchFamily="34" charset="0"/>
              </a:rPr>
              <a:t>PETRONAS have adopted </a:t>
            </a:r>
            <a:r>
              <a:rPr lang="en-US" sz="2400" b="1" dirty="0">
                <a:latin typeface="Arial" panose="020B0604020202020204" pitchFamily="34" charset="0"/>
                <a:cs typeface="Arial" panose="020B0604020202020204" pitchFamily="34" charset="0"/>
              </a:rPr>
              <a:t>deep dive approach</a:t>
            </a:r>
            <a:r>
              <a:rPr lang="en-US" sz="2400" dirty="0">
                <a:latin typeface="Arial" panose="020B0604020202020204" pitchFamily="34" charset="0"/>
                <a:cs typeface="Arial" panose="020B0604020202020204" pitchFamily="34" charset="0"/>
              </a:rPr>
              <a:t> on </a:t>
            </a:r>
            <a:r>
              <a:rPr lang="en-US" sz="2400" dirty="0" err="1">
                <a:latin typeface="Arial" panose="020B0604020202020204" pitchFamily="34" charset="0"/>
                <a:cs typeface="Arial" panose="020B0604020202020204" pitchFamily="34" charset="0"/>
              </a:rPr>
              <a:t>analysing</a:t>
            </a:r>
            <a:r>
              <a:rPr lang="en-US" sz="2400" dirty="0">
                <a:latin typeface="Arial" panose="020B0604020202020204" pitchFamily="34" charset="0"/>
                <a:cs typeface="Arial" panose="020B0604020202020204" pitchFamily="34" charset="0"/>
              </a:rPr>
              <a:t> previous incidents, which was found to be coherent.</a:t>
            </a:r>
          </a:p>
        </p:txBody>
      </p:sp>
      <p:graphicFrame>
        <p:nvGraphicFramePr>
          <p:cNvPr id="2" name="Diagram 1">
            <a:extLst>
              <a:ext uri="{FF2B5EF4-FFF2-40B4-BE49-F238E27FC236}">
                <a16:creationId xmlns:a16="http://schemas.microsoft.com/office/drawing/2014/main" id="{78C69A25-4EB5-46B4-BE08-854254316B5C}"/>
              </a:ext>
            </a:extLst>
          </p:cNvPr>
          <p:cNvGraphicFramePr/>
          <p:nvPr>
            <p:extLst>
              <p:ext uri="{D42A27DB-BD31-4B8C-83A1-F6EECF244321}">
                <p14:modId xmlns:p14="http://schemas.microsoft.com/office/powerpoint/2010/main" val="591338078"/>
              </p:ext>
            </p:extLst>
          </p:nvPr>
        </p:nvGraphicFramePr>
        <p:xfrm>
          <a:off x="2032000" y="4330700"/>
          <a:ext cx="8128000" cy="18076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BJPseudoFooter">
            <a:extLst>
              <a:ext uri="{FF2B5EF4-FFF2-40B4-BE49-F238E27FC236}">
                <a16:creationId xmlns:a16="http://schemas.microsoft.com/office/drawing/2014/main" id="{CEF2322A-205C-4956-8CE9-23293591C46C}"/>
              </a:ext>
            </a:extLst>
          </p:cNvPr>
          <p:cNvSpPr txBox="1"/>
          <p:nvPr>
            <p:custDataLst>
              <p:tags r:id="rId1"/>
            </p:custDataLst>
          </p:nvPr>
        </p:nvSpPr>
        <p:spPr>
          <a:xfrm>
            <a:off x="5901876" y="6660634"/>
            <a:ext cx="388248" cy="184666"/>
          </a:xfrm>
          <a:prstGeom prst="rect">
            <a:avLst/>
          </a:prstGeom>
          <a:noFill/>
        </p:spPr>
        <p:txBody>
          <a:bodyPr vert="horz" wrap="none" rtlCol="0">
            <a:spAutoFit/>
          </a:bodyPr>
          <a:lstStyle/>
          <a:p>
            <a:r>
              <a:rPr lang="en-US" sz="600">
                <a:solidFill>
                  <a:srgbClr val="000000"/>
                </a:solidFill>
                <a:latin typeface="Verdana" panose="020B0604030504040204" pitchFamily="34" charset="0"/>
              </a:rPr>
              <a:t>Open</a:t>
            </a:r>
          </a:p>
        </p:txBody>
      </p:sp>
    </p:spTree>
    <p:extLst>
      <p:ext uri="{BB962C8B-B14F-4D97-AF65-F5344CB8AC3E}">
        <p14:creationId xmlns:p14="http://schemas.microsoft.com/office/powerpoint/2010/main" val="33753576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0.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3.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pen"/>
  <p:tag name="BJHEADERFOOTERTEXTMARKING" val="Open"/>
</p:tagLst>
</file>

<file path=ppt/tags/tag14.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pen"/>
  <p:tag name="BJHEADERFOOTERTEXTMARKING" val="Open"/>
</p:tagLst>
</file>

<file path=ppt/tags/tag15.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pen"/>
  <p:tag name="BJHEADERFOOTERTEXTMARKING" val="Open"/>
</p:tagLst>
</file>

<file path=ppt/tags/tag16.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pen"/>
  <p:tag name="BJHEADERFOOTERTEXTMARKING" val="Open"/>
</p:tagLst>
</file>

<file path=ppt/tags/tag17.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pen"/>
  <p:tag name="BJHEADERFOOTERTEXTMARKING" val="Open"/>
</p:tagLst>
</file>

<file path=ppt/tags/tag18.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pen"/>
  <p:tag name="BJHEADERFOOTERTEXTMARKING" val="Open"/>
</p:tagLst>
</file>

<file path=ppt/tags/tag19.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0.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3.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4.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5.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6.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7.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pen"/>
  <p:tag name="BJHEADERFOOTERTEXTMARKING" val="Open"/>
</p:tagLst>
</file>

<file path=ppt/tags/tag28.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pen"/>
  <p:tag name="BJHEADERFOOTERTEXTMARKING" val="Open"/>
</p:tagLst>
</file>

<file path=ppt/tags/tag29.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pen"/>
  <p:tag name="BJHEADERFOOTERTEXTMARKING" val="Open"/>
</p:tagLst>
</file>

<file path=ppt/tags/tag3.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30.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pen"/>
  <p:tag name="BJHEADERFOOTERTEXTMARKING" val="Open"/>
</p:tagLst>
</file>

<file path=ppt/tags/tag31.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pen"/>
  <p:tag name="BJHEADERFOOTERTEXTMARKING" val="Open"/>
</p:tagLst>
</file>

<file path=ppt/tags/tag32.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pen"/>
  <p:tag name="BJHEADERFOOTERTEXTMARKING" val="Open"/>
</p:tagLst>
</file>

<file path=ppt/tags/tag33.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pen"/>
  <p:tag name="BJHEADERFOOTERTEXTMARKING" val="Open"/>
</p:tagLst>
</file>

<file path=ppt/tags/tag34.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pen"/>
  <p:tag name="BJHEADERFOOTERTEXTMARKING" val="Open"/>
</p:tagLst>
</file>

<file path=ppt/tags/tag35.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pen"/>
  <p:tag name="BJHEADERFOOTERTEXTMARKING" val="Open"/>
</p:tagLst>
</file>

<file path=ppt/tags/tag36.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pen"/>
  <p:tag name="BJHEADERFOOTERTEXTMARKING" val="Open"/>
</p:tagLst>
</file>

<file path=ppt/tags/tag37.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pen"/>
  <p:tag name="BJHEADERFOOTERTEXTMARKING" val="Open"/>
</p:tagLst>
</file>

<file path=ppt/tags/tag38.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pen"/>
  <p:tag name="BJHEADERFOOTERTEXTMARKING" val="Open"/>
</p:tagLst>
</file>

<file path=ppt/tags/tag39.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pen"/>
  <p:tag name="BJHEADERFOOTERTEXTMARKING" val="Open"/>
</p:tagLst>
</file>

<file path=ppt/tags/tag4.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40.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pen"/>
  <p:tag name="BJHEADERFOOTERTEXTMARKING" val="Open"/>
</p:tagLst>
</file>

<file path=ppt/tags/tag41.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pen"/>
  <p:tag name="BJHEADERFOOTERTEXTMARKING" val="Open"/>
</p:tagLst>
</file>

<file path=ppt/tags/tag42.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pen"/>
  <p:tag name="BJHEADERFOOTERTEXTMARKING" val="Open"/>
</p:tagLst>
</file>

<file path=ppt/tags/tag43.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pen"/>
  <p:tag name="BJHEADERFOOTERTEXTMARKING" val="Open"/>
</p:tagLst>
</file>

<file path=ppt/tags/tag44.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pen"/>
  <p:tag name="BJHEADERFOOTERTEXTMARKING" val="Open"/>
</p:tagLst>
</file>

<file path=ppt/tags/tag5.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6.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7.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8.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9.xml><?xml version="1.0" encoding="utf-8"?>
<p:tagLst xmlns:a="http://schemas.openxmlformats.org/drawingml/2006/main" xmlns:r="http://schemas.openxmlformats.org/officeDocument/2006/relationships" xmlns:p="http://schemas.openxmlformats.org/presentationml/2006/main">
  <p:tag name="BJHEADERFOOTERLABEL" val="TRU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A4FAF7CF-C962-4AAD-B577-ECA588E2E9B5}" vid="{EA50E448-C761-4270-A097-463DCF17558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sisl xmlns:xsd="http://www.w3.org/2001/XMLSchema" xmlns:xsi="http://www.w3.org/2001/XMLSchema-instance" xmlns="http://www.boldonjames.com/2008/01/sie/internal/label" sislVersion="0" policy="a894df29-9e07-45ae-95a6-4e7eb881815a">
  <element uid="01a40373-b9dd-4b9b-9ec4-eb7a27c52a46" value=""/>
  <element uid="88b1ccf5-78db-4d3a-a0cb-abb5249bc791" value=""/>
  <element uid="156167bd-046a-459b-9d5a-a42ee179a501" value=""/>
</sisl>
</file>

<file path=customXml/item2.xml><?xml version="1.0" encoding="utf-8"?>
<p:properties xmlns:p="http://schemas.microsoft.com/office/2006/metadata/properties" xmlns:xsi="http://www.w3.org/2001/XMLSchema-instance" xmlns:pc="http://schemas.microsoft.com/office/infopath/2007/PartnerControls">
  <documentManagement>
    <_Flow_SignoffStatus xmlns="7604e031-f840-4ad5-97d2-0b99280ee730" xsi:nil="true"/>
    <lcf76f155ced4ddcb4097134ff3c332f xmlns="7604e031-f840-4ad5-97d2-0b99280ee730">
      <Terms xmlns="http://schemas.microsoft.com/office/infopath/2007/PartnerControls"/>
    </lcf76f155ced4ddcb4097134ff3c332f>
    <TaxCatchAll xmlns="c4b40482-04a4-480f-b826-6548c4a2bcf1" xsi:nil="true"/>
    <SharedWithUsers xmlns="c4b40482-04a4-480f-b826-6548c4a2bcf1">
      <UserInfo>
        <DisplayName/>
        <AccountId xsi:nil="true"/>
        <AccountType/>
      </UserInfo>
    </SharedWithUsers>
    <MediaLengthInSeconds xmlns="7604e031-f840-4ad5-97d2-0b99280ee73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0646A3490C442E41AC9620621F1F21BE" ma:contentTypeVersion="17" ma:contentTypeDescription="Create a new document." ma:contentTypeScope="" ma:versionID="a9657b1df510095f92d4b408480f5c8b">
  <xsd:schema xmlns:xsd="http://www.w3.org/2001/XMLSchema" xmlns:xs="http://www.w3.org/2001/XMLSchema" xmlns:p="http://schemas.microsoft.com/office/2006/metadata/properties" xmlns:ns2="7604e031-f840-4ad5-97d2-0b99280ee730" xmlns:ns3="c4b40482-04a4-480f-b826-6548c4a2bcf1" targetNamespace="http://schemas.microsoft.com/office/2006/metadata/properties" ma:root="true" ma:fieldsID="9b59f0d74fb2eece99aa0f8b61418ac6" ns2:_="" ns3:_="">
    <xsd:import namespace="7604e031-f840-4ad5-97d2-0b99280ee730"/>
    <xsd:import namespace="c4b40482-04a4-480f-b826-6548c4a2bcf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_Flow_SignoffStatus"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04e031-f840-4ad5-97d2-0b99280ee7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_Flow_SignoffStatus" ma:index="18" nillable="true" ma:displayName="Sign-off status" ma:internalName="Sign_x002d_off_x0020_status">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456237a7-7071-4e19-8c1f-699d1949a4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4b40482-04a4-480f-b826-6548c4a2bcf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956402f1-dbcc-4c60-a824-dfd545cfc5e6}" ma:internalName="TaxCatchAll" ma:showField="CatchAllData" ma:web="c4b40482-04a4-480f-b826-6548c4a2bcf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353A16A-98A4-4A49-94A4-57EA209F75AA}">
  <ds:schemaRefs>
    <ds:schemaRef ds:uri="http://www.w3.org/2001/XMLSchema"/>
    <ds:schemaRef ds:uri="http://www.boldonjames.com/2008/01/sie/internal/label"/>
  </ds:schemaRefs>
</ds:datastoreItem>
</file>

<file path=customXml/itemProps2.xml><?xml version="1.0" encoding="utf-8"?>
<ds:datastoreItem xmlns:ds="http://schemas.openxmlformats.org/officeDocument/2006/customXml" ds:itemID="{086FA486-E28C-4B6E-ADDA-172A0A717BE7}">
  <ds:schemaRefs>
    <ds:schemaRef ds:uri="http://schemas.microsoft.com/office/2006/metadata/properties"/>
    <ds:schemaRef ds:uri="http://schemas.microsoft.com/office/infopath/2007/PartnerControls"/>
    <ds:schemaRef ds:uri="7604e031-f840-4ad5-97d2-0b99280ee730"/>
    <ds:schemaRef ds:uri="c4b40482-04a4-480f-b826-6548c4a2bcf1"/>
  </ds:schemaRefs>
</ds:datastoreItem>
</file>

<file path=customXml/itemProps3.xml><?xml version="1.0" encoding="utf-8"?>
<ds:datastoreItem xmlns:ds="http://schemas.openxmlformats.org/officeDocument/2006/customXml" ds:itemID="{C0FE484E-229C-475C-93D8-8D12657671E2}">
  <ds:schemaRefs>
    <ds:schemaRef ds:uri="http://schemas.microsoft.com/sharepoint/v3/contenttype/forms"/>
  </ds:schemaRefs>
</ds:datastoreItem>
</file>

<file path=customXml/itemProps4.xml><?xml version="1.0" encoding="utf-8"?>
<ds:datastoreItem xmlns:ds="http://schemas.openxmlformats.org/officeDocument/2006/customXml" ds:itemID="{9AE0F299-AC11-4346-AFB6-2172C816D0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04e031-f840-4ad5-97d2-0b99280ee730"/>
    <ds:schemaRef ds:uri="c4b40482-04a4-480f-b826-6548c4a2bcf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blank</Template>
  <TotalTime>1948</TotalTime>
  <Words>1559</Words>
  <Application>Microsoft Office PowerPoint</Application>
  <PresentationFormat>Widescreen</PresentationFormat>
  <Paragraphs>214</Paragraphs>
  <Slides>19</Slides>
  <Notes>19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Arial</vt:lpstr>
      <vt:lpstr>Calibri</vt:lpstr>
      <vt:lpstr>Calibri Light</vt:lpstr>
      <vt:lpstr>Museo Sans 300</vt:lpstr>
      <vt:lpstr>Museo Sans 900</vt:lpstr>
      <vt:lpstr>Times New Roman</vt:lpstr>
      <vt:lpstr>Verdana</vt:lpstr>
      <vt:lpstr>Wingdings</vt:lpstr>
      <vt:lpstr>Office Theme</vt:lpstr>
      <vt:lpstr>Process Safety Management: Beyond the Norm</vt:lpstr>
      <vt:lpstr>PowerPoint Presentation</vt:lpstr>
      <vt:lpstr>PETRONAS at a Glance Overview</vt:lpstr>
      <vt:lpstr>PETRONAS at a Glance Business Snapshot</vt:lpstr>
      <vt:lpstr>PETRONAS at a Glance Location &amp; Workforce</vt:lpstr>
      <vt:lpstr>PETRONAS Process Safety Journey</vt:lpstr>
      <vt:lpstr>Process Safety Focused Enhancement (PSFE)</vt:lpstr>
      <vt:lpstr>PSM System Enhancement</vt:lpstr>
      <vt:lpstr>Learning from Incidents</vt:lpstr>
      <vt:lpstr>Incident #1: Major Fire at refinery resulting in major asset damage</vt:lpstr>
      <vt:lpstr>Incident #2: Vent piping rupture resulting in a major asset damage (blast impact) and minor LOPC at offshore platform</vt:lpstr>
      <vt:lpstr>Incident #3: Major Fire at refinery resulting in major asset damage</vt:lpstr>
      <vt:lpstr>Integrated Process Safety Management (IPSM)</vt:lpstr>
      <vt:lpstr>Process Safety Leadership and Commitment</vt:lpstr>
      <vt:lpstr>Hazards &amp; Risk Management</vt:lpstr>
      <vt:lpstr>Continuous Improvement </vt:lpstr>
      <vt:lpstr>Summary</vt:lpstr>
      <vt:lpstr>Acknowledgement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Process Safety Management: Beyond the Norm</dc:title>
  <dc:creator>Nor Afida Sikandar Bacha</dc:creator>
  <cp:keywords>P37r0n45DCS_OpenExternal</cp:keywords>
  <cp:lastModifiedBy>Rachel Robinson</cp:lastModifiedBy>
  <cp:revision>11</cp:revision>
  <dcterms:created xsi:type="dcterms:W3CDTF">2022-09-14T08:02:26Z</dcterms:created>
  <dcterms:modified xsi:type="dcterms:W3CDTF">2022-11-02T14:09:41Z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03ad7b2-93d4-41e9-a098-b1febc82f3d0_Enabled">
    <vt:lpwstr>true</vt:lpwstr>
  </property>
  <property fmtid="{D5CDD505-2E9C-101B-9397-08002B2CF9AE}" pid="3" name="MSIP_Label_c03ad7b2-93d4-41e9-a098-b1febc82f3d0_SetDate">
    <vt:lpwstr>2022-09-05T02:12:21Z</vt:lpwstr>
  </property>
  <property fmtid="{D5CDD505-2E9C-101B-9397-08002B2CF9AE}" pid="4" name="MSIP_Label_c03ad7b2-93d4-41e9-a098-b1febc82f3d0_Method">
    <vt:lpwstr>Standard</vt:lpwstr>
  </property>
  <property fmtid="{D5CDD505-2E9C-101B-9397-08002B2CF9AE}" pid="5" name="MSIP_Label_c03ad7b2-93d4-41e9-a098-b1febc82f3d0_Name">
    <vt:lpwstr>c03ad7b2-93d4-41e9-a098-b1febc82f3d0</vt:lpwstr>
  </property>
  <property fmtid="{D5CDD505-2E9C-101B-9397-08002B2CF9AE}" pid="6" name="MSIP_Label_c03ad7b2-93d4-41e9-a098-b1febc82f3d0_SiteId">
    <vt:lpwstr>3b2e8941-7948-4131-978a-b2dfc7295091</vt:lpwstr>
  </property>
  <property fmtid="{D5CDD505-2E9C-101B-9397-08002B2CF9AE}" pid="7" name="MSIP_Label_c03ad7b2-93d4-41e9-a098-b1febc82f3d0_ActionId">
    <vt:lpwstr>0254767d-c643-4a20-83f2-118038307151</vt:lpwstr>
  </property>
  <property fmtid="{D5CDD505-2E9C-101B-9397-08002B2CF9AE}" pid="8" name="MSIP_Label_c03ad7b2-93d4-41e9-a098-b1febc82f3d0_ContentBits">
    <vt:lpwstr>1</vt:lpwstr>
  </property>
  <property fmtid="{D5CDD505-2E9C-101B-9397-08002B2CF9AE}" pid="9" name="docIndexRef">
    <vt:lpwstr>a2adbd65-40b9-443e-8254-71e105dc1202</vt:lpwstr>
  </property>
  <property fmtid="{D5CDD505-2E9C-101B-9397-08002B2CF9AE}" pid="10" name="bjSaver">
    <vt:lpwstr>8OeRFoBb2e120TfI5hRSz3dclGTaJvae</vt:lpwstr>
  </property>
  <property fmtid="{D5CDD505-2E9C-101B-9397-08002B2CF9AE}" pid="11" name="bjDocumentLabelXML">
    <vt:lpwstr>&lt;?xml version="1.0" encoding="us-ascii"?&gt;&lt;sisl xmlns:xsd="http://www.w3.org/2001/XMLSchema" xmlns:xsi="http://www.w3.org/2001/XMLSchema-instance" sislVersion="0" policy="a894df29-9e07-45ae-95a6-4e7eb881815a" xmlns="http://www.boldonjames.com/2008/01/sie/i</vt:lpwstr>
  </property>
  <property fmtid="{D5CDD505-2E9C-101B-9397-08002B2CF9AE}" pid="12" name="bjDocumentLabelXML-0">
    <vt:lpwstr>nternal/label"&gt;&lt;element uid="01a40373-b9dd-4b9b-9ec4-eb7a27c52a46" value="" /&gt;&lt;element uid="88b1ccf5-78db-4d3a-a0cb-abb5249bc791" value="" /&gt;&lt;element uid="156167bd-046a-459b-9d5a-a42ee179a501" value="" /&gt;&lt;/sisl&gt;</vt:lpwstr>
  </property>
  <property fmtid="{D5CDD505-2E9C-101B-9397-08002B2CF9AE}" pid="13" name="bjDocumentSecurityLabel">
    <vt:lpwstr>[Open] </vt:lpwstr>
  </property>
  <property fmtid="{D5CDD505-2E9C-101B-9397-08002B2CF9AE}" pid="14" name="DCSMetadata">
    <vt:lpwstr>P37r0n45DCS_OpenExternal</vt:lpwstr>
  </property>
  <property fmtid="{D5CDD505-2E9C-101B-9397-08002B2CF9AE}" pid="15" name="ContentTypeId">
    <vt:lpwstr>0x0101000646A3490C442E41AC9620621F1F21BE</vt:lpwstr>
  </property>
  <property fmtid="{D5CDD505-2E9C-101B-9397-08002B2CF9AE}" pid="16" name="Order">
    <vt:r8>27263600</vt:r8>
  </property>
  <property fmtid="{D5CDD505-2E9C-101B-9397-08002B2CF9AE}" pid="17" name="_SourceUrl">
    <vt:lpwstr/>
  </property>
  <property fmtid="{D5CDD505-2E9C-101B-9397-08002B2CF9AE}" pid="18" name="_SharedFileIndex">
    <vt:lpwstr/>
  </property>
  <property fmtid="{D5CDD505-2E9C-101B-9397-08002B2CF9AE}" pid="19" name="ComplianceAssetId">
    <vt:lpwstr/>
  </property>
  <property fmtid="{D5CDD505-2E9C-101B-9397-08002B2CF9AE}" pid="20" name="_ExtendedDescription">
    <vt:lpwstr/>
  </property>
  <property fmtid="{D5CDD505-2E9C-101B-9397-08002B2CF9AE}" pid="21" name="TriggerFlowInfo">
    <vt:lpwstr/>
  </property>
  <property fmtid="{D5CDD505-2E9C-101B-9397-08002B2CF9AE}" pid="22" name="MediaServiceImageTags">
    <vt:lpwstr/>
  </property>
</Properties>
</file>