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5"/>
  </p:sldMasterIdLst>
  <p:notesMasterIdLst>
    <p:notesMasterId r:id="rId22"/>
  </p:notesMasterIdLst>
  <p:handoutMasterIdLst>
    <p:handoutMasterId r:id="rId23"/>
  </p:handoutMasterIdLst>
  <p:sldIdLst>
    <p:sldId id="266" r:id="rId6"/>
    <p:sldId id="267" r:id="rId7"/>
    <p:sldId id="282" r:id="rId8"/>
    <p:sldId id="285" r:id="rId9"/>
    <p:sldId id="278" r:id="rId10"/>
    <p:sldId id="280" r:id="rId11"/>
    <p:sldId id="281" r:id="rId12"/>
    <p:sldId id="284" r:id="rId13"/>
    <p:sldId id="271" r:id="rId14"/>
    <p:sldId id="279" r:id="rId15"/>
    <p:sldId id="272" r:id="rId16"/>
    <p:sldId id="283" r:id="rId17"/>
    <p:sldId id="273" r:id="rId18"/>
    <p:sldId id="276" r:id="rId19"/>
    <p:sldId id="275" r:id="rId20"/>
    <p:sldId id="27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C9C7DA-253A-417C-AE7A-184B5FBD5F5F}" v="2" dt="2022-11-02T14:10:09.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58"/>
    <p:restoredTop sz="77328" autoAdjust="0"/>
  </p:normalViewPr>
  <p:slideViewPr>
    <p:cSldViewPr snapToGrid="0" snapToObjects="1">
      <p:cViewPr varScale="1">
        <p:scale>
          <a:sx n="79" d="100"/>
          <a:sy n="79" d="100"/>
        </p:scale>
        <p:origin x="816"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409681-C94B-4204-B180-B5C04C9655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E71D3BD-6ACA-4137-B8D6-989660DD06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DDE03B-ABBA-449A-999A-E6E2BFB0DEB0}" type="datetimeFigureOut">
              <a:rPr lang="en-GB" smtClean="0"/>
              <a:t>02/11/2022</a:t>
            </a:fld>
            <a:endParaRPr lang="en-GB"/>
          </a:p>
        </p:txBody>
      </p:sp>
      <p:sp>
        <p:nvSpPr>
          <p:cNvPr id="4" name="Footer Placeholder 3">
            <a:extLst>
              <a:ext uri="{FF2B5EF4-FFF2-40B4-BE49-F238E27FC236}">
                <a16:creationId xmlns:a16="http://schemas.microsoft.com/office/drawing/2014/main" id="{4B5FADF5-D1A2-49B4-A0D4-DBD6A1EBB3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5B16F28-A0C3-4926-BF56-7F62AB925A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B5F819-D395-49FC-8B65-047DCB136180}" type="slidenum">
              <a:rPr lang="en-GB" smtClean="0"/>
              <a:t>‹#›</a:t>
            </a:fld>
            <a:endParaRPr lang="en-GB"/>
          </a:p>
        </p:txBody>
      </p:sp>
    </p:spTree>
    <p:extLst>
      <p:ext uri="{BB962C8B-B14F-4D97-AF65-F5344CB8AC3E}">
        <p14:creationId xmlns:p14="http://schemas.microsoft.com/office/powerpoint/2010/main" val="2003199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DE857-2B65-0742-B6F3-30F03B2FB299}" type="datetimeFigureOut">
              <a:rPr lang="en-US" smtClean="0"/>
              <a:t>11/2/2022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ADCF8-0BE2-8A41-BC5B-15E79F2AF04B}" type="slidenum">
              <a:rPr lang="en-US" smtClean="0"/>
              <a:t>‹#›</a:t>
            </a:fld>
            <a:endParaRPr lang="en-US"/>
          </a:p>
        </p:txBody>
      </p:sp>
    </p:spTree>
    <p:extLst>
      <p:ext uri="{BB962C8B-B14F-4D97-AF65-F5344CB8AC3E}">
        <p14:creationId xmlns:p14="http://schemas.microsoft.com/office/powerpoint/2010/main" val="1512158137"/>
      </p:ext>
    </p:extLst>
  </p:cSld>
  <p:clrMap bg1="lt1" tx1="dk1" bg2="lt2" tx2="dk2" accent1="accent1" accent2="accent2" accent3="accent3" accent4="accent4" accent5="accent5" accent6="accent6" hlink="hlink" folHlink="folHlink"/>
  <p:hf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1</a:t>
            </a:fld>
            <a:endParaRPr lang="en-US"/>
          </a:p>
        </p:txBody>
      </p:sp>
    </p:spTree>
    <p:extLst>
      <p:ext uri="{BB962C8B-B14F-4D97-AF65-F5344CB8AC3E}">
        <p14:creationId xmlns:p14="http://schemas.microsoft.com/office/powerpoint/2010/main" val="3695077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scoring technique that Sellafield Ltd uses. 4 Broad brush categories, Severity, Frequency, Probability and Avoidance. Algorithm shown in pictorial form gives an overall score.</a:t>
            </a:r>
          </a:p>
          <a:p>
            <a:endParaRPr lang="en-GB" dirty="0"/>
          </a:p>
          <a:p>
            <a:r>
              <a:rPr lang="en-GB" dirty="0"/>
              <a:t>Absolute score is of less importance than showing proposed measures have an impact.</a:t>
            </a:r>
          </a:p>
          <a:p>
            <a:endParaRPr lang="en-GB" dirty="0"/>
          </a:p>
          <a:p>
            <a:endParaRPr lang="en-GB" dirty="0"/>
          </a:p>
          <a:p>
            <a:r>
              <a:rPr lang="en-GB" dirty="0"/>
              <a:t>But for contaminated wounds the potential consequences of even a minor wound could be significant. Therefore the conventional approach does not feel proportionate. More justification is needed. So lets look at “Nuclear Safety” and how it compares to the concept of “Process Safety”.</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10</a:t>
            </a:fld>
            <a:endParaRPr lang="en-US"/>
          </a:p>
        </p:txBody>
      </p:sp>
    </p:spTree>
    <p:extLst>
      <p:ext uri="{BB962C8B-B14F-4D97-AF65-F5344CB8AC3E}">
        <p14:creationId xmlns:p14="http://schemas.microsoft.com/office/powerpoint/2010/main" val="1500055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This could be a presentation all in itself and indeed several papers have been written on the subject, but briefly:</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For those unfamiliar with the nuclear sector,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Nuclear Safety</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comparable with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Process Safety</a:t>
            </a:r>
            <a:r>
              <a:rPr lang="en-GB" sz="1800" dirty="0">
                <a:effectLst/>
                <a:latin typeface="Calibri" panose="020F0502020204030204" pitchFamily="34" charset="0"/>
                <a:ea typeface="Calibri" panose="020F0502020204030204" pitchFamily="34" charset="0"/>
                <a:cs typeface="Times New Roman" panose="02020603050405020304" pitchFamily="18" charset="0"/>
              </a:rPr>
              <a:t>. Both deal with high consequence events with very low frequencies and both are concerned with containment and control of hazardous materials. However, there is a lower tolerability of risk for nuclear installations, as explained in Health and Safety Executive’s (HSE) “The tolerability of risk from nuclear power stations”. This results in lower thresholds for severity of harm and the DBA methodology. DBA is very similar to other risk assessment techniques such as Quantitative Risk Analysis (QRA) but with a strong emphasis on demonstrating defence-in-depth, determinism and conservatism. The Office for Nuclear Regulation (ONR) has guidance on their website with more details.</a:t>
            </a:r>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11</a:t>
            </a:fld>
            <a:endParaRPr lang="en-US"/>
          </a:p>
        </p:txBody>
      </p:sp>
    </p:spTree>
    <p:extLst>
      <p:ext uri="{BB962C8B-B14F-4D97-AF65-F5344CB8AC3E}">
        <p14:creationId xmlns:p14="http://schemas.microsoft.com/office/powerpoint/2010/main" val="4069902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approach to contaminated wounds is largely similar to Process Safety, that is we need to make a case, an argument that the risks are reduced So Far As Reasonably Practicable.</a:t>
            </a:r>
          </a:p>
          <a:p>
            <a:endParaRPr lang="en-GB" dirty="0"/>
          </a:p>
          <a:p>
            <a:r>
              <a:rPr lang="en-GB" dirty="0"/>
              <a:t>We identify hazards in a structured way this is typically as a HAZOP using key words to high light hazards. However, this needs further supplementation by considering the spatial aspects of the job by a walkdown or inspection of the workface.</a:t>
            </a:r>
          </a:p>
          <a:p>
            <a:endParaRPr lang="en-GB" dirty="0"/>
          </a:p>
          <a:p>
            <a:pPr marL="0" indent="0" algn="l">
              <a:buFont typeface="Arial" panose="020B0604020202020204" pitchFamily="34" charset="0"/>
              <a:buNone/>
            </a:pPr>
            <a:r>
              <a:rPr lang="en-GB" dirty="0"/>
              <a:t>A particular challenge is considering “unexpected” or latent sharps. These are ones that develop with time </a:t>
            </a:r>
            <a:r>
              <a:rPr lang="en-GB" b="0" i="0" dirty="0">
                <a:solidFill>
                  <a:srgbClr val="000000"/>
                </a:solidFill>
                <a:effectLst/>
                <a:latin typeface="Times New Roman" panose="02020603050405020304" pitchFamily="18" charset="0"/>
              </a:rPr>
              <a:t>for example: </a:t>
            </a:r>
          </a:p>
          <a:p>
            <a:pPr marL="171450" indent="-171450" algn="l">
              <a:buFont typeface="Arial" panose="020B0604020202020204" pitchFamily="34" charset="0"/>
              <a:buChar char="•"/>
            </a:pPr>
            <a:r>
              <a:rPr lang="en-GB" b="0" i="0" dirty="0">
                <a:solidFill>
                  <a:srgbClr val="000000"/>
                </a:solidFill>
                <a:effectLst/>
                <a:latin typeface="Times New Roman" panose="02020603050405020304" pitchFamily="18" charset="0"/>
              </a:rPr>
              <a:t>a rod sharpened to a point by corrosion or electrolysis</a:t>
            </a:r>
          </a:p>
          <a:p>
            <a:pPr marL="171450" indent="-171450" algn="l">
              <a:buFont typeface="Arial" panose="020B0604020202020204" pitchFamily="34" charset="0"/>
              <a:buChar char="•"/>
            </a:pPr>
            <a:r>
              <a:rPr lang="en-GB" b="0" i="0" dirty="0">
                <a:solidFill>
                  <a:srgbClr val="000000"/>
                </a:solidFill>
                <a:effectLst/>
                <a:latin typeface="Times New Roman" panose="02020603050405020304" pitchFamily="18" charset="0"/>
              </a:rPr>
              <a:t>rough, abrasive edges formed by cutting metal with a saw or shear</a:t>
            </a:r>
          </a:p>
          <a:p>
            <a:pPr marL="171450" indent="-171450" algn="l">
              <a:buFont typeface="Arial" panose="020B0604020202020204" pitchFamily="34" charset="0"/>
              <a:buChar char="•"/>
            </a:pPr>
            <a:r>
              <a:rPr lang="en-GB" b="0" i="0" dirty="0">
                <a:solidFill>
                  <a:srgbClr val="000000"/>
                </a:solidFill>
                <a:effectLst/>
                <a:latin typeface="Times New Roman" panose="02020603050405020304" pitchFamily="18" charset="0"/>
              </a:rPr>
              <a:t>sharp edges exposed during maintenance or dismantling</a:t>
            </a:r>
          </a:p>
          <a:p>
            <a:pPr marL="171450" indent="-171450" algn="l">
              <a:buFont typeface="Arial" panose="020B0604020202020204" pitchFamily="34" charset="0"/>
              <a:buChar char="•"/>
            </a:pPr>
            <a:r>
              <a:rPr lang="en-GB" b="0" i="0" dirty="0">
                <a:solidFill>
                  <a:srgbClr val="000000"/>
                </a:solidFill>
                <a:effectLst/>
                <a:latin typeface="Times New Roman" panose="02020603050405020304" pitchFamily="18" charset="0"/>
              </a:rPr>
              <a:t>normal tools which only become a cutting hazard because of the method of use</a:t>
            </a:r>
          </a:p>
          <a:p>
            <a:pPr algn="l"/>
            <a:endParaRPr lang="en-GB" b="0" i="0" dirty="0">
              <a:solidFill>
                <a:srgbClr val="000000"/>
              </a:solidFill>
              <a:effectLst/>
              <a:latin typeface="Times New Roman" panose="02020603050405020304" pitchFamily="18" charset="0"/>
            </a:endParaRPr>
          </a:p>
          <a:p>
            <a:pPr algn="l"/>
            <a:r>
              <a:rPr lang="en-GB" b="0" i="0" dirty="0">
                <a:solidFill>
                  <a:srgbClr val="000000"/>
                </a:solidFill>
                <a:effectLst/>
                <a:latin typeface="Times New Roman" panose="02020603050405020304" pitchFamily="18" charset="0"/>
              </a:rPr>
              <a:t>The full-lifecycle needs consideration, removing a sharps risk to one group (operators say) may endanger another group (maintenance). Human factors may advise.</a:t>
            </a:r>
          </a:p>
          <a:p>
            <a:pPr algn="l"/>
            <a:endParaRPr lang="en-GB" b="0" i="0" dirty="0">
              <a:solidFill>
                <a:srgbClr val="000000"/>
              </a:solidFill>
              <a:effectLst/>
              <a:latin typeface="Times New Roman" panose="02020603050405020304" pitchFamily="18" charset="0"/>
            </a:endParaRPr>
          </a:p>
          <a:p>
            <a:pPr algn="l"/>
            <a:endParaRPr lang="en-GB" b="0" i="0" dirty="0">
              <a:solidFill>
                <a:srgbClr val="000000"/>
              </a:solidFill>
              <a:effectLst/>
              <a:latin typeface="Times New Roman" panose="02020603050405020304" pitchFamily="18" charset="0"/>
            </a:endParaRPr>
          </a:p>
          <a:p>
            <a:pPr algn="l"/>
            <a:endParaRPr lang="en-GB" b="0" i="0" dirty="0">
              <a:solidFill>
                <a:srgbClr val="000000"/>
              </a:solidFill>
              <a:effectLst/>
              <a:latin typeface="Times New Roman" panose="02020603050405020304" pitchFamily="18" charset="0"/>
            </a:endParaRPr>
          </a:p>
          <a:p>
            <a:pPr algn="l"/>
            <a:r>
              <a:rPr lang="en-GB" b="0" i="0" dirty="0">
                <a:solidFill>
                  <a:srgbClr val="000000"/>
                </a:solidFill>
                <a:effectLst/>
                <a:latin typeface="Times New Roman" panose="02020603050405020304" pitchFamily="18" charset="0"/>
              </a:rPr>
              <a:t>The consequence of harm is quite complex. (NCRP guidance in report 156 for those interested…)</a:t>
            </a:r>
          </a:p>
          <a:p>
            <a:pPr algn="l"/>
            <a:endParaRPr lang="en-GB" b="0" i="0" dirty="0">
              <a:solidFill>
                <a:srgbClr val="000000"/>
              </a:solidFill>
              <a:effectLst/>
              <a:latin typeface="Times New Roman" panose="02020603050405020304" pitchFamily="18" charset="0"/>
            </a:endParaRPr>
          </a:p>
          <a:p>
            <a:pPr algn="l"/>
            <a:r>
              <a:rPr lang="en-GB" b="0" i="0" dirty="0">
                <a:solidFill>
                  <a:srgbClr val="000000"/>
                </a:solidFill>
                <a:effectLst/>
                <a:latin typeface="Times New Roman" panose="02020603050405020304" pitchFamily="18" charset="0"/>
              </a:rPr>
              <a:t>Composition of foreign material</a:t>
            </a:r>
          </a:p>
          <a:p>
            <a:pPr algn="l"/>
            <a:r>
              <a:rPr lang="en-GB" b="0" i="0" dirty="0">
                <a:solidFill>
                  <a:srgbClr val="000000"/>
                </a:solidFill>
                <a:effectLst/>
                <a:latin typeface="Times New Roman" panose="02020603050405020304" pitchFamily="18" charset="0"/>
              </a:rPr>
              <a:t>Physical state of foreign material (fragment, colloids, solutions etc)</a:t>
            </a:r>
          </a:p>
          <a:p>
            <a:pPr algn="l"/>
            <a:r>
              <a:rPr lang="en-GB" b="0" i="0" dirty="0">
                <a:solidFill>
                  <a:srgbClr val="000000"/>
                </a:solidFill>
                <a:effectLst/>
                <a:latin typeface="Times New Roman" panose="02020603050405020304" pitchFamily="18" charset="0"/>
              </a:rPr>
              <a:t>Type of injury</a:t>
            </a:r>
          </a:p>
          <a:p>
            <a:pPr algn="l"/>
            <a:endParaRPr lang="en-GB" b="0" i="0" dirty="0">
              <a:solidFill>
                <a:srgbClr val="000000"/>
              </a:solidFill>
              <a:effectLst/>
              <a:latin typeface="Times New Roman" panose="02020603050405020304" pitchFamily="18" charset="0"/>
            </a:endParaRPr>
          </a:p>
          <a:p>
            <a:pPr algn="l"/>
            <a:r>
              <a:rPr lang="en-GB" b="0" i="0" dirty="0">
                <a:solidFill>
                  <a:srgbClr val="000000"/>
                </a:solidFill>
                <a:effectLst/>
                <a:latin typeface="Times New Roman" panose="02020603050405020304" pitchFamily="18" charset="0"/>
              </a:rPr>
              <a:t>This complexity makes assessment difficult and the temptation is to compound conservative assumptions resulting in very high predicted consequences. So in practice broad brush assessments that largely conclude high consequences are determined.</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12</a:t>
            </a:fld>
            <a:endParaRPr lang="en-US"/>
          </a:p>
        </p:txBody>
      </p:sp>
    </p:spTree>
    <p:extLst>
      <p:ext uri="{BB962C8B-B14F-4D97-AF65-F5344CB8AC3E}">
        <p14:creationId xmlns:p14="http://schemas.microsoft.com/office/powerpoint/2010/main" val="1461369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to the measures that can be put in place and are deemed appropriate.</a:t>
            </a:r>
          </a:p>
          <a:p>
            <a:endParaRPr lang="en-GB" dirty="0"/>
          </a:p>
          <a:p>
            <a:r>
              <a:rPr lang="en-GB" dirty="0"/>
              <a:t>The starting position is the accumulation of knowledge in various Good Practices from decades of operation of these type of facilities at Sellafield, the wider UK Nuclear Sector and internationally. But in order to methodically demonstrate risks are ALARP opportunities are identified by following a hierarchy of controls as shown in the diagram.</a:t>
            </a:r>
          </a:p>
          <a:p>
            <a:endParaRPr lang="en-GB" dirty="0"/>
          </a:p>
          <a:p>
            <a:r>
              <a:rPr lang="en-GB" dirty="0"/>
              <a:t>I appreciate it may not be clearest so I will run through the contents.</a:t>
            </a:r>
          </a:p>
          <a:p>
            <a:pPr marR="0" algn="l" rtl="0"/>
            <a:endParaRPr lang="en-GB" sz="1800" b="1" i="0" u="none" strike="noStrike" baseline="0" dirty="0">
              <a:solidFill>
                <a:srgbClr val="FFFFFF"/>
              </a:solidFill>
              <a:latin typeface="Arial" panose="020B0604020202020204" pitchFamily="34" charset="0"/>
            </a:endParaRPr>
          </a:p>
          <a:p>
            <a:pPr marR="0" algn="l" rtl="0"/>
            <a:r>
              <a:rPr lang="en-GB" sz="1800" b="1" i="0" u="none" strike="noStrike" baseline="0" dirty="0">
                <a:solidFill>
                  <a:srgbClr val="FFFFFF"/>
                </a:solidFill>
                <a:latin typeface="Arial" panose="020B0604020202020204" pitchFamily="34" charset="0"/>
              </a:rPr>
              <a:t>ELIMINATE</a:t>
            </a:r>
            <a:r>
              <a:rPr lang="en-GB" sz="1800" b="0" i="0" u="none" strike="noStrike" baseline="0" dirty="0">
                <a:solidFill>
                  <a:srgbClr val="FFFFFF"/>
                </a:solidFill>
                <a:latin typeface="Arial" panose="020B0604020202020204" pitchFamily="34" charset="0"/>
              </a:rPr>
              <a:t> remove the hazard</a:t>
            </a:r>
          </a:p>
          <a:p>
            <a:pPr marL="285750" marR="0" indent="-285750" algn="l" rtl="0">
              <a:buSzPts val="900"/>
              <a:buFont typeface="Arial" panose="020B0604020202020204" pitchFamily="34" charset="0"/>
              <a:buChar char="•"/>
            </a:pPr>
            <a:r>
              <a:rPr lang="en-GB" sz="1800" b="0" i="0" u="none" strike="noStrike" baseline="0" dirty="0">
                <a:solidFill>
                  <a:srgbClr val="FFFFFF"/>
                </a:solidFill>
                <a:latin typeface="Arial" panose="020B0604020202020204" pitchFamily="34" charset="0"/>
              </a:rPr>
              <a:t>Removal of CW hazard through primary containment of inventory - hazardous material contained within robust physical barriers which cannot be breached or pierced</a:t>
            </a:r>
          </a:p>
          <a:p>
            <a:pPr marL="285750" marR="0" indent="-285750" algn="l" rtl="0">
              <a:buSzPts val="900"/>
              <a:buFont typeface="Arial" panose="020B0604020202020204" pitchFamily="34" charset="0"/>
              <a:buChar char="•"/>
            </a:pPr>
            <a:r>
              <a:rPr lang="en-GB" sz="1800" b="0" i="0" u="none" strike="noStrike" baseline="0" dirty="0">
                <a:solidFill>
                  <a:srgbClr val="FFFFFF"/>
                </a:solidFill>
                <a:latin typeface="Arial" panose="020B0604020202020204" pitchFamily="34" charset="0"/>
              </a:rPr>
              <a:t>Removal of CW Hazard by removing the need for hands-on operations – e.g. Automated or remotely operated processes </a:t>
            </a:r>
          </a:p>
          <a:p>
            <a:pPr marR="0" algn="l" rtl="0"/>
            <a:r>
              <a:rPr lang="en-GB" sz="1800" b="1" i="0" u="none" strike="noStrike" baseline="0" dirty="0">
                <a:solidFill>
                  <a:srgbClr val="FFFFFF"/>
                </a:solidFill>
                <a:latin typeface="Arial" panose="020B0604020202020204" pitchFamily="34" charset="0"/>
              </a:rPr>
              <a:t>REDUCE </a:t>
            </a:r>
            <a:r>
              <a:rPr lang="en-GB" sz="1800" b="0" i="0" u="none" strike="noStrike" baseline="0" dirty="0">
                <a:solidFill>
                  <a:srgbClr val="FFFFFF"/>
                </a:solidFill>
                <a:latin typeface="Arial" panose="020B0604020202020204" pitchFamily="34" charset="0"/>
              </a:rPr>
              <a:t>the inherent harm potential of the hazard</a:t>
            </a:r>
          </a:p>
          <a:p>
            <a:pPr marL="285750" marR="0" indent="-285750" algn="l" rtl="0">
              <a:buSzPts val="900"/>
              <a:buFont typeface="Arial" panose="020B0604020202020204" pitchFamily="34" charset="0"/>
              <a:buChar char="•"/>
            </a:pPr>
            <a:r>
              <a:rPr lang="en-GB" sz="1800" b="0" i="0" u="none" strike="noStrike" baseline="0" dirty="0">
                <a:solidFill>
                  <a:srgbClr val="FFFFFF"/>
                </a:solidFill>
                <a:latin typeface="Arial" panose="020B0604020202020204" pitchFamily="34" charset="0"/>
              </a:rPr>
              <a:t>Reduce the mobile contamination present on exposed surfaces, e.g. Decontaminate prior to hands on operation/maintenance</a:t>
            </a:r>
          </a:p>
          <a:p>
            <a:pPr marL="285750" marR="0" indent="-285750" algn="l" rtl="0">
              <a:buSzPts val="900"/>
              <a:buFont typeface="Arial" panose="020B0604020202020204" pitchFamily="34" charset="0"/>
              <a:buChar char="•"/>
            </a:pPr>
            <a:r>
              <a:rPr lang="en-GB" sz="1800" b="0" i="0" u="none" strike="noStrike" baseline="0" dirty="0">
                <a:solidFill>
                  <a:srgbClr val="FFFFFF"/>
                </a:solidFill>
                <a:latin typeface="Arial" panose="020B0604020202020204" pitchFamily="34" charset="0"/>
              </a:rPr>
              <a:t>Reduce the opportunity for (likelihood of) wounding), by reducing the amount of hands-on operation/maintenance required to deliver the operations by design (e.g. inherently </a:t>
            </a:r>
            <a:r>
              <a:rPr lang="en-GB" sz="1800" b="0" i="0" u="none" strike="noStrike" baseline="0" dirty="0" err="1">
                <a:solidFill>
                  <a:srgbClr val="FFFFFF"/>
                </a:solidFill>
                <a:latin typeface="Arial" panose="020B0604020202020204" pitchFamily="34" charset="0"/>
              </a:rPr>
              <a:t>sagfe</a:t>
            </a:r>
            <a:r>
              <a:rPr lang="en-GB" sz="1800" b="0" i="0" u="none" strike="noStrike" baseline="0" dirty="0">
                <a:solidFill>
                  <a:srgbClr val="FFFFFF"/>
                </a:solidFill>
                <a:latin typeface="Arial" panose="020B0604020202020204" pitchFamily="34" charset="0"/>
              </a:rPr>
              <a:t> tooling)</a:t>
            </a:r>
          </a:p>
          <a:p>
            <a:pPr marL="285750" marR="0" indent="-285750" algn="l" rtl="0">
              <a:buSzPts val="900"/>
              <a:buFont typeface="Arial" panose="020B0604020202020204" pitchFamily="34" charset="0"/>
              <a:buChar char="•"/>
            </a:pPr>
            <a:r>
              <a:rPr lang="en-GB" sz="1800" b="0" i="0" u="none" strike="noStrike" baseline="0" dirty="0">
                <a:solidFill>
                  <a:srgbClr val="FFFFFF"/>
                </a:solidFill>
                <a:latin typeface="Arial" panose="020B0604020202020204" pitchFamily="34" charset="0"/>
              </a:rPr>
              <a:t>Reduce the opportunity for (likelihood of) wounding by Engineering/Operational design/manufacturing - e.g. removal of sharps, heat sources, flammable atmospheres, moving machinery, etc</a:t>
            </a:r>
          </a:p>
          <a:p>
            <a:pPr marR="0" algn="l" rtl="0"/>
            <a:r>
              <a:rPr lang="en-GB" sz="1800" b="1" i="0" u="none" strike="noStrike" baseline="0" dirty="0">
                <a:solidFill>
                  <a:srgbClr val="FFFFFF"/>
                </a:solidFill>
                <a:latin typeface="Arial" panose="020B0604020202020204" pitchFamily="34" charset="0"/>
              </a:rPr>
              <a:t>CONTROL </a:t>
            </a:r>
            <a:r>
              <a:rPr lang="en-GB" sz="1800" b="0" i="0" u="none" strike="noStrike" baseline="0" dirty="0">
                <a:solidFill>
                  <a:srgbClr val="FFFFFF"/>
                </a:solidFill>
                <a:latin typeface="Arial" panose="020B0604020202020204" pitchFamily="34" charset="0"/>
              </a:rPr>
              <a:t>prevent the hazardous material from resulting in harm</a:t>
            </a:r>
          </a:p>
          <a:p>
            <a:pPr marL="285750" marR="0" indent="-285750" algn="l" rtl="0">
              <a:buSzPts val="900"/>
              <a:buFont typeface="Arial" panose="020B0604020202020204" pitchFamily="34" charset="0"/>
              <a:buChar char="•"/>
            </a:pPr>
            <a:r>
              <a:rPr lang="en-GB" sz="1800" b="0" i="0" u="none" strike="noStrike" baseline="0" dirty="0">
                <a:solidFill>
                  <a:srgbClr val="FFFFFF"/>
                </a:solidFill>
                <a:latin typeface="Arial" panose="020B0604020202020204" pitchFamily="34" charset="0"/>
              </a:rPr>
              <a:t>Engineered Protection </a:t>
            </a:r>
            <a:r>
              <a:rPr lang="en-GB" sz="1800" b="0" i="0" u="none" strike="noStrike" baseline="0" dirty="0" err="1">
                <a:solidFill>
                  <a:srgbClr val="FFFFFF"/>
                </a:solidFill>
                <a:latin typeface="Arial" panose="020B0604020202020204" pitchFamily="34" charset="0"/>
              </a:rPr>
              <a:t>Systemsor</a:t>
            </a:r>
            <a:r>
              <a:rPr lang="en-GB" sz="1800" b="0" i="0" u="none" strike="noStrike" baseline="0" dirty="0">
                <a:solidFill>
                  <a:srgbClr val="FFFFFF"/>
                </a:solidFill>
                <a:latin typeface="Arial" panose="020B0604020202020204" pitchFamily="34" charset="0"/>
              </a:rPr>
              <a:t> or Operational Controls which keep personnel away from contaminated areas or injurious equipment (Isolate) – e.g. Interlocks to prevent entry to room/glovebox, Isolation procedures </a:t>
            </a:r>
          </a:p>
          <a:p>
            <a:pPr marL="285750" marR="0" indent="-285750" algn="l" rtl="0">
              <a:buSzPts val="900"/>
              <a:buFont typeface="Arial" panose="020B0604020202020204" pitchFamily="34" charset="0"/>
              <a:buChar char="•"/>
            </a:pPr>
            <a:r>
              <a:rPr lang="en-GB" sz="1800" b="0" i="0" u="none" strike="noStrike" baseline="0" dirty="0">
                <a:solidFill>
                  <a:srgbClr val="FFFFFF"/>
                </a:solidFill>
                <a:latin typeface="Arial" panose="020B0604020202020204" pitchFamily="34" charset="0"/>
              </a:rPr>
              <a:t>Preventing injury by provision of PPE </a:t>
            </a:r>
          </a:p>
          <a:p>
            <a:pPr marR="0" algn="l" rtl="0"/>
            <a:r>
              <a:rPr lang="en-GB" sz="1800" b="1" i="0" u="none" strike="noStrike" baseline="0" dirty="0">
                <a:solidFill>
                  <a:srgbClr val="00313C"/>
                </a:solidFill>
                <a:latin typeface="Arial" panose="020B0604020202020204" pitchFamily="34" charset="0"/>
              </a:rPr>
              <a:t>MITIGATE </a:t>
            </a:r>
            <a:r>
              <a:rPr lang="en-GB" sz="1800" b="0" i="0" u="none" strike="noStrike" baseline="0" dirty="0">
                <a:solidFill>
                  <a:srgbClr val="00313C"/>
                </a:solidFill>
                <a:latin typeface="Arial" panose="020B0604020202020204" pitchFamily="34" charset="0"/>
              </a:rPr>
              <a:t>reduce the level of harm that could result from the hazardous material</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baseline="0" dirty="0">
                <a:solidFill>
                  <a:srgbClr val="000000"/>
                </a:solidFill>
                <a:latin typeface="Arial" panose="020B0604020202020204" pitchFamily="34" charset="0"/>
              </a:rPr>
              <a:t>Medical intervention to remove the hazardous material from the body (mitigate resulting dose uptake)</a:t>
            </a:r>
          </a:p>
          <a:p>
            <a:pPr marR="0" algn="l" rtl="0"/>
            <a:endParaRPr lang="en-GB" sz="1800" b="0" i="0" u="none" strike="noStrike" baseline="0" dirty="0">
              <a:solidFill>
                <a:srgbClr val="FFFFFF"/>
              </a:solidFill>
              <a:latin typeface="Arial" panose="020B0604020202020204" pitchFamily="34" charset="0"/>
            </a:endParaRPr>
          </a:p>
          <a:p>
            <a:r>
              <a:rPr lang="en-GB" dirty="0"/>
              <a:t>(with the preference for those measures near the top of the hierarchy)</a:t>
            </a:r>
          </a:p>
          <a:p>
            <a:endParaRPr lang="en-GB" dirty="0"/>
          </a:p>
          <a:p>
            <a:r>
              <a:rPr lang="en-GB" dirty="0"/>
              <a:t>I should also mention that experience suggests that mitigation (using chelating agents) in practice in very effective if delivered timely. Therefore some effort is placed in detailing what the mitigation arrangements are.</a:t>
            </a:r>
          </a:p>
          <a:p>
            <a:endParaRPr lang="en-GB" dirty="0"/>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13</a:t>
            </a:fld>
            <a:endParaRPr lang="en-US"/>
          </a:p>
        </p:txBody>
      </p:sp>
    </p:spTree>
    <p:extLst>
      <p:ext uri="{BB962C8B-B14F-4D97-AF65-F5344CB8AC3E}">
        <p14:creationId xmlns:p14="http://schemas.microsoft.com/office/powerpoint/2010/main" val="2360742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measures higher up the hierarchy are often deemed impracticable. But due to the significance of the hazard it is not left at that! On the contrary the reasons why a measure is deemed impracticable must be given.</a:t>
            </a:r>
          </a:p>
          <a:p>
            <a:endParaRPr lang="en-GB" dirty="0"/>
          </a:p>
          <a:p>
            <a:r>
              <a:rPr lang="en-GB" dirty="0"/>
              <a:t>This is often due to the wider context, for example the operation is required to remove a legacy hazard with a worsening condition (i.e. it is time critical and so cannot be held up by lengthy research and development). The analogy often used is the difference between a plane on the ground and a plane in the air.</a:t>
            </a:r>
          </a:p>
          <a:p>
            <a:endParaRPr lang="en-GB" dirty="0"/>
          </a:p>
          <a:p>
            <a:r>
              <a:rPr lang="en-GB" dirty="0"/>
              <a:t>Or it could be because of adverse consequences. A typical example would be removal of risk to operator by increased automation increases the risk much further to maintainers. (Note adverse human factors of infrequent maintenance compared with routine operations and difficulty in predicted latent sharps in engineering).</a:t>
            </a:r>
          </a:p>
          <a:p>
            <a:endParaRPr lang="en-GB" dirty="0"/>
          </a:p>
          <a:p>
            <a:r>
              <a:rPr lang="en-GB" dirty="0"/>
              <a:t>That is what is the balance for NOT doing something</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14</a:t>
            </a:fld>
            <a:endParaRPr lang="en-US"/>
          </a:p>
        </p:txBody>
      </p:sp>
    </p:spTree>
    <p:extLst>
      <p:ext uri="{BB962C8B-B14F-4D97-AF65-F5344CB8AC3E}">
        <p14:creationId xmlns:p14="http://schemas.microsoft.com/office/powerpoint/2010/main" val="2894100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here we try to pull everything together to show the general “acceptability” of the case being made.</a:t>
            </a:r>
          </a:p>
          <a:p>
            <a:endParaRPr lang="en-GB" dirty="0"/>
          </a:p>
          <a:p>
            <a:r>
              <a:rPr lang="en-GB" dirty="0"/>
              <a:t>We’ve shown it as a famous “risk carrot” as per HSE’s R2P2. 20mSv is taken as the threshold between high hazard and low hazard. A risk is only tolerable if a case is made that operational measures are in place, RGP has been applied and reasons why further measures are not appropriate are stated.</a:t>
            </a:r>
          </a:p>
          <a:p>
            <a:endParaRPr lang="en-GB" dirty="0"/>
          </a:p>
          <a:p>
            <a:r>
              <a:rPr lang="en-GB" dirty="0"/>
              <a:t>Of course all this is framed within the general context of why the operation or “mission” is appropriate in the first place (e.g. to remove a legacy hazard).</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15</a:t>
            </a:fld>
            <a:endParaRPr lang="en-US"/>
          </a:p>
        </p:txBody>
      </p:sp>
    </p:spTree>
    <p:extLst>
      <p:ext uri="{BB962C8B-B14F-4D97-AF65-F5344CB8AC3E}">
        <p14:creationId xmlns:p14="http://schemas.microsoft.com/office/powerpoint/2010/main" val="2139426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summarise:</a:t>
            </a:r>
          </a:p>
          <a:p>
            <a:endParaRPr lang="en-GB" dirty="0"/>
          </a:p>
          <a:p>
            <a:r>
              <a:rPr lang="en-GB" dirty="0"/>
              <a:t>Contaminated wounds assessment can be complex and difficult. Bounding arguments can make the hazard appear very large with few opportunities for risk reduction. Because of the nature of the hazard something more than a conventional machineries assessment is required.</a:t>
            </a:r>
          </a:p>
          <a:p>
            <a:endParaRPr lang="en-GB" dirty="0"/>
          </a:p>
          <a:p>
            <a:r>
              <a:rPr lang="en-GB" dirty="0"/>
              <a:t>This is very true when trying to quantify effects and instead the level of effort should be on making the case.</a:t>
            </a:r>
          </a:p>
          <a:p>
            <a:endParaRPr lang="en-GB" dirty="0"/>
          </a:p>
          <a:p>
            <a:r>
              <a:rPr lang="en-GB" dirty="0"/>
              <a:t>To be proportionate as systematic justification is required showing the application of hierarchy of controls (included paths not travelled) and the wider context of the operation.</a:t>
            </a:r>
          </a:p>
          <a:p>
            <a:endParaRPr lang="en-GB" dirty="0"/>
          </a:p>
          <a:p>
            <a:r>
              <a:rPr lang="en-GB" dirty="0"/>
              <a:t>Thank you for listening.</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16</a:t>
            </a:fld>
            <a:endParaRPr lang="en-US"/>
          </a:p>
        </p:txBody>
      </p:sp>
    </p:spTree>
    <p:extLst>
      <p:ext uri="{BB962C8B-B14F-4D97-AF65-F5344CB8AC3E}">
        <p14:creationId xmlns:p14="http://schemas.microsoft.com/office/powerpoint/2010/main" val="27610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2</a:t>
            </a:fld>
            <a:endParaRPr lang="en-US"/>
          </a:p>
        </p:txBody>
      </p:sp>
    </p:spTree>
    <p:extLst>
      <p:ext uri="{BB962C8B-B14F-4D97-AF65-F5344CB8AC3E}">
        <p14:creationId xmlns:p14="http://schemas.microsoft.com/office/powerpoint/2010/main" val="164037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 person at work.</a:t>
            </a:r>
          </a:p>
          <a:p>
            <a:endParaRPr lang="en-GB" dirty="0"/>
          </a:p>
          <a:p>
            <a:r>
              <a:rPr lang="en-GB" dirty="0"/>
              <a:t>They receive a wound, breaking the skin as part of their activities. An unfortunate event in itself. [click]</a:t>
            </a:r>
          </a:p>
          <a:p>
            <a:endParaRPr lang="en-GB" dirty="0"/>
          </a:p>
          <a:p>
            <a:r>
              <a:rPr lang="en-GB" dirty="0"/>
              <a:t>If the wound has foreign material the injury is of even more concern (for example, think of tetanus risks). [click]</a:t>
            </a:r>
          </a:p>
          <a:p>
            <a:endParaRPr lang="en-GB" dirty="0"/>
          </a:p>
          <a:p>
            <a:r>
              <a:rPr lang="en-GB" dirty="0"/>
              <a:t>If the foreign material is radioactive this is even more concerning. [click]</a:t>
            </a:r>
          </a:p>
          <a:p>
            <a:endParaRPr lang="en-GB" dirty="0"/>
          </a:p>
          <a:p>
            <a:r>
              <a:rPr lang="en-GB" dirty="0"/>
              <a:t>Particularly as only very small quantities can cause considerable harm and once in the body it can be very difficult to treat. [click]</a:t>
            </a:r>
          </a:p>
          <a:p>
            <a:endParaRPr lang="en-GB" dirty="0"/>
          </a:p>
          <a:p>
            <a:r>
              <a:rPr lang="en-GB" dirty="0"/>
              <a:t>The nuclear industry describes these hazards as “contaminated wounds”.</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3</a:t>
            </a:fld>
            <a:endParaRPr lang="en-US"/>
          </a:p>
        </p:txBody>
      </p:sp>
    </p:spTree>
    <p:extLst>
      <p:ext uri="{BB962C8B-B14F-4D97-AF65-F5344CB8AC3E}">
        <p14:creationId xmlns:p14="http://schemas.microsoft.com/office/powerpoint/2010/main" val="2331947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quick review of secondary school physics.</a:t>
            </a:r>
          </a:p>
          <a:p>
            <a:endParaRPr lang="en-GB" dirty="0"/>
          </a:p>
          <a:p>
            <a:r>
              <a:rPr lang="en-GB" dirty="0"/>
              <a:t>4 types of ionising radiation, with varying penetrating powers.</a:t>
            </a:r>
          </a:p>
          <a:p>
            <a:endParaRPr lang="en-GB" dirty="0"/>
          </a:p>
          <a:p>
            <a:r>
              <a:rPr lang="en-GB" dirty="0"/>
              <a:t>However, the least penetrating, alpha, has the largest ionising effect over that short distance.</a:t>
            </a:r>
          </a:p>
          <a:p>
            <a:endParaRPr lang="en-GB" dirty="0"/>
          </a:p>
          <a:p>
            <a:r>
              <a:rPr lang="en-GB" dirty="0"/>
              <a:t>So typically we are interested in alpha contamination because you can easily shield but it has powerful effects over a short distance.</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4</a:t>
            </a:fld>
            <a:endParaRPr lang="en-US"/>
          </a:p>
        </p:txBody>
      </p:sp>
    </p:spTree>
    <p:extLst>
      <p:ext uri="{BB962C8B-B14F-4D97-AF65-F5344CB8AC3E}">
        <p14:creationId xmlns:p14="http://schemas.microsoft.com/office/powerpoint/2010/main" val="1589702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exposure mechanism for radiological hazards affects mitigation strategies and consequences. There are three main harm pathways as shown in this diagram.</a:t>
            </a:r>
          </a:p>
          <a:p>
            <a:endParaRPr lang="en-GB" dirty="0"/>
          </a:p>
          <a:p>
            <a:r>
              <a:rPr lang="en-GB" dirty="0"/>
              <a:t>External Radiation is where the person is remote from the source of radiation. They are exposed to the “shine” of radiation. We can mitigate by placing “biological shielding” (say thick concrete) between the people and the source. We can also keep people away (distance) or shorten their exposure (time). Basically you can run away from external radiation!</a:t>
            </a:r>
          </a:p>
          <a:p>
            <a:endParaRPr lang="en-GB" dirty="0"/>
          </a:p>
          <a:p>
            <a:r>
              <a:rPr lang="en-GB" dirty="0"/>
              <a:t>External Contamination is where </a:t>
            </a:r>
            <a:r>
              <a:rPr lang="en-GB" dirty="0" err="1"/>
              <a:t>radioacitve</a:t>
            </a:r>
            <a:r>
              <a:rPr lang="en-GB" dirty="0"/>
              <a:t> material adheres to a person’s clothing or even skin. Containment is key for prevention. Mitigation is to remove the contamination by removing clothing or cleaning (showers).</a:t>
            </a:r>
          </a:p>
          <a:p>
            <a:endParaRPr lang="en-GB" dirty="0"/>
          </a:p>
          <a:p>
            <a:r>
              <a:rPr lang="en-GB" dirty="0"/>
              <a:t>Internal radiation is when radioactive materials enter the body via inhalation, ingestion and wounds. There is very little potential for mitigation, it is very difficult if not impossible to remove the radioactive material. It can be there for life hence can be a much more significant problem. Contaminated wounds is about internal radiation risks.</a:t>
            </a:r>
          </a:p>
          <a:p>
            <a:endParaRPr lang="en-GB" dirty="0"/>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5</a:t>
            </a:fld>
            <a:endParaRPr lang="en-US"/>
          </a:p>
        </p:txBody>
      </p:sp>
    </p:spTree>
    <p:extLst>
      <p:ext uri="{BB962C8B-B14F-4D97-AF65-F5344CB8AC3E}">
        <p14:creationId xmlns:p14="http://schemas.microsoft.com/office/powerpoint/2010/main" val="1950614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number of activities within the nuclear industry where people need to manipulate things manually. These are typically where a high degree of dexterity is required and the operations are varied batch type operations.</a:t>
            </a:r>
          </a:p>
          <a:p>
            <a:endParaRPr lang="en-GB" dirty="0"/>
          </a:p>
          <a:p>
            <a:r>
              <a:rPr lang="en-GB" dirty="0"/>
              <a:t>The image here was taken from Alpha Resilience and Capability programme. It shows a laboratory (you can see a conventional fume cabinet in the background). In foreground is a suite of gloveboxes where material is kept in a controlled environment (a depression) and people place their hands in gloves to manipulate. (much more controlled than the Simpsons caricature!) The glove ports are behind guards in this example. If the glove is punctured, a contaminated wound may result.</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6</a:t>
            </a:fld>
            <a:endParaRPr lang="en-US"/>
          </a:p>
        </p:txBody>
      </p:sp>
    </p:spTree>
    <p:extLst>
      <p:ext uri="{BB962C8B-B14F-4D97-AF65-F5344CB8AC3E}">
        <p14:creationId xmlns:p14="http://schemas.microsoft.com/office/powerpoint/2010/main" val="2447494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different example, decommissioning work. This photo is from Magnox stations showing size reduction of redundant equipment. Operators are wearing PVC and respirators to prevent contamination. They are size reducing some equipment such that it can be removed and sentenced as waste. To do that they need to use a saw and so contaminated wound is a risk.</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7</a:t>
            </a:fld>
            <a:endParaRPr lang="en-US"/>
          </a:p>
        </p:txBody>
      </p:sp>
    </p:spTree>
    <p:extLst>
      <p:ext uri="{BB962C8B-B14F-4D97-AF65-F5344CB8AC3E}">
        <p14:creationId xmlns:p14="http://schemas.microsoft.com/office/powerpoint/2010/main" val="2208859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For Sellafield the types of operations where there may be the risk of contaminated wounds is as follows. [read from list]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Production of powders and pellets (furnaces, milling, grinding, quality control)</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Opening of legacy packages (multilayer containers of steel and PVC) for rework (sawing, cutting etc)</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Re-packaging of materials into modern containment.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Decommissioning and dismantling of legacy facilities (cutting and packaging of waste)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Analytical laboratory work (hot plates, glassware etc)</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(Typically, they all involve high degrees of manipulation difficult to achieve remotely, most are also batch operations)</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8</a:t>
            </a:fld>
            <a:endParaRPr lang="en-US"/>
          </a:p>
        </p:txBody>
      </p:sp>
    </p:spTree>
    <p:extLst>
      <p:ext uri="{BB962C8B-B14F-4D97-AF65-F5344CB8AC3E}">
        <p14:creationId xmlns:p14="http://schemas.microsoft.com/office/powerpoint/2010/main" val="4175076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potential for wounding is common in most industries and it is typically a consequence of people operating machinery.</a:t>
            </a:r>
          </a:p>
          <a:p>
            <a:endParaRPr lang="en-GB" dirty="0"/>
          </a:p>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.In the UK this is regulated by Supply of Machinery (Safety) Regulations 2008. It requires that a set of Essential Health and Safety Requirements are met. Typically, this is via the application of Designated Standards. Designated Standards are categorised as “C” for particular product types, “B” for common safety issues and “A” for fundamental principles for safety. The relevant “A” standard for applications at Sellafield Ltd. is BS EN ISO 12100 ‘Safety of machinery. General principles for design. Risk assessment and risk reduction’. It requires risk assessment and risk reduction by, in priority, design, safeguarding / protection and information on use. Sellafield Ltd. uses the qualitative scoring approach of </a:t>
            </a:r>
            <a:r>
              <a:rPr lang="en-GB" sz="1800" b="0" dirty="0" err="1">
                <a:effectLst/>
                <a:latin typeface="Times New Roman" panose="02020603050405020304" pitchFamily="18" charset="0"/>
                <a:ea typeface="Times New Roman" panose="02020603050405020304" pitchFamily="18" charset="0"/>
                <a:cs typeface="Times New Roman" panose="02020603050405020304" pitchFamily="18" charset="0"/>
              </a:rPr>
              <a:t>PrEN</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 1050.</a:t>
            </a:r>
          </a:p>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The output is a series of identified hazards with a risk score followed by a series of risk reduction measures with a residual risk score.</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There is not a requirement for context of why the machine is needed in the first place; the nature of the hazard is only broadly described and alternative non-selected approaches are not mentioned. For conventional hazards this is regarded as proportionate.</a:t>
            </a:r>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46ADCF8-0BE2-8A41-BC5B-15E79F2AF04B}" type="slidenum">
              <a:rPr lang="en-US" smtClean="0"/>
              <a:t>9</a:t>
            </a:fld>
            <a:endParaRPr lang="en-US"/>
          </a:p>
        </p:txBody>
      </p:sp>
    </p:spTree>
    <p:extLst>
      <p:ext uri="{BB962C8B-B14F-4D97-AF65-F5344CB8AC3E}">
        <p14:creationId xmlns:p14="http://schemas.microsoft.com/office/powerpoint/2010/main" val="1270730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pic>
        <p:nvPicPr>
          <p:cNvPr id="13" name="Picture 12" descr="A picture containing clipart, vector graphics&#10;&#10;Description automatically generated">
            <a:extLst>
              <a:ext uri="{FF2B5EF4-FFF2-40B4-BE49-F238E27FC236}">
                <a16:creationId xmlns:a16="http://schemas.microsoft.com/office/drawing/2014/main" id="{F8B69F79-AA17-F840-BE12-A18AA8A50543}"/>
              </a:ext>
            </a:extLst>
          </p:cNvPr>
          <p:cNvPicPr>
            <a:picLocks noChangeAspect="1"/>
          </p:cNvPicPr>
          <p:nvPr userDrawn="1"/>
        </p:nvPicPr>
        <p:blipFill>
          <a:blip r:embed="rId2"/>
          <a:stretch>
            <a:fillRect/>
          </a:stretch>
        </p:blipFill>
        <p:spPr>
          <a:xfrm>
            <a:off x="2431931" y="2935544"/>
            <a:ext cx="4064000" cy="787400"/>
          </a:xfrm>
          <a:prstGeom prst="rect">
            <a:avLst/>
          </a:prstGeom>
        </p:spPr>
      </p:pic>
    </p:spTree>
    <p:extLst>
      <p:ext uri="{BB962C8B-B14F-4D97-AF65-F5344CB8AC3E}">
        <p14:creationId xmlns:p14="http://schemas.microsoft.com/office/powerpoint/2010/main" val="335224972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versed logo slide">
    <p:bg>
      <p:bgRef idx="1001">
        <a:schemeClr val="bg2"/>
      </p:bgRef>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1A74F331-77FA-F648-872B-D2BA67EC453E}"/>
              </a:ext>
            </a:extLst>
          </p:cNvPr>
          <p:cNvPicPr>
            <a:picLocks noChangeAspect="1"/>
          </p:cNvPicPr>
          <p:nvPr userDrawn="1"/>
        </p:nvPicPr>
        <p:blipFill>
          <a:blip r:embed="rId2"/>
          <a:stretch>
            <a:fillRect/>
          </a:stretch>
        </p:blipFill>
        <p:spPr>
          <a:xfrm>
            <a:off x="2431931" y="2939931"/>
            <a:ext cx="4064000" cy="774700"/>
          </a:xfrm>
          <a:prstGeom prst="rect">
            <a:avLst/>
          </a:prstGeom>
        </p:spPr>
      </p:pic>
    </p:spTree>
    <p:extLst>
      <p:ext uri="{BB962C8B-B14F-4D97-AF65-F5344CB8AC3E}">
        <p14:creationId xmlns:p14="http://schemas.microsoft.com/office/powerpoint/2010/main" val="3691169775"/>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F86DCA3-F5A4-1B4D-9DA3-2217EBE58B24}"/>
              </a:ext>
            </a:extLst>
          </p:cNvPr>
          <p:cNvPicPr>
            <a:picLocks noChangeAspect="1"/>
          </p:cNvPicPr>
          <p:nvPr userDrawn="1"/>
        </p:nvPicPr>
        <p:blipFill>
          <a:blip r:embed="rId2"/>
          <a:stretch>
            <a:fillRect/>
          </a:stretch>
        </p:blipFill>
        <p:spPr>
          <a:xfrm>
            <a:off x="390698" y="389137"/>
            <a:ext cx="2034000" cy="392429"/>
          </a:xfrm>
          <a:prstGeom prst="rect">
            <a:avLst/>
          </a:prstGeom>
        </p:spPr>
      </p:pic>
      <p:sp>
        <p:nvSpPr>
          <p:cNvPr id="5" name="Title Placeholder 1">
            <a:extLst>
              <a:ext uri="{FF2B5EF4-FFF2-40B4-BE49-F238E27FC236}">
                <a16:creationId xmlns:a16="http://schemas.microsoft.com/office/drawing/2014/main" id="{30330DB1-4615-2D40-B768-3857D4F39547}"/>
              </a:ext>
            </a:extLst>
          </p:cNvPr>
          <p:cNvSpPr>
            <a:spLocks noGrp="1"/>
          </p:cNvSpPr>
          <p:nvPr>
            <p:ph type="title"/>
          </p:nvPr>
        </p:nvSpPr>
        <p:spPr>
          <a:xfrm>
            <a:off x="728403" y="2463657"/>
            <a:ext cx="7886700" cy="843078"/>
          </a:xfrm>
          <a:prstGeom prst="rect">
            <a:avLst/>
          </a:prstGeom>
        </p:spPr>
        <p:txBody>
          <a:bodyPr vert="horz" lIns="91440" tIns="45720" rIns="91440" bIns="45720" rtlCol="0" anchor="t">
            <a:normAutofit/>
          </a:bodyPr>
          <a:lstStyle>
            <a:lvl1pPr>
              <a:defRPr sz="4700" b="1" i="0">
                <a:solidFill>
                  <a:schemeClr val="tx2"/>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DE0738EE-291E-0D4B-B5D4-D9DAB1084897}"/>
              </a:ext>
            </a:extLst>
          </p:cNvPr>
          <p:cNvSpPr>
            <a:spLocks noGrp="1"/>
          </p:cNvSpPr>
          <p:nvPr>
            <p:ph idx="1"/>
          </p:nvPr>
        </p:nvSpPr>
        <p:spPr>
          <a:xfrm>
            <a:off x="728403" y="3364924"/>
            <a:ext cx="7886700" cy="1742498"/>
          </a:xfrm>
          <a:prstGeom prst="rect">
            <a:avLst/>
          </a:prstGeom>
        </p:spPr>
        <p:txBody>
          <a:bodyPr vert="horz" lIns="91440" tIns="45720" rIns="91440" bIns="45720" rtlCol="0">
            <a:normAutofit/>
          </a:bodyPr>
          <a:lstStyle>
            <a:lvl1pPr marL="0" indent="0">
              <a:buNone/>
              <a:defRPr sz="2800" b="0" i="0">
                <a:solidFill>
                  <a:schemeClr val="tx2"/>
                </a:solidFill>
                <a:latin typeface="Georgia" panose="02040502050405020303" pitchFamily="18" charset="0"/>
                <a:cs typeface="Arial" panose="020B0604020202020204" pitchFamily="34" charset="0"/>
              </a:defRPr>
            </a:lvl1pPr>
          </a:lstStyle>
          <a:p>
            <a:pPr lvl="0"/>
            <a:r>
              <a:rPr lang="en-US"/>
              <a:t>Click to edit Master text styles</a:t>
            </a:r>
          </a:p>
        </p:txBody>
      </p:sp>
      <p:sp>
        <p:nvSpPr>
          <p:cNvPr id="7" name="Date Placeholder 3">
            <a:extLst>
              <a:ext uri="{FF2B5EF4-FFF2-40B4-BE49-F238E27FC236}">
                <a16:creationId xmlns:a16="http://schemas.microsoft.com/office/drawing/2014/main" id="{FF248046-888E-8C43-8DAC-9CFE90A30C05}"/>
              </a:ext>
            </a:extLst>
          </p:cNvPr>
          <p:cNvSpPr>
            <a:spLocks noGrp="1"/>
          </p:cNvSpPr>
          <p:nvPr>
            <p:ph type="dt" sz="half" idx="2"/>
          </p:nvPr>
        </p:nvSpPr>
        <p:spPr>
          <a:xfrm>
            <a:off x="728403" y="5998902"/>
            <a:ext cx="2057400" cy="365125"/>
          </a:xfrm>
          <a:prstGeom prst="rect">
            <a:avLst/>
          </a:prstGeom>
        </p:spPr>
        <p:txBody>
          <a:bodyPr vert="horz" lIns="91440" tIns="45720" rIns="91440" bIns="45720" rtlCol="0" anchor="ctr"/>
          <a:lstStyle>
            <a:lvl1pPr algn="l">
              <a:defRPr sz="1200" b="1" i="0">
                <a:solidFill>
                  <a:srgbClr val="00313C"/>
                </a:solidFill>
                <a:latin typeface="Arial" panose="020B0604020202020204" pitchFamily="34" charset="0"/>
                <a:cs typeface="Arial" panose="020B0604020202020204" pitchFamily="34" charset="0"/>
              </a:defRPr>
            </a:lvl1pPr>
          </a:lstStyle>
          <a:p>
            <a:fld id="{E654E99B-27BB-EC48-90D5-CEE48F32DFCA}" type="datetime4">
              <a:rPr lang="en-GB" smtClean="0"/>
              <a:t>02 November 2022</a:t>
            </a:fld>
            <a:endParaRPr lang="en-US" dirty="0"/>
          </a:p>
        </p:txBody>
      </p:sp>
    </p:spTree>
    <p:extLst>
      <p:ext uri="{BB962C8B-B14F-4D97-AF65-F5344CB8AC3E}">
        <p14:creationId xmlns:p14="http://schemas.microsoft.com/office/powerpoint/2010/main" val="427025002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versed title slide">
    <p:bg>
      <p:bgRef idx="1001">
        <a:schemeClr val="bg2"/>
      </p:bgRef>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0330DB1-4615-2D40-B768-3857D4F39547}"/>
              </a:ext>
            </a:extLst>
          </p:cNvPr>
          <p:cNvSpPr>
            <a:spLocks noGrp="1"/>
          </p:cNvSpPr>
          <p:nvPr>
            <p:ph type="title"/>
          </p:nvPr>
        </p:nvSpPr>
        <p:spPr>
          <a:xfrm>
            <a:off x="728403" y="2463657"/>
            <a:ext cx="7886700" cy="843078"/>
          </a:xfrm>
          <a:prstGeom prst="rect">
            <a:avLst/>
          </a:prstGeom>
        </p:spPr>
        <p:txBody>
          <a:bodyPr vert="horz" lIns="91440" tIns="45720" rIns="91440" bIns="45720" rtlCol="0" anchor="t">
            <a:normAutofit/>
          </a:bodyPr>
          <a:lstStyle>
            <a:lvl1pPr>
              <a:defRPr sz="4700" b="1" i="0">
                <a:solidFill>
                  <a:schemeClr val="tx1"/>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DE0738EE-291E-0D4B-B5D4-D9DAB1084897}"/>
              </a:ext>
            </a:extLst>
          </p:cNvPr>
          <p:cNvSpPr>
            <a:spLocks noGrp="1"/>
          </p:cNvSpPr>
          <p:nvPr>
            <p:ph idx="1"/>
          </p:nvPr>
        </p:nvSpPr>
        <p:spPr>
          <a:xfrm>
            <a:off x="728403" y="3364924"/>
            <a:ext cx="7886700" cy="1742498"/>
          </a:xfrm>
          <a:prstGeom prst="rect">
            <a:avLst/>
          </a:prstGeom>
          <a:solidFill>
            <a:schemeClr val="bg2"/>
          </a:solidFill>
        </p:spPr>
        <p:txBody>
          <a:bodyPr vert="horz" lIns="91440" tIns="45720" rIns="91440" bIns="45720" rtlCol="0">
            <a:normAutofit/>
          </a:bodyPr>
          <a:lstStyle>
            <a:lvl1pPr marL="0" indent="0">
              <a:buNone/>
              <a:defRPr sz="2800" b="0" i="0">
                <a:solidFill>
                  <a:schemeClr val="accent1"/>
                </a:solidFill>
                <a:latin typeface="Georgia" panose="02040502050405020303" pitchFamily="18" charset="0"/>
                <a:cs typeface="Arial" panose="020B0604020202020204" pitchFamily="34" charset="0"/>
              </a:defRPr>
            </a:lvl1pPr>
          </a:lstStyle>
          <a:p>
            <a:pPr lvl="0"/>
            <a:r>
              <a:rPr lang="en-US"/>
              <a:t>Click to edit Master text styles</a:t>
            </a:r>
          </a:p>
        </p:txBody>
      </p:sp>
      <p:sp>
        <p:nvSpPr>
          <p:cNvPr id="7" name="Date Placeholder 3">
            <a:extLst>
              <a:ext uri="{FF2B5EF4-FFF2-40B4-BE49-F238E27FC236}">
                <a16:creationId xmlns:a16="http://schemas.microsoft.com/office/drawing/2014/main" id="{FF248046-888E-8C43-8DAC-9CFE90A30C05}"/>
              </a:ext>
            </a:extLst>
          </p:cNvPr>
          <p:cNvSpPr>
            <a:spLocks noGrp="1"/>
          </p:cNvSpPr>
          <p:nvPr>
            <p:ph type="dt" sz="half" idx="2"/>
          </p:nvPr>
        </p:nvSpPr>
        <p:spPr>
          <a:xfrm>
            <a:off x="728403" y="5998902"/>
            <a:ext cx="2057400" cy="365125"/>
          </a:xfrm>
          <a:prstGeom prst="rect">
            <a:avLst/>
          </a:prstGeom>
        </p:spPr>
        <p:txBody>
          <a:bodyPr vert="horz" lIns="91440" tIns="45720" rIns="91440" bIns="45720" rtlCol="0" anchor="ctr"/>
          <a:lstStyle>
            <a:lvl1pPr algn="l">
              <a:defRPr sz="1200" b="1" i="0">
                <a:solidFill>
                  <a:schemeClr val="tx1"/>
                </a:solidFill>
                <a:latin typeface="Arial" panose="020B0604020202020204" pitchFamily="34" charset="0"/>
                <a:cs typeface="Arial" panose="020B0604020202020204" pitchFamily="34" charset="0"/>
              </a:defRPr>
            </a:lvl1pPr>
          </a:lstStyle>
          <a:p>
            <a:fld id="{E654E99B-27BB-EC48-90D5-CEE48F32DFCA}" type="datetime4">
              <a:rPr lang="en-GB" smtClean="0"/>
              <a:pPr/>
              <a:t>02 November 2022</a:t>
            </a:fld>
            <a:endParaRPr lang="en-US" dirty="0"/>
          </a:p>
        </p:txBody>
      </p:sp>
      <p:pic>
        <p:nvPicPr>
          <p:cNvPr id="4" name="Picture 3" descr="A close up of a logo&#10;&#10;Description automatically generated">
            <a:extLst>
              <a:ext uri="{FF2B5EF4-FFF2-40B4-BE49-F238E27FC236}">
                <a16:creationId xmlns:a16="http://schemas.microsoft.com/office/drawing/2014/main" id="{68198D74-BE12-1D4D-B396-F6D080FB73A2}"/>
              </a:ext>
            </a:extLst>
          </p:cNvPr>
          <p:cNvPicPr>
            <a:picLocks noChangeAspect="1"/>
          </p:cNvPicPr>
          <p:nvPr userDrawn="1"/>
        </p:nvPicPr>
        <p:blipFill>
          <a:blip r:embed="rId2"/>
          <a:stretch>
            <a:fillRect/>
          </a:stretch>
        </p:blipFill>
        <p:spPr>
          <a:xfrm>
            <a:off x="392698" y="392022"/>
            <a:ext cx="2032000" cy="393700"/>
          </a:xfrm>
          <a:prstGeom prst="rect">
            <a:avLst/>
          </a:prstGeom>
        </p:spPr>
      </p:pic>
    </p:spTree>
    <p:extLst>
      <p:ext uri="{BB962C8B-B14F-4D97-AF65-F5344CB8AC3E}">
        <p14:creationId xmlns:p14="http://schemas.microsoft.com/office/powerpoint/2010/main" val="789340007"/>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7FC9CD-74ED-1543-928D-1AEA0959A3AD}"/>
              </a:ext>
            </a:extLst>
          </p:cNvPr>
          <p:cNvSpPr/>
          <p:nvPr userDrawn="1"/>
        </p:nvSpPr>
        <p:spPr>
          <a:xfrm>
            <a:off x="0" y="6037200"/>
            <a:ext cx="9144000" cy="82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D266B61-5158-3241-ACF8-0882D25E254C}"/>
              </a:ext>
            </a:extLst>
          </p:cNvPr>
          <p:cNvPicPr>
            <a:picLocks noChangeAspect="1"/>
          </p:cNvPicPr>
          <p:nvPr userDrawn="1"/>
        </p:nvPicPr>
        <p:blipFill>
          <a:blip r:embed="rId2"/>
          <a:stretch>
            <a:fillRect/>
          </a:stretch>
        </p:blipFill>
        <p:spPr>
          <a:xfrm>
            <a:off x="500400" y="6285278"/>
            <a:ext cx="1620000" cy="312554"/>
          </a:xfrm>
          <a:prstGeom prst="rect">
            <a:avLst/>
          </a:prstGeom>
        </p:spPr>
      </p:pic>
      <p:sp>
        <p:nvSpPr>
          <p:cNvPr id="5" name="Title Placeholder 1">
            <a:extLst>
              <a:ext uri="{FF2B5EF4-FFF2-40B4-BE49-F238E27FC236}">
                <a16:creationId xmlns:a16="http://schemas.microsoft.com/office/drawing/2014/main" id="{B9652529-0B6C-CE4B-AD34-3C3B04CC3826}"/>
              </a:ext>
            </a:extLst>
          </p:cNvPr>
          <p:cNvSpPr>
            <a:spLocks noGrp="1"/>
          </p:cNvSpPr>
          <p:nvPr>
            <p:ph type="title"/>
          </p:nvPr>
        </p:nvSpPr>
        <p:spPr>
          <a:xfrm>
            <a:off x="728403" y="805700"/>
            <a:ext cx="7886700" cy="848533"/>
          </a:xfrm>
          <a:prstGeom prst="rect">
            <a:avLst/>
          </a:prstGeom>
        </p:spPr>
        <p:txBody>
          <a:bodyPr vert="horz" lIns="91440" tIns="45720" rIns="91440" bIns="45720" rtlCol="0" anchor="t">
            <a:normAutofit/>
          </a:bodyPr>
          <a:lstStyle>
            <a:lvl1pPr>
              <a:defRPr sz="3000" b="1" i="0">
                <a:solidFill>
                  <a:schemeClr val="tx2"/>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3812FECE-7C89-0446-ADA5-54EDAF8449D7}"/>
              </a:ext>
            </a:extLst>
          </p:cNvPr>
          <p:cNvSpPr>
            <a:spLocks noGrp="1"/>
          </p:cNvSpPr>
          <p:nvPr>
            <p:ph idx="1"/>
          </p:nvPr>
        </p:nvSpPr>
        <p:spPr>
          <a:xfrm>
            <a:off x="728403" y="1909511"/>
            <a:ext cx="7886700" cy="3934336"/>
          </a:xfrm>
          <a:prstGeom prst="rect">
            <a:avLst/>
          </a:prstGeom>
        </p:spPr>
        <p:txBody>
          <a:bodyPr vert="horz" lIns="91440" tIns="45720" rIns="91440" bIns="45720" rtlCol="0">
            <a:normAutofit/>
          </a:bodyPr>
          <a:lstStyle>
            <a:lvl1pPr>
              <a:defRPr sz="2000" b="0" i="0">
                <a:solidFill>
                  <a:schemeClr val="tx2"/>
                </a:solidFill>
                <a:latin typeface="Arial" panose="020B0604020202020204" pitchFamily="34" charset="0"/>
                <a:cs typeface="Arial" panose="020B0604020202020204" pitchFamily="34" charset="0"/>
              </a:defRPr>
            </a:lvl1pPr>
            <a:lvl2pPr>
              <a:defRPr sz="1800" b="0" i="0">
                <a:solidFill>
                  <a:schemeClr val="tx2"/>
                </a:solidFill>
                <a:latin typeface="Arial" panose="020B0604020202020204" pitchFamily="34" charset="0"/>
                <a:cs typeface="Arial" panose="020B0604020202020204" pitchFamily="34" charset="0"/>
              </a:defRPr>
            </a:lvl2pPr>
            <a:lvl3pPr>
              <a:defRPr sz="1800" b="0" i="0">
                <a:solidFill>
                  <a:schemeClr val="tx2"/>
                </a:solidFill>
                <a:latin typeface="Arial" panose="020B0604020202020204" pitchFamily="34" charset="0"/>
                <a:cs typeface="Arial" panose="020B0604020202020204" pitchFamily="34" charset="0"/>
              </a:defRPr>
            </a:lvl3pPr>
            <a:lvl4pPr>
              <a:defRPr sz="1800" b="0" i="0">
                <a:solidFill>
                  <a:schemeClr val="tx2"/>
                </a:solidFill>
                <a:latin typeface="Arial" panose="020B0604020202020204" pitchFamily="34" charset="0"/>
                <a:cs typeface="Arial" panose="020B0604020202020204" pitchFamily="34" charset="0"/>
              </a:defRPr>
            </a:lvl4pPr>
            <a:lvl5pPr>
              <a:defRPr sz="1800" b="0" i="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553658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versed text slide">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0E7A3-C03C-184E-8FCD-46142B1ADA69}"/>
              </a:ext>
            </a:extLst>
          </p:cNvPr>
          <p:cNvSpPr/>
          <p:nvPr userDrawn="1"/>
        </p:nvSpPr>
        <p:spPr>
          <a:xfrm>
            <a:off x="0" y="6037200"/>
            <a:ext cx="9144000" cy="82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a:extLst>
              <a:ext uri="{FF2B5EF4-FFF2-40B4-BE49-F238E27FC236}">
                <a16:creationId xmlns:a16="http://schemas.microsoft.com/office/drawing/2014/main" id="{B9652529-0B6C-CE4B-AD34-3C3B04CC3826}"/>
              </a:ext>
            </a:extLst>
          </p:cNvPr>
          <p:cNvSpPr>
            <a:spLocks noGrp="1"/>
          </p:cNvSpPr>
          <p:nvPr>
            <p:ph type="title"/>
          </p:nvPr>
        </p:nvSpPr>
        <p:spPr>
          <a:xfrm>
            <a:off x="728403" y="805700"/>
            <a:ext cx="7886700" cy="848533"/>
          </a:xfrm>
          <a:prstGeom prst="rect">
            <a:avLst/>
          </a:prstGeom>
        </p:spPr>
        <p:txBody>
          <a:bodyPr vert="horz" lIns="91440" tIns="45720" rIns="91440" bIns="45720" rtlCol="0" anchor="t">
            <a:normAutofit/>
          </a:bodyPr>
          <a:lstStyle>
            <a:lvl1pPr>
              <a:defRPr sz="3000" b="1" i="0">
                <a:solidFill>
                  <a:schemeClr val="tx1"/>
                </a:solidFill>
                <a:latin typeface="Georgia" panose="02040502050405020303" pitchFamily="18" charset="0"/>
                <a:cs typeface="Arial" panose="020B0604020202020204" pitchFamily="34" charset="0"/>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3812FECE-7C89-0446-ADA5-54EDAF8449D7}"/>
              </a:ext>
            </a:extLst>
          </p:cNvPr>
          <p:cNvSpPr>
            <a:spLocks noGrp="1"/>
          </p:cNvSpPr>
          <p:nvPr>
            <p:ph idx="1"/>
          </p:nvPr>
        </p:nvSpPr>
        <p:spPr>
          <a:xfrm>
            <a:off x="728403" y="1909511"/>
            <a:ext cx="7886700" cy="3934336"/>
          </a:xfrm>
          <a:prstGeom prst="rect">
            <a:avLst/>
          </a:prstGeom>
        </p:spPr>
        <p:txBody>
          <a:bodyPr vert="horz" lIns="91440" tIns="45720" rIns="91440" bIns="45720" rtlCol="0">
            <a:normAutofit/>
          </a:bodyPr>
          <a:lstStyle>
            <a:lvl1pPr>
              <a:defRPr sz="2000" b="0" i="0">
                <a:solidFill>
                  <a:schemeClr val="tx1"/>
                </a:solidFill>
                <a:latin typeface="Arial" panose="020B0604020202020204" pitchFamily="34" charset="0"/>
                <a:cs typeface="Arial" panose="020B0604020202020204" pitchFamily="34" charset="0"/>
              </a:defRPr>
            </a:lvl1pPr>
            <a:lvl2pPr>
              <a:defRPr sz="1800" b="0" i="0">
                <a:solidFill>
                  <a:schemeClr val="tx1"/>
                </a:solidFill>
                <a:latin typeface="Arial" panose="020B0604020202020204" pitchFamily="34" charset="0"/>
                <a:cs typeface="Arial" panose="020B0604020202020204" pitchFamily="34" charset="0"/>
              </a:defRPr>
            </a:lvl2pPr>
            <a:lvl3pPr>
              <a:defRPr sz="1800" b="0" i="0">
                <a:solidFill>
                  <a:schemeClr val="tx1"/>
                </a:solidFill>
                <a:latin typeface="Arial" panose="020B0604020202020204" pitchFamily="34" charset="0"/>
                <a:cs typeface="Arial" panose="020B0604020202020204" pitchFamily="34" charset="0"/>
              </a:defRPr>
            </a:lvl3pPr>
            <a:lvl4pPr>
              <a:defRPr sz="1800" b="0" i="0">
                <a:solidFill>
                  <a:schemeClr val="tx1"/>
                </a:solidFill>
                <a:latin typeface="Arial" panose="020B0604020202020204" pitchFamily="34" charset="0"/>
                <a:cs typeface="Arial" panose="020B0604020202020204" pitchFamily="34" charset="0"/>
              </a:defRPr>
            </a:lvl4pPr>
            <a:lvl5pPr>
              <a:defRPr sz="18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close up of a sign&#10;&#10;Description automatically generated">
            <a:extLst>
              <a:ext uri="{FF2B5EF4-FFF2-40B4-BE49-F238E27FC236}">
                <a16:creationId xmlns:a16="http://schemas.microsoft.com/office/drawing/2014/main" id="{874C645D-8FBF-4E47-BC62-2EB0F388195F}"/>
              </a:ext>
            </a:extLst>
          </p:cNvPr>
          <p:cNvPicPr>
            <a:picLocks noChangeAspect="1"/>
          </p:cNvPicPr>
          <p:nvPr userDrawn="1"/>
        </p:nvPicPr>
        <p:blipFill>
          <a:blip r:embed="rId2"/>
          <a:stretch>
            <a:fillRect/>
          </a:stretch>
        </p:blipFill>
        <p:spPr>
          <a:xfrm>
            <a:off x="500400" y="6285278"/>
            <a:ext cx="1620000" cy="312554"/>
          </a:xfrm>
          <a:prstGeom prst="rect">
            <a:avLst/>
          </a:prstGeom>
        </p:spPr>
      </p:pic>
    </p:spTree>
    <p:extLst>
      <p:ext uri="{BB962C8B-B14F-4D97-AF65-F5344CB8AC3E}">
        <p14:creationId xmlns:p14="http://schemas.microsoft.com/office/powerpoint/2010/main" val="475689986"/>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1E1EA5-B8CB-4B48-8B19-4CB36A45363D}"/>
              </a:ext>
            </a:extLst>
          </p:cNvPr>
          <p:cNvSpPr/>
          <p:nvPr userDrawn="1"/>
        </p:nvSpPr>
        <p:spPr>
          <a:xfrm>
            <a:off x="0" y="6037200"/>
            <a:ext cx="9144000" cy="82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3">
            <a:extLst>
              <a:ext uri="{FF2B5EF4-FFF2-40B4-BE49-F238E27FC236}">
                <a16:creationId xmlns:a16="http://schemas.microsoft.com/office/drawing/2014/main" id="{097CB96C-C191-0346-90D6-D85DDDFA2D79}"/>
              </a:ext>
            </a:extLst>
          </p:cNvPr>
          <p:cNvSpPr>
            <a:spLocks noGrp="1"/>
          </p:cNvSpPr>
          <p:nvPr>
            <p:ph type="pic" sz="quarter" idx="10"/>
          </p:nvPr>
        </p:nvSpPr>
        <p:spPr>
          <a:xfrm>
            <a:off x="0" y="0"/>
            <a:ext cx="9144000" cy="6037200"/>
          </a:xfrm>
          <a:prstGeom prst="rect">
            <a:avLst/>
          </a:prstGeom>
          <a:solidFill>
            <a:schemeClr val="bg1">
              <a:lumMod val="85000"/>
            </a:schemeClr>
          </a:solidFill>
        </p:spPr>
        <p:txBody>
          <a:bodyPr/>
          <a:lstStyle/>
          <a:p>
            <a:r>
              <a:rPr lang="en-US"/>
              <a:t>Click icon to add picture</a:t>
            </a:r>
          </a:p>
        </p:txBody>
      </p:sp>
      <p:pic>
        <p:nvPicPr>
          <p:cNvPr id="4" name="Picture 3">
            <a:extLst>
              <a:ext uri="{FF2B5EF4-FFF2-40B4-BE49-F238E27FC236}">
                <a16:creationId xmlns:a16="http://schemas.microsoft.com/office/drawing/2014/main" id="{BD266B61-5158-3241-ACF8-0882D25E254C}"/>
              </a:ext>
            </a:extLst>
          </p:cNvPr>
          <p:cNvPicPr>
            <a:picLocks noChangeAspect="1"/>
          </p:cNvPicPr>
          <p:nvPr userDrawn="1"/>
        </p:nvPicPr>
        <p:blipFill>
          <a:blip r:embed="rId2"/>
          <a:stretch>
            <a:fillRect/>
          </a:stretch>
        </p:blipFill>
        <p:spPr>
          <a:xfrm>
            <a:off x="498765" y="6285278"/>
            <a:ext cx="1620000" cy="312554"/>
          </a:xfrm>
          <a:prstGeom prst="rect">
            <a:avLst/>
          </a:prstGeom>
        </p:spPr>
      </p:pic>
    </p:spTree>
    <p:extLst>
      <p:ext uri="{BB962C8B-B14F-4D97-AF65-F5344CB8AC3E}">
        <p14:creationId xmlns:p14="http://schemas.microsoft.com/office/powerpoint/2010/main" val="300466876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03216"/>
      </p:ext>
    </p:extLst>
  </p:cSld>
  <p:clrMap bg1="lt1" tx1="dk1" bg2="lt2" tx2="dk2" accent1="accent1" accent2="accent2" accent3="accent3" accent4="accent4" accent5="accent5" accent6="accent6" hlink="hlink" folHlink="folHlink"/>
  <p:sldLayoutIdLst>
    <p:sldLayoutId id="2147483661" r:id="rId1"/>
    <p:sldLayoutId id="2147483682" r:id="rId2"/>
    <p:sldLayoutId id="2147483667" r:id="rId3"/>
    <p:sldLayoutId id="2147483683" r:id="rId4"/>
    <p:sldLayoutId id="2147483668" r:id="rId5"/>
    <p:sldLayoutId id="2147483684" r:id="rId6"/>
    <p:sldLayoutId id="2147483681" r:id="rId7"/>
  </p:sldLayoutIdLst>
  <p:transition spd="slow">
    <p:fade/>
  </p:transition>
  <p:hf sldNum="0" hdr="0" ft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38599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CA27B-3FFB-447A-8404-0BF8FC76AA81}"/>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A3D6B970-72A8-490F-9964-8A4BAB0BBEB0}"/>
              </a:ext>
            </a:extLst>
          </p:cNvPr>
          <p:cNvPicPr>
            <a:picLocks noGrp="1" noChangeAspect="1"/>
          </p:cNvPicPr>
          <p:nvPr>
            <p:ph idx="1"/>
          </p:nvPr>
        </p:nvPicPr>
        <p:blipFill>
          <a:blip r:embed="rId3"/>
          <a:stretch>
            <a:fillRect/>
          </a:stretch>
        </p:blipFill>
        <p:spPr>
          <a:xfrm>
            <a:off x="4897144" y="1743075"/>
            <a:ext cx="4008731" cy="2759007"/>
          </a:xfrm>
        </p:spPr>
      </p:pic>
      <p:graphicFrame>
        <p:nvGraphicFramePr>
          <p:cNvPr id="6" name="Table 6">
            <a:extLst>
              <a:ext uri="{FF2B5EF4-FFF2-40B4-BE49-F238E27FC236}">
                <a16:creationId xmlns:a16="http://schemas.microsoft.com/office/drawing/2014/main" id="{5575B27C-D2BC-496B-91C2-E16918714057}"/>
              </a:ext>
            </a:extLst>
          </p:cNvPr>
          <p:cNvGraphicFramePr>
            <a:graphicFrameLocks noGrp="1"/>
          </p:cNvGraphicFramePr>
          <p:nvPr>
            <p:extLst>
              <p:ext uri="{D42A27DB-BD31-4B8C-83A1-F6EECF244321}">
                <p14:modId xmlns:p14="http://schemas.microsoft.com/office/powerpoint/2010/main" val="1602759587"/>
              </p:ext>
            </p:extLst>
          </p:nvPr>
        </p:nvGraphicFramePr>
        <p:xfrm>
          <a:off x="238125" y="69100"/>
          <a:ext cx="4642578" cy="5872480"/>
        </p:xfrm>
        <a:graphic>
          <a:graphicData uri="http://schemas.openxmlformats.org/drawingml/2006/table">
            <a:tbl>
              <a:tblPr bandRow="1">
                <a:tableStyleId>{5C22544A-7EE6-4342-B048-85BDC9FD1C3A}</a:tableStyleId>
              </a:tblPr>
              <a:tblGrid>
                <a:gridCol w="1190625">
                  <a:extLst>
                    <a:ext uri="{9D8B030D-6E8A-4147-A177-3AD203B41FA5}">
                      <a16:colId xmlns:a16="http://schemas.microsoft.com/office/drawing/2014/main" val="2511587300"/>
                    </a:ext>
                  </a:extLst>
                </a:gridCol>
                <a:gridCol w="419100">
                  <a:extLst>
                    <a:ext uri="{9D8B030D-6E8A-4147-A177-3AD203B41FA5}">
                      <a16:colId xmlns:a16="http://schemas.microsoft.com/office/drawing/2014/main" val="42679039"/>
                    </a:ext>
                  </a:extLst>
                </a:gridCol>
                <a:gridCol w="3032853">
                  <a:extLst>
                    <a:ext uri="{9D8B030D-6E8A-4147-A177-3AD203B41FA5}">
                      <a16:colId xmlns:a16="http://schemas.microsoft.com/office/drawing/2014/main" val="3357782599"/>
                    </a:ext>
                  </a:extLst>
                </a:gridCol>
              </a:tblGrid>
              <a:tr h="370840">
                <a:tc>
                  <a:txBody>
                    <a:bodyPr/>
                    <a:lstStyle/>
                    <a:p>
                      <a:r>
                        <a:rPr lang="en-GB" dirty="0"/>
                        <a:t>Severity</a:t>
                      </a:r>
                    </a:p>
                  </a:txBody>
                  <a:tcPr/>
                </a:tc>
                <a:tc>
                  <a:txBody>
                    <a:bodyPr/>
                    <a:lstStyle/>
                    <a:p>
                      <a:r>
                        <a:rPr lang="en-GB" dirty="0"/>
                        <a:t>1</a:t>
                      </a:r>
                    </a:p>
                  </a:txBody>
                  <a:tcPr/>
                </a:tc>
                <a:tc>
                  <a:txBody>
                    <a:bodyPr/>
                    <a:lstStyle/>
                    <a:p>
                      <a:r>
                        <a:rPr lang="en-GB" dirty="0"/>
                        <a:t>slight (normally reversible) injury or damage to health</a:t>
                      </a:r>
                    </a:p>
                  </a:txBody>
                  <a:tcPr/>
                </a:tc>
                <a:extLst>
                  <a:ext uri="{0D108BD9-81ED-4DB2-BD59-A6C34878D82A}">
                    <a16:rowId xmlns:a16="http://schemas.microsoft.com/office/drawing/2014/main" val="1835282087"/>
                  </a:ext>
                </a:extLst>
              </a:tr>
              <a:tr h="370840">
                <a:tc>
                  <a:txBody>
                    <a:bodyPr/>
                    <a:lstStyle/>
                    <a:p>
                      <a:endParaRPr lang="en-GB" dirty="0"/>
                    </a:p>
                  </a:txBody>
                  <a:tcPr/>
                </a:tc>
                <a:tc>
                  <a:txBody>
                    <a:bodyPr/>
                    <a:lstStyle/>
                    <a:p>
                      <a:r>
                        <a:rPr lang="en-GB" dirty="0"/>
                        <a:t>2</a:t>
                      </a:r>
                    </a:p>
                  </a:txBody>
                  <a:tcPr/>
                </a:tc>
                <a:tc>
                  <a:txBody>
                    <a:bodyPr/>
                    <a:lstStyle/>
                    <a:p>
                      <a:r>
                        <a:rPr lang="en-GB" dirty="0"/>
                        <a:t>serious (normally irreversible) injury or damage to health</a:t>
                      </a:r>
                    </a:p>
                  </a:txBody>
                  <a:tcPr/>
                </a:tc>
                <a:extLst>
                  <a:ext uri="{0D108BD9-81ED-4DB2-BD59-A6C34878D82A}">
                    <a16:rowId xmlns:a16="http://schemas.microsoft.com/office/drawing/2014/main" val="3731628546"/>
                  </a:ext>
                </a:extLst>
              </a:tr>
              <a:tr h="370840">
                <a:tc>
                  <a:txBody>
                    <a:bodyPr/>
                    <a:lstStyle/>
                    <a:p>
                      <a:endParaRPr lang="en-GB"/>
                    </a:p>
                  </a:txBody>
                  <a:tcPr/>
                </a:tc>
                <a:tc>
                  <a:txBody>
                    <a:bodyPr/>
                    <a:lstStyle/>
                    <a:p>
                      <a:r>
                        <a:rPr lang="en-GB" dirty="0"/>
                        <a:t>3</a:t>
                      </a:r>
                    </a:p>
                  </a:txBody>
                  <a:tcPr/>
                </a:tc>
                <a:tc>
                  <a:txBody>
                    <a:bodyPr/>
                    <a:lstStyle/>
                    <a:p>
                      <a:r>
                        <a:rPr lang="en-GB" dirty="0"/>
                        <a:t>death</a:t>
                      </a:r>
                    </a:p>
                  </a:txBody>
                  <a:tcPr/>
                </a:tc>
                <a:extLst>
                  <a:ext uri="{0D108BD9-81ED-4DB2-BD59-A6C34878D82A}">
                    <a16:rowId xmlns:a16="http://schemas.microsoft.com/office/drawing/2014/main" val="2753474402"/>
                  </a:ext>
                </a:extLst>
              </a:tr>
              <a:tr h="370840">
                <a:tc>
                  <a:txBody>
                    <a:bodyPr/>
                    <a:lstStyle/>
                    <a:p>
                      <a:r>
                        <a:rPr lang="en-GB" dirty="0"/>
                        <a:t>Frequency</a:t>
                      </a:r>
                    </a:p>
                  </a:txBody>
                  <a:tcPr/>
                </a:tc>
                <a:tc>
                  <a:txBody>
                    <a:bodyPr/>
                    <a:lstStyle/>
                    <a:p>
                      <a:r>
                        <a:rPr lang="en-GB" dirty="0"/>
                        <a:t>1</a:t>
                      </a:r>
                    </a:p>
                  </a:txBody>
                  <a:tcPr/>
                </a:tc>
                <a:tc>
                  <a:txBody>
                    <a:bodyPr/>
                    <a:lstStyle/>
                    <a:p>
                      <a:r>
                        <a:rPr lang="en-GB" dirty="0"/>
                        <a:t>seldom to quite often</a:t>
                      </a:r>
                    </a:p>
                  </a:txBody>
                  <a:tcPr/>
                </a:tc>
                <a:extLst>
                  <a:ext uri="{0D108BD9-81ED-4DB2-BD59-A6C34878D82A}">
                    <a16:rowId xmlns:a16="http://schemas.microsoft.com/office/drawing/2014/main" val="3185425311"/>
                  </a:ext>
                </a:extLst>
              </a:tr>
              <a:tr h="370840">
                <a:tc>
                  <a:txBody>
                    <a:bodyPr/>
                    <a:lstStyle/>
                    <a:p>
                      <a:endParaRPr lang="en-GB"/>
                    </a:p>
                  </a:txBody>
                  <a:tcPr/>
                </a:tc>
                <a:tc>
                  <a:txBody>
                    <a:bodyPr/>
                    <a:lstStyle/>
                    <a:p>
                      <a:r>
                        <a:rPr lang="en-GB" dirty="0"/>
                        <a:t>2</a:t>
                      </a:r>
                    </a:p>
                  </a:txBody>
                  <a:tcPr/>
                </a:tc>
                <a:tc>
                  <a:txBody>
                    <a:bodyPr/>
                    <a:lstStyle/>
                    <a:p>
                      <a:r>
                        <a:rPr lang="en-GB" dirty="0"/>
                        <a:t>frequent to continuous</a:t>
                      </a:r>
                    </a:p>
                  </a:txBody>
                  <a:tcPr/>
                </a:tc>
                <a:extLst>
                  <a:ext uri="{0D108BD9-81ED-4DB2-BD59-A6C34878D82A}">
                    <a16:rowId xmlns:a16="http://schemas.microsoft.com/office/drawing/2014/main" val="326102432"/>
                  </a:ext>
                </a:extLst>
              </a:tr>
              <a:tr h="370840">
                <a:tc>
                  <a:txBody>
                    <a:bodyPr/>
                    <a:lstStyle/>
                    <a:p>
                      <a:r>
                        <a:rPr lang="en-GB" dirty="0"/>
                        <a:t>Probability</a:t>
                      </a:r>
                    </a:p>
                  </a:txBody>
                  <a:tcPr/>
                </a:tc>
                <a:tc>
                  <a:txBody>
                    <a:bodyPr/>
                    <a:lstStyle/>
                    <a:p>
                      <a:r>
                        <a:rPr lang="en-GB" dirty="0"/>
                        <a:t>1</a:t>
                      </a:r>
                    </a:p>
                  </a:txBody>
                  <a:tcPr/>
                </a:tc>
                <a:tc>
                  <a:txBody>
                    <a:bodyPr/>
                    <a:lstStyle/>
                    <a:p>
                      <a:r>
                        <a:rPr lang="en-GB" dirty="0"/>
                        <a:t>low (so unlikely that it can be assumed occurrence may </a:t>
                      </a:r>
                    </a:p>
                    <a:p>
                      <a:r>
                        <a:rPr lang="en-GB" dirty="0"/>
                        <a:t>not be experienced)</a:t>
                      </a:r>
                    </a:p>
                  </a:txBody>
                  <a:tcPr/>
                </a:tc>
                <a:extLst>
                  <a:ext uri="{0D108BD9-81ED-4DB2-BD59-A6C34878D82A}">
                    <a16:rowId xmlns:a16="http://schemas.microsoft.com/office/drawing/2014/main" val="3465467421"/>
                  </a:ext>
                </a:extLst>
              </a:tr>
              <a:tr h="370840">
                <a:tc>
                  <a:txBody>
                    <a:bodyPr/>
                    <a:lstStyle/>
                    <a:p>
                      <a:endParaRPr lang="en-GB" dirty="0"/>
                    </a:p>
                  </a:txBody>
                  <a:tcPr/>
                </a:tc>
                <a:tc>
                  <a:txBody>
                    <a:bodyPr/>
                    <a:lstStyle/>
                    <a:p>
                      <a:r>
                        <a:rPr lang="en-GB" dirty="0"/>
                        <a:t>2</a:t>
                      </a:r>
                    </a:p>
                  </a:txBody>
                  <a:tcPr/>
                </a:tc>
                <a:tc>
                  <a:txBody>
                    <a:bodyPr/>
                    <a:lstStyle/>
                    <a:p>
                      <a:r>
                        <a:rPr lang="en-GB" dirty="0"/>
                        <a:t>medium (likely to occur sometime in the life of an item)</a:t>
                      </a:r>
                    </a:p>
                  </a:txBody>
                  <a:tcPr/>
                </a:tc>
                <a:extLst>
                  <a:ext uri="{0D108BD9-81ED-4DB2-BD59-A6C34878D82A}">
                    <a16:rowId xmlns:a16="http://schemas.microsoft.com/office/drawing/2014/main" val="1207711418"/>
                  </a:ext>
                </a:extLst>
              </a:tr>
              <a:tr h="370840">
                <a:tc>
                  <a:txBody>
                    <a:bodyPr/>
                    <a:lstStyle/>
                    <a:p>
                      <a:endParaRPr lang="en-GB" dirty="0"/>
                    </a:p>
                  </a:txBody>
                  <a:tcPr/>
                </a:tc>
                <a:tc>
                  <a:txBody>
                    <a:bodyPr/>
                    <a:lstStyle/>
                    <a:p>
                      <a:r>
                        <a:rPr lang="en-GB" dirty="0"/>
                        <a:t>3</a:t>
                      </a:r>
                    </a:p>
                  </a:txBody>
                  <a:tcPr/>
                </a:tc>
                <a:tc>
                  <a:txBody>
                    <a:bodyPr/>
                    <a:lstStyle/>
                    <a:p>
                      <a:r>
                        <a:rPr lang="en-GB" dirty="0"/>
                        <a:t>high (likely to occur frequently)</a:t>
                      </a:r>
                    </a:p>
                  </a:txBody>
                  <a:tcPr/>
                </a:tc>
                <a:extLst>
                  <a:ext uri="{0D108BD9-81ED-4DB2-BD59-A6C34878D82A}">
                    <a16:rowId xmlns:a16="http://schemas.microsoft.com/office/drawing/2014/main" val="609729716"/>
                  </a:ext>
                </a:extLst>
              </a:tr>
              <a:tr h="370840">
                <a:tc>
                  <a:txBody>
                    <a:bodyPr/>
                    <a:lstStyle/>
                    <a:p>
                      <a:r>
                        <a:rPr lang="en-GB" dirty="0"/>
                        <a:t>Avoidance</a:t>
                      </a:r>
                    </a:p>
                  </a:txBody>
                  <a:tcPr/>
                </a:tc>
                <a:tc>
                  <a:txBody>
                    <a:bodyPr/>
                    <a:lstStyle/>
                    <a:p>
                      <a:r>
                        <a:rPr lang="en-GB" dirty="0"/>
                        <a:t>1</a:t>
                      </a:r>
                    </a:p>
                  </a:txBody>
                  <a:tcPr/>
                </a:tc>
                <a:tc>
                  <a:txBody>
                    <a:bodyPr/>
                    <a:lstStyle/>
                    <a:p>
                      <a:r>
                        <a:rPr lang="en-GB" dirty="0"/>
                        <a:t>possible under specific conditions</a:t>
                      </a:r>
                    </a:p>
                  </a:txBody>
                  <a:tcPr/>
                </a:tc>
                <a:extLst>
                  <a:ext uri="{0D108BD9-81ED-4DB2-BD59-A6C34878D82A}">
                    <a16:rowId xmlns:a16="http://schemas.microsoft.com/office/drawing/2014/main" val="4277496148"/>
                  </a:ext>
                </a:extLst>
              </a:tr>
              <a:tr h="370840">
                <a:tc>
                  <a:txBody>
                    <a:bodyPr/>
                    <a:lstStyle/>
                    <a:p>
                      <a:endParaRPr lang="en-GB"/>
                    </a:p>
                  </a:txBody>
                  <a:tcPr/>
                </a:tc>
                <a:tc>
                  <a:txBody>
                    <a:bodyPr/>
                    <a:lstStyle/>
                    <a:p>
                      <a:r>
                        <a:rPr lang="en-GB" dirty="0"/>
                        <a:t>2</a:t>
                      </a:r>
                    </a:p>
                  </a:txBody>
                  <a:tcPr/>
                </a:tc>
                <a:tc>
                  <a:txBody>
                    <a:bodyPr/>
                    <a:lstStyle/>
                    <a:p>
                      <a:r>
                        <a:rPr lang="en-GB" dirty="0"/>
                        <a:t>scarcely possible</a:t>
                      </a:r>
                    </a:p>
                  </a:txBody>
                  <a:tcPr/>
                </a:tc>
                <a:extLst>
                  <a:ext uri="{0D108BD9-81ED-4DB2-BD59-A6C34878D82A}">
                    <a16:rowId xmlns:a16="http://schemas.microsoft.com/office/drawing/2014/main" val="318346107"/>
                  </a:ext>
                </a:extLst>
              </a:tr>
            </a:tbl>
          </a:graphicData>
        </a:graphic>
      </p:graphicFrame>
    </p:spTree>
    <p:extLst>
      <p:ext uri="{BB962C8B-B14F-4D97-AF65-F5344CB8AC3E}">
        <p14:creationId xmlns:p14="http://schemas.microsoft.com/office/powerpoint/2010/main" val="302967469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FD4A-A654-4CBC-B42F-D809D158E9A8}"/>
              </a:ext>
            </a:extLst>
          </p:cNvPr>
          <p:cNvSpPr>
            <a:spLocks noGrp="1"/>
          </p:cNvSpPr>
          <p:nvPr>
            <p:ph type="title"/>
          </p:nvPr>
        </p:nvSpPr>
        <p:spPr/>
        <p:txBody>
          <a:bodyPr/>
          <a:lstStyle/>
          <a:p>
            <a:r>
              <a:rPr lang="en-GB" dirty="0"/>
              <a:t>Nuclear Safety and Process Safety</a:t>
            </a:r>
          </a:p>
        </p:txBody>
      </p:sp>
      <p:sp>
        <p:nvSpPr>
          <p:cNvPr id="3" name="Content Placeholder 2">
            <a:extLst>
              <a:ext uri="{FF2B5EF4-FFF2-40B4-BE49-F238E27FC236}">
                <a16:creationId xmlns:a16="http://schemas.microsoft.com/office/drawing/2014/main" id="{4AB88932-37F0-4171-B4A2-4920F2DDF4AC}"/>
              </a:ext>
            </a:extLst>
          </p:cNvPr>
          <p:cNvSpPr>
            <a:spLocks noGrp="1"/>
          </p:cNvSpPr>
          <p:nvPr>
            <p:ph idx="1"/>
          </p:nvPr>
        </p:nvSpPr>
        <p:spPr>
          <a:xfrm>
            <a:off x="728403" y="3428999"/>
            <a:ext cx="7886700" cy="2414847"/>
          </a:xfrm>
        </p:spPr>
        <p:txBody>
          <a:bodyPr/>
          <a:lstStyle/>
          <a:p>
            <a:r>
              <a:rPr lang="en-GB" dirty="0"/>
              <a:t>Both about containment of hazardous material</a:t>
            </a:r>
          </a:p>
          <a:p>
            <a:r>
              <a:rPr lang="en-GB" dirty="0"/>
              <a:t>Both concerned with very low frequency high consequence events</a:t>
            </a:r>
          </a:p>
          <a:p>
            <a:r>
              <a:rPr lang="en-GB" dirty="0"/>
              <a:t>However lower tolerability of risk</a:t>
            </a:r>
          </a:p>
          <a:p>
            <a:r>
              <a:rPr lang="en-GB" dirty="0"/>
              <a:t>Lower thresholds</a:t>
            </a:r>
          </a:p>
          <a:p>
            <a:r>
              <a:rPr lang="en-GB" dirty="0"/>
              <a:t>Emphasis on defence-in-depth, determinism and conservatism</a:t>
            </a:r>
          </a:p>
        </p:txBody>
      </p:sp>
      <p:pic>
        <p:nvPicPr>
          <p:cNvPr id="2050" name="Picture 2" descr="Know Your Hazard Symbols (Pictograms) | Office of Environmental Health and  Safety">
            <a:extLst>
              <a:ext uri="{FF2B5EF4-FFF2-40B4-BE49-F238E27FC236}">
                <a16:creationId xmlns:a16="http://schemas.microsoft.com/office/drawing/2014/main" id="{5C90CBA6-BF61-4FA8-9CB5-8076BBB86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568" y="1414671"/>
            <a:ext cx="2014328" cy="20143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FCE07E7-31A1-49FE-A707-EA3A35AE4FC3}"/>
              </a:ext>
            </a:extLst>
          </p:cNvPr>
          <p:cNvPicPr>
            <a:picLocks noChangeAspect="1"/>
          </p:cNvPicPr>
          <p:nvPr/>
        </p:nvPicPr>
        <p:blipFill>
          <a:blip r:embed="rId4"/>
          <a:stretch>
            <a:fillRect/>
          </a:stretch>
        </p:blipFill>
        <p:spPr>
          <a:xfrm>
            <a:off x="1902151" y="1654233"/>
            <a:ext cx="1893670" cy="1486531"/>
          </a:xfrm>
          <a:prstGeom prst="rect">
            <a:avLst/>
          </a:prstGeom>
        </p:spPr>
      </p:pic>
    </p:spTree>
    <p:extLst>
      <p:ext uri="{BB962C8B-B14F-4D97-AF65-F5344CB8AC3E}">
        <p14:creationId xmlns:p14="http://schemas.microsoft.com/office/powerpoint/2010/main" val="414613589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01EA-370D-47FA-A598-B547384C5148}"/>
              </a:ext>
            </a:extLst>
          </p:cNvPr>
          <p:cNvSpPr>
            <a:spLocks noGrp="1"/>
          </p:cNvSpPr>
          <p:nvPr>
            <p:ph type="title"/>
          </p:nvPr>
        </p:nvSpPr>
        <p:spPr/>
        <p:txBody>
          <a:bodyPr/>
          <a:lstStyle/>
          <a:p>
            <a:r>
              <a:rPr lang="en-GB" dirty="0"/>
              <a:t>Assessment</a:t>
            </a:r>
          </a:p>
        </p:txBody>
      </p:sp>
      <p:sp>
        <p:nvSpPr>
          <p:cNvPr id="3" name="Content Placeholder 2">
            <a:extLst>
              <a:ext uri="{FF2B5EF4-FFF2-40B4-BE49-F238E27FC236}">
                <a16:creationId xmlns:a16="http://schemas.microsoft.com/office/drawing/2014/main" id="{928F41AF-CC4B-49C8-A2E4-D15A25472467}"/>
              </a:ext>
            </a:extLst>
          </p:cNvPr>
          <p:cNvSpPr>
            <a:spLocks noGrp="1"/>
          </p:cNvSpPr>
          <p:nvPr>
            <p:ph idx="1"/>
          </p:nvPr>
        </p:nvSpPr>
        <p:spPr/>
        <p:txBody>
          <a:bodyPr/>
          <a:lstStyle/>
          <a:p>
            <a:r>
              <a:rPr lang="en-GB" dirty="0"/>
              <a:t>Identification of hazards</a:t>
            </a:r>
          </a:p>
          <a:p>
            <a:pPr lvl="1"/>
            <a:r>
              <a:rPr lang="en-GB" dirty="0"/>
              <a:t>HAZOP</a:t>
            </a:r>
          </a:p>
          <a:p>
            <a:pPr lvl="1"/>
            <a:r>
              <a:rPr lang="en-GB" dirty="0"/>
              <a:t>Walkdown / Workface assessment</a:t>
            </a:r>
          </a:p>
          <a:p>
            <a:pPr lvl="1"/>
            <a:r>
              <a:rPr lang="en-GB" dirty="0"/>
              <a:t>“Unexpected” sharps</a:t>
            </a:r>
          </a:p>
          <a:p>
            <a:r>
              <a:rPr lang="en-GB" dirty="0"/>
              <a:t>Consequences</a:t>
            </a:r>
          </a:p>
          <a:p>
            <a:pPr lvl="1"/>
            <a:r>
              <a:rPr lang="en-GB" dirty="0"/>
              <a:t>Mechanism of harm complex</a:t>
            </a:r>
          </a:p>
          <a:p>
            <a:pPr lvl="1"/>
            <a:r>
              <a:rPr lang="en-GB" dirty="0"/>
              <a:t>Physical / chemical / biological interactions</a:t>
            </a:r>
          </a:p>
          <a:p>
            <a:pPr lvl="1"/>
            <a:r>
              <a:rPr lang="en-GB" dirty="0"/>
              <a:t>Broad brush qualitative only</a:t>
            </a:r>
          </a:p>
          <a:p>
            <a:endParaRPr lang="en-GB" dirty="0"/>
          </a:p>
        </p:txBody>
      </p:sp>
    </p:spTree>
    <p:extLst>
      <p:ext uri="{BB962C8B-B14F-4D97-AF65-F5344CB8AC3E}">
        <p14:creationId xmlns:p14="http://schemas.microsoft.com/office/powerpoint/2010/main" val="58395498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D5D35-F3B6-49F8-9F48-FDFE8933BA65}"/>
              </a:ext>
            </a:extLst>
          </p:cNvPr>
          <p:cNvSpPr>
            <a:spLocks noGrp="1"/>
          </p:cNvSpPr>
          <p:nvPr>
            <p:ph type="title"/>
          </p:nvPr>
        </p:nvSpPr>
        <p:spPr/>
        <p:txBody>
          <a:bodyPr/>
          <a:lstStyle/>
          <a:p>
            <a:r>
              <a:rPr lang="en-GB" dirty="0"/>
              <a:t>Hierarchy of Controls</a:t>
            </a:r>
          </a:p>
        </p:txBody>
      </p:sp>
      <p:pic>
        <p:nvPicPr>
          <p:cNvPr id="6" name="Content Placeholder 5">
            <a:extLst>
              <a:ext uri="{FF2B5EF4-FFF2-40B4-BE49-F238E27FC236}">
                <a16:creationId xmlns:a16="http://schemas.microsoft.com/office/drawing/2014/main" id="{081A5BCB-2514-4470-B7C1-B11559C8DD7D}"/>
              </a:ext>
            </a:extLst>
          </p:cNvPr>
          <p:cNvPicPr>
            <a:picLocks noGrp="1" noChangeAspect="1"/>
          </p:cNvPicPr>
          <p:nvPr>
            <p:ph idx="1"/>
          </p:nvPr>
        </p:nvPicPr>
        <p:blipFill>
          <a:blip r:embed="rId3"/>
          <a:stretch>
            <a:fillRect/>
          </a:stretch>
        </p:blipFill>
        <p:spPr>
          <a:xfrm>
            <a:off x="966941" y="1383381"/>
            <a:ext cx="6974112" cy="4526467"/>
          </a:xfrm>
        </p:spPr>
      </p:pic>
    </p:spTree>
    <p:extLst>
      <p:ext uri="{BB962C8B-B14F-4D97-AF65-F5344CB8AC3E}">
        <p14:creationId xmlns:p14="http://schemas.microsoft.com/office/powerpoint/2010/main" val="142753714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3B7D-ECE8-4EB2-9B68-E82C0D5911EE}"/>
              </a:ext>
            </a:extLst>
          </p:cNvPr>
          <p:cNvSpPr>
            <a:spLocks noGrp="1"/>
          </p:cNvSpPr>
          <p:nvPr>
            <p:ph type="title"/>
          </p:nvPr>
        </p:nvSpPr>
        <p:spPr/>
        <p:txBody>
          <a:bodyPr>
            <a:normAutofit fontScale="90000"/>
          </a:bodyPr>
          <a:lstStyle/>
          <a:p>
            <a:r>
              <a:rPr lang="en-GB" dirty="0"/>
              <a:t>Demonstrating ALARP: Paths not travelled</a:t>
            </a:r>
          </a:p>
        </p:txBody>
      </p:sp>
      <p:sp>
        <p:nvSpPr>
          <p:cNvPr id="3" name="Content Placeholder 2">
            <a:extLst>
              <a:ext uri="{FF2B5EF4-FFF2-40B4-BE49-F238E27FC236}">
                <a16:creationId xmlns:a16="http://schemas.microsoft.com/office/drawing/2014/main" id="{BC25BE2C-E9AE-4FFE-90D6-E6D072A7A6ED}"/>
              </a:ext>
            </a:extLst>
          </p:cNvPr>
          <p:cNvSpPr>
            <a:spLocks noGrp="1"/>
          </p:cNvSpPr>
          <p:nvPr>
            <p:ph idx="1"/>
          </p:nvPr>
        </p:nvSpPr>
        <p:spPr/>
        <p:txBody>
          <a:bodyPr/>
          <a:lstStyle/>
          <a:p>
            <a:r>
              <a:rPr lang="en-GB" dirty="0"/>
              <a:t>Some potential barriers are not appropriate</a:t>
            </a:r>
          </a:p>
          <a:p>
            <a:r>
              <a:rPr lang="en-GB" dirty="0"/>
              <a:t>Context of mission?</a:t>
            </a:r>
          </a:p>
          <a:p>
            <a:r>
              <a:rPr lang="en-GB" dirty="0"/>
              <a:t>Adverse consequences?</a:t>
            </a:r>
          </a:p>
        </p:txBody>
      </p:sp>
      <p:pic>
        <p:nvPicPr>
          <p:cNvPr id="4" name="Picture 3">
            <a:extLst>
              <a:ext uri="{FF2B5EF4-FFF2-40B4-BE49-F238E27FC236}">
                <a16:creationId xmlns:a16="http://schemas.microsoft.com/office/drawing/2014/main" id="{5A811C39-9527-40CE-A46C-42950F931C9D}"/>
              </a:ext>
            </a:extLst>
          </p:cNvPr>
          <p:cNvPicPr>
            <a:picLocks noChangeAspect="1"/>
          </p:cNvPicPr>
          <p:nvPr/>
        </p:nvPicPr>
        <p:blipFill>
          <a:blip r:embed="rId3"/>
          <a:stretch>
            <a:fillRect/>
          </a:stretch>
        </p:blipFill>
        <p:spPr>
          <a:xfrm>
            <a:off x="3578798" y="2553532"/>
            <a:ext cx="4836799" cy="3137383"/>
          </a:xfrm>
          <a:prstGeom prst="rect">
            <a:avLst/>
          </a:prstGeom>
        </p:spPr>
      </p:pic>
    </p:spTree>
    <p:extLst>
      <p:ext uri="{BB962C8B-B14F-4D97-AF65-F5344CB8AC3E}">
        <p14:creationId xmlns:p14="http://schemas.microsoft.com/office/powerpoint/2010/main" val="6888881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7BBDD-DC0E-4915-B2C0-C39ED94E0683}"/>
              </a:ext>
            </a:extLst>
          </p:cNvPr>
          <p:cNvSpPr>
            <a:spLocks noGrp="1"/>
          </p:cNvSpPr>
          <p:nvPr>
            <p:ph type="title"/>
          </p:nvPr>
        </p:nvSpPr>
        <p:spPr>
          <a:xfrm>
            <a:off x="728403" y="805700"/>
            <a:ext cx="7886700" cy="848533"/>
          </a:xfrm>
        </p:spPr>
        <p:txBody>
          <a:bodyPr anchor="t">
            <a:normAutofit/>
          </a:bodyPr>
          <a:lstStyle/>
          <a:p>
            <a:r>
              <a:rPr lang="en-GB" dirty="0"/>
              <a:t>Demonstrating ALARP: Context</a:t>
            </a:r>
          </a:p>
        </p:txBody>
      </p:sp>
      <p:pic>
        <p:nvPicPr>
          <p:cNvPr id="1026" name="Picture 7">
            <a:extLst>
              <a:ext uri="{FF2B5EF4-FFF2-40B4-BE49-F238E27FC236}">
                <a16:creationId xmlns:a16="http://schemas.microsoft.com/office/drawing/2014/main" id="{5BCB6955-D0AB-471C-B872-A2CA0D457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04" y="1414121"/>
            <a:ext cx="7452298" cy="44297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34002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813E9-9507-4038-B029-B80C4C341444}"/>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1E8BC5EF-F98C-4D51-8F4A-D4A75C96922C}"/>
              </a:ext>
            </a:extLst>
          </p:cNvPr>
          <p:cNvSpPr>
            <a:spLocks noGrp="1"/>
          </p:cNvSpPr>
          <p:nvPr>
            <p:ph idx="1"/>
          </p:nvPr>
        </p:nvSpPr>
        <p:spPr/>
        <p:txBody>
          <a:bodyPr/>
          <a:lstStyle/>
          <a:p>
            <a:r>
              <a:rPr lang="en-GB" dirty="0"/>
              <a:t>Contaminated Wounds assessment is conventional wound assessment plus!</a:t>
            </a:r>
          </a:p>
          <a:p>
            <a:r>
              <a:rPr lang="en-GB" dirty="0"/>
              <a:t>Difficult to quantify</a:t>
            </a:r>
          </a:p>
          <a:p>
            <a:r>
              <a:rPr lang="en-GB" dirty="0"/>
              <a:t>Requires systematic justification</a:t>
            </a:r>
          </a:p>
          <a:p>
            <a:pPr lvl="1"/>
            <a:r>
              <a:rPr lang="en-GB" dirty="0"/>
              <a:t>Opportunities to improve</a:t>
            </a:r>
          </a:p>
          <a:p>
            <a:pPr lvl="1"/>
            <a:r>
              <a:rPr lang="en-GB" dirty="0"/>
              <a:t>Wider context of operation</a:t>
            </a:r>
          </a:p>
        </p:txBody>
      </p:sp>
    </p:spTree>
    <p:extLst>
      <p:ext uri="{BB962C8B-B14F-4D97-AF65-F5344CB8AC3E}">
        <p14:creationId xmlns:p14="http://schemas.microsoft.com/office/powerpoint/2010/main" val="424977880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15F9-EC7B-DF4A-9BA3-2B245F1F7F4F}"/>
              </a:ext>
            </a:extLst>
          </p:cNvPr>
          <p:cNvSpPr>
            <a:spLocks noGrp="1"/>
          </p:cNvSpPr>
          <p:nvPr>
            <p:ph type="title"/>
          </p:nvPr>
        </p:nvSpPr>
        <p:spPr/>
        <p:txBody>
          <a:bodyPr>
            <a:normAutofit fontScale="90000"/>
          </a:bodyPr>
          <a:lstStyle/>
          <a:p>
            <a:r>
              <a:rPr lang="en-US" dirty="0"/>
              <a:t>Contaminated Wounds: A Risk Assessment Challenge</a:t>
            </a:r>
          </a:p>
        </p:txBody>
      </p:sp>
      <p:sp>
        <p:nvSpPr>
          <p:cNvPr id="3" name="Content Placeholder 2">
            <a:extLst>
              <a:ext uri="{FF2B5EF4-FFF2-40B4-BE49-F238E27FC236}">
                <a16:creationId xmlns:a16="http://schemas.microsoft.com/office/drawing/2014/main" id="{F0B80790-1522-4C4B-BE94-77E7689AA98C}"/>
              </a:ext>
            </a:extLst>
          </p:cNvPr>
          <p:cNvSpPr>
            <a:spLocks noGrp="1"/>
          </p:cNvSpPr>
          <p:nvPr>
            <p:ph idx="1"/>
          </p:nvPr>
        </p:nvSpPr>
        <p:spPr>
          <a:xfrm>
            <a:off x="728403" y="3762374"/>
            <a:ext cx="7886700" cy="1345047"/>
          </a:xfrm>
        </p:spPr>
        <p:txBody>
          <a:bodyPr>
            <a:normAutofit fontScale="92500" lnSpcReduction="20000"/>
          </a:bodyPr>
          <a:lstStyle/>
          <a:p>
            <a:r>
              <a:rPr lang="en-US" dirty="0"/>
              <a:t>Tim Boland, Safety-in-Engineering Lead, Sellafield Ltd.</a:t>
            </a:r>
          </a:p>
          <a:p>
            <a:r>
              <a:rPr lang="en-US" dirty="0"/>
              <a:t>Richard Cooper, Safety Process &amp; Methodology, Sellafield Ltd.</a:t>
            </a:r>
          </a:p>
        </p:txBody>
      </p:sp>
      <p:sp>
        <p:nvSpPr>
          <p:cNvPr id="4" name="Date Placeholder 3">
            <a:extLst>
              <a:ext uri="{FF2B5EF4-FFF2-40B4-BE49-F238E27FC236}">
                <a16:creationId xmlns:a16="http://schemas.microsoft.com/office/drawing/2014/main" id="{46007DFB-A311-6A46-A59A-54AD0AB989F2}"/>
              </a:ext>
            </a:extLst>
          </p:cNvPr>
          <p:cNvSpPr>
            <a:spLocks noGrp="1"/>
          </p:cNvSpPr>
          <p:nvPr>
            <p:ph type="dt" sz="half" idx="2"/>
          </p:nvPr>
        </p:nvSpPr>
        <p:spPr/>
        <p:txBody>
          <a:bodyPr/>
          <a:lstStyle/>
          <a:p>
            <a:fld id="{E654E99B-27BB-EC48-90D5-CEE48F32DFCA}" type="datetime4">
              <a:rPr lang="en-GB" smtClean="0"/>
              <a:pPr/>
              <a:t>02 November 2022</a:t>
            </a:fld>
            <a:endParaRPr lang="en-US" dirty="0"/>
          </a:p>
        </p:txBody>
      </p:sp>
    </p:spTree>
    <p:extLst>
      <p:ext uri="{BB962C8B-B14F-4D97-AF65-F5344CB8AC3E}">
        <p14:creationId xmlns:p14="http://schemas.microsoft.com/office/powerpoint/2010/main" val="312960494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6E58-1D44-4352-9A95-FC640F5C3740}"/>
              </a:ext>
            </a:extLst>
          </p:cNvPr>
          <p:cNvSpPr>
            <a:spLocks noGrp="1"/>
          </p:cNvSpPr>
          <p:nvPr>
            <p:ph type="title"/>
          </p:nvPr>
        </p:nvSpPr>
        <p:spPr/>
        <p:txBody>
          <a:bodyPr/>
          <a:lstStyle/>
          <a:p>
            <a:r>
              <a:rPr lang="en-GB" dirty="0"/>
              <a:t>What is a Contaminated Wound?</a:t>
            </a:r>
          </a:p>
        </p:txBody>
      </p:sp>
      <p:pic>
        <p:nvPicPr>
          <p:cNvPr id="4" name="Content Placeholder 3">
            <a:extLst>
              <a:ext uri="{FF2B5EF4-FFF2-40B4-BE49-F238E27FC236}">
                <a16:creationId xmlns:a16="http://schemas.microsoft.com/office/drawing/2014/main" id="{5DB006D7-4F37-4433-B60E-EE899CC7A41B}"/>
              </a:ext>
            </a:extLst>
          </p:cNvPr>
          <p:cNvPicPr>
            <a:picLocks noGrp="1" noChangeAspect="1"/>
          </p:cNvPicPr>
          <p:nvPr>
            <p:ph idx="1"/>
          </p:nvPr>
        </p:nvPicPr>
        <p:blipFill>
          <a:blip r:embed="rId3"/>
          <a:stretch>
            <a:fillRect/>
          </a:stretch>
        </p:blipFill>
        <p:spPr>
          <a:xfrm>
            <a:off x="2724149" y="1316182"/>
            <a:ext cx="3286125" cy="4232131"/>
          </a:xfrm>
          <a:prstGeom prst="rect">
            <a:avLst/>
          </a:prstGeom>
        </p:spPr>
      </p:pic>
      <p:sp>
        <p:nvSpPr>
          <p:cNvPr id="5" name="Isosceles Triangle 4">
            <a:extLst>
              <a:ext uri="{FF2B5EF4-FFF2-40B4-BE49-F238E27FC236}">
                <a16:creationId xmlns:a16="http://schemas.microsoft.com/office/drawing/2014/main" id="{27D1933D-1263-46AA-8A92-6BB74324ED08}"/>
              </a:ext>
            </a:extLst>
          </p:cNvPr>
          <p:cNvSpPr/>
          <p:nvPr/>
        </p:nvSpPr>
        <p:spPr>
          <a:xfrm rot="16536913">
            <a:off x="5070201" y="3560024"/>
            <a:ext cx="887637" cy="109314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4D00A7A5-7790-4F5C-A26D-60CBB9CEE9DD}"/>
              </a:ext>
            </a:extLst>
          </p:cNvPr>
          <p:cNvSpPr/>
          <p:nvPr/>
        </p:nvSpPr>
        <p:spPr>
          <a:xfrm>
            <a:off x="5185112" y="4032671"/>
            <a:ext cx="328907" cy="147851"/>
          </a:xfrm>
          <a:custGeom>
            <a:avLst/>
            <a:gdLst>
              <a:gd name="connsiteX0" fmla="*/ 0 w 401154"/>
              <a:gd name="connsiteY0" fmla="*/ 85725 h 328826"/>
              <a:gd name="connsiteX1" fmla="*/ 47625 w 401154"/>
              <a:gd name="connsiteY1" fmla="*/ 114300 h 328826"/>
              <a:gd name="connsiteX2" fmla="*/ 219075 w 401154"/>
              <a:gd name="connsiteY2" fmla="*/ 133350 h 328826"/>
              <a:gd name="connsiteX3" fmla="*/ 76200 w 401154"/>
              <a:gd name="connsiteY3" fmla="*/ 123825 h 328826"/>
              <a:gd name="connsiteX4" fmla="*/ 57150 w 401154"/>
              <a:gd name="connsiteY4" fmla="*/ 161925 h 328826"/>
              <a:gd name="connsiteX5" fmla="*/ 85725 w 401154"/>
              <a:gd name="connsiteY5" fmla="*/ 295275 h 328826"/>
              <a:gd name="connsiteX6" fmla="*/ 123825 w 401154"/>
              <a:gd name="connsiteY6" fmla="*/ 314325 h 328826"/>
              <a:gd name="connsiteX7" fmla="*/ 161925 w 401154"/>
              <a:gd name="connsiteY7" fmla="*/ 323850 h 328826"/>
              <a:gd name="connsiteX8" fmla="*/ 371475 w 401154"/>
              <a:gd name="connsiteY8" fmla="*/ 304800 h 328826"/>
              <a:gd name="connsiteX9" fmla="*/ 333375 w 401154"/>
              <a:gd name="connsiteY9" fmla="*/ 142875 h 328826"/>
              <a:gd name="connsiteX10" fmla="*/ 285750 w 401154"/>
              <a:gd name="connsiteY10" fmla="*/ 133350 h 328826"/>
              <a:gd name="connsiteX11" fmla="*/ 161925 w 401154"/>
              <a:gd name="connsiteY11" fmla="*/ 142875 h 328826"/>
              <a:gd name="connsiteX12" fmla="*/ 180975 w 401154"/>
              <a:gd name="connsiteY12" fmla="*/ 219075 h 328826"/>
              <a:gd name="connsiteX13" fmla="*/ 390525 w 401154"/>
              <a:gd name="connsiteY13" fmla="*/ 209550 h 328826"/>
              <a:gd name="connsiteX14" fmla="*/ 381000 w 401154"/>
              <a:gd name="connsiteY14" fmla="*/ 66675 h 328826"/>
              <a:gd name="connsiteX15" fmla="*/ 333375 w 401154"/>
              <a:gd name="connsiteY15" fmla="*/ 57150 h 328826"/>
              <a:gd name="connsiteX16" fmla="*/ 238125 w 401154"/>
              <a:gd name="connsiteY16" fmla="*/ 66675 h 328826"/>
              <a:gd name="connsiteX17" fmla="*/ 209550 w 401154"/>
              <a:gd name="connsiteY17" fmla="*/ 95250 h 328826"/>
              <a:gd name="connsiteX18" fmla="*/ 180975 w 401154"/>
              <a:gd name="connsiteY18" fmla="*/ 152400 h 328826"/>
              <a:gd name="connsiteX19" fmla="*/ 142875 w 401154"/>
              <a:gd name="connsiteY19" fmla="*/ 123825 h 328826"/>
              <a:gd name="connsiteX20" fmla="*/ 85725 w 401154"/>
              <a:gd name="connsiteY20" fmla="*/ 76200 h 328826"/>
              <a:gd name="connsiteX21" fmla="*/ 0 w 401154"/>
              <a:gd name="connsiteY21" fmla="*/ 47625 h 328826"/>
              <a:gd name="connsiteX22" fmla="*/ 19050 w 401154"/>
              <a:gd name="connsiteY22" fmla="*/ 104775 h 328826"/>
              <a:gd name="connsiteX23" fmla="*/ 95250 w 401154"/>
              <a:gd name="connsiteY23" fmla="*/ 142875 h 328826"/>
              <a:gd name="connsiteX24" fmla="*/ 76200 w 401154"/>
              <a:gd name="connsiteY24" fmla="*/ 180975 h 328826"/>
              <a:gd name="connsiteX25" fmla="*/ 142875 w 401154"/>
              <a:gd name="connsiteY25" fmla="*/ 161925 h 328826"/>
              <a:gd name="connsiteX26" fmla="*/ 123825 w 401154"/>
              <a:gd name="connsiteY26" fmla="*/ 85725 h 328826"/>
              <a:gd name="connsiteX27" fmla="*/ 85725 w 401154"/>
              <a:gd name="connsiteY27" fmla="*/ 57150 h 328826"/>
              <a:gd name="connsiteX28" fmla="*/ 47625 w 401154"/>
              <a:gd name="connsiteY28" fmla="*/ 0 h 328826"/>
              <a:gd name="connsiteX29" fmla="*/ 66675 w 401154"/>
              <a:gd name="connsiteY29" fmla="*/ 76200 h 32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1154" h="328826">
                <a:moveTo>
                  <a:pt x="0" y="85725"/>
                </a:moveTo>
                <a:cubicBezTo>
                  <a:pt x="15875" y="95250"/>
                  <a:pt x="29534" y="110367"/>
                  <a:pt x="47625" y="114300"/>
                </a:cubicBezTo>
                <a:cubicBezTo>
                  <a:pt x="103814" y="126515"/>
                  <a:pt x="219075" y="133350"/>
                  <a:pt x="219075" y="133350"/>
                </a:cubicBezTo>
                <a:cubicBezTo>
                  <a:pt x="197555" y="68789"/>
                  <a:pt x="209633" y="73787"/>
                  <a:pt x="76200" y="123825"/>
                </a:cubicBezTo>
                <a:cubicBezTo>
                  <a:pt x="62905" y="128811"/>
                  <a:pt x="63500" y="149225"/>
                  <a:pt x="57150" y="161925"/>
                </a:cubicBezTo>
                <a:cubicBezTo>
                  <a:pt x="59977" y="193021"/>
                  <a:pt x="49747" y="265293"/>
                  <a:pt x="85725" y="295275"/>
                </a:cubicBezTo>
                <a:cubicBezTo>
                  <a:pt x="96633" y="304365"/>
                  <a:pt x="110530" y="309339"/>
                  <a:pt x="123825" y="314325"/>
                </a:cubicBezTo>
                <a:cubicBezTo>
                  <a:pt x="136082" y="318922"/>
                  <a:pt x="149225" y="320675"/>
                  <a:pt x="161925" y="323850"/>
                </a:cubicBezTo>
                <a:cubicBezTo>
                  <a:pt x="231775" y="317500"/>
                  <a:pt x="316961" y="348931"/>
                  <a:pt x="371475" y="304800"/>
                </a:cubicBezTo>
                <a:cubicBezTo>
                  <a:pt x="428370" y="258742"/>
                  <a:pt x="385552" y="162441"/>
                  <a:pt x="333375" y="142875"/>
                </a:cubicBezTo>
                <a:cubicBezTo>
                  <a:pt x="318216" y="137191"/>
                  <a:pt x="301625" y="136525"/>
                  <a:pt x="285750" y="133350"/>
                </a:cubicBezTo>
                <a:cubicBezTo>
                  <a:pt x="244475" y="136525"/>
                  <a:pt x="193964" y="116661"/>
                  <a:pt x="161925" y="142875"/>
                </a:cubicBezTo>
                <a:cubicBezTo>
                  <a:pt x="141661" y="159454"/>
                  <a:pt x="155841" y="211744"/>
                  <a:pt x="180975" y="219075"/>
                </a:cubicBezTo>
                <a:cubicBezTo>
                  <a:pt x="248100" y="238653"/>
                  <a:pt x="320675" y="212725"/>
                  <a:pt x="390525" y="209550"/>
                </a:cubicBezTo>
                <a:cubicBezTo>
                  <a:pt x="398523" y="161563"/>
                  <a:pt x="413848" y="113601"/>
                  <a:pt x="381000" y="66675"/>
                </a:cubicBezTo>
                <a:cubicBezTo>
                  <a:pt x="371716" y="53412"/>
                  <a:pt x="349250" y="60325"/>
                  <a:pt x="333375" y="57150"/>
                </a:cubicBezTo>
                <a:cubicBezTo>
                  <a:pt x="301625" y="60325"/>
                  <a:pt x="268622" y="57291"/>
                  <a:pt x="238125" y="66675"/>
                </a:cubicBezTo>
                <a:cubicBezTo>
                  <a:pt x="225250" y="70636"/>
                  <a:pt x="218174" y="84902"/>
                  <a:pt x="209550" y="95250"/>
                </a:cubicBezTo>
                <a:cubicBezTo>
                  <a:pt x="189034" y="119869"/>
                  <a:pt x="190521" y="123761"/>
                  <a:pt x="180975" y="152400"/>
                </a:cubicBezTo>
                <a:cubicBezTo>
                  <a:pt x="168275" y="142875"/>
                  <a:pt x="154928" y="134156"/>
                  <a:pt x="142875" y="123825"/>
                </a:cubicBezTo>
                <a:cubicBezTo>
                  <a:pt x="113383" y="98546"/>
                  <a:pt x="119408" y="93041"/>
                  <a:pt x="85725" y="76200"/>
                </a:cubicBezTo>
                <a:cubicBezTo>
                  <a:pt x="49857" y="58266"/>
                  <a:pt x="36380" y="56720"/>
                  <a:pt x="0" y="47625"/>
                </a:cubicBezTo>
                <a:cubicBezTo>
                  <a:pt x="6350" y="66675"/>
                  <a:pt x="8407" y="87747"/>
                  <a:pt x="19050" y="104775"/>
                </a:cubicBezTo>
                <a:cubicBezTo>
                  <a:pt x="28561" y="119993"/>
                  <a:pt x="86717" y="139462"/>
                  <a:pt x="95250" y="142875"/>
                </a:cubicBezTo>
                <a:cubicBezTo>
                  <a:pt x="88900" y="155575"/>
                  <a:pt x="68895" y="168799"/>
                  <a:pt x="76200" y="180975"/>
                </a:cubicBezTo>
                <a:cubicBezTo>
                  <a:pt x="107793" y="233631"/>
                  <a:pt x="134118" y="175060"/>
                  <a:pt x="142875" y="161925"/>
                </a:cubicBezTo>
                <a:cubicBezTo>
                  <a:pt x="142566" y="160382"/>
                  <a:pt x="131533" y="94974"/>
                  <a:pt x="123825" y="85725"/>
                </a:cubicBezTo>
                <a:cubicBezTo>
                  <a:pt x="113662" y="73529"/>
                  <a:pt x="96272" y="69015"/>
                  <a:pt x="85725" y="57150"/>
                </a:cubicBezTo>
                <a:cubicBezTo>
                  <a:pt x="70514" y="40038"/>
                  <a:pt x="47625" y="0"/>
                  <a:pt x="47625" y="0"/>
                </a:cubicBezTo>
                <a:lnTo>
                  <a:pt x="66675" y="76200"/>
                </a:lnTo>
              </a:path>
            </a:pathLst>
          </a:cu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9E93F9A6-31DB-4454-B61A-16188C4CD3C5}"/>
              </a:ext>
            </a:extLst>
          </p:cNvPr>
          <p:cNvPicPr>
            <a:picLocks noChangeAspect="1"/>
          </p:cNvPicPr>
          <p:nvPr/>
        </p:nvPicPr>
        <p:blipFill>
          <a:blip r:embed="rId4"/>
          <a:stretch>
            <a:fillRect/>
          </a:stretch>
        </p:blipFill>
        <p:spPr>
          <a:xfrm>
            <a:off x="5366166" y="3939639"/>
            <a:ext cx="240883" cy="240883"/>
          </a:xfrm>
          <a:prstGeom prst="rect">
            <a:avLst/>
          </a:prstGeom>
        </p:spPr>
      </p:pic>
      <p:cxnSp>
        <p:nvCxnSpPr>
          <p:cNvPr id="13" name="Connector: Curved 12">
            <a:extLst>
              <a:ext uri="{FF2B5EF4-FFF2-40B4-BE49-F238E27FC236}">
                <a16:creationId xmlns:a16="http://schemas.microsoft.com/office/drawing/2014/main" id="{69CEA466-C66E-42F3-862C-3327C30FFC14}"/>
              </a:ext>
            </a:extLst>
          </p:cNvPr>
          <p:cNvCxnSpPr>
            <a:cxnSpLocks/>
          </p:cNvCxnSpPr>
          <p:nvPr/>
        </p:nvCxnSpPr>
        <p:spPr>
          <a:xfrm rot="5400000">
            <a:off x="4174026" y="4300200"/>
            <a:ext cx="994732" cy="755375"/>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53CB4007-0649-4F94-8FC3-8A4AEDDEC2E2}"/>
              </a:ext>
            </a:extLst>
          </p:cNvPr>
          <p:cNvCxnSpPr>
            <a:cxnSpLocks/>
          </p:cNvCxnSpPr>
          <p:nvPr/>
        </p:nvCxnSpPr>
        <p:spPr>
          <a:xfrm rot="5400000">
            <a:off x="4602922" y="4468191"/>
            <a:ext cx="815113" cy="678174"/>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B8946C3-8C63-43EA-A88C-C67682133D43}"/>
              </a:ext>
            </a:extLst>
          </p:cNvPr>
          <p:cNvPicPr>
            <a:picLocks noChangeAspect="1"/>
          </p:cNvPicPr>
          <p:nvPr/>
        </p:nvPicPr>
        <p:blipFill>
          <a:blip r:embed="rId4"/>
          <a:stretch>
            <a:fillRect/>
          </a:stretch>
        </p:blipFill>
        <p:spPr>
          <a:xfrm>
            <a:off x="4173262" y="5206779"/>
            <a:ext cx="240883" cy="240883"/>
          </a:xfrm>
          <a:prstGeom prst="rect">
            <a:avLst/>
          </a:prstGeom>
        </p:spPr>
      </p:pic>
      <p:pic>
        <p:nvPicPr>
          <p:cNvPr id="21" name="Picture 20">
            <a:extLst>
              <a:ext uri="{FF2B5EF4-FFF2-40B4-BE49-F238E27FC236}">
                <a16:creationId xmlns:a16="http://schemas.microsoft.com/office/drawing/2014/main" id="{1D53A38E-2EC3-4955-BBA7-0B967D2F410A}"/>
              </a:ext>
            </a:extLst>
          </p:cNvPr>
          <p:cNvPicPr>
            <a:picLocks noChangeAspect="1"/>
          </p:cNvPicPr>
          <p:nvPr/>
        </p:nvPicPr>
        <p:blipFill>
          <a:blip r:embed="rId4"/>
          <a:stretch>
            <a:fillRect/>
          </a:stretch>
        </p:blipFill>
        <p:spPr>
          <a:xfrm>
            <a:off x="4550949" y="5241342"/>
            <a:ext cx="240883" cy="240883"/>
          </a:xfrm>
          <a:prstGeom prst="rect">
            <a:avLst/>
          </a:prstGeom>
        </p:spPr>
      </p:pic>
    </p:spTree>
    <p:extLst>
      <p:ext uri="{BB962C8B-B14F-4D97-AF65-F5344CB8AC3E}">
        <p14:creationId xmlns:p14="http://schemas.microsoft.com/office/powerpoint/2010/main" val="35659296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3A4A-E8D9-4601-878F-B0616D6ED63B}"/>
              </a:ext>
            </a:extLst>
          </p:cNvPr>
          <p:cNvSpPr>
            <a:spLocks noGrp="1"/>
          </p:cNvSpPr>
          <p:nvPr>
            <p:ph type="title"/>
          </p:nvPr>
        </p:nvSpPr>
        <p:spPr/>
        <p:txBody>
          <a:bodyPr>
            <a:normAutofit/>
          </a:bodyPr>
          <a:lstStyle/>
          <a:p>
            <a:r>
              <a:rPr lang="en-GB" dirty="0"/>
              <a:t>Basics of Ionising Radiation</a:t>
            </a:r>
          </a:p>
        </p:txBody>
      </p:sp>
      <p:sp>
        <p:nvSpPr>
          <p:cNvPr id="21" name="Rectangle 3">
            <a:extLst>
              <a:ext uri="{FF2B5EF4-FFF2-40B4-BE49-F238E27FC236}">
                <a16:creationId xmlns:a16="http://schemas.microsoft.com/office/drawing/2014/main" id="{20112306-F7F7-4F33-82F1-7C3ABFC7917A}"/>
              </a:ext>
            </a:extLst>
          </p:cNvPr>
          <p:cNvSpPr txBox="1">
            <a:spLocks noChangeArrowheads="1"/>
          </p:cNvSpPr>
          <p:nvPr/>
        </p:nvSpPr>
        <p:spPr bwMode="auto">
          <a:xfrm>
            <a:off x="533400" y="1600200"/>
            <a:ext cx="8075613"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92088" indent="-192088" algn="l" rtl="0" fontAlgn="base">
              <a:spcBef>
                <a:spcPct val="50000"/>
              </a:spcBef>
              <a:spcAft>
                <a:spcPct val="0"/>
              </a:spcAft>
              <a:buChar char="•"/>
              <a:defRPr sz="2200" kern="1200">
                <a:solidFill>
                  <a:srgbClr val="004852"/>
                </a:solidFill>
                <a:latin typeface="+mn-lt"/>
                <a:ea typeface="+mn-ea"/>
                <a:cs typeface="+mn-cs"/>
              </a:defRPr>
            </a:lvl1pPr>
            <a:lvl2pPr marL="566738" indent="-180975" algn="l" rtl="0" fontAlgn="base">
              <a:spcBef>
                <a:spcPct val="50000"/>
              </a:spcBef>
              <a:spcAft>
                <a:spcPct val="0"/>
              </a:spcAft>
              <a:buFont typeface="Times" panose="02020603050405020304" pitchFamily="18" charset="0"/>
              <a:buChar char="•"/>
              <a:defRPr sz="2000" kern="1200">
                <a:solidFill>
                  <a:srgbClr val="004852"/>
                </a:solidFill>
                <a:latin typeface="Tech Sans Book" pitchFamily="34" charset="0"/>
                <a:ea typeface="+mn-ea"/>
                <a:cs typeface="+mn-cs"/>
              </a:defRPr>
            </a:lvl2pPr>
            <a:lvl3pPr marL="952500" indent="-192088" algn="l" rtl="0" fontAlgn="base">
              <a:spcBef>
                <a:spcPct val="50000"/>
              </a:spcBef>
              <a:spcAft>
                <a:spcPct val="0"/>
              </a:spcAft>
              <a:buChar char="–"/>
              <a:defRPr sz="1600" kern="1200">
                <a:solidFill>
                  <a:srgbClr val="004852"/>
                </a:solidFill>
                <a:latin typeface="Tech Sans Book" pitchFamily="34" charset="0"/>
                <a:ea typeface="+mn-ea"/>
                <a:cs typeface="+mn-cs"/>
              </a:defRPr>
            </a:lvl3pPr>
            <a:lvl4pPr marL="1601788" indent="-228600" algn="l" rtl="0" fontAlgn="base">
              <a:spcBef>
                <a:spcPct val="20000"/>
              </a:spcBef>
              <a:spcAft>
                <a:spcPct val="0"/>
              </a:spcAft>
              <a:buChar char="–"/>
              <a:defRPr sz="1600" kern="1200">
                <a:solidFill>
                  <a:srgbClr val="004852"/>
                </a:solidFill>
                <a:latin typeface="Tech Sans Book" pitchFamily="34" charset="0"/>
                <a:ea typeface="+mn-ea"/>
                <a:cs typeface="+mn-cs"/>
              </a:defRPr>
            </a:lvl4pPr>
            <a:lvl5pPr marL="2057400" indent="-228600" algn="l" rtl="0" fontAlgn="base">
              <a:spcBef>
                <a:spcPct val="20000"/>
              </a:spcBef>
              <a:spcAft>
                <a:spcPct val="0"/>
              </a:spcAft>
              <a:buChar char="»"/>
              <a:defRPr sz="1600" kern="1200">
                <a:solidFill>
                  <a:srgbClr val="004852"/>
                </a:solidFill>
                <a:latin typeface="Tech Sans Book"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2088" marR="0" lvl="0" indent="-192088" algn="l" defTabSz="914400" rtl="0" eaLnBrk="1" fontAlgn="base" latinLnBrk="0" hangingPunct="1">
              <a:lnSpc>
                <a:spcPct val="100000"/>
              </a:lnSpc>
              <a:spcBef>
                <a:spcPct val="50000"/>
              </a:spcBef>
              <a:spcAft>
                <a:spcPct val="0"/>
              </a:spcAft>
              <a:buClrTx/>
              <a:buSzTx/>
              <a:buFontTx/>
              <a:buNone/>
              <a:tabLst/>
              <a:defRPr/>
            </a:pPr>
            <a:r>
              <a:rPr kumimoji="0" lang="en-GB" altLang="en-US" sz="2200" b="1" i="0" u="sng" strike="noStrike" kern="1200" cap="none" spc="0" normalizeH="0" baseline="0" noProof="0">
                <a:ln>
                  <a:noFill/>
                </a:ln>
                <a:solidFill>
                  <a:srgbClr val="004852"/>
                </a:solidFill>
                <a:effectLst/>
                <a:uLnTx/>
                <a:uFillTx/>
                <a:latin typeface="Tech Sans Medium"/>
                <a:ea typeface="+mn-ea"/>
                <a:cs typeface="+mn-cs"/>
              </a:rPr>
              <a:t>Radiation type 	                     Distance in air	</a:t>
            </a:r>
            <a:r>
              <a:rPr kumimoji="0" lang="en-GB" altLang="en-US" sz="2200" b="1" i="0" u="none" strike="noStrike" kern="1200" cap="none" spc="0" normalizeH="0" baseline="0" noProof="0">
                <a:ln>
                  <a:noFill/>
                </a:ln>
                <a:solidFill>
                  <a:srgbClr val="004852"/>
                </a:solidFill>
                <a:effectLst/>
                <a:uLnTx/>
                <a:uFillTx/>
                <a:latin typeface="Tech Sans Medium"/>
                <a:ea typeface="+mn-ea"/>
                <a:cs typeface="+mn-cs"/>
              </a:rPr>
              <a:t> </a:t>
            </a:r>
            <a:r>
              <a:rPr kumimoji="0" lang="en-GB" altLang="en-US" sz="2200" b="1" i="0" u="sng" strike="noStrike" kern="1200" cap="none" spc="0" normalizeH="0" baseline="0" noProof="0">
                <a:ln>
                  <a:noFill/>
                </a:ln>
                <a:solidFill>
                  <a:srgbClr val="004852"/>
                </a:solidFill>
                <a:effectLst/>
                <a:uLnTx/>
                <a:uFillTx/>
                <a:latin typeface="Tech Sans Medium"/>
                <a:ea typeface="+mn-ea"/>
                <a:cs typeface="+mn-cs"/>
              </a:rPr>
              <a:t>Shielded by</a:t>
            </a:r>
            <a:endParaRPr kumimoji="0" lang="en-GB" altLang="en-US" sz="2200" b="1" i="0" u="none" strike="noStrike" kern="1200" cap="none" spc="0" normalizeH="0" baseline="0" noProof="0">
              <a:ln>
                <a:noFill/>
              </a:ln>
              <a:solidFill>
                <a:srgbClr val="004852"/>
              </a:solidFill>
              <a:effectLst/>
              <a:uLnTx/>
              <a:uFillTx/>
              <a:latin typeface="Tech Sans Medium"/>
              <a:ea typeface="+mn-ea"/>
              <a:cs typeface="+mn-cs"/>
            </a:endParaRPr>
          </a:p>
          <a:p>
            <a:pPr marL="192088" marR="0" lvl="0" indent="-192088" algn="l" defTabSz="914400" rtl="0" eaLnBrk="1" fontAlgn="base" latinLnBrk="0" hangingPunct="1">
              <a:lnSpc>
                <a:spcPct val="100000"/>
              </a:lnSpc>
              <a:spcBef>
                <a:spcPct val="50000"/>
              </a:spcBef>
              <a:spcAft>
                <a:spcPct val="0"/>
              </a:spcAft>
              <a:buClrTx/>
              <a:buSzTx/>
              <a:buFontTx/>
              <a:buNone/>
              <a:tabLst/>
              <a:defRPr/>
            </a:pPr>
            <a:endParaRPr kumimoji="0" lang="en-GB" altLang="en-US" sz="2200" b="0" i="0" u="none" strike="noStrike" kern="1200" cap="none" spc="0" normalizeH="0" baseline="0" noProof="0">
              <a:ln>
                <a:noFill/>
              </a:ln>
              <a:solidFill>
                <a:srgbClr val="004852"/>
              </a:solidFill>
              <a:effectLst/>
              <a:uLnTx/>
              <a:uFillTx/>
              <a:latin typeface="Tech Sans Medium"/>
              <a:ea typeface="+mn-ea"/>
              <a:cs typeface="+mn-cs"/>
            </a:endParaRPr>
          </a:p>
          <a:p>
            <a:pPr marL="192088" marR="0" lvl="0" indent="-192088" algn="l" defTabSz="914400" rtl="0" eaLnBrk="1" fontAlgn="base" latinLnBrk="0" hangingPunct="1">
              <a:lnSpc>
                <a:spcPct val="100000"/>
              </a:lnSpc>
              <a:spcBef>
                <a:spcPct val="50000"/>
              </a:spcBef>
              <a:spcAft>
                <a:spcPct val="0"/>
              </a:spcAft>
              <a:buClrTx/>
              <a:buSzTx/>
              <a:buFontTx/>
              <a:buNone/>
              <a:tabLst/>
              <a:defRPr/>
            </a:pPr>
            <a:r>
              <a:rPr kumimoji="0" lang="en-GB" altLang="en-US" sz="2200" b="0" i="0" u="none" strike="noStrike" kern="1200" cap="none" spc="0" normalizeH="0" baseline="0" noProof="0">
                <a:ln>
                  <a:noFill/>
                </a:ln>
                <a:solidFill>
                  <a:srgbClr val="004852"/>
                </a:solidFill>
                <a:effectLst/>
                <a:uLnTx/>
                <a:uFillTx/>
                <a:latin typeface="Tech Sans Medium"/>
                <a:ea typeface="+mn-ea"/>
                <a:cs typeface="+mn-cs"/>
              </a:rPr>
              <a:t>ALPHA		                           </a:t>
            </a:r>
            <a:r>
              <a:rPr kumimoji="0" lang="en-GB" altLang="en-US" sz="2800" b="0" i="0" u="none" strike="noStrike" kern="1200" cap="none" spc="0" normalizeH="0" baseline="0" noProof="0">
                <a:ln>
                  <a:noFill/>
                </a:ln>
                <a:solidFill>
                  <a:srgbClr val="004852"/>
                </a:solidFill>
                <a:effectLst/>
                <a:uLnTx/>
                <a:uFillTx/>
                <a:latin typeface="Tech Sans Medium"/>
                <a:ea typeface="+mn-ea"/>
                <a:cs typeface="+mn-cs"/>
              </a:rPr>
              <a:t>2-3 cm</a:t>
            </a:r>
            <a:r>
              <a:rPr kumimoji="0" lang="en-GB" altLang="en-US" sz="2400" b="0" i="0" u="none" strike="noStrike" kern="1200" cap="none" spc="0" normalizeH="0" baseline="0" noProof="0">
                <a:ln>
                  <a:noFill/>
                </a:ln>
                <a:solidFill>
                  <a:srgbClr val="004852"/>
                </a:solidFill>
                <a:effectLst/>
                <a:uLnTx/>
                <a:uFillTx/>
                <a:latin typeface="Tech Sans Medium"/>
                <a:ea typeface="+mn-ea"/>
                <a:cs typeface="+mn-cs"/>
              </a:rPr>
              <a:t>	</a:t>
            </a:r>
            <a:r>
              <a:rPr kumimoji="0" lang="en-GB" altLang="en-US" sz="2200" b="0" i="0" u="none" strike="noStrike" kern="1200" cap="none" spc="0" normalizeH="0" baseline="0" noProof="0">
                <a:ln>
                  <a:noFill/>
                </a:ln>
                <a:solidFill>
                  <a:srgbClr val="004852"/>
                </a:solidFill>
                <a:effectLst/>
                <a:uLnTx/>
                <a:uFillTx/>
                <a:latin typeface="Tech Sans Medium"/>
                <a:ea typeface="+mn-ea"/>
                <a:cs typeface="+mn-cs"/>
              </a:rPr>
              <a:t>	  </a:t>
            </a:r>
            <a:r>
              <a:rPr kumimoji="0" lang="en-GB" altLang="en-US" sz="2800" b="0" i="0" u="none" strike="noStrike" kern="1200" cap="none" spc="0" normalizeH="0" baseline="0" noProof="0">
                <a:ln>
                  <a:noFill/>
                </a:ln>
                <a:solidFill>
                  <a:srgbClr val="004852"/>
                </a:solidFill>
                <a:effectLst/>
                <a:uLnTx/>
                <a:uFillTx/>
                <a:latin typeface="Tech Sans Medium"/>
                <a:ea typeface="+mn-ea"/>
                <a:cs typeface="+mn-cs"/>
              </a:rPr>
              <a:t>paper</a:t>
            </a:r>
          </a:p>
          <a:p>
            <a:pPr marL="192088" marR="0" lvl="0" indent="-192088" algn="l" defTabSz="914400" rtl="0" eaLnBrk="1" fontAlgn="base" latinLnBrk="0" hangingPunct="1">
              <a:lnSpc>
                <a:spcPct val="100000"/>
              </a:lnSpc>
              <a:spcBef>
                <a:spcPct val="50000"/>
              </a:spcBef>
              <a:spcAft>
                <a:spcPct val="0"/>
              </a:spcAft>
              <a:buClrTx/>
              <a:buSzTx/>
              <a:buFontTx/>
              <a:buNone/>
              <a:tabLst/>
              <a:defRPr/>
            </a:pPr>
            <a:r>
              <a:rPr kumimoji="0" lang="en-GB" altLang="en-US" sz="2200" b="0" i="0" u="none" strike="noStrike" kern="1200" cap="none" spc="0" normalizeH="0" baseline="0" noProof="0">
                <a:ln>
                  <a:noFill/>
                </a:ln>
                <a:solidFill>
                  <a:srgbClr val="004852"/>
                </a:solidFill>
                <a:effectLst/>
                <a:uLnTx/>
                <a:uFillTx/>
                <a:latin typeface="Tech Sans Medium"/>
                <a:ea typeface="+mn-ea"/>
                <a:cs typeface="+mn-cs"/>
              </a:rPr>
              <a:t>BETA		                           </a:t>
            </a:r>
            <a:r>
              <a:rPr kumimoji="0" lang="en-GB" altLang="en-US" sz="2800" b="0" i="0" u="none" strike="noStrike" kern="1200" cap="none" spc="0" normalizeH="0" baseline="0" noProof="0">
                <a:ln>
                  <a:noFill/>
                </a:ln>
                <a:solidFill>
                  <a:srgbClr val="004852"/>
                </a:solidFill>
                <a:effectLst/>
                <a:uLnTx/>
                <a:uFillTx/>
                <a:latin typeface="Tech Sans Medium"/>
                <a:ea typeface="+mn-ea"/>
                <a:cs typeface="+mn-cs"/>
              </a:rPr>
              <a:t>3-4  m</a:t>
            </a:r>
            <a:r>
              <a:rPr kumimoji="0" lang="en-GB" altLang="en-US" sz="2200" b="0" i="0" u="none" strike="noStrike" kern="1200" cap="none" spc="0" normalizeH="0" baseline="0" noProof="0">
                <a:ln>
                  <a:noFill/>
                </a:ln>
                <a:solidFill>
                  <a:srgbClr val="004852"/>
                </a:solidFill>
                <a:effectLst/>
                <a:uLnTx/>
                <a:uFillTx/>
                <a:latin typeface="Tech Sans Medium"/>
                <a:ea typeface="+mn-ea"/>
                <a:cs typeface="+mn-cs"/>
              </a:rPr>
              <a:t>                   </a:t>
            </a:r>
            <a:r>
              <a:rPr kumimoji="0" lang="en-GB" altLang="en-US" sz="2800" b="0" i="0" u="none" strike="noStrike" kern="1200" cap="none" spc="0" normalizeH="0" baseline="0" noProof="0">
                <a:ln>
                  <a:noFill/>
                </a:ln>
                <a:solidFill>
                  <a:srgbClr val="004852"/>
                </a:solidFill>
                <a:effectLst/>
                <a:uLnTx/>
                <a:uFillTx/>
                <a:latin typeface="Tech Sans Medium"/>
                <a:ea typeface="+mn-ea"/>
                <a:cs typeface="+mn-cs"/>
              </a:rPr>
              <a:t>aluminium</a:t>
            </a:r>
          </a:p>
          <a:p>
            <a:pPr marL="192088" marR="0" lvl="0" indent="-192088" algn="l" defTabSz="914400" rtl="0" eaLnBrk="1" fontAlgn="base" latinLnBrk="0" hangingPunct="1">
              <a:lnSpc>
                <a:spcPct val="100000"/>
              </a:lnSpc>
              <a:spcBef>
                <a:spcPct val="50000"/>
              </a:spcBef>
              <a:spcAft>
                <a:spcPct val="0"/>
              </a:spcAft>
              <a:buClrTx/>
              <a:buSzTx/>
              <a:buFontTx/>
              <a:buNone/>
              <a:tabLst/>
              <a:defRPr/>
            </a:pPr>
            <a:r>
              <a:rPr kumimoji="0" lang="en-GB" altLang="en-US" sz="2200" b="0" i="0" u="none" strike="noStrike" kern="1200" cap="none" spc="0" normalizeH="0" baseline="0" noProof="0">
                <a:ln>
                  <a:noFill/>
                </a:ln>
                <a:solidFill>
                  <a:srgbClr val="004852"/>
                </a:solidFill>
                <a:effectLst/>
                <a:uLnTx/>
                <a:uFillTx/>
                <a:latin typeface="Tech Sans Medium"/>
                <a:ea typeface="+mn-ea"/>
                <a:cs typeface="+mn-cs"/>
              </a:rPr>
              <a:t>GAMMA                 </a:t>
            </a:r>
            <a:r>
              <a:rPr kumimoji="0" lang="en-GB" altLang="en-US" sz="2800" b="1" i="0" u="none" strike="noStrike" kern="1200" cap="none" spc="0" normalizeH="0" baseline="0" noProof="0">
                <a:ln>
                  <a:noFill/>
                </a:ln>
                <a:solidFill>
                  <a:srgbClr val="000000"/>
                </a:solidFill>
                <a:effectLst/>
                <a:uLnTx/>
                <a:uFillTx/>
                <a:latin typeface="Symbol" panose="05050102010706020507" pitchFamily="18" charset="2"/>
                <a:ea typeface="+mn-ea"/>
                <a:cs typeface="+mn-cs"/>
              </a:rPr>
              <a:t>g  </a:t>
            </a:r>
            <a:r>
              <a:rPr kumimoji="0" lang="en-GB" altLang="en-US" sz="2800" b="1" i="0" u="none" strike="noStrike" kern="1200" cap="none" spc="0" normalizeH="0" baseline="0" noProof="0">
                <a:ln>
                  <a:noFill/>
                </a:ln>
                <a:solidFill>
                  <a:srgbClr val="000000"/>
                </a:solidFill>
                <a:effectLst/>
                <a:uLnTx/>
                <a:uFillTx/>
                <a:latin typeface="Tech Sans Medium"/>
                <a:ea typeface="+mn-ea"/>
                <a:cs typeface="+mn-cs"/>
              </a:rPr>
              <a:t>   </a:t>
            </a:r>
            <a:r>
              <a:rPr kumimoji="0" lang="en-GB" altLang="en-US" sz="2200" b="1" i="0" u="none" strike="noStrike" kern="1200" cap="none" spc="0" normalizeH="0" baseline="0" noProof="0">
                <a:ln>
                  <a:noFill/>
                </a:ln>
                <a:solidFill>
                  <a:srgbClr val="000000"/>
                </a:solidFill>
                <a:effectLst/>
                <a:uLnTx/>
                <a:uFillTx/>
                <a:latin typeface="Tech Sans Medium"/>
                <a:ea typeface="+mn-ea"/>
                <a:cs typeface="+mn-cs"/>
              </a:rPr>
              <a:t>             </a:t>
            </a:r>
            <a:r>
              <a:rPr kumimoji="0" lang="en-GB" altLang="en-US" sz="2400" b="0" i="0" u="none" strike="noStrike" kern="1200" cap="none" spc="0" normalizeH="0" baseline="0" noProof="0">
                <a:ln>
                  <a:noFill/>
                </a:ln>
                <a:solidFill>
                  <a:srgbClr val="004852"/>
                </a:solidFill>
                <a:effectLst/>
                <a:uLnTx/>
                <a:uFillTx/>
                <a:latin typeface="Tech Sans Medium"/>
                <a:ea typeface="+mn-ea"/>
                <a:cs typeface="+mn-cs"/>
              </a:rPr>
              <a:t> infinity  </a:t>
            </a:r>
            <a:r>
              <a:rPr kumimoji="0" lang="en-GB" altLang="en-US" sz="2200" b="0" i="0" u="none" strike="noStrike" kern="1200" cap="none" spc="0" normalizeH="0" baseline="0" noProof="0">
                <a:ln>
                  <a:noFill/>
                </a:ln>
                <a:solidFill>
                  <a:srgbClr val="004852"/>
                </a:solidFill>
                <a:effectLst/>
                <a:uLnTx/>
                <a:uFillTx/>
                <a:latin typeface="Tech Sans Medium"/>
                <a:ea typeface="+mn-ea"/>
                <a:cs typeface="+mn-cs"/>
              </a:rPr>
              <a:t>                   </a:t>
            </a:r>
            <a:r>
              <a:rPr kumimoji="0" lang="en-GB" altLang="en-US" sz="2800" b="0" i="0" u="none" strike="noStrike" kern="1200" cap="none" spc="0" normalizeH="0" baseline="0" noProof="0">
                <a:ln>
                  <a:noFill/>
                </a:ln>
                <a:solidFill>
                  <a:srgbClr val="004852"/>
                </a:solidFill>
                <a:effectLst/>
                <a:uLnTx/>
                <a:uFillTx/>
                <a:latin typeface="Tech Sans Medium"/>
                <a:ea typeface="+mn-ea"/>
                <a:cs typeface="+mn-cs"/>
              </a:rPr>
              <a:t>lead/concrete</a:t>
            </a:r>
          </a:p>
          <a:p>
            <a:pPr marL="192088" marR="0" lvl="0" indent="-192088" algn="l" defTabSz="914400" rtl="0" eaLnBrk="1" fontAlgn="base" latinLnBrk="0" hangingPunct="1">
              <a:lnSpc>
                <a:spcPct val="100000"/>
              </a:lnSpc>
              <a:spcBef>
                <a:spcPct val="50000"/>
              </a:spcBef>
              <a:spcAft>
                <a:spcPct val="0"/>
              </a:spcAft>
              <a:buClrTx/>
              <a:buSzTx/>
              <a:buFontTx/>
              <a:buNone/>
              <a:tabLst/>
              <a:defRPr/>
            </a:pPr>
            <a:r>
              <a:rPr kumimoji="0" lang="en-GB" altLang="en-US" sz="2200" b="0" i="0" u="none" strike="noStrike" kern="1200" cap="none" spc="0" normalizeH="0" baseline="0" noProof="0">
                <a:ln>
                  <a:noFill/>
                </a:ln>
                <a:solidFill>
                  <a:srgbClr val="004852"/>
                </a:solidFill>
                <a:effectLst/>
                <a:uLnTx/>
                <a:uFillTx/>
                <a:latin typeface="Tech Sans Medium"/>
                <a:ea typeface="+mn-ea"/>
                <a:cs typeface="+mn-cs"/>
              </a:rPr>
              <a:t>NEUTRON	                          </a:t>
            </a:r>
            <a:r>
              <a:rPr kumimoji="0" lang="en-GB" altLang="en-US" sz="2400" b="0" i="0" u="none" strike="noStrike" kern="1200" cap="none" spc="0" normalizeH="0" baseline="0" noProof="0">
                <a:ln>
                  <a:noFill/>
                </a:ln>
                <a:solidFill>
                  <a:srgbClr val="004852"/>
                </a:solidFill>
                <a:effectLst/>
                <a:uLnTx/>
                <a:uFillTx/>
                <a:latin typeface="Tech Sans Medium"/>
                <a:ea typeface="+mn-ea"/>
                <a:cs typeface="+mn-cs"/>
              </a:rPr>
              <a:t> infinity </a:t>
            </a:r>
            <a:r>
              <a:rPr kumimoji="0" lang="en-GB" altLang="en-US" sz="2200" b="0" i="0" u="none" strike="noStrike" kern="1200" cap="none" spc="0" normalizeH="0" baseline="0" noProof="0">
                <a:ln>
                  <a:noFill/>
                </a:ln>
                <a:solidFill>
                  <a:srgbClr val="004852"/>
                </a:solidFill>
                <a:effectLst/>
                <a:uLnTx/>
                <a:uFillTx/>
                <a:latin typeface="Tech Sans Medium"/>
                <a:ea typeface="+mn-ea"/>
                <a:cs typeface="+mn-cs"/>
              </a:rPr>
              <a:t>                   </a:t>
            </a:r>
            <a:r>
              <a:rPr kumimoji="0" lang="en-GB" altLang="en-US" sz="2800" b="0" i="0" u="none" strike="noStrike" kern="1200" cap="none" spc="0" normalizeH="0" baseline="0" noProof="0">
                <a:ln>
                  <a:noFill/>
                </a:ln>
                <a:solidFill>
                  <a:srgbClr val="004852"/>
                </a:solidFill>
                <a:effectLst/>
                <a:uLnTx/>
                <a:uFillTx/>
                <a:latin typeface="Tech Sans Medium"/>
                <a:ea typeface="+mn-ea"/>
                <a:cs typeface="+mn-cs"/>
              </a:rPr>
              <a:t> jabroc/water</a:t>
            </a:r>
          </a:p>
          <a:p>
            <a:pPr marL="192088" marR="0" lvl="0" indent="-192088" algn="l" defTabSz="914400" rtl="0" eaLnBrk="1" fontAlgn="base" latinLnBrk="0" hangingPunct="1">
              <a:lnSpc>
                <a:spcPct val="100000"/>
              </a:lnSpc>
              <a:spcBef>
                <a:spcPct val="50000"/>
              </a:spcBef>
              <a:spcAft>
                <a:spcPct val="0"/>
              </a:spcAft>
              <a:buClrTx/>
              <a:buSzTx/>
              <a:buFontTx/>
              <a:buNone/>
              <a:tabLst/>
              <a:defRPr/>
            </a:pPr>
            <a:endParaRPr kumimoji="0" lang="en-GB" altLang="en-US" sz="2200" b="0" i="0" u="none" strike="noStrike" kern="1200" cap="none" spc="0" normalizeH="0" baseline="0" noProof="0">
              <a:ln>
                <a:noFill/>
              </a:ln>
              <a:solidFill>
                <a:srgbClr val="004852"/>
              </a:solidFill>
              <a:effectLst/>
              <a:uLnTx/>
              <a:uFillTx/>
              <a:latin typeface="Tech Sans Medium"/>
              <a:ea typeface="+mn-ea"/>
              <a:cs typeface="+mn-cs"/>
            </a:endParaRPr>
          </a:p>
          <a:p>
            <a:pPr marL="192088" marR="0" lvl="0" indent="-192088" algn="l" defTabSz="914400" rtl="0" eaLnBrk="1" fontAlgn="base" latinLnBrk="0" hangingPunct="1">
              <a:lnSpc>
                <a:spcPct val="100000"/>
              </a:lnSpc>
              <a:spcBef>
                <a:spcPct val="50000"/>
              </a:spcBef>
              <a:spcAft>
                <a:spcPct val="0"/>
              </a:spcAft>
              <a:buClrTx/>
              <a:buSzTx/>
              <a:buFontTx/>
              <a:buNone/>
              <a:tabLst/>
              <a:defRPr/>
            </a:pPr>
            <a:endParaRPr kumimoji="0" lang="en-GB" altLang="en-US" sz="2400" b="0" i="0" u="none" strike="noStrike" kern="1200" cap="none" spc="0" normalizeH="0" baseline="0" noProof="0" dirty="0">
              <a:ln>
                <a:noFill/>
              </a:ln>
              <a:solidFill>
                <a:srgbClr val="004852"/>
              </a:solidFill>
              <a:effectLst/>
              <a:uLnTx/>
              <a:uFillTx/>
              <a:latin typeface="Tech Sans Book" pitchFamily="34" charset="0"/>
              <a:ea typeface="+mn-ea"/>
              <a:cs typeface="+mn-cs"/>
            </a:endParaRPr>
          </a:p>
        </p:txBody>
      </p:sp>
      <p:grpSp>
        <p:nvGrpSpPr>
          <p:cNvPr id="22" name="Group 6">
            <a:extLst>
              <a:ext uri="{FF2B5EF4-FFF2-40B4-BE49-F238E27FC236}">
                <a16:creationId xmlns:a16="http://schemas.microsoft.com/office/drawing/2014/main" id="{57ADD922-68C5-493D-AB6B-2D4AE1070991}"/>
              </a:ext>
            </a:extLst>
          </p:cNvPr>
          <p:cNvGrpSpPr>
            <a:grpSpLocks/>
          </p:cNvGrpSpPr>
          <p:nvPr/>
        </p:nvGrpSpPr>
        <p:grpSpPr bwMode="auto">
          <a:xfrm>
            <a:off x="1692274" y="2455862"/>
            <a:ext cx="551849" cy="579438"/>
            <a:chOff x="1632" y="1344"/>
            <a:chExt cx="528" cy="624"/>
          </a:xfrm>
        </p:grpSpPr>
        <p:sp>
          <p:nvSpPr>
            <p:cNvPr id="23" name="Oval 7">
              <a:extLst>
                <a:ext uri="{FF2B5EF4-FFF2-40B4-BE49-F238E27FC236}">
                  <a16:creationId xmlns:a16="http://schemas.microsoft.com/office/drawing/2014/main" id="{AF5AB84E-8C70-4854-92EB-8EF2B545FA37}"/>
                </a:ext>
              </a:extLst>
            </p:cNvPr>
            <p:cNvSpPr>
              <a:spLocks noChangeArrowheads="1"/>
            </p:cNvSpPr>
            <p:nvPr/>
          </p:nvSpPr>
          <p:spPr bwMode="auto">
            <a:xfrm>
              <a:off x="1680" y="1344"/>
              <a:ext cx="336" cy="3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Times" panose="02020603050405020304" pitchFamily="18" charset="0"/>
              </a:endParaRPr>
            </a:p>
          </p:txBody>
        </p:sp>
        <p:sp>
          <p:nvSpPr>
            <p:cNvPr id="24" name="Oval 8">
              <a:extLst>
                <a:ext uri="{FF2B5EF4-FFF2-40B4-BE49-F238E27FC236}">
                  <a16:creationId xmlns:a16="http://schemas.microsoft.com/office/drawing/2014/main" id="{EF8AF00A-3829-4081-987D-DEE3344B843C}"/>
                </a:ext>
              </a:extLst>
            </p:cNvPr>
            <p:cNvSpPr>
              <a:spLocks noChangeArrowheads="1"/>
            </p:cNvSpPr>
            <p:nvPr/>
          </p:nvSpPr>
          <p:spPr bwMode="auto">
            <a:xfrm>
              <a:off x="1776" y="1632"/>
              <a:ext cx="336" cy="33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Times" panose="02020603050405020304" pitchFamily="18" charset="0"/>
              </a:endParaRPr>
            </a:p>
          </p:txBody>
        </p:sp>
        <p:sp>
          <p:nvSpPr>
            <p:cNvPr id="25" name="Oval 9">
              <a:extLst>
                <a:ext uri="{FF2B5EF4-FFF2-40B4-BE49-F238E27FC236}">
                  <a16:creationId xmlns:a16="http://schemas.microsoft.com/office/drawing/2014/main" id="{5B732EEC-9977-4F36-9158-D366C46638EA}"/>
                </a:ext>
              </a:extLst>
            </p:cNvPr>
            <p:cNvSpPr>
              <a:spLocks noChangeArrowheads="1"/>
            </p:cNvSpPr>
            <p:nvPr/>
          </p:nvSpPr>
          <p:spPr bwMode="auto">
            <a:xfrm>
              <a:off x="1872" y="1488"/>
              <a:ext cx="288" cy="336"/>
            </a:xfrm>
            <a:prstGeom prst="ellipse">
              <a:avLst/>
            </a:prstGeom>
            <a:solidFill>
              <a:srgbClr val="66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Times" panose="02020603050405020304" pitchFamily="18" charset="0"/>
              </a:endParaRPr>
            </a:p>
          </p:txBody>
        </p:sp>
        <p:sp>
          <p:nvSpPr>
            <p:cNvPr id="26" name="Oval 10">
              <a:extLst>
                <a:ext uri="{FF2B5EF4-FFF2-40B4-BE49-F238E27FC236}">
                  <a16:creationId xmlns:a16="http://schemas.microsoft.com/office/drawing/2014/main" id="{9BCD0898-217A-471B-B93E-F2DDF76376EC}"/>
                </a:ext>
              </a:extLst>
            </p:cNvPr>
            <p:cNvSpPr>
              <a:spLocks noChangeArrowheads="1"/>
            </p:cNvSpPr>
            <p:nvPr/>
          </p:nvSpPr>
          <p:spPr bwMode="auto">
            <a:xfrm>
              <a:off x="1632" y="1536"/>
              <a:ext cx="288" cy="336"/>
            </a:xfrm>
            <a:prstGeom prst="ellipse">
              <a:avLst/>
            </a:prstGeom>
            <a:solidFill>
              <a:srgbClr val="66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Times" panose="02020603050405020304" pitchFamily="18" charset="0"/>
              </a:endParaRPr>
            </a:p>
          </p:txBody>
        </p:sp>
      </p:grpSp>
      <p:sp>
        <p:nvSpPr>
          <p:cNvPr id="27" name="Text Box 17">
            <a:extLst>
              <a:ext uri="{FF2B5EF4-FFF2-40B4-BE49-F238E27FC236}">
                <a16:creationId xmlns:a16="http://schemas.microsoft.com/office/drawing/2014/main" id="{B909A841-FA70-4968-A124-DEC7E3502D89}"/>
              </a:ext>
            </a:extLst>
          </p:cNvPr>
          <p:cNvSpPr txBox="1">
            <a:spLocks noChangeArrowheads="1"/>
          </p:cNvSpPr>
          <p:nvPr/>
        </p:nvSpPr>
        <p:spPr bwMode="auto">
          <a:xfrm>
            <a:off x="2483187" y="2578604"/>
            <a:ext cx="7191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panose="02020603050405020304" pitchFamily="18" charset="0"/>
              </a:defRPr>
            </a:lvl1pPr>
            <a:lvl2pPr marL="571500" defTabSz="762000">
              <a:defRPr sz="2400">
                <a:solidFill>
                  <a:schemeClr val="tx1"/>
                </a:solidFill>
                <a:latin typeface="Times" panose="02020603050405020304" pitchFamily="18" charset="0"/>
              </a:defRPr>
            </a:lvl2pPr>
            <a:lvl3pPr marL="1143000" defTabSz="762000">
              <a:defRPr sz="2400">
                <a:solidFill>
                  <a:schemeClr val="tx1"/>
                </a:solidFill>
                <a:latin typeface="Times" panose="02020603050405020304" pitchFamily="18" charset="0"/>
              </a:defRPr>
            </a:lvl3pPr>
            <a:lvl4pPr marL="1714500" defTabSz="762000">
              <a:defRPr sz="2400">
                <a:solidFill>
                  <a:schemeClr val="tx1"/>
                </a:solidFill>
                <a:latin typeface="Times" panose="02020603050405020304" pitchFamily="18" charset="0"/>
              </a:defRPr>
            </a:lvl4pPr>
            <a:lvl5pPr marL="2286000"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GB" altLang="en-US" sz="3200" b="1" dirty="0">
                <a:solidFill>
                  <a:srgbClr val="000000"/>
                </a:solidFill>
                <a:latin typeface="Symbol" panose="05050102010706020507" pitchFamily="18" charset="2"/>
              </a:rPr>
              <a:t>a</a:t>
            </a:r>
            <a:endParaRPr lang="en-GB" altLang="en-US" sz="3200" dirty="0">
              <a:solidFill>
                <a:srgbClr val="000000"/>
              </a:solidFill>
              <a:latin typeface="Symbol" panose="05050102010706020507" pitchFamily="18" charset="2"/>
            </a:endParaRPr>
          </a:p>
        </p:txBody>
      </p:sp>
      <p:sp>
        <p:nvSpPr>
          <p:cNvPr id="28" name="Oval 18">
            <a:extLst>
              <a:ext uri="{FF2B5EF4-FFF2-40B4-BE49-F238E27FC236}">
                <a16:creationId xmlns:a16="http://schemas.microsoft.com/office/drawing/2014/main" id="{4DD73E9A-1367-4C58-913E-21452C86F7E3}"/>
              </a:ext>
            </a:extLst>
          </p:cNvPr>
          <p:cNvSpPr>
            <a:spLocks noChangeArrowheads="1"/>
          </p:cNvSpPr>
          <p:nvPr/>
        </p:nvSpPr>
        <p:spPr bwMode="auto">
          <a:xfrm>
            <a:off x="1896946" y="3501008"/>
            <a:ext cx="110652" cy="122521"/>
          </a:xfrm>
          <a:prstGeom prst="ellipse">
            <a:avLst/>
          </a:prstGeom>
          <a:solidFill>
            <a:srgbClr val="6666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Times" panose="02020603050405020304" pitchFamily="18" charset="0"/>
            </a:endParaRPr>
          </a:p>
        </p:txBody>
      </p:sp>
      <p:sp>
        <p:nvSpPr>
          <p:cNvPr id="29" name="Text Box 19">
            <a:extLst>
              <a:ext uri="{FF2B5EF4-FFF2-40B4-BE49-F238E27FC236}">
                <a16:creationId xmlns:a16="http://schemas.microsoft.com/office/drawing/2014/main" id="{0DFAD6EC-4521-40BA-9522-4CBBFB60C01F}"/>
              </a:ext>
            </a:extLst>
          </p:cNvPr>
          <p:cNvSpPr txBox="1">
            <a:spLocks noChangeArrowheads="1"/>
          </p:cNvSpPr>
          <p:nvPr/>
        </p:nvSpPr>
        <p:spPr bwMode="auto">
          <a:xfrm>
            <a:off x="2570163" y="3162818"/>
            <a:ext cx="488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panose="02020603050405020304" pitchFamily="18" charset="0"/>
              </a:defRPr>
            </a:lvl1pPr>
            <a:lvl2pPr marL="571500" defTabSz="762000">
              <a:defRPr sz="2400">
                <a:solidFill>
                  <a:schemeClr val="tx1"/>
                </a:solidFill>
                <a:latin typeface="Times" panose="02020603050405020304" pitchFamily="18" charset="0"/>
              </a:defRPr>
            </a:lvl2pPr>
            <a:lvl3pPr marL="1143000" defTabSz="762000">
              <a:defRPr sz="2400">
                <a:solidFill>
                  <a:schemeClr val="tx1"/>
                </a:solidFill>
                <a:latin typeface="Times" panose="02020603050405020304" pitchFamily="18" charset="0"/>
              </a:defRPr>
            </a:lvl3pPr>
            <a:lvl4pPr marL="1714500" defTabSz="762000">
              <a:defRPr sz="2400">
                <a:solidFill>
                  <a:schemeClr val="tx1"/>
                </a:solidFill>
                <a:latin typeface="Times" panose="02020603050405020304" pitchFamily="18" charset="0"/>
              </a:defRPr>
            </a:lvl4pPr>
            <a:lvl5pPr marL="2286000"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GB" altLang="en-US" sz="3200" b="1" dirty="0">
                <a:solidFill>
                  <a:srgbClr val="000000"/>
                </a:solidFill>
                <a:latin typeface="Symbol" panose="05050102010706020507" pitchFamily="18" charset="2"/>
              </a:rPr>
              <a:t>b</a:t>
            </a:r>
          </a:p>
        </p:txBody>
      </p:sp>
      <p:sp>
        <p:nvSpPr>
          <p:cNvPr id="30" name="Oval 24">
            <a:extLst>
              <a:ext uri="{FF2B5EF4-FFF2-40B4-BE49-F238E27FC236}">
                <a16:creationId xmlns:a16="http://schemas.microsoft.com/office/drawing/2014/main" id="{65D63F66-537E-49B4-976F-89B40F4FB4A4}"/>
              </a:ext>
            </a:extLst>
          </p:cNvPr>
          <p:cNvSpPr>
            <a:spLocks noChangeArrowheads="1"/>
          </p:cNvSpPr>
          <p:nvPr/>
        </p:nvSpPr>
        <p:spPr bwMode="auto">
          <a:xfrm>
            <a:off x="2067159" y="4738918"/>
            <a:ext cx="272816" cy="238356"/>
          </a:xfrm>
          <a:prstGeom prst="ellipse">
            <a:avLst/>
          </a:prstGeom>
          <a:solidFill>
            <a:srgbClr val="FF33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Times" panose="02020603050405020304" pitchFamily="18" charset="0"/>
            </a:endParaRPr>
          </a:p>
        </p:txBody>
      </p:sp>
      <p:sp>
        <p:nvSpPr>
          <p:cNvPr id="31" name="Text Box 25">
            <a:extLst>
              <a:ext uri="{FF2B5EF4-FFF2-40B4-BE49-F238E27FC236}">
                <a16:creationId xmlns:a16="http://schemas.microsoft.com/office/drawing/2014/main" id="{D97B40F6-A5C1-4E18-8570-6CD6E2D56D77}"/>
              </a:ext>
            </a:extLst>
          </p:cNvPr>
          <p:cNvSpPr txBox="1">
            <a:spLocks noChangeArrowheads="1"/>
          </p:cNvSpPr>
          <p:nvPr/>
        </p:nvSpPr>
        <p:spPr bwMode="auto">
          <a:xfrm>
            <a:off x="2598426" y="4486533"/>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sz="2400">
                <a:solidFill>
                  <a:schemeClr val="tx1"/>
                </a:solidFill>
                <a:latin typeface="Times" panose="02020603050405020304" pitchFamily="18" charset="0"/>
              </a:defRPr>
            </a:lvl1pPr>
            <a:lvl2pPr marL="571500" defTabSz="762000">
              <a:defRPr sz="2400">
                <a:solidFill>
                  <a:schemeClr val="tx1"/>
                </a:solidFill>
                <a:latin typeface="Times" panose="02020603050405020304" pitchFamily="18" charset="0"/>
              </a:defRPr>
            </a:lvl2pPr>
            <a:lvl3pPr marL="1143000" defTabSz="762000">
              <a:defRPr sz="2400">
                <a:solidFill>
                  <a:schemeClr val="tx1"/>
                </a:solidFill>
                <a:latin typeface="Times" panose="02020603050405020304" pitchFamily="18" charset="0"/>
              </a:defRPr>
            </a:lvl3pPr>
            <a:lvl4pPr marL="1714500" defTabSz="762000">
              <a:defRPr sz="2400">
                <a:solidFill>
                  <a:schemeClr val="tx1"/>
                </a:solidFill>
                <a:latin typeface="Times" panose="02020603050405020304" pitchFamily="18" charset="0"/>
              </a:defRPr>
            </a:lvl4pPr>
            <a:lvl5pPr marL="2286000" defTabSz="762000">
              <a:defRPr sz="2400">
                <a:solidFill>
                  <a:schemeClr val="tx1"/>
                </a:solidFill>
                <a:latin typeface="Times" panose="02020603050405020304" pitchFamily="18" charset="0"/>
              </a:defRPr>
            </a:lvl5pPr>
            <a:lvl6pPr marL="2743200" defTabSz="762000" eaLnBrk="0" fontAlgn="base" hangingPunct="0">
              <a:spcBef>
                <a:spcPct val="0"/>
              </a:spcBef>
              <a:spcAft>
                <a:spcPct val="0"/>
              </a:spcAft>
              <a:defRPr sz="2400">
                <a:solidFill>
                  <a:schemeClr val="tx1"/>
                </a:solidFill>
                <a:latin typeface="Times" panose="02020603050405020304" pitchFamily="18" charset="0"/>
              </a:defRPr>
            </a:lvl6pPr>
            <a:lvl7pPr marL="3200400" defTabSz="762000" eaLnBrk="0" fontAlgn="base" hangingPunct="0">
              <a:spcBef>
                <a:spcPct val="0"/>
              </a:spcBef>
              <a:spcAft>
                <a:spcPct val="0"/>
              </a:spcAft>
              <a:defRPr sz="2400">
                <a:solidFill>
                  <a:schemeClr val="tx1"/>
                </a:solidFill>
                <a:latin typeface="Times" panose="02020603050405020304" pitchFamily="18" charset="0"/>
              </a:defRPr>
            </a:lvl7pPr>
            <a:lvl8pPr marL="3657600" defTabSz="762000" eaLnBrk="0" fontAlgn="base" hangingPunct="0">
              <a:spcBef>
                <a:spcPct val="0"/>
              </a:spcBef>
              <a:spcAft>
                <a:spcPct val="0"/>
              </a:spcAft>
              <a:defRPr sz="2400">
                <a:solidFill>
                  <a:schemeClr val="tx1"/>
                </a:solidFill>
                <a:latin typeface="Times" panose="02020603050405020304" pitchFamily="18" charset="0"/>
              </a:defRPr>
            </a:lvl8pPr>
            <a:lvl9pPr marL="4114800" defTabSz="7620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ct val="0"/>
              </a:spcBef>
              <a:spcAft>
                <a:spcPct val="0"/>
              </a:spcAft>
            </a:pPr>
            <a:r>
              <a:rPr lang="en-GB" altLang="en-US" sz="3200" b="1" dirty="0">
                <a:solidFill>
                  <a:srgbClr val="000000"/>
                </a:solidFill>
                <a:latin typeface="Times New Roman" panose="02020603050405020304" pitchFamily="18" charset="0"/>
              </a:rPr>
              <a:t>n</a:t>
            </a:r>
          </a:p>
        </p:txBody>
      </p:sp>
      <p:grpSp>
        <p:nvGrpSpPr>
          <p:cNvPr id="32" name="Group 29">
            <a:extLst>
              <a:ext uri="{FF2B5EF4-FFF2-40B4-BE49-F238E27FC236}">
                <a16:creationId xmlns:a16="http://schemas.microsoft.com/office/drawing/2014/main" id="{685F53AF-418B-4DD6-8AA2-90A18B341B11}"/>
              </a:ext>
            </a:extLst>
          </p:cNvPr>
          <p:cNvGrpSpPr>
            <a:grpSpLocks/>
          </p:cNvGrpSpPr>
          <p:nvPr/>
        </p:nvGrpSpPr>
        <p:grpSpPr bwMode="auto">
          <a:xfrm>
            <a:off x="1802071" y="3998349"/>
            <a:ext cx="647700" cy="461963"/>
            <a:chOff x="4536" y="2776"/>
            <a:chExt cx="919" cy="317"/>
          </a:xfrm>
        </p:grpSpPr>
        <p:sp>
          <p:nvSpPr>
            <p:cNvPr id="33" name="Freeform 30">
              <a:extLst>
                <a:ext uri="{FF2B5EF4-FFF2-40B4-BE49-F238E27FC236}">
                  <a16:creationId xmlns:a16="http://schemas.microsoft.com/office/drawing/2014/main" id="{7916FF67-90A2-4DE0-B1E4-B970B14F1D23}"/>
                </a:ext>
              </a:extLst>
            </p:cNvPr>
            <p:cNvSpPr>
              <a:spLocks/>
            </p:cNvSpPr>
            <p:nvPr/>
          </p:nvSpPr>
          <p:spPr bwMode="auto">
            <a:xfrm flipH="1">
              <a:off x="4536" y="2796"/>
              <a:ext cx="174" cy="267"/>
            </a:xfrm>
            <a:custGeom>
              <a:avLst/>
              <a:gdLst>
                <a:gd name="T0" fmla="*/ 0 w 174"/>
                <a:gd name="T1" fmla="*/ 267 h 267"/>
                <a:gd name="T2" fmla="*/ 51 w 174"/>
                <a:gd name="T3" fmla="*/ 27 h 267"/>
                <a:gd name="T4" fmla="*/ 105 w 174"/>
                <a:gd name="T5" fmla="*/ 264 h 267"/>
                <a:gd name="T6" fmla="*/ 144 w 174"/>
                <a:gd name="T7" fmla="*/ 33 h 267"/>
                <a:gd name="T8" fmla="*/ 174 w 174"/>
                <a:gd name="T9" fmla="*/ 63 h 267"/>
              </a:gdLst>
              <a:ahLst/>
              <a:cxnLst>
                <a:cxn ang="0">
                  <a:pos x="T0" y="T1"/>
                </a:cxn>
                <a:cxn ang="0">
                  <a:pos x="T2" y="T3"/>
                </a:cxn>
                <a:cxn ang="0">
                  <a:pos x="T4" y="T5"/>
                </a:cxn>
                <a:cxn ang="0">
                  <a:pos x="T6" y="T7"/>
                </a:cxn>
                <a:cxn ang="0">
                  <a:pos x="T8" y="T9"/>
                </a:cxn>
              </a:cxnLst>
              <a:rect l="0" t="0" r="r" b="b"/>
              <a:pathLst>
                <a:path w="174" h="267">
                  <a:moveTo>
                    <a:pt x="0" y="267"/>
                  </a:moveTo>
                  <a:cubicBezTo>
                    <a:pt x="17" y="147"/>
                    <a:pt x="34" y="27"/>
                    <a:pt x="51" y="27"/>
                  </a:cubicBezTo>
                  <a:cubicBezTo>
                    <a:pt x="68" y="27"/>
                    <a:pt x="90" y="263"/>
                    <a:pt x="105" y="264"/>
                  </a:cubicBezTo>
                  <a:cubicBezTo>
                    <a:pt x="120" y="265"/>
                    <a:pt x="132" y="66"/>
                    <a:pt x="144" y="33"/>
                  </a:cubicBezTo>
                  <a:cubicBezTo>
                    <a:pt x="156" y="0"/>
                    <a:pt x="168" y="58"/>
                    <a:pt x="174" y="63"/>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GB" sz="2400">
                <a:solidFill>
                  <a:srgbClr val="000000"/>
                </a:solidFill>
                <a:latin typeface="Times" panose="02020603050405020304" pitchFamily="18" charset="0"/>
              </a:endParaRPr>
            </a:p>
          </p:txBody>
        </p:sp>
        <p:sp>
          <p:nvSpPr>
            <p:cNvPr id="34" name="Freeform 31">
              <a:extLst>
                <a:ext uri="{FF2B5EF4-FFF2-40B4-BE49-F238E27FC236}">
                  <a16:creationId xmlns:a16="http://schemas.microsoft.com/office/drawing/2014/main" id="{6DC0B591-6B83-461B-9EE7-CCE34AE1892A}"/>
                </a:ext>
              </a:extLst>
            </p:cNvPr>
            <p:cNvSpPr>
              <a:spLocks/>
            </p:cNvSpPr>
            <p:nvPr/>
          </p:nvSpPr>
          <p:spPr bwMode="auto">
            <a:xfrm>
              <a:off x="5320" y="2776"/>
              <a:ext cx="135" cy="265"/>
            </a:xfrm>
            <a:custGeom>
              <a:avLst/>
              <a:gdLst>
                <a:gd name="T0" fmla="*/ 0 w 135"/>
                <a:gd name="T1" fmla="*/ 26 h 265"/>
                <a:gd name="T2" fmla="*/ 66 w 135"/>
                <a:gd name="T3" fmla="*/ 264 h 265"/>
                <a:gd name="T4" fmla="*/ 105 w 135"/>
                <a:gd name="T5" fmla="*/ 33 h 265"/>
                <a:gd name="T6" fmla="*/ 135 w 135"/>
                <a:gd name="T7" fmla="*/ 63 h 265"/>
              </a:gdLst>
              <a:ahLst/>
              <a:cxnLst>
                <a:cxn ang="0">
                  <a:pos x="T0" y="T1"/>
                </a:cxn>
                <a:cxn ang="0">
                  <a:pos x="T2" y="T3"/>
                </a:cxn>
                <a:cxn ang="0">
                  <a:pos x="T4" y="T5"/>
                </a:cxn>
                <a:cxn ang="0">
                  <a:pos x="T6" y="T7"/>
                </a:cxn>
              </a:cxnLst>
              <a:rect l="0" t="0" r="r" b="b"/>
              <a:pathLst>
                <a:path w="135" h="265">
                  <a:moveTo>
                    <a:pt x="0" y="26"/>
                  </a:moveTo>
                  <a:cubicBezTo>
                    <a:pt x="11" y="66"/>
                    <a:pt x="49" y="263"/>
                    <a:pt x="66" y="264"/>
                  </a:cubicBezTo>
                  <a:cubicBezTo>
                    <a:pt x="83" y="265"/>
                    <a:pt x="93" y="66"/>
                    <a:pt x="105" y="33"/>
                  </a:cubicBezTo>
                  <a:cubicBezTo>
                    <a:pt x="117" y="0"/>
                    <a:pt x="129" y="58"/>
                    <a:pt x="135" y="63"/>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GB" sz="2400">
                <a:solidFill>
                  <a:srgbClr val="000000"/>
                </a:solidFill>
                <a:latin typeface="Times" panose="02020603050405020304" pitchFamily="18" charset="0"/>
              </a:endParaRPr>
            </a:p>
          </p:txBody>
        </p:sp>
        <p:sp>
          <p:nvSpPr>
            <p:cNvPr id="35" name="Freeform 32">
              <a:extLst>
                <a:ext uri="{FF2B5EF4-FFF2-40B4-BE49-F238E27FC236}">
                  <a16:creationId xmlns:a16="http://schemas.microsoft.com/office/drawing/2014/main" id="{5A5BCEDB-8535-4B9E-8902-DC7729AF15D1}"/>
                </a:ext>
              </a:extLst>
            </p:cNvPr>
            <p:cNvSpPr>
              <a:spLocks/>
            </p:cNvSpPr>
            <p:nvPr/>
          </p:nvSpPr>
          <p:spPr bwMode="auto">
            <a:xfrm>
              <a:off x="4708" y="2823"/>
              <a:ext cx="157" cy="270"/>
            </a:xfrm>
            <a:custGeom>
              <a:avLst/>
              <a:gdLst>
                <a:gd name="T0" fmla="*/ 157 w 157"/>
                <a:gd name="T1" fmla="*/ 0 h 270"/>
                <a:gd name="T2" fmla="*/ 106 w 157"/>
                <a:gd name="T3" fmla="*/ 240 h 270"/>
                <a:gd name="T4" fmla="*/ 52 w 157"/>
                <a:gd name="T5" fmla="*/ 3 h 270"/>
                <a:gd name="T6" fmla="*/ 13 w 157"/>
                <a:gd name="T7" fmla="*/ 234 h 270"/>
                <a:gd name="T8" fmla="*/ 0 w 157"/>
                <a:gd name="T9" fmla="*/ 217 h 270"/>
              </a:gdLst>
              <a:ahLst/>
              <a:cxnLst>
                <a:cxn ang="0">
                  <a:pos x="T0" y="T1"/>
                </a:cxn>
                <a:cxn ang="0">
                  <a:pos x="T2" y="T3"/>
                </a:cxn>
                <a:cxn ang="0">
                  <a:pos x="T4" y="T5"/>
                </a:cxn>
                <a:cxn ang="0">
                  <a:pos x="T6" y="T7"/>
                </a:cxn>
                <a:cxn ang="0">
                  <a:pos x="T8" y="T9"/>
                </a:cxn>
              </a:cxnLst>
              <a:rect l="0" t="0" r="r" b="b"/>
              <a:pathLst>
                <a:path w="157" h="270">
                  <a:moveTo>
                    <a:pt x="157" y="0"/>
                  </a:moveTo>
                  <a:cubicBezTo>
                    <a:pt x="140" y="120"/>
                    <a:pt x="123" y="240"/>
                    <a:pt x="106" y="240"/>
                  </a:cubicBezTo>
                  <a:cubicBezTo>
                    <a:pt x="89" y="240"/>
                    <a:pt x="67" y="4"/>
                    <a:pt x="52" y="3"/>
                  </a:cubicBezTo>
                  <a:cubicBezTo>
                    <a:pt x="37" y="2"/>
                    <a:pt x="22" y="198"/>
                    <a:pt x="13" y="234"/>
                  </a:cubicBezTo>
                  <a:cubicBezTo>
                    <a:pt x="4" y="270"/>
                    <a:pt x="3" y="221"/>
                    <a:pt x="0" y="217"/>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GB" sz="2400">
                <a:solidFill>
                  <a:srgbClr val="000000"/>
                </a:solidFill>
                <a:latin typeface="Times" panose="02020603050405020304" pitchFamily="18" charset="0"/>
              </a:endParaRPr>
            </a:p>
          </p:txBody>
        </p:sp>
        <p:sp>
          <p:nvSpPr>
            <p:cNvPr id="36" name="Freeform 33">
              <a:extLst>
                <a:ext uri="{FF2B5EF4-FFF2-40B4-BE49-F238E27FC236}">
                  <a16:creationId xmlns:a16="http://schemas.microsoft.com/office/drawing/2014/main" id="{6EA8ED67-9625-4F0C-93EB-4350FB992E98}"/>
                </a:ext>
              </a:extLst>
            </p:cNvPr>
            <p:cNvSpPr>
              <a:spLocks/>
            </p:cNvSpPr>
            <p:nvPr/>
          </p:nvSpPr>
          <p:spPr bwMode="auto">
            <a:xfrm>
              <a:off x="4868" y="2813"/>
              <a:ext cx="225" cy="240"/>
            </a:xfrm>
            <a:custGeom>
              <a:avLst/>
              <a:gdLst>
                <a:gd name="T0" fmla="*/ 225 w 225"/>
                <a:gd name="T1" fmla="*/ 0 h 240"/>
                <a:gd name="T2" fmla="*/ 174 w 225"/>
                <a:gd name="T3" fmla="*/ 240 h 240"/>
                <a:gd name="T4" fmla="*/ 120 w 225"/>
                <a:gd name="T5" fmla="*/ 3 h 240"/>
                <a:gd name="T6" fmla="*/ 81 w 225"/>
                <a:gd name="T7" fmla="*/ 234 h 240"/>
                <a:gd name="T8" fmla="*/ 0 w 225"/>
                <a:gd name="T9" fmla="*/ 9 h 240"/>
              </a:gdLst>
              <a:ahLst/>
              <a:cxnLst>
                <a:cxn ang="0">
                  <a:pos x="T0" y="T1"/>
                </a:cxn>
                <a:cxn ang="0">
                  <a:pos x="T2" y="T3"/>
                </a:cxn>
                <a:cxn ang="0">
                  <a:pos x="T4" y="T5"/>
                </a:cxn>
                <a:cxn ang="0">
                  <a:pos x="T6" y="T7"/>
                </a:cxn>
                <a:cxn ang="0">
                  <a:pos x="T8" y="T9"/>
                </a:cxn>
              </a:cxnLst>
              <a:rect l="0" t="0" r="r" b="b"/>
              <a:pathLst>
                <a:path w="225" h="240">
                  <a:moveTo>
                    <a:pt x="225" y="0"/>
                  </a:moveTo>
                  <a:cubicBezTo>
                    <a:pt x="208" y="120"/>
                    <a:pt x="191" y="240"/>
                    <a:pt x="174" y="240"/>
                  </a:cubicBezTo>
                  <a:cubicBezTo>
                    <a:pt x="157" y="240"/>
                    <a:pt x="135" y="4"/>
                    <a:pt x="120" y="3"/>
                  </a:cubicBezTo>
                  <a:cubicBezTo>
                    <a:pt x="105" y="2"/>
                    <a:pt x="101" y="233"/>
                    <a:pt x="81" y="234"/>
                  </a:cubicBezTo>
                  <a:cubicBezTo>
                    <a:pt x="61" y="235"/>
                    <a:pt x="17" y="56"/>
                    <a:pt x="0" y="9"/>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GB" sz="2400">
                <a:solidFill>
                  <a:srgbClr val="000000"/>
                </a:solidFill>
                <a:latin typeface="Times" panose="02020603050405020304" pitchFamily="18" charset="0"/>
              </a:endParaRPr>
            </a:p>
          </p:txBody>
        </p:sp>
        <p:sp>
          <p:nvSpPr>
            <p:cNvPr id="37" name="Freeform 34">
              <a:extLst>
                <a:ext uri="{FF2B5EF4-FFF2-40B4-BE49-F238E27FC236}">
                  <a16:creationId xmlns:a16="http://schemas.microsoft.com/office/drawing/2014/main" id="{45A15297-7356-4496-ACD5-519071D56984}"/>
                </a:ext>
              </a:extLst>
            </p:cNvPr>
            <p:cNvSpPr>
              <a:spLocks/>
            </p:cNvSpPr>
            <p:nvPr/>
          </p:nvSpPr>
          <p:spPr bwMode="auto">
            <a:xfrm>
              <a:off x="5094" y="2805"/>
              <a:ext cx="225" cy="240"/>
            </a:xfrm>
            <a:custGeom>
              <a:avLst/>
              <a:gdLst>
                <a:gd name="T0" fmla="*/ 225 w 225"/>
                <a:gd name="T1" fmla="*/ 0 h 240"/>
                <a:gd name="T2" fmla="*/ 174 w 225"/>
                <a:gd name="T3" fmla="*/ 240 h 240"/>
                <a:gd name="T4" fmla="*/ 120 w 225"/>
                <a:gd name="T5" fmla="*/ 3 h 240"/>
                <a:gd name="T6" fmla="*/ 81 w 225"/>
                <a:gd name="T7" fmla="*/ 234 h 240"/>
                <a:gd name="T8" fmla="*/ 0 w 225"/>
                <a:gd name="T9" fmla="*/ 9 h 240"/>
              </a:gdLst>
              <a:ahLst/>
              <a:cxnLst>
                <a:cxn ang="0">
                  <a:pos x="T0" y="T1"/>
                </a:cxn>
                <a:cxn ang="0">
                  <a:pos x="T2" y="T3"/>
                </a:cxn>
                <a:cxn ang="0">
                  <a:pos x="T4" y="T5"/>
                </a:cxn>
                <a:cxn ang="0">
                  <a:pos x="T6" y="T7"/>
                </a:cxn>
                <a:cxn ang="0">
                  <a:pos x="T8" y="T9"/>
                </a:cxn>
              </a:cxnLst>
              <a:rect l="0" t="0" r="r" b="b"/>
              <a:pathLst>
                <a:path w="225" h="240">
                  <a:moveTo>
                    <a:pt x="225" y="0"/>
                  </a:moveTo>
                  <a:cubicBezTo>
                    <a:pt x="208" y="120"/>
                    <a:pt x="191" y="240"/>
                    <a:pt x="174" y="240"/>
                  </a:cubicBezTo>
                  <a:cubicBezTo>
                    <a:pt x="157" y="240"/>
                    <a:pt x="135" y="4"/>
                    <a:pt x="120" y="3"/>
                  </a:cubicBezTo>
                  <a:cubicBezTo>
                    <a:pt x="105" y="2"/>
                    <a:pt x="101" y="233"/>
                    <a:pt x="81" y="234"/>
                  </a:cubicBezTo>
                  <a:cubicBezTo>
                    <a:pt x="61" y="235"/>
                    <a:pt x="17" y="56"/>
                    <a:pt x="0" y="9"/>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GB" sz="2400">
                <a:solidFill>
                  <a:srgbClr val="000000"/>
                </a:solidFill>
                <a:latin typeface="Times" panose="02020603050405020304" pitchFamily="18" charset="0"/>
              </a:endParaRPr>
            </a:p>
          </p:txBody>
        </p:sp>
      </p:grpSp>
    </p:spTree>
    <p:extLst>
      <p:ext uri="{BB962C8B-B14F-4D97-AF65-F5344CB8AC3E}">
        <p14:creationId xmlns:p14="http://schemas.microsoft.com/office/powerpoint/2010/main" val="18372301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1+#ppt_w/2"/>
                                          </p:val>
                                        </p:tav>
                                        <p:tav tm="100000">
                                          <p:val>
                                            <p:strVal val="#ppt_x"/>
                                          </p:val>
                                        </p:tav>
                                      </p:tavLst>
                                    </p:anim>
                                    <p:anim calcmode="lin" valueType="num">
                                      <p:cBhvr additive="base">
                                        <p:cTn id="13"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3"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strips(upRight)">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1+#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strips(upRight)">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1+#ppt_w/2"/>
                                          </p:val>
                                        </p:tav>
                                        <p:tav tm="100000">
                                          <p:val>
                                            <p:strVal val="#ppt_x"/>
                                          </p:val>
                                        </p:tav>
                                      </p:tavLst>
                                    </p:anim>
                                    <p:anim calcmode="lin" valueType="num">
                                      <p:cBhvr additive="base">
                                        <p:cTn id="35"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P spid="29" grpId="0" autoUpdateAnimBg="0"/>
      <p:bldP spid="3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6BCEE-6DCA-41B7-870F-99240932CC9F}"/>
              </a:ext>
            </a:extLst>
          </p:cNvPr>
          <p:cNvSpPr>
            <a:spLocks noGrp="1"/>
          </p:cNvSpPr>
          <p:nvPr>
            <p:ph type="title"/>
          </p:nvPr>
        </p:nvSpPr>
        <p:spPr/>
        <p:txBody>
          <a:bodyPr/>
          <a:lstStyle/>
          <a:p>
            <a:r>
              <a:rPr lang="en-GB" dirty="0"/>
              <a:t>Radiation Pathways</a:t>
            </a:r>
          </a:p>
        </p:txBody>
      </p:sp>
      <p:pic>
        <p:nvPicPr>
          <p:cNvPr id="6" name="Content Placeholder 5">
            <a:extLst>
              <a:ext uri="{FF2B5EF4-FFF2-40B4-BE49-F238E27FC236}">
                <a16:creationId xmlns:a16="http://schemas.microsoft.com/office/drawing/2014/main" id="{C1320E3F-22A8-47B6-9F63-F99D43822096}"/>
              </a:ext>
            </a:extLst>
          </p:cNvPr>
          <p:cNvPicPr>
            <a:picLocks noGrp="1" noChangeAspect="1"/>
          </p:cNvPicPr>
          <p:nvPr>
            <p:ph idx="1"/>
          </p:nvPr>
        </p:nvPicPr>
        <p:blipFill>
          <a:blip r:embed="rId3"/>
          <a:stretch>
            <a:fillRect/>
          </a:stretch>
        </p:blipFill>
        <p:spPr>
          <a:xfrm>
            <a:off x="211534" y="1562100"/>
            <a:ext cx="8720931" cy="3867149"/>
          </a:xfrm>
        </p:spPr>
      </p:pic>
    </p:spTree>
    <p:extLst>
      <p:ext uri="{BB962C8B-B14F-4D97-AF65-F5344CB8AC3E}">
        <p14:creationId xmlns:p14="http://schemas.microsoft.com/office/powerpoint/2010/main" val="151935293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FB183-C77D-4C44-90F2-209403B10537}"/>
              </a:ext>
            </a:extLst>
          </p:cNvPr>
          <p:cNvSpPr>
            <a:spLocks noGrp="1"/>
          </p:cNvSpPr>
          <p:nvPr>
            <p:ph type="title"/>
          </p:nvPr>
        </p:nvSpPr>
        <p:spPr/>
        <p:txBody>
          <a:bodyPr/>
          <a:lstStyle/>
          <a:p>
            <a:r>
              <a:rPr lang="en-GB" dirty="0"/>
              <a:t>Operations</a:t>
            </a:r>
          </a:p>
        </p:txBody>
      </p:sp>
      <p:sp>
        <p:nvSpPr>
          <p:cNvPr id="3" name="Content Placeholder 2">
            <a:extLst>
              <a:ext uri="{FF2B5EF4-FFF2-40B4-BE49-F238E27FC236}">
                <a16:creationId xmlns:a16="http://schemas.microsoft.com/office/drawing/2014/main" id="{D0E251A9-9461-4B05-8A07-A354BCAD44D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09F9178-F629-44AA-903C-0BF50A63F78F}"/>
              </a:ext>
            </a:extLst>
          </p:cNvPr>
          <p:cNvPicPr>
            <a:picLocks noChangeAspect="1"/>
          </p:cNvPicPr>
          <p:nvPr/>
        </p:nvPicPr>
        <p:blipFill>
          <a:blip r:embed="rId3"/>
          <a:stretch>
            <a:fillRect/>
          </a:stretch>
        </p:blipFill>
        <p:spPr>
          <a:xfrm>
            <a:off x="1917031" y="1654233"/>
            <a:ext cx="5991726" cy="3999477"/>
          </a:xfrm>
          <a:prstGeom prst="rect">
            <a:avLst/>
          </a:prstGeom>
        </p:spPr>
      </p:pic>
    </p:spTree>
    <p:extLst>
      <p:ext uri="{BB962C8B-B14F-4D97-AF65-F5344CB8AC3E}">
        <p14:creationId xmlns:p14="http://schemas.microsoft.com/office/powerpoint/2010/main" val="214741947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4E0DB-5376-4009-A84E-9C2F889E4BA7}"/>
              </a:ext>
            </a:extLst>
          </p:cNvPr>
          <p:cNvSpPr>
            <a:spLocks noGrp="1"/>
          </p:cNvSpPr>
          <p:nvPr>
            <p:ph type="title"/>
          </p:nvPr>
        </p:nvSpPr>
        <p:spPr/>
        <p:txBody>
          <a:bodyPr/>
          <a:lstStyle/>
          <a:p>
            <a:r>
              <a:rPr lang="en-GB" dirty="0"/>
              <a:t>Operations</a:t>
            </a:r>
          </a:p>
        </p:txBody>
      </p:sp>
      <p:pic>
        <p:nvPicPr>
          <p:cNvPr id="4" name="Content Placeholder 3">
            <a:extLst>
              <a:ext uri="{FF2B5EF4-FFF2-40B4-BE49-F238E27FC236}">
                <a16:creationId xmlns:a16="http://schemas.microsoft.com/office/drawing/2014/main" id="{0E15289D-1110-4FA9-BAC5-7319E3C09B65}"/>
              </a:ext>
            </a:extLst>
          </p:cNvPr>
          <p:cNvPicPr>
            <a:picLocks noGrp="1" noChangeAspect="1"/>
          </p:cNvPicPr>
          <p:nvPr>
            <p:ph idx="1"/>
          </p:nvPr>
        </p:nvPicPr>
        <p:blipFill>
          <a:blip r:embed="rId3"/>
          <a:stretch>
            <a:fillRect/>
          </a:stretch>
        </p:blipFill>
        <p:spPr>
          <a:xfrm>
            <a:off x="1668379" y="1623951"/>
            <a:ext cx="5626184" cy="4219638"/>
          </a:xfrm>
          <a:prstGeom prst="rect">
            <a:avLst/>
          </a:prstGeom>
        </p:spPr>
      </p:pic>
    </p:spTree>
    <p:extLst>
      <p:ext uri="{BB962C8B-B14F-4D97-AF65-F5344CB8AC3E}">
        <p14:creationId xmlns:p14="http://schemas.microsoft.com/office/powerpoint/2010/main" val="137001532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C699-8769-4C69-90C5-051F7B732E8D}"/>
              </a:ext>
            </a:extLst>
          </p:cNvPr>
          <p:cNvSpPr>
            <a:spLocks noGrp="1"/>
          </p:cNvSpPr>
          <p:nvPr>
            <p:ph type="title"/>
          </p:nvPr>
        </p:nvSpPr>
        <p:spPr/>
        <p:txBody>
          <a:bodyPr/>
          <a:lstStyle/>
          <a:p>
            <a:r>
              <a:rPr lang="en-GB" dirty="0"/>
              <a:t>Operations</a:t>
            </a:r>
          </a:p>
        </p:txBody>
      </p:sp>
      <p:sp>
        <p:nvSpPr>
          <p:cNvPr id="8" name="Rectangle: Rounded Corners 7">
            <a:extLst>
              <a:ext uri="{FF2B5EF4-FFF2-40B4-BE49-F238E27FC236}">
                <a16:creationId xmlns:a16="http://schemas.microsoft.com/office/drawing/2014/main" id="{BE13168C-D34C-4F0E-8591-76321EC8FE93}"/>
              </a:ext>
            </a:extLst>
          </p:cNvPr>
          <p:cNvSpPr/>
          <p:nvPr/>
        </p:nvSpPr>
        <p:spPr>
          <a:xfrm>
            <a:off x="901874" y="2066792"/>
            <a:ext cx="7340252" cy="3187875"/>
          </a:xfrm>
          <a:prstGeom prst="roundRect">
            <a:avLst/>
          </a:prstGeom>
          <a:solidFill>
            <a:srgbClr val="003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2800" dirty="0">
                <a:solidFill>
                  <a:schemeClr val="bg1">
                    <a:lumMod val="95000"/>
                  </a:schemeClr>
                </a:solidFill>
              </a:rPr>
              <a:t>Production of powders and pellets</a:t>
            </a:r>
          </a:p>
          <a:p>
            <a:pPr marL="285750" indent="-285750">
              <a:buFont typeface="Arial" panose="020B0604020202020204" pitchFamily="34" charset="0"/>
              <a:buChar char="•"/>
            </a:pPr>
            <a:r>
              <a:rPr lang="en-GB" sz="2800" dirty="0">
                <a:solidFill>
                  <a:schemeClr val="bg1">
                    <a:lumMod val="95000"/>
                  </a:schemeClr>
                </a:solidFill>
              </a:rPr>
              <a:t>Opening of legacy packages</a:t>
            </a:r>
          </a:p>
          <a:p>
            <a:pPr marL="285750" indent="-285750">
              <a:buFont typeface="Arial" panose="020B0604020202020204" pitchFamily="34" charset="0"/>
              <a:buChar char="•"/>
            </a:pPr>
            <a:r>
              <a:rPr lang="en-GB" sz="2800" dirty="0">
                <a:solidFill>
                  <a:schemeClr val="bg1">
                    <a:lumMod val="95000"/>
                  </a:schemeClr>
                </a:solidFill>
              </a:rPr>
              <a:t>Re-packaging of materials </a:t>
            </a:r>
          </a:p>
          <a:p>
            <a:pPr marL="285750" indent="-285750">
              <a:buFont typeface="Arial" panose="020B0604020202020204" pitchFamily="34" charset="0"/>
              <a:buChar char="•"/>
            </a:pPr>
            <a:r>
              <a:rPr lang="en-GB" sz="2800" dirty="0">
                <a:solidFill>
                  <a:schemeClr val="bg1">
                    <a:lumMod val="95000"/>
                  </a:schemeClr>
                </a:solidFill>
              </a:rPr>
              <a:t>Decommissioning and dismantling of legacy facilities</a:t>
            </a:r>
          </a:p>
          <a:p>
            <a:pPr marL="285750" indent="-285750">
              <a:buFont typeface="Arial" panose="020B0604020202020204" pitchFamily="34" charset="0"/>
              <a:buChar char="•"/>
            </a:pPr>
            <a:r>
              <a:rPr lang="en-GB" sz="2800" dirty="0">
                <a:solidFill>
                  <a:schemeClr val="bg1">
                    <a:lumMod val="95000"/>
                  </a:schemeClr>
                </a:solidFill>
              </a:rPr>
              <a:t>Analytical laboratory work</a:t>
            </a:r>
            <a:endParaRPr lang="en-GB" sz="2800" dirty="0"/>
          </a:p>
        </p:txBody>
      </p:sp>
    </p:spTree>
    <p:extLst>
      <p:ext uri="{BB962C8B-B14F-4D97-AF65-F5344CB8AC3E}">
        <p14:creationId xmlns:p14="http://schemas.microsoft.com/office/powerpoint/2010/main" val="429429025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2A4CE-33BB-4892-AA4B-C30311D1A2A8}"/>
              </a:ext>
            </a:extLst>
          </p:cNvPr>
          <p:cNvSpPr>
            <a:spLocks noGrp="1"/>
          </p:cNvSpPr>
          <p:nvPr>
            <p:ph type="title"/>
          </p:nvPr>
        </p:nvSpPr>
        <p:spPr/>
        <p:txBody>
          <a:bodyPr/>
          <a:lstStyle/>
          <a:p>
            <a:r>
              <a:rPr lang="en-GB" dirty="0"/>
              <a:t>Conventional Approach</a:t>
            </a:r>
          </a:p>
        </p:txBody>
      </p:sp>
      <p:sp>
        <p:nvSpPr>
          <p:cNvPr id="3" name="Content Placeholder 2">
            <a:extLst>
              <a:ext uri="{FF2B5EF4-FFF2-40B4-BE49-F238E27FC236}">
                <a16:creationId xmlns:a16="http://schemas.microsoft.com/office/drawing/2014/main" id="{1F24FC1A-8C31-4E3A-B983-631C4C136D3E}"/>
              </a:ext>
            </a:extLst>
          </p:cNvPr>
          <p:cNvSpPr>
            <a:spLocks noGrp="1"/>
          </p:cNvSpPr>
          <p:nvPr>
            <p:ph idx="1"/>
          </p:nvPr>
        </p:nvSpPr>
        <p:spPr/>
        <p:txBody>
          <a:bodyPr/>
          <a:lstStyle/>
          <a:p>
            <a:r>
              <a:rPr lang="en-GB" dirty="0"/>
              <a:t>Supply of Machinery (Safety) Regulations 2008</a:t>
            </a:r>
          </a:p>
          <a:p>
            <a:r>
              <a:rPr lang="en-GB" dirty="0"/>
              <a:t>Essential Health and Safety Requirements</a:t>
            </a:r>
          </a:p>
          <a:p>
            <a:r>
              <a:rPr lang="en-GB" dirty="0"/>
              <a:t>BS EN ISO 12100</a:t>
            </a:r>
          </a:p>
          <a:p>
            <a:r>
              <a:rPr lang="en-GB" dirty="0"/>
              <a:t>Assess in advance</a:t>
            </a:r>
          </a:p>
          <a:p>
            <a:r>
              <a:rPr lang="en-GB" dirty="0"/>
              <a:t>Assess measures introduced</a:t>
            </a:r>
          </a:p>
        </p:txBody>
      </p:sp>
    </p:spTree>
    <p:extLst>
      <p:ext uri="{BB962C8B-B14F-4D97-AF65-F5344CB8AC3E}">
        <p14:creationId xmlns:p14="http://schemas.microsoft.com/office/powerpoint/2010/main" val="1667233683"/>
      </p:ext>
    </p:extLst>
  </p:cSld>
  <p:clrMapOvr>
    <a:masterClrMapping/>
  </p:clrMapOvr>
  <p:transition spd="slow">
    <p:fade/>
  </p:transition>
</p:sld>
</file>

<file path=ppt/theme/theme1.xml><?xml version="1.0" encoding="utf-8"?>
<a:theme xmlns:a="http://schemas.openxmlformats.org/drawingml/2006/main" name="Office Theme">
  <a:themeElements>
    <a:clrScheme name="Sellafield">
      <a:dk1>
        <a:srgbClr val="000000"/>
      </a:dk1>
      <a:lt1>
        <a:srgbClr val="FFFFFF"/>
      </a:lt1>
      <a:dk2>
        <a:srgbClr val="00303C"/>
      </a:dk2>
      <a:lt2>
        <a:srgbClr val="9D968D"/>
      </a:lt2>
      <a:accent1>
        <a:srgbClr val="00AFD7"/>
      </a:accent1>
      <a:accent2>
        <a:srgbClr val="FFFFFF"/>
      </a:accent2>
      <a:accent3>
        <a:srgbClr val="FFFFFF"/>
      </a:accent3>
      <a:accent4>
        <a:srgbClr val="FFFFFF"/>
      </a:accent4>
      <a:accent5>
        <a:srgbClr val="FFFFFF"/>
      </a:accent5>
      <a:accent6>
        <a:srgbClr val="FFFFFF"/>
      </a:accent6>
      <a:hlink>
        <a:srgbClr val="971B2F"/>
      </a:hlink>
      <a:folHlink>
        <a:srgbClr val="5C06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17DC4B8-9BE4-A946-8EB1-02CF2853FCFB}" vid="{A7C2DEF9-6A3F-AE4E-9626-C5B621A68D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7" ma:contentTypeDescription="Create a new document." ma:contentTypeScope="" ma:versionID="a9657b1df510095f92d4b408480f5c8b">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9b59f0d74fb2eece99aa0f8b61418ac6"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sisl xmlns:xsi="http://www.w3.org/2001/XMLSchema-instance" xmlns:xsd="http://www.w3.org/2001/XMLSchema" xmlns="http://www.boldonjames.com/2008/01/sie/internal/label" sislVersion="0" policy="fd403455-cda7-4c1b-b87f-02f0c0503f88" origin="userSelected">
  <element uid="id_protective_marking_new_item_1" value=""/>
</sisl>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604e031-f840-4ad5-97d2-0b99280ee730" xsi:nil="true"/>
    <_Flow_SignoffStatus xmlns="7604e031-f840-4ad5-97d2-0b99280ee730" xsi:nil="true"/>
    <SharedWithUsers xmlns="c4b40482-04a4-480f-b826-6548c4a2bcf1">
      <UserInfo>
        <DisplayName/>
        <AccountId xsi:nil="true"/>
        <AccountType/>
      </UserInfo>
    </SharedWithUsers>
    <lcf76f155ced4ddcb4097134ff3c332f xmlns="7604e031-f840-4ad5-97d2-0b99280ee730">
      <Terms xmlns="http://schemas.microsoft.com/office/infopath/2007/PartnerControls"/>
    </lcf76f155ced4ddcb4097134ff3c332f>
    <TaxCatchAll xmlns="c4b40482-04a4-480f-b826-6548c4a2bcf1"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5E8EDA-9140-4546-ABE3-AFC509A4A3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3BE5A4-2473-428F-B0C0-D87AC55E2AF9}">
  <ds:schemaRefs>
    <ds:schemaRef ds:uri="http://www.w3.org/2001/XMLSchema"/>
    <ds:schemaRef ds:uri="http://www.boldonjames.com/2008/01/sie/internal/label"/>
  </ds:schemaRefs>
</ds:datastoreItem>
</file>

<file path=customXml/itemProps3.xml><?xml version="1.0" encoding="utf-8"?>
<ds:datastoreItem xmlns:ds="http://schemas.openxmlformats.org/officeDocument/2006/customXml" ds:itemID="{1327E78D-F19C-4859-8235-72CDE3159D9D}">
  <ds:schemaRefs>
    <ds:schemaRef ds:uri="http://purl.org/dc/term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7604e031-f840-4ad5-97d2-0b99280ee730"/>
    <ds:schemaRef ds:uri="c4b40482-04a4-480f-b826-6548c4a2bcf1"/>
    <ds:schemaRef ds:uri="http://schemas.microsoft.com/office/infopath/2007/PartnerControls"/>
    <ds:schemaRef ds:uri="http://purl.org/dc/dcmitype/"/>
  </ds:schemaRefs>
</ds:datastoreItem>
</file>

<file path=customXml/itemProps4.xml><?xml version="1.0" encoding="utf-8"?>
<ds:datastoreItem xmlns:ds="http://schemas.openxmlformats.org/officeDocument/2006/customXml" ds:itemID="{9AC3EBBF-A4AF-4383-B4BB-5FFDD7AA08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2473</Words>
  <Application>Microsoft Office PowerPoint</Application>
  <PresentationFormat>On-screen Show (4:3)</PresentationFormat>
  <Paragraphs>213</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Georgia</vt:lpstr>
      <vt:lpstr>Symbol</vt:lpstr>
      <vt:lpstr>Tech Sans Book</vt:lpstr>
      <vt:lpstr>Tech Sans Medium</vt:lpstr>
      <vt:lpstr>Times</vt:lpstr>
      <vt:lpstr>Times New Roman</vt:lpstr>
      <vt:lpstr>Office Theme</vt:lpstr>
      <vt:lpstr>PowerPoint Presentation</vt:lpstr>
      <vt:lpstr>Contaminated Wounds: A Risk Assessment Challenge</vt:lpstr>
      <vt:lpstr>What is a Contaminated Wound?</vt:lpstr>
      <vt:lpstr>Basics of Ionising Radiation</vt:lpstr>
      <vt:lpstr>Radiation Pathways</vt:lpstr>
      <vt:lpstr>Operations</vt:lpstr>
      <vt:lpstr>Operations</vt:lpstr>
      <vt:lpstr>Operations</vt:lpstr>
      <vt:lpstr>Conventional Approach</vt:lpstr>
      <vt:lpstr>PowerPoint Presentation</vt:lpstr>
      <vt:lpstr>Nuclear Safety and Process Safety</vt:lpstr>
      <vt:lpstr>Assessment</vt:lpstr>
      <vt:lpstr>Hierarchy of Controls</vt:lpstr>
      <vt:lpstr>Demonstrating ALARP: Paths not travelled</vt:lpstr>
      <vt:lpstr>Demonstrating ALARP: Context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2022-09-15T12:38:43Z</dcterms:created>
  <dcterms:modified xsi:type="dcterms:W3CDTF">2022-11-02T14:10:09Z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61d10775-2f16-4745-8107-067e928b2f4c</vt:lpwstr>
  </property>
  <property fmtid="{D5CDD505-2E9C-101B-9397-08002B2CF9AE}" pid="3" name="bjDocumentLabelXML">
    <vt:lpwstr>&lt;?xml version="1.0" encoding="us-ascii"?&gt;&lt;sisl xmlns:xsi="http://www.w3.org/2001/XMLSchema-instance" xmlns:xsd="http://www.w3.org/2001/XMLSchema" sislVersion="0" policy="fd403455-cda7-4c1b-b87f-02f0c0503f88" origin="userSelected" xmlns="http://www.boldonj</vt:lpwstr>
  </property>
  <property fmtid="{D5CDD505-2E9C-101B-9397-08002B2CF9AE}" pid="4" name="bjDocumentLabelXML-0">
    <vt:lpwstr>ames.com/2008/01/sie/internal/label"&gt;&lt;element uid="id_protective_marking_new_item_1" value="" /&gt;&lt;/sisl&gt;</vt:lpwstr>
  </property>
  <property fmtid="{D5CDD505-2E9C-101B-9397-08002B2CF9AE}" pid="5" name="bjDocumentSecurityLabel">
    <vt:lpwstr>[OFFICIAL NO MARKING]</vt:lpwstr>
  </property>
  <property fmtid="{D5CDD505-2E9C-101B-9397-08002B2CF9AE}" pid="6" name="bjClsUserRVM">
    <vt:lpwstr>[]</vt:lpwstr>
  </property>
  <property fmtid="{D5CDD505-2E9C-101B-9397-08002B2CF9AE}" pid="7" name="Offisync_UniqueId">
    <vt:lpwstr>332711</vt:lpwstr>
  </property>
  <property fmtid="{D5CDD505-2E9C-101B-9397-08002B2CF9AE}" pid="8" name="Jive_LatestUserAccountName">
    <vt:lpwstr>gareth.x.davies@sellafieldsites.com</vt:lpwstr>
  </property>
  <property fmtid="{D5CDD505-2E9C-101B-9397-08002B2CF9AE}" pid="9" name="Offisync_ProviderInitializationData">
    <vt:lpwstr>https://ecosystem.org.uk</vt:lpwstr>
  </property>
  <property fmtid="{D5CDD505-2E9C-101B-9397-08002B2CF9AE}" pid="10" name="Jive_VersionGuid">
    <vt:lpwstr>7aad7417-f9ec-40f3-b7bd-f3310cf2b9e2</vt:lpwstr>
  </property>
  <property fmtid="{D5CDD505-2E9C-101B-9397-08002B2CF9AE}" pid="11" name="Offisync_UpdateToken">
    <vt:lpwstr>1</vt:lpwstr>
  </property>
  <property fmtid="{D5CDD505-2E9C-101B-9397-08002B2CF9AE}" pid="12" name="Offisync_ServerID">
    <vt:lpwstr>1cb63754-bba9-41b9-ac2f-694933b04be2</vt:lpwstr>
  </property>
  <property fmtid="{D5CDD505-2E9C-101B-9397-08002B2CF9AE}" pid="13" name="ContentTypeId">
    <vt:lpwstr>0x0101000646A3490C442E41AC9620621F1F21BE</vt:lpwstr>
  </property>
  <property fmtid="{D5CDD505-2E9C-101B-9397-08002B2CF9AE}" pid="14" name="ComplianceAssetId">
    <vt:lpwstr/>
  </property>
  <property fmtid="{D5CDD505-2E9C-101B-9397-08002B2CF9AE}" pid="15" name="_ExtendedDescription">
    <vt:lpwstr/>
  </property>
  <property fmtid="{D5CDD505-2E9C-101B-9397-08002B2CF9AE}" pid="16" name="TriggerFlowInfo">
    <vt:lpwstr/>
  </property>
  <property fmtid="{D5CDD505-2E9C-101B-9397-08002B2CF9AE}" pid="17" name="MediaServiceImageTags">
    <vt:lpwstr/>
  </property>
</Properties>
</file>