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61" r:id="rId5"/>
    <p:sldId id="265" r:id="rId6"/>
    <p:sldId id="326" r:id="rId7"/>
    <p:sldId id="327" r:id="rId8"/>
    <p:sldId id="328" r:id="rId9"/>
    <p:sldId id="329" r:id="rId10"/>
    <p:sldId id="330" r:id="rId11"/>
    <p:sldId id="331" r:id="rId12"/>
    <p:sldId id="332" r:id="rId13"/>
    <p:sldId id="333" r:id="rId14"/>
    <p:sldId id="334" r:id="rId15"/>
    <p:sldId id="335" r:id="rId16"/>
    <p:sldId id="336" r:id="rId17"/>
    <p:sldId id="325" r:id="rId18"/>
    <p:sldId id="337" r:id="rId19"/>
    <p:sldId id="324" r:id="rId20"/>
    <p:sldId id="338" r:id="rId21"/>
    <p:sldId id="323" r:id="rId22"/>
    <p:sldId id="322" r:id="rId23"/>
    <p:sldId id="260" r:id="rId2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397"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43126" autoAdjust="0"/>
  </p:normalViewPr>
  <p:slideViewPr>
    <p:cSldViewPr snapToGrid="0" snapToObjects="1" showGuides="1">
      <p:cViewPr varScale="1">
        <p:scale>
          <a:sx n="44" d="100"/>
          <a:sy n="44" d="100"/>
        </p:scale>
        <p:origin x="1404" y="54"/>
      </p:cViewPr>
      <p:guideLst/>
    </p:cSldViewPr>
  </p:slideViewPr>
  <p:outlineViewPr>
    <p:cViewPr>
      <p:scale>
        <a:sx n="33" d="100"/>
        <a:sy n="33" d="100"/>
      </p:scale>
      <p:origin x="0" y="-4878"/>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7" d="100"/>
          <a:sy n="77" d="100"/>
        </p:scale>
        <p:origin x="3360" y="54"/>
      </p:cViewPr>
      <p:guideLst>
        <p:guide orient="horz" pos="3397"/>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1" y="1"/>
            <a:ext cx="2921112" cy="539158"/>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18357" y="1"/>
            <a:ext cx="2921112" cy="539158"/>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11/2/2022</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1" y="10242128"/>
            <a:ext cx="2921112" cy="539158"/>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18357" y="10242128"/>
            <a:ext cx="2921112" cy="539158"/>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1" y="1"/>
            <a:ext cx="2921112" cy="539158"/>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18357" y="1"/>
            <a:ext cx="2921112" cy="539158"/>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11/2/2022</a:t>
            </a:fld>
            <a:endParaRPr lang="en-US" dirty="0"/>
          </a:p>
        </p:txBody>
      </p:sp>
      <p:sp>
        <p:nvSpPr>
          <p:cNvPr id="4" name="Slide Image Placeholder 3"/>
          <p:cNvSpPr>
            <a:spLocks noGrp="1" noRot="1" noChangeAspect="1"/>
          </p:cNvSpPr>
          <p:nvPr>
            <p:ph type="sldImg" idx="2"/>
          </p:nvPr>
        </p:nvSpPr>
        <p:spPr bwMode="gray">
          <a:xfrm>
            <a:off x="-220663" y="808038"/>
            <a:ext cx="7188201" cy="404495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77276" y="5121999"/>
            <a:ext cx="5986478" cy="485242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1" y="10242128"/>
            <a:ext cx="2921112" cy="539158"/>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18357" y="10242128"/>
            <a:ext cx="2921112" cy="539158"/>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808038"/>
            <a:ext cx="6156325" cy="3463925"/>
          </a:xfrm>
        </p:spPr>
      </p:sp>
      <p:sp>
        <p:nvSpPr>
          <p:cNvPr id="3" name="Notes Placeholder 2"/>
          <p:cNvSpPr>
            <a:spLocks noGrp="1"/>
          </p:cNvSpPr>
          <p:nvPr>
            <p:ph type="body" idx="1"/>
          </p:nvPr>
        </p:nvSpPr>
        <p:spPr>
          <a:xfrm>
            <a:off x="386549" y="4964906"/>
            <a:ext cx="5986478" cy="4852421"/>
          </a:xfrm>
        </p:spPr>
        <p:txBody>
          <a:bodyPr/>
          <a:lstStyle/>
          <a:p>
            <a:r>
              <a:rPr lang="en-GB" dirty="0"/>
              <a:t>Hello, my name is Ian Kemble – Senior Safety Consultant with ABB.</a:t>
            </a:r>
          </a:p>
          <a:p>
            <a:endParaRPr lang="en-GB" dirty="0"/>
          </a:p>
          <a:p>
            <a:r>
              <a:rPr lang="en-GB" dirty="0"/>
              <a:t>Today I will be talking to you about Final element failure alarms and whether they are an essential feature for managing functional safety for your safety instrumented systems</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a:t>
            </a:fld>
            <a:endParaRPr lang="en-US" dirty="0"/>
          </a:p>
        </p:txBody>
      </p:sp>
    </p:spTree>
    <p:extLst>
      <p:ext uri="{BB962C8B-B14F-4D97-AF65-F5344CB8AC3E}">
        <p14:creationId xmlns:p14="http://schemas.microsoft.com/office/powerpoint/2010/main" val="295147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10</a:t>
            </a:fld>
            <a:endParaRPr lang="en-US" altLang="en-US"/>
          </a:p>
        </p:txBody>
      </p:sp>
      <p:sp>
        <p:nvSpPr>
          <p:cNvPr id="84995" name="Rectangle 2"/>
          <p:cNvSpPr>
            <a:spLocks noGrp="1" noRot="1" noChangeAspect="1" noChangeArrowheads="1" noTextEdit="1"/>
          </p:cNvSpPr>
          <p:nvPr>
            <p:ph type="sldImg"/>
          </p:nvPr>
        </p:nvSpPr>
        <p:spPr>
          <a:xfrm>
            <a:off x="244475" y="396875"/>
            <a:ext cx="5981700" cy="3365500"/>
          </a:xfrm>
          <a:ln/>
        </p:spPr>
      </p:sp>
      <p:sp>
        <p:nvSpPr>
          <p:cNvPr id="84996" name="Rectangle 3"/>
          <p:cNvSpPr>
            <a:spLocks noGrp="1" noChangeArrowheads="1"/>
          </p:cNvSpPr>
          <p:nvPr>
            <p:ph type="body" idx="1"/>
          </p:nvPr>
        </p:nvSpPr>
        <p:spPr>
          <a:xfrm>
            <a:off x="377276" y="4313692"/>
            <a:ext cx="5986478" cy="52189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fontAlgn="auto">
              <a:lnSpc>
                <a:spcPct val="150000"/>
              </a:lnSpc>
              <a:spcBef>
                <a:spcPts val="600"/>
              </a:spcBef>
              <a:spcAft>
                <a:spcPts val="600"/>
              </a:spcAft>
              <a:buClrTx/>
              <a:buSzTx/>
              <a:tabLst/>
              <a:defRPr/>
            </a:pPr>
            <a:r>
              <a:rPr lang="en-US" dirty="0"/>
              <a:t>As with any reasoned debate, in order to make a considered judgement on whether or not to implement SIF Failure Alarms, it is necessary to weigh up the associated pros and cons and whilst what follows is by no means an exhaustive list, it does pick out some of the headline points:</a:t>
            </a:r>
          </a:p>
          <a:p>
            <a:pPr marL="0" marR="0" lvl="1" indent="0" fontAlgn="auto">
              <a:lnSpc>
                <a:spcPct val="150000"/>
              </a:lnSpc>
              <a:spcBef>
                <a:spcPts val="600"/>
              </a:spcBef>
              <a:spcAft>
                <a:spcPts val="600"/>
              </a:spcAft>
              <a:buClrTx/>
              <a:buSzTx/>
              <a:tabLst/>
              <a:defRPr/>
            </a:pPr>
            <a:r>
              <a:rPr lang="en-US" dirty="0"/>
              <a:t>The Case in </a:t>
            </a:r>
            <a:r>
              <a:rPr lang="en-US" dirty="0" err="1"/>
              <a:t>Favour</a:t>
            </a:r>
            <a:endParaRPr lang="en-US" dirty="0"/>
          </a:p>
          <a:p>
            <a:pPr marL="0" lvl="1" indent="0">
              <a:lnSpc>
                <a:spcPct val="150000"/>
              </a:lnSpc>
              <a:spcBef>
                <a:spcPts val="600"/>
              </a:spcBef>
              <a:spcAft>
                <a:spcPts val="600"/>
              </a:spcAft>
            </a:pPr>
            <a:r>
              <a:rPr lang="en-GB" dirty="0"/>
              <a:t>Many of the required feedback signals and diagnostic functions may well be readily available within the existing plant instrumentation, DCS and/or SIS and as such, initial implementation where equipment is already available should involve minimal physical, or hardware changes.</a:t>
            </a:r>
          </a:p>
          <a:p>
            <a:pPr marL="0" lvl="1" indent="0">
              <a:lnSpc>
                <a:spcPct val="150000"/>
              </a:lnSpc>
              <a:spcBef>
                <a:spcPts val="600"/>
              </a:spcBef>
              <a:spcAft>
                <a:spcPts val="600"/>
              </a:spcAft>
            </a:pPr>
            <a:r>
              <a:rPr lang="en-GB" dirty="0"/>
              <a:t>In addition, the software reconfiguration necessary would probably involve relatively simple modifications that can be completed without significant disruption to an operating facility (So taking these first two points together we have a relatively low initial implementation cost.</a:t>
            </a:r>
          </a:p>
          <a:p>
            <a:pPr marL="0" lvl="1" indent="0">
              <a:lnSpc>
                <a:spcPct val="150000"/>
              </a:lnSpc>
              <a:spcBef>
                <a:spcPts val="600"/>
              </a:spcBef>
              <a:spcAft>
                <a:spcPts val="600"/>
              </a:spcAft>
            </a:pPr>
            <a:r>
              <a:rPr lang="en-GB" dirty="0"/>
              <a:t>The introduction of SIF Failure alarms inherently provides additional safety related functionality that might alert operators to otherwise hidden failures.</a:t>
            </a:r>
          </a:p>
          <a:p>
            <a:pPr marL="0" lvl="0" indent="0" algn="l" defTabSz="914400" rtl="0" eaLnBrk="1" latinLnBrk="0" hangingPunct="1">
              <a:spcBef>
                <a:spcPts val="600"/>
              </a:spcBef>
              <a:spcAft>
                <a:spcPts val="600"/>
              </a:spcAft>
              <a:buFont typeface="Times New Roman" panose="02020603050405020304" pitchFamily="18" charset="0"/>
              <a:buNone/>
            </a:pPr>
            <a:endParaRPr lang="en-US"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altLang="en-US" dirty="0"/>
          </a:p>
        </p:txBody>
      </p:sp>
    </p:spTree>
    <p:extLst>
      <p:ext uri="{BB962C8B-B14F-4D97-AF65-F5344CB8AC3E}">
        <p14:creationId xmlns:p14="http://schemas.microsoft.com/office/powerpoint/2010/main" val="14572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11</a:t>
            </a:fld>
            <a:endParaRPr lang="en-US" altLang="en-US"/>
          </a:p>
        </p:txBody>
      </p:sp>
      <p:sp>
        <p:nvSpPr>
          <p:cNvPr id="84995" name="Rectangle 2"/>
          <p:cNvSpPr>
            <a:spLocks noGrp="1" noRot="1" noChangeAspect="1" noChangeArrowheads="1" noTextEdit="1"/>
          </p:cNvSpPr>
          <p:nvPr>
            <p:ph type="sldImg"/>
          </p:nvPr>
        </p:nvSpPr>
        <p:spPr>
          <a:xfrm>
            <a:off x="871538" y="1184275"/>
            <a:ext cx="5056187" cy="2844800"/>
          </a:xfrm>
          <a:ln/>
        </p:spPr>
      </p:sp>
      <p:sp>
        <p:nvSpPr>
          <p:cNvPr id="84996" name="Rectangle 3"/>
          <p:cNvSpPr>
            <a:spLocks noGrp="1" noChangeArrowheads="1"/>
          </p:cNvSpPr>
          <p:nvPr>
            <p:ph type="body" idx="1"/>
          </p:nvPr>
        </p:nvSpPr>
        <p:spPr>
          <a:xfrm>
            <a:off x="377276" y="4948227"/>
            <a:ext cx="5986478" cy="4852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spcBef>
                <a:spcPts val="600"/>
              </a:spcBef>
              <a:spcAft>
                <a:spcPts val="600"/>
              </a:spcAft>
              <a:buNone/>
            </a:pPr>
            <a:r>
              <a:rPr lang="en-GB" dirty="0"/>
              <a:t>Making the operations team aware of a SIF failure provides them with an opportunity to bring the plant into a safe state by other means (such as an alternate manually initiated trip), or at the very least, might enable them to initiate the appropriate emergency response and (where relevant) evacuation more quickly.</a:t>
            </a:r>
          </a:p>
          <a:p>
            <a:pPr marL="0" lvl="1" indent="0">
              <a:lnSpc>
                <a:spcPct val="150000"/>
              </a:lnSpc>
              <a:spcBef>
                <a:spcPts val="600"/>
              </a:spcBef>
              <a:spcAft>
                <a:spcPts val="600"/>
              </a:spcAft>
              <a:buNone/>
            </a:pPr>
            <a:endParaRPr lang="en-GB" dirty="0"/>
          </a:p>
          <a:p>
            <a:pPr marL="0" lvl="1" indent="0">
              <a:lnSpc>
                <a:spcPct val="150000"/>
              </a:lnSpc>
              <a:spcBef>
                <a:spcPts val="600"/>
              </a:spcBef>
              <a:spcAft>
                <a:spcPts val="600"/>
              </a:spcAft>
              <a:buNone/>
            </a:pPr>
            <a:r>
              <a:rPr lang="en-GB" dirty="0"/>
              <a:t>Since alarms are normally recorded on the system event log and retained historically, the introduction of SIF Failure alarms will provide automatic ongoing monitoring and data records that can be used as part of periodic reviews as required as part of Functional Safety lifecycle compliance. In some cases, such data might also be used to support field failure rate, or prior use justifications in achieved SIL calculations. </a:t>
            </a:r>
            <a:endParaRPr lang="en-US" dirty="0"/>
          </a:p>
          <a:p>
            <a:endParaRPr lang="en-GB" altLang="en-US" dirty="0"/>
          </a:p>
        </p:txBody>
      </p:sp>
    </p:spTree>
    <p:extLst>
      <p:ext uri="{BB962C8B-B14F-4D97-AF65-F5344CB8AC3E}">
        <p14:creationId xmlns:p14="http://schemas.microsoft.com/office/powerpoint/2010/main" val="389905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12</a:t>
            </a:fld>
            <a:endParaRPr lang="en-US" altLang="en-US"/>
          </a:p>
        </p:txBody>
      </p:sp>
      <p:sp>
        <p:nvSpPr>
          <p:cNvPr id="84995" name="Rectangle 2"/>
          <p:cNvSpPr>
            <a:spLocks noGrp="1" noRot="1" noChangeAspect="1" noChangeArrowheads="1" noTextEdit="1"/>
          </p:cNvSpPr>
          <p:nvPr>
            <p:ph type="sldImg"/>
          </p:nvPr>
        </p:nvSpPr>
        <p:spPr>
          <a:xfrm>
            <a:off x="1130300" y="663575"/>
            <a:ext cx="4479925" cy="2520950"/>
          </a:xfrm>
          <a:ln/>
        </p:spPr>
      </p:sp>
      <p:sp>
        <p:nvSpPr>
          <p:cNvPr id="84996" name="Rectangle 3"/>
          <p:cNvSpPr>
            <a:spLocks noGrp="1" noChangeArrowheads="1"/>
          </p:cNvSpPr>
          <p:nvPr>
            <p:ph type="body" idx="1"/>
          </p:nvPr>
        </p:nvSpPr>
        <p:spPr>
          <a:xfrm>
            <a:off x="377276" y="3438199"/>
            <a:ext cx="5986478" cy="5635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spcBef>
                <a:spcPts val="600"/>
              </a:spcBef>
              <a:spcAft>
                <a:spcPts val="600"/>
              </a:spcAft>
              <a:buNone/>
            </a:pPr>
            <a:r>
              <a:rPr lang="en-GB" dirty="0"/>
              <a:t>The case Against.</a:t>
            </a:r>
          </a:p>
          <a:p>
            <a:pPr>
              <a:spcBef>
                <a:spcPts val="600"/>
              </a:spcBef>
            </a:pPr>
            <a:r>
              <a:rPr lang="en-GB" dirty="0"/>
              <a:t>In situations where the field signals are not already in place and for new builds or upgrades, there will be a requirement for additional field instrumentation and cabling and the simple addition of extra devices and the associated increased cost for more reliable equipment may ultimately affect CAPEX approvals.</a:t>
            </a:r>
          </a:p>
          <a:p>
            <a:pPr>
              <a:spcBef>
                <a:spcPts val="600"/>
              </a:spcBef>
            </a:pPr>
            <a:r>
              <a:rPr lang="en-GB" dirty="0"/>
              <a:t>In the absence of the application of advanced logical alarm processing, plant trips typically create an associated alarm flood as the process reacts to the effects of the trip. To have any meaningful benefit, all SIF Failure Alarms would need to be engineered in a way to prevent them being lost in any such alarm flood conditions.</a:t>
            </a:r>
          </a:p>
          <a:p>
            <a:pPr marL="0" lvl="0" indent="0">
              <a:spcBef>
                <a:spcPts val="600"/>
              </a:spcBef>
              <a:spcAft>
                <a:spcPts val="600"/>
              </a:spcAft>
              <a:buFont typeface="Times New Roman" panose="02020603050405020304" pitchFamily="18" charset="0"/>
              <a:buNone/>
            </a:pPr>
            <a:r>
              <a:rPr lang="en-GB" dirty="0"/>
              <a:t>SIF Failure Alarms would increase the number of HMA configured in the system, all of which would require formal management &amp; routine testing, placing an additional burden on resources. This means a potentially high lifetime maintenance cost as well as the potential for creating more opportunities for human error.</a:t>
            </a:r>
          </a:p>
          <a:p>
            <a:pPr marL="0" lvl="0" indent="0">
              <a:spcBef>
                <a:spcPts val="600"/>
              </a:spcBef>
              <a:spcAft>
                <a:spcPts val="600"/>
              </a:spcAft>
              <a:buFont typeface="Times New Roman" panose="02020603050405020304" pitchFamily="18" charset="0"/>
              <a:buNone/>
            </a:pPr>
            <a:r>
              <a:rPr lang="en-GB" dirty="0"/>
              <a:t>Competency assurance programmes would need to be developed and constantly maintained and refreshed to ensure operators are familiar with the impact of any SIF final elements. All of which would need to be in accordance with defined SOP’s. This again would require resources to maintain the validity and revision status of such requirements.</a:t>
            </a:r>
            <a:endParaRPr lang="en-US" dirty="0"/>
          </a:p>
          <a:p>
            <a:endParaRPr lang="en-GB" altLang="en-US" dirty="0"/>
          </a:p>
        </p:txBody>
      </p:sp>
    </p:spTree>
    <p:extLst>
      <p:ext uri="{BB962C8B-B14F-4D97-AF65-F5344CB8AC3E}">
        <p14:creationId xmlns:p14="http://schemas.microsoft.com/office/powerpoint/2010/main" val="172472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13</a:t>
            </a:fld>
            <a:endParaRPr lang="en-US" altLang="en-US"/>
          </a:p>
        </p:txBody>
      </p:sp>
      <p:sp>
        <p:nvSpPr>
          <p:cNvPr id="84995" name="Rectangle 2"/>
          <p:cNvSpPr>
            <a:spLocks noGrp="1" noRot="1" noChangeAspect="1" noChangeArrowheads="1" noTextEdit="1"/>
          </p:cNvSpPr>
          <p:nvPr>
            <p:ph type="sldImg"/>
          </p:nvPr>
        </p:nvSpPr>
        <p:spPr>
          <a:xfrm>
            <a:off x="615950" y="763588"/>
            <a:ext cx="5567363" cy="3132137"/>
          </a:xfrm>
          <a:ln/>
        </p:spPr>
      </p:sp>
      <p:sp>
        <p:nvSpPr>
          <p:cNvPr id="84996" name="Rectangle 3"/>
          <p:cNvSpPr>
            <a:spLocks noGrp="1" noChangeArrowheads="1"/>
          </p:cNvSpPr>
          <p:nvPr>
            <p:ph type="body" idx="1"/>
          </p:nvPr>
        </p:nvSpPr>
        <p:spPr>
          <a:xfrm>
            <a:off x="377276" y="5122000"/>
            <a:ext cx="5986478" cy="29211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GB" dirty="0"/>
              <a:t>If the relevant feedback signals and diagnostics are derived through the SIS rather than the DCS, there is potential for increased complexity of existing SIF loops, which could have a knock-on impact on the failure rate of the SIF, thereby negating the perceived safety improvement from adding the alarm in the first place.</a:t>
            </a:r>
          </a:p>
          <a:p>
            <a:pPr>
              <a:spcBef>
                <a:spcPts val="600"/>
              </a:spcBef>
              <a:spcAft>
                <a:spcPts val="600"/>
              </a:spcAft>
            </a:pPr>
            <a:endParaRPr lang="en-GB" dirty="0"/>
          </a:p>
          <a:p>
            <a:pPr>
              <a:spcBef>
                <a:spcPts val="600"/>
              </a:spcBef>
              <a:spcAft>
                <a:spcPts val="600"/>
              </a:spcAft>
            </a:pPr>
            <a:r>
              <a:rPr lang="en-GB" dirty="0"/>
              <a:t>From a Human Factors perspective, there is perhaps some risk of creating a false sense of security during a plant upset, with operators relying on the absence of associated SIF failure alarms rather than actively verifying the safe tripped status of the plant.</a:t>
            </a:r>
            <a:endParaRPr lang="en-GB" altLang="en-US" dirty="0"/>
          </a:p>
        </p:txBody>
      </p:sp>
    </p:spTree>
    <p:extLst>
      <p:ext uri="{BB962C8B-B14F-4D97-AF65-F5344CB8AC3E}">
        <p14:creationId xmlns:p14="http://schemas.microsoft.com/office/powerpoint/2010/main" val="374299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14</a:t>
            </a:fld>
            <a:endParaRPr lang="en-US" altLang="en-US"/>
          </a:p>
        </p:txBody>
      </p:sp>
      <p:sp>
        <p:nvSpPr>
          <p:cNvPr id="84995" name="Rectangle 2"/>
          <p:cNvSpPr>
            <a:spLocks noGrp="1" noRot="1" noChangeAspect="1" noChangeArrowheads="1" noTextEdit="1"/>
          </p:cNvSpPr>
          <p:nvPr>
            <p:ph type="sldImg"/>
          </p:nvPr>
        </p:nvSpPr>
        <p:spPr>
          <a:xfrm>
            <a:off x="377825" y="633413"/>
            <a:ext cx="5918200" cy="3330575"/>
          </a:xfrm>
          <a:ln/>
        </p:spPr>
      </p:sp>
      <p:sp>
        <p:nvSpPr>
          <p:cNvPr id="84996" name="Rectangle 3"/>
          <p:cNvSpPr>
            <a:spLocks noGrp="1" noChangeArrowheads="1"/>
          </p:cNvSpPr>
          <p:nvPr>
            <p:ph type="body" idx="1"/>
          </p:nvPr>
        </p:nvSpPr>
        <p:spPr>
          <a:xfrm>
            <a:off x="377276" y="4439325"/>
            <a:ext cx="5986478" cy="4852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GB" dirty="0"/>
              <a:t>Sadly, industry guidance in this area is somewhat lacking. Even the core safety and alarm management standards can be interpreted as pulling in opposite directions.</a:t>
            </a:r>
          </a:p>
          <a:p>
            <a:pPr>
              <a:spcBef>
                <a:spcPts val="600"/>
              </a:spcBef>
              <a:spcAft>
                <a:spcPts val="600"/>
              </a:spcAft>
            </a:pPr>
            <a:r>
              <a:rPr lang="en-GB" dirty="0"/>
              <a:t>Whilst the Functional Safety standards IEC 61508 &amp; IEC61511 might appear to be in favour of adding SIF Failure Alarms, the Alarm Management standards &amp; guidance (IEC 62682 &amp; EEMUA 191 ) are founded on the principle of wherever possible, reducing the number of alarms presented to the operator, which might suggest the opposite view. </a:t>
            </a:r>
          </a:p>
          <a:p>
            <a:pPr>
              <a:spcBef>
                <a:spcPts val="600"/>
              </a:spcBef>
              <a:spcAft>
                <a:spcPts val="600"/>
              </a:spcAft>
            </a:pPr>
            <a:r>
              <a:rPr lang="en-GB" dirty="0"/>
              <a:t>The creation of yet another standards committee or focus group to tackle this dilemma might not be desirable, but there is perhaps an opportunity here for at least some form of dialogue between the relevant stakeholder bodies, including the regulatory authorities in order to give guidance on a consistent approach that would be seen as broadly acceptable.</a:t>
            </a:r>
          </a:p>
          <a:p>
            <a:pPr>
              <a:spcBef>
                <a:spcPts val="600"/>
              </a:spcBef>
              <a:spcAft>
                <a:spcPts val="600"/>
              </a:spcAft>
            </a:pPr>
            <a:r>
              <a:rPr lang="en-GB" dirty="0"/>
              <a:t>In the past, there have been some DCS vendor specific white papers published on this subject, but in general these tend to be high level in nature and provide little more than a summary recommendation that any SIF Failure Alarms implemented, should be assigned the highest priority as configured in the system. Such recommendations effectively, bypass the alarm prioritisation principles and methods set out in the Alarm Management standards.</a:t>
            </a:r>
            <a:endParaRPr lang="en-GB" altLang="en-US" dirty="0"/>
          </a:p>
        </p:txBody>
      </p:sp>
    </p:spTree>
    <p:extLst>
      <p:ext uri="{BB962C8B-B14F-4D97-AF65-F5344CB8AC3E}">
        <p14:creationId xmlns:p14="http://schemas.microsoft.com/office/powerpoint/2010/main" val="355569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15</a:t>
            </a:fld>
            <a:endParaRPr lang="en-US" altLang="en-US"/>
          </a:p>
        </p:txBody>
      </p:sp>
      <p:sp>
        <p:nvSpPr>
          <p:cNvPr id="84995" name="Rectangle 2"/>
          <p:cNvSpPr>
            <a:spLocks noGrp="1" noRot="1" noChangeAspect="1" noChangeArrowheads="1" noTextEdit="1"/>
          </p:cNvSpPr>
          <p:nvPr>
            <p:ph type="sldImg"/>
          </p:nvPr>
        </p:nvSpPr>
        <p:spPr>
          <a:xfrm>
            <a:off x="744538" y="676275"/>
            <a:ext cx="5619750" cy="31623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altLang="en-US" dirty="0"/>
              <a:t>As noted in the introduction of this discussion, many of the End User </a:t>
            </a:r>
            <a:r>
              <a:rPr lang="en-US" altLang="en-US" dirty="0" err="1"/>
              <a:t>organisations</a:t>
            </a:r>
            <a:r>
              <a:rPr lang="en-US" altLang="en-US" dirty="0"/>
              <a:t> are reporting that the main driver for consideration of SIF Failure alarms is coming from the questions raised by their regulatory inspectors, and on the face of it, it is difficult to argue against the premise that the addition of such alarms will go towards supporting improvements in overall process and functional safety.</a:t>
            </a:r>
          </a:p>
          <a:p>
            <a:pPr>
              <a:spcBef>
                <a:spcPts val="600"/>
              </a:spcBef>
              <a:spcAft>
                <a:spcPts val="600"/>
              </a:spcAft>
            </a:pPr>
            <a:endParaRPr lang="en-US" altLang="en-US" dirty="0"/>
          </a:p>
          <a:p>
            <a:pPr>
              <a:spcBef>
                <a:spcPts val="600"/>
              </a:spcBef>
              <a:spcAft>
                <a:spcPts val="600"/>
              </a:spcAft>
            </a:pPr>
            <a:r>
              <a:rPr lang="en-US" altLang="en-US" dirty="0"/>
              <a:t>However, for many of the reasons discussed previously, it is also equally difficult to define, assess and especially quantify the actual safety improvement that would be delivered.</a:t>
            </a:r>
          </a:p>
          <a:p>
            <a:pPr>
              <a:spcBef>
                <a:spcPts val="600"/>
              </a:spcBef>
              <a:spcAft>
                <a:spcPts val="600"/>
              </a:spcAft>
            </a:pPr>
            <a:endParaRPr lang="en-US" altLang="en-US" dirty="0"/>
          </a:p>
          <a:p>
            <a:pPr>
              <a:spcBef>
                <a:spcPts val="600"/>
              </a:spcBef>
              <a:spcAft>
                <a:spcPts val="600"/>
              </a:spcAft>
            </a:pPr>
            <a:r>
              <a:rPr lang="en-US" altLang="en-US" dirty="0"/>
              <a:t>Since the fundamental requirement for operators of high hazard facilities is to demonstrate that risks have been reduced to As Low as Reasonably Practical it could be argued that if an Asset Owner has already demonstrated through their existing Functional Safety Management processes that the risks have been reduced to an appropriate margin below the tolerable limit set for that particular hazard scenario, ALARP has already been achieved. Any decision on the implementation of further measures would be a feature of a cost/benefits analysis as part of ongoing ALARP demonstration.</a:t>
            </a:r>
          </a:p>
          <a:p>
            <a:endParaRPr lang="en-GB" altLang="en-US" dirty="0"/>
          </a:p>
        </p:txBody>
      </p:sp>
    </p:spTree>
    <p:extLst>
      <p:ext uri="{BB962C8B-B14F-4D97-AF65-F5344CB8AC3E}">
        <p14:creationId xmlns:p14="http://schemas.microsoft.com/office/powerpoint/2010/main" val="327575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16</a:t>
            </a:fld>
            <a:endParaRPr lang="en-US" altLang="en-US"/>
          </a:p>
        </p:txBody>
      </p:sp>
      <p:sp>
        <p:nvSpPr>
          <p:cNvPr id="84995" name="Rectangle 2"/>
          <p:cNvSpPr>
            <a:spLocks noGrp="1" noRot="1" noChangeAspect="1" noChangeArrowheads="1" noTextEdit="1"/>
          </p:cNvSpPr>
          <p:nvPr>
            <p:ph type="sldImg"/>
          </p:nvPr>
        </p:nvSpPr>
        <p:spPr>
          <a:xfrm>
            <a:off x="274638" y="382588"/>
            <a:ext cx="6192837" cy="3484562"/>
          </a:xfrm>
          <a:ln/>
        </p:spPr>
      </p:sp>
      <p:sp>
        <p:nvSpPr>
          <p:cNvPr id="84996" name="Rectangle 3"/>
          <p:cNvSpPr>
            <a:spLocks noGrp="1" noChangeArrowheads="1"/>
          </p:cNvSpPr>
          <p:nvPr>
            <p:ph type="body" idx="1"/>
          </p:nvPr>
        </p:nvSpPr>
        <p:spPr>
          <a:xfrm>
            <a:off x="377276" y="4300721"/>
            <a:ext cx="5986478" cy="4852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GB" dirty="0"/>
              <a:t>Asset Owners are duty bound to evaluate investments in safety measures when considering how far to go with the implementation of process safety management requirements as part of their safety lifecycle obligations.  This monetary assessment is normally presented to internal and external stakeholders to support any judgements on whether any further risk reduction measures are deemed to be “reasonably practicable”.</a:t>
            </a:r>
          </a:p>
          <a:p>
            <a:pPr>
              <a:spcBef>
                <a:spcPts val="600"/>
              </a:spcBef>
              <a:spcAft>
                <a:spcPts val="600"/>
              </a:spcAft>
            </a:pPr>
            <a:r>
              <a:rPr lang="en-GB" dirty="0"/>
              <a:t>This is usually arranged after inherent safety, good quality design and engineering to codes &amp; standards application and due diligence arrangements have been implemented This is seen as the minimum baseline for managing hazard and risk in a manufacturing facility.</a:t>
            </a:r>
            <a:endParaRPr lang="en-US" dirty="0"/>
          </a:p>
          <a:p>
            <a:pPr>
              <a:spcBef>
                <a:spcPts val="600"/>
              </a:spcBef>
              <a:spcAft>
                <a:spcPts val="600"/>
              </a:spcAft>
            </a:pPr>
            <a:r>
              <a:rPr lang="en-GB" dirty="0"/>
              <a:t>As an example, the UK HSE identifies that something is reasonably practicable unless its costs are grossly disproportionate to the benefits. </a:t>
            </a:r>
            <a:endParaRPr lang="en-US" dirty="0"/>
          </a:p>
          <a:p>
            <a:pPr>
              <a:spcBef>
                <a:spcPts val="600"/>
              </a:spcBef>
              <a:spcAft>
                <a:spcPts val="600"/>
              </a:spcAft>
            </a:pPr>
            <a:r>
              <a:rPr lang="en-GB" dirty="0"/>
              <a:t>In other words, put simply if Costs divided by Benefits is greater than 1 x the Disproportion Factor then the measure can be considered not worth doing for the risk reduction achieved.</a:t>
            </a:r>
          </a:p>
          <a:p>
            <a:pPr>
              <a:spcBef>
                <a:spcPts val="600"/>
              </a:spcBef>
              <a:spcAft>
                <a:spcPts val="600"/>
              </a:spcAft>
            </a:pPr>
            <a:r>
              <a:rPr lang="en-GB" dirty="0"/>
              <a:t>This is one approach that can be used by the Asset Owner in demonstrating that those identified operational risks have been reduced to “as low as is reasonably practicable” and the HSE website gives some guidance in this area, including the selection of an appropriate disproportion factor.</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17</a:t>
            </a:fld>
            <a:endParaRPr lang="en-US" altLang="en-US"/>
          </a:p>
        </p:txBody>
      </p:sp>
      <p:sp>
        <p:nvSpPr>
          <p:cNvPr id="84995" name="Rectangle 2"/>
          <p:cNvSpPr>
            <a:spLocks noGrp="1" noRot="1" noChangeAspect="1" noChangeArrowheads="1" noTextEdit="1"/>
          </p:cNvSpPr>
          <p:nvPr>
            <p:ph type="sldImg"/>
          </p:nvPr>
        </p:nvSpPr>
        <p:spPr>
          <a:xfrm>
            <a:off x="593725" y="509588"/>
            <a:ext cx="5611813" cy="3157537"/>
          </a:xfrm>
          <a:ln/>
        </p:spPr>
      </p:sp>
      <p:sp>
        <p:nvSpPr>
          <p:cNvPr id="84996" name="Rectangle 3"/>
          <p:cNvSpPr>
            <a:spLocks noGrp="1" noChangeArrowheads="1"/>
          </p:cNvSpPr>
          <p:nvPr>
            <p:ph type="body" idx="1"/>
          </p:nvPr>
        </p:nvSpPr>
        <p:spPr>
          <a:xfrm>
            <a:off x="377276" y="4066956"/>
            <a:ext cx="5986478" cy="53539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GB" dirty="0"/>
              <a:t>Given the potential for high lifetime management costs associated with the additional SIF Failure Alarms versus what might be in the end a difficult, if not an unquantifiable safety improvement benefit, it is possible that such a cost/benefit analysis could conclude that it falls outside of what could be considered “reasonably practicable”.</a:t>
            </a:r>
            <a:r>
              <a:rPr lang="en-US" dirty="0"/>
              <a:t> </a:t>
            </a:r>
          </a:p>
          <a:p>
            <a:pPr>
              <a:spcBef>
                <a:spcPts val="600"/>
              </a:spcBef>
              <a:spcAft>
                <a:spcPts val="600"/>
              </a:spcAft>
            </a:pPr>
            <a:r>
              <a:rPr lang="en-US" dirty="0"/>
              <a:t>However, in order to make such a case would require a detailed and documented justification and the rationale for the underpinning assumptions may not be that readily identifiable.</a:t>
            </a:r>
          </a:p>
          <a:p>
            <a:pPr>
              <a:spcBef>
                <a:spcPts val="600"/>
              </a:spcBef>
              <a:spcAft>
                <a:spcPts val="600"/>
              </a:spcAft>
            </a:pPr>
            <a:r>
              <a:rPr lang="en-US" dirty="0"/>
              <a:t>Whatever the outcome of any individual assessments, what can be argued from a regulatory perspective, is that to simply do nothing with regards to SIF Failure Alarms will not be acceptable. At the very least, Asset Owners will need to show that the decision-making process on SIF Failure Alarms is an integral part of both their Functional Safety Management and their Alarm Management processes and systems.</a:t>
            </a:r>
          </a:p>
          <a:p>
            <a:pPr>
              <a:spcBef>
                <a:spcPts val="600"/>
              </a:spcBef>
              <a:spcAft>
                <a:spcPts val="600"/>
              </a:spcAft>
            </a:pPr>
            <a:r>
              <a:rPr lang="en-US" dirty="0"/>
              <a:t>In reality, what this means is that traceable documentary evidence that the implementation of SIF Failure Alarms has been given proper consideration and that the final decision can be satisfactorily justified will need to be created and maintained along with all existing functional safety related records</a:t>
            </a:r>
            <a:endParaRPr lang="en-GB" dirty="0"/>
          </a:p>
          <a:p>
            <a:pPr>
              <a:spcBef>
                <a:spcPts val="600"/>
              </a:spcBef>
              <a:spcAft>
                <a:spcPts val="600"/>
              </a:spcAft>
            </a:pPr>
            <a:endParaRPr lang="en-GB" dirty="0"/>
          </a:p>
          <a:p>
            <a:pPr>
              <a:spcBef>
                <a:spcPts val="600"/>
              </a:spcBef>
              <a:spcAft>
                <a:spcPts val="6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87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877888"/>
            <a:ext cx="4633912" cy="2606675"/>
          </a:xfrm>
        </p:spPr>
      </p:sp>
      <p:sp>
        <p:nvSpPr>
          <p:cNvPr id="3" name="Notes Placeholder 2"/>
          <p:cNvSpPr>
            <a:spLocks noGrp="1"/>
          </p:cNvSpPr>
          <p:nvPr>
            <p:ph type="body" idx="1"/>
          </p:nvPr>
        </p:nvSpPr>
        <p:spPr>
          <a:xfrm>
            <a:off x="406393" y="3517025"/>
            <a:ext cx="5986478" cy="6276254"/>
          </a:xfrm>
        </p:spPr>
        <p:txBody>
          <a:bodyPr/>
          <a:lstStyle/>
          <a:p>
            <a:pPr>
              <a:spcBef>
                <a:spcPts val="600"/>
              </a:spcBef>
              <a:spcAft>
                <a:spcPts val="600"/>
              </a:spcAft>
            </a:pPr>
            <a:r>
              <a:rPr lang="en-US" dirty="0"/>
              <a:t>In summary then, our experience is such that there is already anecdotal evidence when engaging with Asset Owners to suggest that industry regulators are asking challenging questions about the absence of the use of SIF Failure Alarms, requiring those Asset Owners to demonstrate their approach to the implementation and management of such alarms.</a:t>
            </a:r>
          </a:p>
          <a:p>
            <a:pPr>
              <a:spcBef>
                <a:spcPts val="600"/>
              </a:spcBef>
              <a:spcAft>
                <a:spcPts val="600"/>
              </a:spcAft>
            </a:pPr>
            <a:r>
              <a:rPr lang="en-US" dirty="0"/>
              <a:t>However, a SIF Failure Alarm will only occur when the cause of the hazardous event has already been initiated </a:t>
            </a:r>
            <a:r>
              <a:rPr lang="en-US" b="1" dirty="0"/>
              <a:t>AND</a:t>
            </a:r>
            <a:r>
              <a:rPr lang="en-US" dirty="0"/>
              <a:t> the safety function that was specifically designed to protect against that hazard has failed. </a:t>
            </a:r>
          </a:p>
          <a:p>
            <a:pPr>
              <a:spcBef>
                <a:spcPts val="600"/>
              </a:spcBef>
              <a:spcAft>
                <a:spcPts val="600"/>
              </a:spcAft>
            </a:pPr>
            <a:r>
              <a:rPr lang="en-US" dirty="0"/>
              <a:t>An operator is then required to both </a:t>
            </a:r>
            <a:r>
              <a:rPr lang="en-US" dirty="0" err="1"/>
              <a:t>recognise</a:t>
            </a:r>
            <a:r>
              <a:rPr lang="en-US" dirty="0"/>
              <a:t> the SIF Failure Alarm </a:t>
            </a:r>
            <a:r>
              <a:rPr lang="en-US" b="1" dirty="0"/>
              <a:t>AND</a:t>
            </a:r>
            <a:r>
              <a:rPr lang="en-US" dirty="0"/>
              <a:t> take an appropriate action to mitigate that failure within the remaining process safety time. Given all of these considerations, the discussion should </a:t>
            </a:r>
            <a:r>
              <a:rPr lang="en-US" dirty="0" err="1"/>
              <a:t>centre</a:t>
            </a:r>
            <a:r>
              <a:rPr lang="en-US" dirty="0"/>
              <a:t> on what level of risk reduction can be reasonably expected, quantified or justified?</a:t>
            </a:r>
          </a:p>
          <a:p>
            <a:pPr>
              <a:spcBef>
                <a:spcPts val="600"/>
              </a:spcBef>
              <a:spcAft>
                <a:spcPts val="600"/>
              </a:spcAft>
            </a:pPr>
            <a:r>
              <a:rPr lang="en-US" b="1" dirty="0"/>
              <a:t>It is often said that “just because you can do something, it isn’t always the case that you should”, and this certainly applies to the implementation of SIF Failure Alarms.</a:t>
            </a:r>
          </a:p>
          <a:p>
            <a:pPr>
              <a:spcBef>
                <a:spcPts val="600"/>
              </a:spcBef>
              <a:spcAft>
                <a:spcPts val="600"/>
              </a:spcAft>
            </a:pPr>
            <a:r>
              <a:rPr lang="en-US" dirty="0"/>
              <a:t>On face value, implementing such alarms might seem an “obvious improvement”, but like many situations it needs to be properly assessed on a case-by-case basis against both the functional safety and alarm management standards to determine whether the net result will actually deliver a true, measurable and worthwhile safety improvement.</a:t>
            </a:r>
          </a:p>
          <a:p>
            <a:pPr>
              <a:spcBef>
                <a:spcPts val="600"/>
              </a:spcBef>
              <a:spcAft>
                <a:spcPts val="600"/>
              </a:spcAft>
            </a:pPr>
            <a:r>
              <a:rPr lang="en-US" dirty="0"/>
              <a:t>Such considerations will also have an impact on the Asset Owners management procedures, competency assurance </a:t>
            </a:r>
            <a:r>
              <a:rPr lang="en-US" dirty="0" err="1"/>
              <a:t>programmes</a:t>
            </a:r>
            <a:r>
              <a:rPr lang="en-US" dirty="0"/>
              <a:t> and the means to ensure that proper verification and validation is applied across the entire safety lifecycle.</a:t>
            </a:r>
          </a:p>
          <a:p>
            <a:pPr>
              <a:spcBef>
                <a:spcPts val="600"/>
              </a:spcBef>
              <a:spcAft>
                <a:spcPts val="600"/>
              </a:spcAft>
            </a:pPr>
            <a:r>
              <a:rPr lang="en-US" dirty="0"/>
              <a:t>After all, if you are challenged by relevant stakeholders, are you confident you have the means in place today to produce suitable evidence to support and document why you did, or didn’t do it in your ALARP demonstrations?</a:t>
            </a:r>
          </a:p>
          <a:p>
            <a:endParaRPr lang="en-GB" dirty="0"/>
          </a:p>
        </p:txBody>
      </p:sp>
      <p:sp>
        <p:nvSpPr>
          <p:cNvPr id="4" name="Slide Number Placeholder 3"/>
          <p:cNvSpPr>
            <a:spLocks noGrp="1"/>
          </p:cNvSpPr>
          <p:nvPr>
            <p:ph type="sldNum" sz="quarter" idx="10"/>
          </p:nvPr>
        </p:nvSpPr>
        <p:spPr/>
        <p:txBody>
          <a:bodyPr/>
          <a:lstStyle/>
          <a:p>
            <a:pPr>
              <a:defRPr/>
            </a:pPr>
            <a:fld id="{DF9CEC2D-637A-4B0C-8ECD-10677044F9B5}" type="slidenum">
              <a:rPr lang="en-US" altLang="en-US" smtClean="0"/>
              <a:pPr>
                <a:defRPr/>
              </a:pPr>
              <a:t>18</a:t>
            </a:fld>
            <a:endParaRPr lang="en-US" altLang="en-US"/>
          </a:p>
        </p:txBody>
      </p:sp>
    </p:spTree>
    <p:extLst>
      <p:ext uri="{BB962C8B-B14F-4D97-AF65-F5344CB8AC3E}">
        <p14:creationId xmlns:p14="http://schemas.microsoft.com/office/powerpoint/2010/main" val="137918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44525"/>
            <a:ext cx="5559425" cy="312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your attention today, I hope that you have found this presentation thought provoking.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94E69C-C28A-4BE6-BE89-71D8FB2035FD}" type="slidenum">
              <a:rPr lang="en-US" smtClean="0"/>
              <a:t>19</a:t>
            </a:fld>
            <a:endParaRPr lang="en-US"/>
          </a:p>
        </p:txBody>
      </p:sp>
    </p:spTree>
    <p:extLst>
      <p:ext uri="{BB962C8B-B14F-4D97-AF65-F5344CB8AC3E}">
        <p14:creationId xmlns:p14="http://schemas.microsoft.com/office/powerpoint/2010/main" val="246631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2</a:t>
            </a:fld>
            <a:endParaRPr lang="en-US" altLang="en-US"/>
          </a:p>
        </p:txBody>
      </p:sp>
      <p:sp>
        <p:nvSpPr>
          <p:cNvPr id="84995" name="Rectangle 2"/>
          <p:cNvSpPr>
            <a:spLocks noGrp="1" noRot="1" noChangeAspect="1" noChangeArrowheads="1" noTextEdit="1"/>
          </p:cNvSpPr>
          <p:nvPr>
            <p:ph type="sldImg"/>
          </p:nvPr>
        </p:nvSpPr>
        <p:spPr>
          <a:xfrm>
            <a:off x="539750" y="808038"/>
            <a:ext cx="5719763" cy="3217862"/>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decision as to whether or not to implement safety function or trip failure alarms frequently prompts lively debate and is attracting increasing attention from both industry and regulators alike.</a:t>
            </a:r>
          </a:p>
          <a:p>
            <a:endParaRPr lang="en-US" altLang="en-US" dirty="0"/>
          </a:p>
          <a:p>
            <a:r>
              <a:rPr lang="en-US" altLang="en-US" dirty="0"/>
              <a:t>On face value, implementing such alarms might seem an obvious “improvement”, but the challenge is to determine whether the net result will actually deliver a true and measurable safety improvement.</a:t>
            </a:r>
          </a:p>
          <a:p>
            <a:endParaRPr lang="en-US" altLang="en-US" dirty="0"/>
          </a:p>
          <a:p>
            <a:r>
              <a:rPr lang="en-GB" dirty="0"/>
              <a:t>Since this debate tends to be driven by different interpretations of the applicable Alarm Management and Functional Safety standards, this presentation is not intended to give a definitive answer to the question, or even necessarily a defined opinion, but merely to raise some of the pertinent arguments in such a way as to help you arrive at a suitable answer and to judge for yourselves.</a:t>
            </a:r>
            <a:endParaRPr lang="en-GB" altLang="en-US" dirty="0"/>
          </a:p>
        </p:txBody>
      </p:sp>
    </p:spTree>
    <p:extLst>
      <p:ext uri="{BB962C8B-B14F-4D97-AF65-F5344CB8AC3E}">
        <p14:creationId xmlns:p14="http://schemas.microsoft.com/office/powerpoint/2010/main" val="211768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808038"/>
            <a:ext cx="5664200" cy="3187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94E69C-C28A-4BE6-BE89-71D8FB2035FD}" type="slidenum">
              <a:rPr lang="en-US" smtClean="0"/>
              <a:pPr/>
              <a:t>20</a:t>
            </a:fld>
            <a:endParaRPr lang="en-US" dirty="0"/>
          </a:p>
        </p:txBody>
      </p:sp>
    </p:spTree>
    <p:extLst>
      <p:ext uri="{BB962C8B-B14F-4D97-AF65-F5344CB8AC3E}">
        <p14:creationId xmlns:p14="http://schemas.microsoft.com/office/powerpoint/2010/main" val="418331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3</a:t>
            </a:fld>
            <a:endParaRPr lang="en-US" altLang="en-US"/>
          </a:p>
        </p:txBody>
      </p:sp>
      <p:sp>
        <p:nvSpPr>
          <p:cNvPr id="84995" name="Rectangle 2"/>
          <p:cNvSpPr>
            <a:spLocks noGrp="1" noRot="1" noChangeAspect="1" noChangeArrowheads="1" noTextEdit="1"/>
          </p:cNvSpPr>
          <p:nvPr>
            <p:ph type="sldImg"/>
          </p:nvPr>
        </p:nvSpPr>
        <p:spPr>
          <a:xfrm>
            <a:off x="768350" y="657225"/>
            <a:ext cx="5481638" cy="3084513"/>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buNone/>
            </a:pPr>
            <a:r>
              <a:rPr lang="en-GB" altLang="en-US" sz="1200" dirty="0"/>
              <a:t>In this presentation I will cover:</a:t>
            </a:r>
          </a:p>
          <a:p>
            <a:pPr lvl="1">
              <a:lnSpc>
                <a:spcPct val="150000"/>
              </a:lnSpc>
            </a:pPr>
            <a:endParaRPr lang="en-GB" altLang="en-US" sz="1200" dirty="0"/>
          </a:p>
          <a:p>
            <a:pPr lvl="1">
              <a:lnSpc>
                <a:spcPct val="150000"/>
              </a:lnSpc>
            </a:pPr>
            <a:r>
              <a:rPr lang="en-GB" altLang="en-US" sz="1200" dirty="0"/>
              <a:t>What do we mean by Final Element or SIF Failure Alarms?</a:t>
            </a:r>
          </a:p>
          <a:p>
            <a:pPr lvl="1">
              <a:lnSpc>
                <a:spcPct val="150000"/>
              </a:lnSpc>
            </a:pPr>
            <a:r>
              <a:rPr lang="en-GB" altLang="en-US" sz="1200" dirty="0"/>
              <a:t>What are the Functional Safety design considerations?</a:t>
            </a:r>
          </a:p>
          <a:p>
            <a:pPr lvl="1">
              <a:lnSpc>
                <a:spcPct val="150000"/>
              </a:lnSpc>
            </a:pPr>
            <a:r>
              <a:rPr lang="en-GB" altLang="en-US" sz="1200" dirty="0"/>
              <a:t>The Alarm Management perspective.</a:t>
            </a:r>
          </a:p>
          <a:p>
            <a:pPr lvl="1">
              <a:lnSpc>
                <a:spcPct val="150000"/>
              </a:lnSpc>
            </a:pPr>
            <a:r>
              <a:rPr lang="en-GB" altLang="en-US" sz="1200" dirty="0"/>
              <a:t>Some arguments For and Against – Is this a worthwhile proposition?</a:t>
            </a:r>
          </a:p>
          <a:p>
            <a:pPr lvl="1">
              <a:lnSpc>
                <a:spcPct val="150000"/>
              </a:lnSpc>
            </a:pPr>
            <a:r>
              <a:rPr lang="en-GB" altLang="en-US" sz="1200" dirty="0"/>
              <a:t>Available Industry Guidance</a:t>
            </a:r>
          </a:p>
          <a:p>
            <a:pPr lvl="1">
              <a:lnSpc>
                <a:spcPct val="150000"/>
              </a:lnSpc>
            </a:pPr>
            <a:r>
              <a:rPr lang="en-GB" altLang="en-US" sz="1200" dirty="0"/>
              <a:t>And some perspective on the Regulatory Debate</a:t>
            </a:r>
          </a:p>
          <a:p>
            <a:endParaRPr lang="en-GB" altLang="en-US" dirty="0"/>
          </a:p>
        </p:txBody>
      </p:sp>
    </p:spTree>
    <p:extLst>
      <p:ext uri="{BB962C8B-B14F-4D97-AF65-F5344CB8AC3E}">
        <p14:creationId xmlns:p14="http://schemas.microsoft.com/office/powerpoint/2010/main" val="44508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4</a:t>
            </a:fld>
            <a:endParaRPr lang="en-US" altLang="en-US"/>
          </a:p>
        </p:txBody>
      </p:sp>
      <p:sp>
        <p:nvSpPr>
          <p:cNvPr id="84995" name="Rectangle 2"/>
          <p:cNvSpPr>
            <a:spLocks noGrp="1" noRot="1" noChangeAspect="1" noChangeArrowheads="1" noTextEdit="1"/>
          </p:cNvSpPr>
          <p:nvPr>
            <p:ph type="sldImg"/>
          </p:nvPr>
        </p:nvSpPr>
        <p:spPr>
          <a:xfrm>
            <a:off x="506413" y="808038"/>
            <a:ext cx="5784850" cy="3254375"/>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A Trip or Safety Instrumented Function (SIF) is of course, typically an electrical, electronic or programmable electronic system that on detection of certain process conditions that indicate the potential initiation of a hazardous event, automatically activates or deactivates one or more final element devices to put the process into a safe state.</a:t>
            </a:r>
          </a:p>
          <a:p>
            <a:endParaRPr lang="en-GB" altLang="en-US" dirty="0"/>
          </a:p>
          <a:p>
            <a:r>
              <a:rPr lang="en-GB" dirty="0"/>
              <a:t>For the purposes of this discussion, alarms associated with SIF sensor self-checking and logic solver diagnostics etc. have been excluded since, in the majority of cases, detection of such faults would automatically initiate the executive action of the SIF and this is normally defined in the Safety Requirements Specification (SRS). </a:t>
            </a:r>
          </a:p>
          <a:p>
            <a:endParaRPr lang="en-GB" dirty="0"/>
          </a:p>
          <a:p>
            <a:r>
              <a:rPr lang="en-GB" dirty="0"/>
              <a:t>This discussion will concentrate on alarms associated specifically with the action of the SIF final elements.</a:t>
            </a:r>
            <a:endParaRPr lang="en-GB" altLang="en-US" dirty="0"/>
          </a:p>
        </p:txBody>
      </p:sp>
    </p:spTree>
    <p:extLst>
      <p:ext uri="{BB962C8B-B14F-4D97-AF65-F5344CB8AC3E}">
        <p14:creationId xmlns:p14="http://schemas.microsoft.com/office/powerpoint/2010/main" val="125888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5</a:t>
            </a:fld>
            <a:endParaRPr lang="en-US" altLang="en-US"/>
          </a:p>
        </p:txBody>
      </p:sp>
      <p:sp>
        <p:nvSpPr>
          <p:cNvPr id="84995" name="Rectangle 2"/>
          <p:cNvSpPr>
            <a:spLocks noGrp="1" noRot="1" noChangeAspect="1" noChangeArrowheads="1" noTextEdit="1"/>
          </p:cNvSpPr>
          <p:nvPr>
            <p:ph type="sldImg"/>
          </p:nvPr>
        </p:nvSpPr>
        <p:spPr>
          <a:xfrm>
            <a:off x="519113" y="808038"/>
            <a:ext cx="5481637" cy="3084512"/>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Here, the concept of a SIF failure alarm is therefore to utilise feedback signals from the various final element devices and raise an alarm when a SIF is triggered, and one or more of the final elements fails to reach its safe state (e.g. a shutoff valve fails to close) within a predetermined time period.</a:t>
            </a:r>
          </a:p>
          <a:p>
            <a:endParaRPr lang="en-GB" altLang="en-US" dirty="0"/>
          </a:p>
          <a:p>
            <a:pPr>
              <a:spcBef>
                <a:spcPts val="600"/>
              </a:spcBef>
              <a:spcAft>
                <a:spcPts val="600"/>
              </a:spcAft>
            </a:pPr>
            <a:r>
              <a:rPr lang="en-GB" dirty="0"/>
              <a:t>As mentioned in the introduction, one simplistic view to the implementation of SIF Failure alarms is the argument that “if the feedback signals are there, why wouldn’t you use them?” Intuitively, it seems reasonable to assume that any additional monitoring or verification of safety function operation will improve process safety and indeed, current experience suggests that some End User organisations are reporting that visiting regulatory authorities are already making that very observation.</a:t>
            </a:r>
          </a:p>
          <a:p>
            <a:pPr>
              <a:spcBef>
                <a:spcPts val="600"/>
              </a:spcBef>
              <a:spcAft>
                <a:spcPts val="600"/>
              </a:spcAft>
            </a:pPr>
            <a:endParaRPr lang="en-US" dirty="0"/>
          </a:p>
          <a:p>
            <a:r>
              <a:rPr lang="en-GB" dirty="0"/>
              <a:t>However, as with many things, “the devil is in the detail”. So, when deliberating the aspect of SIF Failure Alarms from a Functional Safety perspective, those responsible for the design may wish to consider the following:</a:t>
            </a:r>
            <a:endParaRPr lang="en-GB" altLang="en-US" dirty="0"/>
          </a:p>
        </p:txBody>
      </p:sp>
    </p:spTree>
    <p:extLst>
      <p:ext uri="{BB962C8B-B14F-4D97-AF65-F5344CB8AC3E}">
        <p14:creationId xmlns:p14="http://schemas.microsoft.com/office/powerpoint/2010/main" val="49064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6</a:t>
            </a:fld>
            <a:endParaRPr lang="en-US" altLang="en-US" dirty="0"/>
          </a:p>
        </p:txBody>
      </p:sp>
      <p:sp>
        <p:nvSpPr>
          <p:cNvPr id="84995" name="Rectangle 2"/>
          <p:cNvSpPr>
            <a:spLocks noGrp="1" noRot="1" noChangeAspect="1" noChangeArrowheads="1" noTextEdit="1"/>
          </p:cNvSpPr>
          <p:nvPr>
            <p:ph type="sldImg"/>
          </p:nvPr>
        </p:nvSpPr>
        <p:spPr>
          <a:xfrm>
            <a:off x="246063" y="374650"/>
            <a:ext cx="3048000" cy="1714500"/>
          </a:xfrm>
          <a:ln/>
        </p:spPr>
      </p:sp>
      <p:sp>
        <p:nvSpPr>
          <p:cNvPr id="84996" name="Rectangle 3"/>
          <p:cNvSpPr>
            <a:spLocks noGrp="1" noChangeArrowheads="1"/>
          </p:cNvSpPr>
          <p:nvPr>
            <p:ph type="body" idx="1"/>
          </p:nvPr>
        </p:nvSpPr>
        <p:spPr>
          <a:xfrm>
            <a:off x="377276" y="2089399"/>
            <a:ext cx="5986478" cy="728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buNone/>
            </a:pPr>
            <a:r>
              <a:rPr lang="en-US" altLang="en-US" sz="1000" dirty="0"/>
              <a:t>- How will these signals be specified and by whom in the context of the safety requirements specification? Additionally, how will forward and backward traceability to such requirements be established across the entire safety lifecycle phases?</a:t>
            </a:r>
          </a:p>
          <a:p>
            <a:pPr marL="0" lvl="1" indent="0">
              <a:lnSpc>
                <a:spcPct val="150000"/>
              </a:lnSpc>
              <a:buNone/>
            </a:pPr>
            <a:r>
              <a:rPr lang="en-US" altLang="en-US" sz="1000" dirty="0"/>
              <a:t>- Where do these final element feedback signals come from, via what system (BPCS or SIS)? and do these feedback devices need to be SIL capable or form part of the SIF proof testing and maintenance regimes?</a:t>
            </a:r>
          </a:p>
          <a:p>
            <a:pPr marL="0" lvl="1" indent="0">
              <a:lnSpc>
                <a:spcPct val="150000"/>
              </a:lnSpc>
              <a:buNone/>
            </a:pPr>
            <a:r>
              <a:rPr lang="en-US" altLang="en-US" sz="1000" dirty="0"/>
              <a:t>- If the field feedback devices are deemed to be part of the SIF functionality, what impact does that have on the complexity of the SIF design and the associated achieved SIL calculation? In other words, can you still meet your target SIL when you add in the failure rates of the feedback devices? Also, what bearing (if any) would this monitoring and the associated alarms have on claims for diagnostic coverage for the SIFs?</a:t>
            </a:r>
          </a:p>
          <a:p>
            <a:pPr marL="0" lvl="1" indent="0">
              <a:lnSpc>
                <a:spcPct val="150000"/>
              </a:lnSpc>
              <a:buNone/>
            </a:pPr>
            <a:r>
              <a:rPr lang="en-US" altLang="en-US" sz="1000" dirty="0"/>
              <a:t>- Most operational alarms are presented to the control room operators by non-SIL certified systems, such as the DCS HMI. If SIF Failure Alarms are considered to form an integral part of operation of the SIF, does that imply that they must be routed through and presented by SIL capable equipment?</a:t>
            </a:r>
          </a:p>
          <a:p>
            <a:pPr marL="0" lvl="1" indent="0">
              <a:lnSpc>
                <a:spcPct val="150000"/>
              </a:lnSpc>
              <a:buNone/>
            </a:pPr>
            <a:r>
              <a:rPr lang="en-US" altLang="en-US" sz="1000" dirty="0"/>
              <a:t>- Is feedback from the final element device enough to validate correct SIF action anyway? It might tell you the limit switch on your shutoff valve actuator has been made, but you are really interested in knowing that your dangerously rising level has now stopped rising – what if the actuator is faulty, or if the valve is passing?</a:t>
            </a:r>
          </a:p>
          <a:p>
            <a:pPr marL="0" lvl="1" indent="0">
              <a:lnSpc>
                <a:spcPct val="150000"/>
              </a:lnSpc>
              <a:buNone/>
            </a:pPr>
            <a:r>
              <a:rPr lang="en-US" altLang="en-US" sz="1000" dirty="0"/>
              <a:t>- Is it sufficient to only monitor and alarm the primary final elements of the SIF? What about secondary actions or “Trip Tidy-up” functions? Many SRS documents include secondary SIF actions that are not directly associated with the primary hazard scenario, but are intended to </a:t>
            </a:r>
            <a:r>
              <a:rPr lang="en-US" altLang="en-US" sz="1000" dirty="0" err="1"/>
              <a:t>minimise</a:t>
            </a:r>
            <a:r>
              <a:rPr lang="en-US" altLang="en-US" sz="1000" dirty="0"/>
              <a:t> the risk of consequential hazards and/or equipment damage created by the SIF action (e.g. stopping an upstream pump from pumping against a closed ESD shutoff valve. In such cases, there is a question as to whether any of these secondary action final elements warrant their own failure alarms</a:t>
            </a:r>
          </a:p>
          <a:p>
            <a:pPr marL="0" lvl="1" indent="0">
              <a:lnSpc>
                <a:spcPct val="150000"/>
              </a:lnSpc>
              <a:buNone/>
            </a:pPr>
            <a:r>
              <a:rPr lang="en-US" altLang="en-US" sz="1000" dirty="0"/>
              <a:t>- It is not uncommon for the action of a SIF to be triggered by more than one initiating cause and may act upon multiple final elements. In such circumstances, is the failure alarm and the associated operator response the same for all SIF failure modes? If not, do you need to consider multiple failure alarms for the same SIF?</a:t>
            </a:r>
          </a:p>
          <a:p>
            <a:endParaRPr lang="en-GB" altLang="en-US" dirty="0"/>
          </a:p>
        </p:txBody>
      </p:sp>
    </p:spTree>
    <p:extLst>
      <p:ext uri="{BB962C8B-B14F-4D97-AF65-F5344CB8AC3E}">
        <p14:creationId xmlns:p14="http://schemas.microsoft.com/office/powerpoint/2010/main" val="297085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7</a:t>
            </a:fld>
            <a:endParaRPr lang="en-US" altLang="en-US"/>
          </a:p>
        </p:txBody>
      </p:sp>
      <p:sp>
        <p:nvSpPr>
          <p:cNvPr id="84995" name="Rectangle 2"/>
          <p:cNvSpPr>
            <a:spLocks noGrp="1" noRot="1" noChangeAspect="1" noChangeArrowheads="1" noTextEdit="1"/>
          </p:cNvSpPr>
          <p:nvPr>
            <p:ph type="sldImg"/>
          </p:nvPr>
        </p:nvSpPr>
        <p:spPr>
          <a:xfrm>
            <a:off x="377825" y="808038"/>
            <a:ext cx="6096000" cy="3430587"/>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pPr>
            <a:r>
              <a:rPr lang="en-GB" dirty="0"/>
              <a:t>The international standard for Alarm Management IEC 62682 [3] 3.1.7 defines an alarm as “an audible and/or visible means of indicating to the operator an equipment malfunction, process deviation, or abnormal condition requiring a timely response.”</a:t>
            </a:r>
          </a:p>
          <a:p>
            <a:pPr marL="0" lvl="1" indent="0">
              <a:lnSpc>
                <a:spcPct val="150000"/>
              </a:lnSpc>
            </a:pPr>
            <a:endParaRPr lang="en-GB" dirty="0"/>
          </a:p>
          <a:p>
            <a:pPr marL="0" lvl="1" indent="0">
              <a:lnSpc>
                <a:spcPct val="150000"/>
              </a:lnSpc>
            </a:pPr>
            <a:r>
              <a:rPr lang="en-GB" dirty="0"/>
              <a:t>Therefore, for an alarm to be valid, it must have a defined operator response that can be completed in the available time to take that action, and for that action to have the desired effect.</a:t>
            </a:r>
            <a:endParaRPr lang="en-GB" altLang="en-US" dirty="0"/>
          </a:p>
        </p:txBody>
      </p:sp>
    </p:spTree>
    <p:extLst>
      <p:ext uri="{BB962C8B-B14F-4D97-AF65-F5344CB8AC3E}">
        <p14:creationId xmlns:p14="http://schemas.microsoft.com/office/powerpoint/2010/main" val="408698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8</a:t>
            </a:fld>
            <a:endParaRPr lang="en-US" altLang="en-US"/>
          </a:p>
        </p:txBody>
      </p:sp>
      <p:sp>
        <p:nvSpPr>
          <p:cNvPr id="84995" name="Rectangle 2"/>
          <p:cNvSpPr>
            <a:spLocks noGrp="1" noRot="1" noChangeAspect="1" noChangeArrowheads="1" noTextEdit="1"/>
          </p:cNvSpPr>
          <p:nvPr>
            <p:ph type="sldImg"/>
          </p:nvPr>
        </p:nvSpPr>
        <p:spPr>
          <a:xfrm>
            <a:off x="796925" y="633413"/>
            <a:ext cx="5373688" cy="3024187"/>
          </a:xfrm>
          <a:ln/>
        </p:spPr>
      </p:sp>
      <p:sp>
        <p:nvSpPr>
          <p:cNvPr id="84996" name="Rectangle 3"/>
          <p:cNvSpPr>
            <a:spLocks noGrp="1" noChangeArrowheads="1"/>
          </p:cNvSpPr>
          <p:nvPr>
            <p:ph type="body" idx="1"/>
          </p:nvPr>
        </p:nvSpPr>
        <p:spPr>
          <a:xfrm>
            <a:off x="490597" y="4078649"/>
            <a:ext cx="5986478" cy="4852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spcBef>
                <a:spcPts val="600"/>
              </a:spcBef>
              <a:spcAft>
                <a:spcPts val="600"/>
              </a:spcAft>
            </a:pPr>
            <a:r>
              <a:rPr lang="en-GB" dirty="0"/>
              <a:t>If we consider our “Onion Model” of Layers of protection, Process alarms are usually configured to alert the operator to an undesirable condition with sufficient time to act before the plant trips.</a:t>
            </a:r>
          </a:p>
          <a:p>
            <a:pPr marL="0" lvl="1" indent="0">
              <a:lnSpc>
                <a:spcPct val="150000"/>
              </a:lnSpc>
              <a:spcBef>
                <a:spcPts val="600"/>
              </a:spcBef>
              <a:spcAft>
                <a:spcPts val="600"/>
              </a:spcAft>
            </a:pPr>
            <a:endParaRPr lang="en-GB" dirty="0"/>
          </a:p>
          <a:p>
            <a:pPr marL="0" lvl="1" indent="0">
              <a:lnSpc>
                <a:spcPct val="150000"/>
              </a:lnSpc>
              <a:spcBef>
                <a:spcPts val="600"/>
              </a:spcBef>
              <a:spcAft>
                <a:spcPts val="600"/>
              </a:spcAft>
            </a:pPr>
            <a:r>
              <a:rPr lang="en-GB" dirty="0"/>
              <a:t>SIFs are therefore normally designed and implemented as a layer of protection that comes into effect when all attempts by the operator to contain a potentially hazardous situation have failed. In such circumstances, what realistic and meaningful operator response to the SIF Failure alarm then really remains?</a:t>
            </a:r>
          </a:p>
          <a:p>
            <a:pPr marL="0" lvl="1" indent="0">
              <a:lnSpc>
                <a:spcPct val="150000"/>
              </a:lnSpc>
              <a:spcBef>
                <a:spcPts val="600"/>
              </a:spcBef>
              <a:spcAft>
                <a:spcPts val="600"/>
              </a:spcAft>
            </a:pPr>
            <a:endParaRPr lang="en-US" dirty="0"/>
          </a:p>
          <a:p>
            <a:pPr marL="0" lvl="1" indent="0">
              <a:lnSpc>
                <a:spcPct val="150000"/>
              </a:lnSpc>
            </a:pPr>
            <a:r>
              <a:rPr lang="en-GB" dirty="0"/>
              <a:t>In addition, the combination of the designed response time of the SIF and the detection time for any SIF Failure alarm will have eaten into the time interval between detection of the initiating condition and the hazardous event. If the remaining time is insufficient for any realistic SIF Failure operator response to take effect, the alarm serves no useful purpose.</a:t>
            </a:r>
            <a:endParaRPr lang="en-GB" altLang="en-US" dirty="0"/>
          </a:p>
        </p:txBody>
      </p:sp>
    </p:spTree>
    <p:extLst>
      <p:ext uri="{BB962C8B-B14F-4D97-AF65-F5344CB8AC3E}">
        <p14:creationId xmlns:p14="http://schemas.microsoft.com/office/powerpoint/2010/main" val="20821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58">
              <a:spcBef>
                <a:spcPct val="30000"/>
              </a:spcBef>
              <a:defRPr sz="1200">
                <a:solidFill>
                  <a:schemeClr val="tx1"/>
                </a:solidFill>
                <a:latin typeface="Times New Roman" panose="02020603050405020304" pitchFamily="18" charset="0"/>
              </a:defRPr>
            </a:lvl1pPr>
            <a:lvl2pPr marL="770142" indent="-296208" defTabSz="951158">
              <a:spcBef>
                <a:spcPct val="30000"/>
              </a:spcBef>
              <a:defRPr sz="1200">
                <a:solidFill>
                  <a:schemeClr val="tx1"/>
                </a:solidFill>
                <a:latin typeface="Times New Roman" panose="02020603050405020304" pitchFamily="18" charset="0"/>
              </a:defRPr>
            </a:lvl2pPr>
            <a:lvl3pPr marL="1184834" indent="-236967" defTabSz="951158">
              <a:spcBef>
                <a:spcPct val="30000"/>
              </a:spcBef>
              <a:defRPr sz="1200">
                <a:solidFill>
                  <a:schemeClr val="tx1"/>
                </a:solidFill>
                <a:latin typeface="Times New Roman" panose="02020603050405020304" pitchFamily="18" charset="0"/>
              </a:defRPr>
            </a:lvl3pPr>
            <a:lvl4pPr marL="1658767" indent="-236967" defTabSz="951158">
              <a:spcBef>
                <a:spcPct val="30000"/>
              </a:spcBef>
              <a:defRPr sz="1200">
                <a:solidFill>
                  <a:schemeClr val="tx1"/>
                </a:solidFill>
                <a:latin typeface="Times New Roman" panose="02020603050405020304" pitchFamily="18" charset="0"/>
              </a:defRPr>
            </a:lvl4pPr>
            <a:lvl5pPr marL="2132701" indent="-236967" defTabSz="951158">
              <a:spcBef>
                <a:spcPct val="30000"/>
              </a:spcBef>
              <a:defRPr sz="1200">
                <a:solidFill>
                  <a:schemeClr val="tx1"/>
                </a:solidFill>
                <a:latin typeface="Times New Roman" panose="02020603050405020304" pitchFamily="18" charset="0"/>
              </a:defRPr>
            </a:lvl5pPr>
            <a:lvl6pPr marL="2606634" indent="-236967" defTabSz="951158" eaLnBrk="0" fontAlgn="base" hangingPunct="0">
              <a:spcBef>
                <a:spcPct val="30000"/>
              </a:spcBef>
              <a:spcAft>
                <a:spcPct val="0"/>
              </a:spcAft>
              <a:defRPr sz="1200">
                <a:solidFill>
                  <a:schemeClr val="tx1"/>
                </a:solidFill>
                <a:latin typeface="Times New Roman" panose="02020603050405020304" pitchFamily="18" charset="0"/>
              </a:defRPr>
            </a:lvl6pPr>
            <a:lvl7pPr marL="3080568" indent="-236967" defTabSz="951158" eaLnBrk="0" fontAlgn="base" hangingPunct="0">
              <a:spcBef>
                <a:spcPct val="30000"/>
              </a:spcBef>
              <a:spcAft>
                <a:spcPct val="0"/>
              </a:spcAft>
              <a:defRPr sz="1200">
                <a:solidFill>
                  <a:schemeClr val="tx1"/>
                </a:solidFill>
                <a:latin typeface="Times New Roman" panose="02020603050405020304" pitchFamily="18" charset="0"/>
              </a:defRPr>
            </a:lvl7pPr>
            <a:lvl8pPr marL="3554501" indent="-236967" defTabSz="951158" eaLnBrk="0" fontAlgn="base" hangingPunct="0">
              <a:spcBef>
                <a:spcPct val="30000"/>
              </a:spcBef>
              <a:spcAft>
                <a:spcPct val="0"/>
              </a:spcAft>
              <a:defRPr sz="1200">
                <a:solidFill>
                  <a:schemeClr val="tx1"/>
                </a:solidFill>
                <a:latin typeface="Times New Roman" panose="02020603050405020304" pitchFamily="18" charset="0"/>
              </a:defRPr>
            </a:lvl8pPr>
            <a:lvl9pPr marL="4028435" indent="-236967" defTabSz="95115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66D71-B755-4A4A-9DCA-082F83E6E824}" type="slidenum">
              <a:rPr lang="en-US" altLang="en-US"/>
              <a:pPr>
                <a:spcBef>
                  <a:spcPct val="0"/>
                </a:spcBef>
              </a:pPr>
              <a:t>9</a:t>
            </a:fld>
            <a:endParaRPr lang="en-US" altLang="en-US"/>
          </a:p>
        </p:txBody>
      </p:sp>
      <p:sp>
        <p:nvSpPr>
          <p:cNvPr id="84995" name="Rectangle 2"/>
          <p:cNvSpPr>
            <a:spLocks noGrp="1" noRot="1" noChangeAspect="1" noChangeArrowheads="1" noTextEdit="1"/>
          </p:cNvSpPr>
          <p:nvPr>
            <p:ph type="sldImg"/>
          </p:nvPr>
        </p:nvSpPr>
        <p:spPr>
          <a:xfrm>
            <a:off x="377825" y="808038"/>
            <a:ext cx="5689600" cy="32004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lnSpc>
                <a:spcPct val="150000"/>
              </a:lnSpc>
            </a:pPr>
            <a:r>
              <a:rPr lang="en-GB" dirty="0"/>
              <a:t>IEC 62682 clause 6.2.9 identifies any alarms critical to process safety for the protection of human life as Highly Managed Alarms (HMA) and the standard describes a number of additional alarm management requirements</a:t>
            </a:r>
          </a:p>
          <a:p>
            <a:pPr marL="0" lvl="1" indent="0">
              <a:lnSpc>
                <a:spcPct val="150000"/>
              </a:lnSpc>
            </a:pPr>
            <a:endParaRPr lang="en-GB" dirty="0"/>
          </a:p>
          <a:p>
            <a:pPr marL="0" lvl="1" indent="0">
              <a:lnSpc>
                <a:spcPct val="150000"/>
              </a:lnSpc>
            </a:pPr>
            <a:r>
              <a:rPr lang="en-GB" dirty="0"/>
              <a:t>As you might imagine, all of this would involve significant resources.</a:t>
            </a:r>
          </a:p>
          <a:p>
            <a:pPr marL="0" lvl="1" indent="0">
              <a:lnSpc>
                <a:spcPct val="150000"/>
              </a:lnSpc>
            </a:pPr>
            <a:endParaRPr lang="en-GB" altLang="en-US" dirty="0"/>
          </a:p>
          <a:p>
            <a:pPr marL="0" lvl="1" indent="0">
              <a:lnSpc>
                <a:spcPct val="150000"/>
              </a:lnSpc>
            </a:pPr>
            <a:r>
              <a:rPr lang="en-GB" dirty="0"/>
              <a:t>To implement SIF failure alarms across all of the safety functions on a process plant might therefore increase the number of HMA quite significantly, which is counter-intuitive to the recommended alarm management strategy to minimise the number of HMA within an alarm system.</a:t>
            </a:r>
          </a:p>
          <a:p>
            <a:endParaRPr lang="en-GB" altLang="en-US" sz="1800" dirty="0">
              <a:effectLst/>
              <a:latin typeface="Calibri" panose="020F0502020204030204" pitchFamily="34" charset="0"/>
              <a:cs typeface="Times New Roman" panose="02020603050405020304" pitchFamily="18" charset="0"/>
            </a:endParaRPr>
          </a:p>
          <a:p>
            <a:endParaRPr lang="en-GB" altLang="en-US" dirty="0"/>
          </a:p>
        </p:txBody>
      </p:sp>
    </p:spTree>
    <p:extLst>
      <p:ext uri="{BB962C8B-B14F-4D97-AF65-F5344CB8AC3E}">
        <p14:creationId xmlns:p14="http://schemas.microsoft.com/office/powerpoint/2010/main" val="2792338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October 19, 2022</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October 19, 2022</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October 19, 2022</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r>
              <a:rPr lang="en-US" dirty="0"/>
              <a:t>November 26, 2020</a:t>
            </a:r>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r>
              <a:rPr lang="en-US" dirty="0"/>
              <a:t>November 26, 2020</a:t>
            </a:r>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r>
              <a:rPr lang="en-US" dirty="0"/>
              <a:t>November 26, 2020</a:t>
            </a:r>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r>
              <a:rPr lang="en-US" dirty="0"/>
              <a:t>November 26, 2020</a:t>
            </a:r>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r>
              <a:rPr lang="en-US" dirty="0"/>
              <a:t>November 26, 2020</a:t>
            </a:r>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r>
              <a:rPr lang="en-US" dirty="0"/>
              <a:t>November 26, 2020</a:t>
            </a:r>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r>
              <a:rPr lang="en-US" dirty="0"/>
              <a:t>November 26, 2020</a:t>
            </a:r>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r>
              <a:rPr lang="en-US" dirty="0"/>
              <a:t>November 26, 2020</a:t>
            </a:r>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r>
              <a:rPr lang="en-US" dirty="0"/>
              <a:t>November 26, 2020</a:t>
            </a:r>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r>
              <a:rPr lang="en-US" dirty="0"/>
              <a:t>November 26, 2020</a:t>
            </a:r>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r>
              <a:rPr lang="en-US" dirty="0"/>
              <a:t>November 26, 2020</a:t>
            </a:r>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r>
              <a:rPr lang="en-US" dirty="0"/>
              <a:t>November 26, 2020</a:t>
            </a:r>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r>
              <a:rPr lang="en-US" dirty="0"/>
              <a:t>November 26, 2020</a:t>
            </a:r>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r>
              <a:rPr lang="en-US" dirty="0"/>
              <a:t>November 26, 2020</a:t>
            </a:r>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r>
              <a:rPr lang="en-US" dirty="0"/>
              <a:t>November 26, 2020</a:t>
            </a:r>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r>
              <a:rPr lang="en-US" dirty="0"/>
              <a:t>November 26, 2020</a:t>
            </a:r>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November 2, 2022</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r>
              <a:rPr lang="en-US" dirty="0"/>
              <a:t>November 26, 2020</a:t>
            </a:r>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8" name="Text Placeholder 17"/>
          <p:cNvSpPr>
            <a:spLocks noGrp="1"/>
          </p:cNvSpPr>
          <p:nvPr>
            <p:ph type="body" sz="quarter" idx="13" hasCustomPrompt="1"/>
          </p:nvPr>
        </p:nvSpPr>
        <p:spPr bwMode="gray">
          <a:xfrm>
            <a:off x="277203" y="4539037"/>
            <a:ext cx="11631018"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77202" y="4724365"/>
            <a:ext cx="11631018" cy="592406"/>
          </a:xfrm>
        </p:spPr>
        <p:txBody>
          <a:bodyPr/>
          <a:lstStyle>
            <a:lvl1pPr>
              <a:defRPr sz="5000"/>
            </a:lvl1pPr>
          </a:lstStyle>
          <a:p>
            <a:r>
              <a:rPr lang="en-US" dirty="0"/>
              <a:t>Click to edit Master title style</a:t>
            </a:r>
          </a:p>
        </p:txBody>
      </p:sp>
      <p:sp>
        <p:nvSpPr>
          <p:cNvPr id="3" name="Subtitle 2"/>
          <p:cNvSpPr>
            <a:spLocks noGrp="1"/>
          </p:cNvSpPr>
          <p:nvPr>
            <p:ph type="subTitle" idx="1"/>
          </p:nvPr>
        </p:nvSpPr>
        <p:spPr bwMode="gray">
          <a:xfrm>
            <a:off x="277203" y="5449618"/>
            <a:ext cx="11631018"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hasCustomPrompt="1"/>
          </p:nvPr>
        </p:nvSpPr>
        <p:spPr bwMode="gray">
          <a:xfrm>
            <a:off x="277203" y="6094136"/>
            <a:ext cx="11631018"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t>November 2, 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18" y="361851"/>
            <a:ext cx="896920" cy="350784"/>
          </a:xfrm>
          <a:prstGeom prst="rect">
            <a:avLst/>
          </a:prstGeom>
        </p:spPr>
      </p:pic>
      <p:sp>
        <p:nvSpPr>
          <p:cNvPr id="12" name="Rectangle 11"/>
          <p:cNvSpPr/>
          <p:nvPr userDrawn="1"/>
        </p:nvSpPr>
        <p:spPr bwMode="gray">
          <a:xfrm>
            <a:off x="279436" y="519805"/>
            <a:ext cx="327643"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87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57879" y="1120928"/>
            <a:ext cx="11649905"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r>
              <a:rPr lang="en-US" dirty="0"/>
              <a:t>November 26, 2020</a:t>
            </a:r>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280745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hpContentSlideFooter"/>
          <p:cNvSpPr>
            <a:spLocks noGrp="1" noChangeArrowheads="1"/>
          </p:cNvSpPr>
          <p:nvPr>
            <p:ph type="ftr" sz="quarter" idx="10"/>
          </p:nvPr>
        </p:nvSpPr>
        <p:spPr>
          <a:ln/>
        </p:spPr>
        <p:txBody>
          <a:bodyPr/>
          <a:lstStyle>
            <a:lvl1pPr>
              <a:defRPr>
                <a:solidFill>
                  <a:srgbClr val="666666"/>
                </a:solidFill>
              </a:defRPr>
            </a:lvl1pPr>
          </a:lstStyle>
          <a:p>
            <a:pPr>
              <a:defRPr/>
            </a:pPr>
            <a:endParaRPr lang="en-US" altLang="en-US" dirty="0">
              <a:solidFill>
                <a:schemeClr val="hlink"/>
              </a:solidFill>
            </a:endParaRPr>
          </a:p>
          <a:p>
            <a:pPr>
              <a:defRPr/>
            </a:pPr>
            <a:r>
              <a:rPr lang="en-US" altLang="en-US" dirty="0"/>
              <a:t>© ABB Group </a:t>
            </a:r>
          </a:p>
          <a:p>
            <a:pPr>
              <a:defRPr/>
            </a:pPr>
            <a:r>
              <a:rPr lang="en-US" dirty="0"/>
              <a:t>November 26, 2020</a:t>
            </a:r>
            <a:r>
              <a:rPr lang="en-US" altLang="en-US" dirty="0"/>
              <a:t> | Slide </a:t>
            </a:r>
            <a:fld id="{C1DA4669-D743-4EB0-BE7F-EEDE2E0350A7}" type="slidenum">
              <a:rPr lang="en-US" altLang="en-US"/>
              <a:pPr>
                <a:defRPr/>
              </a:pPr>
              <a:t>‹#›</a:t>
            </a:fld>
            <a:endParaRPr lang="en-US" altLang="en-US" b="1" dirty="0"/>
          </a:p>
        </p:txBody>
      </p:sp>
    </p:spTree>
    <p:extLst>
      <p:ext uri="{BB962C8B-B14F-4D97-AF65-F5344CB8AC3E}">
        <p14:creationId xmlns:p14="http://schemas.microsoft.com/office/powerpoint/2010/main" val="2170844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hpContentSlideFooter"/>
          <p:cNvSpPr>
            <a:spLocks noGrp="1" noChangeArrowheads="1"/>
          </p:cNvSpPr>
          <p:nvPr>
            <p:ph type="ftr" sz="quarter" idx="10"/>
          </p:nvPr>
        </p:nvSpPr>
        <p:spPr>
          <a:ln/>
        </p:spPr>
        <p:txBody>
          <a:bodyPr/>
          <a:lstStyle>
            <a:lvl1pPr>
              <a:defRPr>
                <a:solidFill>
                  <a:srgbClr val="666666"/>
                </a:solidFill>
              </a:defRPr>
            </a:lvl1pPr>
          </a:lstStyle>
          <a:p>
            <a:pPr>
              <a:defRPr/>
            </a:pPr>
            <a:endParaRPr lang="en-US" altLang="en-US" dirty="0">
              <a:solidFill>
                <a:schemeClr val="hlink"/>
              </a:solidFill>
            </a:endParaRPr>
          </a:p>
          <a:p>
            <a:pPr>
              <a:defRPr/>
            </a:pPr>
            <a:r>
              <a:rPr lang="en-US" altLang="en-US" dirty="0"/>
              <a:t>© ABB Group </a:t>
            </a:r>
          </a:p>
          <a:p>
            <a:pPr>
              <a:defRPr/>
            </a:pPr>
            <a:r>
              <a:rPr lang="en-US" dirty="0"/>
              <a:t>November 26, 2020</a:t>
            </a:r>
            <a:r>
              <a:rPr lang="en-US" altLang="en-US" dirty="0"/>
              <a:t> | Slide </a:t>
            </a:r>
            <a:fld id="{A091447A-C0D2-4538-906D-75D8FEC725DF}" type="slidenum">
              <a:rPr lang="en-US" altLang="en-US"/>
              <a:pPr>
                <a:defRPr/>
              </a:pPr>
              <a:t>‹#›</a:t>
            </a:fld>
            <a:endParaRPr lang="en-US" altLang="en-US" b="1" dirty="0"/>
          </a:p>
        </p:txBody>
      </p:sp>
    </p:spTree>
    <p:extLst>
      <p:ext uri="{BB962C8B-B14F-4D97-AF65-F5344CB8AC3E}">
        <p14:creationId xmlns:p14="http://schemas.microsoft.com/office/powerpoint/2010/main" val="3742850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hpContentSlideFooter"/>
          <p:cNvSpPr>
            <a:spLocks noGrp="1" noChangeArrowheads="1"/>
          </p:cNvSpPr>
          <p:nvPr>
            <p:ph type="ftr" sz="quarter" idx="10"/>
          </p:nvPr>
        </p:nvSpPr>
        <p:spPr>
          <a:ln/>
        </p:spPr>
        <p:txBody>
          <a:bodyPr/>
          <a:lstStyle>
            <a:lvl1pPr>
              <a:defRPr>
                <a:solidFill>
                  <a:srgbClr val="666666"/>
                </a:solidFill>
              </a:defRPr>
            </a:lvl1pPr>
          </a:lstStyle>
          <a:p>
            <a:pPr>
              <a:defRPr/>
            </a:pPr>
            <a:endParaRPr lang="en-US" altLang="en-US" dirty="0">
              <a:solidFill>
                <a:schemeClr val="hlink"/>
              </a:solidFill>
            </a:endParaRPr>
          </a:p>
          <a:p>
            <a:pPr>
              <a:defRPr/>
            </a:pPr>
            <a:r>
              <a:rPr lang="en-US" altLang="en-US" dirty="0"/>
              <a:t>© ABB Group </a:t>
            </a:r>
          </a:p>
          <a:p>
            <a:pPr>
              <a:defRPr/>
            </a:pPr>
            <a:r>
              <a:rPr lang="en-US" dirty="0"/>
              <a:t>November 26, 2020</a:t>
            </a:r>
            <a:r>
              <a:rPr lang="en-US" altLang="en-US" dirty="0"/>
              <a:t> | Slide </a:t>
            </a:r>
            <a:fld id="{83DE7593-B0A2-480A-9069-F5046D561E31}" type="slidenum">
              <a:rPr lang="en-US" altLang="en-US"/>
              <a:pPr>
                <a:defRPr/>
              </a:pPr>
              <a:t>‹#›</a:t>
            </a:fld>
            <a:endParaRPr lang="en-US" altLang="en-US" b="1" dirty="0"/>
          </a:p>
        </p:txBody>
      </p:sp>
    </p:spTree>
    <p:extLst>
      <p:ext uri="{BB962C8B-B14F-4D97-AF65-F5344CB8AC3E}">
        <p14:creationId xmlns:p14="http://schemas.microsoft.com/office/powerpoint/2010/main" val="1886223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79084" y="1555750"/>
            <a:ext cx="4011083" cy="461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6" y="1555750"/>
            <a:ext cx="4013200" cy="461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hpContentSlideFooter"/>
          <p:cNvSpPr>
            <a:spLocks noGrp="1" noChangeArrowheads="1"/>
          </p:cNvSpPr>
          <p:nvPr>
            <p:ph type="ftr" sz="quarter" idx="10"/>
          </p:nvPr>
        </p:nvSpPr>
        <p:spPr>
          <a:ln/>
        </p:spPr>
        <p:txBody>
          <a:bodyPr/>
          <a:lstStyle>
            <a:lvl1pPr>
              <a:defRPr>
                <a:solidFill>
                  <a:srgbClr val="666666"/>
                </a:solidFill>
              </a:defRPr>
            </a:lvl1pPr>
          </a:lstStyle>
          <a:p>
            <a:pPr>
              <a:defRPr/>
            </a:pPr>
            <a:endParaRPr lang="en-US" altLang="en-US" dirty="0">
              <a:solidFill>
                <a:schemeClr val="hlink"/>
              </a:solidFill>
            </a:endParaRPr>
          </a:p>
          <a:p>
            <a:pPr>
              <a:defRPr/>
            </a:pPr>
            <a:r>
              <a:rPr lang="en-US" altLang="en-US" dirty="0"/>
              <a:t>© ABB Group </a:t>
            </a:r>
          </a:p>
          <a:p>
            <a:pPr>
              <a:defRPr/>
            </a:pPr>
            <a:r>
              <a:rPr lang="en-US" dirty="0"/>
              <a:t>November 26, 2020</a:t>
            </a:r>
            <a:r>
              <a:rPr lang="en-US" altLang="en-US" dirty="0"/>
              <a:t> | Slide </a:t>
            </a:r>
            <a:fld id="{F96A54A9-0605-45A6-A2A2-F56C7D022CC3}" type="slidenum">
              <a:rPr lang="en-US" altLang="en-US"/>
              <a:pPr>
                <a:defRPr/>
              </a:pPr>
              <a:t>‹#›</a:t>
            </a:fld>
            <a:endParaRPr lang="en-US" altLang="en-US" b="1" dirty="0"/>
          </a:p>
        </p:txBody>
      </p:sp>
    </p:spTree>
    <p:extLst>
      <p:ext uri="{BB962C8B-B14F-4D97-AF65-F5344CB8AC3E}">
        <p14:creationId xmlns:p14="http://schemas.microsoft.com/office/powerpoint/2010/main" val="179967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56" y="1816571"/>
            <a:ext cx="11630729"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57879" y="1120928"/>
            <a:ext cx="11649905"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a:xfrm>
            <a:off x="257879" y="637076"/>
            <a:ext cx="11649905" cy="410899"/>
          </a:xfrm>
        </p:spPr>
        <p:txBody>
          <a:bodyPr/>
          <a:lstStyle/>
          <a:p>
            <a:r>
              <a:rPr lang="en-US"/>
              <a:t>Click to edit Master title style</a:t>
            </a:r>
          </a:p>
        </p:txBody>
      </p:sp>
      <p:sp>
        <p:nvSpPr>
          <p:cNvPr id="8" name="Date Placeholder 7"/>
          <p:cNvSpPr>
            <a:spLocks noGrp="1"/>
          </p:cNvSpPr>
          <p:nvPr>
            <p:ph type="dt" sz="half" idx="14"/>
          </p:nvPr>
        </p:nvSpPr>
        <p:spPr bwMode="gray"/>
        <p:txBody>
          <a:bodyPr/>
          <a:lstStyle/>
          <a:p>
            <a:r>
              <a:rPr lang="en-US" dirty="0"/>
              <a:t>November 26, 2020</a:t>
            </a:r>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81346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lvl1pPr>
              <a:defRPr/>
            </a:lvl1pPr>
          </a:lstStyle>
          <a:p>
            <a:r>
              <a:rPr lang="en-US" dirty="0"/>
              <a:t>November 26, 2020</a:t>
            </a:r>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lvl1pPr>
              <a:defRPr/>
            </a:lvl1pPr>
          </a:lstStyle>
          <a:p>
            <a:r>
              <a:rPr lang="en-US" dirty="0"/>
              <a:t>October 19, 2022</a:t>
            </a:r>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lvl1pPr>
              <a:defRPr/>
            </a:lvl1pPr>
          </a:lstStyle>
          <a:p>
            <a:r>
              <a:rPr lang="en-US" dirty="0"/>
              <a:t>October 19, 2022</a:t>
            </a:r>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November 26, 2020</a:t>
            </a:r>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62">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 id="2147483706" r:id="rId54"/>
    <p:sldLayoutId id="2147483707" r:id="rId55"/>
    <p:sldLayoutId id="2147483709" r:id="rId56"/>
    <p:sldLayoutId id="2147483710" r:id="rId57"/>
    <p:sldLayoutId id="2147483711" r:id="rId58"/>
    <p:sldLayoutId id="2147483712" r:id="rId59"/>
    <p:sldLayoutId id="2147483713"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536575"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715963"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hse.gov.uk/managing/theory/alarp1.htm" TargetMode="External"/><Relationship Id="rId2" Type="http://schemas.openxmlformats.org/officeDocument/2006/relationships/notesSlide" Target="../notesSlides/notesSlide19.xml"/><Relationship Id="rId1" Type="http://schemas.openxmlformats.org/officeDocument/2006/relationships/slideLayout" Target="../slideLayouts/slideLayout60.xml"/><Relationship Id="rId4" Type="http://schemas.openxmlformats.org/officeDocument/2006/relationships/hyperlink" Target="mailto:steven.king@gb.ab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HAZARDS 32 – OCTOBER 19, 2022</a:t>
            </a:r>
          </a:p>
        </p:txBody>
      </p:sp>
      <p:sp>
        <p:nvSpPr>
          <p:cNvPr id="11" name="Title 10"/>
          <p:cNvSpPr>
            <a:spLocks noGrp="1"/>
          </p:cNvSpPr>
          <p:nvPr>
            <p:ph type="ctrTitle"/>
          </p:nvPr>
        </p:nvSpPr>
        <p:spPr>
          <a:xfrm>
            <a:off x="340519" y="5205566"/>
            <a:ext cx="10684236" cy="1091325"/>
          </a:xfrm>
        </p:spPr>
        <p:txBody>
          <a:bodyPr/>
          <a:lstStyle/>
          <a:p>
            <a:r>
              <a:rPr lang="en-US" altLang="en-US" dirty="0"/>
              <a:t>Final element failure alarms, are they an essential feature of managing functional safety for your SIFs?</a:t>
            </a:r>
            <a:endParaRPr lang="en-GB" dirty="0"/>
          </a:p>
        </p:txBody>
      </p:sp>
      <p:sp>
        <p:nvSpPr>
          <p:cNvPr id="13" name="Text Placeholder 12"/>
          <p:cNvSpPr>
            <a:spLocks noGrp="1"/>
          </p:cNvSpPr>
          <p:nvPr>
            <p:ph type="body" sz="quarter" idx="14"/>
          </p:nvPr>
        </p:nvSpPr>
        <p:spPr>
          <a:xfrm>
            <a:off x="339730" y="6410549"/>
            <a:ext cx="10112937" cy="280092"/>
          </a:xfrm>
        </p:spPr>
        <p:txBody>
          <a:bodyPr/>
          <a:lstStyle/>
          <a:p>
            <a:r>
              <a:rPr lang="en-GB" dirty="0"/>
              <a:t>Ian Kemble, Senior Safety Consultant, ABB Limited</a:t>
            </a:r>
          </a:p>
          <a:p>
            <a:endParaRPr lang="en-GB" dirty="0"/>
          </a:p>
        </p:txBody>
      </p:sp>
    </p:spTree>
    <p:extLst>
      <p:ext uri="{BB962C8B-B14F-4D97-AF65-F5344CB8AC3E}">
        <p14:creationId xmlns:p14="http://schemas.microsoft.com/office/powerpoint/2010/main" val="419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1191456" y="1994171"/>
            <a:ext cx="9803616" cy="3326858"/>
          </a:xfrm>
        </p:spPr>
        <p:txBody>
          <a:bodyPr/>
          <a:lstStyle/>
          <a:p>
            <a:pPr lvl="1">
              <a:spcBef>
                <a:spcPts val="0"/>
              </a:spcBef>
            </a:pPr>
            <a:r>
              <a:rPr lang="en-US" altLang="en-US" sz="2000" dirty="0"/>
              <a:t>Many of the required feedback signals and diagnostic functions may well be readily available within the existing plant instrumentation.</a:t>
            </a:r>
          </a:p>
          <a:p>
            <a:pPr marL="0" lvl="1" indent="0">
              <a:spcBef>
                <a:spcPts val="0"/>
              </a:spcBef>
              <a:buNone/>
            </a:pPr>
            <a:endParaRPr lang="en-US" altLang="en-US" sz="2000" dirty="0"/>
          </a:p>
          <a:p>
            <a:pPr lvl="1">
              <a:spcBef>
                <a:spcPts val="0"/>
              </a:spcBef>
            </a:pPr>
            <a:r>
              <a:rPr lang="en-US" altLang="en-US" sz="2000" dirty="0"/>
              <a:t>The software reconfiguration necessary would probably involve relatively simple modifications (in some cases as simple as ticking a check box).</a:t>
            </a:r>
          </a:p>
          <a:p>
            <a:pPr lvl="1">
              <a:spcBef>
                <a:spcPts val="0"/>
              </a:spcBef>
            </a:pPr>
            <a:endParaRPr lang="en-US" altLang="en-US" sz="2000" dirty="0"/>
          </a:p>
          <a:p>
            <a:pPr lvl="1">
              <a:spcBef>
                <a:spcPts val="0"/>
              </a:spcBef>
            </a:pPr>
            <a:r>
              <a:rPr lang="en-US" altLang="en-US" sz="2000" dirty="0"/>
              <a:t>The introduction of SIF Failure alarms provides additional functionality that might alert operators to otherwise hidden failures.</a:t>
            </a:r>
          </a:p>
          <a:p>
            <a:pPr lvl="1">
              <a:spcBef>
                <a:spcPts val="0"/>
              </a:spcBef>
            </a:pPr>
            <a:endParaRPr lang="en-US" altLang="en-US" sz="2000" dirty="0"/>
          </a:p>
          <a:p>
            <a:pPr marL="0" lvl="1" indent="0">
              <a:lnSpc>
                <a:spcPct val="150000"/>
              </a:lnSpc>
              <a:buNone/>
            </a:pPr>
            <a:endParaRPr lang="en-US" altLang="en-US" sz="2000" dirty="0"/>
          </a:p>
        </p:txBody>
      </p:sp>
      <p:sp>
        <p:nvSpPr>
          <p:cNvPr id="36866" name="Rectangle 2"/>
          <p:cNvSpPr>
            <a:spLocks noGrp="1" noChangeArrowheads="1"/>
          </p:cNvSpPr>
          <p:nvPr>
            <p:ph type="title"/>
          </p:nvPr>
        </p:nvSpPr>
        <p:spPr/>
        <p:txBody>
          <a:bodyPr/>
          <a:lstStyle/>
          <a:p>
            <a:r>
              <a:rPr lang="en-GB" altLang="en-US" dirty="0"/>
              <a:t>Is this a worthwhile proposition?</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The Case in Favour</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10</a:t>
            </a:fld>
            <a:endParaRPr lang="en-US" dirty="0"/>
          </a:p>
        </p:txBody>
      </p:sp>
    </p:spTree>
    <p:extLst>
      <p:ext uri="{BB962C8B-B14F-4D97-AF65-F5344CB8AC3E}">
        <p14:creationId xmlns:p14="http://schemas.microsoft.com/office/powerpoint/2010/main" val="53351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wipe(left)">
                                      <p:cBhvr>
                                        <p:cTn id="2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1186773" y="2229093"/>
            <a:ext cx="9387193" cy="3684350"/>
          </a:xfrm>
        </p:spPr>
        <p:txBody>
          <a:bodyPr/>
          <a:lstStyle/>
          <a:p>
            <a:pPr lvl="1">
              <a:spcBef>
                <a:spcPts val="0"/>
              </a:spcBef>
            </a:pPr>
            <a:r>
              <a:rPr lang="en-US" altLang="en-US" sz="2000" dirty="0"/>
              <a:t>Making the operations team aware of a SIF failure provides them with an opportunity to bring the plant into a safe state by other means or enable them to initiate emergency response/evacuation more quickly.</a:t>
            </a:r>
          </a:p>
          <a:p>
            <a:pPr lvl="1">
              <a:spcBef>
                <a:spcPts val="0"/>
              </a:spcBef>
            </a:pPr>
            <a:endParaRPr lang="en-US" altLang="en-US" sz="2000" dirty="0"/>
          </a:p>
          <a:p>
            <a:pPr lvl="1">
              <a:spcBef>
                <a:spcPts val="0"/>
              </a:spcBef>
            </a:pPr>
            <a:r>
              <a:rPr lang="en-US" altLang="en-US" sz="2000" dirty="0"/>
              <a:t>Since alarms are normally recorded on the system event log and retained historically, the introduction of SIF Failure alarms will provide automatic ongoing monitoring and data records that can be used as part of periodic reviews as required as part of Functional Safety lifecycle compliance. </a:t>
            </a:r>
          </a:p>
          <a:p>
            <a:pPr marL="0" lvl="1" indent="0">
              <a:lnSpc>
                <a:spcPct val="150000"/>
              </a:lnSpc>
              <a:buNone/>
            </a:pPr>
            <a:endParaRPr lang="en-US" altLang="en-US" sz="2000" dirty="0"/>
          </a:p>
        </p:txBody>
      </p:sp>
      <p:sp>
        <p:nvSpPr>
          <p:cNvPr id="36866" name="Rectangle 2"/>
          <p:cNvSpPr>
            <a:spLocks noGrp="1" noChangeArrowheads="1"/>
          </p:cNvSpPr>
          <p:nvPr>
            <p:ph type="title"/>
          </p:nvPr>
        </p:nvSpPr>
        <p:spPr/>
        <p:txBody>
          <a:bodyPr/>
          <a:lstStyle/>
          <a:p>
            <a:r>
              <a:rPr lang="en-GB" altLang="en-US" dirty="0"/>
              <a:t>Is this a worthwhile proposition?</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The Case in Favour (cont’d)</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11</a:t>
            </a:fld>
            <a:endParaRPr lang="en-US" dirty="0"/>
          </a:p>
        </p:txBody>
      </p:sp>
    </p:spTree>
    <p:extLst>
      <p:ext uri="{BB962C8B-B14F-4D97-AF65-F5344CB8AC3E}">
        <p14:creationId xmlns:p14="http://schemas.microsoft.com/office/powerpoint/2010/main" val="11191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wipe(left)">
                                      <p:cBhvr>
                                        <p:cTn id="12"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1191456" y="1627959"/>
            <a:ext cx="9803616" cy="3326858"/>
          </a:xfrm>
        </p:spPr>
        <p:txBody>
          <a:bodyPr/>
          <a:lstStyle/>
          <a:p>
            <a:pPr lvl="1">
              <a:spcBef>
                <a:spcPts val="0"/>
              </a:spcBef>
            </a:pPr>
            <a:r>
              <a:rPr lang="en-US" altLang="en-US" sz="2000" dirty="0"/>
              <a:t>Where the field signals are not already in place or new builds/upgrades, there will be a requirement for additional field instrumentation and cabling. </a:t>
            </a:r>
          </a:p>
          <a:p>
            <a:pPr lvl="1">
              <a:spcBef>
                <a:spcPts val="0"/>
              </a:spcBef>
            </a:pPr>
            <a:endParaRPr lang="en-US" altLang="en-US" sz="2000" dirty="0"/>
          </a:p>
          <a:p>
            <a:pPr lvl="1">
              <a:spcBef>
                <a:spcPts val="0"/>
              </a:spcBef>
            </a:pPr>
            <a:r>
              <a:rPr lang="en-US" altLang="en-US" sz="2000" dirty="0"/>
              <a:t>To have any meaningful benefit, all SIF Failure Alarms would need to be engineered in a way to prevent them being lost in alarm flood conditions.</a:t>
            </a:r>
          </a:p>
          <a:p>
            <a:pPr marL="0" lvl="1" indent="0">
              <a:spcBef>
                <a:spcPts val="0"/>
              </a:spcBef>
              <a:buNone/>
            </a:pPr>
            <a:endParaRPr lang="en-US" altLang="en-US" sz="2000" dirty="0"/>
          </a:p>
          <a:p>
            <a:pPr lvl="1">
              <a:spcBef>
                <a:spcPts val="0"/>
              </a:spcBef>
            </a:pPr>
            <a:r>
              <a:rPr lang="en-US" altLang="en-US" sz="2000" dirty="0"/>
              <a:t>SIF Failure Alarms would increase the number of HMA configured in the system, all of which would require formal management &amp; routine testing.</a:t>
            </a:r>
          </a:p>
          <a:p>
            <a:pPr lvl="1">
              <a:spcBef>
                <a:spcPts val="0"/>
              </a:spcBef>
            </a:pPr>
            <a:endParaRPr lang="en-US" altLang="en-US" sz="2000" dirty="0"/>
          </a:p>
          <a:p>
            <a:pPr lvl="1">
              <a:spcBef>
                <a:spcPts val="0"/>
              </a:spcBef>
            </a:pPr>
            <a:r>
              <a:rPr lang="en-US" altLang="en-US" sz="2000" dirty="0"/>
              <a:t>Competency assurance </a:t>
            </a:r>
            <a:r>
              <a:rPr lang="en-US" altLang="en-US" sz="2000" dirty="0" err="1"/>
              <a:t>programmes</a:t>
            </a:r>
            <a:r>
              <a:rPr lang="en-US" altLang="en-US" sz="2000" dirty="0"/>
              <a:t> would need to be developed and constantly maintained/refreshed to ensure operators are familiar with the impact of any SIF final elements</a:t>
            </a:r>
          </a:p>
        </p:txBody>
      </p:sp>
      <p:sp>
        <p:nvSpPr>
          <p:cNvPr id="36866" name="Rectangle 2"/>
          <p:cNvSpPr>
            <a:spLocks noGrp="1" noChangeArrowheads="1"/>
          </p:cNvSpPr>
          <p:nvPr>
            <p:ph type="title"/>
          </p:nvPr>
        </p:nvSpPr>
        <p:spPr/>
        <p:txBody>
          <a:bodyPr/>
          <a:lstStyle/>
          <a:p>
            <a:r>
              <a:rPr lang="en-GB" altLang="en-US" dirty="0"/>
              <a:t>Is this a worthwhile proposition?</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The Case Against</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12</a:t>
            </a:fld>
            <a:endParaRPr lang="en-US" dirty="0"/>
          </a:p>
        </p:txBody>
      </p:sp>
    </p:spTree>
    <p:extLst>
      <p:ext uri="{BB962C8B-B14F-4D97-AF65-F5344CB8AC3E}">
        <p14:creationId xmlns:p14="http://schemas.microsoft.com/office/powerpoint/2010/main" val="18482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wipe(left)">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wipe(left)">
                                      <p:cBhvr>
                                        <p:cTn id="17" dur="500"/>
                                        <p:tgtEl>
                                          <p:spTgt spid="368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wipe(left)">
                                      <p:cBhvr>
                                        <p:cTn id="22"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1087119" y="1931197"/>
            <a:ext cx="10170161" cy="3982245"/>
          </a:xfrm>
        </p:spPr>
        <p:txBody>
          <a:bodyPr/>
          <a:lstStyle/>
          <a:p>
            <a:pPr lvl="1">
              <a:spcBef>
                <a:spcPts val="0"/>
              </a:spcBef>
            </a:pPr>
            <a:r>
              <a:rPr lang="en-US" altLang="en-US" sz="2000" dirty="0"/>
              <a:t>If the relevant feedback signals and diagnostics are derived through the SIS rather than the DCS, there is potential for increased complexity of existing SIF loops.</a:t>
            </a:r>
          </a:p>
          <a:p>
            <a:pPr lvl="1">
              <a:spcBef>
                <a:spcPts val="0"/>
              </a:spcBef>
            </a:pPr>
            <a:endParaRPr lang="en-US" altLang="en-US" sz="2000" dirty="0"/>
          </a:p>
          <a:p>
            <a:pPr lvl="1">
              <a:spcBef>
                <a:spcPts val="0"/>
              </a:spcBef>
            </a:pPr>
            <a:r>
              <a:rPr lang="en-US" altLang="en-US" sz="2000" dirty="0"/>
              <a:t>From a Human Factors perspective, there is perhaps some risk of creating a false sense of security during a plant upset</a:t>
            </a:r>
          </a:p>
          <a:p>
            <a:pPr lvl="1">
              <a:spcBef>
                <a:spcPts val="0"/>
              </a:spcBef>
            </a:pPr>
            <a:endParaRPr lang="en-US" altLang="en-US" sz="2000" dirty="0"/>
          </a:p>
          <a:p>
            <a:pPr lvl="1">
              <a:lnSpc>
                <a:spcPct val="150000"/>
              </a:lnSpc>
            </a:pPr>
            <a:endParaRPr lang="en-US" altLang="en-US" sz="2000" dirty="0"/>
          </a:p>
        </p:txBody>
      </p:sp>
      <p:sp>
        <p:nvSpPr>
          <p:cNvPr id="36866" name="Rectangle 2"/>
          <p:cNvSpPr>
            <a:spLocks noGrp="1" noChangeArrowheads="1"/>
          </p:cNvSpPr>
          <p:nvPr>
            <p:ph type="title"/>
          </p:nvPr>
        </p:nvSpPr>
        <p:spPr/>
        <p:txBody>
          <a:bodyPr/>
          <a:lstStyle/>
          <a:p>
            <a:r>
              <a:rPr lang="en-GB" altLang="en-US" dirty="0"/>
              <a:t>Is this a worthwhile proposition?</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The Case Against (Cont’d)</a:t>
            </a:r>
          </a:p>
          <a:p>
            <a:endParaRPr lang="en-GB" dirty="0"/>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13</a:t>
            </a:fld>
            <a:endParaRPr lang="en-US" dirty="0"/>
          </a:p>
        </p:txBody>
      </p:sp>
    </p:spTree>
    <p:extLst>
      <p:ext uri="{BB962C8B-B14F-4D97-AF65-F5344CB8AC3E}">
        <p14:creationId xmlns:p14="http://schemas.microsoft.com/office/powerpoint/2010/main" val="27167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wipe(left)">
                                      <p:cBhvr>
                                        <p:cTn id="12"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Industry Guidance</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Conflicting Standards?</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14</a:t>
            </a:fld>
            <a:endParaRPr lang="en-US" dirty="0"/>
          </a:p>
        </p:txBody>
      </p:sp>
      <p:pic>
        <p:nvPicPr>
          <p:cNvPr id="3" name="Picture 2">
            <a:extLst>
              <a:ext uri="{FF2B5EF4-FFF2-40B4-BE49-F238E27FC236}">
                <a16:creationId xmlns:a16="http://schemas.microsoft.com/office/drawing/2014/main" id="{E61D7DE8-AB25-491C-96C8-A5FCFAD7C8B2}"/>
              </a:ext>
            </a:extLst>
          </p:cNvPr>
          <p:cNvPicPr>
            <a:picLocks noChangeAspect="1"/>
          </p:cNvPicPr>
          <p:nvPr/>
        </p:nvPicPr>
        <p:blipFill>
          <a:blip r:embed="rId3"/>
          <a:stretch>
            <a:fillRect/>
          </a:stretch>
        </p:blipFill>
        <p:spPr>
          <a:xfrm>
            <a:off x="3183564" y="2811606"/>
            <a:ext cx="5824872" cy="2070379"/>
          </a:xfrm>
          <a:prstGeom prst="rect">
            <a:avLst/>
          </a:prstGeom>
        </p:spPr>
      </p:pic>
      <p:cxnSp>
        <p:nvCxnSpPr>
          <p:cNvPr id="13" name="Straight Connector 12">
            <a:extLst>
              <a:ext uri="{FF2B5EF4-FFF2-40B4-BE49-F238E27FC236}">
                <a16:creationId xmlns:a16="http://schemas.microsoft.com/office/drawing/2014/main" id="{DB0C11DC-8428-4A00-A658-C483B1D47C05}"/>
              </a:ext>
            </a:extLst>
          </p:cNvPr>
          <p:cNvCxnSpPr/>
          <p:nvPr/>
        </p:nvCxnSpPr>
        <p:spPr bwMode="gray">
          <a:xfrm>
            <a:off x="6096000" y="1924158"/>
            <a:ext cx="0" cy="404067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D886462-0FCE-42AA-92DE-FFB89DD7D50E}"/>
              </a:ext>
            </a:extLst>
          </p:cNvPr>
          <p:cNvGrpSpPr/>
          <p:nvPr/>
        </p:nvGrpSpPr>
        <p:grpSpPr>
          <a:xfrm>
            <a:off x="1052066" y="1788627"/>
            <a:ext cx="4187934" cy="4150460"/>
            <a:chOff x="1052066" y="1788627"/>
            <a:chExt cx="4187934" cy="4150460"/>
          </a:xfrm>
        </p:grpSpPr>
        <p:grpSp>
          <p:nvGrpSpPr>
            <p:cNvPr id="2" name="Group 1">
              <a:extLst>
                <a:ext uri="{FF2B5EF4-FFF2-40B4-BE49-F238E27FC236}">
                  <a16:creationId xmlns:a16="http://schemas.microsoft.com/office/drawing/2014/main" id="{EBA3562E-BCD5-47F7-8550-14CC54823DFF}"/>
                </a:ext>
              </a:extLst>
            </p:cNvPr>
            <p:cNvGrpSpPr/>
            <p:nvPr/>
          </p:nvGrpSpPr>
          <p:grpSpPr>
            <a:xfrm>
              <a:off x="1052066" y="1788627"/>
              <a:ext cx="1275498" cy="4150460"/>
              <a:chOff x="1052066" y="1788627"/>
              <a:chExt cx="1275498" cy="4150460"/>
            </a:xfrm>
          </p:grpSpPr>
          <p:pic>
            <p:nvPicPr>
              <p:cNvPr id="10" name="Picture 9">
                <a:extLst>
                  <a:ext uri="{FF2B5EF4-FFF2-40B4-BE49-F238E27FC236}">
                    <a16:creationId xmlns:a16="http://schemas.microsoft.com/office/drawing/2014/main" id="{857A81FE-56F7-4135-8092-B085EE131E41}"/>
                  </a:ext>
                </a:extLst>
              </p:cNvPr>
              <p:cNvPicPr>
                <a:picLocks noChangeAspect="1"/>
              </p:cNvPicPr>
              <p:nvPr/>
            </p:nvPicPr>
            <p:blipFill>
              <a:blip r:embed="rId4"/>
              <a:stretch>
                <a:fillRect/>
              </a:stretch>
            </p:blipFill>
            <p:spPr>
              <a:xfrm>
                <a:off x="1052066" y="1788627"/>
                <a:ext cx="1275498" cy="1994592"/>
              </a:xfrm>
              <a:prstGeom prst="rect">
                <a:avLst/>
              </a:prstGeom>
              <a:ln>
                <a:solidFill>
                  <a:schemeClr val="tx1"/>
                </a:solidFill>
              </a:ln>
            </p:spPr>
          </p:pic>
          <p:pic>
            <p:nvPicPr>
              <p:cNvPr id="1026" name="Picture 2" descr="IEC 61511-1:2016+AMD1:2017 CSV (Consolidated Version) - IEC Standards - VDE  Publishing House">
                <a:extLst>
                  <a:ext uri="{FF2B5EF4-FFF2-40B4-BE49-F238E27FC236}">
                    <a16:creationId xmlns:a16="http://schemas.microsoft.com/office/drawing/2014/main" id="{FD37CF7D-7CBD-44C3-9978-569DD1708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66" y="3944495"/>
                <a:ext cx="1275498" cy="1994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84166A80-B82E-4A55-9458-E19901780BE7}"/>
                </a:ext>
              </a:extLst>
            </p:cNvPr>
            <p:cNvSpPr txBox="1"/>
            <p:nvPr/>
          </p:nvSpPr>
          <p:spPr bwMode="gray">
            <a:xfrm>
              <a:off x="2454605" y="1898779"/>
              <a:ext cx="2785395" cy="337802"/>
            </a:xfrm>
            <a:prstGeom prst="rect">
              <a:avLst/>
            </a:prstGeom>
            <a:noFill/>
          </p:spPr>
          <p:txBody>
            <a:bodyPr wrap="none" lIns="72000" tIns="72000" rIns="72000" bIns="72000" rtlCol="0">
              <a:noAutofit/>
            </a:bodyPr>
            <a:lstStyle/>
            <a:p>
              <a:r>
                <a:rPr lang="en-GB" sz="1400" dirty="0"/>
                <a:t>Functional Safety Standards</a:t>
              </a:r>
              <a:endParaRPr lang="en-US" sz="1400" dirty="0" err="1"/>
            </a:p>
          </p:txBody>
        </p:sp>
      </p:grpSp>
      <p:grpSp>
        <p:nvGrpSpPr>
          <p:cNvPr id="14" name="Group 13">
            <a:extLst>
              <a:ext uri="{FF2B5EF4-FFF2-40B4-BE49-F238E27FC236}">
                <a16:creationId xmlns:a16="http://schemas.microsoft.com/office/drawing/2014/main" id="{B6EDDF0C-A1F8-4126-9C71-A393AE9FDD45}"/>
              </a:ext>
            </a:extLst>
          </p:cNvPr>
          <p:cNvGrpSpPr/>
          <p:nvPr/>
        </p:nvGrpSpPr>
        <p:grpSpPr>
          <a:xfrm>
            <a:off x="7152141" y="1788627"/>
            <a:ext cx="4084058" cy="4238074"/>
            <a:chOff x="7152141" y="1788627"/>
            <a:chExt cx="4084058" cy="4238074"/>
          </a:xfrm>
        </p:grpSpPr>
        <p:grpSp>
          <p:nvGrpSpPr>
            <p:cNvPr id="4" name="Group 3">
              <a:extLst>
                <a:ext uri="{FF2B5EF4-FFF2-40B4-BE49-F238E27FC236}">
                  <a16:creationId xmlns:a16="http://schemas.microsoft.com/office/drawing/2014/main" id="{1B7D6D32-404D-405A-9854-067092A5429C}"/>
                </a:ext>
              </a:extLst>
            </p:cNvPr>
            <p:cNvGrpSpPr/>
            <p:nvPr/>
          </p:nvGrpSpPr>
          <p:grpSpPr>
            <a:xfrm>
              <a:off x="9960700" y="1788627"/>
              <a:ext cx="1275499" cy="4238074"/>
              <a:chOff x="9960700" y="1788627"/>
              <a:chExt cx="1275499" cy="4238074"/>
            </a:xfrm>
          </p:grpSpPr>
          <p:pic>
            <p:nvPicPr>
              <p:cNvPr id="11" name="Picture 10">
                <a:extLst>
                  <a:ext uri="{FF2B5EF4-FFF2-40B4-BE49-F238E27FC236}">
                    <a16:creationId xmlns:a16="http://schemas.microsoft.com/office/drawing/2014/main" id="{D015A60A-6C46-4A1D-90DA-0911B207EAC3}"/>
                  </a:ext>
                </a:extLst>
              </p:cNvPr>
              <p:cNvPicPr>
                <a:picLocks noChangeAspect="1"/>
              </p:cNvPicPr>
              <p:nvPr/>
            </p:nvPicPr>
            <p:blipFill>
              <a:blip r:embed="rId6"/>
              <a:stretch>
                <a:fillRect/>
              </a:stretch>
            </p:blipFill>
            <p:spPr>
              <a:xfrm>
                <a:off x="9960700" y="1788627"/>
                <a:ext cx="1275498" cy="2007667"/>
              </a:xfrm>
              <a:prstGeom prst="rect">
                <a:avLst/>
              </a:prstGeom>
              <a:ln>
                <a:solidFill>
                  <a:schemeClr val="tx1"/>
                </a:solidFill>
              </a:ln>
            </p:spPr>
          </p:pic>
          <p:pic>
            <p:nvPicPr>
              <p:cNvPr id="12" name="Picture 11">
                <a:extLst>
                  <a:ext uri="{FF2B5EF4-FFF2-40B4-BE49-F238E27FC236}">
                    <a16:creationId xmlns:a16="http://schemas.microsoft.com/office/drawing/2014/main" id="{D7D32DE4-68CE-47A1-98B4-E3951D157374}"/>
                  </a:ext>
                </a:extLst>
              </p:cNvPr>
              <p:cNvPicPr>
                <a:picLocks noChangeAspect="1"/>
              </p:cNvPicPr>
              <p:nvPr/>
            </p:nvPicPr>
            <p:blipFill>
              <a:blip r:embed="rId7"/>
              <a:stretch>
                <a:fillRect/>
              </a:stretch>
            </p:blipFill>
            <p:spPr>
              <a:xfrm>
                <a:off x="9960700" y="4282915"/>
                <a:ext cx="1275499" cy="1743786"/>
              </a:xfrm>
              <a:prstGeom prst="rect">
                <a:avLst/>
              </a:prstGeom>
            </p:spPr>
          </p:pic>
        </p:grpSp>
        <p:sp>
          <p:nvSpPr>
            <p:cNvPr id="15" name="TextBox 14">
              <a:extLst>
                <a:ext uri="{FF2B5EF4-FFF2-40B4-BE49-F238E27FC236}">
                  <a16:creationId xmlns:a16="http://schemas.microsoft.com/office/drawing/2014/main" id="{BFD902A2-A24D-48EE-9EFF-A3D2DE1AE88E}"/>
                </a:ext>
              </a:extLst>
            </p:cNvPr>
            <p:cNvSpPr txBox="1"/>
            <p:nvPr/>
          </p:nvSpPr>
          <p:spPr bwMode="gray">
            <a:xfrm>
              <a:off x="7152141" y="1898779"/>
              <a:ext cx="2719538" cy="337802"/>
            </a:xfrm>
            <a:prstGeom prst="rect">
              <a:avLst/>
            </a:prstGeom>
            <a:noFill/>
          </p:spPr>
          <p:txBody>
            <a:bodyPr wrap="none" lIns="72000" tIns="72000" rIns="72000" bIns="72000" rtlCol="0">
              <a:noAutofit/>
            </a:bodyPr>
            <a:lstStyle/>
            <a:p>
              <a:r>
                <a:rPr lang="en-GB" sz="1400" dirty="0"/>
                <a:t>Alarm Management Standards</a:t>
              </a:r>
              <a:endParaRPr lang="en-US" sz="1400" dirty="0" err="1"/>
            </a:p>
          </p:txBody>
        </p:sp>
      </p:grpSp>
    </p:spTree>
    <p:extLst>
      <p:ext uri="{BB962C8B-B14F-4D97-AF65-F5344CB8AC3E}">
        <p14:creationId xmlns:p14="http://schemas.microsoft.com/office/powerpoint/2010/main" val="413905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p:txBody>
          <a:bodyPr/>
          <a:lstStyle/>
          <a:p>
            <a:pPr lvl="1">
              <a:spcBef>
                <a:spcPts val="0"/>
              </a:spcBef>
            </a:pPr>
            <a:r>
              <a:rPr lang="en-US" altLang="en-US" sz="2000" dirty="0"/>
              <a:t>As noted previously, many End User </a:t>
            </a:r>
            <a:r>
              <a:rPr lang="en-US" altLang="en-US" sz="2000" dirty="0" err="1"/>
              <a:t>organisations</a:t>
            </a:r>
            <a:r>
              <a:rPr lang="en-US" altLang="en-US" sz="2000" dirty="0"/>
              <a:t> are reporting that the main driver for consideration of SIF Failure alarms is coming from the questions raised by their regulatory inspectors.</a:t>
            </a:r>
          </a:p>
          <a:p>
            <a:pPr lvl="1">
              <a:spcBef>
                <a:spcPts val="0"/>
              </a:spcBef>
            </a:pPr>
            <a:endParaRPr lang="en-US" altLang="en-US" sz="2000" dirty="0"/>
          </a:p>
          <a:p>
            <a:pPr lvl="1">
              <a:spcBef>
                <a:spcPts val="0"/>
              </a:spcBef>
            </a:pPr>
            <a:r>
              <a:rPr lang="en-US" altLang="en-US" sz="2000" dirty="0"/>
              <a:t>However, for the reasons discussed previously, it can be difficult to define, assess and especially quantify the actual safety improvement that would be delivered. </a:t>
            </a:r>
          </a:p>
          <a:p>
            <a:pPr lvl="1">
              <a:spcBef>
                <a:spcPts val="0"/>
              </a:spcBef>
            </a:pPr>
            <a:endParaRPr lang="en-US" altLang="en-US" sz="2000" dirty="0"/>
          </a:p>
          <a:p>
            <a:pPr lvl="1">
              <a:spcBef>
                <a:spcPts val="0"/>
              </a:spcBef>
            </a:pPr>
            <a:r>
              <a:rPr lang="en-US" altLang="en-US" sz="2000" dirty="0"/>
              <a:t>Since the requirement for operators of high hazard facilities is to demonstrate that risks have been reduced to As Low as Reasonably Practical (ALARP), if an Asset Owner has already demonstrated through their existing Functional Safety Management processes that ALARP has been achieved, is there a requirement to do any more?</a:t>
            </a:r>
          </a:p>
        </p:txBody>
      </p:sp>
      <p:sp>
        <p:nvSpPr>
          <p:cNvPr id="36866" name="Rectangle 2"/>
          <p:cNvSpPr>
            <a:spLocks noGrp="1" noChangeArrowheads="1"/>
          </p:cNvSpPr>
          <p:nvPr>
            <p:ph type="title"/>
          </p:nvPr>
        </p:nvSpPr>
        <p:spPr/>
        <p:txBody>
          <a:bodyPr/>
          <a:lstStyle/>
          <a:p>
            <a:r>
              <a:rPr lang="en-GB" altLang="en-US" dirty="0"/>
              <a:t>The Regulatory Debate</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How do SIF Failure Alarms fit in with your ALARP Demonstration?</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15</a:t>
            </a:fld>
            <a:endParaRPr lang="en-US" dirty="0"/>
          </a:p>
        </p:txBody>
      </p:sp>
    </p:spTree>
    <p:extLst>
      <p:ext uri="{BB962C8B-B14F-4D97-AF65-F5344CB8AC3E}">
        <p14:creationId xmlns:p14="http://schemas.microsoft.com/office/powerpoint/2010/main" val="20451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wipe(left)">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wipe(left)">
                                      <p:cBhvr>
                                        <p:cTn id="1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The Regulatory Debate</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Cost Benefits Analysis</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16</a:t>
            </a:fld>
            <a:endParaRPr lang="en-US" dirty="0"/>
          </a:p>
        </p:txBody>
      </p:sp>
      <p:pic>
        <p:nvPicPr>
          <p:cNvPr id="3" name="Picture 2">
            <a:extLst>
              <a:ext uri="{FF2B5EF4-FFF2-40B4-BE49-F238E27FC236}">
                <a16:creationId xmlns:a16="http://schemas.microsoft.com/office/drawing/2014/main" id="{80775E7E-118D-4483-8B85-73B366C1DC81}"/>
              </a:ext>
            </a:extLst>
          </p:cNvPr>
          <p:cNvPicPr>
            <a:picLocks noChangeAspect="1"/>
          </p:cNvPicPr>
          <p:nvPr/>
        </p:nvPicPr>
        <p:blipFill>
          <a:blip r:embed="rId3"/>
          <a:stretch>
            <a:fillRect/>
          </a:stretch>
        </p:blipFill>
        <p:spPr>
          <a:xfrm>
            <a:off x="6413806" y="1562823"/>
            <a:ext cx="5627007" cy="4050185"/>
          </a:xfrm>
          <a:prstGeom prst="rect">
            <a:avLst/>
          </a:prstGeom>
        </p:spPr>
      </p:pic>
      <p:sp>
        <p:nvSpPr>
          <p:cNvPr id="10" name="Rectangle 3">
            <a:extLst>
              <a:ext uri="{FF2B5EF4-FFF2-40B4-BE49-F238E27FC236}">
                <a16:creationId xmlns:a16="http://schemas.microsoft.com/office/drawing/2014/main" id="{1BD1ED8B-6831-4DC6-8568-0FD642BDCFB5}"/>
              </a:ext>
            </a:extLst>
          </p:cNvPr>
          <p:cNvSpPr>
            <a:spLocks noGrp="1" noChangeArrowheads="1"/>
          </p:cNvSpPr>
          <p:nvPr>
            <p:ph sz="quarter" idx="21"/>
          </p:nvPr>
        </p:nvSpPr>
        <p:spPr>
          <a:xfrm>
            <a:off x="322690" y="1562824"/>
            <a:ext cx="5925558" cy="4376263"/>
          </a:xfrm>
        </p:spPr>
        <p:txBody>
          <a:bodyPr/>
          <a:lstStyle/>
          <a:p>
            <a:pPr lvl="1">
              <a:spcBef>
                <a:spcPts val="0"/>
              </a:spcBef>
            </a:pPr>
            <a:r>
              <a:rPr lang="en-US" altLang="en-US" sz="2000" dirty="0"/>
              <a:t>Asset Owners are duty bound to evaluate investments in safety measures when considering how far to go with the implementation of process safety management.</a:t>
            </a:r>
          </a:p>
          <a:p>
            <a:pPr lvl="1">
              <a:spcBef>
                <a:spcPts val="0"/>
              </a:spcBef>
            </a:pPr>
            <a:endParaRPr lang="en-US" altLang="en-US" sz="2000" dirty="0"/>
          </a:p>
          <a:p>
            <a:pPr lvl="1">
              <a:spcBef>
                <a:spcPts val="0"/>
              </a:spcBef>
            </a:pPr>
            <a:r>
              <a:rPr lang="en-US" altLang="en-US" sz="2000" dirty="0"/>
              <a:t>This is after inherent safety, good quality design and engineering to codes &amp; standards application and due diligence arrangements have been implemented.</a:t>
            </a:r>
          </a:p>
          <a:p>
            <a:pPr lvl="1">
              <a:spcBef>
                <a:spcPts val="0"/>
              </a:spcBef>
            </a:pPr>
            <a:endParaRPr lang="en-US" altLang="en-US" sz="2000" dirty="0"/>
          </a:p>
          <a:p>
            <a:pPr lvl="1">
              <a:spcBef>
                <a:spcPts val="0"/>
              </a:spcBef>
            </a:pPr>
            <a:r>
              <a:rPr lang="en-US" altLang="en-US" sz="2000" dirty="0"/>
              <a:t>As an example, the UK HSE identifies that something is reasonably practicable unless its costs are </a:t>
            </a:r>
            <a:r>
              <a:rPr lang="en-US" altLang="en-US" sz="2000" b="1" dirty="0"/>
              <a:t>grossly disproportionate</a:t>
            </a:r>
            <a:r>
              <a:rPr lang="en-US" altLang="en-US" sz="2000" dirty="0"/>
              <a:t> to the benefits.</a:t>
            </a:r>
          </a:p>
          <a:p>
            <a:pPr lvl="1">
              <a:spcBef>
                <a:spcPts val="0"/>
              </a:spcBef>
            </a:pPr>
            <a:endParaRPr lang="en-US" altLang="en-US" sz="2000" dirty="0"/>
          </a:p>
        </p:txBody>
      </p:sp>
    </p:spTree>
    <p:extLst>
      <p:ext uri="{BB962C8B-B14F-4D97-AF65-F5344CB8AC3E}">
        <p14:creationId xmlns:p14="http://schemas.microsoft.com/office/powerpoint/2010/main" val="419733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500"/>
                                        <p:tgtEl>
                                          <p:spTgt spid="10">
                                            <p:txEl>
                                              <p:pRg st="4" end="4"/>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The Regulatory Debate</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Which way will your Cost Benefit scale tip?</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17</a:t>
            </a:fld>
            <a:endParaRPr lang="en-US" dirty="0"/>
          </a:p>
        </p:txBody>
      </p:sp>
      <p:pic>
        <p:nvPicPr>
          <p:cNvPr id="7" name="Picture 2" descr="Cost Benefit Images – Browse 22,373 Stock Photos, Vectors, and Video |  Adobe Stock">
            <a:extLst>
              <a:ext uri="{FF2B5EF4-FFF2-40B4-BE49-F238E27FC236}">
                <a16:creationId xmlns:a16="http://schemas.microsoft.com/office/drawing/2014/main" id="{646390FB-B6B8-43BA-B9EC-6D4875A62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428" y="2254589"/>
            <a:ext cx="5010820" cy="2348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221B71D-F681-4C79-A461-1D98D2D20E1B}"/>
              </a:ext>
            </a:extLst>
          </p:cNvPr>
          <p:cNvSpPr>
            <a:spLocks noGrp="1" noChangeArrowheads="1"/>
          </p:cNvSpPr>
          <p:nvPr>
            <p:ph sz="quarter" idx="21"/>
          </p:nvPr>
        </p:nvSpPr>
        <p:spPr>
          <a:xfrm>
            <a:off x="322689" y="1562824"/>
            <a:ext cx="6544835" cy="3982245"/>
          </a:xfrm>
        </p:spPr>
        <p:txBody>
          <a:bodyPr/>
          <a:lstStyle/>
          <a:p>
            <a:pPr lvl="1">
              <a:spcBef>
                <a:spcPts val="0"/>
              </a:spcBef>
            </a:pPr>
            <a:r>
              <a:rPr lang="en-US" altLang="en-US" sz="2000" dirty="0"/>
              <a:t>Given the potential for high lifetime management costs associated with the additional SIF Failure Alarms versus what might be in the end a difficult, if not an unquantifiable safety improvement benefit, it is possible that such a cost/benefit analysis could conclude that it falls outside of what could be considered “reasonably practicable”.</a:t>
            </a:r>
          </a:p>
          <a:p>
            <a:pPr lvl="1">
              <a:spcBef>
                <a:spcPts val="0"/>
              </a:spcBef>
            </a:pPr>
            <a:endParaRPr lang="en-US" altLang="en-US" sz="2000" dirty="0"/>
          </a:p>
          <a:p>
            <a:pPr lvl="1">
              <a:spcBef>
                <a:spcPts val="0"/>
              </a:spcBef>
            </a:pPr>
            <a:r>
              <a:rPr lang="en-US" altLang="en-US" sz="2000" dirty="0"/>
              <a:t>However, in order to make such a case would require a detailed and documented justification and the rationale for the underpinning assumptions may not be that readily identifiable.</a:t>
            </a:r>
          </a:p>
          <a:p>
            <a:pPr lvl="1">
              <a:spcBef>
                <a:spcPts val="0"/>
              </a:spcBef>
            </a:pPr>
            <a:endParaRPr lang="en-US" altLang="en-US" sz="2000" dirty="0"/>
          </a:p>
        </p:txBody>
      </p:sp>
    </p:spTree>
    <p:extLst>
      <p:ext uri="{BB962C8B-B14F-4D97-AF65-F5344CB8AC3E}">
        <p14:creationId xmlns:p14="http://schemas.microsoft.com/office/powerpoint/2010/main" val="24677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1"/>
          </p:nvPr>
        </p:nvSpPr>
        <p:spPr>
          <a:xfrm>
            <a:off x="332367" y="1589213"/>
            <a:ext cx="11520000" cy="3982245"/>
          </a:xfrm>
        </p:spPr>
        <p:txBody>
          <a:bodyPr/>
          <a:lstStyle/>
          <a:p>
            <a:pPr lvl="1"/>
            <a:r>
              <a:rPr lang="en-US" sz="2000" dirty="0"/>
              <a:t>There is already anecdotal evidence to suggest that industry regulators are asking challenging questions about the absence of the use of SIF Failure Alarms.</a:t>
            </a:r>
          </a:p>
          <a:p>
            <a:pPr lvl="1"/>
            <a:r>
              <a:rPr lang="en-US" sz="2000" dirty="0"/>
              <a:t>A SIF Failure Alarm will only occur when the cause of the hazardous event has already been initiated </a:t>
            </a:r>
            <a:r>
              <a:rPr lang="en-US" sz="2000" b="1" dirty="0"/>
              <a:t>AND</a:t>
            </a:r>
            <a:r>
              <a:rPr lang="en-US" sz="2000" dirty="0"/>
              <a:t> the safety function that was specifically designed to protect against that hazard has failed. </a:t>
            </a:r>
          </a:p>
          <a:p>
            <a:pPr lvl="1"/>
            <a:r>
              <a:rPr lang="en-US" sz="2000" dirty="0"/>
              <a:t>An operator is then required to both </a:t>
            </a:r>
            <a:r>
              <a:rPr lang="en-US" sz="2000" dirty="0" err="1"/>
              <a:t>recognise</a:t>
            </a:r>
            <a:r>
              <a:rPr lang="en-US" sz="2000" dirty="0"/>
              <a:t> the SIF Failure Alarm </a:t>
            </a:r>
            <a:r>
              <a:rPr lang="en-US" sz="2000" b="1" dirty="0"/>
              <a:t>AND</a:t>
            </a:r>
            <a:r>
              <a:rPr lang="en-US" sz="2000" dirty="0"/>
              <a:t> take an appropriate action to mitigate that failure within the remaining process safety time. </a:t>
            </a:r>
          </a:p>
          <a:p>
            <a:pPr lvl="1"/>
            <a:r>
              <a:rPr lang="en-US" sz="2000" dirty="0"/>
              <a:t>Implementing such alarms might seem an “obvious improvement”, but like many situations it needs to be properly assessed on a case-by-case basis against both the functional safety and alarm management standards. </a:t>
            </a:r>
          </a:p>
          <a:p>
            <a:pPr lvl="1"/>
            <a:r>
              <a:rPr lang="en-US" sz="2000" dirty="0"/>
              <a:t>Such considerations will also have an impact on the Asset Owners management procedures, competency assurance </a:t>
            </a:r>
            <a:r>
              <a:rPr lang="en-US" sz="2000" dirty="0" err="1"/>
              <a:t>programmes</a:t>
            </a:r>
            <a:r>
              <a:rPr lang="en-US" sz="2000" dirty="0"/>
              <a:t> and the means to ensure that proper verification and validation is applied across the entire safety lifecycle.</a:t>
            </a:r>
          </a:p>
        </p:txBody>
      </p:sp>
      <p:sp>
        <p:nvSpPr>
          <p:cNvPr id="2" name="Title 1"/>
          <p:cNvSpPr>
            <a:spLocks noGrp="1"/>
          </p:cNvSpPr>
          <p:nvPr>
            <p:ph type="title"/>
          </p:nvPr>
        </p:nvSpPr>
        <p:spPr/>
        <p:txBody>
          <a:bodyPr/>
          <a:lstStyle/>
          <a:p>
            <a:r>
              <a:rPr lang="en-GB" dirty="0"/>
              <a:t>Summary</a:t>
            </a:r>
          </a:p>
        </p:txBody>
      </p:sp>
      <p:sp>
        <p:nvSpPr>
          <p:cNvPr id="6" name="Subtitle 5"/>
          <p:cNvSpPr>
            <a:spLocks noGrp="1"/>
          </p:cNvSpPr>
          <p:nvPr>
            <p:ph type="subTitle" idx="13"/>
          </p:nvPr>
        </p:nvSpPr>
        <p:spPr/>
        <p:txBody>
          <a:bodyPr/>
          <a:lstStyle/>
          <a:p>
            <a:endParaRPr lang="en-GB"/>
          </a:p>
        </p:txBody>
      </p:sp>
      <p:sp>
        <p:nvSpPr>
          <p:cNvPr id="7"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8" name="Slide Number Placeholder 5"/>
          <p:cNvSpPr>
            <a:spLocks noGrp="1"/>
          </p:cNvSpPr>
          <p:nvPr>
            <p:ph type="sldNum" sz="quarter" idx="20"/>
          </p:nvPr>
        </p:nvSpPr>
        <p:spPr>
          <a:xfrm>
            <a:off x="1798114" y="6488733"/>
            <a:ext cx="676888" cy="118800"/>
          </a:xfrm>
        </p:spPr>
        <p:txBody>
          <a:bodyPr/>
          <a:lstStyle/>
          <a:p>
            <a:r>
              <a:rPr lang="en-US" dirty="0"/>
              <a:t>Slide </a:t>
            </a:r>
            <a:fld id="{A051823E-14B2-41AF-ACBE-FCF302B1CFDA}" type="slidenum">
              <a:rPr lang="en-US" smtClean="0"/>
              <a:t>18</a:t>
            </a:fld>
            <a:endParaRPr lang="en-US" dirty="0"/>
          </a:p>
        </p:txBody>
      </p:sp>
    </p:spTree>
    <p:extLst>
      <p:ext uri="{BB962C8B-B14F-4D97-AF65-F5344CB8AC3E}">
        <p14:creationId xmlns:p14="http://schemas.microsoft.com/office/powerpoint/2010/main" val="5982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57879" y="1058606"/>
            <a:ext cx="11630729" cy="2690434"/>
          </a:xfrm>
        </p:spPr>
        <p:txBody>
          <a:bodyPr/>
          <a:lstStyle/>
          <a:p>
            <a:pPr marL="342900" lvl="0" indent="-342900">
              <a:spcBef>
                <a:spcPts val="600"/>
              </a:spcBef>
              <a:spcAft>
                <a:spcPts val="600"/>
              </a:spcAft>
              <a:buFont typeface="+mj-lt"/>
              <a:buAutoNum type="arabicPeriod"/>
            </a:pPr>
            <a:r>
              <a:rPr lang="en-GB" sz="1800" dirty="0">
                <a:effectLst/>
                <a:ea typeface="Times New Roman" panose="02020603050405020304" pitchFamily="18" charset="0"/>
                <a:cs typeface="Times New Roman" panose="02020603050405020304" pitchFamily="18" charset="0"/>
              </a:rPr>
              <a:t>IEC 61508: “Functional safety of E/E/PE safety-related systems, Edition 2.0”, (2010) </a:t>
            </a:r>
            <a:endParaRPr lang="en-US" sz="1800" dirty="0">
              <a:effectLst/>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GB" sz="1800" dirty="0">
                <a:effectLst/>
                <a:ea typeface="Times New Roman" panose="02020603050405020304" pitchFamily="18" charset="0"/>
                <a:cs typeface="Times New Roman" panose="02020603050405020304" pitchFamily="18" charset="0"/>
              </a:rPr>
              <a:t>IEC 61511: “Functional safety – safety instrumented systems for the process industry sector. Edition 2”, (2016) </a:t>
            </a:r>
            <a:endParaRPr lang="en-US" sz="1800" dirty="0">
              <a:effectLst/>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GB" sz="1800" dirty="0">
                <a:effectLst/>
                <a:ea typeface="Times New Roman" panose="02020603050405020304" pitchFamily="18" charset="0"/>
                <a:cs typeface="Times New Roman" panose="02020603050405020304" pitchFamily="18" charset="0"/>
              </a:rPr>
              <a:t>IEC 62682: “Management of alarms systems for the process industries Edition 1”, (2014).</a:t>
            </a:r>
            <a:endParaRPr lang="en-US" sz="1800" dirty="0">
              <a:effectLst/>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GB" sz="1800" dirty="0">
                <a:effectLst/>
                <a:ea typeface="Times New Roman" panose="02020603050405020304" pitchFamily="18" charset="0"/>
                <a:cs typeface="Times New Roman" panose="02020603050405020304" pitchFamily="18" charset="0"/>
              </a:rPr>
              <a:t>EEMUA 191: Alarm systems: Guide to design, management and procurement Edition 3 (2015)</a:t>
            </a:r>
            <a:endParaRPr lang="en-US" sz="1800" dirty="0">
              <a:effectLst/>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GB" sz="1800" dirty="0">
                <a:effectLst/>
                <a:ea typeface="Times New Roman" panose="02020603050405020304" pitchFamily="18" charset="0"/>
                <a:cs typeface="Times New Roman" panose="02020603050405020304" pitchFamily="18" charset="0"/>
              </a:rPr>
              <a:t>Health and Safety Executive UK, Guidance “</a:t>
            </a:r>
            <a:r>
              <a:rPr lang="en-GB" sz="1800" u="none" strike="noStrike" dirty="0">
                <a:solidFill>
                  <a:srgbClr val="0000FF"/>
                </a:solidFill>
                <a:effectLst/>
                <a:ea typeface="Times New Roman" panose="02020603050405020304" pitchFamily="18" charset="0"/>
                <a:cs typeface="Times New Roman" panose="02020603050405020304" pitchFamily="18" charset="0"/>
                <a:hlinkClick r:id="rId3"/>
              </a:rPr>
              <a:t>Principles and guidelines to assist HSE in its judgements that duty-holders have reduced risk as low as reasonably practicable</a:t>
            </a:r>
            <a:r>
              <a:rPr lang="en-GB" sz="1800" dirty="0">
                <a:effectLst/>
                <a:ea typeface="Times New Roman" panose="02020603050405020304" pitchFamily="18" charset="0"/>
                <a:cs typeface="Times New Roman" panose="02020603050405020304" pitchFamily="18" charset="0"/>
              </a:rPr>
              <a:t>.”</a:t>
            </a:r>
            <a:endParaRPr lang="en-US" sz="1800" dirty="0">
              <a:effectLst/>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sz="2400" dirty="0"/>
          </a:p>
        </p:txBody>
      </p:sp>
      <p:sp>
        <p:nvSpPr>
          <p:cNvPr id="4" name="Title 3"/>
          <p:cNvSpPr>
            <a:spLocks noGrp="1"/>
          </p:cNvSpPr>
          <p:nvPr>
            <p:ph type="title"/>
          </p:nvPr>
        </p:nvSpPr>
        <p:spPr/>
        <p:txBody>
          <a:bodyPr/>
          <a:lstStyle/>
          <a:p>
            <a:r>
              <a:rPr lang="en-GB" dirty="0"/>
              <a:t>Relevant Reference Sources</a:t>
            </a:r>
          </a:p>
        </p:txBody>
      </p:sp>
      <p:sp>
        <p:nvSpPr>
          <p:cNvPr id="5" name="Date Placeholder 4"/>
          <p:cNvSpPr>
            <a:spLocks noGrp="1"/>
          </p:cNvSpPr>
          <p:nvPr>
            <p:ph type="dt" sz="half" idx="14"/>
          </p:nvPr>
        </p:nvSpPr>
        <p:spPr/>
        <p:txBody>
          <a:bodyPr/>
          <a:lstStyle/>
          <a:p>
            <a:r>
              <a:rPr lang="en-US" dirty="0"/>
              <a:t>October 19, 2022</a:t>
            </a:r>
          </a:p>
        </p:txBody>
      </p:sp>
      <p:sp>
        <p:nvSpPr>
          <p:cNvPr id="6" name="Footer Placeholder 5"/>
          <p:cNvSpPr>
            <a:spLocks noGrp="1"/>
          </p:cNvSpPr>
          <p:nvPr>
            <p:ph type="ftr" sz="quarter" idx="15"/>
          </p:nvPr>
        </p:nvSpPr>
        <p:spPr/>
        <p:txBody>
          <a:bodyPr/>
          <a:lstStyle/>
          <a:p>
            <a:endParaRPr lang="en-US" dirty="0"/>
          </a:p>
        </p:txBody>
      </p:sp>
      <p:sp>
        <p:nvSpPr>
          <p:cNvPr id="7" name="Slide Number Placeholder 6"/>
          <p:cNvSpPr>
            <a:spLocks noGrp="1"/>
          </p:cNvSpPr>
          <p:nvPr>
            <p:ph type="sldNum" sz="quarter" idx="16"/>
          </p:nvPr>
        </p:nvSpPr>
        <p:spPr/>
        <p:txBody>
          <a:bodyPr/>
          <a:lstStyle/>
          <a:p>
            <a:r>
              <a:rPr lang="en-US"/>
              <a:t>Slide </a:t>
            </a:r>
            <a:fld id="{619F89D8-7AE3-494A-97F3-03D680869632}" type="slidenum">
              <a:rPr lang="en-US" smtClean="0"/>
              <a:pPr/>
              <a:t>19</a:t>
            </a:fld>
            <a:endParaRPr lang="en-US" dirty="0"/>
          </a:p>
        </p:txBody>
      </p:sp>
      <p:sp>
        <p:nvSpPr>
          <p:cNvPr id="8" name="Content Placeholder 3">
            <a:extLst>
              <a:ext uri="{FF2B5EF4-FFF2-40B4-BE49-F238E27FC236}">
                <a16:creationId xmlns:a16="http://schemas.microsoft.com/office/drawing/2014/main" id="{7A10E8FF-1782-44C4-A0C6-FACE4DFAF77C}"/>
              </a:ext>
            </a:extLst>
          </p:cNvPr>
          <p:cNvSpPr txBox="1">
            <a:spLocks/>
          </p:cNvSpPr>
          <p:nvPr/>
        </p:nvSpPr>
        <p:spPr>
          <a:xfrm>
            <a:off x="913842" y="4314055"/>
            <a:ext cx="4228429" cy="1339493"/>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536575"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715963"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GB" sz="2000" b="1" dirty="0"/>
              <a:t>Ian Kemble</a:t>
            </a:r>
          </a:p>
          <a:p>
            <a:r>
              <a:rPr lang="en-GB" altLang="en-US" sz="2000" dirty="0"/>
              <a:t>Senior Safety Consultant</a:t>
            </a:r>
          </a:p>
          <a:p>
            <a:r>
              <a:rPr lang="en-GB" altLang="en-US" sz="2000" dirty="0"/>
              <a:t>Email: 	</a:t>
            </a:r>
            <a:r>
              <a:rPr lang="en-GB" altLang="en-US" sz="2000" dirty="0">
                <a:hlinkClick r:id="rId4"/>
              </a:rPr>
              <a:t>ian.kemble@gb.abb.com</a:t>
            </a:r>
            <a:r>
              <a:rPr lang="en-GB" altLang="en-US" dirty="0"/>
              <a:t> </a:t>
            </a:r>
          </a:p>
          <a:p>
            <a:endParaRPr lang="en-GB" dirty="0"/>
          </a:p>
        </p:txBody>
      </p:sp>
      <p:sp>
        <p:nvSpPr>
          <p:cNvPr id="9" name="Title 1">
            <a:extLst>
              <a:ext uri="{FF2B5EF4-FFF2-40B4-BE49-F238E27FC236}">
                <a16:creationId xmlns:a16="http://schemas.microsoft.com/office/drawing/2014/main" id="{DACEF8E2-3375-4F16-973C-A7CC72C4FBF7}"/>
              </a:ext>
            </a:extLst>
          </p:cNvPr>
          <p:cNvSpPr txBox="1">
            <a:spLocks/>
          </p:cNvSpPr>
          <p:nvPr/>
        </p:nvSpPr>
        <p:spPr bwMode="gray">
          <a:xfrm>
            <a:off x="257879" y="3744656"/>
            <a:ext cx="11520000" cy="396000"/>
          </a:xfrm>
          <a:prstGeom prst="rect">
            <a:avLst/>
          </a:prstGeom>
        </p:spPr>
        <p:txBody>
          <a:bodyPr vert="horz" lIns="0" tIns="0" rIns="0" bIns="0" rtlCol="0" anchor="t">
            <a:noAutofit/>
          </a:bodyPr>
          <a:lstStyle>
            <a:lvl1pPr algn="l" defTabSz="914491" rtl="0" eaLnBrk="1" latinLnBrk="0" hangingPunct="1">
              <a:spcBef>
                <a:spcPct val="0"/>
              </a:spcBef>
              <a:buNone/>
              <a:defRPr sz="2400" b="1" kern="1200">
                <a:solidFill>
                  <a:schemeClr val="tx1"/>
                </a:solidFill>
                <a:latin typeface="+mj-lt"/>
                <a:ea typeface="+mj-ea"/>
                <a:cs typeface="+mj-cs"/>
              </a:defRPr>
            </a:lvl1pPr>
          </a:lstStyle>
          <a:p>
            <a:r>
              <a:rPr lang="en-GB" dirty="0"/>
              <a:t>Contact Details</a:t>
            </a:r>
          </a:p>
        </p:txBody>
      </p:sp>
    </p:spTree>
    <p:extLst>
      <p:ext uri="{BB962C8B-B14F-4D97-AF65-F5344CB8AC3E}">
        <p14:creationId xmlns:p14="http://schemas.microsoft.com/office/powerpoint/2010/main" val="293385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Should we implement safety function/trip failure alarms - Yes, or No?</a:t>
            </a:r>
          </a:p>
        </p:txBody>
      </p:sp>
      <p:sp>
        <p:nvSpPr>
          <p:cNvPr id="5" name="Subtitle 4"/>
          <p:cNvSpPr>
            <a:spLocks noGrp="1"/>
          </p:cNvSpPr>
          <p:nvPr>
            <p:ph type="subTitle" idx="13"/>
          </p:nvPr>
        </p:nvSpPr>
        <p:spPr>
          <a:xfrm>
            <a:off x="488248" y="1123959"/>
            <a:ext cx="11520000" cy="504000"/>
          </a:xfrm>
        </p:spPr>
        <p:txBody>
          <a:bodyPr/>
          <a:lstStyle/>
          <a:p>
            <a:r>
              <a:rPr lang="en-GB" dirty="0"/>
              <a:t>A lively debate!</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2</a:t>
            </a:fld>
            <a:endParaRPr lang="en-US" dirty="0"/>
          </a:p>
        </p:txBody>
      </p:sp>
      <p:pic>
        <p:nvPicPr>
          <p:cNvPr id="2" name="Picture 1">
            <a:extLst>
              <a:ext uri="{FF2B5EF4-FFF2-40B4-BE49-F238E27FC236}">
                <a16:creationId xmlns:a16="http://schemas.microsoft.com/office/drawing/2014/main" id="{CB337C89-F535-4BC9-B16E-C73E6A6B65A0}"/>
              </a:ext>
            </a:extLst>
          </p:cNvPr>
          <p:cNvPicPr>
            <a:picLocks noChangeAspect="1"/>
          </p:cNvPicPr>
          <p:nvPr/>
        </p:nvPicPr>
        <p:blipFill>
          <a:blip r:embed="rId3"/>
          <a:stretch>
            <a:fillRect/>
          </a:stretch>
        </p:blipFill>
        <p:spPr>
          <a:xfrm>
            <a:off x="3165765" y="1979467"/>
            <a:ext cx="5317148" cy="3302228"/>
          </a:xfrm>
          <a:prstGeom prst="rect">
            <a:avLst/>
          </a:prstGeom>
        </p:spPr>
      </p:pic>
      <p:sp>
        <p:nvSpPr>
          <p:cNvPr id="3" name="Speech Bubble: Oval 2">
            <a:extLst>
              <a:ext uri="{FF2B5EF4-FFF2-40B4-BE49-F238E27FC236}">
                <a16:creationId xmlns:a16="http://schemas.microsoft.com/office/drawing/2014/main" id="{E6AC8121-6801-43C7-9B6D-16AD94FC9FB1}"/>
              </a:ext>
            </a:extLst>
          </p:cNvPr>
          <p:cNvSpPr/>
          <p:nvPr/>
        </p:nvSpPr>
        <p:spPr bwMode="gray">
          <a:xfrm flipH="1">
            <a:off x="716848" y="1788837"/>
            <a:ext cx="2577070" cy="993027"/>
          </a:xfrm>
          <a:prstGeom prst="wedgeEllipseCallout">
            <a:avLst>
              <a:gd name="adj1" fmla="val -46638"/>
              <a:gd name="adj2" fmla="val 75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signals are there already, why wouldn’t you use them?</a:t>
            </a:r>
            <a:endParaRPr lang="en-US" sz="1400" dirty="0" err="1"/>
          </a:p>
        </p:txBody>
      </p:sp>
      <p:sp>
        <p:nvSpPr>
          <p:cNvPr id="12" name="Speech Bubble: Oval 11">
            <a:extLst>
              <a:ext uri="{FF2B5EF4-FFF2-40B4-BE49-F238E27FC236}">
                <a16:creationId xmlns:a16="http://schemas.microsoft.com/office/drawing/2014/main" id="{2D161539-CC19-49BD-8D94-D77BAD0058E2}"/>
              </a:ext>
            </a:extLst>
          </p:cNvPr>
          <p:cNvSpPr/>
          <p:nvPr/>
        </p:nvSpPr>
        <p:spPr bwMode="gray">
          <a:xfrm flipH="1">
            <a:off x="483053" y="4288668"/>
            <a:ext cx="2577070" cy="993027"/>
          </a:xfrm>
          <a:prstGeom prst="wedgeEllipseCallout">
            <a:avLst>
              <a:gd name="adj1" fmla="val -61154"/>
              <a:gd name="adj2" fmla="val -567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It’s an obvious safety improvement!</a:t>
            </a:r>
            <a:endParaRPr lang="en-US" sz="1400" dirty="0" err="1"/>
          </a:p>
        </p:txBody>
      </p:sp>
      <p:sp>
        <p:nvSpPr>
          <p:cNvPr id="13" name="Speech Bubble: Oval 12">
            <a:extLst>
              <a:ext uri="{FF2B5EF4-FFF2-40B4-BE49-F238E27FC236}">
                <a16:creationId xmlns:a16="http://schemas.microsoft.com/office/drawing/2014/main" id="{64F72053-9768-4F35-85E1-E25F9DABA625}"/>
              </a:ext>
            </a:extLst>
          </p:cNvPr>
          <p:cNvSpPr/>
          <p:nvPr/>
        </p:nvSpPr>
        <p:spPr bwMode="gray">
          <a:xfrm flipH="1">
            <a:off x="8685962" y="3785412"/>
            <a:ext cx="2577070" cy="993027"/>
          </a:xfrm>
          <a:prstGeom prst="wedgeEllipseCallout">
            <a:avLst>
              <a:gd name="adj1" fmla="val 64984"/>
              <a:gd name="adj2" fmla="val -525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can the operator really do about it anyway?</a:t>
            </a:r>
            <a:endParaRPr lang="en-US" sz="1400" dirty="0" err="1"/>
          </a:p>
        </p:txBody>
      </p:sp>
      <p:sp>
        <p:nvSpPr>
          <p:cNvPr id="14" name="Speech Bubble: Oval 13">
            <a:extLst>
              <a:ext uri="{FF2B5EF4-FFF2-40B4-BE49-F238E27FC236}">
                <a16:creationId xmlns:a16="http://schemas.microsoft.com/office/drawing/2014/main" id="{D4248143-AD8A-4E8A-9E13-7D1087696F81}"/>
              </a:ext>
            </a:extLst>
          </p:cNvPr>
          <p:cNvSpPr/>
          <p:nvPr/>
        </p:nvSpPr>
        <p:spPr bwMode="gray">
          <a:xfrm flipH="1">
            <a:off x="8685962" y="1468773"/>
            <a:ext cx="2577070" cy="993027"/>
          </a:xfrm>
          <a:prstGeom prst="wedgeEllipseCallout">
            <a:avLst>
              <a:gd name="adj1" fmla="val 75064"/>
              <a:gd name="adj2" fmla="val 700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We have far too many alarms already!</a:t>
            </a:r>
            <a:endParaRPr lang="en-US" sz="1400" dirty="0" err="1"/>
          </a:p>
        </p:txBody>
      </p:sp>
    </p:spTree>
    <p:extLst>
      <p:ext uri="{BB962C8B-B14F-4D97-AF65-F5344CB8AC3E}">
        <p14:creationId xmlns:p14="http://schemas.microsoft.com/office/powerpoint/2010/main" val="62139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November 2, 2022</a:t>
            </a:fld>
            <a:endParaRPr lang="en-US" dirty="0"/>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a:t>Slide </a:t>
            </a:r>
            <a:fld id="{619F89D8-7AE3-494A-97F3-03D680869632}" type="slidenum">
              <a:rPr lang="en-US" smtClean="0"/>
              <a:pPr/>
              <a:t>20</a:t>
            </a:fld>
            <a:endParaRPr lang="en-US" dirty="0"/>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p:txBody>
          <a:bodyPr/>
          <a:lstStyle/>
          <a:p>
            <a:pPr lvl="1">
              <a:lnSpc>
                <a:spcPct val="150000"/>
              </a:lnSpc>
            </a:pPr>
            <a:r>
              <a:rPr lang="en-GB" altLang="en-US" sz="2000" dirty="0"/>
              <a:t>What do we mean by Final Element or SIF Failure Alarms?</a:t>
            </a:r>
          </a:p>
          <a:p>
            <a:pPr lvl="1">
              <a:lnSpc>
                <a:spcPct val="150000"/>
              </a:lnSpc>
            </a:pPr>
            <a:r>
              <a:rPr lang="en-GB" altLang="en-US" sz="2000" dirty="0"/>
              <a:t>What are the Functional Safety design considerations?</a:t>
            </a:r>
          </a:p>
          <a:p>
            <a:pPr lvl="1">
              <a:lnSpc>
                <a:spcPct val="150000"/>
              </a:lnSpc>
            </a:pPr>
            <a:r>
              <a:rPr lang="en-GB" altLang="en-US" sz="2000" dirty="0"/>
              <a:t>The Alarm Management perspective.</a:t>
            </a:r>
          </a:p>
          <a:p>
            <a:pPr lvl="1">
              <a:lnSpc>
                <a:spcPct val="150000"/>
              </a:lnSpc>
            </a:pPr>
            <a:r>
              <a:rPr lang="en-GB" altLang="en-US" sz="2000" dirty="0"/>
              <a:t>For and Against – Is this a worthwhile proposition?</a:t>
            </a:r>
          </a:p>
          <a:p>
            <a:pPr lvl="1">
              <a:lnSpc>
                <a:spcPct val="150000"/>
              </a:lnSpc>
            </a:pPr>
            <a:r>
              <a:rPr lang="en-GB" altLang="en-US" sz="2000" dirty="0"/>
              <a:t>Industry Guidance</a:t>
            </a:r>
          </a:p>
          <a:p>
            <a:pPr lvl="1">
              <a:lnSpc>
                <a:spcPct val="150000"/>
              </a:lnSpc>
            </a:pPr>
            <a:r>
              <a:rPr lang="en-GB" altLang="en-US" sz="2000" dirty="0"/>
              <a:t>The Regulatory Debate</a:t>
            </a:r>
          </a:p>
          <a:p>
            <a:pPr lvl="1">
              <a:lnSpc>
                <a:spcPct val="150000"/>
              </a:lnSpc>
            </a:pPr>
            <a:endParaRPr lang="en-US" altLang="en-US" sz="2000" dirty="0"/>
          </a:p>
        </p:txBody>
      </p:sp>
      <p:sp>
        <p:nvSpPr>
          <p:cNvPr id="36866" name="Rectangle 2"/>
          <p:cNvSpPr>
            <a:spLocks noGrp="1" noChangeArrowheads="1"/>
          </p:cNvSpPr>
          <p:nvPr>
            <p:ph type="title"/>
          </p:nvPr>
        </p:nvSpPr>
        <p:spPr/>
        <p:txBody>
          <a:bodyPr/>
          <a:lstStyle/>
          <a:p>
            <a:r>
              <a:rPr lang="en-GB" altLang="en-US" dirty="0"/>
              <a:t>Presentation Overview</a:t>
            </a:r>
            <a:endParaRPr lang="en-US" altLang="en-US" dirty="0"/>
          </a:p>
        </p:txBody>
      </p:sp>
      <p:sp>
        <p:nvSpPr>
          <p:cNvPr id="5" name="Subtitle 4"/>
          <p:cNvSpPr>
            <a:spLocks noGrp="1"/>
          </p:cNvSpPr>
          <p:nvPr>
            <p:ph type="subTitle" idx="13"/>
          </p:nvPr>
        </p:nvSpPr>
        <p:spPr>
          <a:xfrm>
            <a:off x="488248" y="1123959"/>
            <a:ext cx="11520000" cy="504000"/>
          </a:xfrm>
        </p:spPr>
        <p:txBody>
          <a:bodyPr/>
          <a:lstStyle/>
          <a:p>
            <a:endParaRPr lang="en-GB"/>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3</a:t>
            </a:fld>
            <a:endParaRPr lang="en-US" dirty="0"/>
          </a:p>
        </p:txBody>
      </p:sp>
    </p:spTree>
    <p:extLst>
      <p:ext uri="{BB962C8B-B14F-4D97-AF65-F5344CB8AC3E}">
        <p14:creationId xmlns:p14="http://schemas.microsoft.com/office/powerpoint/2010/main" val="165648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wipe(left)">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What do we mean by Final Element or SIF Failure Alarms?</a:t>
            </a:r>
          </a:p>
        </p:txBody>
      </p:sp>
      <p:sp>
        <p:nvSpPr>
          <p:cNvPr id="5" name="Subtitle 4"/>
          <p:cNvSpPr>
            <a:spLocks noGrp="1"/>
          </p:cNvSpPr>
          <p:nvPr>
            <p:ph type="subTitle" idx="13"/>
          </p:nvPr>
        </p:nvSpPr>
        <p:spPr>
          <a:xfrm>
            <a:off x="488248" y="1123959"/>
            <a:ext cx="11520000" cy="504000"/>
          </a:xfrm>
        </p:spPr>
        <p:txBody>
          <a:bodyPr/>
          <a:lstStyle/>
          <a:p>
            <a:endParaRPr lang="en-GB"/>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4</a:t>
            </a:fld>
            <a:endParaRPr lang="en-US" dirty="0"/>
          </a:p>
        </p:txBody>
      </p:sp>
      <p:grpSp>
        <p:nvGrpSpPr>
          <p:cNvPr id="7" name="Group 4">
            <a:extLst>
              <a:ext uri="{FF2B5EF4-FFF2-40B4-BE49-F238E27FC236}">
                <a16:creationId xmlns:a16="http://schemas.microsoft.com/office/drawing/2014/main" id="{EE98D97F-AB5A-4839-A36B-2235E3A013E9}"/>
              </a:ext>
            </a:extLst>
          </p:cNvPr>
          <p:cNvGrpSpPr>
            <a:grpSpLocks/>
          </p:cNvGrpSpPr>
          <p:nvPr/>
        </p:nvGrpSpPr>
        <p:grpSpPr bwMode="auto">
          <a:xfrm>
            <a:off x="4582192" y="1804260"/>
            <a:ext cx="2782887" cy="1582737"/>
            <a:chOff x="2414" y="1726"/>
            <a:chExt cx="1929" cy="1130"/>
          </a:xfrm>
        </p:grpSpPr>
        <p:sp>
          <p:nvSpPr>
            <p:cNvPr id="10" name="AutoShape 5">
              <a:extLst>
                <a:ext uri="{FF2B5EF4-FFF2-40B4-BE49-F238E27FC236}">
                  <a16:creationId xmlns:a16="http://schemas.microsoft.com/office/drawing/2014/main" id="{636D7230-B9F4-4864-88CD-0EBB2F327EFB}"/>
                </a:ext>
              </a:extLst>
            </p:cNvPr>
            <p:cNvSpPr>
              <a:spLocks noChangeArrowheads="1"/>
            </p:cNvSpPr>
            <p:nvPr/>
          </p:nvSpPr>
          <p:spPr bwMode="auto">
            <a:xfrm flipV="1">
              <a:off x="2663" y="2207"/>
              <a:ext cx="49" cy="423"/>
            </a:xfrm>
            <a:prstGeom prst="roundRect">
              <a:avLst>
                <a:gd name="adj" fmla="val 0"/>
              </a:avLst>
            </a:prstGeom>
            <a:solidFill>
              <a:srgbClr val="00C1C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6">
              <a:extLst>
                <a:ext uri="{FF2B5EF4-FFF2-40B4-BE49-F238E27FC236}">
                  <a16:creationId xmlns:a16="http://schemas.microsoft.com/office/drawing/2014/main" id="{7E1CEA18-1286-46CA-B8D3-E42B2E41EAB5}"/>
                </a:ext>
              </a:extLst>
            </p:cNvPr>
            <p:cNvSpPr>
              <a:spLocks noChangeArrowheads="1"/>
            </p:cNvSpPr>
            <p:nvPr/>
          </p:nvSpPr>
          <p:spPr bwMode="auto">
            <a:xfrm flipV="1">
              <a:off x="2645" y="2214"/>
              <a:ext cx="5" cy="396"/>
            </a:xfrm>
            <a:prstGeom prst="roundRect">
              <a:avLst>
                <a:gd name="adj" fmla="val 0"/>
              </a:avLst>
            </a:prstGeom>
            <a:solidFill>
              <a:srgbClr val="82C168"/>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AutoShape 7">
              <a:extLst>
                <a:ext uri="{FF2B5EF4-FFF2-40B4-BE49-F238E27FC236}">
                  <a16:creationId xmlns:a16="http://schemas.microsoft.com/office/drawing/2014/main" id="{1E0D3EBF-B098-46AA-9010-D11ED45A428C}"/>
                </a:ext>
              </a:extLst>
            </p:cNvPr>
            <p:cNvSpPr>
              <a:spLocks noChangeArrowheads="1"/>
            </p:cNvSpPr>
            <p:nvPr/>
          </p:nvSpPr>
          <p:spPr bwMode="auto">
            <a:xfrm flipV="1">
              <a:off x="2602" y="2326"/>
              <a:ext cx="26" cy="302"/>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AutoShape 8">
              <a:extLst>
                <a:ext uri="{FF2B5EF4-FFF2-40B4-BE49-F238E27FC236}">
                  <a16:creationId xmlns:a16="http://schemas.microsoft.com/office/drawing/2014/main" id="{397D1B19-3E90-4D1F-82D7-413E25FF31FA}"/>
                </a:ext>
              </a:extLst>
            </p:cNvPr>
            <p:cNvSpPr>
              <a:spLocks noChangeArrowheads="1"/>
            </p:cNvSpPr>
            <p:nvPr/>
          </p:nvSpPr>
          <p:spPr bwMode="auto">
            <a:xfrm flipV="1">
              <a:off x="2645" y="2195"/>
              <a:ext cx="73" cy="1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9">
              <a:extLst>
                <a:ext uri="{FF2B5EF4-FFF2-40B4-BE49-F238E27FC236}">
                  <a16:creationId xmlns:a16="http://schemas.microsoft.com/office/drawing/2014/main" id="{8F8787D6-5D62-435A-86EB-FF305B7B9300}"/>
                </a:ext>
              </a:extLst>
            </p:cNvPr>
            <p:cNvSpPr>
              <a:spLocks noChangeArrowheads="1"/>
            </p:cNvSpPr>
            <p:nvPr/>
          </p:nvSpPr>
          <p:spPr bwMode="auto">
            <a:xfrm flipV="1">
              <a:off x="2645" y="2366"/>
              <a:ext cx="84" cy="26"/>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AutoShape 10">
              <a:extLst>
                <a:ext uri="{FF2B5EF4-FFF2-40B4-BE49-F238E27FC236}">
                  <a16:creationId xmlns:a16="http://schemas.microsoft.com/office/drawing/2014/main" id="{E46A3EDD-DA58-4823-858A-3301BFE6D01A}"/>
                </a:ext>
              </a:extLst>
            </p:cNvPr>
            <p:cNvSpPr>
              <a:spLocks noChangeArrowheads="1"/>
            </p:cNvSpPr>
            <p:nvPr/>
          </p:nvSpPr>
          <p:spPr bwMode="auto">
            <a:xfrm flipV="1">
              <a:off x="2604" y="2380"/>
              <a:ext cx="32" cy="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11">
              <a:extLst>
                <a:ext uri="{FF2B5EF4-FFF2-40B4-BE49-F238E27FC236}">
                  <a16:creationId xmlns:a16="http://schemas.microsoft.com/office/drawing/2014/main" id="{34208AB2-4B7D-4AA6-BAE4-647C18D4C326}"/>
                </a:ext>
              </a:extLst>
            </p:cNvPr>
            <p:cNvSpPr>
              <a:spLocks noChangeArrowheads="1"/>
            </p:cNvSpPr>
            <p:nvPr/>
          </p:nvSpPr>
          <p:spPr bwMode="auto">
            <a:xfrm flipV="1">
              <a:off x="2627" y="2483"/>
              <a:ext cx="33" cy="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AutoShape 12">
              <a:extLst>
                <a:ext uri="{FF2B5EF4-FFF2-40B4-BE49-F238E27FC236}">
                  <a16:creationId xmlns:a16="http://schemas.microsoft.com/office/drawing/2014/main" id="{DDD5C6C3-8B0E-4004-9A33-48C745AF093C}"/>
                </a:ext>
              </a:extLst>
            </p:cNvPr>
            <p:cNvSpPr>
              <a:spLocks noChangeArrowheads="1"/>
            </p:cNvSpPr>
            <p:nvPr/>
          </p:nvSpPr>
          <p:spPr bwMode="auto">
            <a:xfrm flipV="1">
              <a:off x="2720" y="2418"/>
              <a:ext cx="32" cy="192"/>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AutoShape 13">
              <a:extLst>
                <a:ext uri="{FF2B5EF4-FFF2-40B4-BE49-F238E27FC236}">
                  <a16:creationId xmlns:a16="http://schemas.microsoft.com/office/drawing/2014/main" id="{F1F825AE-6DDC-401C-AE30-DF2EA25D8349}"/>
                </a:ext>
              </a:extLst>
            </p:cNvPr>
            <p:cNvSpPr>
              <a:spLocks noChangeArrowheads="1"/>
            </p:cNvSpPr>
            <p:nvPr/>
          </p:nvSpPr>
          <p:spPr bwMode="auto">
            <a:xfrm flipV="1">
              <a:off x="2715" y="2419"/>
              <a:ext cx="45" cy="15"/>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AutoShape 14">
              <a:extLst>
                <a:ext uri="{FF2B5EF4-FFF2-40B4-BE49-F238E27FC236}">
                  <a16:creationId xmlns:a16="http://schemas.microsoft.com/office/drawing/2014/main" id="{A7ED292E-CDCF-418C-8C82-0DE18AAECE49}"/>
                </a:ext>
              </a:extLst>
            </p:cNvPr>
            <p:cNvSpPr>
              <a:spLocks noChangeArrowheads="1"/>
            </p:cNvSpPr>
            <p:nvPr/>
          </p:nvSpPr>
          <p:spPr bwMode="auto">
            <a:xfrm flipV="1">
              <a:off x="2715" y="2505"/>
              <a:ext cx="45" cy="15"/>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Oval 15">
              <a:extLst>
                <a:ext uri="{FF2B5EF4-FFF2-40B4-BE49-F238E27FC236}">
                  <a16:creationId xmlns:a16="http://schemas.microsoft.com/office/drawing/2014/main" id="{93D934E4-B024-4D51-A1F4-79D77C94F0A9}"/>
                </a:ext>
              </a:extLst>
            </p:cNvPr>
            <p:cNvSpPr>
              <a:spLocks noChangeArrowheads="1"/>
            </p:cNvSpPr>
            <p:nvPr/>
          </p:nvSpPr>
          <p:spPr bwMode="auto">
            <a:xfrm>
              <a:off x="2616" y="2567"/>
              <a:ext cx="45" cy="37"/>
            </a:xfrm>
            <a:prstGeom prst="ellipse">
              <a:avLst/>
            </a:prstGeom>
            <a:solidFill>
              <a:srgbClr val="8F8F8F"/>
            </a:solidFill>
            <a:ln w="18415">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Freeform 16">
              <a:extLst>
                <a:ext uri="{FF2B5EF4-FFF2-40B4-BE49-F238E27FC236}">
                  <a16:creationId xmlns:a16="http://schemas.microsoft.com/office/drawing/2014/main" id="{0CB8FC9D-ED18-46FA-BE8D-5DCCF6E6EBA3}"/>
                </a:ext>
              </a:extLst>
            </p:cNvPr>
            <p:cNvSpPr>
              <a:spLocks/>
            </p:cNvSpPr>
            <p:nvPr/>
          </p:nvSpPr>
          <p:spPr bwMode="auto">
            <a:xfrm>
              <a:off x="2604" y="2319"/>
              <a:ext cx="29" cy="163"/>
            </a:xfrm>
            <a:custGeom>
              <a:avLst/>
              <a:gdLst>
                <a:gd name="T0" fmla="*/ 0 w 29"/>
                <a:gd name="T1" fmla="*/ 8 h 163"/>
                <a:gd name="T2" fmla="*/ 0 w 29"/>
                <a:gd name="T3" fmla="*/ 0 h 163"/>
                <a:gd name="T4" fmla="*/ 28 w 29"/>
                <a:gd name="T5" fmla="*/ 0 h 163"/>
                <a:gd name="T6" fmla="*/ 28 w 29"/>
                <a:gd name="T7" fmla="*/ 67 h 163"/>
                <a:gd name="T8" fmla="*/ 28 w 29"/>
                <a:gd name="T9" fmla="*/ 162 h 163"/>
              </a:gdLst>
              <a:ahLst/>
              <a:cxnLst>
                <a:cxn ang="0">
                  <a:pos x="T0" y="T1"/>
                </a:cxn>
                <a:cxn ang="0">
                  <a:pos x="T2" y="T3"/>
                </a:cxn>
                <a:cxn ang="0">
                  <a:pos x="T4" y="T5"/>
                </a:cxn>
                <a:cxn ang="0">
                  <a:pos x="T6" y="T7"/>
                </a:cxn>
                <a:cxn ang="0">
                  <a:pos x="T8" y="T9"/>
                </a:cxn>
              </a:cxnLst>
              <a:rect l="0" t="0" r="r" b="b"/>
              <a:pathLst>
                <a:path w="29" h="163">
                  <a:moveTo>
                    <a:pt x="0" y="8"/>
                  </a:moveTo>
                  <a:lnTo>
                    <a:pt x="0" y="0"/>
                  </a:lnTo>
                  <a:lnTo>
                    <a:pt x="28" y="0"/>
                  </a:lnTo>
                  <a:lnTo>
                    <a:pt x="28" y="67"/>
                  </a:lnTo>
                  <a:lnTo>
                    <a:pt x="28" y="162"/>
                  </a:lnTo>
                </a:path>
              </a:pathLst>
            </a:custGeom>
            <a:noFill/>
            <a:ln w="9207" cap="flat" cmpd="sng">
              <a:solidFill>
                <a:srgbClr val="A2A2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Freeform 17">
              <a:extLst>
                <a:ext uri="{FF2B5EF4-FFF2-40B4-BE49-F238E27FC236}">
                  <a16:creationId xmlns:a16="http://schemas.microsoft.com/office/drawing/2014/main" id="{7433EF43-1D40-4C4C-B583-CDB6166EA273}"/>
                </a:ext>
              </a:extLst>
            </p:cNvPr>
            <p:cNvSpPr>
              <a:spLocks/>
            </p:cNvSpPr>
            <p:nvPr/>
          </p:nvSpPr>
          <p:spPr bwMode="auto">
            <a:xfrm>
              <a:off x="2720" y="2398"/>
              <a:ext cx="52" cy="23"/>
            </a:xfrm>
            <a:custGeom>
              <a:avLst/>
              <a:gdLst>
                <a:gd name="T0" fmla="*/ 0 w 52"/>
                <a:gd name="T1" fmla="*/ 22 h 23"/>
                <a:gd name="T2" fmla="*/ 0 w 52"/>
                <a:gd name="T3" fmla="*/ 0 h 23"/>
                <a:gd name="T4" fmla="*/ 51 w 52"/>
                <a:gd name="T5" fmla="*/ 0 h 23"/>
              </a:gdLst>
              <a:ahLst/>
              <a:cxnLst>
                <a:cxn ang="0">
                  <a:pos x="T0" y="T1"/>
                </a:cxn>
                <a:cxn ang="0">
                  <a:pos x="T2" y="T3"/>
                </a:cxn>
                <a:cxn ang="0">
                  <a:pos x="T4" y="T5"/>
                </a:cxn>
              </a:cxnLst>
              <a:rect l="0" t="0" r="r" b="b"/>
              <a:pathLst>
                <a:path w="52" h="23">
                  <a:moveTo>
                    <a:pt x="0" y="22"/>
                  </a:moveTo>
                  <a:lnTo>
                    <a:pt x="0" y="0"/>
                  </a:lnTo>
                  <a:lnTo>
                    <a:pt x="51"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18">
              <a:extLst>
                <a:ext uri="{FF2B5EF4-FFF2-40B4-BE49-F238E27FC236}">
                  <a16:creationId xmlns:a16="http://schemas.microsoft.com/office/drawing/2014/main" id="{41DA8BAB-9458-48FB-B6F9-1F3C4999BFF0}"/>
                </a:ext>
              </a:extLst>
            </p:cNvPr>
            <p:cNvSpPr>
              <a:spLocks noChangeShapeType="1"/>
            </p:cNvSpPr>
            <p:nvPr/>
          </p:nvSpPr>
          <p:spPr bwMode="auto">
            <a:xfrm flipH="1">
              <a:off x="2743" y="2398"/>
              <a:ext cx="26" cy="22"/>
            </a:xfrm>
            <a:prstGeom prst="line">
              <a:avLst/>
            </a:prstGeom>
            <a:noFill/>
            <a:ln w="9207">
              <a:solidFill>
                <a:srgbClr val="7272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Freeform 19">
              <a:extLst>
                <a:ext uri="{FF2B5EF4-FFF2-40B4-BE49-F238E27FC236}">
                  <a16:creationId xmlns:a16="http://schemas.microsoft.com/office/drawing/2014/main" id="{D65523DC-7542-4ACE-9327-052BD9B3328A}"/>
                </a:ext>
              </a:extLst>
            </p:cNvPr>
            <p:cNvSpPr>
              <a:spLocks/>
            </p:cNvSpPr>
            <p:nvPr/>
          </p:nvSpPr>
          <p:spPr bwMode="auto">
            <a:xfrm>
              <a:off x="2728" y="2398"/>
              <a:ext cx="29" cy="23"/>
            </a:xfrm>
            <a:custGeom>
              <a:avLst/>
              <a:gdLst>
                <a:gd name="T0" fmla="*/ 0 w 29"/>
                <a:gd name="T1" fmla="*/ 2 h 23"/>
                <a:gd name="T2" fmla="*/ 5 w 29"/>
                <a:gd name="T3" fmla="*/ 22 h 23"/>
                <a:gd name="T4" fmla="*/ 28 w 29"/>
                <a:gd name="T5" fmla="*/ 0 h 23"/>
              </a:gdLst>
              <a:ahLst/>
              <a:cxnLst>
                <a:cxn ang="0">
                  <a:pos x="T0" y="T1"/>
                </a:cxn>
                <a:cxn ang="0">
                  <a:pos x="T2" y="T3"/>
                </a:cxn>
                <a:cxn ang="0">
                  <a:pos x="T4" y="T5"/>
                </a:cxn>
              </a:cxnLst>
              <a:rect l="0" t="0" r="r" b="b"/>
              <a:pathLst>
                <a:path w="29" h="23">
                  <a:moveTo>
                    <a:pt x="0" y="2"/>
                  </a:moveTo>
                  <a:lnTo>
                    <a:pt x="5" y="22"/>
                  </a:lnTo>
                  <a:lnTo>
                    <a:pt x="28"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AutoShape 20">
              <a:extLst>
                <a:ext uri="{FF2B5EF4-FFF2-40B4-BE49-F238E27FC236}">
                  <a16:creationId xmlns:a16="http://schemas.microsoft.com/office/drawing/2014/main" id="{54004ADB-3384-479A-97B5-CD531027D3E8}"/>
                </a:ext>
              </a:extLst>
            </p:cNvPr>
            <p:cNvSpPr>
              <a:spLocks noChangeArrowheads="1"/>
            </p:cNvSpPr>
            <p:nvPr/>
          </p:nvSpPr>
          <p:spPr bwMode="auto">
            <a:xfrm flipV="1">
              <a:off x="2414" y="2614"/>
              <a:ext cx="1927" cy="24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Freeform 21">
              <a:extLst>
                <a:ext uri="{FF2B5EF4-FFF2-40B4-BE49-F238E27FC236}">
                  <a16:creationId xmlns:a16="http://schemas.microsoft.com/office/drawing/2014/main" id="{389F90A6-1802-48F2-B6EE-B8AF1E99A6D5}"/>
                </a:ext>
              </a:extLst>
            </p:cNvPr>
            <p:cNvSpPr>
              <a:spLocks/>
            </p:cNvSpPr>
            <p:nvPr/>
          </p:nvSpPr>
          <p:spPr bwMode="auto">
            <a:xfrm>
              <a:off x="2414" y="2550"/>
              <a:ext cx="262" cy="232"/>
            </a:xfrm>
            <a:custGeom>
              <a:avLst/>
              <a:gdLst>
                <a:gd name="T0" fmla="*/ 257 w 262"/>
                <a:gd name="T1" fmla="*/ 0 h 232"/>
                <a:gd name="T2" fmla="*/ 261 w 262"/>
                <a:gd name="T3" fmla="*/ 0 h 232"/>
                <a:gd name="T4" fmla="*/ 261 w 262"/>
                <a:gd name="T5" fmla="*/ 215 h 232"/>
                <a:gd name="T6" fmla="*/ 261 w 262"/>
                <a:gd name="T7" fmla="*/ 218 h 232"/>
                <a:gd name="T8" fmla="*/ 244 w 262"/>
                <a:gd name="T9" fmla="*/ 221 h 232"/>
                <a:gd name="T10" fmla="*/ 229 w 262"/>
                <a:gd name="T11" fmla="*/ 224 h 232"/>
                <a:gd name="T12" fmla="*/ 212 w 262"/>
                <a:gd name="T13" fmla="*/ 226 h 232"/>
                <a:gd name="T14" fmla="*/ 197 w 262"/>
                <a:gd name="T15" fmla="*/ 228 h 232"/>
                <a:gd name="T16" fmla="*/ 179 w 262"/>
                <a:gd name="T17" fmla="*/ 231 h 232"/>
                <a:gd name="T18" fmla="*/ 163 w 262"/>
                <a:gd name="T19" fmla="*/ 231 h 232"/>
                <a:gd name="T20" fmla="*/ 145 w 262"/>
                <a:gd name="T21" fmla="*/ 231 h 232"/>
                <a:gd name="T22" fmla="*/ 130 w 262"/>
                <a:gd name="T23" fmla="*/ 231 h 232"/>
                <a:gd name="T24" fmla="*/ 113 w 262"/>
                <a:gd name="T25" fmla="*/ 231 h 232"/>
                <a:gd name="T26" fmla="*/ 96 w 262"/>
                <a:gd name="T27" fmla="*/ 231 h 232"/>
                <a:gd name="T28" fmla="*/ 78 w 262"/>
                <a:gd name="T29" fmla="*/ 230 h 232"/>
                <a:gd name="T30" fmla="*/ 63 w 262"/>
                <a:gd name="T31" fmla="*/ 228 h 232"/>
                <a:gd name="T32" fmla="*/ 46 w 262"/>
                <a:gd name="T33" fmla="*/ 226 h 232"/>
                <a:gd name="T34" fmla="*/ 30 w 262"/>
                <a:gd name="T35" fmla="*/ 224 h 232"/>
                <a:gd name="T36" fmla="*/ 15 w 262"/>
                <a:gd name="T37" fmla="*/ 221 h 232"/>
                <a:gd name="T38" fmla="*/ 0 w 262"/>
                <a:gd name="T39" fmla="*/ 218 h 232"/>
                <a:gd name="T40" fmla="*/ 0 w 262"/>
                <a:gd name="T41" fmla="*/ 210 h 232"/>
                <a:gd name="T42" fmla="*/ 0 w 262"/>
                <a:gd name="T43" fmla="*/ 2 h 232"/>
                <a:gd name="T44" fmla="*/ 257 w 262"/>
                <a:gd name="T45" fmla="*/ 0 h 232"/>
                <a:gd name="T46" fmla="*/ 257 w 262"/>
                <a:gd name="T4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232">
                  <a:moveTo>
                    <a:pt x="257" y="0"/>
                  </a:moveTo>
                  <a:lnTo>
                    <a:pt x="261" y="0"/>
                  </a:lnTo>
                  <a:lnTo>
                    <a:pt x="261" y="215"/>
                  </a:lnTo>
                  <a:lnTo>
                    <a:pt x="261" y="218"/>
                  </a:lnTo>
                  <a:lnTo>
                    <a:pt x="244" y="221"/>
                  </a:lnTo>
                  <a:lnTo>
                    <a:pt x="229" y="224"/>
                  </a:lnTo>
                  <a:lnTo>
                    <a:pt x="212" y="226"/>
                  </a:lnTo>
                  <a:lnTo>
                    <a:pt x="197" y="228"/>
                  </a:lnTo>
                  <a:lnTo>
                    <a:pt x="179" y="231"/>
                  </a:lnTo>
                  <a:lnTo>
                    <a:pt x="163" y="231"/>
                  </a:lnTo>
                  <a:lnTo>
                    <a:pt x="145" y="231"/>
                  </a:lnTo>
                  <a:lnTo>
                    <a:pt x="130" y="231"/>
                  </a:lnTo>
                  <a:lnTo>
                    <a:pt x="113" y="231"/>
                  </a:lnTo>
                  <a:lnTo>
                    <a:pt x="96" y="231"/>
                  </a:lnTo>
                  <a:lnTo>
                    <a:pt x="78" y="230"/>
                  </a:lnTo>
                  <a:lnTo>
                    <a:pt x="63" y="228"/>
                  </a:lnTo>
                  <a:lnTo>
                    <a:pt x="46" y="226"/>
                  </a:lnTo>
                  <a:lnTo>
                    <a:pt x="30" y="224"/>
                  </a:lnTo>
                  <a:lnTo>
                    <a:pt x="15" y="221"/>
                  </a:lnTo>
                  <a:lnTo>
                    <a:pt x="0" y="218"/>
                  </a:lnTo>
                  <a:lnTo>
                    <a:pt x="0" y="210"/>
                  </a:lnTo>
                  <a:lnTo>
                    <a:pt x="0" y="2"/>
                  </a:lnTo>
                  <a:lnTo>
                    <a:pt x="257" y="0"/>
                  </a:lnTo>
                  <a:lnTo>
                    <a:pt x="257" y="0"/>
                  </a:lnTo>
                </a:path>
              </a:pathLst>
            </a:custGeom>
            <a:solidFill>
              <a:srgbClr val="C0C0C0"/>
            </a:solidFill>
            <a:ln w="9207" cap="flat"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AutoShape 22">
              <a:extLst>
                <a:ext uri="{FF2B5EF4-FFF2-40B4-BE49-F238E27FC236}">
                  <a16:creationId xmlns:a16="http://schemas.microsoft.com/office/drawing/2014/main" id="{ECB4A094-65BA-4FCB-A624-4A634B790FA0}"/>
                </a:ext>
              </a:extLst>
            </p:cNvPr>
            <p:cNvSpPr>
              <a:spLocks noChangeArrowheads="1"/>
            </p:cNvSpPr>
            <p:nvPr/>
          </p:nvSpPr>
          <p:spPr bwMode="auto">
            <a:xfrm flipV="1">
              <a:off x="3139" y="2188"/>
              <a:ext cx="104" cy="22"/>
            </a:xfrm>
            <a:prstGeom prst="roundRect">
              <a:avLst>
                <a:gd name="adj" fmla="val 0"/>
              </a:avLst>
            </a:prstGeom>
            <a:solidFill>
              <a:srgbClr val="8F8F8F"/>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Freeform 23">
              <a:extLst>
                <a:ext uri="{FF2B5EF4-FFF2-40B4-BE49-F238E27FC236}">
                  <a16:creationId xmlns:a16="http://schemas.microsoft.com/office/drawing/2014/main" id="{0A116DF4-C7D2-448F-9375-57C8F9559227}"/>
                </a:ext>
              </a:extLst>
            </p:cNvPr>
            <p:cNvSpPr>
              <a:spLocks/>
            </p:cNvSpPr>
            <p:nvPr/>
          </p:nvSpPr>
          <p:spPr bwMode="auto">
            <a:xfrm>
              <a:off x="3139" y="2057"/>
              <a:ext cx="91" cy="359"/>
            </a:xfrm>
            <a:custGeom>
              <a:avLst/>
              <a:gdLst>
                <a:gd name="T0" fmla="*/ 0 w 91"/>
                <a:gd name="T1" fmla="*/ 16 h 359"/>
                <a:gd name="T2" fmla="*/ 0 w 91"/>
                <a:gd name="T3" fmla="*/ 0 h 359"/>
                <a:gd name="T4" fmla="*/ 90 w 91"/>
                <a:gd name="T5" fmla="*/ 0 h 359"/>
                <a:gd name="T6" fmla="*/ 90 w 91"/>
                <a:gd name="T7" fmla="*/ 146 h 359"/>
                <a:gd name="T8" fmla="*/ 90 w 91"/>
                <a:gd name="T9" fmla="*/ 358 h 359"/>
              </a:gdLst>
              <a:ahLst/>
              <a:cxnLst>
                <a:cxn ang="0">
                  <a:pos x="T0" y="T1"/>
                </a:cxn>
                <a:cxn ang="0">
                  <a:pos x="T2" y="T3"/>
                </a:cxn>
                <a:cxn ang="0">
                  <a:pos x="T4" y="T5"/>
                </a:cxn>
                <a:cxn ang="0">
                  <a:pos x="T6" y="T7"/>
                </a:cxn>
                <a:cxn ang="0">
                  <a:pos x="T8" y="T9"/>
                </a:cxn>
              </a:cxnLst>
              <a:rect l="0" t="0" r="r" b="b"/>
              <a:pathLst>
                <a:path w="91" h="359">
                  <a:moveTo>
                    <a:pt x="0" y="16"/>
                  </a:moveTo>
                  <a:lnTo>
                    <a:pt x="0" y="0"/>
                  </a:lnTo>
                  <a:lnTo>
                    <a:pt x="90" y="0"/>
                  </a:lnTo>
                  <a:lnTo>
                    <a:pt x="90" y="146"/>
                  </a:lnTo>
                  <a:lnTo>
                    <a:pt x="90" y="358"/>
                  </a:lnTo>
                </a:path>
              </a:pathLst>
            </a:custGeom>
            <a:noFill/>
            <a:ln w="9207" cap="flat" cmpd="sng">
              <a:solidFill>
                <a:srgbClr val="A2A2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AutoShape 24">
              <a:extLst>
                <a:ext uri="{FF2B5EF4-FFF2-40B4-BE49-F238E27FC236}">
                  <a16:creationId xmlns:a16="http://schemas.microsoft.com/office/drawing/2014/main" id="{07501792-92AE-496F-AB86-154CD66CC91C}"/>
                </a:ext>
              </a:extLst>
            </p:cNvPr>
            <p:cNvSpPr>
              <a:spLocks noChangeArrowheads="1"/>
            </p:cNvSpPr>
            <p:nvPr/>
          </p:nvSpPr>
          <p:spPr bwMode="auto">
            <a:xfrm flipV="1">
              <a:off x="2826" y="2157"/>
              <a:ext cx="64" cy="518"/>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AutoShape 25">
              <a:extLst>
                <a:ext uri="{FF2B5EF4-FFF2-40B4-BE49-F238E27FC236}">
                  <a16:creationId xmlns:a16="http://schemas.microsoft.com/office/drawing/2014/main" id="{A2FD290C-6D14-49CA-903F-5361413554D5}"/>
                </a:ext>
              </a:extLst>
            </p:cNvPr>
            <p:cNvSpPr>
              <a:spLocks noChangeArrowheads="1"/>
            </p:cNvSpPr>
            <p:nvPr/>
          </p:nvSpPr>
          <p:spPr bwMode="auto">
            <a:xfrm flipV="1">
              <a:off x="2918" y="2217"/>
              <a:ext cx="179" cy="4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AutoShape 26">
              <a:extLst>
                <a:ext uri="{FF2B5EF4-FFF2-40B4-BE49-F238E27FC236}">
                  <a16:creationId xmlns:a16="http://schemas.microsoft.com/office/drawing/2014/main" id="{19E6EFE9-6562-4BF1-8417-0EE1ED6585E7}"/>
                </a:ext>
              </a:extLst>
            </p:cNvPr>
            <p:cNvSpPr>
              <a:spLocks noChangeArrowheads="1"/>
            </p:cNvSpPr>
            <p:nvPr/>
          </p:nvSpPr>
          <p:spPr bwMode="auto">
            <a:xfrm flipV="1">
              <a:off x="2824" y="2139"/>
              <a:ext cx="69" cy="18"/>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AutoShape 27">
              <a:extLst>
                <a:ext uri="{FF2B5EF4-FFF2-40B4-BE49-F238E27FC236}">
                  <a16:creationId xmlns:a16="http://schemas.microsoft.com/office/drawing/2014/main" id="{FF4421E9-5DA4-4321-8E70-F40B6AD0F7A0}"/>
                </a:ext>
              </a:extLst>
            </p:cNvPr>
            <p:cNvSpPr>
              <a:spLocks noChangeArrowheads="1"/>
            </p:cNvSpPr>
            <p:nvPr/>
          </p:nvSpPr>
          <p:spPr bwMode="auto">
            <a:xfrm flipV="1">
              <a:off x="2821" y="2241"/>
              <a:ext cx="78" cy="1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AutoShape 28">
              <a:extLst>
                <a:ext uri="{FF2B5EF4-FFF2-40B4-BE49-F238E27FC236}">
                  <a16:creationId xmlns:a16="http://schemas.microsoft.com/office/drawing/2014/main" id="{D1EF1DF3-A109-4044-ADE1-940B560016DF}"/>
                </a:ext>
              </a:extLst>
            </p:cNvPr>
            <p:cNvSpPr>
              <a:spLocks noChangeArrowheads="1"/>
            </p:cNvSpPr>
            <p:nvPr/>
          </p:nvSpPr>
          <p:spPr bwMode="auto">
            <a:xfrm flipV="1">
              <a:off x="2882" y="2437"/>
              <a:ext cx="70" cy="18"/>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 name="AutoShape 29">
              <a:extLst>
                <a:ext uri="{FF2B5EF4-FFF2-40B4-BE49-F238E27FC236}">
                  <a16:creationId xmlns:a16="http://schemas.microsoft.com/office/drawing/2014/main" id="{F51A16A1-AEBC-41F1-A35C-A9AA602E87D9}"/>
                </a:ext>
              </a:extLst>
            </p:cNvPr>
            <p:cNvSpPr>
              <a:spLocks noChangeArrowheads="1"/>
            </p:cNvSpPr>
            <p:nvPr/>
          </p:nvSpPr>
          <p:spPr bwMode="auto">
            <a:xfrm flipV="1">
              <a:off x="3091" y="2317"/>
              <a:ext cx="65" cy="362"/>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AutoShape 30">
              <a:extLst>
                <a:ext uri="{FF2B5EF4-FFF2-40B4-BE49-F238E27FC236}">
                  <a16:creationId xmlns:a16="http://schemas.microsoft.com/office/drawing/2014/main" id="{D9DACFA8-1D5E-4700-BBD8-69B819898C48}"/>
                </a:ext>
              </a:extLst>
            </p:cNvPr>
            <p:cNvSpPr>
              <a:spLocks noChangeArrowheads="1"/>
            </p:cNvSpPr>
            <p:nvPr/>
          </p:nvSpPr>
          <p:spPr bwMode="auto">
            <a:xfrm flipV="1">
              <a:off x="3067" y="2317"/>
              <a:ext cx="96" cy="27"/>
            </a:xfrm>
            <a:prstGeom prst="roundRect">
              <a:avLst>
                <a:gd name="adj" fmla="val 0"/>
              </a:avLst>
            </a:prstGeom>
            <a:solidFill>
              <a:srgbClr val="A2A2A2"/>
            </a:solidFill>
            <a:ln w="9207">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AutoShape 31">
              <a:extLst>
                <a:ext uri="{FF2B5EF4-FFF2-40B4-BE49-F238E27FC236}">
                  <a16:creationId xmlns:a16="http://schemas.microsoft.com/office/drawing/2014/main" id="{8F5538CC-4345-4666-A8A5-033A15D592F2}"/>
                </a:ext>
              </a:extLst>
            </p:cNvPr>
            <p:cNvSpPr>
              <a:spLocks noChangeArrowheads="1"/>
            </p:cNvSpPr>
            <p:nvPr/>
          </p:nvSpPr>
          <p:spPr bwMode="auto">
            <a:xfrm flipV="1">
              <a:off x="3050" y="2480"/>
              <a:ext cx="96" cy="27"/>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Oval 32">
              <a:extLst>
                <a:ext uri="{FF2B5EF4-FFF2-40B4-BE49-F238E27FC236}">
                  <a16:creationId xmlns:a16="http://schemas.microsoft.com/office/drawing/2014/main" id="{C06CEFE0-6AB0-44DF-A8B2-FB327B407754}"/>
                </a:ext>
              </a:extLst>
            </p:cNvPr>
            <p:cNvSpPr>
              <a:spLocks noChangeArrowheads="1"/>
            </p:cNvSpPr>
            <p:nvPr/>
          </p:nvSpPr>
          <p:spPr bwMode="auto">
            <a:xfrm>
              <a:off x="2859" y="2567"/>
              <a:ext cx="83" cy="66"/>
            </a:xfrm>
            <a:prstGeom prst="ellipse">
              <a:avLst/>
            </a:prstGeom>
            <a:solidFill>
              <a:srgbClr val="8F8F8F"/>
            </a:solidFill>
            <a:ln w="9207">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8" name="Group 33">
              <a:extLst>
                <a:ext uri="{FF2B5EF4-FFF2-40B4-BE49-F238E27FC236}">
                  <a16:creationId xmlns:a16="http://schemas.microsoft.com/office/drawing/2014/main" id="{FD74A021-E75F-40DC-838A-14D6A1793FB1}"/>
                </a:ext>
              </a:extLst>
            </p:cNvPr>
            <p:cNvGrpSpPr>
              <a:grpSpLocks/>
            </p:cNvGrpSpPr>
            <p:nvPr/>
          </p:nvGrpSpPr>
          <p:grpSpPr bwMode="auto">
            <a:xfrm>
              <a:off x="2935" y="1831"/>
              <a:ext cx="171" cy="62"/>
              <a:chOff x="2935" y="1831"/>
              <a:chExt cx="171" cy="62"/>
            </a:xfrm>
          </p:grpSpPr>
          <p:sp>
            <p:nvSpPr>
              <p:cNvPr id="135" name="Freeform 34">
                <a:extLst>
                  <a:ext uri="{FF2B5EF4-FFF2-40B4-BE49-F238E27FC236}">
                    <a16:creationId xmlns:a16="http://schemas.microsoft.com/office/drawing/2014/main" id="{07006A05-3428-4D68-B19B-E191767AF2BF}"/>
                  </a:ext>
                </a:extLst>
              </p:cNvPr>
              <p:cNvSpPr>
                <a:spLocks/>
              </p:cNvSpPr>
              <p:nvPr/>
            </p:nvSpPr>
            <p:spPr bwMode="auto">
              <a:xfrm>
                <a:off x="2935" y="1831"/>
                <a:ext cx="171" cy="62"/>
              </a:xfrm>
              <a:custGeom>
                <a:avLst/>
                <a:gdLst>
                  <a:gd name="T0" fmla="*/ 0 w 171"/>
                  <a:gd name="T1" fmla="*/ 61 h 62"/>
                  <a:gd name="T2" fmla="*/ 0 w 171"/>
                  <a:gd name="T3" fmla="*/ 0 h 62"/>
                  <a:gd name="T4" fmla="*/ 170 w 171"/>
                  <a:gd name="T5" fmla="*/ 0 h 62"/>
                  <a:gd name="T6" fmla="*/ 124 w 171"/>
                  <a:gd name="T7" fmla="*/ 59 h 62"/>
                </a:gdLst>
                <a:ahLst/>
                <a:cxnLst>
                  <a:cxn ang="0">
                    <a:pos x="T0" y="T1"/>
                  </a:cxn>
                  <a:cxn ang="0">
                    <a:pos x="T2" y="T3"/>
                  </a:cxn>
                  <a:cxn ang="0">
                    <a:pos x="T4" y="T5"/>
                  </a:cxn>
                  <a:cxn ang="0">
                    <a:pos x="T6" y="T7"/>
                  </a:cxn>
                </a:cxnLst>
                <a:rect l="0" t="0" r="r" b="b"/>
                <a:pathLst>
                  <a:path w="171" h="62">
                    <a:moveTo>
                      <a:pt x="0" y="61"/>
                    </a:moveTo>
                    <a:lnTo>
                      <a:pt x="0" y="0"/>
                    </a:lnTo>
                    <a:lnTo>
                      <a:pt x="170" y="0"/>
                    </a:lnTo>
                    <a:lnTo>
                      <a:pt x="124" y="59"/>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 name="Freeform 35">
                <a:extLst>
                  <a:ext uri="{FF2B5EF4-FFF2-40B4-BE49-F238E27FC236}">
                    <a16:creationId xmlns:a16="http://schemas.microsoft.com/office/drawing/2014/main" id="{1A5BAFD5-9100-4D03-84E7-7755B2F754A3}"/>
                  </a:ext>
                </a:extLst>
              </p:cNvPr>
              <p:cNvSpPr>
                <a:spLocks/>
              </p:cNvSpPr>
              <p:nvPr/>
            </p:nvSpPr>
            <p:spPr bwMode="auto">
              <a:xfrm>
                <a:off x="3022" y="1831"/>
                <a:ext cx="39" cy="60"/>
              </a:xfrm>
              <a:custGeom>
                <a:avLst/>
                <a:gdLst>
                  <a:gd name="T0" fmla="*/ 0 w 39"/>
                  <a:gd name="T1" fmla="*/ 59 h 60"/>
                  <a:gd name="T2" fmla="*/ 37 w 39"/>
                  <a:gd name="T3" fmla="*/ 0 h 60"/>
                  <a:gd name="T4" fmla="*/ 38 w 39"/>
                  <a:gd name="T5" fmla="*/ 59 h 60"/>
                </a:gdLst>
                <a:ahLst/>
                <a:cxnLst>
                  <a:cxn ang="0">
                    <a:pos x="T0" y="T1"/>
                  </a:cxn>
                  <a:cxn ang="0">
                    <a:pos x="T2" y="T3"/>
                  </a:cxn>
                  <a:cxn ang="0">
                    <a:pos x="T4" y="T5"/>
                  </a:cxn>
                </a:cxnLst>
                <a:rect l="0" t="0" r="r" b="b"/>
                <a:pathLst>
                  <a:path w="39" h="60">
                    <a:moveTo>
                      <a:pt x="0" y="59"/>
                    </a:moveTo>
                    <a:lnTo>
                      <a:pt x="37" y="0"/>
                    </a:lnTo>
                    <a:lnTo>
                      <a:pt x="38" y="59"/>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 name="Freeform 36">
                <a:extLst>
                  <a:ext uri="{FF2B5EF4-FFF2-40B4-BE49-F238E27FC236}">
                    <a16:creationId xmlns:a16="http://schemas.microsoft.com/office/drawing/2014/main" id="{43064440-4EC4-431F-9622-4CBC357B2985}"/>
                  </a:ext>
                </a:extLst>
              </p:cNvPr>
              <p:cNvSpPr>
                <a:spLocks/>
              </p:cNvSpPr>
              <p:nvPr/>
            </p:nvSpPr>
            <p:spPr bwMode="auto">
              <a:xfrm>
                <a:off x="2943" y="1832"/>
                <a:ext cx="74" cy="59"/>
              </a:xfrm>
              <a:custGeom>
                <a:avLst/>
                <a:gdLst>
                  <a:gd name="T0" fmla="*/ 0 w 74"/>
                  <a:gd name="T1" fmla="*/ 58 h 59"/>
                  <a:gd name="T2" fmla="*/ 42 w 74"/>
                  <a:gd name="T3" fmla="*/ 0 h 59"/>
                  <a:gd name="T4" fmla="*/ 73 w 74"/>
                  <a:gd name="T5" fmla="*/ 58 h 59"/>
                </a:gdLst>
                <a:ahLst/>
                <a:cxnLst>
                  <a:cxn ang="0">
                    <a:pos x="T0" y="T1"/>
                  </a:cxn>
                  <a:cxn ang="0">
                    <a:pos x="T2" y="T3"/>
                  </a:cxn>
                  <a:cxn ang="0">
                    <a:pos x="T4" y="T5"/>
                  </a:cxn>
                </a:cxnLst>
                <a:rect l="0" t="0" r="r" b="b"/>
                <a:pathLst>
                  <a:path w="74" h="59">
                    <a:moveTo>
                      <a:pt x="0" y="58"/>
                    </a:moveTo>
                    <a:lnTo>
                      <a:pt x="42" y="0"/>
                    </a:lnTo>
                    <a:lnTo>
                      <a:pt x="73" y="58"/>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 name="Line 37">
                <a:extLst>
                  <a:ext uri="{FF2B5EF4-FFF2-40B4-BE49-F238E27FC236}">
                    <a16:creationId xmlns:a16="http://schemas.microsoft.com/office/drawing/2014/main" id="{D9ECAEEB-4972-4918-9825-5C5A181A41F6}"/>
                  </a:ext>
                </a:extLst>
              </p:cNvPr>
              <p:cNvSpPr>
                <a:spLocks noChangeShapeType="1"/>
              </p:cNvSpPr>
              <p:nvPr/>
            </p:nvSpPr>
            <p:spPr bwMode="auto">
              <a:xfrm>
                <a:off x="2935" y="1839"/>
                <a:ext cx="163" cy="0"/>
              </a:xfrm>
              <a:prstGeom prst="line">
                <a:avLst/>
              </a:prstGeom>
              <a:noFill/>
              <a:ln w="9207">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9" name="Freeform 38">
              <a:extLst>
                <a:ext uri="{FF2B5EF4-FFF2-40B4-BE49-F238E27FC236}">
                  <a16:creationId xmlns:a16="http://schemas.microsoft.com/office/drawing/2014/main" id="{AF108334-C635-4041-8AE2-78CBE5B3B36C}"/>
                </a:ext>
              </a:extLst>
            </p:cNvPr>
            <p:cNvSpPr>
              <a:spLocks/>
            </p:cNvSpPr>
            <p:nvPr/>
          </p:nvSpPr>
          <p:spPr bwMode="auto">
            <a:xfrm>
              <a:off x="2919" y="1858"/>
              <a:ext cx="66" cy="35"/>
            </a:xfrm>
            <a:custGeom>
              <a:avLst/>
              <a:gdLst>
                <a:gd name="T0" fmla="*/ 0 w 66"/>
                <a:gd name="T1" fmla="*/ 30 h 35"/>
                <a:gd name="T2" fmla="*/ 0 w 66"/>
                <a:gd name="T3" fmla="*/ 24 h 35"/>
                <a:gd name="T4" fmla="*/ 2 w 66"/>
                <a:gd name="T5" fmla="*/ 18 h 35"/>
                <a:gd name="T6" fmla="*/ 6 w 66"/>
                <a:gd name="T7" fmla="*/ 13 h 35"/>
                <a:gd name="T8" fmla="*/ 11 w 66"/>
                <a:gd name="T9" fmla="*/ 8 h 35"/>
                <a:gd name="T10" fmla="*/ 16 w 66"/>
                <a:gd name="T11" fmla="*/ 5 h 35"/>
                <a:gd name="T12" fmla="*/ 23 w 66"/>
                <a:gd name="T13" fmla="*/ 3 h 35"/>
                <a:gd name="T14" fmla="*/ 31 w 66"/>
                <a:gd name="T15" fmla="*/ 1 h 35"/>
                <a:gd name="T16" fmla="*/ 37 w 66"/>
                <a:gd name="T17" fmla="*/ 2 h 35"/>
                <a:gd name="T18" fmla="*/ 44 w 66"/>
                <a:gd name="T19" fmla="*/ 4 h 35"/>
                <a:gd name="T20" fmla="*/ 50 w 66"/>
                <a:gd name="T21" fmla="*/ 6 h 35"/>
                <a:gd name="T22" fmla="*/ 55 w 66"/>
                <a:gd name="T23" fmla="*/ 10 h 35"/>
                <a:gd name="T24" fmla="*/ 59 w 66"/>
                <a:gd name="T25" fmla="*/ 15 h 35"/>
                <a:gd name="T26" fmla="*/ 61 w 66"/>
                <a:gd name="T27" fmla="*/ 20 h 35"/>
                <a:gd name="T28" fmla="*/ 63 w 66"/>
                <a:gd name="T29" fmla="*/ 26 h 35"/>
                <a:gd name="T30" fmla="*/ 64 w 66"/>
                <a:gd name="T31" fmla="*/ 32 h 35"/>
                <a:gd name="T32" fmla="*/ 57 w 66"/>
                <a:gd name="T33" fmla="*/ 32 h 35"/>
                <a:gd name="T34" fmla="*/ 55 w 66"/>
                <a:gd name="T35" fmla="*/ 28 h 35"/>
                <a:gd name="T36" fmla="*/ 55 w 66"/>
                <a:gd name="T37" fmla="*/ 25 h 35"/>
                <a:gd name="T38" fmla="*/ 52 w 66"/>
                <a:gd name="T39" fmla="*/ 21 h 35"/>
                <a:gd name="T40" fmla="*/ 50 w 66"/>
                <a:gd name="T41" fmla="*/ 18 h 35"/>
                <a:gd name="T42" fmla="*/ 46 w 66"/>
                <a:gd name="T43" fmla="*/ 15 h 35"/>
                <a:gd name="T44" fmla="*/ 43 w 66"/>
                <a:gd name="T45" fmla="*/ 13 h 35"/>
                <a:gd name="T46" fmla="*/ 38 w 66"/>
                <a:gd name="T47" fmla="*/ 13 h 35"/>
                <a:gd name="T48" fmla="*/ 35 w 66"/>
                <a:gd name="T49" fmla="*/ 12 h 35"/>
                <a:gd name="T50" fmla="*/ 29 w 66"/>
                <a:gd name="T51" fmla="*/ 13 h 35"/>
                <a:gd name="T52" fmla="*/ 24 w 66"/>
                <a:gd name="T53" fmla="*/ 15 h 35"/>
                <a:gd name="T54" fmla="*/ 21 w 66"/>
                <a:gd name="T55" fmla="*/ 18 h 35"/>
                <a:gd name="T56" fmla="*/ 18 w 66"/>
                <a:gd name="T57" fmla="*/ 19 h 35"/>
                <a:gd name="T58" fmla="*/ 15 w 66"/>
                <a:gd name="T59" fmla="*/ 23 h 35"/>
                <a:gd name="T60" fmla="*/ 14 w 66"/>
                <a:gd name="T61" fmla="*/ 27 h 35"/>
                <a:gd name="T62" fmla="*/ 14 w 66"/>
                <a:gd name="T63" fmla="*/ 30 h 35"/>
                <a:gd name="T64" fmla="*/ 15 w 66"/>
                <a:gd name="T65" fmla="*/ 34 h 35"/>
                <a:gd name="T66" fmla="*/ 13 w 66"/>
                <a:gd name="T67" fmla="*/ 34 h 35"/>
                <a:gd name="T68" fmla="*/ 11 w 66"/>
                <a:gd name="T69" fmla="*/ 34 h 35"/>
                <a:gd name="T70" fmla="*/ 9 w 66"/>
                <a:gd name="T71" fmla="*/ 34 h 35"/>
                <a:gd name="T72" fmla="*/ 7 w 66"/>
                <a:gd name="T73" fmla="*/ 34 h 35"/>
                <a:gd name="T74" fmla="*/ 5 w 66"/>
                <a:gd name="T75" fmla="*/ 34 h 35"/>
                <a:gd name="T76" fmla="*/ 3 w 66"/>
                <a:gd name="T77" fmla="*/ 34 h 35"/>
                <a:gd name="T78" fmla="*/ 2 w 66"/>
                <a:gd name="T79" fmla="*/ 34 h 35"/>
                <a:gd name="T80" fmla="*/ 2 w 66"/>
                <a:gd name="T8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35">
                  <a:moveTo>
                    <a:pt x="2" y="32"/>
                  </a:moveTo>
                  <a:lnTo>
                    <a:pt x="0" y="30"/>
                  </a:lnTo>
                  <a:lnTo>
                    <a:pt x="0" y="26"/>
                  </a:lnTo>
                  <a:lnTo>
                    <a:pt x="0" y="24"/>
                  </a:lnTo>
                  <a:lnTo>
                    <a:pt x="2" y="20"/>
                  </a:lnTo>
                  <a:lnTo>
                    <a:pt x="2" y="18"/>
                  </a:lnTo>
                  <a:lnTo>
                    <a:pt x="5" y="15"/>
                  </a:lnTo>
                  <a:lnTo>
                    <a:pt x="6" y="13"/>
                  </a:lnTo>
                  <a:lnTo>
                    <a:pt x="9" y="10"/>
                  </a:lnTo>
                  <a:lnTo>
                    <a:pt x="11" y="8"/>
                  </a:lnTo>
                  <a:lnTo>
                    <a:pt x="14" y="6"/>
                  </a:lnTo>
                  <a:lnTo>
                    <a:pt x="16" y="5"/>
                  </a:lnTo>
                  <a:lnTo>
                    <a:pt x="20" y="3"/>
                  </a:lnTo>
                  <a:lnTo>
                    <a:pt x="23" y="3"/>
                  </a:lnTo>
                  <a:lnTo>
                    <a:pt x="27" y="1"/>
                  </a:lnTo>
                  <a:lnTo>
                    <a:pt x="31" y="1"/>
                  </a:lnTo>
                  <a:lnTo>
                    <a:pt x="35" y="0"/>
                  </a:lnTo>
                  <a:lnTo>
                    <a:pt x="37" y="2"/>
                  </a:lnTo>
                  <a:lnTo>
                    <a:pt x="41" y="2"/>
                  </a:lnTo>
                  <a:lnTo>
                    <a:pt x="44" y="4"/>
                  </a:lnTo>
                  <a:lnTo>
                    <a:pt x="48" y="4"/>
                  </a:lnTo>
                  <a:lnTo>
                    <a:pt x="50" y="6"/>
                  </a:lnTo>
                  <a:lnTo>
                    <a:pt x="53" y="8"/>
                  </a:lnTo>
                  <a:lnTo>
                    <a:pt x="55" y="10"/>
                  </a:lnTo>
                  <a:lnTo>
                    <a:pt x="58" y="12"/>
                  </a:lnTo>
                  <a:lnTo>
                    <a:pt x="59" y="15"/>
                  </a:lnTo>
                  <a:lnTo>
                    <a:pt x="60" y="18"/>
                  </a:lnTo>
                  <a:lnTo>
                    <a:pt x="61" y="20"/>
                  </a:lnTo>
                  <a:lnTo>
                    <a:pt x="63" y="22"/>
                  </a:lnTo>
                  <a:lnTo>
                    <a:pt x="63" y="26"/>
                  </a:lnTo>
                  <a:lnTo>
                    <a:pt x="64" y="28"/>
                  </a:lnTo>
                  <a:lnTo>
                    <a:pt x="64" y="32"/>
                  </a:lnTo>
                  <a:lnTo>
                    <a:pt x="65" y="34"/>
                  </a:lnTo>
                  <a:lnTo>
                    <a:pt x="57" y="32"/>
                  </a:lnTo>
                  <a:lnTo>
                    <a:pt x="55" y="30"/>
                  </a:lnTo>
                  <a:lnTo>
                    <a:pt x="55" y="28"/>
                  </a:lnTo>
                  <a:lnTo>
                    <a:pt x="55" y="27"/>
                  </a:lnTo>
                  <a:lnTo>
                    <a:pt x="55" y="25"/>
                  </a:lnTo>
                  <a:lnTo>
                    <a:pt x="53" y="23"/>
                  </a:lnTo>
                  <a:lnTo>
                    <a:pt x="52" y="21"/>
                  </a:lnTo>
                  <a:lnTo>
                    <a:pt x="50" y="19"/>
                  </a:lnTo>
                  <a:lnTo>
                    <a:pt x="50" y="18"/>
                  </a:lnTo>
                  <a:lnTo>
                    <a:pt x="48" y="18"/>
                  </a:lnTo>
                  <a:lnTo>
                    <a:pt x="46" y="15"/>
                  </a:lnTo>
                  <a:lnTo>
                    <a:pt x="44" y="15"/>
                  </a:lnTo>
                  <a:lnTo>
                    <a:pt x="43" y="13"/>
                  </a:lnTo>
                  <a:lnTo>
                    <a:pt x="41" y="13"/>
                  </a:lnTo>
                  <a:lnTo>
                    <a:pt x="38" y="13"/>
                  </a:lnTo>
                  <a:lnTo>
                    <a:pt x="37" y="13"/>
                  </a:lnTo>
                  <a:lnTo>
                    <a:pt x="35" y="12"/>
                  </a:lnTo>
                  <a:lnTo>
                    <a:pt x="31" y="13"/>
                  </a:lnTo>
                  <a:lnTo>
                    <a:pt x="29" y="13"/>
                  </a:lnTo>
                  <a:lnTo>
                    <a:pt x="26" y="15"/>
                  </a:lnTo>
                  <a:lnTo>
                    <a:pt x="24" y="15"/>
                  </a:lnTo>
                  <a:lnTo>
                    <a:pt x="22" y="17"/>
                  </a:lnTo>
                  <a:lnTo>
                    <a:pt x="21" y="18"/>
                  </a:lnTo>
                  <a:lnTo>
                    <a:pt x="19" y="19"/>
                  </a:lnTo>
                  <a:lnTo>
                    <a:pt x="18" y="19"/>
                  </a:lnTo>
                  <a:lnTo>
                    <a:pt x="16" y="21"/>
                  </a:lnTo>
                  <a:lnTo>
                    <a:pt x="15" y="23"/>
                  </a:lnTo>
                  <a:lnTo>
                    <a:pt x="14" y="25"/>
                  </a:lnTo>
                  <a:lnTo>
                    <a:pt x="14" y="27"/>
                  </a:lnTo>
                  <a:lnTo>
                    <a:pt x="14" y="28"/>
                  </a:lnTo>
                  <a:lnTo>
                    <a:pt x="14" y="30"/>
                  </a:lnTo>
                  <a:lnTo>
                    <a:pt x="14" y="32"/>
                  </a:lnTo>
                  <a:lnTo>
                    <a:pt x="15" y="34"/>
                  </a:lnTo>
                  <a:lnTo>
                    <a:pt x="13" y="34"/>
                  </a:lnTo>
                  <a:lnTo>
                    <a:pt x="13" y="34"/>
                  </a:lnTo>
                  <a:lnTo>
                    <a:pt x="11" y="34"/>
                  </a:lnTo>
                  <a:lnTo>
                    <a:pt x="11" y="34"/>
                  </a:lnTo>
                  <a:lnTo>
                    <a:pt x="9" y="34"/>
                  </a:lnTo>
                  <a:lnTo>
                    <a:pt x="9" y="34"/>
                  </a:lnTo>
                  <a:lnTo>
                    <a:pt x="7" y="34"/>
                  </a:lnTo>
                  <a:lnTo>
                    <a:pt x="7" y="34"/>
                  </a:lnTo>
                  <a:lnTo>
                    <a:pt x="5" y="34"/>
                  </a:lnTo>
                  <a:lnTo>
                    <a:pt x="5" y="34"/>
                  </a:lnTo>
                  <a:lnTo>
                    <a:pt x="3" y="34"/>
                  </a:lnTo>
                  <a:lnTo>
                    <a:pt x="3" y="34"/>
                  </a:lnTo>
                  <a:lnTo>
                    <a:pt x="2" y="34"/>
                  </a:lnTo>
                  <a:lnTo>
                    <a:pt x="2" y="34"/>
                  </a:lnTo>
                  <a:lnTo>
                    <a:pt x="2" y="34"/>
                  </a:lnTo>
                  <a:lnTo>
                    <a:pt x="2" y="32"/>
                  </a:lnTo>
                  <a:lnTo>
                    <a:pt x="2" y="32"/>
                  </a:lnTo>
                </a:path>
              </a:pathLst>
            </a:custGeom>
            <a:solidFill>
              <a:srgbClr val="C0C27C"/>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39">
              <a:extLst>
                <a:ext uri="{FF2B5EF4-FFF2-40B4-BE49-F238E27FC236}">
                  <a16:creationId xmlns:a16="http://schemas.microsoft.com/office/drawing/2014/main" id="{7286B730-4057-487C-9032-D60D48874D99}"/>
                </a:ext>
              </a:extLst>
            </p:cNvPr>
            <p:cNvSpPr>
              <a:spLocks noChangeShapeType="1"/>
            </p:cNvSpPr>
            <p:nvPr/>
          </p:nvSpPr>
          <p:spPr bwMode="auto">
            <a:xfrm flipH="1">
              <a:off x="3129" y="2277"/>
              <a:ext cx="57" cy="44"/>
            </a:xfrm>
            <a:prstGeom prst="line">
              <a:avLst/>
            </a:prstGeom>
            <a:noFill/>
            <a:ln w="9207">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1" name="Group 40">
              <a:extLst>
                <a:ext uri="{FF2B5EF4-FFF2-40B4-BE49-F238E27FC236}">
                  <a16:creationId xmlns:a16="http://schemas.microsoft.com/office/drawing/2014/main" id="{D4DC8EFB-187A-4608-9DB5-D6F1E9CA1AC0}"/>
                </a:ext>
              </a:extLst>
            </p:cNvPr>
            <p:cNvGrpSpPr>
              <a:grpSpLocks/>
            </p:cNvGrpSpPr>
            <p:nvPr/>
          </p:nvGrpSpPr>
          <p:grpSpPr bwMode="auto">
            <a:xfrm>
              <a:off x="3083" y="2277"/>
              <a:ext cx="108" cy="42"/>
              <a:chOff x="3083" y="2277"/>
              <a:chExt cx="108" cy="42"/>
            </a:xfrm>
          </p:grpSpPr>
          <p:sp>
            <p:nvSpPr>
              <p:cNvPr id="133" name="Freeform 41">
                <a:extLst>
                  <a:ext uri="{FF2B5EF4-FFF2-40B4-BE49-F238E27FC236}">
                    <a16:creationId xmlns:a16="http://schemas.microsoft.com/office/drawing/2014/main" id="{EE891D33-0DCC-4279-917A-FE4D55D9504D}"/>
                  </a:ext>
                </a:extLst>
              </p:cNvPr>
              <p:cNvSpPr>
                <a:spLocks/>
              </p:cNvSpPr>
              <p:nvPr/>
            </p:nvSpPr>
            <p:spPr bwMode="auto">
              <a:xfrm>
                <a:off x="3083" y="2277"/>
                <a:ext cx="108" cy="42"/>
              </a:xfrm>
              <a:custGeom>
                <a:avLst/>
                <a:gdLst>
                  <a:gd name="T0" fmla="*/ 0 w 108"/>
                  <a:gd name="T1" fmla="*/ 41 h 42"/>
                  <a:gd name="T2" fmla="*/ 0 w 108"/>
                  <a:gd name="T3" fmla="*/ 0 h 42"/>
                  <a:gd name="T4" fmla="*/ 107 w 108"/>
                  <a:gd name="T5" fmla="*/ 0 h 42"/>
                </a:gdLst>
                <a:ahLst/>
                <a:cxnLst>
                  <a:cxn ang="0">
                    <a:pos x="T0" y="T1"/>
                  </a:cxn>
                  <a:cxn ang="0">
                    <a:pos x="T2" y="T3"/>
                  </a:cxn>
                  <a:cxn ang="0">
                    <a:pos x="T4" y="T5"/>
                  </a:cxn>
                </a:cxnLst>
                <a:rect l="0" t="0" r="r" b="b"/>
                <a:pathLst>
                  <a:path w="108" h="42">
                    <a:moveTo>
                      <a:pt x="0" y="41"/>
                    </a:moveTo>
                    <a:lnTo>
                      <a:pt x="0" y="0"/>
                    </a:lnTo>
                    <a:lnTo>
                      <a:pt x="107" y="0"/>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 name="Freeform 42">
                <a:extLst>
                  <a:ext uri="{FF2B5EF4-FFF2-40B4-BE49-F238E27FC236}">
                    <a16:creationId xmlns:a16="http://schemas.microsoft.com/office/drawing/2014/main" id="{6C128AC0-0B41-4397-89BF-AFD8ADA840A1}"/>
                  </a:ext>
                </a:extLst>
              </p:cNvPr>
              <p:cNvSpPr>
                <a:spLocks/>
              </p:cNvSpPr>
              <p:nvPr/>
            </p:nvSpPr>
            <p:spPr bwMode="auto">
              <a:xfrm>
                <a:off x="3084" y="2277"/>
                <a:ext cx="45" cy="39"/>
              </a:xfrm>
              <a:custGeom>
                <a:avLst/>
                <a:gdLst>
                  <a:gd name="T0" fmla="*/ 0 w 45"/>
                  <a:gd name="T1" fmla="*/ 0 h 39"/>
                  <a:gd name="T2" fmla="*/ 22 w 45"/>
                  <a:gd name="T3" fmla="*/ 38 h 39"/>
                  <a:gd name="T4" fmla="*/ 44 w 45"/>
                  <a:gd name="T5" fmla="*/ 0 h 39"/>
                </a:gdLst>
                <a:ahLst/>
                <a:cxnLst>
                  <a:cxn ang="0">
                    <a:pos x="T0" y="T1"/>
                  </a:cxn>
                  <a:cxn ang="0">
                    <a:pos x="T2" y="T3"/>
                  </a:cxn>
                  <a:cxn ang="0">
                    <a:pos x="T4" y="T5"/>
                  </a:cxn>
                </a:cxnLst>
                <a:rect l="0" t="0" r="r" b="b"/>
                <a:pathLst>
                  <a:path w="45" h="39">
                    <a:moveTo>
                      <a:pt x="0" y="0"/>
                    </a:moveTo>
                    <a:lnTo>
                      <a:pt x="22" y="38"/>
                    </a:lnTo>
                    <a:lnTo>
                      <a:pt x="44" y="0"/>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2" name="Freeform 43">
              <a:extLst>
                <a:ext uri="{FF2B5EF4-FFF2-40B4-BE49-F238E27FC236}">
                  <a16:creationId xmlns:a16="http://schemas.microsoft.com/office/drawing/2014/main" id="{DB15943D-DA9A-423F-A340-EF7643EEBB25}"/>
                </a:ext>
              </a:extLst>
            </p:cNvPr>
            <p:cNvSpPr>
              <a:spLocks/>
            </p:cNvSpPr>
            <p:nvPr/>
          </p:nvSpPr>
          <p:spPr bwMode="auto">
            <a:xfrm>
              <a:off x="2781" y="2646"/>
              <a:ext cx="937" cy="151"/>
            </a:xfrm>
            <a:custGeom>
              <a:avLst/>
              <a:gdLst>
                <a:gd name="T0" fmla="*/ 914 w 937"/>
                <a:gd name="T1" fmla="*/ 148 h 151"/>
                <a:gd name="T2" fmla="*/ 913 w 937"/>
                <a:gd name="T3" fmla="*/ 136 h 151"/>
                <a:gd name="T4" fmla="*/ 912 w 937"/>
                <a:gd name="T5" fmla="*/ 122 h 151"/>
                <a:gd name="T6" fmla="*/ 908 w 937"/>
                <a:gd name="T7" fmla="*/ 111 h 151"/>
                <a:gd name="T8" fmla="*/ 903 w 937"/>
                <a:gd name="T9" fmla="*/ 98 h 151"/>
                <a:gd name="T10" fmla="*/ 895 w 937"/>
                <a:gd name="T11" fmla="*/ 87 h 151"/>
                <a:gd name="T12" fmla="*/ 887 w 937"/>
                <a:gd name="T13" fmla="*/ 76 h 151"/>
                <a:gd name="T14" fmla="*/ 876 w 937"/>
                <a:gd name="T15" fmla="*/ 66 h 151"/>
                <a:gd name="T16" fmla="*/ 866 w 937"/>
                <a:gd name="T17" fmla="*/ 56 h 151"/>
                <a:gd name="T18" fmla="*/ 852 w 937"/>
                <a:gd name="T19" fmla="*/ 48 h 151"/>
                <a:gd name="T20" fmla="*/ 839 w 937"/>
                <a:gd name="T21" fmla="*/ 41 h 151"/>
                <a:gd name="T22" fmla="*/ 825 w 937"/>
                <a:gd name="T23" fmla="*/ 35 h 151"/>
                <a:gd name="T24" fmla="*/ 810 w 937"/>
                <a:gd name="T25" fmla="*/ 29 h 151"/>
                <a:gd name="T26" fmla="*/ 794 w 937"/>
                <a:gd name="T27" fmla="*/ 25 h 151"/>
                <a:gd name="T28" fmla="*/ 778 w 937"/>
                <a:gd name="T29" fmla="*/ 21 h 151"/>
                <a:gd name="T30" fmla="*/ 760 w 937"/>
                <a:gd name="T31" fmla="*/ 19 h 151"/>
                <a:gd name="T32" fmla="*/ 745 w 937"/>
                <a:gd name="T33" fmla="*/ 17 h 151"/>
                <a:gd name="T34" fmla="*/ 741 w 937"/>
                <a:gd name="T35" fmla="*/ 17 h 151"/>
                <a:gd name="T36" fmla="*/ 0 w 937"/>
                <a:gd name="T37" fmla="*/ 17 h 151"/>
                <a:gd name="T38" fmla="*/ 0 w 937"/>
                <a:gd name="T39" fmla="*/ 1 h 151"/>
                <a:gd name="T40" fmla="*/ 713 w 937"/>
                <a:gd name="T41" fmla="*/ 1 h 151"/>
                <a:gd name="T42" fmla="*/ 713 w 937"/>
                <a:gd name="T43" fmla="*/ 0 h 151"/>
                <a:gd name="T44" fmla="*/ 736 w 937"/>
                <a:gd name="T45" fmla="*/ 1 h 151"/>
                <a:gd name="T46" fmla="*/ 760 w 937"/>
                <a:gd name="T47" fmla="*/ 3 h 151"/>
                <a:gd name="T48" fmla="*/ 782 w 937"/>
                <a:gd name="T49" fmla="*/ 6 h 151"/>
                <a:gd name="T50" fmla="*/ 804 w 937"/>
                <a:gd name="T51" fmla="*/ 9 h 151"/>
                <a:gd name="T52" fmla="*/ 823 w 937"/>
                <a:gd name="T53" fmla="*/ 15 h 151"/>
                <a:gd name="T54" fmla="*/ 842 w 937"/>
                <a:gd name="T55" fmla="*/ 21 h 151"/>
                <a:gd name="T56" fmla="*/ 859 w 937"/>
                <a:gd name="T57" fmla="*/ 29 h 151"/>
                <a:gd name="T58" fmla="*/ 875 w 937"/>
                <a:gd name="T59" fmla="*/ 37 h 151"/>
                <a:gd name="T60" fmla="*/ 888 w 937"/>
                <a:gd name="T61" fmla="*/ 48 h 151"/>
                <a:gd name="T62" fmla="*/ 901 w 937"/>
                <a:gd name="T63" fmla="*/ 59 h 151"/>
                <a:gd name="T64" fmla="*/ 911 w 937"/>
                <a:gd name="T65" fmla="*/ 72 h 151"/>
                <a:gd name="T66" fmla="*/ 920 w 937"/>
                <a:gd name="T67" fmla="*/ 84 h 151"/>
                <a:gd name="T68" fmla="*/ 927 w 937"/>
                <a:gd name="T69" fmla="*/ 99 h 151"/>
                <a:gd name="T70" fmla="*/ 932 w 937"/>
                <a:gd name="T71" fmla="*/ 114 h 151"/>
                <a:gd name="T72" fmla="*/ 934 w 937"/>
                <a:gd name="T73" fmla="*/ 131 h 151"/>
                <a:gd name="T74" fmla="*/ 936 w 937"/>
                <a:gd name="T75" fmla="*/ 147 h 151"/>
                <a:gd name="T76" fmla="*/ 934 w 937"/>
                <a:gd name="T77" fmla="*/ 149 h 151"/>
                <a:gd name="T78" fmla="*/ 934 w 937"/>
                <a:gd name="T79" fmla="*/ 149 h 151"/>
                <a:gd name="T80" fmla="*/ 932 w 937"/>
                <a:gd name="T81" fmla="*/ 149 h 151"/>
                <a:gd name="T82" fmla="*/ 932 w 937"/>
                <a:gd name="T83" fmla="*/ 149 h 151"/>
                <a:gd name="T84" fmla="*/ 930 w 937"/>
                <a:gd name="T85" fmla="*/ 150 h 151"/>
                <a:gd name="T86" fmla="*/ 929 w 937"/>
                <a:gd name="T87" fmla="*/ 150 h 151"/>
                <a:gd name="T88" fmla="*/ 927 w 937"/>
                <a:gd name="T89" fmla="*/ 150 h 151"/>
                <a:gd name="T90" fmla="*/ 925 w 937"/>
                <a:gd name="T91" fmla="*/ 150 h 151"/>
                <a:gd name="T92" fmla="*/ 923 w 937"/>
                <a:gd name="T93" fmla="*/ 150 h 151"/>
                <a:gd name="T94" fmla="*/ 922 w 937"/>
                <a:gd name="T95" fmla="*/ 150 h 151"/>
                <a:gd name="T96" fmla="*/ 919 w 937"/>
                <a:gd name="T97" fmla="*/ 150 h 151"/>
                <a:gd name="T98" fmla="*/ 917 w 937"/>
                <a:gd name="T99" fmla="*/ 150 h 151"/>
                <a:gd name="T100" fmla="*/ 915 w 937"/>
                <a:gd name="T101" fmla="*/ 150 h 151"/>
                <a:gd name="T102" fmla="*/ 915 w 937"/>
                <a:gd name="T103" fmla="*/ 150 h 151"/>
                <a:gd name="T104" fmla="*/ 914 w 937"/>
                <a:gd name="T105" fmla="*/ 150 h 151"/>
                <a:gd name="T106" fmla="*/ 914 w 937"/>
                <a:gd name="T107" fmla="*/ 148 h 151"/>
                <a:gd name="T108" fmla="*/ 914 w 937"/>
                <a:gd name="T109" fmla="*/ 1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7" h="151">
                  <a:moveTo>
                    <a:pt x="914" y="148"/>
                  </a:moveTo>
                  <a:lnTo>
                    <a:pt x="913" y="136"/>
                  </a:lnTo>
                  <a:lnTo>
                    <a:pt x="912" y="122"/>
                  </a:lnTo>
                  <a:lnTo>
                    <a:pt x="908" y="111"/>
                  </a:lnTo>
                  <a:lnTo>
                    <a:pt x="903" y="98"/>
                  </a:lnTo>
                  <a:lnTo>
                    <a:pt x="895" y="87"/>
                  </a:lnTo>
                  <a:lnTo>
                    <a:pt x="887" y="76"/>
                  </a:lnTo>
                  <a:lnTo>
                    <a:pt x="876" y="66"/>
                  </a:lnTo>
                  <a:lnTo>
                    <a:pt x="866" y="56"/>
                  </a:lnTo>
                  <a:lnTo>
                    <a:pt x="852" y="48"/>
                  </a:lnTo>
                  <a:lnTo>
                    <a:pt x="839" y="41"/>
                  </a:lnTo>
                  <a:lnTo>
                    <a:pt x="825" y="35"/>
                  </a:lnTo>
                  <a:lnTo>
                    <a:pt x="810" y="29"/>
                  </a:lnTo>
                  <a:lnTo>
                    <a:pt x="794" y="25"/>
                  </a:lnTo>
                  <a:lnTo>
                    <a:pt x="778" y="21"/>
                  </a:lnTo>
                  <a:lnTo>
                    <a:pt x="760" y="19"/>
                  </a:lnTo>
                  <a:lnTo>
                    <a:pt x="745" y="17"/>
                  </a:lnTo>
                  <a:lnTo>
                    <a:pt x="741" y="17"/>
                  </a:lnTo>
                  <a:lnTo>
                    <a:pt x="0" y="17"/>
                  </a:lnTo>
                  <a:lnTo>
                    <a:pt x="0" y="1"/>
                  </a:lnTo>
                  <a:lnTo>
                    <a:pt x="713" y="1"/>
                  </a:lnTo>
                  <a:lnTo>
                    <a:pt x="713" y="0"/>
                  </a:lnTo>
                  <a:lnTo>
                    <a:pt x="736" y="1"/>
                  </a:lnTo>
                  <a:lnTo>
                    <a:pt x="760" y="3"/>
                  </a:lnTo>
                  <a:lnTo>
                    <a:pt x="782" y="6"/>
                  </a:lnTo>
                  <a:lnTo>
                    <a:pt x="804" y="9"/>
                  </a:lnTo>
                  <a:lnTo>
                    <a:pt x="823" y="15"/>
                  </a:lnTo>
                  <a:lnTo>
                    <a:pt x="842" y="21"/>
                  </a:lnTo>
                  <a:lnTo>
                    <a:pt x="859" y="29"/>
                  </a:lnTo>
                  <a:lnTo>
                    <a:pt x="875" y="37"/>
                  </a:lnTo>
                  <a:lnTo>
                    <a:pt x="888" y="48"/>
                  </a:lnTo>
                  <a:lnTo>
                    <a:pt x="901" y="59"/>
                  </a:lnTo>
                  <a:lnTo>
                    <a:pt x="911" y="72"/>
                  </a:lnTo>
                  <a:lnTo>
                    <a:pt x="920" y="84"/>
                  </a:lnTo>
                  <a:lnTo>
                    <a:pt x="927" y="99"/>
                  </a:lnTo>
                  <a:lnTo>
                    <a:pt x="932" y="114"/>
                  </a:lnTo>
                  <a:lnTo>
                    <a:pt x="934" y="131"/>
                  </a:lnTo>
                  <a:lnTo>
                    <a:pt x="936" y="147"/>
                  </a:lnTo>
                  <a:lnTo>
                    <a:pt x="934" y="149"/>
                  </a:lnTo>
                  <a:lnTo>
                    <a:pt x="934" y="149"/>
                  </a:lnTo>
                  <a:lnTo>
                    <a:pt x="932" y="149"/>
                  </a:lnTo>
                  <a:lnTo>
                    <a:pt x="932" y="149"/>
                  </a:lnTo>
                  <a:lnTo>
                    <a:pt x="930" y="150"/>
                  </a:lnTo>
                  <a:lnTo>
                    <a:pt x="929" y="150"/>
                  </a:lnTo>
                  <a:lnTo>
                    <a:pt x="927" y="150"/>
                  </a:lnTo>
                  <a:lnTo>
                    <a:pt x="925" y="150"/>
                  </a:lnTo>
                  <a:lnTo>
                    <a:pt x="923" y="150"/>
                  </a:lnTo>
                  <a:lnTo>
                    <a:pt x="922" y="150"/>
                  </a:lnTo>
                  <a:lnTo>
                    <a:pt x="919" y="150"/>
                  </a:lnTo>
                  <a:lnTo>
                    <a:pt x="917" y="150"/>
                  </a:lnTo>
                  <a:lnTo>
                    <a:pt x="915" y="150"/>
                  </a:lnTo>
                  <a:lnTo>
                    <a:pt x="915" y="150"/>
                  </a:lnTo>
                  <a:lnTo>
                    <a:pt x="914" y="150"/>
                  </a:lnTo>
                  <a:lnTo>
                    <a:pt x="914" y="148"/>
                  </a:lnTo>
                  <a:lnTo>
                    <a:pt x="914" y="148"/>
                  </a:lnTo>
                </a:path>
              </a:pathLst>
            </a:custGeom>
            <a:solidFill>
              <a:srgbClr val="E1E1E1"/>
            </a:solidFill>
            <a:ln w="9207" cap="flat" cmpd="sng">
              <a:solidFill>
                <a:srgbClr val="4F4F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Freeform 44">
              <a:extLst>
                <a:ext uri="{FF2B5EF4-FFF2-40B4-BE49-F238E27FC236}">
                  <a16:creationId xmlns:a16="http://schemas.microsoft.com/office/drawing/2014/main" id="{627E985B-1F22-4F1D-8BFD-6E0FAB542E88}"/>
                </a:ext>
              </a:extLst>
            </p:cNvPr>
            <p:cNvSpPr>
              <a:spLocks/>
            </p:cNvSpPr>
            <p:nvPr/>
          </p:nvSpPr>
          <p:spPr bwMode="auto">
            <a:xfrm>
              <a:off x="2769" y="2599"/>
              <a:ext cx="296" cy="76"/>
            </a:xfrm>
            <a:custGeom>
              <a:avLst/>
              <a:gdLst>
                <a:gd name="T0" fmla="*/ 295 w 296"/>
                <a:gd name="T1" fmla="*/ 0 h 76"/>
                <a:gd name="T2" fmla="*/ 105 w 296"/>
                <a:gd name="T3" fmla="*/ 0 h 76"/>
                <a:gd name="T4" fmla="*/ 0 w 296"/>
                <a:gd name="T5" fmla="*/ 73 h 76"/>
                <a:gd name="T6" fmla="*/ 133 w 296"/>
                <a:gd name="T7" fmla="*/ 75 h 76"/>
                <a:gd name="T8" fmla="*/ 295 w 296"/>
                <a:gd name="T9" fmla="*/ 0 h 76"/>
                <a:gd name="T10" fmla="*/ 295 w 296"/>
                <a:gd name="T11" fmla="*/ 0 h 76"/>
              </a:gdLst>
              <a:ahLst/>
              <a:cxnLst>
                <a:cxn ang="0">
                  <a:pos x="T0" y="T1"/>
                </a:cxn>
                <a:cxn ang="0">
                  <a:pos x="T2" y="T3"/>
                </a:cxn>
                <a:cxn ang="0">
                  <a:pos x="T4" y="T5"/>
                </a:cxn>
                <a:cxn ang="0">
                  <a:pos x="T6" y="T7"/>
                </a:cxn>
                <a:cxn ang="0">
                  <a:pos x="T8" y="T9"/>
                </a:cxn>
                <a:cxn ang="0">
                  <a:pos x="T10" y="T11"/>
                </a:cxn>
              </a:cxnLst>
              <a:rect l="0" t="0" r="r" b="b"/>
              <a:pathLst>
                <a:path w="296" h="76">
                  <a:moveTo>
                    <a:pt x="295" y="0"/>
                  </a:moveTo>
                  <a:lnTo>
                    <a:pt x="105" y="0"/>
                  </a:lnTo>
                  <a:lnTo>
                    <a:pt x="0" y="73"/>
                  </a:lnTo>
                  <a:lnTo>
                    <a:pt x="133" y="75"/>
                  </a:lnTo>
                  <a:lnTo>
                    <a:pt x="295" y="0"/>
                  </a:lnTo>
                  <a:lnTo>
                    <a:pt x="295" y="0"/>
                  </a:lnTo>
                </a:path>
              </a:pathLst>
            </a:custGeom>
            <a:solidFill>
              <a:srgbClr val="810000"/>
            </a:solidFill>
            <a:ln w="9207" cap="flat"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Oval 45">
              <a:extLst>
                <a:ext uri="{FF2B5EF4-FFF2-40B4-BE49-F238E27FC236}">
                  <a16:creationId xmlns:a16="http://schemas.microsoft.com/office/drawing/2014/main" id="{E923BC09-3DDC-4196-846F-83C163CCD3A1}"/>
                </a:ext>
              </a:extLst>
            </p:cNvPr>
            <p:cNvSpPr>
              <a:spLocks noChangeArrowheads="1"/>
            </p:cNvSpPr>
            <p:nvPr/>
          </p:nvSpPr>
          <p:spPr bwMode="auto">
            <a:xfrm>
              <a:off x="2689" y="2569"/>
              <a:ext cx="207" cy="21"/>
            </a:xfrm>
            <a:prstGeom prst="ellipse">
              <a:avLst/>
            </a:prstGeom>
            <a:solidFill>
              <a:srgbClr val="404040"/>
            </a:solidFill>
            <a:ln w="9207">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AutoShape 46">
              <a:extLst>
                <a:ext uri="{FF2B5EF4-FFF2-40B4-BE49-F238E27FC236}">
                  <a16:creationId xmlns:a16="http://schemas.microsoft.com/office/drawing/2014/main" id="{F19569DD-CCEC-491C-AD6F-B101C1F16ACC}"/>
                </a:ext>
              </a:extLst>
            </p:cNvPr>
            <p:cNvSpPr>
              <a:spLocks noChangeArrowheads="1"/>
            </p:cNvSpPr>
            <p:nvPr/>
          </p:nvSpPr>
          <p:spPr bwMode="auto">
            <a:xfrm flipV="1">
              <a:off x="2820" y="2661"/>
              <a:ext cx="155" cy="142"/>
            </a:xfrm>
            <a:prstGeom prst="roundRect">
              <a:avLst>
                <a:gd name="adj" fmla="val 0"/>
              </a:avLst>
            </a:prstGeom>
            <a:solidFill>
              <a:srgbClr val="80621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Freeform 47">
              <a:extLst>
                <a:ext uri="{FF2B5EF4-FFF2-40B4-BE49-F238E27FC236}">
                  <a16:creationId xmlns:a16="http://schemas.microsoft.com/office/drawing/2014/main" id="{34CB4F8F-C510-4263-B9EA-0774E40E125B}"/>
                </a:ext>
              </a:extLst>
            </p:cNvPr>
            <p:cNvSpPr>
              <a:spLocks/>
            </p:cNvSpPr>
            <p:nvPr/>
          </p:nvSpPr>
          <p:spPr bwMode="auto">
            <a:xfrm>
              <a:off x="2686" y="2580"/>
              <a:ext cx="212" cy="247"/>
            </a:xfrm>
            <a:custGeom>
              <a:avLst/>
              <a:gdLst>
                <a:gd name="T0" fmla="*/ 0 w 212"/>
                <a:gd name="T1" fmla="*/ 1 h 247"/>
                <a:gd name="T2" fmla="*/ 12 w 212"/>
                <a:gd name="T3" fmla="*/ 4 h 247"/>
                <a:gd name="T4" fmla="*/ 25 w 212"/>
                <a:gd name="T5" fmla="*/ 6 h 247"/>
                <a:gd name="T6" fmla="*/ 38 w 212"/>
                <a:gd name="T7" fmla="*/ 8 h 247"/>
                <a:gd name="T8" fmla="*/ 51 w 212"/>
                <a:gd name="T9" fmla="*/ 9 h 247"/>
                <a:gd name="T10" fmla="*/ 63 w 212"/>
                <a:gd name="T11" fmla="*/ 11 h 247"/>
                <a:gd name="T12" fmla="*/ 76 w 212"/>
                <a:gd name="T13" fmla="*/ 12 h 247"/>
                <a:gd name="T14" fmla="*/ 90 w 212"/>
                <a:gd name="T15" fmla="*/ 12 h 247"/>
                <a:gd name="T16" fmla="*/ 104 w 212"/>
                <a:gd name="T17" fmla="*/ 12 h 247"/>
                <a:gd name="T18" fmla="*/ 115 w 212"/>
                <a:gd name="T19" fmla="*/ 12 h 247"/>
                <a:gd name="T20" fmla="*/ 129 w 212"/>
                <a:gd name="T21" fmla="*/ 12 h 247"/>
                <a:gd name="T22" fmla="*/ 142 w 212"/>
                <a:gd name="T23" fmla="*/ 11 h 247"/>
                <a:gd name="T24" fmla="*/ 155 w 212"/>
                <a:gd name="T25" fmla="*/ 9 h 247"/>
                <a:gd name="T26" fmla="*/ 167 w 212"/>
                <a:gd name="T27" fmla="*/ 8 h 247"/>
                <a:gd name="T28" fmla="*/ 180 w 212"/>
                <a:gd name="T29" fmla="*/ 6 h 247"/>
                <a:gd name="T30" fmla="*/ 194 w 212"/>
                <a:gd name="T31" fmla="*/ 4 h 247"/>
                <a:gd name="T32" fmla="*/ 208 w 212"/>
                <a:gd name="T33" fmla="*/ 1 h 247"/>
                <a:gd name="T34" fmla="*/ 211 w 212"/>
                <a:gd name="T35" fmla="*/ 0 h 247"/>
                <a:gd name="T36" fmla="*/ 211 w 212"/>
                <a:gd name="T37" fmla="*/ 229 h 247"/>
                <a:gd name="T38" fmla="*/ 211 w 212"/>
                <a:gd name="T39" fmla="*/ 232 h 247"/>
                <a:gd name="T40" fmla="*/ 198 w 212"/>
                <a:gd name="T41" fmla="*/ 235 h 247"/>
                <a:gd name="T42" fmla="*/ 186 w 212"/>
                <a:gd name="T43" fmla="*/ 239 h 247"/>
                <a:gd name="T44" fmla="*/ 172 w 212"/>
                <a:gd name="T45" fmla="*/ 241 h 247"/>
                <a:gd name="T46" fmla="*/ 160 w 212"/>
                <a:gd name="T47" fmla="*/ 243 h 247"/>
                <a:gd name="T48" fmla="*/ 147 w 212"/>
                <a:gd name="T49" fmla="*/ 245 h 247"/>
                <a:gd name="T50" fmla="*/ 133 w 212"/>
                <a:gd name="T51" fmla="*/ 246 h 247"/>
                <a:gd name="T52" fmla="*/ 120 w 212"/>
                <a:gd name="T53" fmla="*/ 246 h 247"/>
                <a:gd name="T54" fmla="*/ 107 w 212"/>
                <a:gd name="T55" fmla="*/ 246 h 247"/>
                <a:gd name="T56" fmla="*/ 94 w 212"/>
                <a:gd name="T57" fmla="*/ 246 h 247"/>
                <a:gd name="T58" fmla="*/ 80 w 212"/>
                <a:gd name="T59" fmla="*/ 245 h 247"/>
                <a:gd name="T60" fmla="*/ 67 w 212"/>
                <a:gd name="T61" fmla="*/ 244 h 247"/>
                <a:gd name="T62" fmla="*/ 54 w 212"/>
                <a:gd name="T63" fmla="*/ 242 h 247"/>
                <a:gd name="T64" fmla="*/ 40 w 212"/>
                <a:gd name="T65" fmla="*/ 241 h 247"/>
                <a:gd name="T66" fmla="*/ 28 w 212"/>
                <a:gd name="T67" fmla="*/ 238 h 247"/>
                <a:gd name="T68" fmla="*/ 15 w 212"/>
                <a:gd name="T69" fmla="*/ 235 h 247"/>
                <a:gd name="T70" fmla="*/ 3 w 212"/>
                <a:gd name="T71" fmla="*/ 231 h 247"/>
                <a:gd name="T72" fmla="*/ 3 w 212"/>
                <a:gd name="T73" fmla="*/ 223 h 247"/>
                <a:gd name="T74" fmla="*/ 3 w 212"/>
                <a:gd name="T75" fmla="*/ 7 h 247"/>
                <a:gd name="T76" fmla="*/ 0 w 212"/>
                <a:gd name="T77" fmla="*/ 1 h 247"/>
                <a:gd name="T78" fmla="*/ 0 w 212"/>
                <a:gd name="T79" fmla="*/ 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 h="247">
                  <a:moveTo>
                    <a:pt x="0" y="1"/>
                  </a:moveTo>
                  <a:lnTo>
                    <a:pt x="12" y="4"/>
                  </a:lnTo>
                  <a:lnTo>
                    <a:pt x="25" y="6"/>
                  </a:lnTo>
                  <a:lnTo>
                    <a:pt x="38" y="8"/>
                  </a:lnTo>
                  <a:lnTo>
                    <a:pt x="51" y="9"/>
                  </a:lnTo>
                  <a:lnTo>
                    <a:pt x="63" y="11"/>
                  </a:lnTo>
                  <a:lnTo>
                    <a:pt x="76" y="12"/>
                  </a:lnTo>
                  <a:lnTo>
                    <a:pt x="90" y="12"/>
                  </a:lnTo>
                  <a:lnTo>
                    <a:pt x="104" y="12"/>
                  </a:lnTo>
                  <a:lnTo>
                    <a:pt x="115" y="12"/>
                  </a:lnTo>
                  <a:lnTo>
                    <a:pt x="129" y="12"/>
                  </a:lnTo>
                  <a:lnTo>
                    <a:pt x="142" y="11"/>
                  </a:lnTo>
                  <a:lnTo>
                    <a:pt x="155" y="9"/>
                  </a:lnTo>
                  <a:lnTo>
                    <a:pt x="167" y="8"/>
                  </a:lnTo>
                  <a:lnTo>
                    <a:pt x="180" y="6"/>
                  </a:lnTo>
                  <a:lnTo>
                    <a:pt x="194" y="4"/>
                  </a:lnTo>
                  <a:lnTo>
                    <a:pt x="208" y="1"/>
                  </a:lnTo>
                  <a:lnTo>
                    <a:pt x="211" y="0"/>
                  </a:lnTo>
                  <a:lnTo>
                    <a:pt x="211" y="229"/>
                  </a:lnTo>
                  <a:lnTo>
                    <a:pt x="211" y="232"/>
                  </a:lnTo>
                  <a:lnTo>
                    <a:pt x="198" y="235"/>
                  </a:lnTo>
                  <a:lnTo>
                    <a:pt x="186" y="239"/>
                  </a:lnTo>
                  <a:lnTo>
                    <a:pt x="172" y="241"/>
                  </a:lnTo>
                  <a:lnTo>
                    <a:pt x="160" y="243"/>
                  </a:lnTo>
                  <a:lnTo>
                    <a:pt x="147" y="245"/>
                  </a:lnTo>
                  <a:lnTo>
                    <a:pt x="133" y="246"/>
                  </a:lnTo>
                  <a:lnTo>
                    <a:pt x="120" y="246"/>
                  </a:lnTo>
                  <a:lnTo>
                    <a:pt x="107" y="246"/>
                  </a:lnTo>
                  <a:lnTo>
                    <a:pt x="94" y="246"/>
                  </a:lnTo>
                  <a:lnTo>
                    <a:pt x="80" y="245"/>
                  </a:lnTo>
                  <a:lnTo>
                    <a:pt x="67" y="244"/>
                  </a:lnTo>
                  <a:lnTo>
                    <a:pt x="54" y="242"/>
                  </a:lnTo>
                  <a:lnTo>
                    <a:pt x="40" y="241"/>
                  </a:lnTo>
                  <a:lnTo>
                    <a:pt x="28" y="238"/>
                  </a:lnTo>
                  <a:lnTo>
                    <a:pt x="15" y="235"/>
                  </a:lnTo>
                  <a:lnTo>
                    <a:pt x="3" y="231"/>
                  </a:lnTo>
                  <a:lnTo>
                    <a:pt x="3" y="223"/>
                  </a:lnTo>
                  <a:lnTo>
                    <a:pt x="3" y="7"/>
                  </a:lnTo>
                  <a:lnTo>
                    <a:pt x="0" y="1"/>
                  </a:lnTo>
                  <a:lnTo>
                    <a:pt x="0" y="1"/>
                  </a:lnTo>
                </a:path>
              </a:pathLst>
            </a:custGeom>
            <a:gradFill rotWithShape="0">
              <a:gsLst>
                <a:gs pos="0">
                  <a:srgbClr val="5F5F5F"/>
                </a:gs>
                <a:gs pos="100000">
                  <a:srgbClr val="D2D2D2"/>
                </a:gs>
              </a:gsLst>
              <a:lin ang="0" scaled="1"/>
            </a:gra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Freeform 48">
              <a:extLst>
                <a:ext uri="{FF2B5EF4-FFF2-40B4-BE49-F238E27FC236}">
                  <a16:creationId xmlns:a16="http://schemas.microsoft.com/office/drawing/2014/main" id="{BE6C0AE5-3EE3-4536-9856-908B074922C3}"/>
                </a:ext>
              </a:extLst>
            </p:cNvPr>
            <p:cNvSpPr>
              <a:spLocks/>
            </p:cNvSpPr>
            <p:nvPr/>
          </p:nvSpPr>
          <p:spPr bwMode="auto">
            <a:xfrm>
              <a:off x="2544" y="2631"/>
              <a:ext cx="158" cy="191"/>
            </a:xfrm>
            <a:custGeom>
              <a:avLst/>
              <a:gdLst>
                <a:gd name="T0" fmla="*/ 0 w 158"/>
                <a:gd name="T1" fmla="*/ 3 h 191"/>
                <a:gd name="T2" fmla="*/ 8 w 158"/>
                <a:gd name="T3" fmla="*/ 6 h 191"/>
                <a:gd name="T4" fmla="*/ 18 w 158"/>
                <a:gd name="T5" fmla="*/ 8 h 191"/>
                <a:gd name="T6" fmla="*/ 28 w 158"/>
                <a:gd name="T7" fmla="*/ 10 h 191"/>
                <a:gd name="T8" fmla="*/ 37 w 158"/>
                <a:gd name="T9" fmla="*/ 10 h 191"/>
                <a:gd name="T10" fmla="*/ 47 w 158"/>
                <a:gd name="T11" fmla="*/ 11 h 191"/>
                <a:gd name="T12" fmla="*/ 57 w 158"/>
                <a:gd name="T13" fmla="*/ 11 h 191"/>
                <a:gd name="T14" fmla="*/ 67 w 158"/>
                <a:gd name="T15" fmla="*/ 11 h 191"/>
                <a:gd name="T16" fmla="*/ 76 w 158"/>
                <a:gd name="T17" fmla="*/ 10 h 191"/>
                <a:gd name="T18" fmla="*/ 86 w 158"/>
                <a:gd name="T19" fmla="*/ 10 h 191"/>
                <a:gd name="T20" fmla="*/ 96 w 158"/>
                <a:gd name="T21" fmla="*/ 9 h 191"/>
                <a:gd name="T22" fmla="*/ 105 w 158"/>
                <a:gd name="T23" fmla="*/ 9 h 191"/>
                <a:gd name="T24" fmla="*/ 115 w 158"/>
                <a:gd name="T25" fmla="*/ 7 h 191"/>
                <a:gd name="T26" fmla="*/ 125 w 158"/>
                <a:gd name="T27" fmla="*/ 6 h 191"/>
                <a:gd name="T28" fmla="*/ 134 w 158"/>
                <a:gd name="T29" fmla="*/ 4 h 191"/>
                <a:gd name="T30" fmla="*/ 144 w 158"/>
                <a:gd name="T31" fmla="*/ 2 h 191"/>
                <a:gd name="T32" fmla="*/ 155 w 158"/>
                <a:gd name="T33" fmla="*/ 0 h 191"/>
                <a:gd name="T34" fmla="*/ 157 w 158"/>
                <a:gd name="T35" fmla="*/ 170 h 191"/>
                <a:gd name="T36" fmla="*/ 143 w 158"/>
                <a:gd name="T37" fmla="*/ 180 h 191"/>
                <a:gd name="T38" fmla="*/ 133 w 158"/>
                <a:gd name="T39" fmla="*/ 183 h 191"/>
                <a:gd name="T40" fmla="*/ 125 w 158"/>
                <a:gd name="T41" fmla="*/ 185 h 191"/>
                <a:gd name="T42" fmla="*/ 115 w 158"/>
                <a:gd name="T43" fmla="*/ 187 h 191"/>
                <a:gd name="T44" fmla="*/ 107 w 158"/>
                <a:gd name="T45" fmla="*/ 188 h 191"/>
                <a:gd name="T46" fmla="*/ 98 w 158"/>
                <a:gd name="T47" fmla="*/ 190 h 191"/>
                <a:gd name="T48" fmla="*/ 90 w 158"/>
                <a:gd name="T49" fmla="*/ 190 h 191"/>
                <a:gd name="T50" fmla="*/ 80 w 158"/>
                <a:gd name="T51" fmla="*/ 190 h 191"/>
                <a:gd name="T52" fmla="*/ 72 w 158"/>
                <a:gd name="T53" fmla="*/ 190 h 191"/>
                <a:gd name="T54" fmla="*/ 63 w 158"/>
                <a:gd name="T55" fmla="*/ 190 h 191"/>
                <a:gd name="T56" fmla="*/ 54 w 158"/>
                <a:gd name="T57" fmla="*/ 190 h 191"/>
                <a:gd name="T58" fmla="*/ 45 w 158"/>
                <a:gd name="T59" fmla="*/ 189 h 191"/>
                <a:gd name="T60" fmla="*/ 37 w 158"/>
                <a:gd name="T61" fmla="*/ 187 h 191"/>
                <a:gd name="T62" fmla="*/ 27 w 158"/>
                <a:gd name="T63" fmla="*/ 185 h 191"/>
                <a:gd name="T64" fmla="*/ 19 w 158"/>
                <a:gd name="T65" fmla="*/ 183 h 191"/>
                <a:gd name="T66" fmla="*/ 9 w 158"/>
                <a:gd name="T67" fmla="*/ 181 h 191"/>
                <a:gd name="T68" fmla="*/ 2 w 158"/>
                <a:gd name="T69" fmla="*/ 177 h 191"/>
                <a:gd name="T70" fmla="*/ 2 w 158"/>
                <a:gd name="T71" fmla="*/ 172 h 191"/>
                <a:gd name="T72" fmla="*/ 2 w 158"/>
                <a:gd name="T73" fmla="*/ 9 h 191"/>
                <a:gd name="T74" fmla="*/ 0 w 158"/>
                <a:gd name="T75" fmla="*/ 3 h 191"/>
                <a:gd name="T76" fmla="*/ 0 w 158"/>
                <a:gd name="T77"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191">
                  <a:moveTo>
                    <a:pt x="0" y="3"/>
                  </a:moveTo>
                  <a:lnTo>
                    <a:pt x="8" y="6"/>
                  </a:lnTo>
                  <a:lnTo>
                    <a:pt x="18" y="8"/>
                  </a:lnTo>
                  <a:lnTo>
                    <a:pt x="28" y="10"/>
                  </a:lnTo>
                  <a:lnTo>
                    <a:pt x="37" y="10"/>
                  </a:lnTo>
                  <a:lnTo>
                    <a:pt x="47" y="11"/>
                  </a:lnTo>
                  <a:lnTo>
                    <a:pt x="57" y="11"/>
                  </a:lnTo>
                  <a:lnTo>
                    <a:pt x="67" y="11"/>
                  </a:lnTo>
                  <a:lnTo>
                    <a:pt x="76" y="10"/>
                  </a:lnTo>
                  <a:lnTo>
                    <a:pt x="86" y="10"/>
                  </a:lnTo>
                  <a:lnTo>
                    <a:pt x="96" y="9"/>
                  </a:lnTo>
                  <a:lnTo>
                    <a:pt x="105" y="9"/>
                  </a:lnTo>
                  <a:lnTo>
                    <a:pt x="115" y="7"/>
                  </a:lnTo>
                  <a:lnTo>
                    <a:pt x="125" y="6"/>
                  </a:lnTo>
                  <a:lnTo>
                    <a:pt x="134" y="4"/>
                  </a:lnTo>
                  <a:lnTo>
                    <a:pt x="144" y="2"/>
                  </a:lnTo>
                  <a:lnTo>
                    <a:pt x="155" y="0"/>
                  </a:lnTo>
                  <a:lnTo>
                    <a:pt x="157" y="170"/>
                  </a:lnTo>
                  <a:lnTo>
                    <a:pt x="143" y="180"/>
                  </a:lnTo>
                  <a:lnTo>
                    <a:pt x="133" y="183"/>
                  </a:lnTo>
                  <a:lnTo>
                    <a:pt x="125" y="185"/>
                  </a:lnTo>
                  <a:lnTo>
                    <a:pt x="115" y="187"/>
                  </a:lnTo>
                  <a:lnTo>
                    <a:pt x="107" y="188"/>
                  </a:lnTo>
                  <a:lnTo>
                    <a:pt x="98" y="190"/>
                  </a:lnTo>
                  <a:lnTo>
                    <a:pt x="90" y="190"/>
                  </a:lnTo>
                  <a:lnTo>
                    <a:pt x="80" y="190"/>
                  </a:lnTo>
                  <a:lnTo>
                    <a:pt x="72" y="190"/>
                  </a:lnTo>
                  <a:lnTo>
                    <a:pt x="63" y="190"/>
                  </a:lnTo>
                  <a:lnTo>
                    <a:pt x="54" y="190"/>
                  </a:lnTo>
                  <a:lnTo>
                    <a:pt x="45" y="189"/>
                  </a:lnTo>
                  <a:lnTo>
                    <a:pt x="37" y="187"/>
                  </a:lnTo>
                  <a:lnTo>
                    <a:pt x="27" y="185"/>
                  </a:lnTo>
                  <a:lnTo>
                    <a:pt x="19" y="183"/>
                  </a:lnTo>
                  <a:lnTo>
                    <a:pt x="9" y="181"/>
                  </a:lnTo>
                  <a:lnTo>
                    <a:pt x="2" y="177"/>
                  </a:lnTo>
                  <a:lnTo>
                    <a:pt x="2" y="172"/>
                  </a:lnTo>
                  <a:lnTo>
                    <a:pt x="2" y="9"/>
                  </a:lnTo>
                  <a:lnTo>
                    <a:pt x="0" y="3"/>
                  </a:lnTo>
                  <a:lnTo>
                    <a:pt x="0" y="3"/>
                  </a:lnTo>
                </a:path>
              </a:pathLst>
            </a:custGeom>
            <a:solidFill>
              <a:srgbClr val="E1E1E1"/>
            </a:solidFill>
            <a:ln w="9207" cap="flat"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Oval 49">
              <a:extLst>
                <a:ext uri="{FF2B5EF4-FFF2-40B4-BE49-F238E27FC236}">
                  <a16:creationId xmlns:a16="http://schemas.microsoft.com/office/drawing/2014/main" id="{BA772AB6-7352-43A5-87C6-0CFDE864B764}"/>
                </a:ext>
              </a:extLst>
            </p:cNvPr>
            <p:cNvSpPr>
              <a:spLocks noChangeArrowheads="1"/>
            </p:cNvSpPr>
            <p:nvPr/>
          </p:nvSpPr>
          <p:spPr bwMode="auto">
            <a:xfrm>
              <a:off x="2414" y="2534"/>
              <a:ext cx="260" cy="32"/>
            </a:xfrm>
            <a:prstGeom prst="ellipse">
              <a:avLst/>
            </a:prstGeom>
            <a:solidFill>
              <a:srgbClr val="404040"/>
            </a:solidFill>
            <a:ln w="9207">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Freeform 50">
              <a:extLst>
                <a:ext uri="{FF2B5EF4-FFF2-40B4-BE49-F238E27FC236}">
                  <a16:creationId xmlns:a16="http://schemas.microsoft.com/office/drawing/2014/main" id="{A8F847A1-F43C-4090-BDB1-036EB887C636}"/>
                </a:ext>
              </a:extLst>
            </p:cNvPr>
            <p:cNvSpPr>
              <a:spLocks/>
            </p:cNvSpPr>
            <p:nvPr/>
          </p:nvSpPr>
          <p:spPr bwMode="auto">
            <a:xfrm>
              <a:off x="2896" y="2597"/>
              <a:ext cx="237" cy="207"/>
            </a:xfrm>
            <a:custGeom>
              <a:avLst/>
              <a:gdLst>
                <a:gd name="T0" fmla="*/ 166 w 237"/>
                <a:gd name="T1" fmla="*/ 0 h 207"/>
                <a:gd name="T2" fmla="*/ 236 w 237"/>
                <a:gd name="T3" fmla="*/ 67 h 207"/>
                <a:gd name="T4" fmla="*/ 236 w 237"/>
                <a:gd name="T5" fmla="*/ 206 h 207"/>
                <a:gd name="T6" fmla="*/ 59 w 237"/>
                <a:gd name="T7" fmla="*/ 206 h 207"/>
                <a:gd name="T8" fmla="*/ 56 w 237"/>
                <a:gd name="T9" fmla="*/ 80 h 207"/>
                <a:gd name="T10" fmla="*/ 0 w 237"/>
                <a:gd name="T11" fmla="*/ 79 h 207"/>
                <a:gd name="T12" fmla="*/ 166 w 237"/>
                <a:gd name="T13" fmla="*/ 0 h 207"/>
                <a:gd name="T14" fmla="*/ 166 w 237"/>
                <a:gd name="T15" fmla="*/ 0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07">
                  <a:moveTo>
                    <a:pt x="166" y="0"/>
                  </a:moveTo>
                  <a:lnTo>
                    <a:pt x="236" y="67"/>
                  </a:lnTo>
                  <a:lnTo>
                    <a:pt x="236" y="206"/>
                  </a:lnTo>
                  <a:lnTo>
                    <a:pt x="59" y="206"/>
                  </a:lnTo>
                  <a:lnTo>
                    <a:pt x="56" y="80"/>
                  </a:lnTo>
                  <a:lnTo>
                    <a:pt x="0" y="79"/>
                  </a:lnTo>
                  <a:lnTo>
                    <a:pt x="166" y="0"/>
                  </a:lnTo>
                  <a:lnTo>
                    <a:pt x="166" y="0"/>
                  </a:lnTo>
                </a:path>
              </a:pathLst>
            </a:custGeom>
            <a:solidFill>
              <a:srgbClr val="D2B06A"/>
            </a:solidFill>
            <a:ln w="9207" cap="flat" cmpd="sng">
              <a:solidFill>
                <a:srgbClr val="D2B06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Oval 51">
              <a:extLst>
                <a:ext uri="{FF2B5EF4-FFF2-40B4-BE49-F238E27FC236}">
                  <a16:creationId xmlns:a16="http://schemas.microsoft.com/office/drawing/2014/main" id="{961A1CC1-5DDD-4E22-BE1A-47A89CCBCCDB}"/>
                </a:ext>
              </a:extLst>
            </p:cNvPr>
            <p:cNvSpPr>
              <a:spLocks noChangeArrowheads="1"/>
            </p:cNvSpPr>
            <p:nvPr/>
          </p:nvSpPr>
          <p:spPr bwMode="auto">
            <a:xfrm>
              <a:off x="2545" y="2622"/>
              <a:ext cx="149" cy="22"/>
            </a:xfrm>
            <a:prstGeom prst="ellipse">
              <a:avLst/>
            </a:prstGeom>
            <a:solidFill>
              <a:srgbClr val="404040"/>
            </a:solidFill>
            <a:ln w="9207">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52">
              <a:extLst>
                <a:ext uri="{FF2B5EF4-FFF2-40B4-BE49-F238E27FC236}">
                  <a16:creationId xmlns:a16="http://schemas.microsoft.com/office/drawing/2014/main" id="{DEA86E6E-D326-4187-9B51-B2EF98E131A3}"/>
                </a:ext>
              </a:extLst>
            </p:cNvPr>
            <p:cNvSpPr>
              <a:spLocks noChangeArrowheads="1"/>
            </p:cNvSpPr>
            <p:nvPr/>
          </p:nvSpPr>
          <p:spPr bwMode="auto">
            <a:xfrm flipV="1">
              <a:off x="3128" y="2069"/>
              <a:ext cx="91" cy="624"/>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AutoShape 53">
              <a:extLst>
                <a:ext uri="{FF2B5EF4-FFF2-40B4-BE49-F238E27FC236}">
                  <a16:creationId xmlns:a16="http://schemas.microsoft.com/office/drawing/2014/main" id="{32B3DC4E-7634-4F8E-8277-C48D913E6CC9}"/>
                </a:ext>
              </a:extLst>
            </p:cNvPr>
            <p:cNvSpPr>
              <a:spLocks noChangeArrowheads="1"/>
            </p:cNvSpPr>
            <p:nvPr/>
          </p:nvSpPr>
          <p:spPr bwMode="auto">
            <a:xfrm flipV="1">
              <a:off x="2950" y="1905"/>
              <a:ext cx="120" cy="772"/>
            </a:xfrm>
            <a:prstGeom prst="roundRect">
              <a:avLst>
                <a:gd name="adj" fmla="val 0"/>
              </a:avLst>
            </a:prstGeom>
            <a:solidFill>
              <a:srgbClr val="7FC2BC"/>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AutoShape 54">
              <a:extLst>
                <a:ext uri="{FF2B5EF4-FFF2-40B4-BE49-F238E27FC236}">
                  <a16:creationId xmlns:a16="http://schemas.microsoft.com/office/drawing/2014/main" id="{AAE70786-D5C4-4970-ADFB-E3ACE2E87FF3}"/>
                </a:ext>
              </a:extLst>
            </p:cNvPr>
            <p:cNvSpPr>
              <a:spLocks noChangeArrowheads="1"/>
            </p:cNvSpPr>
            <p:nvPr/>
          </p:nvSpPr>
          <p:spPr bwMode="auto">
            <a:xfrm flipV="1">
              <a:off x="2918" y="1890"/>
              <a:ext cx="157" cy="36"/>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AutoShape 55">
              <a:extLst>
                <a:ext uri="{FF2B5EF4-FFF2-40B4-BE49-F238E27FC236}">
                  <a16:creationId xmlns:a16="http://schemas.microsoft.com/office/drawing/2014/main" id="{08D375EF-588A-4708-9954-6DA349D033C8}"/>
                </a:ext>
              </a:extLst>
            </p:cNvPr>
            <p:cNvSpPr>
              <a:spLocks noChangeArrowheads="1"/>
            </p:cNvSpPr>
            <p:nvPr/>
          </p:nvSpPr>
          <p:spPr bwMode="auto">
            <a:xfrm flipV="1">
              <a:off x="2921" y="1927"/>
              <a:ext cx="13" cy="750"/>
            </a:xfrm>
            <a:prstGeom prst="roundRect">
              <a:avLst>
                <a:gd name="adj" fmla="val 0"/>
              </a:avLst>
            </a:prstGeom>
            <a:solidFill>
              <a:srgbClr val="82C168"/>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 name="Freeform 56">
              <a:extLst>
                <a:ext uri="{FF2B5EF4-FFF2-40B4-BE49-F238E27FC236}">
                  <a16:creationId xmlns:a16="http://schemas.microsoft.com/office/drawing/2014/main" id="{B4CCFA79-1E17-4764-ABDA-BBBDDA9EB3DA}"/>
                </a:ext>
              </a:extLst>
            </p:cNvPr>
            <p:cNvSpPr>
              <a:spLocks/>
            </p:cNvSpPr>
            <p:nvPr/>
          </p:nvSpPr>
          <p:spPr bwMode="auto">
            <a:xfrm>
              <a:off x="4000" y="2331"/>
              <a:ext cx="25" cy="20"/>
            </a:xfrm>
            <a:custGeom>
              <a:avLst/>
              <a:gdLst>
                <a:gd name="T0" fmla="*/ 24 w 25"/>
                <a:gd name="T1" fmla="*/ 19 h 20"/>
                <a:gd name="T2" fmla="*/ 24 w 25"/>
                <a:gd name="T3" fmla="*/ 0 h 20"/>
                <a:gd name="T4" fmla="*/ 0 w 25"/>
                <a:gd name="T5" fmla="*/ 0 h 20"/>
              </a:gdLst>
              <a:ahLst/>
              <a:cxnLst>
                <a:cxn ang="0">
                  <a:pos x="T0" y="T1"/>
                </a:cxn>
                <a:cxn ang="0">
                  <a:pos x="T2" y="T3"/>
                </a:cxn>
                <a:cxn ang="0">
                  <a:pos x="T4" y="T5"/>
                </a:cxn>
              </a:cxnLst>
              <a:rect l="0" t="0" r="r" b="b"/>
              <a:pathLst>
                <a:path w="25" h="20">
                  <a:moveTo>
                    <a:pt x="24" y="19"/>
                  </a:moveTo>
                  <a:lnTo>
                    <a:pt x="24" y="0"/>
                  </a:lnTo>
                  <a:lnTo>
                    <a:pt x="0"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57">
              <a:extLst>
                <a:ext uri="{FF2B5EF4-FFF2-40B4-BE49-F238E27FC236}">
                  <a16:creationId xmlns:a16="http://schemas.microsoft.com/office/drawing/2014/main" id="{6D01526F-4EA3-4EC2-A295-0B1F9D650881}"/>
                </a:ext>
              </a:extLst>
            </p:cNvPr>
            <p:cNvSpPr>
              <a:spLocks/>
            </p:cNvSpPr>
            <p:nvPr/>
          </p:nvSpPr>
          <p:spPr bwMode="auto">
            <a:xfrm>
              <a:off x="4007" y="2331"/>
              <a:ext cx="15" cy="25"/>
            </a:xfrm>
            <a:custGeom>
              <a:avLst/>
              <a:gdLst>
                <a:gd name="T0" fmla="*/ 14 w 15"/>
                <a:gd name="T1" fmla="*/ 0 h 25"/>
                <a:gd name="T2" fmla="*/ 11 w 15"/>
                <a:gd name="T3" fmla="*/ 24 h 25"/>
                <a:gd name="T4" fmla="*/ 0 w 15"/>
                <a:gd name="T5" fmla="*/ 0 h 25"/>
              </a:gdLst>
              <a:ahLst/>
              <a:cxnLst>
                <a:cxn ang="0">
                  <a:pos x="T0" y="T1"/>
                </a:cxn>
                <a:cxn ang="0">
                  <a:pos x="T2" y="T3"/>
                </a:cxn>
                <a:cxn ang="0">
                  <a:pos x="T4" y="T5"/>
                </a:cxn>
              </a:cxnLst>
              <a:rect l="0" t="0" r="r" b="b"/>
              <a:pathLst>
                <a:path w="15" h="25">
                  <a:moveTo>
                    <a:pt x="14" y="0"/>
                  </a:moveTo>
                  <a:lnTo>
                    <a:pt x="11" y="24"/>
                  </a:lnTo>
                  <a:lnTo>
                    <a:pt x="0"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58">
              <a:extLst>
                <a:ext uri="{FF2B5EF4-FFF2-40B4-BE49-F238E27FC236}">
                  <a16:creationId xmlns:a16="http://schemas.microsoft.com/office/drawing/2014/main" id="{9864ADAD-CFE2-49E4-A116-0BEB1C83AE5C}"/>
                </a:ext>
              </a:extLst>
            </p:cNvPr>
            <p:cNvSpPr>
              <a:spLocks/>
            </p:cNvSpPr>
            <p:nvPr/>
          </p:nvSpPr>
          <p:spPr bwMode="auto">
            <a:xfrm>
              <a:off x="3855" y="2396"/>
              <a:ext cx="84" cy="27"/>
            </a:xfrm>
            <a:custGeom>
              <a:avLst/>
              <a:gdLst>
                <a:gd name="T0" fmla="*/ 0 w 84"/>
                <a:gd name="T1" fmla="*/ 26 h 27"/>
                <a:gd name="T2" fmla="*/ 0 w 84"/>
                <a:gd name="T3" fmla="*/ 0 h 27"/>
                <a:gd name="T4" fmla="*/ 83 w 84"/>
                <a:gd name="T5" fmla="*/ 0 h 27"/>
              </a:gdLst>
              <a:ahLst/>
              <a:cxnLst>
                <a:cxn ang="0">
                  <a:pos x="T0" y="T1"/>
                </a:cxn>
                <a:cxn ang="0">
                  <a:pos x="T2" y="T3"/>
                </a:cxn>
                <a:cxn ang="0">
                  <a:pos x="T4" y="T5"/>
                </a:cxn>
              </a:cxnLst>
              <a:rect l="0" t="0" r="r" b="b"/>
              <a:pathLst>
                <a:path w="84" h="27">
                  <a:moveTo>
                    <a:pt x="0" y="26"/>
                  </a:moveTo>
                  <a:lnTo>
                    <a:pt x="0" y="0"/>
                  </a:lnTo>
                  <a:lnTo>
                    <a:pt x="83"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Line 59">
              <a:extLst>
                <a:ext uri="{FF2B5EF4-FFF2-40B4-BE49-F238E27FC236}">
                  <a16:creationId xmlns:a16="http://schemas.microsoft.com/office/drawing/2014/main" id="{10C2EFBF-93F8-40C4-9934-48E48456AEDE}"/>
                </a:ext>
              </a:extLst>
            </p:cNvPr>
            <p:cNvSpPr>
              <a:spLocks noChangeShapeType="1"/>
            </p:cNvSpPr>
            <p:nvPr/>
          </p:nvSpPr>
          <p:spPr bwMode="auto">
            <a:xfrm flipH="1">
              <a:off x="3898" y="2396"/>
              <a:ext cx="38" cy="28"/>
            </a:xfrm>
            <a:prstGeom prst="line">
              <a:avLst/>
            </a:prstGeom>
            <a:noFill/>
            <a:ln w="9207">
              <a:solidFill>
                <a:srgbClr val="7272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Freeform 60">
              <a:extLst>
                <a:ext uri="{FF2B5EF4-FFF2-40B4-BE49-F238E27FC236}">
                  <a16:creationId xmlns:a16="http://schemas.microsoft.com/office/drawing/2014/main" id="{C370A900-077F-4802-AFBE-FB7719060CB1}"/>
                </a:ext>
              </a:extLst>
            </p:cNvPr>
            <p:cNvSpPr>
              <a:spLocks/>
            </p:cNvSpPr>
            <p:nvPr/>
          </p:nvSpPr>
          <p:spPr bwMode="auto">
            <a:xfrm>
              <a:off x="3865" y="2396"/>
              <a:ext cx="50" cy="29"/>
            </a:xfrm>
            <a:custGeom>
              <a:avLst/>
              <a:gdLst>
                <a:gd name="T0" fmla="*/ 0 w 50"/>
                <a:gd name="T1" fmla="*/ 0 h 29"/>
                <a:gd name="T2" fmla="*/ 12 w 50"/>
                <a:gd name="T3" fmla="*/ 28 h 29"/>
                <a:gd name="T4" fmla="*/ 49 w 50"/>
                <a:gd name="T5" fmla="*/ 1 h 29"/>
              </a:gdLst>
              <a:ahLst/>
              <a:cxnLst>
                <a:cxn ang="0">
                  <a:pos x="T0" y="T1"/>
                </a:cxn>
                <a:cxn ang="0">
                  <a:pos x="T2" y="T3"/>
                </a:cxn>
                <a:cxn ang="0">
                  <a:pos x="T4" y="T5"/>
                </a:cxn>
              </a:cxnLst>
              <a:rect l="0" t="0" r="r" b="b"/>
              <a:pathLst>
                <a:path w="50" h="29">
                  <a:moveTo>
                    <a:pt x="0" y="0"/>
                  </a:moveTo>
                  <a:lnTo>
                    <a:pt x="12" y="28"/>
                  </a:lnTo>
                  <a:lnTo>
                    <a:pt x="49" y="1"/>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AutoShape 61">
              <a:extLst>
                <a:ext uri="{FF2B5EF4-FFF2-40B4-BE49-F238E27FC236}">
                  <a16:creationId xmlns:a16="http://schemas.microsoft.com/office/drawing/2014/main" id="{38D9E494-DECC-4E19-9E9C-876AC74A3873}"/>
                </a:ext>
              </a:extLst>
            </p:cNvPr>
            <p:cNvSpPr>
              <a:spLocks noChangeArrowheads="1"/>
            </p:cNvSpPr>
            <p:nvPr/>
          </p:nvSpPr>
          <p:spPr bwMode="auto">
            <a:xfrm flipH="1" flipV="1">
              <a:off x="4029" y="2079"/>
              <a:ext cx="22" cy="53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AutoShape 62">
              <a:extLst>
                <a:ext uri="{FF2B5EF4-FFF2-40B4-BE49-F238E27FC236}">
                  <a16:creationId xmlns:a16="http://schemas.microsoft.com/office/drawing/2014/main" id="{7A85113A-1AAF-4A8B-A9CE-E1DCDC18CA55}"/>
                </a:ext>
              </a:extLst>
            </p:cNvPr>
            <p:cNvSpPr>
              <a:spLocks noChangeArrowheads="1"/>
            </p:cNvSpPr>
            <p:nvPr/>
          </p:nvSpPr>
          <p:spPr bwMode="auto">
            <a:xfrm flipH="1" flipV="1">
              <a:off x="4058" y="2089"/>
              <a:ext cx="3" cy="503"/>
            </a:xfrm>
            <a:prstGeom prst="roundRect">
              <a:avLst>
                <a:gd name="adj" fmla="val 0"/>
              </a:avLst>
            </a:prstGeom>
            <a:solidFill>
              <a:srgbClr val="82C168"/>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AutoShape 63">
              <a:extLst>
                <a:ext uri="{FF2B5EF4-FFF2-40B4-BE49-F238E27FC236}">
                  <a16:creationId xmlns:a16="http://schemas.microsoft.com/office/drawing/2014/main" id="{39DF713B-71E6-42E3-988A-49AA28B2E834}"/>
                </a:ext>
              </a:extLst>
            </p:cNvPr>
            <p:cNvSpPr>
              <a:spLocks noChangeArrowheads="1"/>
            </p:cNvSpPr>
            <p:nvPr/>
          </p:nvSpPr>
          <p:spPr bwMode="auto">
            <a:xfrm flipH="1" flipV="1">
              <a:off x="4068" y="2230"/>
              <a:ext cx="14" cy="377"/>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AutoShape 64">
              <a:extLst>
                <a:ext uri="{FF2B5EF4-FFF2-40B4-BE49-F238E27FC236}">
                  <a16:creationId xmlns:a16="http://schemas.microsoft.com/office/drawing/2014/main" id="{91138E56-6E70-4994-A5B7-E14790604C0D}"/>
                </a:ext>
              </a:extLst>
            </p:cNvPr>
            <p:cNvSpPr>
              <a:spLocks noChangeArrowheads="1"/>
            </p:cNvSpPr>
            <p:nvPr/>
          </p:nvSpPr>
          <p:spPr bwMode="auto">
            <a:xfrm flipH="1" flipV="1">
              <a:off x="4026" y="2064"/>
              <a:ext cx="35" cy="25"/>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utoShape 65">
              <a:extLst>
                <a:ext uri="{FF2B5EF4-FFF2-40B4-BE49-F238E27FC236}">
                  <a16:creationId xmlns:a16="http://schemas.microsoft.com/office/drawing/2014/main" id="{9230EC11-9824-4C9E-974D-752E46B5910A}"/>
                </a:ext>
              </a:extLst>
            </p:cNvPr>
            <p:cNvSpPr>
              <a:spLocks noChangeArrowheads="1"/>
            </p:cNvSpPr>
            <p:nvPr/>
          </p:nvSpPr>
          <p:spPr bwMode="auto">
            <a:xfrm flipH="1" flipV="1">
              <a:off x="4021" y="2283"/>
              <a:ext cx="40" cy="3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AutoShape 66">
              <a:extLst>
                <a:ext uri="{FF2B5EF4-FFF2-40B4-BE49-F238E27FC236}">
                  <a16:creationId xmlns:a16="http://schemas.microsoft.com/office/drawing/2014/main" id="{B843A2E2-4D1E-4BDB-B042-ACCD77CAEE7A}"/>
                </a:ext>
              </a:extLst>
            </p:cNvPr>
            <p:cNvSpPr>
              <a:spLocks noChangeArrowheads="1"/>
            </p:cNvSpPr>
            <p:nvPr/>
          </p:nvSpPr>
          <p:spPr bwMode="auto">
            <a:xfrm flipH="1" flipV="1">
              <a:off x="4064" y="2299"/>
              <a:ext cx="15" cy="13"/>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AutoShape 67">
              <a:extLst>
                <a:ext uri="{FF2B5EF4-FFF2-40B4-BE49-F238E27FC236}">
                  <a16:creationId xmlns:a16="http://schemas.microsoft.com/office/drawing/2014/main" id="{1AC43FAB-46B2-431E-81B6-607820095AB8}"/>
                </a:ext>
              </a:extLst>
            </p:cNvPr>
            <p:cNvSpPr>
              <a:spLocks noChangeArrowheads="1"/>
            </p:cNvSpPr>
            <p:nvPr/>
          </p:nvSpPr>
          <p:spPr bwMode="auto">
            <a:xfrm flipH="1" flipV="1">
              <a:off x="4053" y="2431"/>
              <a:ext cx="15" cy="1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AutoShape 68">
              <a:extLst>
                <a:ext uri="{FF2B5EF4-FFF2-40B4-BE49-F238E27FC236}">
                  <a16:creationId xmlns:a16="http://schemas.microsoft.com/office/drawing/2014/main" id="{E9CEE3FB-30EE-4C5B-8A89-C18F82AA0FF7}"/>
                </a:ext>
              </a:extLst>
            </p:cNvPr>
            <p:cNvSpPr>
              <a:spLocks noChangeArrowheads="1"/>
            </p:cNvSpPr>
            <p:nvPr/>
          </p:nvSpPr>
          <p:spPr bwMode="auto">
            <a:xfrm flipH="1" flipV="1">
              <a:off x="4010" y="2349"/>
              <a:ext cx="14" cy="243"/>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AutoShape 69">
              <a:extLst>
                <a:ext uri="{FF2B5EF4-FFF2-40B4-BE49-F238E27FC236}">
                  <a16:creationId xmlns:a16="http://schemas.microsoft.com/office/drawing/2014/main" id="{6743E18D-3D88-4FA5-B336-FD6DF55E88F8}"/>
                </a:ext>
              </a:extLst>
            </p:cNvPr>
            <p:cNvSpPr>
              <a:spLocks noChangeArrowheads="1"/>
            </p:cNvSpPr>
            <p:nvPr/>
          </p:nvSpPr>
          <p:spPr bwMode="auto">
            <a:xfrm flipH="1" flipV="1">
              <a:off x="4006" y="2349"/>
              <a:ext cx="22" cy="19"/>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AutoShape 70">
              <a:extLst>
                <a:ext uri="{FF2B5EF4-FFF2-40B4-BE49-F238E27FC236}">
                  <a16:creationId xmlns:a16="http://schemas.microsoft.com/office/drawing/2014/main" id="{34ADD170-8D4D-45D5-B70E-BD9A7B57A819}"/>
                </a:ext>
              </a:extLst>
            </p:cNvPr>
            <p:cNvSpPr>
              <a:spLocks noChangeArrowheads="1"/>
            </p:cNvSpPr>
            <p:nvPr/>
          </p:nvSpPr>
          <p:spPr bwMode="auto">
            <a:xfrm flipH="1" flipV="1">
              <a:off x="4006" y="2460"/>
              <a:ext cx="22" cy="17"/>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0" name="Group 71">
              <a:extLst>
                <a:ext uri="{FF2B5EF4-FFF2-40B4-BE49-F238E27FC236}">
                  <a16:creationId xmlns:a16="http://schemas.microsoft.com/office/drawing/2014/main" id="{59D94570-517D-47D6-A628-21B43E3DA6B9}"/>
                </a:ext>
              </a:extLst>
            </p:cNvPr>
            <p:cNvGrpSpPr>
              <a:grpSpLocks/>
            </p:cNvGrpSpPr>
            <p:nvPr/>
          </p:nvGrpSpPr>
          <p:grpSpPr bwMode="auto">
            <a:xfrm>
              <a:off x="4008" y="2037"/>
              <a:ext cx="54" cy="28"/>
              <a:chOff x="4008" y="2037"/>
              <a:chExt cx="54" cy="28"/>
            </a:xfrm>
          </p:grpSpPr>
          <p:sp>
            <p:nvSpPr>
              <p:cNvPr id="128" name="Freeform 72">
                <a:extLst>
                  <a:ext uri="{FF2B5EF4-FFF2-40B4-BE49-F238E27FC236}">
                    <a16:creationId xmlns:a16="http://schemas.microsoft.com/office/drawing/2014/main" id="{1EDAFB08-E5CA-4CCE-9C9C-2966FEDB24B6}"/>
                  </a:ext>
                </a:extLst>
              </p:cNvPr>
              <p:cNvSpPr>
                <a:spLocks/>
              </p:cNvSpPr>
              <p:nvPr/>
            </p:nvSpPr>
            <p:spPr bwMode="auto">
              <a:xfrm>
                <a:off x="4008" y="2037"/>
                <a:ext cx="54" cy="28"/>
              </a:xfrm>
              <a:custGeom>
                <a:avLst/>
                <a:gdLst>
                  <a:gd name="T0" fmla="*/ 53 w 54"/>
                  <a:gd name="T1" fmla="*/ 27 h 28"/>
                  <a:gd name="T2" fmla="*/ 53 w 54"/>
                  <a:gd name="T3" fmla="*/ 0 h 28"/>
                  <a:gd name="T4" fmla="*/ 0 w 54"/>
                  <a:gd name="T5" fmla="*/ 0 h 28"/>
                  <a:gd name="T6" fmla="*/ 17 w 54"/>
                  <a:gd name="T7" fmla="*/ 27 h 28"/>
                </a:gdLst>
                <a:ahLst/>
                <a:cxnLst>
                  <a:cxn ang="0">
                    <a:pos x="T0" y="T1"/>
                  </a:cxn>
                  <a:cxn ang="0">
                    <a:pos x="T2" y="T3"/>
                  </a:cxn>
                  <a:cxn ang="0">
                    <a:pos x="T4" y="T5"/>
                  </a:cxn>
                  <a:cxn ang="0">
                    <a:pos x="T6" y="T7"/>
                  </a:cxn>
                </a:cxnLst>
                <a:rect l="0" t="0" r="r" b="b"/>
                <a:pathLst>
                  <a:path w="54" h="28">
                    <a:moveTo>
                      <a:pt x="53" y="27"/>
                    </a:moveTo>
                    <a:lnTo>
                      <a:pt x="53" y="0"/>
                    </a:lnTo>
                    <a:lnTo>
                      <a:pt x="0" y="0"/>
                    </a:lnTo>
                    <a:lnTo>
                      <a:pt x="17" y="27"/>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9" name="Freeform 73">
                <a:extLst>
                  <a:ext uri="{FF2B5EF4-FFF2-40B4-BE49-F238E27FC236}">
                    <a16:creationId xmlns:a16="http://schemas.microsoft.com/office/drawing/2014/main" id="{2ED8BB7A-1CF4-4913-A259-078EC94785A8}"/>
                  </a:ext>
                </a:extLst>
              </p:cNvPr>
              <p:cNvSpPr>
                <a:spLocks/>
              </p:cNvSpPr>
              <p:nvPr/>
            </p:nvSpPr>
            <p:spPr bwMode="auto">
              <a:xfrm>
                <a:off x="4040" y="2042"/>
                <a:ext cx="22" cy="23"/>
              </a:xfrm>
              <a:custGeom>
                <a:avLst/>
                <a:gdLst>
                  <a:gd name="T0" fmla="*/ 21 w 22"/>
                  <a:gd name="T1" fmla="*/ 22 h 23"/>
                  <a:gd name="T2" fmla="*/ 9 w 22"/>
                  <a:gd name="T3" fmla="*/ 0 h 23"/>
                  <a:gd name="T4" fmla="*/ 0 w 22"/>
                  <a:gd name="T5" fmla="*/ 21 h 23"/>
                </a:gdLst>
                <a:ahLst/>
                <a:cxnLst>
                  <a:cxn ang="0">
                    <a:pos x="T0" y="T1"/>
                  </a:cxn>
                  <a:cxn ang="0">
                    <a:pos x="T2" y="T3"/>
                  </a:cxn>
                  <a:cxn ang="0">
                    <a:pos x="T4" y="T5"/>
                  </a:cxn>
                </a:cxnLst>
                <a:rect l="0" t="0" r="r" b="b"/>
                <a:pathLst>
                  <a:path w="22" h="23">
                    <a:moveTo>
                      <a:pt x="21" y="22"/>
                    </a:moveTo>
                    <a:lnTo>
                      <a:pt x="9" y="0"/>
                    </a:lnTo>
                    <a:lnTo>
                      <a:pt x="0" y="2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0" name="Line 74">
                <a:extLst>
                  <a:ext uri="{FF2B5EF4-FFF2-40B4-BE49-F238E27FC236}">
                    <a16:creationId xmlns:a16="http://schemas.microsoft.com/office/drawing/2014/main" id="{1BCE4206-AF3B-4CB1-A605-C943A7602F82}"/>
                  </a:ext>
                </a:extLst>
              </p:cNvPr>
              <p:cNvSpPr>
                <a:spLocks noChangeShapeType="1"/>
              </p:cNvSpPr>
              <p:nvPr/>
            </p:nvSpPr>
            <p:spPr bwMode="auto">
              <a:xfrm flipH="1">
                <a:off x="4011" y="2042"/>
                <a:ext cx="50" cy="0"/>
              </a:xfrm>
              <a:prstGeom prst="line">
                <a:avLst/>
              </a:prstGeom>
              <a:noFill/>
              <a:ln w="9207">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 name="Freeform 75">
                <a:extLst>
                  <a:ext uri="{FF2B5EF4-FFF2-40B4-BE49-F238E27FC236}">
                    <a16:creationId xmlns:a16="http://schemas.microsoft.com/office/drawing/2014/main" id="{244E97DC-3C8C-4E39-B6E0-012917F242FB}"/>
                  </a:ext>
                </a:extLst>
              </p:cNvPr>
              <p:cNvSpPr>
                <a:spLocks/>
              </p:cNvSpPr>
              <p:nvPr/>
            </p:nvSpPr>
            <p:spPr bwMode="auto">
              <a:xfrm>
                <a:off x="4026" y="2042"/>
                <a:ext cx="15" cy="23"/>
              </a:xfrm>
              <a:custGeom>
                <a:avLst/>
                <a:gdLst>
                  <a:gd name="T0" fmla="*/ 14 w 15"/>
                  <a:gd name="T1" fmla="*/ 22 h 23"/>
                  <a:gd name="T2" fmla="*/ 0 w 15"/>
                  <a:gd name="T3" fmla="*/ 0 h 23"/>
                  <a:gd name="T4" fmla="*/ 0 w 15"/>
                  <a:gd name="T5" fmla="*/ 22 h 23"/>
                </a:gdLst>
                <a:ahLst/>
                <a:cxnLst>
                  <a:cxn ang="0">
                    <a:pos x="T0" y="T1"/>
                  </a:cxn>
                  <a:cxn ang="0">
                    <a:pos x="T2" y="T3"/>
                  </a:cxn>
                  <a:cxn ang="0">
                    <a:pos x="T4" y="T5"/>
                  </a:cxn>
                </a:cxnLst>
                <a:rect l="0" t="0" r="r" b="b"/>
                <a:pathLst>
                  <a:path w="15" h="23">
                    <a:moveTo>
                      <a:pt x="14" y="22"/>
                    </a:moveTo>
                    <a:lnTo>
                      <a:pt x="0" y="0"/>
                    </a:lnTo>
                    <a:lnTo>
                      <a:pt x="0" y="22"/>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 name="Freeform 76">
                <a:extLst>
                  <a:ext uri="{FF2B5EF4-FFF2-40B4-BE49-F238E27FC236}">
                    <a16:creationId xmlns:a16="http://schemas.microsoft.com/office/drawing/2014/main" id="{DC284833-3BAA-45CC-A608-B0CABCC2E26B}"/>
                  </a:ext>
                </a:extLst>
              </p:cNvPr>
              <p:cNvSpPr>
                <a:spLocks/>
              </p:cNvSpPr>
              <p:nvPr/>
            </p:nvSpPr>
            <p:spPr bwMode="auto">
              <a:xfrm>
                <a:off x="4043" y="2051"/>
                <a:ext cx="19" cy="14"/>
              </a:xfrm>
              <a:custGeom>
                <a:avLst/>
                <a:gdLst>
                  <a:gd name="T0" fmla="*/ 17 w 19"/>
                  <a:gd name="T1" fmla="*/ 12 h 14"/>
                  <a:gd name="T2" fmla="*/ 17 w 19"/>
                  <a:gd name="T3" fmla="*/ 10 h 14"/>
                  <a:gd name="T4" fmla="*/ 16 w 19"/>
                  <a:gd name="T5" fmla="*/ 8 h 14"/>
                  <a:gd name="T6" fmla="*/ 16 w 19"/>
                  <a:gd name="T7" fmla="*/ 6 h 14"/>
                  <a:gd name="T8" fmla="*/ 13 w 19"/>
                  <a:gd name="T9" fmla="*/ 4 h 14"/>
                  <a:gd name="T10" fmla="*/ 12 w 19"/>
                  <a:gd name="T11" fmla="*/ 4 h 14"/>
                  <a:gd name="T12" fmla="*/ 11 w 19"/>
                  <a:gd name="T13" fmla="*/ 1 h 14"/>
                  <a:gd name="T14" fmla="*/ 8 w 19"/>
                  <a:gd name="T15" fmla="*/ 1 h 14"/>
                  <a:gd name="T16" fmla="*/ 6 w 19"/>
                  <a:gd name="T17" fmla="*/ 1 h 14"/>
                  <a:gd name="T18" fmla="*/ 4 w 19"/>
                  <a:gd name="T19" fmla="*/ 2 h 14"/>
                  <a:gd name="T20" fmla="*/ 2 w 19"/>
                  <a:gd name="T21" fmla="*/ 4 h 14"/>
                  <a:gd name="T22" fmla="*/ 1 w 19"/>
                  <a:gd name="T23" fmla="*/ 5 h 14"/>
                  <a:gd name="T24" fmla="*/ 0 w 19"/>
                  <a:gd name="T25" fmla="*/ 7 h 14"/>
                  <a:gd name="T26" fmla="*/ 0 w 19"/>
                  <a:gd name="T27" fmla="*/ 9 h 14"/>
                  <a:gd name="T28" fmla="*/ 0 w 19"/>
                  <a:gd name="T29" fmla="*/ 11 h 14"/>
                  <a:gd name="T30" fmla="*/ 0 w 19"/>
                  <a:gd name="T31" fmla="*/ 13 h 14"/>
                  <a:gd name="T32" fmla="*/ 2 w 19"/>
                  <a:gd name="T33" fmla="*/ 13 h 14"/>
                  <a:gd name="T34" fmla="*/ 1 w 19"/>
                  <a:gd name="T35" fmla="*/ 13 h 14"/>
                  <a:gd name="T36" fmla="*/ 1 w 19"/>
                  <a:gd name="T37" fmla="*/ 11 h 14"/>
                  <a:gd name="T38" fmla="*/ 1 w 19"/>
                  <a:gd name="T39" fmla="*/ 9 h 14"/>
                  <a:gd name="T40" fmla="*/ 3 w 19"/>
                  <a:gd name="T41" fmla="*/ 7 h 14"/>
                  <a:gd name="T42" fmla="*/ 3 w 19"/>
                  <a:gd name="T43" fmla="*/ 7 h 14"/>
                  <a:gd name="T44" fmla="*/ 5 w 19"/>
                  <a:gd name="T45" fmla="*/ 6 h 14"/>
                  <a:gd name="T46" fmla="*/ 6 w 19"/>
                  <a:gd name="T47" fmla="*/ 6 h 14"/>
                  <a:gd name="T48" fmla="*/ 8 w 19"/>
                  <a:gd name="T49" fmla="*/ 4 h 14"/>
                  <a:gd name="T50" fmla="*/ 8 w 19"/>
                  <a:gd name="T51" fmla="*/ 6 h 14"/>
                  <a:gd name="T52" fmla="*/ 11 w 19"/>
                  <a:gd name="T53" fmla="*/ 6 h 14"/>
                  <a:gd name="T54" fmla="*/ 11 w 19"/>
                  <a:gd name="T55" fmla="*/ 7 h 14"/>
                  <a:gd name="T56" fmla="*/ 13 w 19"/>
                  <a:gd name="T57" fmla="*/ 7 h 14"/>
                  <a:gd name="T58" fmla="*/ 13 w 19"/>
                  <a:gd name="T59" fmla="*/ 9 h 14"/>
                  <a:gd name="T60" fmla="*/ 13 w 19"/>
                  <a:gd name="T61" fmla="*/ 11 h 14"/>
                  <a:gd name="T62" fmla="*/ 13 w 19"/>
                  <a:gd name="T63" fmla="*/ 13 h 14"/>
                  <a:gd name="T64" fmla="*/ 15 w 19"/>
                  <a:gd name="T65" fmla="*/ 13 h 14"/>
                  <a:gd name="T66" fmla="*/ 15 w 19"/>
                  <a:gd name="T67" fmla="*/ 13 h 14"/>
                  <a:gd name="T68" fmla="*/ 15 w 19"/>
                  <a:gd name="T69" fmla="*/ 13 h 14"/>
                  <a:gd name="T70" fmla="*/ 15 w 19"/>
                  <a:gd name="T71" fmla="*/ 13 h 14"/>
                  <a:gd name="T72" fmla="*/ 16 w 19"/>
                  <a:gd name="T73" fmla="*/ 13 h 14"/>
                  <a:gd name="T74" fmla="*/ 16 w 19"/>
                  <a:gd name="T75" fmla="*/ 13 h 14"/>
                  <a:gd name="T76" fmla="*/ 16 w 19"/>
                  <a:gd name="T77" fmla="*/ 13 h 14"/>
                  <a:gd name="T78" fmla="*/ 16 w 19"/>
                  <a:gd name="T79" fmla="*/ 13 h 14"/>
                  <a:gd name="T80" fmla="*/ 18 w 19"/>
                  <a:gd name="T8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4">
                    <a:moveTo>
                      <a:pt x="18" y="12"/>
                    </a:moveTo>
                    <a:lnTo>
                      <a:pt x="17" y="12"/>
                    </a:lnTo>
                    <a:lnTo>
                      <a:pt x="17" y="10"/>
                    </a:lnTo>
                    <a:lnTo>
                      <a:pt x="17" y="10"/>
                    </a:lnTo>
                    <a:lnTo>
                      <a:pt x="17" y="8"/>
                    </a:lnTo>
                    <a:lnTo>
                      <a:pt x="16" y="8"/>
                    </a:lnTo>
                    <a:lnTo>
                      <a:pt x="16" y="6"/>
                    </a:lnTo>
                    <a:lnTo>
                      <a:pt x="16" y="6"/>
                    </a:lnTo>
                    <a:lnTo>
                      <a:pt x="16" y="4"/>
                    </a:lnTo>
                    <a:lnTo>
                      <a:pt x="13" y="4"/>
                    </a:lnTo>
                    <a:lnTo>
                      <a:pt x="13" y="4"/>
                    </a:lnTo>
                    <a:lnTo>
                      <a:pt x="12" y="4"/>
                    </a:lnTo>
                    <a:lnTo>
                      <a:pt x="12" y="1"/>
                    </a:lnTo>
                    <a:lnTo>
                      <a:pt x="11" y="1"/>
                    </a:lnTo>
                    <a:lnTo>
                      <a:pt x="11" y="1"/>
                    </a:lnTo>
                    <a:lnTo>
                      <a:pt x="8" y="1"/>
                    </a:lnTo>
                    <a:lnTo>
                      <a:pt x="8" y="0"/>
                    </a:lnTo>
                    <a:lnTo>
                      <a:pt x="6" y="1"/>
                    </a:lnTo>
                    <a:lnTo>
                      <a:pt x="6" y="1"/>
                    </a:lnTo>
                    <a:lnTo>
                      <a:pt x="4" y="2"/>
                    </a:lnTo>
                    <a:lnTo>
                      <a:pt x="4" y="2"/>
                    </a:lnTo>
                    <a:lnTo>
                      <a:pt x="2" y="4"/>
                    </a:lnTo>
                    <a:lnTo>
                      <a:pt x="2" y="4"/>
                    </a:lnTo>
                    <a:lnTo>
                      <a:pt x="1" y="5"/>
                    </a:lnTo>
                    <a:lnTo>
                      <a:pt x="1" y="5"/>
                    </a:lnTo>
                    <a:lnTo>
                      <a:pt x="0" y="7"/>
                    </a:lnTo>
                    <a:lnTo>
                      <a:pt x="0" y="7"/>
                    </a:lnTo>
                    <a:lnTo>
                      <a:pt x="0" y="9"/>
                    </a:lnTo>
                    <a:lnTo>
                      <a:pt x="0" y="9"/>
                    </a:lnTo>
                    <a:lnTo>
                      <a:pt x="0" y="11"/>
                    </a:lnTo>
                    <a:lnTo>
                      <a:pt x="0" y="11"/>
                    </a:lnTo>
                    <a:lnTo>
                      <a:pt x="0" y="13"/>
                    </a:lnTo>
                    <a:lnTo>
                      <a:pt x="1" y="13"/>
                    </a:lnTo>
                    <a:lnTo>
                      <a:pt x="2" y="13"/>
                    </a:lnTo>
                    <a:lnTo>
                      <a:pt x="1" y="13"/>
                    </a:lnTo>
                    <a:lnTo>
                      <a:pt x="1" y="13"/>
                    </a:lnTo>
                    <a:lnTo>
                      <a:pt x="1" y="13"/>
                    </a:lnTo>
                    <a:lnTo>
                      <a:pt x="1" y="11"/>
                    </a:lnTo>
                    <a:lnTo>
                      <a:pt x="1" y="11"/>
                    </a:lnTo>
                    <a:lnTo>
                      <a:pt x="1" y="9"/>
                    </a:lnTo>
                    <a:lnTo>
                      <a:pt x="1" y="9"/>
                    </a:lnTo>
                    <a:lnTo>
                      <a:pt x="3" y="7"/>
                    </a:lnTo>
                    <a:lnTo>
                      <a:pt x="3" y="7"/>
                    </a:lnTo>
                    <a:lnTo>
                      <a:pt x="3" y="7"/>
                    </a:lnTo>
                    <a:lnTo>
                      <a:pt x="3" y="7"/>
                    </a:lnTo>
                    <a:lnTo>
                      <a:pt x="5" y="6"/>
                    </a:lnTo>
                    <a:lnTo>
                      <a:pt x="5" y="6"/>
                    </a:lnTo>
                    <a:lnTo>
                      <a:pt x="6" y="6"/>
                    </a:lnTo>
                    <a:lnTo>
                      <a:pt x="6" y="6"/>
                    </a:lnTo>
                    <a:lnTo>
                      <a:pt x="8" y="4"/>
                    </a:lnTo>
                    <a:lnTo>
                      <a:pt x="8" y="6"/>
                    </a:lnTo>
                    <a:lnTo>
                      <a:pt x="8" y="6"/>
                    </a:lnTo>
                    <a:lnTo>
                      <a:pt x="8" y="6"/>
                    </a:lnTo>
                    <a:lnTo>
                      <a:pt x="11" y="6"/>
                    </a:lnTo>
                    <a:lnTo>
                      <a:pt x="11" y="7"/>
                    </a:lnTo>
                    <a:lnTo>
                      <a:pt x="11" y="7"/>
                    </a:lnTo>
                    <a:lnTo>
                      <a:pt x="11" y="7"/>
                    </a:lnTo>
                    <a:lnTo>
                      <a:pt x="13" y="7"/>
                    </a:lnTo>
                    <a:lnTo>
                      <a:pt x="13" y="9"/>
                    </a:lnTo>
                    <a:lnTo>
                      <a:pt x="13" y="9"/>
                    </a:lnTo>
                    <a:lnTo>
                      <a:pt x="13" y="11"/>
                    </a:lnTo>
                    <a:lnTo>
                      <a:pt x="13" y="11"/>
                    </a:lnTo>
                    <a:lnTo>
                      <a:pt x="13" y="13"/>
                    </a:lnTo>
                    <a:lnTo>
                      <a:pt x="13" y="13"/>
                    </a:lnTo>
                    <a:lnTo>
                      <a:pt x="13" y="13"/>
                    </a:lnTo>
                    <a:lnTo>
                      <a:pt x="15" y="13"/>
                    </a:lnTo>
                    <a:lnTo>
                      <a:pt x="15" y="13"/>
                    </a:lnTo>
                    <a:lnTo>
                      <a:pt x="15" y="13"/>
                    </a:lnTo>
                    <a:lnTo>
                      <a:pt x="15" y="13"/>
                    </a:lnTo>
                    <a:lnTo>
                      <a:pt x="15" y="13"/>
                    </a:lnTo>
                    <a:lnTo>
                      <a:pt x="15" y="13"/>
                    </a:lnTo>
                    <a:lnTo>
                      <a:pt x="15" y="13"/>
                    </a:lnTo>
                    <a:lnTo>
                      <a:pt x="15" y="13"/>
                    </a:lnTo>
                    <a:lnTo>
                      <a:pt x="16" y="13"/>
                    </a:lnTo>
                    <a:lnTo>
                      <a:pt x="16" y="13"/>
                    </a:lnTo>
                    <a:lnTo>
                      <a:pt x="16" y="13"/>
                    </a:lnTo>
                    <a:lnTo>
                      <a:pt x="16" y="13"/>
                    </a:lnTo>
                    <a:lnTo>
                      <a:pt x="16" y="13"/>
                    </a:lnTo>
                    <a:lnTo>
                      <a:pt x="16" y="13"/>
                    </a:lnTo>
                    <a:lnTo>
                      <a:pt x="16" y="13"/>
                    </a:lnTo>
                    <a:lnTo>
                      <a:pt x="16" y="13"/>
                    </a:lnTo>
                    <a:lnTo>
                      <a:pt x="18" y="12"/>
                    </a:lnTo>
                    <a:lnTo>
                      <a:pt x="18" y="12"/>
                    </a:lnTo>
                  </a:path>
                </a:pathLst>
              </a:custGeom>
              <a:solidFill>
                <a:srgbClr val="C0C27C"/>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1" name="Freeform 77">
              <a:extLst>
                <a:ext uri="{FF2B5EF4-FFF2-40B4-BE49-F238E27FC236}">
                  <a16:creationId xmlns:a16="http://schemas.microsoft.com/office/drawing/2014/main" id="{98E02A18-7CC5-4E7E-A0B5-8B585402B6AB}"/>
                </a:ext>
              </a:extLst>
            </p:cNvPr>
            <p:cNvSpPr>
              <a:spLocks/>
            </p:cNvSpPr>
            <p:nvPr/>
          </p:nvSpPr>
          <p:spPr bwMode="auto">
            <a:xfrm>
              <a:off x="4066" y="2223"/>
              <a:ext cx="15" cy="208"/>
            </a:xfrm>
            <a:custGeom>
              <a:avLst/>
              <a:gdLst>
                <a:gd name="T0" fmla="*/ 14 w 15"/>
                <a:gd name="T1" fmla="*/ 9 h 208"/>
                <a:gd name="T2" fmla="*/ 14 w 15"/>
                <a:gd name="T3" fmla="*/ 0 h 208"/>
                <a:gd name="T4" fmla="*/ 0 w 15"/>
                <a:gd name="T5" fmla="*/ 0 h 208"/>
                <a:gd name="T6" fmla="*/ 0 w 15"/>
                <a:gd name="T7" fmla="*/ 83 h 208"/>
                <a:gd name="T8" fmla="*/ 0 w 15"/>
                <a:gd name="T9" fmla="*/ 207 h 208"/>
              </a:gdLst>
              <a:ahLst/>
              <a:cxnLst>
                <a:cxn ang="0">
                  <a:pos x="T0" y="T1"/>
                </a:cxn>
                <a:cxn ang="0">
                  <a:pos x="T2" y="T3"/>
                </a:cxn>
                <a:cxn ang="0">
                  <a:pos x="T4" y="T5"/>
                </a:cxn>
                <a:cxn ang="0">
                  <a:pos x="T6" y="T7"/>
                </a:cxn>
                <a:cxn ang="0">
                  <a:pos x="T8" y="T9"/>
                </a:cxn>
              </a:cxnLst>
              <a:rect l="0" t="0" r="r" b="b"/>
              <a:pathLst>
                <a:path w="15" h="208">
                  <a:moveTo>
                    <a:pt x="14" y="9"/>
                  </a:moveTo>
                  <a:lnTo>
                    <a:pt x="14" y="0"/>
                  </a:lnTo>
                  <a:lnTo>
                    <a:pt x="0" y="0"/>
                  </a:lnTo>
                  <a:lnTo>
                    <a:pt x="0" y="83"/>
                  </a:lnTo>
                  <a:lnTo>
                    <a:pt x="0" y="207"/>
                  </a:lnTo>
                </a:path>
              </a:pathLst>
            </a:custGeom>
            <a:noFill/>
            <a:ln w="9207" cap="flat" cmpd="sng">
              <a:solidFill>
                <a:srgbClr val="A2A2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78">
              <a:extLst>
                <a:ext uri="{FF2B5EF4-FFF2-40B4-BE49-F238E27FC236}">
                  <a16:creationId xmlns:a16="http://schemas.microsoft.com/office/drawing/2014/main" id="{B0E6ED34-4A90-4677-8610-DE6BD5F2C857}"/>
                </a:ext>
              </a:extLst>
            </p:cNvPr>
            <p:cNvSpPr>
              <a:spLocks noChangeShapeType="1"/>
            </p:cNvSpPr>
            <p:nvPr/>
          </p:nvSpPr>
          <p:spPr bwMode="auto">
            <a:xfrm>
              <a:off x="4000" y="2331"/>
              <a:ext cx="10" cy="18"/>
            </a:xfrm>
            <a:prstGeom prst="line">
              <a:avLst/>
            </a:prstGeom>
            <a:noFill/>
            <a:ln w="9207">
              <a:solidFill>
                <a:srgbClr val="7272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79">
              <a:extLst>
                <a:ext uri="{FF2B5EF4-FFF2-40B4-BE49-F238E27FC236}">
                  <a16:creationId xmlns:a16="http://schemas.microsoft.com/office/drawing/2014/main" id="{EDB0258D-9393-488E-9984-EB27F12F00C2}"/>
                </a:ext>
              </a:extLst>
            </p:cNvPr>
            <p:cNvSpPr>
              <a:spLocks/>
            </p:cNvSpPr>
            <p:nvPr/>
          </p:nvSpPr>
          <p:spPr bwMode="auto">
            <a:xfrm>
              <a:off x="4070" y="2476"/>
              <a:ext cx="273" cy="336"/>
            </a:xfrm>
            <a:custGeom>
              <a:avLst/>
              <a:gdLst>
                <a:gd name="T0" fmla="*/ 0 w 273"/>
                <a:gd name="T1" fmla="*/ 1 h 336"/>
                <a:gd name="T2" fmla="*/ 15 w 273"/>
                <a:gd name="T3" fmla="*/ 5 h 336"/>
                <a:gd name="T4" fmla="*/ 30 w 273"/>
                <a:gd name="T5" fmla="*/ 8 h 336"/>
                <a:gd name="T6" fmla="*/ 46 w 273"/>
                <a:gd name="T7" fmla="*/ 11 h 336"/>
                <a:gd name="T8" fmla="*/ 64 w 273"/>
                <a:gd name="T9" fmla="*/ 13 h 336"/>
                <a:gd name="T10" fmla="*/ 79 w 273"/>
                <a:gd name="T11" fmla="*/ 15 h 336"/>
                <a:gd name="T12" fmla="*/ 97 w 273"/>
                <a:gd name="T13" fmla="*/ 16 h 336"/>
                <a:gd name="T14" fmla="*/ 113 w 273"/>
                <a:gd name="T15" fmla="*/ 17 h 336"/>
                <a:gd name="T16" fmla="*/ 130 w 273"/>
                <a:gd name="T17" fmla="*/ 17 h 336"/>
                <a:gd name="T18" fmla="*/ 146 w 273"/>
                <a:gd name="T19" fmla="*/ 17 h 336"/>
                <a:gd name="T20" fmla="*/ 163 w 273"/>
                <a:gd name="T21" fmla="*/ 16 h 336"/>
                <a:gd name="T22" fmla="*/ 180 w 273"/>
                <a:gd name="T23" fmla="*/ 15 h 336"/>
                <a:gd name="T24" fmla="*/ 198 w 273"/>
                <a:gd name="T25" fmla="*/ 13 h 336"/>
                <a:gd name="T26" fmla="*/ 214 w 273"/>
                <a:gd name="T27" fmla="*/ 11 h 336"/>
                <a:gd name="T28" fmla="*/ 231 w 273"/>
                <a:gd name="T29" fmla="*/ 8 h 336"/>
                <a:gd name="T30" fmla="*/ 248 w 273"/>
                <a:gd name="T31" fmla="*/ 5 h 336"/>
                <a:gd name="T32" fmla="*/ 266 w 273"/>
                <a:gd name="T33" fmla="*/ 1 h 336"/>
                <a:gd name="T34" fmla="*/ 272 w 273"/>
                <a:gd name="T35" fmla="*/ 0 h 336"/>
                <a:gd name="T36" fmla="*/ 272 w 273"/>
                <a:gd name="T37" fmla="*/ 312 h 336"/>
                <a:gd name="T38" fmla="*/ 272 w 273"/>
                <a:gd name="T39" fmla="*/ 316 h 336"/>
                <a:gd name="T40" fmla="*/ 254 w 273"/>
                <a:gd name="T41" fmla="*/ 321 h 336"/>
                <a:gd name="T42" fmla="*/ 238 w 273"/>
                <a:gd name="T43" fmla="*/ 325 h 336"/>
                <a:gd name="T44" fmla="*/ 220 w 273"/>
                <a:gd name="T45" fmla="*/ 329 h 336"/>
                <a:gd name="T46" fmla="*/ 204 w 273"/>
                <a:gd name="T47" fmla="*/ 330 h 336"/>
                <a:gd name="T48" fmla="*/ 186 w 273"/>
                <a:gd name="T49" fmla="*/ 333 h 336"/>
                <a:gd name="T50" fmla="*/ 169 w 273"/>
                <a:gd name="T51" fmla="*/ 334 h 336"/>
                <a:gd name="T52" fmla="*/ 151 w 273"/>
                <a:gd name="T53" fmla="*/ 335 h 336"/>
                <a:gd name="T54" fmla="*/ 135 w 273"/>
                <a:gd name="T55" fmla="*/ 335 h 336"/>
                <a:gd name="T56" fmla="*/ 117 w 273"/>
                <a:gd name="T57" fmla="*/ 335 h 336"/>
                <a:gd name="T58" fmla="*/ 100 w 273"/>
                <a:gd name="T59" fmla="*/ 334 h 336"/>
                <a:gd name="T60" fmla="*/ 82 w 273"/>
                <a:gd name="T61" fmla="*/ 332 h 336"/>
                <a:gd name="T62" fmla="*/ 66 w 273"/>
                <a:gd name="T63" fmla="*/ 330 h 336"/>
                <a:gd name="T64" fmla="*/ 48 w 273"/>
                <a:gd name="T65" fmla="*/ 328 h 336"/>
                <a:gd name="T66" fmla="*/ 32 w 273"/>
                <a:gd name="T67" fmla="*/ 324 h 336"/>
                <a:gd name="T68" fmla="*/ 16 w 273"/>
                <a:gd name="T69" fmla="*/ 321 h 336"/>
                <a:gd name="T70" fmla="*/ 1 w 273"/>
                <a:gd name="T71" fmla="*/ 315 h 336"/>
                <a:gd name="T72" fmla="*/ 1 w 273"/>
                <a:gd name="T73" fmla="*/ 305 h 336"/>
                <a:gd name="T74" fmla="*/ 1 w 273"/>
                <a:gd name="T75" fmla="*/ 11 h 336"/>
                <a:gd name="T76" fmla="*/ 0 w 273"/>
                <a:gd name="T77" fmla="*/ 1 h 336"/>
                <a:gd name="T78" fmla="*/ 0 w 273"/>
                <a:gd name="T79"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36">
                  <a:moveTo>
                    <a:pt x="0" y="1"/>
                  </a:moveTo>
                  <a:lnTo>
                    <a:pt x="15" y="5"/>
                  </a:lnTo>
                  <a:lnTo>
                    <a:pt x="30" y="8"/>
                  </a:lnTo>
                  <a:lnTo>
                    <a:pt x="46" y="11"/>
                  </a:lnTo>
                  <a:lnTo>
                    <a:pt x="64" y="13"/>
                  </a:lnTo>
                  <a:lnTo>
                    <a:pt x="79" y="15"/>
                  </a:lnTo>
                  <a:lnTo>
                    <a:pt x="97" y="16"/>
                  </a:lnTo>
                  <a:lnTo>
                    <a:pt x="113" y="17"/>
                  </a:lnTo>
                  <a:lnTo>
                    <a:pt x="130" y="17"/>
                  </a:lnTo>
                  <a:lnTo>
                    <a:pt x="146" y="17"/>
                  </a:lnTo>
                  <a:lnTo>
                    <a:pt x="163" y="16"/>
                  </a:lnTo>
                  <a:lnTo>
                    <a:pt x="180" y="15"/>
                  </a:lnTo>
                  <a:lnTo>
                    <a:pt x="198" y="13"/>
                  </a:lnTo>
                  <a:lnTo>
                    <a:pt x="214" y="11"/>
                  </a:lnTo>
                  <a:lnTo>
                    <a:pt x="231" y="8"/>
                  </a:lnTo>
                  <a:lnTo>
                    <a:pt x="248" y="5"/>
                  </a:lnTo>
                  <a:lnTo>
                    <a:pt x="266" y="1"/>
                  </a:lnTo>
                  <a:lnTo>
                    <a:pt x="272" y="0"/>
                  </a:lnTo>
                  <a:lnTo>
                    <a:pt x="272" y="312"/>
                  </a:lnTo>
                  <a:lnTo>
                    <a:pt x="272" y="316"/>
                  </a:lnTo>
                  <a:lnTo>
                    <a:pt x="254" y="321"/>
                  </a:lnTo>
                  <a:lnTo>
                    <a:pt x="238" y="325"/>
                  </a:lnTo>
                  <a:lnTo>
                    <a:pt x="220" y="329"/>
                  </a:lnTo>
                  <a:lnTo>
                    <a:pt x="204" y="330"/>
                  </a:lnTo>
                  <a:lnTo>
                    <a:pt x="186" y="333"/>
                  </a:lnTo>
                  <a:lnTo>
                    <a:pt x="169" y="334"/>
                  </a:lnTo>
                  <a:lnTo>
                    <a:pt x="151" y="335"/>
                  </a:lnTo>
                  <a:lnTo>
                    <a:pt x="135" y="335"/>
                  </a:lnTo>
                  <a:lnTo>
                    <a:pt x="117" y="335"/>
                  </a:lnTo>
                  <a:lnTo>
                    <a:pt x="100" y="334"/>
                  </a:lnTo>
                  <a:lnTo>
                    <a:pt x="82" y="332"/>
                  </a:lnTo>
                  <a:lnTo>
                    <a:pt x="66" y="330"/>
                  </a:lnTo>
                  <a:lnTo>
                    <a:pt x="48" y="328"/>
                  </a:lnTo>
                  <a:lnTo>
                    <a:pt x="32" y="324"/>
                  </a:lnTo>
                  <a:lnTo>
                    <a:pt x="16" y="321"/>
                  </a:lnTo>
                  <a:lnTo>
                    <a:pt x="1" y="315"/>
                  </a:lnTo>
                  <a:lnTo>
                    <a:pt x="1" y="305"/>
                  </a:lnTo>
                  <a:lnTo>
                    <a:pt x="1" y="11"/>
                  </a:lnTo>
                  <a:lnTo>
                    <a:pt x="0" y="1"/>
                  </a:lnTo>
                  <a:lnTo>
                    <a:pt x="0" y="1"/>
                  </a:lnTo>
                </a:path>
              </a:pathLst>
            </a:custGeom>
            <a:solidFill>
              <a:srgbClr val="B2B2B2"/>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Oval 80">
              <a:extLst>
                <a:ext uri="{FF2B5EF4-FFF2-40B4-BE49-F238E27FC236}">
                  <a16:creationId xmlns:a16="http://schemas.microsoft.com/office/drawing/2014/main" id="{243EF558-E8C4-4FC2-98F4-6CC401AC2357}"/>
                </a:ext>
              </a:extLst>
            </p:cNvPr>
            <p:cNvSpPr>
              <a:spLocks noChangeArrowheads="1"/>
            </p:cNvSpPr>
            <p:nvPr/>
          </p:nvSpPr>
          <p:spPr bwMode="auto">
            <a:xfrm>
              <a:off x="4070" y="2453"/>
              <a:ext cx="269" cy="39"/>
            </a:xfrm>
            <a:prstGeom prst="ellipse">
              <a:avLst/>
            </a:prstGeom>
            <a:solidFill>
              <a:srgbClr val="404040"/>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Freeform 81">
              <a:extLst>
                <a:ext uri="{FF2B5EF4-FFF2-40B4-BE49-F238E27FC236}">
                  <a16:creationId xmlns:a16="http://schemas.microsoft.com/office/drawing/2014/main" id="{C9B48729-59D7-4371-94A7-A5E5F8BB9750}"/>
                </a:ext>
              </a:extLst>
            </p:cNvPr>
            <p:cNvSpPr>
              <a:spLocks/>
            </p:cNvSpPr>
            <p:nvPr/>
          </p:nvSpPr>
          <p:spPr bwMode="auto">
            <a:xfrm>
              <a:off x="3922" y="2550"/>
              <a:ext cx="203" cy="217"/>
            </a:xfrm>
            <a:custGeom>
              <a:avLst/>
              <a:gdLst>
                <a:gd name="T0" fmla="*/ 0 w 203"/>
                <a:gd name="T1" fmla="*/ 1 h 217"/>
                <a:gd name="T2" fmla="*/ 12 w 203"/>
                <a:gd name="T3" fmla="*/ 3 h 217"/>
                <a:gd name="T4" fmla="*/ 23 w 203"/>
                <a:gd name="T5" fmla="*/ 6 h 217"/>
                <a:gd name="T6" fmla="*/ 35 w 203"/>
                <a:gd name="T7" fmla="*/ 8 h 217"/>
                <a:gd name="T8" fmla="*/ 48 w 203"/>
                <a:gd name="T9" fmla="*/ 8 h 217"/>
                <a:gd name="T10" fmla="*/ 59 w 203"/>
                <a:gd name="T11" fmla="*/ 10 h 217"/>
                <a:gd name="T12" fmla="*/ 72 w 203"/>
                <a:gd name="T13" fmla="*/ 10 h 217"/>
                <a:gd name="T14" fmla="*/ 83 w 203"/>
                <a:gd name="T15" fmla="*/ 10 h 217"/>
                <a:gd name="T16" fmla="*/ 97 w 203"/>
                <a:gd name="T17" fmla="*/ 10 h 217"/>
                <a:gd name="T18" fmla="*/ 109 w 203"/>
                <a:gd name="T19" fmla="*/ 10 h 217"/>
                <a:gd name="T20" fmla="*/ 122 w 203"/>
                <a:gd name="T21" fmla="*/ 10 h 217"/>
                <a:gd name="T22" fmla="*/ 133 w 203"/>
                <a:gd name="T23" fmla="*/ 10 h 217"/>
                <a:gd name="T24" fmla="*/ 147 w 203"/>
                <a:gd name="T25" fmla="*/ 8 h 217"/>
                <a:gd name="T26" fmla="*/ 158 w 203"/>
                <a:gd name="T27" fmla="*/ 8 h 217"/>
                <a:gd name="T28" fmla="*/ 172 w 203"/>
                <a:gd name="T29" fmla="*/ 6 h 217"/>
                <a:gd name="T30" fmla="*/ 184 w 203"/>
                <a:gd name="T31" fmla="*/ 3 h 217"/>
                <a:gd name="T32" fmla="*/ 197 w 203"/>
                <a:gd name="T33" fmla="*/ 1 h 217"/>
                <a:gd name="T34" fmla="*/ 202 w 203"/>
                <a:gd name="T35" fmla="*/ 0 h 217"/>
                <a:gd name="T36" fmla="*/ 202 w 203"/>
                <a:gd name="T37" fmla="*/ 201 h 217"/>
                <a:gd name="T38" fmla="*/ 202 w 203"/>
                <a:gd name="T39" fmla="*/ 203 h 217"/>
                <a:gd name="T40" fmla="*/ 189 w 203"/>
                <a:gd name="T41" fmla="*/ 207 h 217"/>
                <a:gd name="T42" fmla="*/ 177 w 203"/>
                <a:gd name="T43" fmla="*/ 209 h 217"/>
                <a:gd name="T44" fmla="*/ 164 w 203"/>
                <a:gd name="T45" fmla="*/ 211 h 217"/>
                <a:gd name="T46" fmla="*/ 152 w 203"/>
                <a:gd name="T47" fmla="*/ 213 h 217"/>
                <a:gd name="T48" fmla="*/ 139 w 203"/>
                <a:gd name="T49" fmla="*/ 215 h 217"/>
                <a:gd name="T50" fmla="*/ 126 w 203"/>
                <a:gd name="T51" fmla="*/ 216 h 217"/>
                <a:gd name="T52" fmla="*/ 112 w 203"/>
                <a:gd name="T53" fmla="*/ 216 h 217"/>
                <a:gd name="T54" fmla="*/ 100 w 203"/>
                <a:gd name="T55" fmla="*/ 216 h 217"/>
                <a:gd name="T56" fmla="*/ 87 w 203"/>
                <a:gd name="T57" fmla="*/ 216 h 217"/>
                <a:gd name="T58" fmla="*/ 74 w 203"/>
                <a:gd name="T59" fmla="*/ 216 h 217"/>
                <a:gd name="T60" fmla="*/ 60 w 203"/>
                <a:gd name="T61" fmla="*/ 215 h 217"/>
                <a:gd name="T62" fmla="*/ 49 w 203"/>
                <a:gd name="T63" fmla="*/ 213 h 217"/>
                <a:gd name="T64" fmla="*/ 36 w 203"/>
                <a:gd name="T65" fmla="*/ 211 h 217"/>
                <a:gd name="T66" fmla="*/ 24 w 203"/>
                <a:gd name="T67" fmla="*/ 209 h 217"/>
                <a:gd name="T68" fmla="*/ 13 w 203"/>
                <a:gd name="T69" fmla="*/ 207 h 217"/>
                <a:gd name="T70" fmla="*/ 1 w 203"/>
                <a:gd name="T71" fmla="*/ 203 h 217"/>
                <a:gd name="T72" fmla="*/ 1 w 203"/>
                <a:gd name="T73" fmla="*/ 196 h 217"/>
                <a:gd name="T74" fmla="*/ 1 w 203"/>
                <a:gd name="T75" fmla="*/ 7 h 217"/>
                <a:gd name="T76" fmla="*/ 0 w 203"/>
                <a:gd name="T77" fmla="*/ 1 h 217"/>
                <a:gd name="T78" fmla="*/ 0 w 203"/>
                <a:gd name="T79"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217">
                  <a:moveTo>
                    <a:pt x="0" y="1"/>
                  </a:moveTo>
                  <a:lnTo>
                    <a:pt x="12" y="3"/>
                  </a:lnTo>
                  <a:lnTo>
                    <a:pt x="23" y="6"/>
                  </a:lnTo>
                  <a:lnTo>
                    <a:pt x="35" y="8"/>
                  </a:lnTo>
                  <a:lnTo>
                    <a:pt x="48" y="8"/>
                  </a:lnTo>
                  <a:lnTo>
                    <a:pt x="59" y="10"/>
                  </a:lnTo>
                  <a:lnTo>
                    <a:pt x="72" y="10"/>
                  </a:lnTo>
                  <a:lnTo>
                    <a:pt x="83" y="10"/>
                  </a:lnTo>
                  <a:lnTo>
                    <a:pt x="97" y="10"/>
                  </a:lnTo>
                  <a:lnTo>
                    <a:pt x="109" y="10"/>
                  </a:lnTo>
                  <a:lnTo>
                    <a:pt x="122" y="10"/>
                  </a:lnTo>
                  <a:lnTo>
                    <a:pt x="133" y="10"/>
                  </a:lnTo>
                  <a:lnTo>
                    <a:pt x="147" y="8"/>
                  </a:lnTo>
                  <a:lnTo>
                    <a:pt x="158" y="8"/>
                  </a:lnTo>
                  <a:lnTo>
                    <a:pt x="172" y="6"/>
                  </a:lnTo>
                  <a:lnTo>
                    <a:pt x="184" y="3"/>
                  </a:lnTo>
                  <a:lnTo>
                    <a:pt x="197" y="1"/>
                  </a:lnTo>
                  <a:lnTo>
                    <a:pt x="202" y="0"/>
                  </a:lnTo>
                  <a:lnTo>
                    <a:pt x="202" y="201"/>
                  </a:lnTo>
                  <a:lnTo>
                    <a:pt x="202" y="203"/>
                  </a:lnTo>
                  <a:lnTo>
                    <a:pt x="189" y="207"/>
                  </a:lnTo>
                  <a:lnTo>
                    <a:pt x="177" y="209"/>
                  </a:lnTo>
                  <a:lnTo>
                    <a:pt x="164" y="211"/>
                  </a:lnTo>
                  <a:lnTo>
                    <a:pt x="152" y="213"/>
                  </a:lnTo>
                  <a:lnTo>
                    <a:pt x="139" y="215"/>
                  </a:lnTo>
                  <a:lnTo>
                    <a:pt x="126" y="216"/>
                  </a:lnTo>
                  <a:lnTo>
                    <a:pt x="112" y="216"/>
                  </a:lnTo>
                  <a:lnTo>
                    <a:pt x="100" y="216"/>
                  </a:lnTo>
                  <a:lnTo>
                    <a:pt x="87" y="216"/>
                  </a:lnTo>
                  <a:lnTo>
                    <a:pt x="74" y="216"/>
                  </a:lnTo>
                  <a:lnTo>
                    <a:pt x="60" y="215"/>
                  </a:lnTo>
                  <a:lnTo>
                    <a:pt x="49" y="213"/>
                  </a:lnTo>
                  <a:lnTo>
                    <a:pt x="36" y="211"/>
                  </a:lnTo>
                  <a:lnTo>
                    <a:pt x="24" y="209"/>
                  </a:lnTo>
                  <a:lnTo>
                    <a:pt x="13" y="207"/>
                  </a:lnTo>
                  <a:lnTo>
                    <a:pt x="1" y="203"/>
                  </a:lnTo>
                  <a:lnTo>
                    <a:pt x="1" y="196"/>
                  </a:lnTo>
                  <a:lnTo>
                    <a:pt x="1" y="7"/>
                  </a:lnTo>
                  <a:lnTo>
                    <a:pt x="0" y="1"/>
                  </a:lnTo>
                  <a:lnTo>
                    <a:pt x="0" y="1"/>
                  </a:lnTo>
                </a:path>
              </a:pathLst>
            </a:custGeom>
            <a:solidFill>
              <a:srgbClr val="B2B2B2"/>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Oval 82">
              <a:extLst>
                <a:ext uri="{FF2B5EF4-FFF2-40B4-BE49-F238E27FC236}">
                  <a16:creationId xmlns:a16="http://schemas.microsoft.com/office/drawing/2014/main" id="{0D5B534F-D52F-4E08-AB4E-BB07B12734E0}"/>
                </a:ext>
              </a:extLst>
            </p:cNvPr>
            <p:cNvSpPr>
              <a:spLocks noChangeArrowheads="1"/>
            </p:cNvSpPr>
            <p:nvPr/>
          </p:nvSpPr>
          <p:spPr bwMode="auto">
            <a:xfrm>
              <a:off x="3924" y="2534"/>
              <a:ext cx="200" cy="26"/>
            </a:xfrm>
            <a:prstGeom prst="ellipse">
              <a:avLst/>
            </a:prstGeom>
            <a:solidFill>
              <a:srgbClr val="404040"/>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AutoShape 83">
              <a:extLst>
                <a:ext uri="{FF2B5EF4-FFF2-40B4-BE49-F238E27FC236}">
                  <a16:creationId xmlns:a16="http://schemas.microsoft.com/office/drawing/2014/main" id="{80F6792C-9762-4043-BB2A-34D1BBCA85D5}"/>
                </a:ext>
              </a:extLst>
            </p:cNvPr>
            <p:cNvSpPr>
              <a:spLocks noChangeArrowheads="1"/>
            </p:cNvSpPr>
            <p:nvPr/>
          </p:nvSpPr>
          <p:spPr bwMode="auto">
            <a:xfrm flipV="1">
              <a:off x="3323" y="1796"/>
              <a:ext cx="186" cy="902"/>
            </a:xfrm>
            <a:prstGeom prst="roundRect">
              <a:avLst>
                <a:gd name="adj" fmla="val 0"/>
              </a:avLst>
            </a:prstGeom>
            <a:gradFill rotWithShape="0">
              <a:gsLst>
                <a:gs pos="0">
                  <a:srgbClr val="727272"/>
                </a:gs>
                <a:gs pos="100000">
                  <a:srgbClr val="FFFFFF"/>
                </a:gs>
              </a:gsLst>
              <a:lin ang="0" scaled="1"/>
            </a:gra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Freeform 84">
              <a:extLst>
                <a:ext uri="{FF2B5EF4-FFF2-40B4-BE49-F238E27FC236}">
                  <a16:creationId xmlns:a16="http://schemas.microsoft.com/office/drawing/2014/main" id="{BFDE76B3-37FD-47C4-82EE-B3861A6B795B}"/>
                </a:ext>
              </a:extLst>
            </p:cNvPr>
            <p:cNvSpPr>
              <a:spLocks/>
            </p:cNvSpPr>
            <p:nvPr/>
          </p:nvSpPr>
          <p:spPr bwMode="auto">
            <a:xfrm>
              <a:off x="3127" y="2687"/>
              <a:ext cx="751" cy="125"/>
            </a:xfrm>
            <a:custGeom>
              <a:avLst/>
              <a:gdLst>
                <a:gd name="T0" fmla="*/ 735 w 751"/>
                <a:gd name="T1" fmla="*/ 123 h 125"/>
                <a:gd name="T2" fmla="*/ 734 w 751"/>
                <a:gd name="T3" fmla="*/ 114 h 125"/>
                <a:gd name="T4" fmla="*/ 734 w 751"/>
                <a:gd name="T5" fmla="*/ 104 h 125"/>
                <a:gd name="T6" fmla="*/ 733 w 751"/>
                <a:gd name="T7" fmla="*/ 97 h 125"/>
                <a:gd name="T8" fmla="*/ 731 w 751"/>
                <a:gd name="T9" fmla="*/ 88 h 125"/>
                <a:gd name="T10" fmla="*/ 727 w 751"/>
                <a:gd name="T11" fmla="*/ 81 h 125"/>
                <a:gd name="T12" fmla="*/ 723 w 751"/>
                <a:gd name="T13" fmla="*/ 73 h 125"/>
                <a:gd name="T14" fmla="*/ 719 w 751"/>
                <a:gd name="T15" fmla="*/ 66 h 125"/>
                <a:gd name="T16" fmla="*/ 715 w 751"/>
                <a:gd name="T17" fmla="*/ 59 h 125"/>
                <a:gd name="T18" fmla="*/ 709 w 751"/>
                <a:gd name="T19" fmla="*/ 55 h 125"/>
                <a:gd name="T20" fmla="*/ 705 w 751"/>
                <a:gd name="T21" fmla="*/ 50 h 125"/>
                <a:gd name="T22" fmla="*/ 702 w 751"/>
                <a:gd name="T23" fmla="*/ 45 h 125"/>
                <a:gd name="T24" fmla="*/ 697 w 751"/>
                <a:gd name="T25" fmla="*/ 41 h 125"/>
                <a:gd name="T26" fmla="*/ 694 w 751"/>
                <a:gd name="T27" fmla="*/ 38 h 125"/>
                <a:gd name="T28" fmla="*/ 691 w 751"/>
                <a:gd name="T29" fmla="*/ 35 h 125"/>
                <a:gd name="T30" fmla="*/ 689 w 751"/>
                <a:gd name="T31" fmla="*/ 33 h 125"/>
                <a:gd name="T32" fmla="*/ 688 w 751"/>
                <a:gd name="T33" fmla="*/ 30 h 125"/>
                <a:gd name="T34" fmla="*/ 621 w 751"/>
                <a:gd name="T35" fmla="*/ 14 h 125"/>
                <a:gd name="T36" fmla="*/ 2 w 751"/>
                <a:gd name="T37" fmla="*/ 14 h 125"/>
                <a:gd name="T38" fmla="*/ 0 w 751"/>
                <a:gd name="T39" fmla="*/ 0 h 125"/>
                <a:gd name="T40" fmla="*/ 542 w 751"/>
                <a:gd name="T41" fmla="*/ 1 h 125"/>
                <a:gd name="T42" fmla="*/ 575 w 751"/>
                <a:gd name="T43" fmla="*/ 2 h 125"/>
                <a:gd name="T44" fmla="*/ 593 w 751"/>
                <a:gd name="T45" fmla="*/ 3 h 125"/>
                <a:gd name="T46" fmla="*/ 612 w 751"/>
                <a:gd name="T47" fmla="*/ 4 h 125"/>
                <a:gd name="T48" fmla="*/ 630 w 751"/>
                <a:gd name="T49" fmla="*/ 6 h 125"/>
                <a:gd name="T50" fmla="*/ 647 w 751"/>
                <a:gd name="T51" fmla="*/ 7 h 125"/>
                <a:gd name="T52" fmla="*/ 661 w 751"/>
                <a:gd name="T53" fmla="*/ 12 h 125"/>
                <a:gd name="T54" fmla="*/ 676 w 751"/>
                <a:gd name="T55" fmla="*/ 16 h 125"/>
                <a:gd name="T56" fmla="*/ 690 w 751"/>
                <a:gd name="T57" fmla="*/ 22 h 125"/>
                <a:gd name="T58" fmla="*/ 703 w 751"/>
                <a:gd name="T59" fmla="*/ 28 h 125"/>
                <a:gd name="T60" fmla="*/ 712 w 751"/>
                <a:gd name="T61" fmla="*/ 35 h 125"/>
                <a:gd name="T62" fmla="*/ 722 w 751"/>
                <a:gd name="T63" fmla="*/ 43 h 125"/>
                <a:gd name="T64" fmla="*/ 730 w 751"/>
                <a:gd name="T65" fmla="*/ 53 h 125"/>
                <a:gd name="T66" fmla="*/ 737 w 751"/>
                <a:gd name="T67" fmla="*/ 61 h 125"/>
                <a:gd name="T68" fmla="*/ 741 w 751"/>
                <a:gd name="T69" fmla="*/ 72 h 125"/>
                <a:gd name="T70" fmla="*/ 746 w 751"/>
                <a:gd name="T71" fmla="*/ 82 h 125"/>
                <a:gd name="T72" fmla="*/ 749 w 751"/>
                <a:gd name="T73" fmla="*/ 95 h 125"/>
                <a:gd name="T74" fmla="*/ 750 w 751"/>
                <a:gd name="T75" fmla="*/ 106 h 125"/>
                <a:gd name="T76" fmla="*/ 748 w 751"/>
                <a:gd name="T77" fmla="*/ 108 h 125"/>
                <a:gd name="T78" fmla="*/ 748 w 751"/>
                <a:gd name="T79" fmla="*/ 108 h 125"/>
                <a:gd name="T80" fmla="*/ 747 w 751"/>
                <a:gd name="T81" fmla="*/ 110 h 125"/>
                <a:gd name="T82" fmla="*/ 747 w 751"/>
                <a:gd name="T83" fmla="*/ 110 h 125"/>
                <a:gd name="T84" fmla="*/ 745 w 751"/>
                <a:gd name="T85" fmla="*/ 112 h 125"/>
                <a:gd name="T86" fmla="*/ 745 w 751"/>
                <a:gd name="T87" fmla="*/ 114 h 125"/>
                <a:gd name="T88" fmla="*/ 743 w 751"/>
                <a:gd name="T89" fmla="*/ 116 h 125"/>
                <a:gd name="T90" fmla="*/ 743 w 751"/>
                <a:gd name="T91" fmla="*/ 116 h 125"/>
                <a:gd name="T92" fmla="*/ 741 w 751"/>
                <a:gd name="T93" fmla="*/ 118 h 125"/>
                <a:gd name="T94" fmla="*/ 740 w 751"/>
                <a:gd name="T95" fmla="*/ 120 h 125"/>
                <a:gd name="T96" fmla="*/ 738 w 751"/>
                <a:gd name="T97" fmla="*/ 122 h 125"/>
                <a:gd name="T98" fmla="*/ 738 w 751"/>
                <a:gd name="T99" fmla="*/ 122 h 125"/>
                <a:gd name="T100" fmla="*/ 736 w 751"/>
                <a:gd name="T101" fmla="*/ 124 h 125"/>
                <a:gd name="T102" fmla="*/ 736 w 751"/>
                <a:gd name="T103" fmla="*/ 124 h 125"/>
                <a:gd name="T104" fmla="*/ 735 w 751"/>
                <a:gd name="T105" fmla="*/ 124 h 125"/>
                <a:gd name="T106" fmla="*/ 735 w 751"/>
                <a:gd name="T107" fmla="*/ 123 h 125"/>
                <a:gd name="T108" fmla="*/ 735 w 751"/>
                <a:gd name="T109"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125">
                  <a:moveTo>
                    <a:pt x="735" y="123"/>
                  </a:moveTo>
                  <a:lnTo>
                    <a:pt x="734" y="114"/>
                  </a:lnTo>
                  <a:lnTo>
                    <a:pt x="734" y="104"/>
                  </a:lnTo>
                  <a:lnTo>
                    <a:pt x="733" y="97"/>
                  </a:lnTo>
                  <a:lnTo>
                    <a:pt x="731" y="88"/>
                  </a:lnTo>
                  <a:lnTo>
                    <a:pt x="727" y="81"/>
                  </a:lnTo>
                  <a:lnTo>
                    <a:pt x="723" y="73"/>
                  </a:lnTo>
                  <a:lnTo>
                    <a:pt x="719" y="66"/>
                  </a:lnTo>
                  <a:lnTo>
                    <a:pt x="715" y="59"/>
                  </a:lnTo>
                  <a:lnTo>
                    <a:pt x="709" y="55"/>
                  </a:lnTo>
                  <a:lnTo>
                    <a:pt x="705" y="50"/>
                  </a:lnTo>
                  <a:lnTo>
                    <a:pt x="702" y="45"/>
                  </a:lnTo>
                  <a:lnTo>
                    <a:pt x="697" y="41"/>
                  </a:lnTo>
                  <a:lnTo>
                    <a:pt x="694" y="38"/>
                  </a:lnTo>
                  <a:lnTo>
                    <a:pt x="691" y="35"/>
                  </a:lnTo>
                  <a:lnTo>
                    <a:pt x="689" y="33"/>
                  </a:lnTo>
                  <a:lnTo>
                    <a:pt x="688" y="30"/>
                  </a:lnTo>
                  <a:lnTo>
                    <a:pt x="621" y="14"/>
                  </a:lnTo>
                  <a:lnTo>
                    <a:pt x="2" y="14"/>
                  </a:lnTo>
                  <a:lnTo>
                    <a:pt x="0" y="0"/>
                  </a:lnTo>
                  <a:lnTo>
                    <a:pt x="542" y="1"/>
                  </a:lnTo>
                  <a:lnTo>
                    <a:pt x="575" y="2"/>
                  </a:lnTo>
                  <a:lnTo>
                    <a:pt x="593" y="3"/>
                  </a:lnTo>
                  <a:lnTo>
                    <a:pt x="612" y="4"/>
                  </a:lnTo>
                  <a:lnTo>
                    <a:pt x="630" y="6"/>
                  </a:lnTo>
                  <a:lnTo>
                    <a:pt x="647" y="7"/>
                  </a:lnTo>
                  <a:lnTo>
                    <a:pt x="661" y="12"/>
                  </a:lnTo>
                  <a:lnTo>
                    <a:pt x="676" y="16"/>
                  </a:lnTo>
                  <a:lnTo>
                    <a:pt x="690" y="22"/>
                  </a:lnTo>
                  <a:lnTo>
                    <a:pt x="703" y="28"/>
                  </a:lnTo>
                  <a:lnTo>
                    <a:pt x="712" y="35"/>
                  </a:lnTo>
                  <a:lnTo>
                    <a:pt x="722" y="43"/>
                  </a:lnTo>
                  <a:lnTo>
                    <a:pt x="730" y="53"/>
                  </a:lnTo>
                  <a:lnTo>
                    <a:pt x="737" y="61"/>
                  </a:lnTo>
                  <a:lnTo>
                    <a:pt x="741" y="72"/>
                  </a:lnTo>
                  <a:lnTo>
                    <a:pt x="746" y="82"/>
                  </a:lnTo>
                  <a:lnTo>
                    <a:pt x="749" y="95"/>
                  </a:lnTo>
                  <a:lnTo>
                    <a:pt x="750" y="106"/>
                  </a:lnTo>
                  <a:lnTo>
                    <a:pt x="748" y="108"/>
                  </a:lnTo>
                  <a:lnTo>
                    <a:pt x="748" y="108"/>
                  </a:lnTo>
                  <a:lnTo>
                    <a:pt x="747" y="110"/>
                  </a:lnTo>
                  <a:lnTo>
                    <a:pt x="747" y="110"/>
                  </a:lnTo>
                  <a:lnTo>
                    <a:pt x="745" y="112"/>
                  </a:lnTo>
                  <a:lnTo>
                    <a:pt x="745" y="114"/>
                  </a:lnTo>
                  <a:lnTo>
                    <a:pt x="743" y="116"/>
                  </a:lnTo>
                  <a:lnTo>
                    <a:pt x="743" y="116"/>
                  </a:lnTo>
                  <a:lnTo>
                    <a:pt x="741" y="118"/>
                  </a:lnTo>
                  <a:lnTo>
                    <a:pt x="740" y="120"/>
                  </a:lnTo>
                  <a:lnTo>
                    <a:pt x="738" y="122"/>
                  </a:lnTo>
                  <a:lnTo>
                    <a:pt x="738" y="122"/>
                  </a:lnTo>
                  <a:lnTo>
                    <a:pt x="736" y="124"/>
                  </a:lnTo>
                  <a:lnTo>
                    <a:pt x="736" y="124"/>
                  </a:lnTo>
                  <a:lnTo>
                    <a:pt x="735" y="124"/>
                  </a:lnTo>
                  <a:lnTo>
                    <a:pt x="735" y="123"/>
                  </a:lnTo>
                  <a:lnTo>
                    <a:pt x="735" y="123"/>
                  </a:lnTo>
                </a:path>
              </a:pathLst>
            </a:custGeom>
            <a:solidFill>
              <a:srgbClr val="E1E1E1"/>
            </a:solidFill>
            <a:ln w="9207" cap="flat" cmpd="sng">
              <a:solidFill>
                <a:srgbClr val="4F4F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Freeform 85">
              <a:extLst>
                <a:ext uri="{FF2B5EF4-FFF2-40B4-BE49-F238E27FC236}">
                  <a16:creationId xmlns:a16="http://schemas.microsoft.com/office/drawing/2014/main" id="{D626B617-5219-4A67-B154-469967545E18}"/>
                </a:ext>
              </a:extLst>
            </p:cNvPr>
            <p:cNvSpPr>
              <a:spLocks/>
            </p:cNvSpPr>
            <p:nvPr/>
          </p:nvSpPr>
          <p:spPr bwMode="auto">
            <a:xfrm>
              <a:off x="3131" y="2723"/>
              <a:ext cx="747" cy="83"/>
            </a:xfrm>
            <a:custGeom>
              <a:avLst/>
              <a:gdLst>
                <a:gd name="T0" fmla="*/ 707 w 747"/>
                <a:gd name="T1" fmla="*/ 77 h 83"/>
                <a:gd name="T2" fmla="*/ 707 w 747"/>
                <a:gd name="T3" fmla="*/ 69 h 83"/>
                <a:gd name="T4" fmla="*/ 708 w 747"/>
                <a:gd name="T5" fmla="*/ 61 h 83"/>
                <a:gd name="T6" fmla="*/ 707 w 747"/>
                <a:gd name="T7" fmla="*/ 55 h 83"/>
                <a:gd name="T8" fmla="*/ 707 w 747"/>
                <a:gd name="T9" fmla="*/ 48 h 83"/>
                <a:gd name="T10" fmla="*/ 705 w 747"/>
                <a:gd name="T11" fmla="*/ 45 h 83"/>
                <a:gd name="T12" fmla="*/ 705 w 747"/>
                <a:gd name="T13" fmla="*/ 39 h 83"/>
                <a:gd name="T14" fmla="*/ 703 w 747"/>
                <a:gd name="T15" fmla="*/ 37 h 83"/>
                <a:gd name="T16" fmla="*/ 702 w 747"/>
                <a:gd name="T17" fmla="*/ 33 h 83"/>
                <a:gd name="T18" fmla="*/ 700 w 747"/>
                <a:gd name="T19" fmla="*/ 31 h 83"/>
                <a:gd name="T20" fmla="*/ 698 w 747"/>
                <a:gd name="T21" fmla="*/ 30 h 83"/>
                <a:gd name="T22" fmla="*/ 696 w 747"/>
                <a:gd name="T23" fmla="*/ 28 h 83"/>
                <a:gd name="T24" fmla="*/ 694 w 747"/>
                <a:gd name="T25" fmla="*/ 26 h 83"/>
                <a:gd name="T26" fmla="*/ 692 w 747"/>
                <a:gd name="T27" fmla="*/ 26 h 83"/>
                <a:gd name="T28" fmla="*/ 691 w 747"/>
                <a:gd name="T29" fmla="*/ 24 h 83"/>
                <a:gd name="T30" fmla="*/ 690 w 747"/>
                <a:gd name="T31" fmla="*/ 22 h 83"/>
                <a:gd name="T32" fmla="*/ 690 w 747"/>
                <a:gd name="T33" fmla="*/ 20 h 83"/>
                <a:gd name="T34" fmla="*/ 630 w 747"/>
                <a:gd name="T35" fmla="*/ 11 h 83"/>
                <a:gd name="T36" fmla="*/ 0 w 747"/>
                <a:gd name="T37" fmla="*/ 11 h 83"/>
                <a:gd name="T38" fmla="*/ 0 w 747"/>
                <a:gd name="T39" fmla="*/ 0 h 83"/>
                <a:gd name="T40" fmla="*/ 571 w 747"/>
                <a:gd name="T41" fmla="*/ 1 h 83"/>
                <a:gd name="T42" fmla="*/ 571 w 747"/>
                <a:gd name="T43" fmla="*/ 0 h 83"/>
                <a:gd name="T44" fmla="*/ 589 w 747"/>
                <a:gd name="T45" fmla="*/ 1 h 83"/>
                <a:gd name="T46" fmla="*/ 608 w 747"/>
                <a:gd name="T47" fmla="*/ 1 h 83"/>
                <a:gd name="T48" fmla="*/ 625 w 747"/>
                <a:gd name="T49" fmla="*/ 2 h 83"/>
                <a:gd name="T50" fmla="*/ 642 w 747"/>
                <a:gd name="T51" fmla="*/ 2 h 83"/>
                <a:gd name="T52" fmla="*/ 657 w 747"/>
                <a:gd name="T53" fmla="*/ 6 h 83"/>
                <a:gd name="T54" fmla="*/ 671 w 747"/>
                <a:gd name="T55" fmla="*/ 8 h 83"/>
                <a:gd name="T56" fmla="*/ 685 w 747"/>
                <a:gd name="T57" fmla="*/ 12 h 83"/>
                <a:gd name="T58" fmla="*/ 698 w 747"/>
                <a:gd name="T59" fmla="*/ 15 h 83"/>
                <a:gd name="T60" fmla="*/ 708 w 747"/>
                <a:gd name="T61" fmla="*/ 21 h 83"/>
                <a:gd name="T62" fmla="*/ 717 w 747"/>
                <a:gd name="T63" fmla="*/ 26 h 83"/>
                <a:gd name="T64" fmla="*/ 725 w 747"/>
                <a:gd name="T65" fmla="*/ 34 h 83"/>
                <a:gd name="T66" fmla="*/ 733 w 747"/>
                <a:gd name="T67" fmla="*/ 40 h 83"/>
                <a:gd name="T68" fmla="*/ 737 w 747"/>
                <a:gd name="T69" fmla="*/ 49 h 83"/>
                <a:gd name="T70" fmla="*/ 742 w 747"/>
                <a:gd name="T71" fmla="*/ 59 h 83"/>
                <a:gd name="T72" fmla="*/ 745 w 747"/>
                <a:gd name="T73" fmla="*/ 70 h 83"/>
                <a:gd name="T74" fmla="*/ 746 w 747"/>
                <a:gd name="T75" fmla="*/ 81 h 83"/>
                <a:gd name="T76" fmla="*/ 745 w 747"/>
                <a:gd name="T77" fmla="*/ 82 h 83"/>
                <a:gd name="T78" fmla="*/ 744 w 747"/>
                <a:gd name="T79" fmla="*/ 82 h 83"/>
                <a:gd name="T80" fmla="*/ 741 w 747"/>
                <a:gd name="T81" fmla="*/ 82 h 83"/>
                <a:gd name="T82" fmla="*/ 739 w 747"/>
                <a:gd name="T83" fmla="*/ 82 h 83"/>
                <a:gd name="T84" fmla="*/ 736 w 747"/>
                <a:gd name="T85" fmla="*/ 82 h 83"/>
                <a:gd name="T86" fmla="*/ 733 w 747"/>
                <a:gd name="T87" fmla="*/ 82 h 83"/>
                <a:gd name="T88" fmla="*/ 729 w 747"/>
                <a:gd name="T89" fmla="*/ 82 h 83"/>
                <a:gd name="T90" fmla="*/ 727 w 747"/>
                <a:gd name="T91" fmla="*/ 81 h 83"/>
                <a:gd name="T92" fmla="*/ 723 w 747"/>
                <a:gd name="T93" fmla="*/ 81 h 83"/>
                <a:gd name="T94" fmla="*/ 719 w 747"/>
                <a:gd name="T95" fmla="*/ 81 h 83"/>
                <a:gd name="T96" fmla="*/ 715 w 747"/>
                <a:gd name="T97" fmla="*/ 81 h 83"/>
                <a:gd name="T98" fmla="*/ 714 w 747"/>
                <a:gd name="T99" fmla="*/ 80 h 83"/>
                <a:gd name="T100" fmla="*/ 711 w 747"/>
                <a:gd name="T101" fmla="*/ 80 h 83"/>
                <a:gd name="T102" fmla="*/ 709 w 747"/>
                <a:gd name="T103" fmla="*/ 80 h 83"/>
                <a:gd name="T104" fmla="*/ 707 w 747"/>
                <a:gd name="T105" fmla="*/ 80 h 83"/>
                <a:gd name="T106" fmla="*/ 707 w 747"/>
                <a:gd name="T107" fmla="*/ 77 h 83"/>
                <a:gd name="T108" fmla="*/ 707 w 747"/>
                <a:gd name="T109"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7" h="83">
                  <a:moveTo>
                    <a:pt x="707" y="77"/>
                  </a:moveTo>
                  <a:lnTo>
                    <a:pt x="707" y="69"/>
                  </a:lnTo>
                  <a:lnTo>
                    <a:pt x="708" y="61"/>
                  </a:lnTo>
                  <a:lnTo>
                    <a:pt x="707" y="55"/>
                  </a:lnTo>
                  <a:lnTo>
                    <a:pt x="707" y="48"/>
                  </a:lnTo>
                  <a:lnTo>
                    <a:pt x="705" y="45"/>
                  </a:lnTo>
                  <a:lnTo>
                    <a:pt x="705" y="39"/>
                  </a:lnTo>
                  <a:lnTo>
                    <a:pt x="703" y="37"/>
                  </a:lnTo>
                  <a:lnTo>
                    <a:pt x="702" y="33"/>
                  </a:lnTo>
                  <a:lnTo>
                    <a:pt x="700" y="31"/>
                  </a:lnTo>
                  <a:lnTo>
                    <a:pt x="698" y="30"/>
                  </a:lnTo>
                  <a:lnTo>
                    <a:pt x="696" y="28"/>
                  </a:lnTo>
                  <a:lnTo>
                    <a:pt x="694" y="26"/>
                  </a:lnTo>
                  <a:lnTo>
                    <a:pt x="692" y="26"/>
                  </a:lnTo>
                  <a:lnTo>
                    <a:pt x="691" y="24"/>
                  </a:lnTo>
                  <a:lnTo>
                    <a:pt x="690" y="22"/>
                  </a:lnTo>
                  <a:lnTo>
                    <a:pt x="690" y="20"/>
                  </a:lnTo>
                  <a:lnTo>
                    <a:pt x="630" y="11"/>
                  </a:lnTo>
                  <a:lnTo>
                    <a:pt x="0" y="11"/>
                  </a:lnTo>
                  <a:lnTo>
                    <a:pt x="0" y="0"/>
                  </a:lnTo>
                  <a:lnTo>
                    <a:pt x="571" y="1"/>
                  </a:lnTo>
                  <a:lnTo>
                    <a:pt x="571" y="0"/>
                  </a:lnTo>
                  <a:lnTo>
                    <a:pt x="589" y="1"/>
                  </a:lnTo>
                  <a:lnTo>
                    <a:pt x="608" y="1"/>
                  </a:lnTo>
                  <a:lnTo>
                    <a:pt x="625" y="2"/>
                  </a:lnTo>
                  <a:lnTo>
                    <a:pt x="642" y="2"/>
                  </a:lnTo>
                  <a:lnTo>
                    <a:pt x="657" y="6"/>
                  </a:lnTo>
                  <a:lnTo>
                    <a:pt x="671" y="8"/>
                  </a:lnTo>
                  <a:lnTo>
                    <a:pt x="685" y="12"/>
                  </a:lnTo>
                  <a:lnTo>
                    <a:pt x="698" y="15"/>
                  </a:lnTo>
                  <a:lnTo>
                    <a:pt x="708" y="21"/>
                  </a:lnTo>
                  <a:lnTo>
                    <a:pt x="717" y="26"/>
                  </a:lnTo>
                  <a:lnTo>
                    <a:pt x="725" y="34"/>
                  </a:lnTo>
                  <a:lnTo>
                    <a:pt x="733" y="40"/>
                  </a:lnTo>
                  <a:lnTo>
                    <a:pt x="737" y="49"/>
                  </a:lnTo>
                  <a:lnTo>
                    <a:pt x="742" y="59"/>
                  </a:lnTo>
                  <a:lnTo>
                    <a:pt x="745" y="70"/>
                  </a:lnTo>
                  <a:lnTo>
                    <a:pt x="746" y="81"/>
                  </a:lnTo>
                  <a:lnTo>
                    <a:pt x="745" y="82"/>
                  </a:lnTo>
                  <a:lnTo>
                    <a:pt x="744" y="82"/>
                  </a:lnTo>
                  <a:lnTo>
                    <a:pt x="741" y="82"/>
                  </a:lnTo>
                  <a:lnTo>
                    <a:pt x="739" y="82"/>
                  </a:lnTo>
                  <a:lnTo>
                    <a:pt x="736" y="82"/>
                  </a:lnTo>
                  <a:lnTo>
                    <a:pt x="733" y="82"/>
                  </a:lnTo>
                  <a:lnTo>
                    <a:pt x="729" y="82"/>
                  </a:lnTo>
                  <a:lnTo>
                    <a:pt x="727" y="81"/>
                  </a:lnTo>
                  <a:lnTo>
                    <a:pt x="723" y="81"/>
                  </a:lnTo>
                  <a:lnTo>
                    <a:pt x="719" y="81"/>
                  </a:lnTo>
                  <a:lnTo>
                    <a:pt x="715" y="81"/>
                  </a:lnTo>
                  <a:lnTo>
                    <a:pt x="714" y="80"/>
                  </a:lnTo>
                  <a:lnTo>
                    <a:pt x="711" y="80"/>
                  </a:lnTo>
                  <a:lnTo>
                    <a:pt x="709" y="80"/>
                  </a:lnTo>
                  <a:lnTo>
                    <a:pt x="707" y="80"/>
                  </a:lnTo>
                  <a:lnTo>
                    <a:pt x="707" y="77"/>
                  </a:lnTo>
                  <a:lnTo>
                    <a:pt x="707" y="77"/>
                  </a:lnTo>
                </a:path>
              </a:pathLst>
            </a:custGeom>
            <a:solidFill>
              <a:srgbClr val="E1E1E1"/>
            </a:solidFill>
            <a:ln w="9207" cap="flat" cmpd="sng">
              <a:solidFill>
                <a:srgbClr val="4F4F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 name="AutoShape 86">
              <a:extLst>
                <a:ext uri="{FF2B5EF4-FFF2-40B4-BE49-F238E27FC236}">
                  <a16:creationId xmlns:a16="http://schemas.microsoft.com/office/drawing/2014/main" id="{3B4204AE-0E4E-43EE-9CC6-F56B4F051CEB}"/>
                </a:ext>
              </a:extLst>
            </p:cNvPr>
            <p:cNvSpPr>
              <a:spLocks noChangeArrowheads="1"/>
            </p:cNvSpPr>
            <p:nvPr/>
          </p:nvSpPr>
          <p:spPr bwMode="auto">
            <a:xfrm flipV="1">
              <a:off x="3272" y="1822"/>
              <a:ext cx="19" cy="877"/>
            </a:xfrm>
            <a:prstGeom prst="roundRect">
              <a:avLst>
                <a:gd name="adj" fmla="val 0"/>
              </a:avLst>
            </a:prstGeom>
            <a:solidFill>
              <a:srgbClr val="82C168"/>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AutoShape 87">
              <a:extLst>
                <a:ext uri="{FF2B5EF4-FFF2-40B4-BE49-F238E27FC236}">
                  <a16:creationId xmlns:a16="http://schemas.microsoft.com/office/drawing/2014/main" id="{0ECB8272-1DF2-4D4D-896A-17D0F82F2CFB}"/>
                </a:ext>
              </a:extLst>
            </p:cNvPr>
            <p:cNvSpPr>
              <a:spLocks noChangeArrowheads="1"/>
            </p:cNvSpPr>
            <p:nvPr/>
          </p:nvSpPr>
          <p:spPr bwMode="auto">
            <a:xfrm flipV="1">
              <a:off x="3267" y="2160"/>
              <a:ext cx="268" cy="55"/>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AutoShape 88">
              <a:extLst>
                <a:ext uri="{FF2B5EF4-FFF2-40B4-BE49-F238E27FC236}">
                  <a16:creationId xmlns:a16="http://schemas.microsoft.com/office/drawing/2014/main" id="{A873612B-17C4-47EA-9767-FE5EAE16D161}"/>
                </a:ext>
              </a:extLst>
            </p:cNvPr>
            <p:cNvSpPr>
              <a:spLocks noChangeArrowheads="1"/>
            </p:cNvSpPr>
            <p:nvPr/>
          </p:nvSpPr>
          <p:spPr bwMode="auto">
            <a:xfrm flipV="1">
              <a:off x="3219" y="2417"/>
              <a:ext cx="72" cy="20"/>
            </a:xfrm>
            <a:prstGeom prst="roundRect">
              <a:avLst>
                <a:gd name="adj" fmla="val 0"/>
              </a:avLst>
            </a:prstGeom>
            <a:solidFill>
              <a:srgbClr val="8F8F8F"/>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Freeform 89">
              <a:extLst>
                <a:ext uri="{FF2B5EF4-FFF2-40B4-BE49-F238E27FC236}">
                  <a16:creationId xmlns:a16="http://schemas.microsoft.com/office/drawing/2014/main" id="{099305D2-44EB-4DC1-91C5-6375552A949B}"/>
                </a:ext>
              </a:extLst>
            </p:cNvPr>
            <p:cNvSpPr>
              <a:spLocks/>
            </p:cNvSpPr>
            <p:nvPr/>
          </p:nvSpPr>
          <p:spPr bwMode="auto">
            <a:xfrm>
              <a:off x="3134" y="2742"/>
              <a:ext cx="751" cy="94"/>
            </a:xfrm>
            <a:custGeom>
              <a:avLst/>
              <a:gdLst>
                <a:gd name="T0" fmla="*/ 731 w 751"/>
                <a:gd name="T1" fmla="*/ 92 h 94"/>
                <a:gd name="T2" fmla="*/ 731 w 751"/>
                <a:gd name="T3" fmla="*/ 83 h 94"/>
                <a:gd name="T4" fmla="*/ 731 w 751"/>
                <a:gd name="T5" fmla="*/ 74 h 94"/>
                <a:gd name="T6" fmla="*/ 729 w 751"/>
                <a:gd name="T7" fmla="*/ 68 h 94"/>
                <a:gd name="T8" fmla="*/ 728 w 751"/>
                <a:gd name="T9" fmla="*/ 61 h 94"/>
                <a:gd name="T10" fmla="*/ 725 w 751"/>
                <a:gd name="T11" fmla="*/ 55 h 94"/>
                <a:gd name="T12" fmla="*/ 723 w 751"/>
                <a:gd name="T13" fmla="*/ 49 h 94"/>
                <a:gd name="T14" fmla="*/ 720 w 751"/>
                <a:gd name="T15" fmla="*/ 46 h 94"/>
                <a:gd name="T16" fmla="*/ 718 w 751"/>
                <a:gd name="T17" fmla="*/ 40 h 94"/>
                <a:gd name="T18" fmla="*/ 714 w 751"/>
                <a:gd name="T19" fmla="*/ 39 h 94"/>
                <a:gd name="T20" fmla="*/ 712 w 751"/>
                <a:gd name="T21" fmla="*/ 35 h 94"/>
                <a:gd name="T22" fmla="*/ 708 w 751"/>
                <a:gd name="T23" fmla="*/ 33 h 94"/>
                <a:gd name="T24" fmla="*/ 706 w 751"/>
                <a:gd name="T25" fmla="*/ 30 h 94"/>
                <a:gd name="T26" fmla="*/ 704 w 751"/>
                <a:gd name="T27" fmla="*/ 29 h 94"/>
                <a:gd name="T28" fmla="*/ 702 w 751"/>
                <a:gd name="T29" fmla="*/ 27 h 94"/>
                <a:gd name="T30" fmla="*/ 700 w 751"/>
                <a:gd name="T31" fmla="*/ 25 h 94"/>
                <a:gd name="T32" fmla="*/ 699 w 751"/>
                <a:gd name="T33" fmla="*/ 23 h 94"/>
                <a:gd name="T34" fmla="*/ 641 w 751"/>
                <a:gd name="T35" fmla="*/ 12 h 94"/>
                <a:gd name="T36" fmla="*/ 0 w 751"/>
                <a:gd name="T37" fmla="*/ 13 h 94"/>
                <a:gd name="T38" fmla="*/ 0 w 751"/>
                <a:gd name="T39" fmla="*/ 0 h 94"/>
                <a:gd name="T40" fmla="*/ 583 w 751"/>
                <a:gd name="T41" fmla="*/ 1 h 94"/>
                <a:gd name="T42" fmla="*/ 583 w 751"/>
                <a:gd name="T43" fmla="*/ 0 h 94"/>
                <a:gd name="T44" fmla="*/ 601 w 751"/>
                <a:gd name="T45" fmla="*/ 1 h 94"/>
                <a:gd name="T46" fmla="*/ 620 w 751"/>
                <a:gd name="T47" fmla="*/ 1 h 94"/>
                <a:gd name="T48" fmla="*/ 637 w 751"/>
                <a:gd name="T49" fmla="*/ 3 h 94"/>
                <a:gd name="T50" fmla="*/ 654 w 751"/>
                <a:gd name="T51" fmla="*/ 4 h 94"/>
                <a:gd name="T52" fmla="*/ 668 w 751"/>
                <a:gd name="T53" fmla="*/ 7 h 94"/>
                <a:gd name="T54" fmla="*/ 682 w 751"/>
                <a:gd name="T55" fmla="*/ 10 h 94"/>
                <a:gd name="T56" fmla="*/ 695 w 751"/>
                <a:gd name="T57" fmla="*/ 15 h 94"/>
                <a:gd name="T58" fmla="*/ 707 w 751"/>
                <a:gd name="T59" fmla="*/ 18 h 94"/>
                <a:gd name="T60" fmla="*/ 716 w 751"/>
                <a:gd name="T61" fmla="*/ 25 h 94"/>
                <a:gd name="T62" fmla="*/ 725 w 751"/>
                <a:gd name="T63" fmla="*/ 31 h 94"/>
                <a:gd name="T64" fmla="*/ 732 w 751"/>
                <a:gd name="T65" fmla="*/ 39 h 94"/>
                <a:gd name="T66" fmla="*/ 739 w 751"/>
                <a:gd name="T67" fmla="*/ 46 h 94"/>
                <a:gd name="T68" fmla="*/ 743 w 751"/>
                <a:gd name="T69" fmla="*/ 56 h 94"/>
                <a:gd name="T70" fmla="*/ 748 w 751"/>
                <a:gd name="T71" fmla="*/ 65 h 94"/>
                <a:gd name="T72" fmla="*/ 749 w 751"/>
                <a:gd name="T73" fmla="*/ 77 h 94"/>
                <a:gd name="T74" fmla="*/ 750 w 751"/>
                <a:gd name="T75" fmla="*/ 88 h 94"/>
                <a:gd name="T76" fmla="*/ 749 w 751"/>
                <a:gd name="T77" fmla="*/ 90 h 94"/>
                <a:gd name="T78" fmla="*/ 749 w 751"/>
                <a:gd name="T79" fmla="*/ 90 h 94"/>
                <a:gd name="T80" fmla="*/ 748 w 751"/>
                <a:gd name="T81" fmla="*/ 90 h 94"/>
                <a:gd name="T82" fmla="*/ 748 w 751"/>
                <a:gd name="T83" fmla="*/ 90 h 94"/>
                <a:gd name="T84" fmla="*/ 746 w 751"/>
                <a:gd name="T85" fmla="*/ 91 h 94"/>
                <a:gd name="T86" fmla="*/ 743 w 751"/>
                <a:gd name="T87" fmla="*/ 91 h 94"/>
                <a:gd name="T88" fmla="*/ 742 w 751"/>
                <a:gd name="T89" fmla="*/ 91 h 94"/>
                <a:gd name="T90" fmla="*/ 740 w 751"/>
                <a:gd name="T91" fmla="*/ 91 h 94"/>
                <a:gd name="T92" fmla="*/ 738 w 751"/>
                <a:gd name="T93" fmla="*/ 93 h 94"/>
                <a:gd name="T94" fmla="*/ 736 w 751"/>
                <a:gd name="T95" fmla="*/ 93 h 94"/>
                <a:gd name="T96" fmla="*/ 734 w 751"/>
                <a:gd name="T97" fmla="*/ 93 h 94"/>
                <a:gd name="T98" fmla="*/ 733 w 751"/>
                <a:gd name="T99" fmla="*/ 93 h 94"/>
                <a:gd name="T100" fmla="*/ 731 w 751"/>
                <a:gd name="T101" fmla="*/ 93 h 94"/>
                <a:gd name="T102" fmla="*/ 731 w 751"/>
                <a:gd name="T103" fmla="*/ 93 h 94"/>
                <a:gd name="T104" fmla="*/ 731 w 751"/>
                <a:gd name="T105" fmla="*/ 93 h 94"/>
                <a:gd name="T106" fmla="*/ 731 w 751"/>
                <a:gd name="T107" fmla="*/ 92 h 94"/>
                <a:gd name="T108" fmla="*/ 731 w 751"/>
                <a:gd name="T10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94">
                  <a:moveTo>
                    <a:pt x="731" y="92"/>
                  </a:moveTo>
                  <a:lnTo>
                    <a:pt x="731" y="83"/>
                  </a:lnTo>
                  <a:lnTo>
                    <a:pt x="731" y="74"/>
                  </a:lnTo>
                  <a:lnTo>
                    <a:pt x="729" y="68"/>
                  </a:lnTo>
                  <a:lnTo>
                    <a:pt x="728" y="61"/>
                  </a:lnTo>
                  <a:lnTo>
                    <a:pt x="725" y="55"/>
                  </a:lnTo>
                  <a:lnTo>
                    <a:pt x="723" y="49"/>
                  </a:lnTo>
                  <a:lnTo>
                    <a:pt x="720" y="46"/>
                  </a:lnTo>
                  <a:lnTo>
                    <a:pt x="718" y="40"/>
                  </a:lnTo>
                  <a:lnTo>
                    <a:pt x="714" y="39"/>
                  </a:lnTo>
                  <a:lnTo>
                    <a:pt x="712" y="35"/>
                  </a:lnTo>
                  <a:lnTo>
                    <a:pt x="708" y="33"/>
                  </a:lnTo>
                  <a:lnTo>
                    <a:pt x="706" y="30"/>
                  </a:lnTo>
                  <a:lnTo>
                    <a:pt x="704" y="29"/>
                  </a:lnTo>
                  <a:lnTo>
                    <a:pt x="702" y="27"/>
                  </a:lnTo>
                  <a:lnTo>
                    <a:pt x="700" y="25"/>
                  </a:lnTo>
                  <a:lnTo>
                    <a:pt x="699" y="23"/>
                  </a:lnTo>
                  <a:lnTo>
                    <a:pt x="641" y="12"/>
                  </a:lnTo>
                  <a:lnTo>
                    <a:pt x="0" y="13"/>
                  </a:lnTo>
                  <a:lnTo>
                    <a:pt x="0" y="0"/>
                  </a:lnTo>
                  <a:lnTo>
                    <a:pt x="583" y="1"/>
                  </a:lnTo>
                  <a:lnTo>
                    <a:pt x="583" y="0"/>
                  </a:lnTo>
                  <a:lnTo>
                    <a:pt x="601" y="1"/>
                  </a:lnTo>
                  <a:lnTo>
                    <a:pt x="620" y="1"/>
                  </a:lnTo>
                  <a:lnTo>
                    <a:pt x="637" y="3"/>
                  </a:lnTo>
                  <a:lnTo>
                    <a:pt x="654" y="4"/>
                  </a:lnTo>
                  <a:lnTo>
                    <a:pt x="668" y="7"/>
                  </a:lnTo>
                  <a:lnTo>
                    <a:pt x="682" y="10"/>
                  </a:lnTo>
                  <a:lnTo>
                    <a:pt x="695" y="15"/>
                  </a:lnTo>
                  <a:lnTo>
                    <a:pt x="707" y="18"/>
                  </a:lnTo>
                  <a:lnTo>
                    <a:pt x="716" y="25"/>
                  </a:lnTo>
                  <a:lnTo>
                    <a:pt x="725" y="31"/>
                  </a:lnTo>
                  <a:lnTo>
                    <a:pt x="732" y="39"/>
                  </a:lnTo>
                  <a:lnTo>
                    <a:pt x="739" y="46"/>
                  </a:lnTo>
                  <a:lnTo>
                    <a:pt x="743" y="56"/>
                  </a:lnTo>
                  <a:lnTo>
                    <a:pt x="748" y="65"/>
                  </a:lnTo>
                  <a:lnTo>
                    <a:pt x="749" y="77"/>
                  </a:lnTo>
                  <a:lnTo>
                    <a:pt x="750" y="88"/>
                  </a:lnTo>
                  <a:lnTo>
                    <a:pt x="749" y="90"/>
                  </a:lnTo>
                  <a:lnTo>
                    <a:pt x="749" y="90"/>
                  </a:lnTo>
                  <a:lnTo>
                    <a:pt x="748" y="90"/>
                  </a:lnTo>
                  <a:lnTo>
                    <a:pt x="748" y="90"/>
                  </a:lnTo>
                  <a:lnTo>
                    <a:pt x="746" y="91"/>
                  </a:lnTo>
                  <a:lnTo>
                    <a:pt x="743" y="91"/>
                  </a:lnTo>
                  <a:lnTo>
                    <a:pt x="742" y="91"/>
                  </a:lnTo>
                  <a:lnTo>
                    <a:pt x="740" y="91"/>
                  </a:lnTo>
                  <a:lnTo>
                    <a:pt x="738" y="93"/>
                  </a:lnTo>
                  <a:lnTo>
                    <a:pt x="736" y="93"/>
                  </a:lnTo>
                  <a:lnTo>
                    <a:pt x="734" y="93"/>
                  </a:lnTo>
                  <a:lnTo>
                    <a:pt x="733" y="93"/>
                  </a:lnTo>
                  <a:lnTo>
                    <a:pt x="731" y="93"/>
                  </a:lnTo>
                  <a:lnTo>
                    <a:pt x="731" y="93"/>
                  </a:lnTo>
                  <a:lnTo>
                    <a:pt x="731" y="93"/>
                  </a:lnTo>
                  <a:lnTo>
                    <a:pt x="731" y="92"/>
                  </a:lnTo>
                  <a:lnTo>
                    <a:pt x="731" y="92"/>
                  </a:lnTo>
                </a:path>
              </a:pathLst>
            </a:custGeom>
            <a:solidFill>
              <a:srgbClr val="E1E1E1"/>
            </a:solidFill>
            <a:ln w="9207" cap="flat" cmpd="sng">
              <a:solidFill>
                <a:srgbClr val="4F4F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4" name="AutoShape 90">
              <a:extLst>
                <a:ext uri="{FF2B5EF4-FFF2-40B4-BE49-F238E27FC236}">
                  <a16:creationId xmlns:a16="http://schemas.microsoft.com/office/drawing/2014/main" id="{9028F028-0277-4FE1-A8E9-F619D4B890B6}"/>
                </a:ext>
              </a:extLst>
            </p:cNvPr>
            <p:cNvSpPr>
              <a:spLocks noChangeArrowheads="1"/>
            </p:cNvSpPr>
            <p:nvPr/>
          </p:nvSpPr>
          <p:spPr bwMode="auto">
            <a:xfrm flipV="1">
              <a:off x="3510" y="2283"/>
              <a:ext cx="97" cy="418"/>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AutoShape 91">
              <a:extLst>
                <a:ext uri="{FF2B5EF4-FFF2-40B4-BE49-F238E27FC236}">
                  <a16:creationId xmlns:a16="http://schemas.microsoft.com/office/drawing/2014/main" id="{C2E33F6D-A7BC-4911-9EF8-368165C10568}"/>
                </a:ext>
              </a:extLst>
            </p:cNvPr>
            <p:cNvSpPr>
              <a:spLocks noChangeArrowheads="1"/>
            </p:cNvSpPr>
            <p:nvPr/>
          </p:nvSpPr>
          <p:spPr bwMode="auto">
            <a:xfrm flipV="1">
              <a:off x="3488" y="2275"/>
              <a:ext cx="145" cy="3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AutoShape 92">
              <a:extLst>
                <a:ext uri="{FF2B5EF4-FFF2-40B4-BE49-F238E27FC236}">
                  <a16:creationId xmlns:a16="http://schemas.microsoft.com/office/drawing/2014/main" id="{B1ED49DF-B075-409C-9A53-FB917B1DCB9D}"/>
                </a:ext>
              </a:extLst>
            </p:cNvPr>
            <p:cNvSpPr>
              <a:spLocks noChangeArrowheads="1"/>
            </p:cNvSpPr>
            <p:nvPr/>
          </p:nvSpPr>
          <p:spPr bwMode="auto">
            <a:xfrm flipV="1">
              <a:off x="3488" y="2466"/>
              <a:ext cx="145" cy="3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Freeform 93">
              <a:extLst>
                <a:ext uri="{FF2B5EF4-FFF2-40B4-BE49-F238E27FC236}">
                  <a16:creationId xmlns:a16="http://schemas.microsoft.com/office/drawing/2014/main" id="{FCEDD9D0-6B8E-4BC6-A92A-E1656C74DD71}"/>
                </a:ext>
              </a:extLst>
            </p:cNvPr>
            <p:cNvSpPr>
              <a:spLocks/>
            </p:cNvSpPr>
            <p:nvPr/>
          </p:nvSpPr>
          <p:spPr bwMode="auto">
            <a:xfrm>
              <a:off x="3531" y="2229"/>
              <a:ext cx="88" cy="49"/>
            </a:xfrm>
            <a:custGeom>
              <a:avLst/>
              <a:gdLst>
                <a:gd name="T0" fmla="*/ 0 w 88"/>
                <a:gd name="T1" fmla="*/ 0 h 49"/>
                <a:gd name="T2" fmla="*/ 19 w 88"/>
                <a:gd name="T3" fmla="*/ 48 h 49"/>
                <a:gd name="T4" fmla="*/ 87 w 88"/>
                <a:gd name="T5" fmla="*/ 0 h 49"/>
              </a:gdLst>
              <a:ahLst/>
              <a:cxnLst>
                <a:cxn ang="0">
                  <a:pos x="T0" y="T1"/>
                </a:cxn>
                <a:cxn ang="0">
                  <a:pos x="T2" y="T3"/>
                </a:cxn>
                <a:cxn ang="0">
                  <a:pos x="T4" y="T5"/>
                </a:cxn>
              </a:cxnLst>
              <a:rect l="0" t="0" r="r" b="b"/>
              <a:pathLst>
                <a:path w="88" h="49">
                  <a:moveTo>
                    <a:pt x="0" y="0"/>
                  </a:moveTo>
                  <a:lnTo>
                    <a:pt x="19" y="48"/>
                  </a:lnTo>
                  <a:lnTo>
                    <a:pt x="87"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 name="AutoShape 94">
              <a:extLst>
                <a:ext uri="{FF2B5EF4-FFF2-40B4-BE49-F238E27FC236}">
                  <a16:creationId xmlns:a16="http://schemas.microsoft.com/office/drawing/2014/main" id="{CBE8F215-8487-447F-8F24-61138199E5EA}"/>
                </a:ext>
              </a:extLst>
            </p:cNvPr>
            <p:cNvSpPr>
              <a:spLocks noChangeArrowheads="1"/>
            </p:cNvSpPr>
            <p:nvPr/>
          </p:nvSpPr>
          <p:spPr bwMode="auto">
            <a:xfrm flipV="1">
              <a:off x="3762" y="2139"/>
              <a:ext cx="79" cy="568"/>
            </a:xfrm>
            <a:prstGeom prst="roundRect">
              <a:avLst>
                <a:gd name="adj" fmla="val 0"/>
              </a:avLst>
            </a:prstGeom>
            <a:solidFill>
              <a:srgbClr val="00C1C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AutoShape 95">
              <a:extLst>
                <a:ext uri="{FF2B5EF4-FFF2-40B4-BE49-F238E27FC236}">
                  <a16:creationId xmlns:a16="http://schemas.microsoft.com/office/drawing/2014/main" id="{99C1A485-731F-4B66-8E7B-8F61CFDB0178}"/>
                </a:ext>
              </a:extLst>
            </p:cNvPr>
            <p:cNvSpPr>
              <a:spLocks noChangeArrowheads="1"/>
            </p:cNvSpPr>
            <p:nvPr/>
          </p:nvSpPr>
          <p:spPr bwMode="auto">
            <a:xfrm flipV="1">
              <a:off x="3733" y="2151"/>
              <a:ext cx="9" cy="528"/>
            </a:xfrm>
            <a:prstGeom prst="roundRect">
              <a:avLst>
                <a:gd name="adj" fmla="val 0"/>
              </a:avLst>
            </a:prstGeom>
            <a:solidFill>
              <a:srgbClr val="82C168"/>
            </a:solidFill>
            <a:ln w="9207">
              <a:solidFill>
                <a:srgbClr val="7272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AutoShape 96">
              <a:extLst>
                <a:ext uri="{FF2B5EF4-FFF2-40B4-BE49-F238E27FC236}">
                  <a16:creationId xmlns:a16="http://schemas.microsoft.com/office/drawing/2014/main" id="{54B9D90E-F5B5-4828-8427-11B4BAB678B1}"/>
                </a:ext>
              </a:extLst>
            </p:cNvPr>
            <p:cNvSpPr>
              <a:spLocks noChangeArrowheads="1"/>
            </p:cNvSpPr>
            <p:nvPr/>
          </p:nvSpPr>
          <p:spPr bwMode="auto">
            <a:xfrm flipV="1">
              <a:off x="3659" y="2300"/>
              <a:ext cx="46" cy="403"/>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AutoShape 97">
              <a:extLst>
                <a:ext uri="{FF2B5EF4-FFF2-40B4-BE49-F238E27FC236}">
                  <a16:creationId xmlns:a16="http://schemas.microsoft.com/office/drawing/2014/main" id="{1B86FF24-9FD4-4CB9-A7BE-EADB8619B893}"/>
                </a:ext>
              </a:extLst>
            </p:cNvPr>
            <p:cNvSpPr>
              <a:spLocks noChangeArrowheads="1"/>
            </p:cNvSpPr>
            <p:nvPr/>
          </p:nvSpPr>
          <p:spPr bwMode="auto">
            <a:xfrm flipV="1">
              <a:off x="3730" y="2124"/>
              <a:ext cx="122" cy="27"/>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AutoShape 98">
              <a:extLst>
                <a:ext uri="{FF2B5EF4-FFF2-40B4-BE49-F238E27FC236}">
                  <a16:creationId xmlns:a16="http://schemas.microsoft.com/office/drawing/2014/main" id="{66914EB7-62E9-412F-A555-1ED2E8181F88}"/>
                </a:ext>
              </a:extLst>
            </p:cNvPr>
            <p:cNvSpPr>
              <a:spLocks noChangeArrowheads="1"/>
            </p:cNvSpPr>
            <p:nvPr/>
          </p:nvSpPr>
          <p:spPr bwMode="auto">
            <a:xfrm flipV="1">
              <a:off x="3730" y="2355"/>
              <a:ext cx="138" cy="34"/>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AutoShape 99">
              <a:extLst>
                <a:ext uri="{FF2B5EF4-FFF2-40B4-BE49-F238E27FC236}">
                  <a16:creationId xmlns:a16="http://schemas.microsoft.com/office/drawing/2014/main" id="{1CA85496-C3AC-4098-A625-B3573F066F0D}"/>
                </a:ext>
              </a:extLst>
            </p:cNvPr>
            <p:cNvSpPr>
              <a:spLocks noChangeArrowheads="1"/>
            </p:cNvSpPr>
            <p:nvPr/>
          </p:nvSpPr>
          <p:spPr bwMode="auto">
            <a:xfrm flipV="1">
              <a:off x="3665" y="2372"/>
              <a:ext cx="52" cy="1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AutoShape 100">
              <a:extLst>
                <a:ext uri="{FF2B5EF4-FFF2-40B4-BE49-F238E27FC236}">
                  <a16:creationId xmlns:a16="http://schemas.microsoft.com/office/drawing/2014/main" id="{CB836ED6-19DA-48E5-8AFC-9D2C8B54147A}"/>
                </a:ext>
              </a:extLst>
            </p:cNvPr>
            <p:cNvSpPr>
              <a:spLocks noChangeArrowheads="1"/>
            </p:cNvSpPr>
            <p:nvPr/>
          </p:nvSpPr>
          <p:spPr bwMode="auto">
            <a:xfrm flipV="1">
              <a:off x="3702" y="2510"/>
              <a:ext cx="54" cy="12"/>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AutoShape 101">
              <a:extLst>
                <a:ext uri="{FF2B5EF4-FFF2-40B4-BE49-F238E27FC236}">
                  <a16:creationId xmlns:a16="http://schemas.microsoft.com/office/drawing/2014/main" id="{5C98D608-AC6B-4CDF-9E4F-E1705DAAB9A5}"/>
                </a:ext>
              </a:extLst>
            </p:cNvPr>
            <p:cNvSpPr>
              <a:spLocks noChangeArrowheads="1"/>
            </p:cNvSpPr>
            <p:nvPr/>
          </p:nvSpPr>
          <p:spPr bwMode="auto">
            <a:xfrm flipV="1">
              <a:off x="3855" y="2423"/>
              <a:ext cx="51" cy="256"/>
            </a:xfrm>
            <a:prstGeom prst="roundRect">
              <a:avLst>
                <a:gd name="adj" fmla="val 0"/>
              </a:avLst>
            </a:prstGeom>
            <a:solidFill>
              <a:srgbClr val="C0C0C0"/>
            </a:solidFill>
            <a:ln w="9207">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AutoShape 102">
              <a:extLst>
                <a:ext uri="{FF2B5EF4-FFF2-40B4-BE49-F238E27FC236}">
                  <a16:creationId xmlns:a16="http://schemas.microsoft.com/office/drawing/2014/main" id="{5BF087C5-1181-4CF6-9B6A-B432BE6BE88E}"/>
                </a:ext>
              </a:extLst>
            </p:cNvPr>
            <p:cNvSpPr>
              <a:spLocks noChangeArrowheads="1"/>
            </p:cNvSpPr>
            <p:nvPr/>
          </p:nvSpPr>
          <p:spPr bwMode="auto">
            <a:xfrm flipV="1">
              <a:off x="3846" y="2423"/>
              <a:ext cx="73" cy="17"/>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AutoShape 103">
              <a:extLst>
                <a:ext uri="{FF2B5EF4-FFF2-40B4-BE49-F238E27FC236}">
                  <a16:creationId xmlns:a16="http://schemas.microsoft.com/office/drawing/2014/main" id="{E037A905-C194-4FC1-B4B3-8191D74DBBC3}"/>
                </a:ext>
              </a:extLst>
            </p:cNvPr>
            <p:cNvSpPr>
              <a:spLocks noChangeArrowheads="1"/>
            </p:cNvSpPr>
            <p:nvPr/>
          </p:nvSpPr>
          <p:spPr bwMode="auto">
            <a:xfrm flipV="1">
              <a:off x="3846" y="2540"/>
              <a:ext cx="73" cy="18"/>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Oval 104">
              <a:extLst>
                <a:ext uri="{FF2B5EF4-FFF2-40B4-BE49-F238E27FC236}">
                  <a16:creationId xmlns:a16="http://schemas.microsoft.com/office/drawing/2014/main" id="{CC35BD39-D17A-4FDF-9F3B-44F0675AFF8E}"/>
                </a:ext>
              </a:extLst>
            </p:cNvPr>
            <p:cNvSpPr>
              <a:spLocks noChangeArrowheads="1"/>
            </p:cNvSpPr>
            <p:nvPr/>
          </p:nvSpPr>
          <p:spPr bwMode="auto">
            <a:xfrm>
              <a:off x="3684" y="2621"/>
              <a:ext cx="74" cy="51"/>
            </a:xfrm>
            <a:prstGeom prst="ellipse">
              <a:avLst/>
            </a:prstGeom>
            <a:solidFill>
              <a:srgbClr val="808080"/>
            </a:solidFill>
            <a:ln w="18415">
              <a:solidFill>
                <a:srgbClr val="404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9" name="Group 105">
              <a:extLst>
                <a:ext uri="{FF2B5EF4-FFF2-40B4-BE49-F238E27FC236}">
                  <a16:creationId xmlns:a16="http://schemas.microsoft.com/office/drawing/2014/main" id="{3CD9C8CE-26D5-485B-B7B6-8BB925B701AD}"/>
                </a:ext>
              </a:extLst>
            </p:cNvPr>
            <p:cNvGrpSpPr>
              <a:grpSpLocks/>
            </p:cNvGrpSpPr>
            <p:nvPr/>
          </p:nvGrpSpPr>
          <p:grpSpPr bwMode="auto">
            <a:xfrm>
              <a:off x="3730" y="2083"/>
              <a:ext cx="147" cy="44"/>
              <a:chOff x="3730" y="2083"/>
              <a:chExt cx="147" cy="44"/>
            </a:xfrm>
          </p:grpSpPr>
          <p:sp>
            <p:nvSpPr>
              <p:cNvPr id="123" name="Freeform 106">
                <a:extLst>
                  <a:ext uri="{FF2B5EF4-FFF2-40B4-BE49-F238E27FC236}">
                    <a16:creationId xmlns:a16="http://schemas.microsoft.com/office/drawing/2014/main" id="{1E8BE3D7-2418-4326-AAA7-1682DCC3CD5A}"/>
                  </a:ext>
                </a:extLst>
              </p:cNvPr>
              <p:cNvSpPr>
                <a:spLocks/>
              </p:cNvSpPr>
              <p:nvPr/>
            </p:nvSpPr>
            <p:spPr bwMode="auto">
              <a:xfrm>
                <a:off x="3730" y="2083"/>
                <a:ext cx="147" cy="44"/>
              </a:xfrm>
              <a:custGeom>
                <a:avLst/>
                <a:gdLst>
                  <a:gd name="T0" fmla="*/ 0 w 147"/>
                  <a:gd name="T1" fmla="*/ 43 h 44"/>
                  <a:gd name="T2" fmla="*/ 0 w 147"/>
                  <a:gd name="T3" fmla="*/ 0 h 44"/>
                  <a:gd name="T4" fmla="*/ 146 w 147"/>
                  <a:gd name="T5" fmla="*/ 0 h 44"/>
                  <a:gd name="T6" fmla="*/ 121 w 147"/>
                  <a:gd name="T7" fmla="*/ 41 h 44"/>
                </a:gdLst>
                <a:ahLst/>
                <a:cxnLst>
                  <a:cxn ang="0">
                    <a:pos x="T0" y="T1"/>
                  </a:cxn>
                  <a:cxn ang="0">
                    <a:pos x="T2" y="T3"/>
                  </a:cxn>
                  <a:cxn ang="0">
                    <a:pos x="T4" y="T5"/>
                  </a:cxn>
                  <a:cxn ang="0">
                    <a:pos x="T6" y="T7"/>
                  </a:cxn>
                </a:cxnLst>
                <a:rect l="0" t="0" r="r" b="b"/>
                <a:pathLst>
                  <a:path w="147" h="44">
                    <a:moveTo>
                      <a:pt x="0" y="43"/>
                    </a:moveTo>
                    <a:lnTo>
                      <a:pt x="0" y="0"/>
                    </a:lnTo>
                    <a:lnTo>
                      <a:pt x="146" y="0"/>
                    </a:lnTo>
                    <a:lnTo>
                      <a:pt x="121" y="4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 name="Freeform 107">
                <a:extLst>
                  <a:ext uri="{FF2B5EF4-FFF2-40B4-BE49-F238E27FC236}">
                    <a16:creationId xmlns:a16="http://schemas.microsoft.com/office/drawing/2014/main" id="{4F5A6DA6-7A17-448A-B60F-98EFE1EA16A9}"/>
                  </a:ext>
                </a:extLst>
              </p:cNvPr>
              <p:cNvSpPr>
                <a:spLocks/>
              </p:cNvSpPr>
              <p:nvPr/>
            </p:nvSpPr>
            <p:spPr bwMode="auto">
              <a:xfrm>
                <a:off x="3731" y="2083"/>
                <a:ext cx="75" cy="42"/>
              </a:xfrm>
              <a:custGeom>
                <a:avLst/>
                <a:gdLst>
                  <a:gd name="T0" fmla="*/ 0 w 75"/>
                  <a:gd name="T1" fmla="*/ 41 h 42"/>
                  <a:gd name="T2" fmla="*/ 49 w 75"/>
                  <a:gd name="T3" fmla="*/ 0 h 42"/>
                  <a:gd name="T4" fmla="*/ 74 w 75"/>
                  <a:gd name="T5" fmla="*/ 41 h 42"/>
                </a:gdLst>
                <a:ahLst/>
                <a:cxnLst>
                  <a:cxn ang="0">
                    <a:pos x="T0" y="T1"/>
                  </a:cxn>
                  <a:cxn ang="0">
                    <a:pos x="T2" y="T3"/>
                  </a:cxn>
                  <a:cxn ang="0">
                    <a:pos x="T4" y="T5"/>
                  </a:cxn>
                </a:cxnLst>
                <a:rect l="0" t="0" r="r" b="b"/>
                <a:pathLst>
                  <a:path w="75" h="42">
                    <a:moveTo>
                      <a:pt x="0" y="41"/>
                    </a:moveTo>
                    <a:lnTo>
                      <a:pt x="49" y="0"/>
                    </a:lnTo>
                    <a:lnTo>
                      <a:pt x="74" y="4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 name="Line 108">
                <a:extLst>
                  <a:ext uri="{FF2B5EF4-FFF2-40B4-BE49-F238E27FC236}">
                    <a16:creationId xmlns:a16="http://schemas.microsoft.com/office/drawing/2014/main" id="{6CEAAD8F-344C-469F-9CFC-D602CEDE1E36}"/>
                  </a:ext>
                </a:extLst>
              </p:cNvPr>
              <p:cNvSpPr>
                <a:spLocks noChangeShapeType="1"/>
              </p:cNvSpPr>
              <p:nvPr/>
            </p:nvSpPr>
            <p:spPr bwMode="auto">
              <a:xfrm>
                <a:off x="3730" y="2089"/>
                <a:ext cx="141" cy="0"/>
              </a:xfrm>
              <a:prstGeom prst="line">
                <a:avLst/>
              </a:prstGeom>
              <a:noFill/>
              <a:ln w="9207">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 name="Freeform 109">
                <a:extLst>
                  <a:ext uri="{FF2B5EF4-FFF2-40B4-BE49-F238E27FC236}">
                    <a16:creationId xmlns:a16="http://schemas.microsoft.com/office/drawing/2014/main" id="{6B8E68E2-B67A-4767-A4C5-8209F3F399B7}"/>
                  </a:ext>
                </a:extLst>
              </p:cNvPr>
              <p:cNvSpPr>
                <a:spLocks/>
              </p:cNvSpPr>
              <p:nvPr/>
            </p:nvSpPr>
            <p:spPr bwMode="auto">
              <a:xfrm>
                <a:off x="3805" y="2083"/>
                <a:ext cx="47" cy="42"/>
              </a:xfrm>
              <a:custGeom>
                <a:avLst/>
                <a:gdLst>
                  <a:gd name="T0" fmla="*/ 0 w 47"/>
                  <a:gd name="T1" fmla="*/ 41 h 42"/>
                  <a:gd name="T2" fmla="*/ 33 w 47"/>
                  <a:gd name="T3" fmla="*/ 0 h 42"/>
                  <a:gd name="T4" fmla="*/ 46 w 47"/>
                  <a:gd name="T5" fmla="*/ 41 h 42"/>
                </a:gdLst>
                <a:ahLst/>
                <a:cxnLst>
                  <a:cxn ang="0">
                    <a:pos x="T0" y="T1"/>
                  </a:cxn>
                  <a:cxn ang="0">
                    <a:pos x="T2" y="T3"/>
                  </a:cxn>
                  <a:cxn ang="0">
                    <a:pos x="T4" y="T5"/>
                  </a:cxn>
                </a:cxnLst>
                <a:rect l="0" t="0" r="r" b="b"/>
                <a:pathLst>
                  <a:path w="47" h="42">
                    <a:moveTo>
                      <a:pt x="0" y="41"/>
                    </a:moveTo>
                    <a:lnTo>
                      <a:pt x="33" y="0"/>
                    </a:lnTo>
                    <a:lnTo>
                      <a:pt x="46" y="4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7" name="Freeform 110">
                <a:extLst>
                  <a:ext uri="{FF2B5EF4-FFF2-40B4-BE49-F238E27FC236}">
                    <a16:creationId xmlns:a16="http://schemas.microsoft.com/office/drawing/2014/main" id="{BC8850A8-5352-4555-896E-F8A71ED04217}"/>
                  </a:ext>
                </a:extLst>
              </p:cNvPr>
              <p:cNvSpPr>
                <a:spLocks/>
              </p:cNvSpPr>
              <p:nvPr/>
            </p:nvSpPr>
            <p:spPr bwMode="auto">
              <a:xfrm>
                <a:off x="3730" y="2101"/>
                <a:ext cx="51" cy="24"/>
              </a:xfrm>
              <a:custGeom>
                <a:avLst/>
                <a:gdLst>
                  <a:gd name="T0" fmla="*/ 0 w 51"/>
                  <a:gd name="T1" fmla="*/ 21 h 24"/>
                  <a:gd name="T2" fmla="*/ 0 w 51"/>
                  <a:gd name="T3" fmla="*/ 17 h 24"/>
                  <a:gd name="T4" fmla="*/ 2 w 51"/>
                  <a:gd name="T5" fmla="*/ 14 h 24"/>
                  <a:gd name="T6" fmla="*/ 5 w 51"/>
                  <a:gd name="T7" fmla="*/ 10 h 24"/>
                  <a:gd name="T8" fmla="*/ 9 w 51"/>
                  <a:gd name="T9" fmla="*/ 8 h 24"/>
                  <a:gd name="T10" fmla="*/ 12 w 51"/>
                  <a:gd name="T11" fmla="*/ 5 h 24"/>
                  <a:gd name="T12" fmla="*/ 17 w 51"/>
                  <a:gd name="T13" fmla="*/ 2 h 24"/>
                  <a:gd name="T14" fmla="*/ 23 w 51"/>
                  <a:gd name="T15" fmla="*/ 1 h 24"/>
                  <a:gd name="T16" fmla="*/ 29 w 51"/>
                  <a:gd name="T17" fmla="*/ 2 h 24"/>
                  <a:gd name="T18" fmla="*/ 33 w 51"/>
                  <a:gd name="T19" fmla="*/ 3 h 24"/>
                  <a:gd name="T20" fmla="*/ 39 w 51"/>
                  <a:gd name="T21" fmla="*/ 5 h 24"/>
                  <a:gd name="T22" fmla="*/ 43 w 51"/>
                  <a:gd name="T23" fmla="*/ 9 h 24"/>
                  <a:gd name="T24" fmla="*/ 45 w 51"/>
                  <a:gd name="T25" fmla="*/ 10 h 24"/>
                  <a:gd name="T26" fmla="*/ 47 w 51"/>
                  <a:gd name="T27" fmla="*/ 14 h 24"/>
                  <a:gd name="T28" fmla="*/ 49 w 51"/>
                  <a:gd name="T29" fmla="*/ 17 h 24"/>
                  <a:gd name="T30" fmla="*/ 50 w 51"/>
                  <a:gd name="T31" fmla="*/ 21 h 24"/>
                  <a:gd name="T32" fmla="*/ 43 w 51"/>
                  <a:gd name="T33" fmla="*/ 23 h 24"/>
                  <a:gd name="T34" fmla="*/ 41 w 51"/>
                  <a:gd name="T35" fmla="*/ 21 h 24"/>
                  <a:gd name="T36" fmla="*/ 41 w 51"/>
                  <a:gd name="T37" fmla="*/ 18 h 24"/>
                  <a:gd name="T38" fmla="*/ 39 w 51"/>
                  <a:gd name="T39" fmla="*/ 16 h 24"/>
                  <a:gd name="T40" fmla="*/ 38 w 51"/>
                  <a:gd name="T41" fmla="*/ 13 h 24"/>
                  <a:gd name="T42" fmla="*/ 34 w 51"/>
                  <a:gd name="T43" fmla="*/ 12 h 24"/>
                  <a:gd name="T44" fmla="*/ 33 w 51"/>
                  <a:gd name="T45" fmla="*/ 10 h 24"/>
                  <a:gd name="T46" fmla="*/ 29 w 51"/>
                  <a:gd name="T47" fmla="*/ 9 h 24"/>
                  <a:gd name="T48" fmla="*/ 27 w 51"/>
                  <a:gd name="T49" fmla="*/ 8 h 24"/>
                  <a:gd name="T50" fmla="*/ 22 w 51"/>
                  <a:gd name="T51" fmla="*/ 10 h 24"/>
                  <a:gd name="T52" fmla="*/ 18 w 51"/>
                  <a:gd name="T53" fmla="*/ 10 h 24"/>
                  <a:gd name="T54" fmla="*/ 15 w 51"/>
                  <a:gd name="T55" fmla="*/ 12 h 24"/>
                  <a:gd name="T56" fmla="*/ 13 w 51"/>
                  <a:gd name="T57" fmla="*/ 14 h 24"/>
                  <a:gd name="T58" fmla="*/ 11 w 51"/>
                  <a:gd name="T59" fmla="*/ 17 h 24"/>
                  <a:gd name="T60" fmla="*/ 10 w 51"/>
                  <a:gd name="T61" fmla="*/ 19 h 24"/>
                  <a:gd name="T62" fmla="*/ 10 w 51"/>
                  <a:gd name="T63" fmla="*/ 21 h 24"/>
                  <a:gd name="T64" fmla="*/ 11 w 51"/>
                  <a:gd name="T65" fmla="*/ 23 h 24"/>
                  <a:gd name="T66" fmla="*/ 9 w 51"/>
                  <a:gd name="T67" fmla="*/ 23 h 24"/>
                  <a:gd name="T68" fmla="*/ 7 w 51"/>
                  <a:gd name="T69" fmla="*/ 23 h 24"/>
                  <a:gd name="T70" fmla="*/ 5 w 51"/>
                  <a:gd name="T71" fmla="*/ 23 h 24"/>
                  <a:gd name="T72" fmla="*/ 3 w 51"/>
                  <a:gd name="T73" fmla="*/ 23 h 24"/>
                  <a:gd name="T74" fmla="*/ 2 w 51"/>
                  <a:gd name="T75" fmla="*/ 23 h 24"/>
                  <a:gd name="T76" fmla="*/ 1 w 51"/>
                  <a:gd name="T77" fmla="*/ 23 h 24"/>
                  <a:gd name="T78" fmla="*/ 0 w 51"/>
                  <a:gd name="T79" fmla="*/ 23 h 24"/>
                  <a:gd name="T80" fmla="*/ 0 w 51"/>
                  <a:gd name="T8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4">
                    <a:moveTo>
                      <a:pt x="0" y="23"/>
                    </a:moveTo>
                    <a:lnTo>
                      <a:pt x="0" y="21"/>
                    </a:lnTo>
                    <a:lnTo>
                      <a:pt x="0" y="19"/>
                    </a:lnTo>
                    <a:lnTo>
                      <a:pt x="0" y="17"/>
                    </a:lnTo>
                    <a:lnTo>
                      <a:pt x="2" y="16"/>
                    </a:lnTo>
                    <a:lnTo>
                      <a:pt x="2" y="14"/>
                    </a:lnTo>
                    <a:lnTo>
                      <a:pt x="3" y="12"/>
                    </a:lnTo>
                    <a:lnTo>
                      <a:pt x="5" y="10"/>
                    </a:lnTo>
                    <a:lnTo>
                      <a:pt x="7" y="8"/>
                    </a:lnTo>
                    <a:lnTo>
                      <a:pt x="9" y="8"/>
                    </a:lnTo>
                    <a:lnTo>
                      <a:pt x="11" y="6"/>
                    </a:lnTo>
                    <a:lnTo>
                      <a:pt x="12" y="5"/>
                    </a:lnTo>
                    <a:lnTo>
                      <a:pt x="15" y="2"/>
                    </a:lnTo>
                    <a:lnTo>
                      <a:pt x="17" y="2"/>
                    </a:lnTo>
                    <a:lnTo>
                      <a:pt x="20" y="1"/>
                    </a:lnTo>
                    <a:lnTo>
                      <a:pt x="23" y="1"/>
                    </a:lnTo>
                    <a:lnTo>
                      <a:pt x="27" y="0"/>
                    </a:lnTo>
                    <a:lnTo>
                      <a:pt x="29" y="2"/>
                    </a:lnTo>
                    <a:lnTo>
                      <a:pt x="31" y="2"/>
                    </a:lnTo>
                    <a:lnTo>
                      <a:pt x="33" y="3"/>
                    </a:lnTo>
                    <a:lnTo>
                      <a:pt x="37" y="3"/>
                    </a:lnTo>
                    <a:lnTo>
                      <a:pt x="39" y="5"/>
                    </a:lnTo>
                    <a:lnTo>
                      <a:pt x="41" y="7"/>
                    </a:lnTo>
                    <a:lnTo>
                      <a:pt x="43" y="9"/>
                    </a:lnTo>
                    <a:lnTo>
                      <a:pt x="45" y="9"/>
                    </a:lnTo>
                    <a:lnTo>
                      <a:pt x="45" y="10"/>
                    </a:lnTo>
                    <a:lnTo>
                      <a:pt x="47" y="12"/>
                    </a:lnTo>
                    <a:lnTo>
                      <a:pt x="47" y="14"/>
                    </a:lnTo>
                    <a:lnTo>
                      <a:pt x="49" y="16"/>
                    </a:lnTo>
                    <a:lnTo>
                      <a:pt x="49" y="17"/>
                    </a:lnTo>
                    <a:lnTo>
                      <a:pt x="50" y="19"/>
                    </a:lnTo>
                    <a:lnTo>
                      <a:pt x="50" y="21"/>
                    </a:lnTo>
                    <a:lnTo>
                      <a:pt x="50" y="23"/>
                    </a:lnTo>
                    <a:lnTo>
                      <a:pt x="43" y="23"/>
                    </a:lnTo>
                    <a:lnTo>
                      <a:pt x="41" y="23"/>
                    </a:lnTo>
                    <a:lnTo>
                      <a:pt x="41" y="21"/>
                    </a:lnTo>
                    <a:lnTo>
                      <a:pt x="41" y="20"/>
                    </a:lnTo>
                    <a:lnTo>
                      <a:pt x="41" y="18"/>
                    </a:lnTo>
                    <a:lnTo>
                      <a:pt x="39" y="18"/>
                    </a:lnTo>
                    <a:lnTo>
                      <a:pt x="39" y="16"/>
                    </a:lnTo>
                    <a:lnTo>
                      <a:pt x="38" y="15"/>
                    </a:lnTo>
                    <a:lnTo>
                      <a:pt x="38" y="13"/>
                    </a:lnTo>
                    <a:lnTo>
                      <a:pt x="36" y="13"/>
                    </a:lnTo>
                    <a:lnTo>
                      <a:pt x="34" y="12"/>
                    </a:lnTo>
                    <a:lnTo>
                      <a:pt x="33" y="12"/>
                    </a:lnTo>
                    <a:lnTo>
                      <a:pt x="33" y="10"/>
                    </a:lnTo>
                    <a:lnTo>
                      <a:pt x="31" y="10"/>
                    </a:lnTo>
                    <a:lnTo>
                      <a:pt x="29" y="9"/>
                    </a:lnTo>
                    <a:lnTo>
                      <a:pt x="27" y="9"/>
                    </a:lnTo>
                    <a:lnTo>
                      <a:pt x="27" y="8"/>
                    </a:lnTo>
                    <a:lnTo>
                      <a:pt x="24" y="10"/>
                    </a:lnTo>
                    <a:lnTo>
                      <a:pt x="22" y="10"/>
                    </a:lnTo>
                    <a:lnTo>
                      <a:pt x="20" y="10"/>
                    </a:lnTo>
                    <a:lnTo>
                      <a:pt x="18" y="10"/>
                    </a:lnTo>
                    <a:lnTo>
                      <a:pt x="16" y="12"/>
                    </a:lnTo>
                    <a:lnTo>
                      <a:pt x="15" y="12"/>
                    </a:lnTo>
                    <a:lnTo>
                      <a:pt x="13" y="14"/>
                    </a:lnTo>
                    <a:lnTo>
                      <a:pt x="13" y="14"/>
                    </a:lnTo>
                    <a:lnTo>
                      <a:pt x="11" y="16"/>
                    </a:lnTo>
                    <a:lnTo>
                      <a:pt x="11" y="17"/>
                    </a:lnTo>
                    <a:lnTo>
                      <a:pt x="10" y="19"/>
                    </a:lnTo>
                    <a:lnTo>
                      <a:pt x="10" y="19"/>
                    </a:lnTo>
                    <a:lnTo>
                      <a:pt x="10" y="21"/>
                    </a:lnTo>
                    <a:lnTo>
                      <a:pt x="10" y="21"/>
                    </a:lnTo>
                    <a:lnTo>
                      <a:pt x="10" y="23"/>
                    </a:lnTo>
                    <a:lnTo>
                      <a:pt x="11" y="23"/>
                    </a:lnTo>
                    <a:lnTo>
                      <a:pt x="9" y="23"/>
                    </a:lnTo>
                    <a:lnTo>
                      <a:pt x="9" y="23"/>
                    </a:lnTo>
                    <a:lnTo>
                      <a:pt x="7" y="23"/>
                    </a:lnTo>
                    <a:lnTo>
                      <a:pt x="7" y="23"/>
                    </a:lnTo>
                    <a:lnTo>
                      <a:pt x="5" y="23"/>
                    </a:lnTo>
                    <a:lnTo>
                      <a:pt x="5" y="23"/>
                    </a:lnTo>
                    <a:lnTo>
                      <a:pt x="3" y="23"/>
                    </a:lnTo>
                    <a:lnTo>
                      <a:pt x="3" y="23"/>
                    </a:lnTo>
                    <a:lnTo>
                      <a:pt x="2" y="23"/>
                    </a:lnTo>
                    <a:lnTo>
                      <a:pt x="2" y="23"/>
                    </a:lnTo>
                    <a:lnTo>
                      <a:pt x="1" y="23"/>
                    </a:lnTo>
                    <a:lnTo>
                      <a:pt x="1" y="23"/>
                    </a:lnTo>
                    <a:lnTo>
                      <a:pt x="0" y="23"/>
                    </a:lnTo>
                    <a:lnTo>
                      <a:pt x="0" y="23"/>
                    </a:lnTo>
                    <a:lnTo>
                      <a:pt x="0" y="23"/>
                    </a:lnTo>
                    <a:lnTo>
                      <a:pt x="0" y="23"/>
                    </a:lnTo>
                    <a:lnTo>
                      <a:pt x="0" y="23"/>
                    </a:lnTo>
                  </a:path>
                </a:pathLst>
              </a:custGeom>
              <a:solidFill>
                <a:srgbClr val="C0C27C"/>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 name="Freeform 111">
              <a:extLst>
                <a:ext uri="{FF2B5EF4-FFF2-40B4-BE49-F238E27FC236}">
                  <a16:creationId xmlns:a16="http://schemas.microsoft.com/office/drawing/2014/main" id="{D34B7EBC-2F46-4D04-8257-E078E1430485}"/>
                </a:ext>
              </a:extLst>
            </p:cNvPr>
            <p:cNvSpPr>
              <a:spLocks/>
            </p:cNvSpPr>
            <p:nvPr/>
          </p:nvSpPr>
          <p:spPr bwMode="auto">
            <a:xfrm>
              <a:off x="3665" y="2287"/>
              <a:ext cx="47" cy="218"/>
            </a:xfrm>
            <a:custGeom>
              <a:avLst/>
              <a:gdLst>
                <a:gd name="T0" fmla="*/ 0 w 47"/>
                <a:gd name="T1" fmla="*/ 12 h 218"/>
                <a:gd name="T2" fmla="*/ 0 w 47"/>
                <a:gd name="T3" fmla="*/ 0 h 218"/>
                <a:gd name="T4" fmla="*/ 46 w 47"/>
                <a:gd name="T5" fmla="*/ 0 h 218"/>
                <a:gd name="T6" fmla="*/ 46 w 47"/>
                <a:gd name="T7" fmla="*/ 88 h 218"/>
                <a:gd name="T8" fmla="*/ 46 w 47"/>
                <a:gd name="T9" fmla="*/ 217 h 218"/>
              </a:gdLst>
              <a:ahLst/>
              <a:cxnLst>
                <a:cxn ang="0">
                  <a:pos x="T0" y="T1"/>
                </a:cxn>
                <a:cxn ang="0">
                  <a:pos x="T2" y="T3"/>
                </a:cxn>
                <a:cxn ang="0">
                  <a:pos x="T4" y="T5"/>
                </a:cxn>
                <a:cxn ang="0">
                  <a:pos x="T6" y="T7"/>
                </a:cxn>
                <a:cxn ang="0">
                  <a:pos x="T8" y="T9"/>
                </a:cxn>
              </a:cxnLst>
              <a:rect l="0" t="0" r="r" b="b"/>
              <a:pathLst>
                <a:path w="47" h="218">
                  <a:moveTo>
                    <a:pt x="0" y="12"/>
                  </a:moveTo>
                  <a:lnTo>
                    <a:pt x="0" y="0"/>
                  </a:lnTo>
                  <a:lnTo>
                    <a:pt x="46" y="0"/>
                  </a:lnTo>
                  <a:lnTo>
                    <a:pt x="46" y="88"/>
                  </a:lnTo>
                  <a:lnTo>
                    <a:pt x="46" y="217"/>
                  </a:lnTo>
                </a:path>
              </a:pathLst>
            </a:custGeom>
            <a:noFill/>
            <a:ln w="9207" cap="flat" cmpd="sng">
              <a:solidFill>
                <a:srgbClr val="A2A2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 name="Freeform 112">
              <a:extLst>
                <a:ext uri="{FF2B5EF4-FFF2-40B4-BE49-F238E27FC236}">
                  <a16:creationId xmlns:a16="http://schemas.microsoft.com/office/drawing/2014/main" id="{1DBB52EC-E05C-4E34-80C8-1CF998536D4A}"/>
                </a:ext>
              </a:extLst>
            </p:cNvPr>
            <p:cNvSpPr>
              <a:spLocks/>
            </p:cNvSpPr>
            <p:nvPr/>
          </p:nvSpPr>
          <p:spPr bwMode="auto">
            <a:xfrm>
              <a:off x="3514" y="2229"/>
              <a:ext cx="161" cy="49"/>
            </a:xfrm>
            <a:custGeom>
              <a:avLst/>
              <a:gdLst>
                <a:gd name="T0" fmla="*/ 0 w 161"/>
                <a:gd name="T1" fmla="*/ 48 h 49"/>
                <a:gd name="T2" fmla="*/ 0 w 161"/>
                <a:gd name="T3" fmla="*/ 0 h 49"/>
                <a:gd name="T4" fmla="*/ 160 w 161"/>
                <a:gd name="T5" fmla="*/ 0 h 49"/>
              </a:gdLst>
              <a:ahLst/>
              <a:cxnLst>
                <a:cxn ang="0">
                  <a:pos x="T0" y="T1"/>
                </a:cxn>
                <a:cxn ang="0">
                  <a:pos x="T2" y="T3"/>
                </a:cxn>
                <a:cxn ang="0">
                  <a:pos x="T4" y="T5"/>
                </a:cxn>
              </a:cxnLst>
              <a:rect l="0" t="0" r="r" b="b"/>
              <a:pathLst>
                <a:path w="161" h="49">
                  <a:moveTo>
                    <a:pt x="0" y="48"/>
                  </a:moveTo>
                  <a:lnTo>
                    <a:pt x="0" y="0"/>
                  </a:lnTo>
                  <a:lnTo>
                    <a:pt x="160" y="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 name="Line 113">
              <a:extLst>
                <a:ext uri="{FF2B5EF4-FFF2-40B4-BE49-F238E27FC236}">
                  <a16:creationId xmlns:a16="http://schemas.microsoft.com/office/drawing/2014/main" id="{01EC6C68-466D-4EC7-B0DD-2E7A67C74BA5}"/>
                </a:ext>
              </a:extLst>
            </p:cNvPr>
            <p:cNvSpPr>
              <a:spLocks noChangeShapeType="1"/>
            </p:cNvSpPr>
            <p:nvPr/>
          </p:nvSpPr>
          <p:spPr bwMode="auto">
            <a:xfrm flipH="1">
              <a:off x="3592" y="2229"/>
              <a:ext cx="80" cy="46"/>
            </a:xfrm>
            <a:prstGeom prst="line">
              <a:avLst/>
            </a:prstGeom>
            <a:noFill/>
            <a:ln w="9207">
              <a:solidFill>
                <a:srgbClr val="7272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Freeform 114">
              <a:extLst>
                <a:ext uri="{FF2B5EF4-FFF2-40B4-BE49-F238E27FC236}">
                  <a16:creationId xmlns:a16="http://schemas.microsoft.com/office/drawing/2014/main" id="{21256271-DECD-477C-B21B-C55ADEC53393}"/>
                </a:ext>
              </a:extLst>
            </p:cNvPr>
            <p:cNvSpPr>
              <a:spLocks/>
            </p:cNvSpPr>
            <p:nvPr/>
          </p:nvSpPr>
          <p:spPr bwMode="auto">
            <a:xfrm>
              <a:off x="3267" y="1741"/>
              <a:ext cx="98" cy="41"/>
            </a:xfrm>
            <a:custGeom>
              <a:avLst/>
              <a:gdLst>
                <a:gd name="T0" fmla="*/ 0 w 98"/>
                <a:gd name="T1" fmla="*/ 35 h 41"/>
                <a:gd name="T2" fmla="*/ 1 w 98"/>
                <a:gd name="T3" fmla="*/ 27 h 41"/>
                <a:gd name="T4" fmla="*/ 5 w 98"/>
                <a:gd name="T5" fmla="*/ 21 h 41"/>
                <a:gd name="T6" fmla="*/ 10 w 98"/>
                <a:gd name="T7" fmla="*/ 16 h 41"/>
                <a:gd name="T8" fmla="*/ 17 w 98"/>
                <a:gd name="T9" fmla="*/ 10 h 41"/>
                <a:gd name="T10" fmla="*/ 25 w 98"/>
                <a:gd name="T11" fmla="*/ 6 h 41"/>
                <a:gd name="T12" fmla="*/ 33 w 98"/>
                <a:gd name="T13" fmla="*/ 3 h 41"/>
                <a:gd name="T14" fmla="*/ 45 w 98"/>
                <a:gd name="T15" fmla="*/ 1 h 41"/>
                <a:gd name="T16" fmla="*/ 55 w 98"/>
                <a:gd name="T17" fmla="*/ 2 h 41"/>
                <a:gd name="T18" fmla="*/ 66 w 98"/>
                <a:gd name="T19" fmla="*/ 4 h 41"/>
                <a:gd name="T20" fmla="*/ 75 w 98"/>
                <a:gd name="T21" fmla="*/ 7 h 41"/>
                <a:gd name="T22" fmla="*/ 83 w 98"/>
                <a:gd name="T23" fmla="*/ 11 h 41"/>
                <a:gd name="T24" fmla="*/ 89 w 98"/>
                <a:gd name="T25" fmla="*/ 17 h 41"/>
                <a:gd name="T26" fmla="*/ 93 w 98"/>
                <a:gd name="T27" fmla="*/ 25 h 41"/>
                <a:gd name="T28" fmla="*/ 95 w 98"/>
                <a:gd name="T29" fmla="*/ 31 h 41"/>
                <a:gd name="T30" fmla="*/ 97 w 98"/>
                <a:gd name="T31" fmla="*/ 38 h 41"/>
                <a:gd name="T32" fmla="*/ 84 w 98"/>
                <a:gd name="T33" fmla="*/ 38 h 41"/>
                <a:gd name="T34" fmla="*/ 83 w 98"/>
                <a:gd name="T35" fmla="*/ 34 h 41"/>
                <a:gd name="T36" fmla="*/ 82 w 98"/>
                <a:gd name="T37" fmla="*/ 30 h 41"/>
                <a:gd name="T38" fmla="*/ 78 w 98"/>
                <a:gd name="T39" fmla="*/ 26 h 41"/>
                <a:gd name="T40" fmla="*/ 75 w 98"/>
                <a:gd name="T41" fmla="*/ 21 h 41"/>
                <a:gd name="T42" fmla="*/ 69 w 98"/>
                <a:gd name="T43" fmla="*/ 19 h 41"/>
                <a:gd name="T44" fmla="*/ 63 w 98"/>
                <a:gd name="T45" fmla="*/ 16 h 41"/>
                <a:gd name="T46" fmla="*/ 56 w 98"/>
                <a:gd name="T47" fmla="*/ 15 h 41"/>
                <a:gd name="T48" fmla="*/ 50 w 98"/>
                <a:gd name="T49" fmla="*/ 14 h 41"/>
                <a:gd name="T50" fmla="*/ 42 w 98"/>
                <a:gd name="T51" fmla="*/ 16 h 41"/>
                <a:gd name="T52" fmla="*/ 36 w 98"/>
                <a:gd name="T53" fmla="*/ 17 h 41"/>
                <a:gd name="T54" fmla="*/ 30 w 98"/>
                <a:gd name="T55" fmla="*/ 20 h 41"/>
                <a:gd name="T56" fmla="*/ 26 w 98"/>
                <a:gd name="T57" fmla="*/ 22 h 41"/>
                <a:gd name="T58" fmla="*/ 22 w 98"/>
                <a:gd name="T59" fmla="*/ 26 h 41"/>
                <a:gd name="T60" fmla="*/ 20 w 98"/>
                <a:gd name="T61" fmla="*/ 31 h 41"/>
                <a:gd name="T62" fmla="*/ 19 w 98"/>
                <a:gd name="T63" fmla="*/ 35 h 41"/>
                <a:gd name="T64" fmla="*/ 20 w 98"/>
                <a:gd name="T65" fmla="*/ 39 h 41"/>
                <a:gd name="T66" fmla="*/ 17 w 98"/>
                <a:gd name="T67" fmla="*/ 39 h 41"/>
                <a:gd name="T68" fmla="*/ 15 w 98"/>
                <a:gd name="T69" fmla="*/ 39 h 41"/>
                <a:gd name="T70" fmla="*/ 11 w 98"/>
                <a:gd name="T71" fmla="*/ 39 h 41"/>
                <a:gd name="T72" fmla="*/ 9 w 98"/>
                <a:gd name="T73" fmla="*/ 39 h 41"/>
                <a:gd name="T74" fmla="*/ 5 w 98"/>
                <a:gd name="T75" fmla="*/ 39 h 41"/>
                <a:gd name="T76" fmla="*/ 3 w 98"/>
                <a:gd name="T77" fmla="*/ 39 h 41"/>
                <a:gd name="T78" fmla="*/ 1 w 98"/>
                <a:gd name="T79" fmla="*/ 39 h 41"/>
                <a:gd name="T80" fmla="*/ 1 w 98"/>
                <a:gd name="T8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41">
                  <a:moveTo>
                    <a:pt x="1" y="37"/>
                  </a:moveTo>
                  <a:lnTo>
                    <a:pt x="0" y="35"/>
                  </a:lnTo>
                  <a:lnTo>
                    <a:pt x="0" y="31"/>
                  </a:lnTo>
                  <a:lnTo>
                    <a:pt x="1" y="27"/>
                  </a:lnTo>
                  <a:lnTo>
                    <a:pt x="3" y="23"/>
                  </a:lnTo>
                  <a:lnTo>
                    <a:pt x="5" y="21"/>
                  </a:lnTo>
                  <a:lnTo>
                    <a:pt x="7" y="17"/>
                  </a:lnTo>
                  <a:lnTo>
                    <a:pt x="10" y="16"/>
                  </a:lnTo>
                  <a:lnTo>
                    <a:pt x="14" y="11"/>
                  </a:lnTo>
                  <a:lnTo>
                    <a:pt x="17" y="10"/>
                  </a:lnTo>
                  <a:lnTo>
                    <a:pt x="21" y="8"/>
                  </a:lnTo>
                  <a:lnTo>
                    <a:pt x="25" y="6"/>
                  </a:lnTo>
                  <a:lnTo>
                    <a:pt x="29" y="4"/>
                  </a:lnTo>
                  <a:lnTo>
                    <a:pt x="33" y="3"/>
                  </a:lnTo>
                  <a:lnTo>
                    <a:pt x="39" y="1"/>
                  </a:lnTo>
                  <a:lnTo>
                    <a:pt x="45" y="1"/>
                  </a:lnTo>
                  <a:lnTo>
                    <a:pt x="51" y="0"/>
                  </a:lnTo>
                  <a:lnTo>
                    <a:pt x="55" y="2"/>
                  </a:lnTo>
                  <a:lnTo>
                    <a:pt x="61" y="2"/>
                  </a:lnTo>
                  <a:lnTo>
                    <a:pt x="66" y="4"/>
                  </a:lnTo>
                  <a:lnTo>
                    <a:pt x="71" y="4"/>
                  </a:lnTo>
                  <a:lnTo>
                    <a:pt x="75" y="7"/>
                  </a:lnTo>
                  <a:lnTo>
                    <a:pt x="80" y="9"/>
                  </a:lnTo>
                  <a:lnTo>
                    <a:pt x="83" y="11"/>
                  </a:lnTo>
                  <a:lnTo>
                    <a:pt x="87" y="14"/>
                  </a:lnTo>
                  <a:lnTo>
                    <a:pt x="89" y="17"/>
                  </a:lnTo>
                  <a:lnTo>
                    <a:pt x="92" y="21"/>
                  </a:lnTo>
                  <a:lnTo>
                    <a:pt x="93" y="25"/>
                  </a:lnTo>
                  <a:lnTo>
                    <a:pt x="95" y="26"/>
                  </a:lnTo>
                  <a:lnTo>
                    <a:pt x="95" y="31"/>
                  </a:lnTo>
                  <a:lnTo>
                    <a:pt x="97" y="34"/>
                  </a:lnTo>
                  <a:lnTo>
                    <a:pt x="97" y="38"/>
                  </a:lnTo>
                  <a:lnTo>
                    <a:pt x="97" y="40"/>
                  </a:lnTo>
                  <a:lnTo>
                    <a:pt x="84" y="38"/>
                  </a:lnTo>
                  <a:lnTo>
                    <a:pt x="83" y="36"/>
                  </a:lnTo>
                  <a:lnTo>
                    <a:pt x="83" y="34"/>
                  </a:lnTo>
                  <a:lnTo>
                    <a:pt x="82" y="32"/>
                  </a:lnTo>
                  <a:lnTo>
                    <a:pt x="82" y="30"/>
                  </a:lnTo>
                  <a:lnTo>
                    <a:pt x="80" y="28"/>
                  </a:lnTo>
                  <a:lnTo>
                    <a:pt x="78" y="26"/>
                  </a:lnTo>
                  <a:lnTo>
                    <a:pt x="77" y="24"/>
                  </a:lnTo>
                  <a:lnTo>
                    <a:pt x="75" y="21"/>
                  </a:lnTo>
                  <a:lnTo>
                    <a:pt x="71" y="21"/>
                  </a:lnTo>
                  <a:lnTo>
                    <a:pt x="69" y="19"/>
                  </a:lnTo>
                  <a:lnTo>
                    <a:pt x="65" y="18"/>
                  </a:lnTo>
                  <a:lnTo>
                    <a:pt x="63" y="16"/>
                  </a:lnTo>
                  <a:lnTo>
                    <a:pt x="59" y="16"/>
                  </a:lnTo>
                  <a:lnTo>
                    <a:pt x="56" y="15"/>
                  </a:lnTo>
                  <a:lnTo>
                    <a:pt x="52" y="15"/>
                  </a:lnTo>
                  <a:lnTo>
                    <a:pt x="50" y="14"/>
                  </a:lnTo>
                  <a:lnTo>
                    <a:pt x="46" y="16"/>
                  </a:lnTo>
                  <a:lnTo>
                    <a:pt x="42" y="16"/>
                  </a:lnTo>
                  <a:lnTo>
                    <a:pt x="39" y="17"/>
                  </a:lnTo>
                  <a:lnTo>
                    <a:pt x="36" y="17"/>
                  </a:lnTo>
                  <a:lnTo>
                    <a:pt x="32" y="19"/>
                  </a:lnTo>
                  <a:lnTo>
                    <a:pt x="30" y="20"/>
                  </a:lnTo>
                  <a:lnTo>
                    <a:pt x="28" y="22"/>
                  </a:lnTo>
                  <a:lnTo>
                    <a:pt x="26" y="22"/>
                  </a:lnTo>
                  <a:lnTo>
                    <a:pt x="24" y="25"/>
                  </a:lnTo>
                  <a:lnTo>
                    <a:pt x="22" y="26"/>
                  </a:lnTo>
                  <a:lnTo>
                    <a:pt x="20" y="28"/>
                  </a:lnTo>
                  <a:lnTo>
                    <a:pt x="20" y="31"/>
                  </a:lnTo>
                  <a:lnTo>
                    <a:pt x="19" y="33"/>
                  </a:lnTo>
                  <a:lnTo>
                    <a:pt x="19" y="35"/>
                  </a:lnTo>
                  <a:lnTo>
                    <a:pt x="19" y="37"/>
                  </a:lnTo>
                  <a:lnTo>
                    <a:pt x="20" y="39"/>
                  </a:lnTo>
                  <a:lnTo>
                    <a:pt x="18" y="39"/>
                  </a:lnTo>
                  <a:lnTo>
                    <a:pt x="17" y="39"/>
                  </a:lnTo>
                  <a:lnTo>
                    <a:pt x="15" y="39"/>
                  </a:lnTo>
                  <a:lnTo>
                    <a:pt x="15" y="39"/>
                  </a:lnTo>
                  <a:lnTo>
                    <a:pt x="13" y="39"/>
                  </a:lnTo>
                  <a:lnTo>
                    <a:pt x="11" y="39"/>
                  </a:lnTo>
                  <a:lnTo>
                    <a:pt x="9" y="39"/>
                  </a:lnTo>
                  <a:lnTo>
                    <a:pt x="9" y="39"/>
                  </a:lnTo>
                  <a:lnTo>
                    <a:pt x="7" y="39"/>
                  </a:lnTo>
                  <a:lnTo>
                    <a:pt x="5" y="39"/>
                  </a:lnTo>
                  <a:lnTo>
                    <a:pt x="3" y="39"/>
                  </a:lnTo>
                  <a:lnTo>
                    <a:pt x="3" y="39"/>
                  </a:lnTo>
                  <a:lnTo>
                    <a:pt x="1" y="39"/>
                  </a:lnTo>
                  <a:lnTo>
                    <a:pt x="1" y="39"/>
                  </a:lnTo>
                  <a:lnTo>
                    <a:pt x="1" y="39"/>
                  </a:lnTo>
                  <a:lnTo>
                    <a:pt x="1" y="37"/>
                  </a:lnTo>
                  <a:lnTo>
                    <a:pt x="1" y="37"/>
                  </a:lnTo>
                </a:path>
              </a:pathLst>
            </a:custGeom>
            <a:solidFill>
              <a:srgbClr val="8F8F8F"/>
            </a:solidFill>
            <a:ln w="9207" cap="flat"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AutoShape 115">
              <a:extLst>
                <a:ext uri="{FF2B5EF4-FFF2-40B4-BE49-F238E27FC236}">
                  <a16:creationId xmlns:a16="http://schemas.microsoft.com/office/drawing/2014/main" id="{9FD520C1-ACDB-4E01-9774-C2A746516826}"/>
                </a:ext>
              </a:extLst>
            </p:cNvPr>
            <p:cNvSpPr>
              <a:spLocks noChangeArrowheads="1"/>
            </p:cNvSpPr>
            <p:nvPr/>
          </p:nvSpPr>
          <p:spPr bwMode="auto">
            <a:xfrm flipV="1">
              <a:off x="3267" y="1779"/>
              <a:ext cx="292" cy="43"/>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Freeform 116">
              <a:extLst>
                <a:ext uri="{FF2B5EF4-FFF2-40B4-BE49-F238E27FC236}">
                  <a16:creationId xmlns:a16="http://schemas.microsoft.com/office/drawing/2014/main" id="{A20AA571-610A-4550-8033-643A38FE39F9}"/>
                </a:ext>
              </a:extLst>
            </p:cNvPr>
            <p:cNvSpPr>
              <a:spLocks/>
            </p:cNvSpPr>
            <p:nvPr/>
          </p:nvSpPr>
          <p:spPr bwMode="auto">
            <a:xfrm>
              <a:off x="3293" y="1726"/>
              <a:ext cx="316" cy="54"/>
            </a:xfrm>
            <a:custGeom>
              <a:avLst/>
              <a:gdLst>
                <a:gd name="T0" fmla="*/ 0 w 316"/>
                <a:gd name="T1" fmla="*/ 50 h 54"/>
                <a:gd name="T2" fmla="*/ 0 w 316"/>
                <a:gd name="T3" fmla="*/ 0 h 54"/>
                <a:gd name="T4" fmla="*/ 315 w 316"/>
                <a:gd name="T5" fmla="*/ 0 h 54"/>
                <a:gd name="T6" fmla="*/ 198 w 316"/>
                <a:gd name="T7" fmla="*/ 53 h 54"/>
              </a:gdLst>
              <a:ahLst/>
              <a:cxnLst>
                <a:cxn ang="0">
                  <a:pos x="T0" y="T1"/>
                </a:cxn>
                <a:cxn ang="0">
                  <a:pos x="T2" y="T3"/>
                </a:cxn>
                <a:cxn ang="0">
                  <a:pos x="T4" y="T5"/>
                </a:cxn>
                <a:cxn ang="0">
                  <a:pos x="T6" y="T7"/>
                </a:cxn>
              </a:cxnLst>
              <a:rect l="0" t="0" r="r" b="b"/>
              <a:pathLst>
                <a:path w="316" h="54">
                  <a:moveTo>
                    <a:pt x="0" y="50"/>
                  </a:moveTo>
                  <a:lnTo>
                    <a:pt x="0" y="0"/>
                  </a:lnTo>
                  <a:lnTo>
                    <a:pt x="315" y="0"/>
                  </a:lnTo>
                  <a:lnTo>
                    <a:pt x="198" y="53"/>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Freeform 117">
              <a:extLst>
                <a:ext uri="{FF2B5EF4-FFF2-40B4-BE49-F238E27FC236}">
                  <a16:creationId xmlns:a16="http://schemas.microsoft.com/office/drawing/2014/main" id="{DE4A1CDC-6C87-4633-9943-20E4E436D378}"/>
                </a:ext>
              </a:extLst>
            </p:cNvPr>
            <p:cNvSpPr>
              <a:spLocks/>
            </p:cNvSpPr>
            <p:nvPr/>
          </p:nvSpPr>
          <p:spPr bwMode="auto">
            <a:xfrm>
              <a:off x="3301" y="1728"/>
              <a:ext cx="112" cy="51"/>
            </a:xfrm>
            <a:custGeom>
              <a:avLst/>
              <a:gdLst>
                <a:gd name="T0" fmla="*/ 0 w 112"/>
                <a:gd name="T1" fmla="*/ 50 h 51"/>
                <a:gd name="T2" fmla="*/ 64 w 112"/>
                <a:gd name="T3" fmla="*/ 0 h 51"/>
                <a:gd name="T4" fmla="*/ 111 w 112"/>
                <a:gd name="T5" fmla="*/ 50 h 51"/>
              </a:gdLst>
              <a:ahLst/>
              <a:cxnLst>
                <a:cxn ang="0">
                  <a:pos x="T0" y="T1"/>
                </a:cxn>
                <a:cxn ang="0">
                  <a:pos x="T2" y="T3"/>
                </a:cxn>
                <a:cxn ang="0">
                  <a:pos x="T4" y="T5"/>
                </a:cxn>
              </a:cxnLst>
              <a:rect l="0" t="0" r="r" b="b"/>
              <a:pathLst>
                <a:path w="112" h="51">
                  <a:moveTo>
                    <a:pt x="0" y="50"/>
                  </a:moveTo>
                  <a:lnTo>
                    <a:pt x="64" y="0"/>
                  </a:lnTo>
                  <a:lnTo>
                    <a:pt x="111" y="50"/>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Freeform 118">
              <a:extLst>
                <a:ext uri="{FF2B5EF4-FFF2-40B4-BE49-F238E27FC236}">
                  <a16:creationId xmlns:a16="http://schemas.microsoft.com/office/drawing/2014/main" id="{99D7A5BC-44BE-4B92-95BE-C1F892498933}"/>
                </a:ext>
              </a:extLst>
            </p:cNvPr>
            <p:cNvSpPr>
              <a:spLocks/>
            </p:cNvSpPr>
            <p:nvPr/>
          </p:nvSpPr>
          <p:spPr bwMode="auto">
            <a:xfrm>
              <a:off x="3414" y="1726"/>
              <a:ext cx="75" cy="58"/>
            </a:xfrm>
            <a:custGeom>
              <a:avLst/>
              <a:gdLst>
                <a:gd name="T0" fmla="*/ 0 w 75"/>
                <a:gd name="T1" fmla="*/ 55 h 58"/>
                <a:gd name="T2" fmla="*/ 61 w 75"/>
                <a:gd name="T3" fmla="*/ 0 h 58"/>
                <a:gd name="T4" fmla="*/ 74 w 75"/>
                <a:gd name="T5" fmla="*/ 57 h 58"/>
              </a:gdLst>
              <a:ahLst/>
              <a:cxnLst>
                <a:cxn ang="0">
                  <a:pos x="T0" y="T1"/>
                </a:cxn>
                <a:cxn ang="0">
                  <a:pos x="T2" y="T3"/>
                </a:cxn>
                <a:cxn ang="0">
                  <a:pos x="T4" y="T5"/>
                </a:cxn>
              </a:cxnLst>
              <a:rect l="0" t="0" r="r" b="b"/>
              <a:pathLst>
                <a:path w="75" h="58">
                  <a:moveTo>
                    <a:pt x="0" y="55"/>
                  </a:moveTo>
                  <a:lnTo>
                    <a:pt x="61" y="0"/>
                  </a:lnTo>
                  <a:lnTo>
                    <a:pt x="74" y="57"/>
                  </a:lnTo>
                </a:path>
              </a:pathLst>
            </a:custGeom>
            <a:noFill/>
            <a:ln w="9207" cap="flat"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8" name="AutoShape 119">
              <a:extLst>
                <a:ext uri="{FF2B5EF4-FFF2-40B4-BE49-F238E27FC236}">
                  <a16:creationId xmlns:a16="http://schemas.microsoft.com/office/drawing/2014/main" id="{85FF94E1-62E5-47E8-A46B-249784318917}"/>
                </a:ext>
              </a:extLst>
            </p:cNvPr>
            <p:cNvSpPr>
              <a:spLocks noChangeArrowheads="1"/>
            </p:cNvSpPr>
            <p:nvPr/>
          </p:nvSpPr>
          <p:spPr bwMode="auto">
            <a:xfrm flipV="1">
              <a:off x="3266" y="1819"/>
              <a:ext cx="293" cy="15"/>
            </a:xfrm>
            <a:prstGeom prst="roundRect">
              <a:avLst>
                <a:gd name="adj" fmla="val 0"/>
              </a:avLst>
            </a:prstGeom>
            <a:solidFill>
              <a:srgbClr val="808080"/>
            </a:solidFill>
            <a:ln w="9207">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Freeform 120">
              <a:extLst>
                <a:ext uri="{FF2B5EF4-FFF2-40B4-BE49-F238E27FC236}">
                  <a16:creationId xmlns:a16="http://schemas.microsoft.com/office/drawing/2014/main" id="{51459EB4-15F2-4977-AA98-D47052A764A2}"/>
                </a:ext>
              </a:extLst>
            </p:cNvPr>
            <p:cNvSpPr>
              <a:spLocks/>
            </p:cNvSpPr>
            <p:nvPr/>
          </p:nvSpPr>
          <p:spPr bwMode="auto">
            <a:xfrm>
              <a:off x="3969" y="2674"/>
              <a:ext cx="146" cy="180"/>
            </a:xfrm>
            <a:custGeom>
              <a:avLst/>
              <a:gdLst>
                <a:gd name="T0" fmla="*/ 0 w 146"/>
                <a:gd name="T1" fmla="*/ 1 h 180"/>
                <a:gd name="T2" fmla="*/ 7 w 146"/>
                <a:gd name="T3" fmla="*/ 3 h 180"/>
                <a:gd name="T4" fmla="*/ 16 w 146"/>
                <a:gd name="T5" fmla="*/ 5 h 180"/>
                <a:gd name="T6" fmla="*/ 24 w 146"/>
                <a:gd name="T7" fmla="*/ 7 h 180"/>
                <a:gd name="T8" fmla="*/ 33 w 146"/>
                <a:gd name="T9" fmla="*/ 7 h 180"/>
                <a:gd name="T10" fmla="*/ 41 w 146"/>
                <a:gd name="T11" fmla="*/ 9 h 180"/>
                <a:gd name="T12" fmla="*/ 51 w 146"/>
                <a:gd name="T13" fmla="*/ 9 h 180"/>
                <a:gd name="T14" fmla="*/ 59 w 146"/>
                <a:gd name="T15" fmla="*/ 9 h 180"/>
                <a:gd name="T16" fmla="*/ 69 w 146"/>
                <a:gd name="T17" fmla="*/ 9 h 180"/>
                <a:gd name="T18" fmla="*/ 77 w 146"/>
                <a:gd name="T19" fmla="*/ 9 h 180"/>
                <a:gd name="T20" fmla="*/ 86 w 146"/>
                <a:gd name="T21" fmla="*/ 9 h 180"/>
                <a:gd name="T22" fmla="*/ 94 w 146"/>
                <a:gd name="T23" fmla="*/ 9 h 180"/>
                <a:gd name="T24" fmla="*/ 104 w 146"/>
                <a:gd name="T25" fmla="*/ 7 h 180"/>
                <a:gd name="T26" fmla="*/ 111 w 146"/>
                <a:gd name="T27" fmla="*/ 7 h 180"/>
                <a:gd name="T28" fmla="*/ 121 w 146"/>
                <a:gd name="T29" fmla="*/ 5 h 180"/>
                <a:gd name="T30" fmla="*/ 131 w 146"/>
                <a:gd name="T31" fmla="*/ 3 h 180"/>
                <a:gd name="T32" fmla="*/ 140 w 146"/>
                <a:gd name="T33" fmla="*/ 1 h 180"/>
                <a:gd name="T34" fmla="*/ 145 w 146"/>
                <a:gd name="T35" fmla="*/ 0 h 180"/>
                <a:gd name="T36" fmla="*/ 145 w 146"/>
                <a:gd name="T37" fmla="*/ 167 h 180"/>
                <a:gd name="T38" fmla="*/ 145 w 146"/>
                <a:gd name="T39" fmla="*/ 169 h 180"/>
                <a:gd name="T40" fmla="*/ 135 w 146"/>
                <a:gd name="T41" fmla="*/ 172 h 180"/>
                <a:gd name="T42" fmla="*/ 126 w 146"/>
                <a:gd name="T43" fmla="*/ 174 h 180"/>
                <a:gd name="T44" fmla="*/ 116 w 146"/>
                <a:gd name="T45" fmla="*/ 176 h 180"/>
                <a:gd name="T46" fmla="*/ 108 w 146"/>
                <a:gd name="T47" fmla="*/ 177 h 180"/>
                <a:gd name="T48" fmla="*/ 98 w 146"/>
                <a:gd name="T49" fmla="*/ 179 h 180"/>
                <a:gd name="T50" fmla="*/ 88 w 146"/>
                <a:gd name="T51" fmla="*/ 179 h 180"/>
                <a:gd name="T52" fmla="*/ 79 w 146"/>
                <a:gd name="T53" fmla="*/ 179 h 180"/>
                <a:gd name="T54" fmla="*/ 71 w 146"/>
                <a:gd name="T55" fmla="*/ 179 h 180"/>
                <a:gd name="T56" fmla="*/ 61 w 146"/>
                <a:gd name="T57" fmla="*/ 179 h 180"/>
                <a:gd name="T58" fmla="*/ 51 w 146"/>
                <a:gd name="T59" fmla="*/ 179 h 180"/>
                <a:gd name="T60" fmla="*/ 42 w 146"/>
                <a:gd name="T61" fmla="*/ 179 h 180"/>
                <a:gd name="T62" fmla="*/ 34 w 146"/>
                <a:gd name="T63" fmla="*/ 177 h 180"/>
                <a:gd name="T64" fmla="*/ 24 w 146"/>
                <a:gd name="T65" fmla="*/ 176 h 180"/>
                <a:gd name="T66" fmla="*/ 17 w 146"/>
                <a:gd name="T67" fmla="*/ 174 h 180"/>
                <a:gd name="T68" fmla="*/ 8 w 146"/>
                <a:gd name="T69" fmla="*/ 172 h 180"/>
                <a:gd name="T70" fmla="*/ 0 w 146"/>
                <a:gd name="T71" fmla="*/ 169 h 180"/>
                <a:gd name="T72" fmla="*/ 0 w 146"/>
                <a:gd name="T73" fmla="*/ 163 h 180"/>
                <a:gd name="T74" fmla="*/ 0 w 146"/>
                <a:gd name="T75" fmla="*/ 6 h 180"/>
                <a:gd name="T76" fmla="*/ 0 w 146"/>
                <a:gd name="T77" fmla="*/ 1 h 180"/>
                <a:gd name="T78" fmla="*/ 0 w 146"/>
                <a:gd name="T79"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80">
                  <a:moveTo>
                    <a:pt x="0" y="1"/>
                  </a:moveTo>
                  <a:lnTo>
                    <a:pt x="7" y="3"/>
                  </a:lnTo>
                  <a:lnTo>
                    <a:pt x="16" y="5"/>
                  </a:lnTo>
                  <a:lnTo>
                    <a:pt x="24" y="7"/>
                  </a:lnTo>
                  <a:lnTo>
                    <a:pt x="33" y="7"/>
                  </a:lnTo>
                  <a:lnTo>
                    <a:pt x="41" y="9"/>
                  </a:lnTo>
                  <a:lnTo>
                    <a:pt x="51" y="9"/>
                  </a:lnTo>
                  <a:lnTo>
                    <a:pt x="59" y="9"/>
                  </a:lnTo>
                  <a:lnTo>
                    <a:pt x="69" y="9"/>
                  </a:lnTo>
                  <a:lnTo>
                    <a:pt x="77" y="9"/>
                  </a:lnTo>
                  <a:lnTo>
                    <a:pt x="86" y="9"/>
                  </a:lnTo>
                  <a:lnTo>
                    <a:pt x="94" y="9"/>
                  </a:lnTo>
                  <a:lnTo>
                    <a:pt x="104" y="7"/>
                  </a:lnTo>
                  <a:lnTo>
                    <a:pt x="111" y="7"/>
                  </a:lnTo>
                  <a:lnTo>
                    <a:pt x="121" y="5"/>
                  </a:lnTo>
                  <a:lnTo>
                    <a:pt x="131" y="3"/>
                  </a:lnTo>
                  <a:lnTo>
                    <a:pt x="140" y="1"/>
                  </a:lnTo>
                  <a:lnTo>
                    <a:pt x="145" y="0"/>
                  </a:lnTo>
                  <a:lnTo>
                    <a:pt x="145" y="167"/>
                  </a:lnTo>
                  <a:lnTo>
                    <a:pt x="145" y="169"/>
                  </a:lnTo>
                  <a:lnTo>
                    <a:pt x="135" y="172"/>
                  </a:lnTo>
                  <a:lnTo>
                    <a:pt x="126" y="174"/>
                  </a:lnTo>
                  <a:lnTo>
                    <a:pt x="116" y="176"/>
                  </a:lnTo>
                  <a:lnTo>
                    <a:pt x="108" y="177"/>
                  </a:lnTo>
                  <a:lnTo>
                    <a:pt x="98" y="179"/>
                  </a:lnTo>
                  <a:lnTo>
                    <a:pt x="88" y="179"/>
                  </a:lnTo>
                  <a:lnTo>
                    <a:pt x="79" y="179"/>
                  </a:lnTo>
                  <a:lnTo>
                    <a:pt x="71" y="179"/>
                  </a:lnTo>
                  <a:lnTo>
                    <a:pt x="61" y="179"/>
                  </a:lnTo>
                  <a:lnTo>
                    <a:pt x="51" y="179"/>
                  </a:lnTo>
                  <a:lnTo>
                    <a:pt x="42" y="179"/>
                  </a:lnTo>
                  <a:lnTo>
                    <a:pt x="34" y="177"/>
                  </a:lnTo>
                  <a:lnTo>
                    <a:pt x="24" y="176"/>
                  </a:lnTo>
                  <a:lnTo>
                    <a:pt x="17" y="174"/>
                  </a:lnTo>
                  <a:lnTo>
                    <a:pt x="8" y="172"/>
                  </a:lnTo>
                  <a:lnTo>
                    <a:pt x="0" y="169"/>
                  </a:lnTo>
                  <a:lnTo>
                    <a:pt x="0" y="163"/>
                  </a:lnTo>
                  <a:lnTo>
                    <a:pt x="0" y="6"/>
                  </a:lnTo>
                  <a:lnTo>
                    <a:pt x="0" y="1"/>
                  </a:lnTo>
                  <a:lnTo>
                    <a:pt x="0" y="1"/>
                  </a:lnTo>
                </a:path>
              </a:pathLst>
            </a:custGeom>
            <a:solidFill>
              <a:srgbClr val="B2B2B2"/>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 name="Oval 121">
              <a:extLst>
                <a:ext uri="{FF2B5EF4-FFF2-40B4-BE49-F238E27FC236}">
                  <a16:creationId xmlns:a16="http://schemas.microsoft.com/office/drawing/2014/main" id="{5F0D8952-D85B-48D2-BEDD-21B729EEF6D3}"/>
                </a:ext>
              </a:extLst>
            </p:cNvPr>
            <p:cNvSpPr>
              <a:spLocks noChangeArrowheads="1"/>
            </p:cNvSpPr>
            <p:nvPr/>
          </p:nvSpPr>
          <p:spPr bwMode="auto">
            <a:xfrm>
              <a:off x="3970" y="2660"/>
              <a:ext cx="143" cy="25"/>
            </a:xfrm>
            <a:prstGeom prst="ellipse">
              <a:avLst/>
            </a:prstGeom>
            <a:solidFill>
              <a:srgbClr val="404040"/>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Oval 122">
              <a:extLst>
                <a:ext uri="{FF2B5EF4-FFF2-40B4-BE49-F238E27FC236}">
                  <a16:creationId xmlns:a16="http://schemas.microsoft.com/office/drawing/2014/main" id="{ED2D0F7D-BD95-4AD4-8ADE-5721434D8127}"/>
                </a:ext>
              </a:extLst>
            </p:cNvPr>
            <p:cNvSpPr>
              <a:spLocks noChangeArrowheads="1"/>
            </p:cNvSpPr>
            <p:nvPr/>
          </p:nvSpPr>
          <p:spPr bwMode="auto">
            <a:xfrm>
              <a:off x="3617" y="2609"/>
              <a:ext cx="47" cy="24"/>
            </a:xfrm>
            <a:prstGeom prst="ellipse">
              <a:avLst/>
            </a:prstGeom>
            <a:solidFill>
              <a:srgbClr val="C0C0C0"/>
            </a:solidFill>
            <a:ln w="1841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Freeform 123">
              <a:extLst>
                <a:ext uri="{FF2B5EF4-FFF2-40B4-BE49-F238E27FC236}">
                  <a16:creationId xmlns:a16="http://schemas.microsoft.com/office/drawing/2014/main" id="{C90D7CBA-847E-473F-BC96-BFEEB4EF58D2}"/>
                </a:ext>
              </a:extLst>
            </p:cNvPr>
            <p:cNvSpPr>
              <a:spLocks/>
            </p:cNvSpPr>
            <p:nvPr/>
          </p:nvSpPr>
          <p:spPr bwMode="auto">
            <a:xfrm>
              <a:off x="3812" y="2662"/>
              <a:ext cx="147" cy="177"/>
            </a:xfrm>
            <a:custGeom>
              <a:avLst/>
              <a:gdLst>
                <a:gd name="T0" fmla="*/ 0 w 147"/>
                <a:gd name="T1" fmla="*/ 0 h 177"/>
                <a:gd name="T2" fmla="*/ 7 w 147"/>
                <a:gd name="T3" fmla="*/ 3 h 177"/>
                <a:gd name="T4" fmla="*/ 17 w 147"/>
                <a:gd name="T5" fmla="*/ 5 h 177"/>
                <a:gd name="T6" fmla="*/ 24 w 147"/>
                <a:gd name="T7" fmla="*/ 7 h 177"/>
                <a:gd name="T8" fmla="*/ 34 w 147"/>
                <a:gd name="T9" fmla="*/ 7 h 177"/>
                <a:gd name="T10" fmla="*/ 42 w 147"/>
                <a:gd name="T11" fmla="*/ 9 h 177"/>
                <a:gd name="T12" fmla="*/ 51 w 147"/>
                <a:gd name="T13" fmla="*/ 9 h 177"/>
                <a:gd name="T14" fmla="*/ 60 w 147"/>
                <a:gd name="T15" fmla="*/ 9 h 177"/>
                <a:gd name="T16" fmla="*/ 70 w 147"/>
                <a:gd name="T17" fmla="*/ 9 h 177"/>
                <a:gd name="T18" fmla="*/ 78 w 147"/>
                <a:gd name="T19" fmla="*/ 9 h 177"/>
                <a:gd name="T20" fmla="*/ 87 w 147"/>
                <a:gd name="T21" fmla="*/ 9 h 177"/>
                <a:gd name="T22" fmla="*/ 97 w 147"/>
                <a:gd name="T23" fmla="*/ 9 h 177"/>
                <a:gd name="T24" fmla="*/ 107 w 147"/>
                <a:gd name="T25" fmla="*/ 7 h 177"/>
                <a:gd name="T26" fmla="*/ 115 w 147"/>
                <a:gd name="T27" fmla="*/ 7 h 177"/>
                <a:gd name="T28" fmla="*/ 125 w 147"/>
                <a:gd name="T29" fmla="*/ 5 h 177"/>
                <a:gd name="T30" fmla="*/ 135 w 147"/>
                <a:gd name="T31" fmla="*/ 3 h 177"/>
                <a:gd name="T32" fmla="*/ 145 w 147"/>
                <a:gd name="T33" fmla="*/ 0 h 177"/>
                <a:gd name="T34" fmla="*/ 146 w 147"/>
                <a:gd name="T35" fmla="*/ 0 h 177"/>
                <a:gd name="T36" fmla="*/ 146 w 147"/>
                <a:gd name="T37" fmla="*/ 165 h 177"/>
                <a:gd name="T38" fmla="*/ 146 w 147"/>
                <a:gd name="T39" fmla="*/ 166 h 177"/>
                <a:gd name="T40" fmla="*/ 137 w 147"/>
                <a:gd name="T41" fmla="*/ 169 h 177"/>
                <a:gd name="T42" fmla="*/ 128 w 147"/>
                <a:gd name="T43" fmla="*/ 171 h 177"/>
                <a:gd name="T44" fmla="*/ 118 w 147"/>
                <a:gd name="T45" fmla="*/ 173 h 177"/>
                <a:gd name="T46" fmla="*/ 109 w 147"/>
                <a:gd name="T47" fmla="*/ 174 h 177"/>
                <a:gd name="T48" fmla="*/ 100 w 147"/>
                <a:gd name="T49" fmla="*/ 176 h 177"/>
                <a:gd name="T50" fmla="*/ 90 w 147"/>
                <a:gd name="T51" fmla="*/ 176 h 177"/>
                <a:gd name="T52" fmla="*/ 80 w 147"/>
                <a:gd name="T53" fmla="*/ 176 h 177"/>
                <a:gd name="T54" fmla="*/ 72 w 147"/>
                <a:gd name="T55" fmla="*/ 176 h 177"/>
                <a:gd name="T56" fmla="*/ 62 w 147"/>
                <a:gd name="T57" fmla="*/ 176 h 177"/>
                <a:gd name="T58" fmla="*/ 53 w 147"/>
                <a:gd name="T59" fmla="*/ 176 h 177"/>
                <a:gd name="T60" fmla="*/ 43 w 147"/>
                <a:gd name="T61" fmla="*/ 175 h 177"/>
                <a:gd name="T62" fmla="*/ 34 w 147"/>
                <a:gd name="T63" fmla="*/ 173 h 177"/>
                <a:gd name="T64" fmla="*/ 25 w 147"/>
                <a:gd name="T65" fmla="*/ 172 h 177"/>
                <a:gd name="T66" fmla="*/ 17 w 147"/>
                <a:gd name="T67" fmla="*/ 170 h 177"/>
                <a:gd name="T68" fmla="*/ 7 w 147"/>
                <a:gd name="T69" fmla="*/ 168 h 177"/>
                <a:gd name="T70" fmla="*/ 0 w 147"/>
                <a:gd name="T71" fmla="*/ 166 h 177"/>
                <a:gd name="T72" fmla="*/ 0 w 147"/>
                <a:gd name="T73" fmla="*/ 160 h 177"/>
                <a:gd name="T74" fmla="*/ 0 w 147"/>
                <a:gd name="T75" fmla="*/ 5 h 177"/>
                <a:gd name="T76" fmla="*/ 0 w 147"/>
                <a:gd name="T77" fmla="*/ 0 h 177"/>
                <a:gd name="T78" fmla="*/ 0 w 147"/>
                <a:gd name="T7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177">
                  <a:moveTo>
                    <a:pt x="0" y="0"/>
                  </a:moveTo>
                  <a:lnTo>
                    <a:pt x="7" y="3"/>
                  </a:lnTo>
                  <a:lnTo>
                    <a:pt x="17" y="5"/>
                  </a:lnTo>
                  <a:lnTo>
                    <a:pt x="24" y="7"/>
                  </a:lnTo>
                  <a:lnTo>
                    <a:pt x="34" y="7"/>
                  </a:lnTo>
                  <a:lnTo>
                    <a:pt x="42" y="9"/>
                  </a:lnTo>
                  <a:lnTo>
                    <a:pt x="51" y="9"/>
                  </a:lnTo>
                  <a:lnTo>
                    <a:pt x="60" y="9"/>
                  </a:lnTo>
                  <a:lnTo>
                    <a:pt x="70" y="9"/>
                  </a:lnTo>
                  <a:lnTo>
                    <a:pt x="78" y="9"/>
                  </a:lnTo>
                  <a:lnTo>
                    <a:pt x="87" y="9"/>
                  </a:lnTo>
                  <a:lnTo>
                    <a:pt x="97" y="9"/>
                  </a:lnTo>
                  <a:lnTo>
                    <a:pt x="107" y="7"/>
                  </a:lnTo>
                  <a:lnTo>
                    <a:pt x="115" y="7"/>
                  </a:lnTo>
                  <a:lnTo>
                    <a:pt x="125" y="5"/>
                  </a:lnTo>
                  <a:lnTo>
                    <a:pt x="135" y="3"/>
                  </a:lnTo>
                  <a:lnTo>
                    <a:pt x="145" y="0"/>
                  </a:lnTo>
                  <a:lnTo>
                    <a:pt x="146" y="0"/>
                  </a:lnTo>
                  <a:lnTo>
                    <a:pt x="146" y="165"/>
                  </a:lnTo>
                  <a:lnTo>
                    <a:pt x="146" y="166"/>
                  </a:lnTo>
                  <a:lnTo>
                    <a:pt x="137" y="169"/>
                  </a:lnTo>
                  <a:lnTo>
                    <a:pt x="128" y="171"/>
                  </a:lnTo>
                  <a:lnTo>
                    <a:pt x="118" y="173"/>
                  </a:lnTo>
                  <a:lnTo>
                    <a:pt x="109" y="174"/>
                  </a:lnTo>
                  <a:lnTo>
                    <a:pt x="100" y="176"/>
                  </a:lnTo>
                  <a:lnTo>
                    <a:pt x="90" y="176"/>
                  </a:lnTo>
                  <a:lnTo>
                    <a:pt x="80" y="176"/>
                  </a:lnTo>
                  <a:lnTo>
                    <a:pt x="72" y="176"/>
                  </a:lnTo>
                  <a:lnTo>
                    <a:pt x="62" y="176"/>
                  </a:lnTo>
                  <a:lnTo>
                    <a:pt x="53" y="176"/>
                  </a:lnTo>
                  <a:lnTo>
                    <a:pt x="43" y="175"/>
                  </a:lnTo>
                  <a:lnTo>
                    <a:pt x="34" y="173"/>
                  </a:lnTo>
                  <a:lnTo>
                    <a:pt x="25" y="172"/>
                  </a:lnTo>
                  <a:lnTo>
                    <a:pt x="17" y="170"/>
                  </a:lnTo>
                  <a:lnTo>
                    <a:pt x="7" y="168"/>
                  </a:lnTo>
                  <a:lnTo>
                    <a:pt x="0" y="166"/>
                  </a:lnTo>
                  <a:lnTo>
                    <a:pt x="0" y="160"/>
                  </a:lnTo>
                  <a:lnTo>
                    <a:pt x="0" y="5"/>
                  </a:lnTo>
                  <a:lnTo>
                    <a:pt x="0" y="0"/>
                  </a:lnTo>
                  <a:lnTo>
                    <a:pt x="0" y="0"/>
                  </a:lnTo>
                </a:path>
              </a:pathLst>
            </a:custGeom>
            <a:solidFill>
              <a:srgbClr val="B2B2B2"/>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 name="Oval 124">
              <a:extLst>
                <a:ext uri="{FF2B5EF4-FFF2-40B4-BE49-F238E27FC236}">
                  <a16:creationId xmlns:a16="http://schemas.microsoft.com/office/drawing/2014/main" id="{EABEB7F9-1E85-45D1-9783-8E2047C4C029}"/>
                </a:ext>
              </a:extLst>
            </p:cNvPr>
            <p:cNvSpPr>
              <a:spLocks noChangeArrowheads="1"/>
            </p:cNvSpPr>
            <p:nvPr/>
          </p:nvSpPr>
          <p:spPr bwMode="auto">
            <a:xfrm>
              <a:off x="3812" y="2649"/>
              <a:ext cx="146" cy="22"/>
            </a:xfrm>
            <a:prstGeom prst="ellipse">
              <a:avLst/>
            </a:prstGeom>
            <a:solidFill>
              <a:srgbClr val="404040"/>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 name="AutoShape 125">
              <a:extLst>
                <a:ext uri="{FF2B5EF4-FFF2-40B4-BE49-F238E27FC236}">
                  <a16:creationId xmlns:a16="http://schemas.microsoft.com/office/drawing/2014/main" id="{9BC20750-F804-404D-B446-04F2F30C9B67}"/>
                </a:ext>
              </a:extLst>
            </p:cNvPr>
            <p:cNvSpPr>
              <a:spLocks noChangeArrowheads="1"/>
            </p:cNvSpPr>
            <p:nvPr/>
          </p:nvSpPr>
          <p:spPr bwMode="auto">
            <a:xfrm flipV="1">
              <a:off x="3650" y="2299"/>
              <a:ext cx="54" cy="13"/>
            </a:xfrm>
            <a:prstGeom prst="roundRect">
              <a:avLst>
                <a:gd name="adj" fmla="val 0"/>
              </a:avLst>
            </a:prstGeom>
            <a:solidFill>
              <a:srgbClr val="A2A2A2"/>
            </a:solidFill>
            <a:ln w="9207">
              <a:solidFill>
                <a:srgbClr val="A2A2A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 name="AutoShape 126">
              <a:extLst>
                <a:ext uri="{FF2B5EF4-FFF2-40B4-BE49-F238E27FC236}">
                  <a16:creationId xmlns:a16="http://schemas.microsoft.com/office/drawing/2014/main" id="{2C0B0254-86A4-4847-B812-EF1A8DBB5400}"/>
                </a:ext>
              </a:extLst>
            </p:cNvPr>
            <p:cNvSpPr>
              <a:spLocks noChangeArrowheads="1"/>
            </p:cNvSpPr>
            <p:nvPr/>
          </p:nvSpPr>
          <p:spPr bwMode="auto">
            <a:xfrm flipV="1">
              <a:off x="2836" y="2118"/>
              <a:ext cx="46" cy="39"/>
            </a:xfrm>
            <a:prstGeom prst="roundRect">
              <a:avLst>
                <a:gd name="adj" fmla="val 0"/>
              </a:avLst>
            </a:prstGeom>
            <a:noFill/>
            <a:ln w="9207">
              <a:solidFill>
                <a:srgbClr val="72727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 name="AutoShape 127">
              <a:extLst>
                <a:ext uri="{FF2B5EF4-FFF2-40B4-BE49-F238E27FC236}">
                  <a16:creationId xmlns:a16="http://schemas.microsoft.com/office/drawing/2014/main" id="{7BCD6156-1D12-4BF7-82AA-1D7343374986}"/>
                </a:ext>
              </a:extLst>
            </p:cNvPr>
            <p:cNvSpPr>
              <a:spLocks noChangeArrowheads="1"/>
            </p:cNvSpPr>
            <p:nvPr/>
          </p:nvSpPr>
          <p:spPr bwMode="auto">
            <a:xfrm flipV="1">
              <a:off x="3120" y="2069"/>
              <a:ext cx="103" cy="21"/>
            </a:xfrm>
            <a:prstGeom prst="roundRect">
              <a:avLst>
                <a:gd name="adj" fmla="val 0"/>
              </a:avLst>
            </a:prstGeom>
            <a:solidFill>
              <a:srgbClr val="808080"/>
            </a:solidFill>
            <a:ln w="9207">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7" name="Group 128">
              <a:extLst>
                <a:ext uri="{FF2B5EF4-FFF2-40B4-BE49-F238E27FC236}">
                  <a16:creationId xmlns:a16="http://schemas.microsoft.com/office/drawing/2014/main" id="{A44A6639-A533-412E-99AB-AD85FA501761}"/>
                </a:ext>
              </a:extLst>
            </p:cNvPr>
            <p:cNvGrpSpPr>
              <a:grpSpLocks/>
            </p:cNvGrpSpPr>
            <p:nvPr/>
          </p:nvGrpSpPr>
          <p:grpSpPr bwMode="auto">
            <a:xfrm>
              <a:off x="2645" y="2164"/>
              <a:ext cx="89" cy="33"/>
              <a:chOff x="2645" y="2164"/>
              <a:chExt cx="89" cy="33"/>
            </a:xfrm>
          </p:grpSpPr>
          <p:sp>
            <p:nvSpPr>
              <p:cNvPr id="118" name="Freeform 129">
                <a:extLst>
                  <a:ext uri="{FF2B5EF4-FFF2-40B4-BE49-F238E27FC236}">
                    <a16:creationId xmlns:a16="http://schemas.microsoft.com/office/drawing/2014/main" id="{C29951BB-8FF7-4A71-B9DA-B53A34835AEF}"/>
                  </a:ext>
                </a:extLst>
              </p:cNvPr>
              <p:cNvSpPr>
                <a:spLocks/>
              </p:cNvSpPr>
              <p:nvPr/>
            </p:nvSpPr>
            <p:spPr bwMode="auto">
              <a:xfrm>
                <a:off x="2645" y="2164"/>
                <a:ext cx="89" cy="33"/>
              </a:xfrm>
              <a:custGeom>
                <a:avLst/>
                <a:gdLst>
                  <a:gd name="T0" fmla="*/ 0 w 89"/>
                  <a:gd name="T1" fmla="*/ 32 h 33"/>
                  <a:gd name="T2" fmla="*/ 0 w 89"/>
                  <a:gd name="T3" fmla="*/ 0 h 33"/>
                  <a:gd name="T4" fmla="*/ 88 w 89"/>
                  <a:gd name="T5" fmla="*/ 0 h 33"/>
                  <a:gd name="T6" fmla="*/ 64 w 89"/>
                  <a:gd name="T7" fmla="*/ 31 h 33"/>
                </a:gdLst>
                <a:ahLst/>
                <a:cxnLst>
                  <a:cxn ang="0">
                    <a:pos x="T0" y="T1"/>
                  </a:cxn>
                  <a:cxn ang="0">
                    <a:pos x="T2" y="T3"/>
                  </a:cxn>
                  <a:cxn ang="0">
                    <a:pos x="T4" y="T5"/>
                  </a:cxn>
                  <a:cxn ang="0">
                    <a:pos x="T6" y="T7"/>
                  </a:cxn>
                </a:cxnLst>
                <a:rect l="0" t="0" r="r" b="b"/>
                <a:pathLst>
                  <a:path w="89" h="33">
                    <a:moveTo>
                      <a:pt x="0" y="32"/>
                    </a:moveTo>
                    <a:lnTo>
                      <a:pt x="0" y="0"/>
                    </a:lnTo>
                    <a:lnTo>
                      <a:pt x="88" y="0"/>
                    </a:lnTo>
                    <a:lnTo>
                      <a:pt x="64" y="3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Freeform 130">
                <a:extLst>
                  <a:ext uri="{FF2B5EF4-FFF2-40B4-BE49-F238E27FC236}">
                    <a16:creationId xmlns:a16="http://schemas.microsoft.com/office/drawing/2014/main" id="{E966645C-7C2E-485F-B64E-2938D1833806}"/>
                  </a:ext>
                </a:extLst>
              </p:cNvPr>
              <p:cNvSpPr>
                <a:spLocks/>
              </p:cNvSpPr>
              <p:nvPr/>
            </p:nvSpPr>
            <p:spPr bwMode="auto">
              <a:xfrm>
                <a:off x="2653" y="2164"/>
                <a:ext cx="37" cy="32"/>
              </a:xfrm>
              <a:custGeom>
                <a:avLst/>
                <a:gdLst>
                  <a:gd name="T0" fmla="*/ 0 w 37"/>
                  <a:gd name="T1" fmla="*/ 31 h 32"/>
                  <a:gd name="T2" fmla="*/ 21 w 37"/>
                  <a:gd name="T3" fmla="*/ 0 h 32"/>
                  <a:gd name="T4" fmla="*/ 36 w 37"/>
                  <a:gd name="T5" fmla="*/ 31 h 32"/>
                </a:gdLst>
                <a:ahLst/>
                <a:cxnLst>
                  <a:cxn ang="0">
                    <a:pos x="T0" y="T1"/>
                  </a:cxn>
                  <a:cxn ang="0">
                    <a:pos x="T2" y="T3"/>
                  </a:cxn>
                  <a:cxn ang="0">
                    <a:pos x="T4" y="T5"/>
                  </a:cxn>
                </a:cxnLst>
                <a:rect l="0" t="0" r="r" b="b"/>
                <a:pathLst>
                  <a:path w="37" h="32">
                    <a:moveTo>
                      <a:pt x="0" y="31"/>
                    </a:moveTo>
                    <a:lnTo>
                      <a:pt x="21" y="0"/>
                    </a:lnTo>
                    <a:lnTo>
                      <a:pt x="36" y="3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 name="Freeform 131">
                <a:extLst>
                  <a:ext uri="{FF2B5EF4-FFF2-40B4-BE49-F238E27FC236}">
                    <a16:creationId xmlns:a16="http://schemas.microsoft.com/office/drawing/2014/main" id="{51CD6C1F-5D5F-46CD-93EB-EE5525A95553}"/>
                  </a:ext>
                </a:extLst>
              </p:cNvPr>
              <p:cNvSpPr>
                <a:spLocks/>
              </p:cNvSpPr>
              <p:nvPr/>
            </p:nvSpPr>
            <p:spPr bwMode="auto">
              <a:xfrm>
                <a:off x="2690" y="2164"/>
                <a:ext cx="19" cy="32"/>
              </a:xfrm>
              <a:custGeom>
                <a:avLst/>
                <a:gdLst>
                  <a:gd name="T0" fmla="*/ 0 w 19"/>
                  <a:gd name="T1" fmla="*/ 31 h 32"/>
                  <a:gd name="T2" fmla="*/ 18 w 19"/>
                  <a:gd name="T3" fmla="*/ 0 h 32"/>
                  <a:gd name="T4" fmla="*/ 18 w 19"/>
                  <a:gd name="T5" fmla="*/ 31 h 32"/>
                </a:gdLst>
                <a:ahLst/>
                <a:cxnLst>
                  <a:cxn ang="0">
                    <a:pos x="T0" y="T1"/>
                  </a:cxn>
                  <a:cxn ang="0">
                    <a:pos x="T2" y="T3"/>
                  </a:cxn>
                  <a:cxn ang="0">
                    <a:pos x="T4" y="T5"/>
                  </a:cxn>
                </a:cxnLst>
                <a:rect l="0" t="0" r="r" b="b"/>
                <a:pathLst>
                  <a:path w="19" h="32">
                    <a:moveTo>
                      <a:pt x="0" y="31"/>
                    </a:moveTo>
                    <a:lnTo>
                      <a:pt x="18" y="0"/>
                    </a:lnTo>
                    <a:lnTo>
                      <a:pt x="18" y="31"/>
                    </a:lnTo>
                  </a:path>
                </a:pathLst>
              </a:custGeom>
              <a:noFill/>
              <a:ln w="9207" cap="flat" cmpd="sng">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Freeform 132">
                <a:extLst>
                  <a:ext uri="{FF2B5EF4-FFF2-40B4-BE49-F238E27FC236}">
                    <a16:creationId xmlns:a16="http://schemas.microsoft.com/office/drawing/2014/main" id="{EA803D9D-ABCB-4C07-9CA4-5AA411824545}"/>
                  </a:ext>
                </a:extLst>
              </p:cNvPr>
              <p:cNvSpPr>
                <a:spLocks/>
              </p:cNvSpPr>
              <p:nvPr/>
            </p:nvSpPr>
            <p:spPr bwMode="auto">
              <a:xfrm>
                <a:off x="2645" y="2177"/>
                <a:ext cx="30" cy="19"/>
              </a:xfrm>
              <a:custGeom>
                <a:avLst/>
                <a:gdLst>
                  <a:gd name="T0" fmla="*/ 0 w 30"/>
                  <a:gd name="T1" fmla="*/ 18 h 19"/>
                  <a:gd name="T2" fmla="*/ 0 w 30"/>
                  <a:gd name="T3" fmla="*/ 14 h 19"/>
                  <a:gd name="T4" fmla="*/ 0 w 30"/>
                  <a:gd name="T5" fmla="*/ 11 h 19"/>
                  <a:gd name="T6" fmla="*/ 3 w 30"/>
                  <a:gd name="T7" fmla="*/ 7 h 19"/>
                  <a:gd name="T8" fmla="*/ 4 w 30"/>
                  <a:gd name="T9" fmla="*/ 6 h 19"/>
                  <a:gd name="T10" fmla="*/ 7 w 30"/>
                  <a:gd name="T11" fmla="*/ 4 h 19"/>
                  <a:gd name="T12" fmla="*/ 10 w 30"/>
                  <a:gd name="T13" fmla="*/ 2 h 19"/>
                  <a:gd name="T14" fmla="*/ 13 w 30"/>
                  <a:gd name="T15" fmla="*/ 1 h 19"/>
                  <a:gd name="T16" fmla="*/ 16 w 30"/>
                  <a:gd name="T17" fmla="*/ 2 h 19"/>
                  <a:gd name="T18" fmla="*/ 20 w 30"/>
                  <a:gd name="T19" fmla="*/ 3 h 19"/>
                  <a:gd name="T20" fmla="*/ 22 w 30"/>
                  <a:gd name="T21" fmla="*/ 5 h 19"/>
                  <a:gd name="T22" fmla="*/ 25 w 30"/>
                  <a:gd name="T23" fmla="*/ 7 h 19"/>
                  <a:gd name="T24" fmla="*/ 27 w 30"/>
                  <a:gd name="T25" fmla="*/ 9 h 19"/>
                  <a:gd name="T26" fmla="*/ 27 w 30"/>
                  <a:gd name="T27" fmla="*/ 13 h 19"/>
                  <a:gd name="T28" fmla="*/ 29 w 30"/>
                  <a:gd name="T29" fmla="*/ 15 h 19"/>
                  <a:gd name="T30" fmla="*/ 29 w 30"/>
                  <a:gd name="T31" fmla="*/ 18 h 19"/>
                  <a:gd name="T32" fmla="*/ 26 w 30"/>
                  <a:gd name="T33" fmla="*/ 18 h 19"/>
                  <a:gd name="T34" fmla="*/ 24 w 30"/>
                  <a:gd name="T35" fmla="*/ 16 h 19"/>
                  <a:gd name="T36" fmla="*/ 24 w 30"/>
                  <a:gd name="T37" fmla="*/ 15 h 19"/>
                  <a:gd name="T38" fmla="*/ 23 w 30"/>
                  <a:gd name="T39" fmla="*/ 13 h 19"/>
                  <a:gd name="T40" fmla="*/ 23 w 30"/>
                  <a:gd name="T41" fmla="*/ 11 h 19"/>
                  <a:gd name="T42" fmla="*/ 21 w 30"/>
                  <a:gd name="T43" fmla="*/ 10 h 19"/>
                  <a:gd name="T44" fmla="*/ 19 w 30"/>
                  <a:gd name="T45" fmla="*/ 8 h 19"/>
                  <a:gd name="T46" fmla="*/ 17 w 30"/>
                  <a:gd name="T47" fmla="*/ 8 h 19"/>
                  <a:gd name="T48" fmla="*/ 15 w 30"/>
                  <a:gd name="T49" fmla="*/ 7 h 19"/>
                  <a:gd name="T50" fmla="*/ 13 w 30"/>
                  <a:gd name="T51" fmla="*/ 9 h 19"/>
                  <a:gd name="T52" fmla="*/ 11 w 30"/>
                  <a:gd name="T53" fmla="*/ 9 h 19"/>
                  <a:gd name="T54" fmla="*/ 10 w 30"/>
                  <a:gd name="T55" fmla="*/ 11 h 19"/>
                  <a:gd name="T56" fmla="*/ 9 w 30"/>
                  <a:gd name="T57" fmla="*/ 11 h 19"/>
                  <a:gd name="T58" fmla="*/ 7 w 30"/>
                  <a:gd name="T59" fmla="*/ 13 h 19"/>
                  <a:gd name="T60" fmla="*/ 7 w 30"/>
                  <a:gd name="T61" fmla="*/ 14 h 19"/>
                  <a:gd name="T62" fmla="*/ 7 w 30"/>
                  <a:gd name="T63" fmla="*/ 16 h 19"/>
                  <a:gd name="T64" fmla="*/ 7 w 30"/>
                  <a:gd name="T65" fmla="*/ 18 h 19"/>
                  <a:gd name="T66" fmla="*/ 5 w 30"/>
                  <a:gd name="T67" fmla="*/ 18 h 19"/>
                  <a:gd name="T68" fmla="*/ 5 w 30"/>
                  <a:gd name="T69" fmla="*/ 18 h 19"/>
                  <a:gd name="T70" fmla="*/ 3 w 30"/>
                  <a:gd name="T71" fmla="*/ 18 h 19"/>
                  <a:gd name="T72" fmla="*/ 3 w 30"/>
                  <a:gd name="T73" fmla="*/ 18 h 19"/>
                  <a:gd name="T74" fmla="*/ 1 w 30"/>
                  <a:gd name="T75" fmla="*/ 18 h 19"/>
                  <a:gd name="T76" fmla="*/ 0 w 30"/>
                  <a:gd name="T77" fmla="*/ 18 h 19"/>
                  <a:gd name="T78" fmla="*/ 0 w 30"/>
                  <a:gd name="T79" fmla="*/ 18 h 19"/>
                  <a:gd name="T80" fmla="*/ 0 w 30"/>
                  <a:gd name="T8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19">
                    <a:moveTo>
                      <a:pt x="0" y="18"/>
                    </a:moveTo>
                    <a:lnTo>
                      <a:pt x="0" y="18"/>
                    </a:lnTo>
                    <a:lnTo>
                      <a:pt x="0" y="16"/>
                    </a:lnTo>
                    <a:lnTo>
                      <a:pt x="0" y="14"/>
                    </a:lnTo>
                    <a:lnTo>
                      <a:pt x="0" y="12"/>
                    </a:lnTo>
                    <a:lnTo>
                      <a:pt x="0" y="11"/>
                    </a:lnTo>
                    <a:lnTo>
                      <a:pt x="3" y="9"/>
                    </a:lnTo>
                    <a:lnTo>
                      <a:pt x="3" y="7"/>
                    </a:lnTo>
                    <a:lnTo>
                      <a:pt x="4" y="6"/>
                    </a:lnTo>
                    <a:lnTo>
                      <a:pt x="4" y="6"/>
                    </a:lnTo>
                    <a:lnTo>
                      <a:pt x="6" y="4"/>
                    </a:lnTo>
                    <a:lnTo>
                      <a:pt x="7" y="4"/>
                    </a:lnTo>
                    <a:lnTo>
                      <a:pt x="9" y="2"/>
                    </a:lnTo>
                    <a:lnTo>
                      <a:pt x="10" y="2"/>
                    </a:lnTo>
                    <a:lnTo>
                      <a:pt x="11" y="1"/>
                    </a:lnTo>
                    <a:lnTo>
                      <a:pt x="13" y="1"/>
                    </a:lnTo>
                    <a:lnTo>
                      <a:pt x="15" y="0"/>
                    </a:lnTo>
                    <a:lnTo>
                      <a:pt x="16" y="2"/>
                    </a:lnTo>
                    <a:lnTo>
                      <a:pt x="18" y="2"/>
                    </a:lnTo>
                    <a:lnTo>
                      <a:pt x="20" y="3"/>
                    </a:lnTo>
                    <a:lnTo>
                      <a:pt x="22" y="3"/>
                    </a:lnTo>
                    <a:lnTo>
                      <a:pt x="22" y="5"/>
                    </a:lnTo>
                    <a:lnTo>
                      <a:pt x="24" y="5"/>
                    </a:lnTo>
                    <a:lnTo>
                      <a:pt x="25" y="7"/>
                    </a:lnTo>
                    <a:lnTo>
                      <a:pt x="27" y="7"/>
                    </a:lnTo>
                    <a:lnTo>
                      <a:pt x="27" y="9"/>
                    </a:lnTo>
                    <a:lnTo>
                      <a:pt x="27" y="11"/>
                    </a:lnTo>
                    <a:lnTo>
                      <a:pt x="27" y="13"/>
                    </a:lnTo>
                    <a:lnTo>
                      <a:pt x="29" y="13"/>
                    </a:lnTo>
                    <a:lnTo>
                      <a:pt x="29" y="15"/>
                    </a:lnTo>
                    <a:lnTo>
                      <a:pt x="29" y="16"/>
                    </a:lnTo>
                    <a:lnTo>
                      <a:pt x="29" y="18"/>
                    </a:lnTo>
                    <a:lnTo>
                      <a:pt x="29" y="18"/>
                    </a:lnTo>
                    <a:lnTo>
                      <a:pt x="26" y="18"/>
                    </a:lnTo>
                    <a:lnTo>
                      <a:pt x="24" y="18"/>
                    </a:lnTo>
                    <a:lnTo>
                      <a:pt x="24" y="16"/>
                    </a:lnTo>
                    <a:lnTo>
                      <a:pt x="24" y="16"/>
                    </a:lnTo>
                    <a:lnTo>
                      <a:pt x="24" y="15"/>
                    </a:lnTo>
                    <a:lnTo>
                      <a:pt x="23" y="15"/>
                    </a:lnTo>
                    <a:lnTo>
                      <a:pt x="23" y="13"/>
                    </a:lnTo>
                    <a:lnTo>
                      <a:pt x="23" y="13"/>
                    </a:lnTo>
                    <a:lnTo>
                      <a:pt x="23" y="11"/>
                    </a:lnTo>
                    <a:lnTo>
                      <a:pt x="21" y="11"/>
                    </a:lnTo>
                    <a:lnTo>
                      <a:pt x="21" y="10"/>
                    </a:lnTo>
                    <a:lnTo>
                      <a:pt x="19" y="10"/>
                    </a:lnTo>
                    <a:lnTo>
                      <a:pt x="19" y="8"/>
                    </a:lnTo>
                    <a:lnTo>
                      <a:pt x="17" y="8"/>
                    </a:lnTo>
                    <a:lnTo>
                      <a:pt x="17" y="8"/>
                    </a:lnTo>
                    <a:lnTo>
                      <a:pt x="15" y="8"/>
                    </a:lnTo>
                    <a:lnTo>
                      <a:pt x="15" y="7"/>
                    </a:lnTo>
                    <a:lnTo>
                      <a:pt x="13" y="9"/>
                    </a:lnTo>
                    <a:lnTo>
                      <a:pt x="13" y="9"/>
                    </a:lnTo>
                    <a:lnTo>
                      <a:pt x="11" y="9"/>
                    </a:lnTo>
                    <a:lnTo>
                      <a:pt x="11" y="9"/>
                    </a:lnTo>
                    <a:lnTo>
                      <a:pt x="10" y="11"/>
                    </a:lnTo>
                    <a:lnTo>
                      <a:pt x="10" y="11"/>
                    </a:lnTo>
                    <a:lnTo>
                      <a:pt x="9" y="11"/>
                    </a:lnTo>
                    <a:lnTo>
                      <a:pt x="9" y="11"/>
                    </a:lnTo>
                    <a:lnTo>
                      <a:pt x="7" y="13"/>
                    </a:lnTo>
                    <a:lnTo>
                      <a:pt x="7" y="13"/>
                    </a:lnTo>
                    <a:lnTo>
                      <a:pt x="7" y="14"/>
                    </a:lnTo>
                    <a:lnTo>
                      <a:pt x="7" y="14"/>
                    </a:lnTo>
                    <a:lnTo>
                      <a:pt x="7" y="16"/>
                    </a:lnTo>
                    <a:lnTo>
                      <a:pt x="7" y="16"/>
                    </a:lnTo>
                    <a:lnTo>
                      <a:pt x="7" y="18"/>
                    </a:lnTo>
                    <a:lnTo>
                      <a:pt x="7" y="18"/>
                    </a:lnTo>
                    <a:lnTo>
                      <a:pt x="5" y="18"/>
                    </a:lnTo>
                    <a:lnTo>
                      <a:pt x="5" y="18"/>
                    </a:lnTo>
                    <a:lnTo>
                      <a:pt x="5" y="18"/>
                    </a:lnTo>
                    <a:lnTo>
                      <a:pt x="5" y="18"/>
                    </a:lnTo>
                    <a:lnTo>
                      <a:pt x="3" y="18"/>
                    </a:lnTo>
                    <a:lnTo>
                      <a:pt x="3" y="18"/>
                    </a:lnTo>
                    <a:lnTo>
                      <a:pt x="3" y="18"/>
                    </a:lnTo>
                    <a:lnTo>
                      <a:pt x="3" y="18"/>
                    </a:lnTo>
                    <a:lnTo>
                      <a:pt x="1" y="18"/>
                    </a:lnTo>
                    <a:lnTo>
                      <a:pt x="1" y="18"/>
                    </a:lnTo>
                    <a:lnTo>
                      <a:pt x="0" y="18"/>
                    </a:lnTo>
                    <a:lnTo>
                      <a:pt x="0" y="18"/>
                    </a:lnTo>
                    <a:lnTo>
                      <a:pt x="0" y="18"/>
                    </a:lnTo>
                    <a:lnTo>
                      <a:pt x="0" y="18"/>
                    </a:lnTo>
                    <a:lnTo>
                      <a:pt x="0" y="18"/>
                    </a:lnTo>
                    <a:lnTo>
                      <a:pt x="0" y="18"/>
                    </a:lnTo>
                    <a:lnTo>
                      <a:pt x="0" y="18"/>
                    </a:lnTo>
                  </a:path>
                </a:pathLst>
              </a:custGeom>
              <a:solidFill>
                <a:srgbClr val="C0C27C"/>
              </a:solidFill>
              <a:ln w="9207" cap="flat"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 name="Line 133">
                <a:extLst>
                  <a:ext uri="{FF2B5EF4-FFF2-40B4-BE49-F238E27FC236}">
                    <a16:creationId xmlns:a16="http://schemas.microsoft.com/office/drawing/2014/main" id="{83B80BAB-F42A-490D-AE1E-1E65DF308708}"/>
                  </a:ext>
                </a:extLst>
              </p:cNvPr>
              <p:cNvSpPr>
                <a:spLocks noChangeShapeType="1"/>
              </p:cNvSpPr>
              <p:nvPr/>
            </p:nvSpPr>
            <p:spPr bwMode="auto">
              <a:xfrm>
                <a:off x="2645" y="2168"/>
                <a:ext cx="85" cy="0"/>
              </a:xfrm>
              <a:prstGeom prst="line">
                <a:avLst/>
              </a:prstGeom>
              <a:noFill/>
              <a:ln w="9207">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39" name="Line 134">
            <a:extLst>
              <a:ext uri="{FF2B5EF4-FFF2-40B4-BE49-F238E27FC236}">
                <a16:creationId xmlns:a16="http://schemas.microsoft.com/office/drawing/2014/main" id="{BBA57584-F2A0-4398-8FFC-F3AD7C126166}"/>
              </a:ext>
            </a:extLst>
          </p:cNvPr>
          <p:cNvSpPr>
            <a:spLocks noChangeShapeType="1"/>
          </p:cNvSpPr>
          <p:nvPr/>
        </p:nvSpPr>
        <p:spPr bwMode="auto">
          <a:xfrm flipV="1">
            <a:off x="2983579" y="4304572"/>
            <a:ext cx="1801813" cy="1588"/>
          </a:xfrm>
          <a:prstGeom prst="line">
            <a:avLst/>
          </a:prstGeom>
          <a:noFill/>
          <a:ln w="31591">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 name="Line 135">
            <a:extLst>
              <a:ext uri="{FF2B5EF4-FFF2-40B4-BE49-F238E27FC236}">
                <a16:creationId xmlns:a16="http://schemas.microsoft.com/office/drawing/2014/main" id="{47650F8B-7BB9-43FC-876D-4EE5BCA255CB}"/>
              </a:ext>
            </a:extLst>
          </p:cNvPr>
          <p:cNvSpPr>
            <a:spLocks noChangeShapeType="1"/>
          </p:cNvSpPr>
          <p:nvPr/>
        </p:nvSpPr>
        <p:spPr bwMode="auto">
          <a:xfrm>
            <a:off x="6561804" y="4307747"/>
            <a:ext cx="1973263" cy="0"/>
          </a:xfrm>
          <a:prstGeom prst="line">
            <a:avLst/>
          </a:prstGeom>
          <a:noFill/>
          <a:ln w="31591">
            <a:solidFill>
              <a:srgbClr val="8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1" name="Text Box 136">
            <a:extLst>
              <a:ext uri="{FF2B5EF4-FFF2-40B4-BE49-F238E27FC236}">
                <a16:creationId xmlns:a16="http://schemas.microsoft.com/office/drawing/2014/main" id="{A8EEA58C-7310-4125-8A0B-12799FD05FE9}"/>
              </a:ext>
            </a:extLst>
          </p:cNvPr>
          <p:cNvSpPr txBox="1">
            <a:spLocks noChangeArrowheads="1"/>
          </p:cNvSpPr>
          <p:nvPr/>
        </p:nvSpPr>
        <p:spPr bwMode="auto">
          <a:xfrm>
            <a:off x="4425029" y="5168172"/>
            <a:ext cx="302736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23863">
              <a:spcBef>
                <a:spcPct val="0"/>
              </a:spcBef>
              <a:defRPr sz="2400">
                <a:solidFill>
                  <a:schemeClr val="tx1"/>
                </a:solidFill>
                <a:latin typeface="Times New Roman" pitchFamily="18" charset="0"/>
              </a:defRPr>
            </a:lvl1pPr>
            <a:lvl2pPr marL="471488" indent="-61913" algn="l" defTabSz="423863">
              <a:spcBef>
                <a:spcPct val="0"/>
              </a:spcBef>
              <a:defRPr sz="2400">
                <a:solidFill>
                  <a:schemeClr val="tx1"/>
                </a:solidFill>
                <a:latin typeface="Times New Roman" pitchFamily="18" charset="0"/>
              </a:defRPr>
            </a:lvl2pPr>
            <a:lvl3pPr marL="847725" indent="-26988" algn="l" defTabSz="423863">
              <a:spcBef>
                <a:spcPct val="0"/>
              </a:spcBef>
              <a:defRPr sz="2400">
                <a:solidFill>
                  <a:schemeClr val="tx1"/>
                </a:solidFill>
                <a:latin typeface="Times New Roman" pitchFamily="18" charset="0"/>
              </a:defRPr>
            </a:lvl3pPr>
            <a:lvl4pPr marL="1230313" algn="l" defTabSz="423863">
              <a:spcBef>
                <a:spcPct val="0"/>
              </a:spcBef>
              <a:defRPr sz="2400">
                <a:solidFill>
                  <a:schemeClr val="tx1"/>
                </a:solidFill>
                <a:latin typeface="Times New Roman" pitchFamily="18" charset="0"/>
              </a:defRPr>
            </a:lvl4pPr>
            <a:lvl5pPr marL="1641475" algn="l" defTabSz="423863">
              <a:spcBef>
                <a:spcPct val="0"/>
              </a:spcBef>
              <a:defRPr sz="2400">
                <a:solidFill>
                  <a:schemeClr val="tx1"/>
                </a:solidFill>
                <a:latin typeface="Times New Roman" pitchFamily="18" charset="0"/>
              </a:defRPr>
            </a:lvl5pPr>
            <a:lvl6pPr marL="2098675" defTabSz="423863" eaLnBrk="0" fontAlgn="base" hangingPunct="0">
              <a:spcBef>
                <a:spcPct val="0"/>
              </a:spcBef>
              <a:spcAft>
                <a:spcPct val="0"/>
              </a:spcAft>
              <a:defRPr sz="2400">
                <a:solidFill>
                  <a:schemeClr val="tx1"/>
                </a:solidFill>
                <a:latin typeface="Times New Roman" pitchFamily="18" charset="0"/>
              </a:defRPr>
            </a:lvl6pPr>
            <a:lvl7pPr marL="2555875" defTabSz="423863" eaLnBrk="0" fontAlgn="base" hangingPunct="0">
              <a:spcBef>
                <a:spcPct val="0"/>
              </a:spcBef>
              <a:spcAft>
                <a:spcPct val="0"/>
              </a:spcAft>
              <a:defRPr sz="2400">
                <a:solidFill>
                  <a:schemeClr val="tx1"/>
                </a:solidFill>
                <a:latin typeface="Times New Roman" pitchFamily="18" charset="0"/>
              </a:defRPr>
            </a:lvl7pPr>
            <a:lvl8pPr marL="3013075" defTabSz="423863" eaLnBrk="0" fontAlgn="base" hangingPunct="0">
              <a:spcBef>
                <a:spcPct val="0"/>
              </a:spcBef>
              <a:spcAft>
                <a:spcPct val="0"/>
              </a:spcAft>
              <a:defRPr sz="2400">
                <a:solidFill>
                  <a:schemeClr val="tx1"/>
                </a:solidFill>
                <a:latin typeface="Times New Roman" pitchFamily="18" charset="0"/>
              </a:defRPr>
            </a:lvl8pPr>
            <a:lvl9pPr marL="3470275" defTabSz="423863" eaLnBrk="0" fontAlgn="base" hangingPunct="0">
              <a:spcBef>
                <a:spcPct val="0"/>
              </a:spcBef>
              <a:spcAft>
                <a:spcPct val="0"/>
              </a:spcAft>
              <a:defRPr sz="2400">
                <a:solidFill>
                  <a:schemeClr val="tx1"/>
                </a:solidFill>
                <a:latin typeface="Times New Roman" pitchFamily="18" charset="0"/>
              </a:defRPr>
            </a:lvl9pPr>
          </a:lstStyle>
          <a:p>
            <a:pPr algn="ctr">
              <a:buClr>
                <a:srgbClr val="000000"/>
              </a:buClr>
              <a:buSzPct val="90000"/>
              <a:buFont typeface="Monotype Sorts" pitchFamily="2" charset="2"/>
              <a:buNone/>
            </a:pPr>
            <a:r>
              <a:rPr lang="en-US" altLang="en-US" sz="2200" b="1">
                <a:solidFill>
                  <a:srgbClr val="000000"/>
                </a:solidFill>
                <a:latin typeface="Arial" pitchFamily="34" charset="0"/>
                <a:cs typeface="Arial" pitchFamily="34" charset="0"/>
              </a:rPr>
              <a:t>Logic solver</a:t>
            </a:r>
            <a:endParaRPr lang="en-US" altLang="en-US" sz="2200">
              <a:cs typeface="Arial" pitchFamily="34" charset="0"/>
            </a:endParaRPr>
          </a:p>
        </p:txBody>
      </p:sp>
      <p:sp>
        <p:nvSpPr>
          <p:cNvPr id="142" name="Line 137">
            <a:extLst>
              <a:ext uri="{FF2B5EF4-FFF2-40B4-BE49-F238E27FC236}">
                <a16:creationId xmlns:a16="http://schemas.microsoft.com/office/drawing/2014/main" id="{279B564F-84FA-4EA8-9909-84F1D0AF9E36}"/>
              </a:ext>
            </a:extLst>
          </p:cNvPr>
          <p:cNvSpPr>
            <a:spLocks noChangeShapeType="1"/>
          </p:cNvSpPr>
          <p:nvPr/>
        </p:nvSpPr>
        <p:spPr bwMode="auto">
          <a:xfrm>
            <a:off x="2605754" y="2558322"/>
            <a:ext cx="0" cy="1246188"/>
          </a:xfrm>
          <a:prstGeom prst="line">
            <a:avLst/>
          </a:prstGeom>
          <a:noFill/>
          <a:ln w="31591">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 name="Line 138">
            <a:extLst>
              <a:ext uri="{FF2B5EF4-FFF2-40B4-BE49-F238E27FC236}">
                <a16:creationId xmlns:a16="http://schemas.microsoft.com/office/drawing/2014/main" id="{33335916-EC1C-45CC-A9EE-B608E0445D95}"/>
              </a:ext>
            </a:extLst>
          </p:cNvPr>
          <p:cNvSpPr>
            <a:spLocks noChangeShapeType="1"/>
          </p:cNvSpPr>
          <p:nvPr/>
        </p:nvSpPr>
        <p:spPr bwMode="auto">
          <a:xfrm>
            <a:off x="8889079" y="2524985"/>
            <a:ext cx="0" cy="1246187"/>
          </a:xfrm>
          <a:prstGeom prst="line">
            <a:avLst/>
          </a:prstGeom>
          <a:noFill/>
          <a:ln w="31591">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 name="Line 139">
            <a:extLst>
              <a:ext uri="{FF2B5EF4-FFF2-40B4-BE49-F238E27FC236}">
                <a16:creationId xmlns:a16="http://schemas.microsoft.com/office/drawing/2014/main" id="{08674421-0537-434B-968D-54F20B09C06E}"/>
              </a:ext>
            </a:extLst>
          </p:cNvPr>
          <p:cNvSpPr>
            <a:spLocks noChangeShapeType="1"/>
          </p:cNvSpPr>
          <p:nvPr/>
        </p:nvSpPr>
        <p:spPr bwMode="auto">
          <a:xfrm>
            <a:off x="2624804" y="2575785"/>
            <a:ext cx="1531938" cy="0"/>
          </a:xfrm>
          <a:prstGeom prst="line">
            <a:avLst/>
          </a:prstGeom>
          <a:noFill/>
          <a:ln w="31591">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5" name="Line 140">
            <a:extLst>
              <a:ext uri="{FF2B5EF4-FFF2-40B4-BE49-F238E27FC236}">
                <a16:creationId xmlns:a16="http://schemas.microsoft.com/office/drawing/2014/main" id="{C75D52E9-871B-4849-8B5C-4FE19BC7EB12}"/>
              </a:ext>
            </a:extLst>
          </p:cNvPr>
          <p:cNvSpPr>
            <a:spLocks noChangeShapeType="1"/>
          </p:cNvSpPr>
          <p:nvPr/>
        </p:nvSpPr>
        <p:spPr bwMode="auto">
          <a:xfrm>
            <a:off x="7449217" y="2504347"/>
            <a:ext cx="1454150" cy="0"/>
          </a:xfrm>
          <a:prstGeom prst="line">
            <a:avLst/>
          </a:prstGeom>
          <a:noFill/>
          <a:ln w="31591">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 name="Text Box 141">
            <a:extLst>
              <a:ext uri="{FF2B5EF4-FFF2-40B4-BE49-F238E27FC236}">
                <a16:creationId xmlns:a16="http://schemas.microsoft.com/office/drawing/2014/main" id="{411CF221-E1A9-4AA6-BF10-2E38CFB56753}"/>
              </a:ext>
            </a:extLst>
          </p:cNvPr>
          <p:cNvSpPr txBox="1">
            <a:spLocks noChangeArrowheads="1"/>
          </p:cNvSpPr>
          <p:nvPr/>
        </p:nvSpPr>
        <p:spPr bwMode="auto">
          <a:xfrm>
            <a:off x="2048542" y="5312635"/>
            <a:ext cx="13319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23863">
              <a:spcBef>
                <a:spcPct val="0"/>
              </a:spcBef>
              <a:defRPr sz="2400">
                <a:solidFill>
                  <a:schemeClr val="tx1"/>
                </a:solidFill>
                <a:latin typeface="Times New Roman" pitchFamily="18" charset="0"/>
              </a:defRPr>
            </a:lvl1pPr>
            <a:lvl2pPr marL="471488" indent="-61913" algn="l" defTabSz="423863">
              <a:spcBef>
                <a:spcPct val="0"/>
              </a:spcBef>
              <a:defRPr sz="2400">
                <a:solidFill>
                  <a:schemeClr val="tx1"/>
                </a:solidFill>
                <a:latin typeface="Times New Roman" pitchFamily="18" charset="0"/>
              </a:defRPr>
            </a:lvl2pPr>
            <a:lvl3pPr marL="847725" indent="-26988" algn="l" defTabSz="423863">
              <a:spcBef>
                <a:spcPct val="0"/>
              </a:spcBef>
              <a:defRPr sz="2400">
                <a:solidFill>
                  <a:schemeClr val="tx1"/>
                </a:solidFill>
                <a:latin typeface="Times New Roman" pitchFamily="18" charset="0"/>
              </a:defRPr>
            </a:lvl3pPr>
            <a:lvl4pPr marL="1230313" algn="l" defTabSz="423863">
              <a:spcBef>
                <a:spcPct val="0"/>
              </a:spcBef>
              <a:defRPr sz="2400">
                <a:solidFill>
                  <a:schemeClr val="tx1"/>
                </a:solidFill>
                <a:latin typeface="Times New Roman" pitchFamily="18" charset="0"/>
              </a:defRPr>
            </a:lvl4pPr>
            <a:lvl5pPr marL="1641475" algn="l" defTabSz="423863">
              <a:spcBef>
                <a:spcPct val="0"/>
              </a:spcBef>
              <a:defRPr sz="2400">
                <a:solidFill>
                  <a:schemeClr val="tx1"/>
                </a:solidFill>
                <a:latin typeface="Times New Roman" pitchFamily="18" charset="0"/>
              </a:defRPr>
            </a:lvl5pPr>
            <a:lvl6pPr marL="2098675" defTabSz="423863" eaLnBrk="0" fontAlgn="base" hangingPunct="0">
              <a:spcBef>
                <a:spcPct val="0"/>
              </a:spcBef>
              <a:spcAft>
                <a:spcPct val="0"/>
              </a:spcAft>
              <a:defRPr sz="2400">
                <a:solidFill>
                  <a:schemeClr val="tx1"/>
                </a:solidFill>
                <a:latin typeface="Times New Roman" pitchFamily="18" charset="0"/>
              </a:defRPr>
            </a:lvl6pPr>
            <a:lvl7pPr marL="2555875" defTabSz="423863" eaLnBrk="0" fontAlgn="base" hangingPunct="0">
              <a:spcBef>
                <a:spcPct val="0"/>
              </a:spcBef>
              <a:spcAft>
                <a:spcPct val="0"/>
              </a:spcAft>
              <a:defRPr sz="2400">
                <a:solidFill>
                  <a:schemeClr val="tx1"/>
                </a:solidFill>
                <a:latin typeface="Times New Roman" pitchFamily="18" charset="0"/>
              </a:defRPr>
            </a:lvl7pPr>
            <a:lvl8pPr marL="3013075" defTabSz="423863" eaLnBrk="0" fontAlgn="base" hangingPunct="0">
              <a:spcBef>
                <a:spcPct val="0"/>
              </a:spcBef>
              <a:spcAft>
                <a:spcPct val="0"/>
              </a:spcAft>
              <a:defRPr sz="2400">
                <a:solidFill>
                  <a:schemeClr val="tx1"/>
                </a:solidFill>
                <a:latin typeface="Times New Roman" pitchFamily="18" charset="0"/>
              </a:defRPr>
            </a:lvl8pPr>
            <a:lvl9pPr marL="3470275" defTabSz="423863"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90000"/>
              <a:buFont typeface="Monotype Sorts" pitchFamily="2" charset="2"/>
              <a:buNone/>
            </a:pPr>
            <a:r>
              <a:rPr lang="en-US" altLang="en-US" sz="2200" b="1">
                <a:solidFill>
                  <a:srgbClr val="000000"/>
                </a:solidFill>
                <a:latin typeface="Arial" pitchFamily="34" charset="0"/>
                <a:cs typeface="Arial" pitchFamily="34" charset="0"/>
              </a:rPr>
              <a:t>SENSOR</a:t>
            </a:r>
            <a:endParaRPr lang="en-US" altLang="en-US" sz="2200">
              <a:cs typeface="Arial" pitchFamily="34" charset="0"/>
            </a:endParaRPr>
          </a:p>
        </p:txBody>
      </p:sp>
      <p:sp>
        <p:nvSpPr>
          <p:cNvPr id="147" name="Text Box 142">
            <a:extLst>
              <a:ext uri="{FF2B5EF4-FFF2-40B4-BE49-F238E27FC236}">
                <a16:creationId xmlns:a16="http://schemas.microsoft.com/office/drawing/2014/main" id="{022A826A-75E0-42BB-A883-877A26A06880}"/>
              </a:ext>
            </a:extLst>
          </p:cNvPr>
          <p:cNvSpPr txBox="1">
            <a:spLocks noChangeArrowheads="1"/>
          </p:cNvSpPr>
          <p:nvPr/>
        </p:nvSpPr>
        <p:spPr bwMode="auto">
          <a:xfrm>
            <a:off x="7858062" y="5239610"/>
            <a:ext cx="2356579"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23863">
              <a:spcBef>
                <a:spcPct val="0"/>
              </a:spcBef>
              <a:defRPr sz="2400">
                <a:solidFill>
                  <a:schemeClr val="tx1"/>
                </a:solidFill>
                <a:latin typeface="Times New Roman" pitchFamily="18" charset="0"/>
              </a:defRPr>
            </a:lvl1pPr>
            <a:lvl2pPr marL="471488" indent="-61913" algn="l" defTabSz="423863">
              <a:spcBef>
                <a:spcPct val="0"/>
              </a:spcBef>
              <a:defRPr sz="2400">
                <a:solidFill>
                  <a:schemeClr val="tx1"/>
                </a:solidFill>
                <a:latin typeface="Times New Roman" pitchFamily="18" charset="0"/>
              </a:defRPr>
            </a:lvl2pPr>
            <a:lvl3pPr marL="847725" indent="-26988" algn="l" defTabSz="423863">
              <a:spcBef>
                <a:spcPct val="0"/>
              </a:spcBef>
              <a:defRPr sz="2400">
                <a:solidFill>
                  <a:schemeClr val="tx1"/>
                </a:solidFill>
                <a:latin typeface="Times New Roman" pitchFamily="18" charset="0"/>
              </a:defRPr>
            </a:lvl3pPr>
            <a:lvl4pPr marL="1230313" algn="l" defTabSz="423863">
              <a:spcBef>
                <a:spcPct val="0"/>
              </a:spcBef>
              <a:defRPr sz="2400">
                <a:solidFill>
                  <a:schemeClr val="tx1"/>
                </a:solidFill>
                <a:latin typeface="Times New Roman" pitchFamily="18" charset="0"/>
              </a:defRPr>
            </a:lvl4pPr>
            <a:lvl5pPr marL="1641475" algn="l" defTabSz="423863">
              <a:spcBef>
                <a:spcPct val="0"/>
              </a:spcBef>
              <a:defRPr sz="2400">
                <a:solidFill>
                  <a:schemeClr val="tx1"/>
                </a:solidFill>
                <a:latin typeface="Times New Roman" pitchFamily="18" charset="0"/>
              </a:defRPr>
            </a:lvl5pPr>
            <a:lvl6pPr marL="2098675" defTabSz="423863" eaLnBrk="0" fontAlgn="base" hangingPunct="0">
              <a:spcBef>
                <a:spcPct val="0"/>
              </a:spcBef>
              <a:spcAft>
                <a:spcPct val="0"/>
              </a:spcAft>
              <a:defRPr sz="2400">
                <a:solidFill>
                  <a:schemeClr val="tx1"/>
                </a:solidFill>
                <a:latin typeface="Times New Roman" pitchFamily="18" charset="0"/>
              </a:defRPr>
            </a:lvl6pPr>
            <a:lvl7pPr marL="2555875" defTabSz="423863" eaLnBrk="0" fontAlgn="base" hangingPunct="0">
              <a:spcBef>
                <a:spcPct val="0"/>
              </a:spcBef>
              <a:spcAft>
                <a:spcPct val="0"/>
              </a:spcAft>
              <a:defRPr sz="2400">
                <a:solidFill>
                  <a:schemeClr val="tx1"/>
                </a:solidFill>
                <a:latin typeface="Times New Roman" pitchFamily="18" charset="0"/>
              </a:defRPr>
            </a:lvl7pPr>
            <a:lvl8pPr marL="3013075" defTabSz="423863" eaLnBrk="0" fontAlgn="base" hangingPunct="0">
              <a:spcBef>
                <a:spcPct val="0"/>
              </a:spcBef>
              <a:spcAft>
                <a:spcPct val="0"/>
              </a:spcAft>
              <a:defRPr sz="2400">
                <a:solidFill>
                  <a:schemeClr val="tx1"/>
                </a:solidFill>
                <a:latin typeface="Times New Roman" pitchFamily="18" charset="0"/>
              </a:defRPr>
            </a:lvl8pPr>
            <a:lvl9pPr marL="3470275" defTabSz="423863"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90000"/>
              <a:buFont typeface="Monotype Sorts" pitchFamily="2" charset="2"/>
              <a:buNone/>
            </a:pPr>
            <a:r>
              <a:rPr lang="en-US" altLang="en-US" sz="2200" b="1" dirty="0">
                <a:solidFill>
                  <a:srgbClr val="000000"/>
                </a:solidFill>
                <a:latin typeface="Arial" pitchFamily="34" charset="0"/>
                <a:cs typeface="Arial" pitchFamily="34" charset="0"/>
              </a:rPr>
              <a:t>FINAL ELEMENT</a:t>
            </a:r>
            <a:endParaRPr lang="en-US" altLang="en-US" sz="2200" dirty="0">
              <a:cs typeface="Arial" pitchFamily="34" charset="0"/>
            </a:endParaRPr>
          </a:p>
        </p:txBody>
      </p:sp>
      <p:pic>
        <p:nvPicPr>
          <p:cNvPr id="148" name="Picture 143" descr="Valve">
            <a:extLst>
              <a:ext uri="{FF2B5EF4-FFF2-40B4-BE49-F238E27FC236}">
                <a16:creationId xmlns:a16="http://schemas.microsoft.com/office/drawing/2014/main" id="{E8AA08EE-B63F-4D1F-A825-105E4D400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842" y="3871185"/>
            <a:ext cx="1308100" cy="1298575"/>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5" descr="Transmitter1">
            <a:extLst>
              <a:ext uri="{FF2B5EF4-FFF2-40B4-BE49-F238E27FC236}">
                <a16:creationId xmlns:a16="http://schemas.microsoft.com/office/drawing/2014/main" id="{2ECCA8B7-9237-4166-A7F1-7BB481A27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004" y="3944210"/>
            <a:ext cx="784225" cy="1363662"/>
          </a:xfrm>
          <a:prstGeom prst="rect">
            <a:avLst/>
          </a:prstGeom>
          <a:noFill/>
          <a:extLst>
            <a:ext uri="{909E8E84-426E-40DD-AFC4-6F175D3DCCD1}">
              <a14:hiddenFill xmlns:a14="http://schemas.microsoft.com/office/drawing/2010/main">
                <a:solidFill>
                  <a:srgbClr val="FFFFFF"/>
                </a:solidFill>
              </a14:hiddenFill>
            </a:ext>
          </a:extLst>
        </p:spPr>
      </p:pic>
      <p:sp>
        <p:nvSpPr>
          <p:cNvPr id="150" name="Text Box 146">
            <a:extLst>
              <a:ext uri="{FF2B5EF4-FFF2-40B4-BE49-F238E27FC236}">
                <a16:creationId xmlns:a16="http://schemas.microsoft.com/office/drawing/2014/main" id="{9DB532B5-A812-4482-8CF5-483DDE999AD2}"/>
              </a:ext>
            </a:extLst>
          </p:cNvPr>
          <p:cNvSpPr txBox="1">
            <a:spLocks noChangeArrowheads="1"/>
          </p:cNvSpPr>
          <p:nvPr/>
        </p:nvSpPr>
        <p:spPr bwMode="auto">
          <a:xfrm>
            <a:off x="3940028" y="5675566"/>
            <a:ext cx="4968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dirty="0"/>
              <a:t>Safety Instrumented Function (SIF)</a:t>
            </a:r>
          </a:p>
        </p:txBody>
      </p:sp>
      <p:sp>
        <p:nvSpPr>
          <p:cNvPr id="151" name="Line 147">
            <a:extLst>
              <a:ext uri="{FF2B5EF4-FFF2-40B4-BE49-F238E27FC236}">
                <a16:creationId xmlns:a16="http://schemas.microsoft.com/office/drawing/2014/main" id="{2154452A-B26A-483E-8D4D-60F26B5053EE}"/>
              </a:ext>
            </a:extLst>
          </p:cNvPr>
          <p:cNvSpPr>
            <a:spLocks noChangeShapeType="1"/>
          </p:cNvSpPr>
          <p:nvPr/>
        </p:nvSpPr>
        <p:spPr bwMode="auto">
          <a:xfrm>
            <a:off x="7858062" y="5888897"/>
            <a:ext cx="15843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52" name="Line 148">
            <a:extLst>
              <a:ext uri="{FF2B5EF4-FFF2-40B4-BE49-F238E27FC236}">
                <a16:creationId xmlns:a16="http://schemas.microsoft.com/office/drawing/2014/main" id="{0F7E522B-AF23-417C-A226-7C8DCC9A93D5}"/>
              </a:ext>
            </a:extLst>
          </p:cNvPr>
          <p:cNvSpPr>
            <a:spLocks noChangeShapeType="1"/>
          </p:cNvSpPr>
          <p:nvPr/>
        </p:nvSpPr>
        <p:spPr bwMode="auto">
          <a:xfrm>
            <a:off x="2337467" y="5888897"/>
            <a:ext cx="1584325"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153" name="Picture 149">
            <a:extLst>
              <a:ext uri="{FF2B5EF4-FFF2-40B4-BE49-F238E27FC236}">
                <a16:creationId xmlns:a16="http://schemas.microsoft.com/office/drawing/2014/main" id="{58445446-061B-4C08-9C53-63A875A4F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679" y="3675922"/>
            <a:ext cx="2347913" cy="14843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A51CBCB-ACE7-4C74-BF0A-49C62CF4179A}"/>
              </a:ext>
            </a:extLst>
          </p:cNvPr>
          <p:cNvGrpSpPr/>
          <p:nvPr/>
        </p:nvGrpSpPr>
        <p:grpSpPr>
          <a:xfrm>
            <a:off x="332368" y="3501736"/>
            <a:ext cx="7032712" cy="2187479"/>
            <a:chOff x="332368" y="3501736"/>
            <a:chExt cx="7032712" cy="2187479"/>
          </a:xfrm>
        </p:grpSpPr>
        <p:sp>
          <p:nvSpPr>
            <p:cNvPr id="2" name="Rectangle 1">
              <a:extLst>
                <a:ext uri="{FF2B5EF4-FFF2-40B4-BE49-F238E27FC236}">
                  <a16:creationId xmlns:a16="http://schemas.microsoft.com/office/drawing/2014/main" id="{7ADAF51C-B61E-41D2-9A0E-B86EE2FE5A81}"/>
                </a:ext>
              </a:extLst>
            </p:cNvPr>
            <p:cNvSpPr/>
            <p:nvPr/>
          </p:nvSpPr>
          <p:spPr bwMode="gray">
            <a:xfrm>
              <a:off x="332368" y="3501736"/>
              <a:ext cx="7032712" cy="218747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 name="TextBox 2">
              <a:extLst>
                <a:ext uri="{FF2B5EF4-FFF2-40B4-BE49-F238E27FC236}">
                  <a16:creationId xmlns:a16="http://schemas.microsoft.com/office/drawing/2014/main" id="{6CA68D15-01E1-4793-8795-80F40C0A32E2}"/>
                </a:ext>
              </a:extLst>
            </p:cNvPr>
            <p:cNvSpPr txBox="1"/>
            <p:nvPr/>
          </p:nvSpPr>
          <p:spPr bwMode="gray">
            <a:xfrm>
              <a:off x="534706" y="4390640"/>
              <a:ext cx="1255073" cy="914400"/>
            </a:xfrm>
            <a:prstGeom prst="rect">
              <a:avLst/>
            </a:prstGeom>
            <a:noFill/>
          </p:spPr>
          <p:txBody>
            <a:bodyPr wrap="none" lIns="72000" tIns="72000" rIns="72000" bIns="72000" rtlCol="0">
              <a:noAutofit/>
            </a:bodyPr>
            <a:lstStyle/>
            <a:p>
              <a:pPr algn="ctr"/>
              <a:r>
                <a:rPr lang="en-GB" sz="1400" dirty="0">
                  <a:solidFill>
                    <a:schemeClr val="bg2"/>
                  </a:solidFill>
                </a:rPr>
                <a:t>Diagnostic</a:t>
              </a:r>
            </a:p>
            <a:p>
              <a:pPr algn="ctr"/>
              <a:r>
                <a:rPr lang="en-GB" sz="1400" dirty="0">
                  <a:solidFill>
                    <a:schemeClr val="bg2"/>
                  </a:solidFill>
                </a:rPr>
                <a:t>Signals/Alarms</a:t>
              </a:r>
              <a:endParaRPr lang="en-US" sz="1400" dirty="0" err="1">
                <a:solidFill>
                  <a:schemeClr val="bg2"/>
                </a:solidFill>
              </a:endParaRPr>
            </a:p>
          </p:txBody>
        </p:sp>
      </p:grpSp>
      <p:grpSp>
        <p:nvGrpSpPr>
          <p:cNvPr id="6" name="Group 5">
            <a:extLst>
              <a:ext uri="{FF2B5EF4-FFF2-40B4-BE49-F238E27FC236}">
                <a16:creationId xmlns:a16="http://schemas.microsoft.com/office/drawing/2014/main" id="{95C807AC-9C4F-49CD-8051-E240FF0D3FFB}"/>
              </a:ext>
            </a:extLst>
          </p:cNvPr>
          <p:cNvGrpSpPr/>
          <p:nvPr/>
        </p:nvGrpSpPr>
        <p:grpSpPr>
          <a:xfrm>
            <a:off x="7654669" y="3501736"/>
            <a:ext cx="4265034" cy="2187479"/>
            <a:chOff x="7654669" y="3501736"/>
            <a:chExt cx="4265034" cy="2187479"/>
          </a:xfrm>
        </p:grpSpPr>
        <p:sp>
          <p:nvSpPr>
            <p:cNvPr id="156" name="Rectangle 155">
              <a:extLst>
                <a:ext uri="{FF2B5EF4-FFF2-40B4-BE49-F238E27FC236}">
                  <a16:creationId xmlns:a16="http://schemas.microsoft.com/office/drawing/2014/main" id="{880123A1-93F0-43C1-AC42-C464E3D2A79F}"/>
                </a:ext>
              </a:extLst>
            </p:cNvPr>
            <p:cNvSpPr/>
            <p:nvPr/>
          </p:nvSpPr>
          <p:spPr bwMode="gray">
            <a:xfrm>
              <a:off x="7654669" y="3501736"/>
              <a:ext cx="4265034" cy="218747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7" name="TextBox 156">
              <a:extLst>
                <a:ext uri="{FF2B5EF4-FFF2-40B4-BE49-F238E27FC236}">
                  <a16:creationId xmlns:a16="http://schemas.microsoft.com/office/drawing/2014/main" id="{C36E5962-138C-4B6C-9CBC-DBB79EAC162B}"/>
                </a:ext>
              </a:extLst>
            </p:cNvPr>
            <p:cNvSpPr txBox="1"/>
            <p:nvPr/>
          </p:nvSpPr>
          <p:spPr bwMode="gray">
            <a:xfrm>
              <a:off x="10222380" y="4168841"/>
              <a:ext cx="1610011" cy="914400"/>
            </a:xfrm>
            <a:prstGeom prst="rect">
              <a:avLst/>
            </a:prstGeom>
            <a:noFill/>
          </p:spPr>
          <p:txBody>
            <a:bodyPr wrap="none" lIns="72000" tIns="72000" rIns="72000" bIns="72000" rtlCol="0">
              <a:noAutofit/>
            </a:bodyPr>
            <a:lstStyle/>
            <a:p>
              <a:pPr algn="ctr"/>
              <a:r>
                <a:rPr lang="en-GB" sz="1400" dirty="0">
                  <a:solidFill>
                    <a:schemeClr val="bg2"/>
                  </a:solidFill>
                </a:rPr>
                <a:t>Final Element or </a:t>
              </a:r>
            </a:p>
            <a:p>
              <a:pPr algn="ctr"/>
              <a:r>
                <a:rPr lang="en-GB" sz="1400" dirty="0">
                  <a:solidFill>
                    <a:schemeClr val="bg2"/>
                  </a:solidFill>
                </a:rPr>
                <a:t>SIF Failure Alarms</a:t>
              </a:r>
              <a:endParaRPr lang="en-US" sz="1400" dirty="0" err="1">
                <a:solidFill>
                  <a:schemeClr val="bg2"/>
                </a:solidFill>
              </a:endParaRPr>
            </a:p>
          </p:txBody>
        </p:sp>
      </p:grpSp>
    </p:spTree>
    <p:extLst>
      <p:ext uri="{BB962C8B-B14F-4D97-AF65-F5344CB8AC3E}">
        <p14:creationId xmlns:p14="http://schemas.microsoft.com/office/powerpoint/2010/main" val="100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Final Element Feedback</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Typical Installation</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5</a:t>
            </a:fld>
            <a:endParaRPr lang="en-US" dirty="0"/>
          </a:p>
        </p:txBody>
      </p:sp>
      <p:pic>
        <p:nvPicPr>
          <p:cNvPr id="7" name="Picture 6">
            <a:extLst>
              <a:ext uri="{FF2B5EF4-FFF2-40B4-BE49-F238E27FC236}">
                <a16:creationId xmlns:a16="http://schemas.microsoft.com/office/drawing/2014/main" id="{9CA7C61A-534E-443F-B66D-0D0298F311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225" y="1434861"/>
            <a:ext cx="7385857" cy="4265805"/>
          </a:xfrm>
          <a:prstGeom prst="rect">
            <a:avLst/>
          </a:prstGeom>
          <a:noFill/>
        </p:spPr>
      </p:pic>
    </p:spTree>
    <p:extLst>
      <p:ext uri="{BB962C8B-B14F-4D97-AF65-F5344CB8AC3E}">
        <p14:creationId xmlns:p14="http://schemas.microsoft.com/office/powerpoint/2010/main" val="26145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332367" y="1244338"/>
            <a:ext cx="11520000" cy="6289071"/>
          </a:xfrm>
        </p:spPr>
        <p:txBody>
          <a:bodyPr/>
          <a:lstStyle/>
          <a:p>
            <a:pPr lvl="1">
              <a:spcBef>
                <a:spcPts val="0"/>
              </a:spcBef>
            </a:pPr>
            <a:r>
              <a:rPr lang="en-US" altLang="en-US" sz="2000" dirty="0"/>
              <a:t>How will these feedback signals be specified and by whom in the context of the safety requirements specification? </a:t>
            </a:r>
          </a:p>
          <a:p>
            <a:pPr lvl="1">
              <a:spcBef>
                <a:spcPts val="0"/>
              </a:spcBef>
            </a:pPr>
            <a:endParaRPr lang="en-US" altLang="en-US" sz="800" dirty="0"/>
          </a:p>
          <a:p>
            <a:pPr lvl="1">
              <a:spcBef>
                <a:spcPts val="0"/>
              </a:spcBef>
            </a:pPr>
            <a:r>
              <a:rPr lang="en-US" altLang="en-US" sz="2000" dirty="0"/>
              <a:t>Where do these final element feedback signals come from, via what system (BPCS or SIS)? </a:t>
            </a:r>
          </a:p>
          <a:p>
            <a:pPr lvl="1">
              <a:spcBef>
                <a:spcPts val="0"/>
              </a:spcBef>
            </a:pPr>
            <a:endParaRPr lang="en-US" altLang="en-US" sz="800" dirty="0"/>
          </a:p>
          <a:p>
            <a:pPr lvl="1">
              <a:spcBef>
                <a:spcPts val="0"/>
              </a:spcBef>
            </a:pPr>
            <a:r>
              <a:rPr lang="en-US" altLang="en-US" sz="2000" dirty="0"/>
              <a:t>If the field feedback devices are deemed to be part of the SIF functionality, what impact does that have on the complexity of the SIF design and the associated achieved SIL calculation?</a:t>
            </a:r>
          </a:p>
          <a:p>
            <a:pPr lvl="1">
              <a:spcBef>
                <a:spcPts val="0"/>
              </a:spcBef>
            </a:pPr>
            <a:endParaRPr lang="en-US" altLang="en-US" sz="800" dirty="0"/>
          </a:p>
          <a:p>
            <a:pPr lvl="1">
              <a:spcBef>
                <a:spcPts val="0"/>
              </a:spcBef>
            </a:pPr>
            <a:r>
              <a:rPr lang="en-US" altLang="en-US" sz="2000" dirty="0"/>
              <a:t>If SIF Failure Alarms are part of the operation of the SIF, does that imply that they must be routed through and presented by SIL capable equipment?</a:t>
            </a:r>
          </a:p>
          <a:p>
            <a:pPr marL="0" lvl="1" indent="0">
              <a:spcBef>
                <a:spcPts val="0"/>
              </a:spcBef>
              <a:buNone/>
            </a:pPr>
            <a:endParaRPr lang="en-US" altLang="en-US" sz="800" dirty="0"/>
          </a:p>
          <a:p>
            <a:pPr lvl="1">
              <a:spcBef>
                <a:spcPts val="0"/>
              </a:spcBef>
            </a:pPr>
            <a:r>
              <a:rPr lang="en-US" altLang="en-US" sz="2000" dirty="0"/>
              <a:t>Is feedback from the final element device on its own enough to validate correct SIF action anyway?</a:t>
            </a:r>
          </a:p>
          <a:p>
            <a:pPr lvl="1">
              <a:spcBef>
                <a:spcPts val="0"/>
              </a:spcBef>
            </a:pPr>
            <a:endParaRPr lang="en-US" altLang="en-US" sz="800" dirty="0"/>
          </a:p>
          <a:p>
            <a:pPr lvl="1">
              <a:spcBef>
                <a:spcPts val="0"/>
              </a:spcBef>
            </a:pPr>
            <a:r>
              <a:rPr lang="en-US" altLang="en-US" sz="2000" dirty="0"/>
              <a:t>Is it sufficient to only monitor and alarm the primary final elements of the SIF?</a:t>
            </a:r>
          </a:p>
          <a:p>
            <a:pPr lvl="1">
              <a:spcBef>
                <a:spcPts val="0"/>
              </a:spcBef>
            </a:pPr>
            <a:endParaRPr lang="en-US" altLang="en-US" sz="800" dirty="0"/>
          </a:p>
          <a:p>
            <a:pPr lvl="1">
              <a:spcBef>
                <a:spcPts val="0"/>
              </a:spcBef>
            </a:pPr>
            <a:r>
              <a:rPr lang="en-US" altLang="en-US" sz="2000" dirty="0"/>
              <a:t>If the SIF can be triggered by more than one initiating cause and/or act upon multiple final elements, is the failure alarm and the associated operator response the same for all SIF failure modes?</a:t>
            </a:r>
          </a:p>
        </p:txBody>
      </p:sp>
      <p:sp>
        <p:nvSpPr>
          <p:cNvPr id="36866" name="Rectangle 2"/>
          <p:cNvSpPr>
            <a:spLocks noGrp="1" noChangeArrowheads="1"/>
          </p:cNvSpPr>
          <p:nvPr>
            <p:ph type="title"/>
          </p:nvPr>
        </p:nvSpPr>
        <p:spPr/>
        <p:txBody>
          <a:bodyPr/>
          <a:lstStyle/>
          <a:p>
            <a:r>
              <a:rPr lang="en-GB" altLang="en-US" dirty="0"/>
              <a:t>Functional Safety Design Considerations</a:t>
            </a:r>
            <a:endParaRPr lang="en-US" altLang="en-US" dirty="0"/>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6</a:t>
            </a:fld>
            <a:endParaRPr lang="en-US" dirty="0"/>
          </a:p>
        </p:txBody>
      </p:sp>
    </p:spTree>
    <p:extLst>
      <p:ext uri="{BB962C8B-B14F-4D97-AF65-F5344CB8AC3E}">
        <p14:creationId xmlns:p14="http://schemas.microsoft.com/office/powerpoint/2010/main" val="24447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wipe(left)">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wipe(left)">
                                      <p:cBhvr>
                                        <p:cTn id="17" dur="500"/>
                                        <p:tgtEl>
                                          <p:spTgt spid="368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wipe(left)">
                                      <p:cBhvr>
                                        <p:cTn id="22" dur="500"/>
                                        <p:tgtEl>
                                          <p:spTgt spid="368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animEffect transition="in" filter="wipe(left)">
                                      <p:cBhvr>
                                        <p:cTn id="27" dur="500"/>
                                        <p:tgtEl>
                                          <p:spTgt spid="368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10" end="10"/>
                                            </p:txEl>
                                          </p:spTgt>
                                        </p:tgtEl>
                                        <p:attrNameLst>
                                          <p:attrName>style.visibility</p:attrName>
                                        </p:attrNameLst>
                                      </p:cBhvr>
                                      <p:to>
                                        <p:strVal val="visible"/>
                                      </p:to>
                                    </p:set>
                                    <p:animEffect transition="in" filter="wipe(left)">
                                      <p:cBhvr>
                                        <p:cTn id="32" dur="500"/>
                                        <p:tgtEl>
                                          <p:spTgt spid="3686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867">
                                            <p:txEl>
                                              <p:pRg st="12" end="12"/>
                                            </p:txEl>
                                          </p:spTgt>
                                        </p:tgtEl>
                                        <p:attrNameLst>
                                          <p:attrName>style.visibility</p:attrName>
                                        </p:attrNameLst>
                                      </p:cBhvr>
                                      <p:to>
                                        <p:strVal val="visible"/>
                                      </p:to>
                                    </p:set>
                                    <p:animEffect transition="in" filter="wipe(left)">
                                      <p:cBhvr>
                                        <p:cTn id="37" dur="500"/>
                                        <p:tgtEl>
                                          <p:spTgt spid="368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Alarm Management Considerations</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What is a Good Alarm?</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7</a:t>
            </a:fld>
            <a:endParaRPr lang="en-US" dirty="0"/>
          </a:p>
        </p:txBody>
      </p:sp>
      <p:sp>
        <p:nvSpPr>
          <p:cNvPr id="2" name="TextBox 1">
            <a:extLst>
              <a:ext uri="{FF2B5EF4-FFF2-40B4-BE49-F238E27FC236}">
                <a16:creationId xmlns:a16="http://schemas.microsoft.com/office/drawing/2014/main" id="{63002071-1927-4557-95C3-8BE53FE2039C}"/>
              </a:ext>
            </a:extLst>
          </p:cNvPr>
          <p:cNvSpPr txBox="1"/>
          <p:nvPr/>
        </p:nvSpPr>
        <p:spPr bwMode="gray">
          <a:xfrm>
            <a:off x="913841" y="1954924"/>
            <a:ext cx="10279675" cy="2412124"/>
          </a:xfrm>
          <a:prstGeom prst="rect">
            <a:avLst/>
          </a:prstGeom>
          <a:noFill/>
        </p:spPr>
        <p:txBody>
          <a:bodyPr wrap="square" lIns="72000" tIns="72000" rIns="72000" bIns="72000" rtlCol="0">
            <a:no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IEC 62682 Section 3.1.7 defines an alarm as:</a:t>
            </a:r>
          </a:p>
          <a:p>
            <a:endParaRPr lang="en-GB" sz="32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Calibri" panose="020F0502020204030204" pitchFamily="34" charset="0"/>
                <a:ea typeface="Calibri" panose="020F0502020204030204" pitchFamily="34" charset="0"/>
                <a:cs typeface="Times New Roman" panose="02020603050405020304" pitchFamily="18" charset="0"/>
              </a:rPr>
              <a:t> “An audible and/or visible means of indicating to the operator an equipment malfunction, process deviation, or abnormal condition requiring a </a:t>
            </a:r>
            <a:r>
              <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timely response</a:t>
            </a:r>
            <a:r>
              <a:rPr lang="en-GB" sz="3200"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err="1"/>
          </a:p>
        </p:txBody>
      </p:sp>
    </p:spTree>
    <p:extLst>
      <p:ext uri="{BB962C8B-B14F-4D97-AF65-F5344CB8AC3E}">
        <p14:creationId xmlns:p14="http://schemas.microsoft.com/office/powerpoint/2010/main" val="32178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Operator Intervention</a:t>
            </a:r>
            <a:endParaRPr lang="en-US" altLang="en-US" dirty="0"/>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8</a:t>
            </a:fld>
            <a:endParaRPr lang="en-US" dirty="0"/>
          </a:p>
        </p:txBody>
      </p:sp>
      <p:grpSp>
        <p:nvGrpSpPr>
          <p:cNvPr id="7" name="Group 6">
            <a:extLst>
              <a:ext uri="{FF2B5EF4-FFF2-40B4-BE49-F238E27FC236}">
                <a16:creationId xmlns:a16="http://schemas.microsoft.com/office/drawing/2014/main" id="{5D1A0049-CCDB-4E23-BF26-AD0E4B322365}"/>
              </a:ext>
            </a:extLst>
          </p:cNvPr>
          <p:cNvGrpSpPr/>
          <p:nvPr/>
        </p:nvGrpSpPr>
        <p:grpSpPr>
          <a:xfrm>
            <a:off x="346154" y="1816080"/>
            <a:ext cx="5227602" cy="4165206"/>
            <a:chOff x="2555776" y="4077072"/>
            <a:chExt cx="2880320" cy="2122141"/>
          </a:xfrm>
          <a:solidFill>
            <a:srgbClr val="99CCFF"/>
          </a:solidFill>
        </p:grpSpPr>
        <p:sp>
          <p:nvSpPr>
            <p:cNvPr id="10" name="Rounded Rectangle 8">
              <a:extLst>
                <a:ext uri="{FF2B5EF4-FFF2-40B4-BE49-F238E27FC236}">
                  <a16:creationId xmlns:a16="http://schemas.microsoft.com/office/drawing/2014/main" id="{1F20DEB0-2AC2-424A-BE3C-06A58BA9C8D3}"/>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11" name="Text Box 24">
              <a:extLst>
                <a:ext uri="{FF2B5EF4-FFF2-40B4-BE49-F238E27FC236}">
                  <a16:creationId xmlns:a16="http://schemas.microsoft.com/office/drawing/2014/main" id="{0DD1C114-7389-4BBB-B037-BB125CF81372}"/>
                </a:ext>
              </a:extLst>
            </p:cNvPr>
            <p:cNvSpPr txBox="1">
              <a:spLocks noChangeArrowheads="1"/>
            </p:cNvSpPr>
            <p:nvPr/>
          </p:nvSpPr>
          <p:spPr bwMode="auto">
            <a:xfrm>
              <a:off x="2876587" y="4116785"/>
              <a:ext cx="2234357" cy="13958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Community emergency response</a:t>
              </a:r>
            </a:p>
          </p:txBody>
        </p:sp>
      </p:grpSp>
      <p:grpSp>
        <p:nvGrpSpPr>
          <p:cNvPr id="12" name="Group 11">
            <a:extLst>
              <a:ext uri="{FF2B5EF4-FFF2-40B4-BE49-F238E27FC236}">
                <a16:creationId xmlns:a16="http://schemas.microsoft.com/office/drawing/2014/main" id="{A62B7C3A-E277-434D-AB7B-2864E0B61889}"/>
              </a:ext>
            </a:extLst>
          </p:cNvPr>
          <p:cNvGrpSpPr/>
          <p:nvPr/>
        </p:nvGrpSpPr>
        <p:grpSpPr>
          <a:xfrm>
            <a:off x="508307" y="2203353"/>
            <a:ext cx="4893856" cy="3758921"/>
            <a:chOff x="2555776" y="4077072"/>
            <a:chExt cx="2880320" cy="2122141"/>
          </a:xfrm>
          <a:solidFill>
            <a:srgbClr val="00FFCC"/>
          </a:solidFill>
        </p:grpSpPr>
        <p:sp>
          <p:nvSpPr>
            <p:cNvPr id="13" name="Rounded Rectangle 11">
              <a:extLst>
                <a:ext uri="{FF2B5EF4-FFF2-40B4-BE49-F238E27FC236}">
                  <a16:creationId xmlns:a16="http://schemas.microsoft.com/office/drawing/2014/main" id="{8E27C6DC-14EA-44CF-8C02-C11696314F9C}"/>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14" name="Text Box 24">
              <a:extLst>
                <a:ext uri="{FF2B5EF4-FFF2-40B4-BE49-F238E27FC236}">
                  <a16:creationId xmlns:a16="http://schemas.microsoft.com/office/drawing/2014/main" id="{8E348946-38AC-4546-84C3-95CBCAB80DEE}"/>
                </a:ext>
              </a:extLst>
            </p:cNvPr>
            <p:cNvSpPr txBox="1">
              <a:spLocks noChangeArrowheads="1"/>
            </p:cNvSpPr>
            <p:nvPr/>
          </p:nvSpPr>
          <p:spPr bwMode="auto">
            <a:xfrm>
              <a:off x="2876587" y="4116785"/>
              <a:ext cx="2234357" cy="15466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Plant emergency response</a:t>
              </a:r>
            </a:p>
          </p:txBody>
        </p:sp>
      </p:grpSp>
      <p:grpSp>
        <p:nvGrpSpPr>
          <p:cNvPr id="15" name="Group 14">
            <a:extLst>
              <a:ext uri="{FF2B5EF4-FFF2-40B4-BE49-F238E27FC236}">
                <a16:creationId xmlns:a16="http://schemas.microsoft.com/office/drawing/2014/main" id="{7AFBA0E6-1AD2-4318-B46C-7D603214766D}"/>
              </a:ext>
            </a:extLst>
          </p:cNvPr>
          <p:cNvGrpSpPr/>
          <p:nvPr/>
        </p:nvGrpSpPr>
        <p:grpSpPr>
          <a:xfrm>
            <a:off x="670460" y="2585292"/>
            <a:ext cx="4560110" cy="3363809"/>
            <a:chOff x="2555776" y="4077072"/>
            <a:chExt cx="2880320" cy="2122141"/>
          </a:xfrm>
          <a:solidFill>
            <a:srgbClr val="99FFFF"/>
          </a:solidFill>
        </p:grpSpPr>
        <p:sp>
          <p:nvSpPr>
            <p:cNvPr id="16" name="Rounded Rectangle 14">
              <a:extLst>
                <a:ext uri="{FF2B5EF4-FFF2-40B4-BE49-F238E27FC236}">
                  <a16:creationId xmlns:a16="http://schemas.microsoft.com/office/drawing/2014/main" id="{2F11BAA4-F869-44F9-AF54-6FC47E1D719C}"/>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17" name="Text Box 24">
              <a:extLst>
                <a:ext uri="{FF2B5EF4-FFF2-40B4-BE49-F238E27FC236}">
                  <a16:creationId xmlns:a16="http://schemas.microsoft.com/office/drawing/2014/main" id="{A7B0AFF3-0F5E-4653-AA4B-AE47C50260F2}"/>
                </a:ext>
              </a:extLst>
            </p:cNvPr>
            <p:cNvSpPr txBox="1">
              <a:spLocks noChangeArrowheads="1"/>
            </p:cNvSpPr>
            <p:nvPr/>
          </p:nvSpPr>
          <p:spPr bwMode="auto">
            <a:xfrm>
              <a:off x="2876587" y="4116785"/>
              <a:ext cx="2234357" cy="17283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Physical protection (bunds)</a:t>
              </a:r>
            </a:p>
          </p:txBody>
        </p:sp>
      </p:grpSp>
      <p:grpSp>
        <p:nvGrpSpPr>
          <p:cNvPr id="18" name="Group 17">
            <a:extLst>
              <a:ext uri="{FF2B5EF4-FFF2-40B4-BE49-F238E27FC236}">
                <a16:creationId xmlns:a16="http://schemas.microsoft.com/office/drawing/2014/main" id="{A240996C-B139-45F7-842D-352F1AD651D3}"/>
              </a:ext>
            </a:extLst>
          </p:cNvPr>
          <p:cNvGrpSpPr/>
          <p:nvPr/>
        </p:nvGrpSpPr>
        <p:grpSpPr>
          <a:xfrm>
            <a:off x="832613" y="2969821"/>
            <a:ext cx="4226364" cy="2962324"/>
            <a:chOff x="2555776" y="4077072"/>
            <a:chExt cx="2880320" cy="2122141"/>
          </a:xfrm>
          <a:solidFill>
            <a:srgbClr val="FFFF99"/>
          </a:solidFill>
        </p:grpSpPr>
        <p:sp>
          <p:nvSpPr>
            <p:cNvPr id="19" name="Rounded Rectangle 17">
              <a:extLst>
                <a:ext uri="{FF2B5EF4-FFF2-40B4-BE49-F238E27FC236}">
                  <a16:creationId xmlns:a16="http://schemas.microsoft.com/office/drawing/2014/main" id="{1E233A2D-59C0-4268-8EC1-6161D1F68DFF}"/>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20" name="Text Box 24">
              <a:extLst>
                <a:ext uri="{FF2B5EF4-FFF2-40B4-BE49-F238E27FC236}">
                  <a16:creationId xmlns:a16="http://schemas.microsoft.com/office/drawing/2014/main" id="{7E5CD728-A288-4D07-A622-AB135A941ED0}"/>
                </a:ext>
              </a:extLst>
            </p:cNvPr>
            <p:cNvSpPr txBox="1">
              <a:spLocks noChangeArrowheads="1"/>
            </p:cNvSpPr>
            <p:nvPr/>
          </p:nvSpPr>
          <p:spPr bwMode="auto">
            <a:xfrm>
              <a:off x="2791412" y="4116785"/>
              <a:ext cx="2410799" cy="19626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Physical protection</a:t>
              </a:r>
            </a:p>
          </p:txBody>
        </p:sp>
      </p:grpSp>
      <p:grpSp>
        <p:nvGrpSpPr>
          <p:cNvPr id="21" name="Group 20">
            <a:extLst>
              <a:ext uri="{FF2B5EF4-FFF2-40B4-BE49-F238E27FC236}">
                <a16:creationId xmlns:a16="http://schemas.microsoft.com/office/drawing/2014/main" id="{82F2AB21-43B4-4100-A401-219EF2F510A8}"/>
              </a:ext>
            </a:extLst>
          </p:cNvPr>
          <p:cNvGrpSpPr/>
          <p:nvPr/>
        </p:nvGrpSpPr>
        <p:grpSpPr>
          <a:xfrm>
            <a:off x="994766" y="3305598"/>
            <a:ext cx="3892619" cy="2607926"/>
            <a:chOff x="2555776" y="4077072"/>
            <a:chExt cx="2880320" cy="2122141"/>
          </a:xfrm>
          <a:solidFill>
            <a:srgbClr val="FFD100"/>
          </a:solidFill>
        </p:grpSpPr>
        <p:sp>
          <p:nvSpPr>
            <p:cNvPr id="22" name="Rounded Rectangle 20">
              <a:extLst>
                <a:ext uri="{FF2B5EF4-FFF2-40B4-BE49-F238E27FC236}">
                  <a16:creationId xmlns:a16="http://schemas.microsoft.com/office/drawing/2014/main" id="{664BD3D3-C046-4427-9698-661E6C46E2CB}"/>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23" name="Text Box 24">
              <a:extLst>
                <a:ext uri="{FF2B5EF4-FFF2-40B4-BE49-F238E27FC236}">
                  <a16:creationId xmlns:a16="http://schemas.microsoft.com/office/drawing/2014/main" id="{75F24C21-2F28-4F95-9416-DD4571B9628D}"/>
                </a:ext>
              </a:extLst>
            </p:cNvPr>
            <p:cNvSpPr txBox="1">
              <a:spLocks noChangeArrowheads="1"/>
            </p:cNvSpPr>
            <p:nvPr/>
          </p:nvSpPr>
          <p:spPr bwMode="auto">
            <a:xfrm>
              <a:off x="2887558" y="4116785"/>
              <a:ext cx="2267965" cy="22293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Safety Instrumented System</a:t>
              </a:r>
            </a:p>
          </p:txBody>
        </p:sp>
      </p:grpSp>
      <p:grpSp>
        <p:nvGrpSpPr>
          <p:cNvPr id="24" name="Group 23">
            <a:extLst>
              <a:ext uri="{FF2B5EF4-FFF2-40B4-BE49-F238E27FC236}">
                <a16:creationId xmlns:a16="http://schemas.microsoft.com/office/drawing/2014/main" id="{D52E7D66-F606-4B00-8424-1A5CF9CC3E7D}"/>
              </a:ext>
            </a:extLst>
          </p:cNvPr>
          <p:cNvGrpSpPr/>
          <p:nvPr/>
        </p:nvGrpSpPr>
        <p:grpSpPr>
          <a:xfrm>
            <a:off x="1178368" y="3658042"/>
            <a:ext cx="3537424" cy="2234793"/>
            <a:chOff x="2555776" y="4077072"/>
            <a:chExt cx="2880320" cy="2122141"/>
          </a:xfrm>
          <a:solidFill>
            <a:srgbClr val="CCFFCC"/>
          </a:solidFill>
        </p:grpSpPr>
        <p:sp>
          <p:nvSpPr>
            <p:cNvPr id="25" name="Rounded Rectangle 23">
              <a:extLst>
                <a:ext uri="{FF2B5EF4-FFF2-40B4-BE49-F238E27FC236}">
                  <a16:creationId xmlns:a16="http://schemas.microsoft.com/office/drawing/2014/main" id="{1E565D13-0DA1-4164-9D8B-B20483FBF58B}"/>
                </a:ext>
              </a:extLst>
            </p:cNvPr>
            <p:cNvSpPr/>
            <p:nvPr/>
          </p:nvSpPr>
          <p:spPr>
            <a:xfrm>
              <a:off x="2555776" y="4077072"/>
              <a:ext cx="2880320" cy="212214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26" name="Text Box 24">
              <a:extLst>
                <a:ext uri="{FF2B5EF4-FFF2-40B4-BE49-F238E27FC236}">
                  <a16:creationId xmlns:a16="http://schemas.microsoft.com/office/drawing/2014/main" id="{38CCF61D-4757-4549-AEB3-6EC85BEA2234}"/>
                </a:ext>
              </a:extLst>
            </p:cNvPr>
            <p:cNvSpPr txBox="1">
              <a:spLocks noChangeArrowheads="1"/>
            </p:cNvSpPr>
            <p:nvPr/>
          </p:nvSpPr>
          <p:spPr bwMode="auto">
            <a:xfrm>
              <a:off x="2753740" y="4128639"/>
              <a:ext cx="2530963" cy="260153"/>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dirty="0">
                  <a:solidFill>
                    <a:srgbClr val="000000"/>
                  </a:solidFill>
                  <a:effectLst>
                    <a:outerShdw blurRad="38100" dist="38100" dir="2700000" algn="tl">
                      <a:srgbClr val="C0C0C0"/>
                    </a:outerShdw>
                  </a:effectLst>
                </a:rPr>
                <a:t>Alarms, operator intervention</a:t>
              </a:r>
            </a:p>
          </p:txBody>
        </p:sp>
      </p:grpSp>
      <p:grpSp>
        <p:nvGrpSpPr>
          <p:cNvPr id="27" name="Group 26">
            <a:extLst>
              <a:ext uri="{FF2B5EF4-FFF2-40B4-BE49-F238E27FC236}">
                <a16:creationId xmlns:a16="http://schemas.microsoft.com/office/drawing/2014/main" id="{101D444E-0D3E-4A00-9CE4-500675E84A1C}"/>
              </a:ext>
            </a:extLst>
          </p:cNvPr>
          <p:cNvGrpSpPr/>
          <p:nvPr/>
        </p:nvGrpSpPr>
        <p:grpSpPr>
          <a:xfrm>
            <a:off x="1319072" y="3986890"/>
            <a:ext cx="3243060" cy="1888989"/>
            <a:chOff x="2555776" y="4077072"/>
            <a:chExt cx="2880320" cy="2122141"/>
          </a:xfrm>
        </p:grpSpPr>
        <p:sp>
          <p:nvSpPr>
            <p:cNvPr id="28" name="Rounded Rectangle 26">
              <a:extLst>
                <a:ext uri="{FF2B5EF4-FFF2-40B4-BE49-F238E27FC236}">
                  <a16:creationId xmlns:a16="http://schemas.microsoft.com/office/drawing/2014/main" id="{A5E255BF-8E00-4812-A449-A550C04DC38D}"/>
                </a:ext>
              </a:extLst>
            </p:cNvPr>
            <p:cNvSpPr/>
            <p:nvPr/>
          </p:nvSpPr>
          <p:spPr>
            <a:xfrm>
              <a:off x="2555776" y="4077072"/>
              <a:ext cx="2880320" cy="2122141"/>
            </a:xfrm>
            <a:prstGeom prst="roundRect">
              <a:avLst/>
            </a:prstGeom>
            <a:solidFill>
              <a:schemeClr val="accent5">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sp>
          <p:nvSpPr>
            <p:cNvPr id="29" name="Text Box 24">
              <a:extLst>
                <a:ext uri="{FF2B5EF4-FFF2-40B4-BE49-F238E27FC236}">
                  <a16:creationId xmlns:a16="http://schemas.microsoft.com/office/drawing/2014/main" id="{C0A469AB-A642-4B31-BB4A-BD0723D693DB}"/>
                </a:ext>
              </a:extLst>
            </p:cNvPr>
            <p:cNvSpPr txBox="1">
              <a:spLocks noChangeArrowheads="1"/>
            </p:cNvSpPr>
            <p:nvPr/>
          </p:nvSpPr>
          <p:spPr bwMode="auto">
            <a:xfrm>
              <a:off x="2643679" y="4149080"/>
              <a:ext cx="27510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dirty="0">
                  <a:solidFill>
                    <a:srgbClr val="000000"/>
                  </a:solidFill>
                  <a:effectLst>
                    <a:outerShdw blurRad="38100" dist="38100" dir="2700000" algn="tl">
                      <a:srgbClr val="C0C0C0"/>
                    </a:outerShdw>
                  </a:effectLst>
                </a:rPr>
                <a:t>Basic Process Control System</a:t>
              </a:r>
            </a:p>
          </p:txBody>
        </p:sp>
      </p:grpSp>
      <p:grpSp>
        <p:nvGrpSpPr>
          <p:cNvPr id="30" name="Group 29">
            <a:extLst>
              <a:ext uri="{FF2B5EF4-FFF2-40B4-BE49-F238E27FC236}">
                <a16:creationId xmlns:a16="http://schemas.microsoft.com/office/drawing/2014/main" id="{3A8E74E8-1D86-4FA2-9249-2E907E68F4E7}"/>
              </a:ext>
            </a:extLst>
          </p:cNvPr>
          <p:cNvGrpSpPr/>
          <p:nvPr/>
        </p:nvGrpSpPr>
        <p:grpSpPr>
          <a:xfrm>
            <a:off x="1481225" y="4333922"/>
            <a:ext cx="2918754" cy="1524381"/>
            <a:chOff x="2699792" y="4457412"/>
            <a:chExt cx="2592288" cy="1712531"/>
          </a:xfrm>
          <a:solidFill>
            <a:schemeClr val="bg1"/>
          </a:solidFill>
        </p:grpSpPr>
        <p:sp>
          <p:nvSpPr>
            <p:cNvPr id="31" name="Rounded Rectangle 29">
              <a:extLst>
                <a:ext uri="{FF2B5EF4-FFF2-40B4-BE49-F238E27FC236}">
                  <a16:creationId xmlns:a16="http://schemas.microsoft.com/office/drawing/2014/main" id="{93781AEF-4ABB-4EFF-A6E0-1257E2D61333}"/>
                </a:ext>
              </a:extLst>
            </p:cNvPr>
            <p:cNvSpPr/>
            <p:nvPr/>
          </p:nvSpPr>
          <p:spPr>
            <a:xfrm>
              <a:off x="2699792" y="4457412"/>
              <a:ext cx="2592288" cy="1712531"/>
            </a:xfrm>
            <a:prstGeom prst="round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GB" dirty="0">
                <a:solidFill>
                  <a:schemeClr val="tx1"/>
                </a:solidFill>
                <a:cs typeface="Arial" pitchFamily="34" charset="0"/>
              </a:endParaRPr>
            </a:p>
          </p:txBody>
        </p:sp>
        <p:grpSp>
          <p:nvGrpSpPr>
            <p:cNvPr id="32" name="Group 31">
              <a:extLst>
                <a:ext uri="{FF2B5EF4-FFF2-40B4-BE49-F238E27FC236}">
                  <a16:creationId xmlns:a16="http://schemas.microsoft.com/office/drawing/2014/main" id="{D34C0F23-B95F-467B-8D58-1A107EFA2421}"/>
                </a:ext>
              </a:extLst>
            </p:cNvPr>
            <p:cNvGrpSpPr>
              <a:grpSpLocks/>
            </p:cNvGrpSpPr>
            <p:nvPr/>
          </p:nvGrpSpPr>
          <p:grpSpPr bwMode="auto">
            <a:xfrm>
              <a:off x="2868872" y="5153569"/>
              <a:ext cx="2264582" cy="809101"/>
              <a:chOff x="1936" y="3182"/>
              <a:chExt cx="2697" cy="965"/>
            </a:xfrm>
            <a:grpFill/>
          </p:grpSpPr>
          <p:grpSp>
            <p:nvGrpSpPr>
              <p:cNvPr id="34" name="Group 28">
                <a:extLst>
                  <a:ext uri="{FF2B5EF4-FFF2-40B4-BE49-F238E27FC236}">
                    <a16:creationId xmlns:a16="http://schemas.microsoft.com/office/drawing/2014/main" id="{B1FA5784-0CB9-4E53-B480-B1622495721F}"/>
                  </a:ext>
                </a:extLst>
              </p:cNvPr>
              <p:cNvGrpSpPr>
                <a:grpSpLocks/>
              </p:cNvGrpSpPr>
              <p:nvPr/>
            </p:nvGrpSpPr>
            <p:grpSpPr bwMode="auto">
              <a:xfrm>
                <a:off x="1936" y="3639"/>
                <a:ext cx="635" cy="425"/>
                <a:chOff x="697" y="3326"/>
                <a:chExt cx="743" cy="483"/>
              </a:xfrm>
              <a:grpFill/>
            </p:grpSpPr>
            <p:sp>
              <p:nvSpPr>
                <p:cNvPr id="96" name="Oval 29">
                  <a:extLst>
                    <a:ext uri="{FF2B5EF4-FFF2-40B4-BE49-F238E27FC236}">
                      <a16:creationId xmlns:a16="http://schemas.microsoft.com/office/drawing/2014/main" id="{F0E3072D-383C-49D3-AC2D-ACBA142E47CF}"/>
                    </a:ext>
                  </a:extLst>
                </p:cNvPr>
                <p:cNvSpPr>
                  <a:spLocks noChangeArrowheads="1"/>
                </p:cNvSpPr>
                <p:nvPr/>
              </p:nvSpPr>
              <p:spPr bwMode="auto">
                <a:xfrm>
                  <a:off x="705" y="3679"/>
                  <a:ext cx="735" cy="130"/>
                </a:xfrm>
                <a:prstGeom prst="ellipse">
                  <a:avLst/>
                </a:prstGeom>
                <a:grpFill/>
                <a:ln w="12700">
                  <a:solidFill>
                    <a:schemeClr val="tx1"/>
                  </a:solidFill>
                  <a:round/>
                  <a:headEnd/>
                  <a:tailEnd/>
                </a:ln>
              </p:spPr>
              <p:txBody>
                <a:bodyPr wrap="none" anchor="ctr"/>
                <a:lstStyle/>
                <a:p>
                  <a:endParaRPr lang="en-US" dirty="0"/>
                </a:p>
              </p:txBody>
            </p:sp>
            <p:sp>
              <p:nvSpPr>
                <p:cNvPr id="97" name="Rectangle 30">
                  <a:extLst>
                    <a:ext uri="{FF2B5EF4-FFF2-40B4-BE49-F238E27FC236}">
                      <a16:creationId xmlns:a16="http://schemas.microsoft.com/office/drawing/2014/main" id="{982BFB1E-3059-4421-A674-0ADC22412EA4}"/>
                    </a:ext>
                  </a:extLst>
                </p:cNvPr>
                <p:cNvSpPr>
                  <a:spLocks noChangeArrowheads="1"/>
                </p:cNvSpPr>
                <p:nvPr/>
              </p:nvSpPr>
              <p:spPr bwMode="auto">
                <a:xfrm>
                  <a:off x="697" y="3389"/>
                  <a:ext cx="743" cy="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8" name="Oval 31">
                  <a:extLst>
                    <a:ext uri="{FF2B5EF4-FFF2-40B4-BE49-F238E27FC236}">
                      <a16:creationId xmlns:a16="http://schemas.microsoft.com/office/drawing/2014/main" id="{61F6FEDC-DE7E-4519-9718-0D8B56615092}"/>
                    </a:ext>
                  </a:extLst>
                </p:cNvPr>
                <p:cNvSpPr>
                  <a:spLocks noChangeArrowheads="1"/>
                </p:cNvSpPr>
                <p:nvPr/>
              </p:nvSpPr>
              <p:spPr bwMode="auto">
                <a:xfrm>
                  <a:off x="701" y="3326"/>
                  <a:ext cx="735" cy="131"/>
                </a:xfrm>
                <a:prstGeom prst="ellipse">
                  <a:avLst/>
                </a:prstGeom>
                <a:grpFill/>
                <a:ln w="12700">
                  <a:solidFill>
                    <a:schemeClr val="tx1"/>
                  </a:solidFill>
                  <a:round/>
                  <a:headEnd/>
                  <a:tailEnd/>
                </a:ln>
              </p:spPr>
              <p:txBody>
                <a:bodyPr wrap="none" anchor="ctr"/>
                <a:lstStyle/>
                <a:p>
                  <a:endParaRPr lang="en-US" dirty="0"/>
                </a:p>
              </p:txBody>
            </p:sp>
            <p:sp>
              <p:nvSpPr>
                <p:cNvPr id="99" name="Line 32">
                  <a:extLst>
                    <a:ext uri="{FF2B5EF4-FFF2-40B4-BE49-F238E27FC236}">
                      <a16:creationId xmlns:a16="http://schemas.microsoft.com/office/drawing/2014/main" id="{40450A9B-699D-42D1-BB74-CDA807B15D6A}"/>
                    </a:ext>
                  </a:extLst>
                </p:cNvPr>
                <p:cNvSpPr>
                  <a:spLocks noChangeShapeType="1"/>
                </p:cNvSpPr>
                <p:nvPr/>
              </p:nvSpPr>
              <p:spPr bwMode="auto">
                <a:xfrm>
                  <a:off x="698" y="3391"/>
                  <a:ext cx="0" cy="357"/>
                </a:xfrm>
                <a:prstGeom prst="line">
                  <a:avLst/>
                </a:prstGeom>
                <a:grpFill/>
                <a:ln w="12700">
                  <a:solidFill>
                    <a:schemeClr val="tx1"/>
                  </a:solidFill>
                  <a:round/>
                  <a:headEnd type="none" w="sm" len="sm"/>
                  <a:tailEnd type="none" w="sm" len="sm"/>
                </a:ln>
              </p:spPr>
              <p:txBody>
                <a:bodyPr wrap="none" anchor="ctr"/>
                <a:lstStyle/>
                <a:p>
                  <a:endParaRPr lang="en-GB" dirty="0"/>
                </a:p>
              </p:txBody>
            </p:sp>
            <p:sp>
              <p:nvSpPr>
                <p:cNvPr id="100" name="Line 33">
                  <a:extLst>
                    <a:ext uri="{FF2B5EF4-FFF2-40B4-BE49-F238E27FC236}">
                      <a16:creationId xmlns:a16="http://schemas.microsoft.com/office/drawing/2014/main" id="{4B8ED1BE-F8EA-4667-A432-35BAD9FB8F69}"/>
                    </a:ext>
                  </a:extLst>
                </p:cNvPr>
                <p:cNvSpPr>
                  <a:spLocks noChangeShapeType="1"/>
                </p:cNvSpPr>
                <p:nvPr/>
              </p:nvSpPr>
              <p:spPr bwMode="auto">
                <a:xfrm>
                  <a:off x="1438" y="3394"/>
                  <a:ext cx="0" cy="357"/>
                </a:xfrm>
                <a:prstGeom prst="line">
                  <a:avLst/>
                </a:prstGeom>
                <a:grpFill/>
                <a:ln w="12700">
                  <a:solidFill>
                    <a:schemeClr val="tx1"/>
                  </a:solidFill>
                  <a:round/>
                  <a:headEnd type="none" w="sm" len="sm"/>
                  <a:tailEnd type="none" w="sm" len="sm"/>
                </a:ln>
              </p:spPr>
              <p:txBody>
                <a:bodyPr wrap="none" anchor="ctr"/>
                <a:lstStyle/>
                <a:p>
                  <a:endParaRPr lang="en-GB" dirty="0"/>
                </a:p>
              </p:txBody>
            </p:sp>
          </p:grpSp>
          <p:sp>
            <p:nvSpPr>
              <p:cNvPr id="35" name="Line 34">
                <a:extLst>
                  <a:ext uri="{FF2B5EF4-FFF2-40B4-BE49-F238E27FC236}">
                    <a16:creationId xmlns:a16="http://schemas.microsoft.com/office/drawing/2014/main" id="{725E3744-E8D9-4FFC-B943-0D6B53249F5A}"/>
                  </a:ext>
                </a:extLst>
              </p:cNvPr>
              <p:cNvSpPr>
                <a:spLocks noChangeShapeType="1"/>
              </p:cNvSpPr>
              <p:nvPr/>
            </p:nvSpPr>
            <p:spPr bwMode="auto">
              <a:xfrm flipH="1">
                <a:off x="2454" y="3505"/>
                <a:ext cx="0" cy="128"/>
              </a:xfrm>
              <a:prstGeom prst="line">
                <a:avLst/>
              </a:prstGeom>
              <a:grpFill/>
              <a:ln w="12700">
                <a:solidFill>
                  <a:srgbClr val="000000"/>
                </a:solidFill>
                <a:round/>
                <a:headEnd type="none" w="sm" len="sm"/>
                <a:tailEnd type="none" w="sm" len="sm"/>
              </a:ln>
            </p:spPr>
            <p:txBody>
              <a:bodyPr wrap="none" anchor="ctr"/>
              <a:lstStyle/>
              <a:p>
                <a:endParaRPr lang="en-GB" dirty="0"/>
              </a:p>
            </p:txBody>
          </p:sp>
          <p:grpSp>
            <p:nvGrpSpPr>
              <p:cNvPr id="36" name="Group 35">
                <a:extLst>
                  <a:ext uri="{FF2B5EF4-FFF2-40B4-BE49-F238E27FC236}">
                    <a16:creationId xmlns:a16="http://schemas.microsoft.com/office/drawing/2014/main" id="{3A0AD4ED-A46F-484A-8F62-9AAA235AA6CE}"/>
                  </a:ext>
                </a:extLst>
              </p:cNvPr>
              <p:cNvGrpSpPr>
                <a:grpSpLocks/>
              </p:cNvGrpSpPr>
              <p:nvPr/>
            </p:nvGrpSpPr>
            <p:grpSpPr bwMode="auto">
              <a:xfrm>
                <a:off x="2416" y="3431"/>
                <a:ext cx="58" cy="54"/>
                <a:chOff x="1258" y="3090"/>
                <a:chExt cx="68" cy="61"/>
              </a:xfrm>
              <a:grpFill/>
            </p:grpSpPr>
            <p:sp>
              <p:nvSpPr>
                <p:cNvPr id="92" name="AutoShape 36">
                  <a:extLst>
                    <a:ext uri="{FF2B5EF4-FFF2-40B4-BE49-F238E27FC236}">
                      <a16:creationId xmlns:a16="http://schemas.microsoft.com/office/drawing/2014/main" id="{861896CB-A906-4416-B984-40C337CE0BD9}"/>
                    </a:ext>
                  </a:extLst>
                </p:cNvPr>
                <p:cNvSpPr>
                  <a:spLocks noChangeArrowheads="1"/>
                </p:cNvSpPr>
                <p:nvPr/>
              </p:nvSpPr>
              <p:spPr bwMode="auto">
                <a:xfrm rot="10800000">
                  <a:off x="1273" y="3090"/>
                  <a:ext cx="53" cy="29"/>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93" name="AutoShape 37">
                  <a:extLst>
                    <a:ext uri="{FF2B5EF4-FFF2-40B4-BE49-F238E27FC236}">
                      <a16:creationId xmlns:a16="http://schemas.microsoft.com/office/drawing/2014/main" id="{8DC63203-C1AD-4D99-9EFB-45850F10A4D9}"/>
                    </a:ext>
                  </a:extLst>
                </p:cNvPr>
                <p:cNvSpPr>
                  <a:spLocks noChangeArrowheads="1"/>
                </p:cNvSpPr>
                <p:nvPr/>
              </p:nvSpPr>
              <p:spPr bwMode="auto">
                <a:xfrm>
                  <a:off x="1273" y="3121"/>
                  <a:ext cx="53"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94" name="Oval 38">
                  <a:extLst>
                    <a:ext uri="{FF2B5EF4-FFF2-40B4-BE49-F238E27FC236}">
                      <a16:creationId xmlns:a16="http://schemas.microsoft.com/office/drawing/2014/main" id="{8DDB5845-7AB3-412E-96A6-8167806D75D2}"/>
                    </a:ext>
                  </a:extLst>
                </p:cNvPr>
                <p:cNvSpPr>
                  <a:spLocks noChangeArrowheads="1"/>
                </p:cNvSpPr>
                <p:nvPr/>
              </p:nvSpPr>
              <p:spPr bwMode="auto">
                <a:xfrm>
                  <a:off x="1258" y="3098"/>
                  <a:ext cx="15" cy="37"/>
                </a:xfrm>
                <a:prstGeom prst="ellipse">
                  <a:avLst/>
                </a:prstGeom>
                <a:grpFill/>
                <a:ln w="12700">
                  <a:solidFill>
                    <a:srgbClr val="000000"/>
                  </a:solidFill>
                  <a:round/>
                  <a:headEnd/>
                  <a:tailEnd/>
                </a:ln>
              </p:spPr>
              <p:txBody>
                <a:bodyPr wrap="none" anchor="ctr"/>
                <a:lstStyle/>
                <a:p>
                  <a:endParaRPr lang="en-US" dirty="0"/>
                </a:p>
              </p:txBody>
            </p:sp>
            <p:sp>
              <p:nvSpPr>
                <p:cNvPr id="95" name="Line 39">
                  <a:extLst>
                    <a:ext uri="{FF2B5EF4-FFF2-40B4-BE49-F238E27FC236}">
                      <a16:creationId xmlns:a16="http://schemas.microsoft.com/office/drawing/2014/main" id="{1A33241F-EFD7-4051-AEE3-77188C438559}"/>
                    </a:ext>
                  </a:extLst>
                </p:cNvPr>
                <p:cNvSpPr>
                  <a:spLocks noChangeShapeType="1"/>
                </p:cNvSpPr>
                <p:nvPr/>
              </p:nvSpPr>
              <p:spPr bwMode="auto">
                <a:xfrm>
                  <a:off x="1272" y="3119"/>
                  <a:ext cx="26" cy="0"/>
                </a:xfrm>
                <a:prstGeom prst="line">
                  <a:avLst/>
                </a:prstGeom>
                <a:grpFill/>
                <a:ln w="12700">
                  <a:solidFill>
                    <a:srgbClr val="000000"/>
                  </a:solidFill>
                  <a:round/>
                  <a:headEnd type="none" w="sm" len="sm"/>
                  <a:tailEnd type="none" w="sm" len="sm"/>
                </a:ln>
              </p:spPr>
              <p:txBody>
                <a:bodyPr wrap="none" anchor="ctr"/>
                <a:lstStyle/>
                <a:p>
                  <a:endParaRPr lang="en-GB" dirty="0"/>
                </a:p>
              </p:txBody>
            </p:sp>
          </p:grpSp>
          <p:sp>
            <p:nvSpPr>
              <p:cNvPr id="37" name="Line 40">
                <a:extLst>
                  <a:ext uri="{FF2B5EF4-FFF2-40B4-BE49-F238E27FC236}">
                    <a16:creationId xmlns:a16="http://schemas.microsoft.com/office/drawing/2014/main" id="{33978AF3-69C8-4F68-A42F-D096D4483FFC}"/>
                  </a:ext>
                </a:extLst>
              </p:cNvPr>
              <p:cNvSpPr>
                <a:spLocks noChangeShapeType="1"/>
              </p:cNvSpPr>
              <p:nvPr/>
            </p:nvSpPr>
            <p:spPr bwMode="auto">
              <a:xfrm flipH="1">
                <a:off x="3083" y="3623"/>
                <a:ext cx="1" cy="144"/>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38" name="Line 41">
                <a:extLst>
                  <a:ext uri="{FF2B5EF4-FFF2-40B4-BE49-F238E27FC236}">
                    <a16:creationId xmlns:a16="http://schemas.microsoft.com/office/drawing/2014/main" id="{D3FB9BD4-7934-4999-A1AE-8DD08A77D610}"/>
                  </a:ext>
                </a:extLst>
              </p:cNvPr>
              <p:cNvSpPr>
                <a:spLocks noChangeShapeType="1"/>
              </p:cNvSpPr>
              <p:nvPr/>
            </p:nvSpPr>
            <p:spPr bwMode="auto">
              <a:xfrm>
                <a:off x="2827" y="3618"/>
                <a:ext cx="0" cy="266"/>
              </a:xfrm>
              <a:prstGeom prst="line">
                <a:avLst/>
              </a:prstGeom>
              <a:grpFill/>
              <a:ln w="12700">
                <a:solidFill>
                  <a:srgbClr val="000000"/>
                </a:solidFill>
                <a:round/>
                <a:headEnd type="none" w="sm" len="sm"/>
                <a:tailEnd type="none" w="sm" len="sm"/>
              </a:ln>
            </p:spPr>
            <p:txBody>
              <a:bodyPr wrap="none" anchor="ctr"/>
              <a:lstStyle/>
              <a:p>
                <a:endParaRPr lang="en-GB" dirty="0"/>
              </a:p>
            </p:txBody>
          </p:sp>
          <p:grpSp>
            <p:nvGrpSpPr>
              <p:cNvPr id="39" name="Group 42">
                <a:extLst>
                  <a:ext uri="{FF2B5EF4-FFF2-40B4-BE49-F238E27FC236}">
                    <a16:creationId xmlns:a16="http://schemas.microsoft.com/office/drawing/2014/main" id="{71324C76-A59D-4C83-AD84-B5BA9915F8F6}"/>
                  </a:ext>
                </a:extLst>
              </p:cNvPr>
              <p:cNvGrpSpPr>
                <a:grpSpLocks/>
              </p:cNvGrpSpPr>
              <p:nvPr/>
            </p:nvGrpSpPr>
            <p:grpSpPr bwMode="auto">
              <a:xfrm>
                <a:off x="3009" y="3304"/>
                <a:ext cx="150" cy="313"/>
                <a:chOff x="1952" y="2945"/>
                <a:chExt cx="175" cy="356"/>
              </a:xfrm>
              <a:grpFill/>
            </p:grpSpPr>
            <p:sp>
              <p:nvSpPr>
                <p:cNvPr id="90" name="AutoShape 43">
                  <a:extLst>
                    <a:ext uri="{FF2B5EF4-FFF2-40B4-BE49-F238E27FC236}">
                      <a16:creationId xmlns:a16="http://schemas.microsoft.com/office/drawing/2014/main" id="{70BA9B46-1922-4878-9C1A-0320E2E90740}"/>
                    </a:ext>
                  </a:extLst>
                </p:cNvPr>
                <p:cNvSpPr>
                  <a:spLocks noChangeArrowheads="1"/>
                </p:cNvSpPr>
                <p:nvPr/>
              </p:nvSpPr>
              <p:spPr bwMode="auto">
                <a:xfrm rot="-10800000" flipH="1" flipV="1">
                  <a:off x="1952" y="3052"/>
                  <a:ext cx="174" cy="248"/>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sp>
              <p:nvSpPr>
                <p:cNvPr id="91" name="Rectangle 44">
                  <a:extLst>
                    <a:ext uri="{FF2B5EF4-FFF2-40B4-BE49-F238E27FC236}">
                      <a16:creationId xmlns:a16="http://schemas.microsoft.com/office/drawing/2014/main" id="{8C5BB087-C491-4A39-A3E6-74142772A52F}"/>
                    </a:ext>
                  </a:extLst>
                </p:cNvPr>
                <p:cNvSpPr>
                  <a:spLocks noChangeArrowheads="1"/>
                </p:cNvSpPr>
                <p:nvPr/>
              </p:nvSpPr>
              <p:spPr bwMode="auto">
                <a:xfrm>
                  <a:off x="1952" y="2945"/>
                  <a:ext cx="174" cy="99"/>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grpSp>
          <p:grpSp>
            <p:nvGrpSpPr>
              <p:cNvPr id="40" name="Group 45">
                <a:extLst>
                  <a:ext uri="{FF2B5EF4-FFF2-40B4-BE49-F238E27FC236}">
                    <a16:creationId xmlns:a16="http://schemas.microsoft.com/office/drawing/2014/main" id="{16FA6165-6976-4625-BF48-AF04BB818B75}"/>
                  </a:ext>
                </a:extLst>
              </p:cNvPr>
              <p:cNvGrpSpPr>
                <a:grpSpLocks/>
              </p:cNvGrpSpPr>
              <p:nvPr/>
            </p:nvGrpSpPr>
            <p:grpSpPr bwMode="auto">
              <a:xfrm>
                <a:off x="2754" y="3299"/>
                <a:ext cx="148" cy="314"/>
                <a:chOff x="1653" y="2940"/>
                <a:chExt cx="174" cy="356"/>
              </a:xfrm>
              <a:grpFill/>
            </p:grpSpPr>
            <p:sp>
              <p:nvSpPr>
                <p:cNvPr id="88" name="AutoShape 46">
                  <a:extLst>
                    <a:ext uri="{FF2B5EF4-FFF2-40B4-BE49-F238E27FC236}">
                      <a16:creationId xmlns:a16="http://schemas.microsoft.com/office/drawing/2014/main" id="{C3BEA68F-CA00-454B-BF89-47FB12C2CD84}"/>
                    </a:ext>
                  </a:extLst>
                </p:cNvPr>
                <p:cNvSpPr>
                  <a:spLocks noChangeArrowheads="1"/>
                </p:cNvSpPr>
                <p:nvPr/>
              </p:nvSpPr>
              <p:spPr bwMode="auto">
                <a:xfrm rot="-10800000" flipH="1" flipV="1">
                  <a:off x="1653" y="3048"/>
                  <a:ext cx="173" cy="247"/>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sp>
              <p:nvSpPr>
                <p:cNvPr id="89" name="Rectangle 47">
                  <a:extLst>
                    <a:ext uri="{FF2B5EF4-FFF2-40B4-BE49-F238E27FC236}">
                      <a16:creationId xmlns:a16="http://schemas.microsoft.com/office/drawing/2014/main" id="{7B12DF24-1710-4A7C-BE66-2FE83D2AB2CE}"/>
                    </a:ext>
                  </a:extLst>
                </p:cNvPr>
                <p:cNvSpPr>
                  <a:spLocks noChangeArrowheads="1"/>
                </p:cNvSpPr>
                <p:nvPr/>
              </p:nvSpPr>
              <p:spPr bwMode="auto">
                <a:xfrm>
                  <a:off x="1653" y="2941"/>
                  <a:ext cx="173" cy="99"/>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grpSp>
          <p:grpSp>
            <p:nvGrpSpPr>
              <p:cNvPr id="41" name="Group 48">
                <a:extLst>
                  <a:ext uri="{FF2B5EF4-FFF2-40B4-BE49-F238E27FC236}">
                    <a16:creationId xmlns:a16="http://schemas.microsoft.com/office/drawing/2014/main" id="{AAD2A4EB-ED88-4A57-93BE-FC49EE8DAD04}"/>
                  </a:ext>
                </a:extLst>
              </p:cNvPr>
              <p:cNvGrpSpPr>
                <a:grpSpLocks/>
              </p:cNvGrpSpPr>
              <p:nvPr/>
            </p:nvGrpSpPr>
            <p:grpSpPr bwMode="auto">
              <a:xfrm>
                <a:off x="3260" y="3304"/>
                <a:ext cx="150" cy="313"/>
                <a:chOff x="2246" y="2945"/>
                <a:chExt cx="175" cy="356"/>
              </a:xfrm>
              <a:grpFill/>
            </p:grpSpPr>
            <p:sp>
              <p:nvSpPr>
                <p:cNvPr id="86" name="AutoShape 49">
                  <a:extLst>
                    <a:ext uri="{FF2B5EF4-FFF2-40B4-BE49-F238E27FC236}">
                      <a16:creationId xmlns:a16="http://schemas.microsoft.com/office/drawing/2014/main" id="{0A9EB31E-6F3A-4F97-9D5F-4B0A6824DA63}"/>
                    </a:ext>
                  </a:extLst>
                </p:cNvPr>
                <p:cNvSpPr>
                  <a:spLocks noChangeArrowheads="1"/>
                </p:cNvSpPr>
                <p:nvPr/>
              </p:nvSpPr>
              <p:spPr bwMode="auto">
                <a:xfrm rot="-10800000" flipH="1" flipV="1">
                  <a:off x="2247" y="3052"/>
                  <a:ext cx="174" cy="248"/>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sp>
              <p:nvSpPr>
                <p:cNvPr id="87" name="Rectangle 50">
                  <a:extLst>
                    <a:ext uri="{FF2B5EF4-FFF2-40B4-BE49-F238E27FC236}">
                      <a16:creationId xmlns:a16="http://schemas.microsoft.com/office/drawing/2014/main" id="{E2B3AB0A-BCF2-4A9C-ADBC-966B5C3E8EF7}"/>
                    </a:ext>
                  </a:extLst>
                </p:cNvPr>
                <p:cNvSpPr>
                  <a:spLocks noChangeArrowheads="1"/>
                </p:cNvSpPr>
                <p:nvPr/>
              </p:nvSpPr>
              <p:spPr bwMode="auto">
                <a:xfrm>
                  <a:off x="2247" y="2945"/>
                  <a:ext cx="174" cy="99"/>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grpSp>
          <p:sp>
            <p:nvSpPr>
              <p:cNvPr id="42" name="AutoShape 51">
                <a:extLst>
                  <a:ext uri="{FF2B5EF4-FFF2-40B4-BE49-F238E27FC236}">
                    <a16:creationId xmlns:a16="http://schemas.microsoft.com/office/drawing/2014/main" id="{9E157238-82CE-4AB2-B136-281B19A477F7}"/>
                  </a:ext>
                </a:extLst>
              </p:cNvPr>
              <p:cNvSpPr>
                <a:spLocks noChangeArrowheads="1"/>
              </p:cNvSpPr>
              <p:nvPr/>
            </p:nvSpPr>
            <p:spPr bwMode="auto">
              <a:xfrm>
                <a:off x="3966" y="3585"/>
                <a:ext cx="251" cy="371"/>
              </a:xfrm>
              <a:prstGeom prst="roundRect">
                <a:avLst>
                  <a:gd name="adj" fmla="val 12468"/>
                </a:avLst>
              </a:prstGeom>
              <a:grpFill/>
              <a:ln w="12700">
                <a:solidFill>
                  <a:srgbClr val="000000"/>
                </a:solidFill>
                <a:round/>
                <a:headEnd/>
                <a:tailEnd/>
              </a:ln>
            </p:spPr>
            <p:txBody>
              <a:bodyPr wrap="none" anchor="ctr"/>
              <a:lstStyle/>
              <a:p>
                <a:endParaRPr lang="en-US" dirty="0"/>
              </a:p>
            </p:txBody>
          </p:sp>
          <p:sp>
            <p:nvSpPr>
              <p:cNvPr id="43" name="Line 52">
                <a:extLst>
                  <a:ext uri="{FF2B5EF4-FFF2-40B4-BE49-F238E27FC236}">
                    <a16:creationId xmlns:a16="http://schemas.microsoft.com/office/drawing/2014/main" id="{3FCE2469-1299-430C-B590-D9C39FB2CAEE}"/>
                  </a:ext>
                </a:extLst>
              </p:cNvPr>
              <p:cNvSpPr>
                <a:spLocks noChangeShapeType="1"/>
              </p:cNvSpPr>
              <p:nvPr/>
            </p:nvSpPr>
            <p:spPr bwMode="auto">
              <a:xfrm flipV="1">
                <a:off x="4095" y="3451"/>
                <a:ext cx="0" cy="133"/>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44" name="Line 53">
                <a:extLst>
                  <a:ext uri="{FF2B5EF4-FFF2-40B4-BE49-F238E27FC236}">
                    <a16:creationId xmlns:a16="http://schemas.microsoft.com/office/drawing/2014/main" id="{624AC129-B9CC-46D4-810C-ECC633538213}"/>
                  </a:ext>
                </a:extLst>
              </p:cNvPr>
              <p:cNvSpPr>
                <a:spLocks noChangeShapeType="1"/>
              </p:cNvSpPr>
              <p:nvPr/>
            </p:nvSpPr>
            <p:spPr bwMode="auto">
              <a:xfrm>
                <a:off x="4099" y="3508"/>
                <a:ext cx="340"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45" name="AutoShape 54">
                <a:extLst>
                  <a:ext uri="{FF2B5EF4-FFF2-40B4-BE49-F238E27FC236}">
                    <a16:creationId xmlns:a16="http://schemas.microsoft.com/office/drawing/2014/main" id="{C0333E5C-DE68-4021-AD90-5F9964DDABAC}"/>
                  </a:ext>
                </a:extLst>
              </p:cNvPr>
              <p:cNvSpPr>
                <a:spLocks noChangeArrowheads="1"/>
              </p:cNvSpPr>
              <p:nvPr/>
            </p:nvSpPr>
            <p:spPr bwMode="auto">
              <a:xfrm>
                <a:off x="4416" y="3634"/>
                <a:ext cx="53" cy="157"/>
              </a:xfrm>
              <a:prstGeom prst="roundRect">
                <a:avLst>
                  <a:gd name="adj" fmla="val 39968"/>
                </a:avLst>
              </a:prstGeom>
              <a:grpFill/>
              <a:ln w="12700">
                <a:solidFill>
                  <a:srgbClr val="000000"/>
                </a:solidFill>
                <a:round/>
                <a:headEnd/>
                <a:tailEnd/>
              </a:ln>
            </p:spPr>
            <p:txBody>
              <a:bodyPr wrap="none" anchor="ctr"/>
              <a:lstStyle/>
              <a:p>
                <a:endParaRPr lang="en-US" dirty="0"/>
              </a:p>
            </p:txBody>
          </p:sp>
          <p:sp>
            <p:nvSpPr>
              <p:cNvPr id="46" name="Line 55">
                <a:extLst>
                  <a:ext uri="{FF2B5EF4-FFF2-40B4-BE49-F238E27FC236}">
                    <a16:creationId xmlns:a16="http://schemas.microsoft.com/office/drawing/2014/main" id="{D3E1B23F-8F7E-4698-A67F-A6475ED68666}"/>
                  </a:ext>
                </a:extLst>
              </p:cNvPr>
              <p:cNvSpPr>
                <a:spLocks noChangeShapeType="1"/>
              </p:cNvSpPr>
              <p:nvPr/>
            </p:nvSpPr>
            <p:spPr bwMode="auto">
              <a:xfrm>
                <a:off x="4441" y="3517"/>
                <a:ext cx="0" cy="116"/>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47" name="Line 56">
                <a:extLst>
                  <a:ext uri="{FF2B5EF4-FFF2-40B4-BE49-F238E27FC236}">
                    <a16:creationId xmlns:a16="http://schemas.microsoft.com/office/drawing/2014/main" id="{CC1CE5F6-E1B0-46D7-B4FD-9AC5F58D5282}"/>
                  </a:ext>
                </a:extLst>
              </p:cNvPr>
              <p:cNvSpPr>
                <a:spLocks noChangeShapeType="1"/>
              </p:cNvSpPr>
              <p:nvPr/>
            </p:nvSpPr>
            <p:spPr bwMode="auto">
              <a:xfrm>
                <a:off x="4086" y="3955"/>
                <a:ext cx="0" cy="173"/>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48" name="Line 57">
                <a:extLst>
                  <a:ext uri="{FF2B5EF4-FFF2-40B4-BE49-F238E27FC236}">
                    <a16:creationId xmlns:a16="http://schemas.microsoft.com/office/drawing/2014/main" id="{B3596B32-2CFF-4F6E-A59A-5AEF4B8E4E2E}"/>
                  </a:ext>
                </a:extLst>
              </p:cNvPr>
              <p:cNvSpPr>
                <a:spLocks noChangeShapeType="1"/>
              </p:cNvSpPr>
              <p:nvPr/>
            </p:nvSpPr>
            <p:spPr bwMode="auto">
              <a:xfrm>
                <a:off x="4088" y="4128"/>
                <a:ext cx="545" cy="0"/>
              </a:xfrm>
              <a:prstGeom prst="line">
                <a:avLst/>
              </a:prstGeom>
              <a:grpFill/>
              <a:ln w="12700">
                <a:solidFill>
                  <a:srgbClr val="000000"/>
                </a:solidFill>
                <a:round/>
                <a:headEnd type="none" w="sm" len="sm"/>
                <a:tailEnd type="none" w="sm" len="sm"/>
              </a:ln>
            </p:spPr>
            <p:txBody>
              <a:bodyPr wrap="none" anchor="ctr"/>
              <a:lstStyle/>
              <a:p>
                <a:endParaRPr lang="en-GB" dirty="0"/>
              </a:p>
            </p:txBody>
          </p:sp>
          <p:grpSp>
            <p:nvGrpSpPr>
              <p:cNvPr id="49" name="Group 58">
                <a:extLst>
                  <a:ext uri="{FF2B5EF4-FFF2-40B4-BE49-F238E27FC236}">
                    <a16:creationId xmlns:a16="http://schemas.microsoft.com/office/drawing/2014/main" id="{B372A119-93D8-41B8-851C-080F33D62AB8}"/>
                  </a:ext>
                </a:extLst>
              </p:cNvPr>
              <p:cNvGrpSpPr>
                <a:grpSpLocks/>
              </p:cNvGrpSpPr>
              <p:nvPr/>
            </p:nvGrpSpPr>
            <p:grpSpPr bwMode="auto">
              <a:xfrm>
                <a:off x="4143" y="4089"/>
                <a:ext cx="52" cy="58"/>
                <a:chOff x="3279" y="3837"/>
                <a:chExt cx="60" cy="66"/>
              </a:xfrm>
              <a:grpFill/>
            </p:grpSpPr>
            <p:sp>
              <p:nvSpPr>
                <p:cNvPr id="82" name="AutoShape 59">
                  <a:extLst>
                    <a:ext uri="{FF2B5EF4-FFF2-40B4-BE49-F238E27FC236}">
                      <a16:creationId xmlns:a16="http://schemas.microsoft.com/office/drawing/2014/main" id="{57B172B5-428C-4D78-ABBE-4BF0ED80C246}"/>
                    </a:ext>
                  </a:extLst>
                </p:cNvPr>
                <p:cNvSpPr>
                  <a:spLocks noChangeArrowheads="1"/>
                </p:cNvSpPr>
                <p:nvPr/>
              </p:nvSpPr>
              <p:spPr bwMode="auto">
                <a:xfrm rot="-5400000">
                  <a:off x="3298" y="3862"/>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83" name="AutoShape 60">
                  <a:extLst>
                    <a:ext uri="{FF2B5EF4-FFF2-40B4-BE49-F238E27FC236}">
                      <a16:creationId xmlns:a16="http://schemas.microsoft.com/office/drawing/2014/main" id="{D95111CD-FA65-4070-B110-F937E039A2DE}"/>
                    </a:ext>
                  </a:extLst>
                </p:cNvPr>
                <p:cNvSpPr>
                  <a:spLocks noChangeArrowheads="1"/>
                </p:cNvSpPr>
                <p:nvPr/>
              </p:nvSpPr>
              <p:spPr bwMode="auto">
                <a:xfrm rot="5400000">
                  <a:off x="3267" y="3863"/>
                  <a:ext cx="52" cy="28"/>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84" name="Oval 61">
                  <a:extLst>
                    <a:ext uri="{FF2B5EF4-FFF2-40B4-BE49-F238E27FC236}">
                      <a16:creationId xmlns:a16="http://schemas.microsoft.com/office/drawing/2014/main" id="{9FF4B297-8CC8-47AE-BF08-3786072263DF}"/>
                    </a:ext>
                  </a:extLst>
                </p:cNvPr>
                <p:cNvSpPr>
                  <a:spLocks noChangeArrowheads="1"/>
                </p:cNvSpPr>
                <p:nvPr/>
              </p:nvSpPr>
              <p:spPr bwMode="auto">
                <a:xfrm>
                  <a:off x="3293" y="3837"/>
                  <a:ext cx="36" cy="14"/>
                </a:xfrm>
                <a:prstGeom prst="ellipse">
                  <a:avLst/>
                </a:prstGeom>
                <a:grpFill/>
                <a:ln w="12700">
                  <a:solidFill>
                    <a:srgbClr val="000000"/>
                  </a:solidFill>
                  <a:round/>
                  <a:headEnd/>
                  <a:tailEnd/>
                </a:ln>
              </p:spPr>
              <p:txBody>
                <a:bodyPr wrap="none" anchor="ctr"/>
                <a:lstStyle/>
                <a:p>
                  <a:endParaRPr lang="en-US" dirty="0"/>
                </a:p>
              </p:txBody>
            </p:sp>
            <p:sp>
              <p:nvSpPr>
                <p:cNvPr id="85" name="Line 62">
                  <a:extLst>
                    <a:ext uri="{FF2B5EF4-FFF2-40B4-BE49-F238E27FC236}">
                      <a16:creationId xmlns:a16="http://schemas.microsoft.com/office/drawing/2014/main" id="{1833FF1F-8DDB-4D0A-8530-E82B1DA24BE7}"/>
                    </a:ext>
                  </a:extLst>
                </p:cNvPr>
                <p:cNvSpPr>
                  <a:spLocks noChangeShapeType="1"/>
                </p:cNvSpPr>
                <p:nvPr/>
              </p:nvSpPr>
              <p:spPr bwMode="auto">
                <a:xfrm>
                  <a:off x="3309" y="3852"/>
                  <a:ext cx="0" cy="25"/>
                </a:xfrm>
                <a:prstGeom prst="line">
                  <a:avLst/>
                </a:prstGeom>
                <a:grpFill/>
                <a:ln w="12700">
                  <a:solidFill>
                    <a:srgbClr val="000000"/>
                  </a:solidFill>
                  <a:round/>
                  <a:headEnd type="none" w="sm" len="sm"/>
                  <a:tailEnd type="none" w="sm" len="sm"/>
                </a:ln>
              </p:spPr>
              <p:txBody>
                <a:bodyPr wrap="none" anchor="ctr"/>
                <a:lstStyle/>
                <a:p>
                  <a:endParaRPr lang="en-GB" dirty="0"/>
                </a:p>
              </p:txBody>
            </p:sp>
          </p:grpSp>
          <p:sp>
            <p:nvSpPr>
              <p:cNvPr id="50" name="Line 63">
                <a:extLst>
                  <a:ext uri="{FF2B5EF4-FFF2-40B4-BE49-F238E27FC236}">
                    <a16:creationId xmlns:a16="http://schemas.microsoft.com/office/drawing/2014/main" id="{11F02913-B9DF-4C31-8ADC-2614F481E83A}"/>
                  </a:ext>
                </a:extLst>
              </p:cNvPr>
              <p:cNvSpPr>
                <a:spLocks noChangeShapeType="1"/>
              </p:cNvSpPr>
              <p:nvPr/>
            </p:nvSpPr>
            <p:spPr bwMode="auto">
              <a:xfrm>
                <a:off x="4446" y="3796"/>
                <a:ext cx="0" cy="215"/>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51" name="Line 64">
                <a:extLst>
                  <a:ext uri="{FF2B5EF4-FFF2-40B4-BE49-F238E27FC236}">
                    <a16:creationId xmlns:a16="http://schemas.microsoft.com/office/drawing/2014/main" id="{6A5D86B0-6A08-45A4-B24A-C4DD95163B5A}"/>
                  </a:ext>
                </a:extLst>
              </p:cNvPr>
              <p:cNvSpPr>
                <a:spLocks noChangeShapeType="1"/>
              </p:cNvSpPr>
              <p:nvPr/>
            </p:nvSpPr>
            <p:spPr bwMode="auto">
              <a:xfrm>
                <a:off x="3761" y="3655"/>
                <a:ext cx="204"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52" name="Line 65">
                <a:extLst>
                  <a:ext uri="{FF2B5EF4-FFF2-40B4-BE49-F238E27FC236}">
                    <a16:creationId xmlns:a16="http://schemas.microsoft.com/office/drawing/2014/main" id="{1D2F8A63-D481-4718-B63E-421300E6161F}"/>
                  </a:ext>
                </a:extLst>
              </p:cNvPr>
              <p:cNvSpPr>
                <a:spLocks noChangeShapeType="1"/>
              </p:cNvSpPr>
              <p:nvPr/>
            </p:nvSpPr>
            <p:spPr bwMode="auto">
              <a:xfrm>
                <a:off x="3760" y="3769"/>
                <a:ext cx="202"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53" name="Line 66">
                <a:extLst>
                  <a:ext uri="{FF2B5EF4-FFF2-40B4-BE49-F238E27FC236}">
                    <a16:creationId xmlns:a16="http://schemas.microsoft.com/office/drawing/2014/main" id="{FB0DBC94-F180-4410-9105-3DFB2B022724}"/>
                  </a:ext>
                </a:extLst>
              </p:cNvPr>
              <p:cNvSpPr>
                <a:spLocks noChangeShapeType="1"/>
              </p:cNvSpPr>
              <p:nvPr/>
            </p:nvSpPr>
            <p:spPr bwMode="auto">
              <a:xfrm>
                <a:off x="3757" y="3883"/>
                <a:ext cx="203"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54" name="Line 67">
                <a:extLst>
                  <a:ext uri="{FF2B5EF4-FFF2-40B4-BE49-F238E27FC236}">
                    <a16:creationId xmlns:a16="http://schemas.microsoft.com/office/drawing/2014/main" id="{753CB7E7-8AFB-4577-9F1E-7CAB1D36D89F}"/>
                  </a:ext>
                </a:extLst>
              </p:cNvPr>
              <p:cNvSpPr>
                <a:spLocks noChangeShapeType="1"/>
              </p:cNvSpPr>
              <p:nvPr/>
            </p:nvSpPr>
            <p:spPr bwMode="auto">
              <a:xfrm>
                <a:off x="4089" y="4011"/>
                <a:ext cx="354" cy="0"/>
              </a:xfrm>
              <a:prstGeom prst="line">
                <a:avLst/>
              </a:prstGeom>
              <a:grpFill/>
              <a:ln w="12700">
                <a:solidFill>
                  <a:srgbClr val="000000"/>
                </a:solidFill>
                <a:round/>
                <a:headEnd type="none" w="sm" len="sm"/>
                <a:tailEnd type="none" w="sm" len="sm"/>
              </a:ln>
            </p:spPr>
            <p:txBody>
              <a:bodyPr wrap="none" anchor="ctr"/>
              <a:lstStyle/>
              <a:p>
                <a:endParaRPr lang="en-GB" dirty="0"/>
              </a:p>
            </p:txBody>
          </p:sp>
          <p:grpSp>
            <p:nvGrpSpPr>
              <p:cNvPr id="55" name="Group 68">
                <a:extLst>
                  <a:ext uri="{FF2B5EF4-FFF2-40B4-BE49-F238E27FC236}">
                    <a16:creationId xmlns:a16="http://schemas.microsoft.com/office/drawing/2014/main" id="{3D1F5753-EC74-4EAD-BF19-8DF6489D15F6}"/>
                  </a:ext>
                </a:extLst>
              </p:cNvPr>
              <p:cNvGrpSpPr>
                <a:grpSpLocks/>
              </p:cNvGrpSpPr>
              <p:nvPr/>
            </p:nvGrpSpPr>
            <p:grpSpPr bwMode="auto">
              <a:xfrm>
                <a:off x="3802" y="3847"/>
                <a:ext cx="52" cy="57"/>
                <a:chOff x="2880" y="3562"/>
                <a:chExt cx="60" cy="65"/>
              </a:xfrm>
              <a:grpFill/>
            </p:grpSpPr>
            <p:sp>
              <p:nvSpPr>
                <p:cNvPr id="78" name="AutoShape 69">
                  <a:extLst>
                    <a:ext uri="{FF2B5EF4-FFF2-40B4-BE49-F238E27FC236}">
                      <a16:creationId xmlns:a16="http://schemas.microsoft.com/office/drawing/2014/main" id="{C17DE2BC-C58A-4E36-BC90-D29C41B9E476}"/>
                    </a:ext>
                  </a:extLst>
                </p:cNvPr>
                <p:cNvSpPr>
                  <a:spLocks noChangeArrowheads="1"/>
                </p:cNvSpPr>
                <p:nvPr/>
              </p:nvSpPr>
              <p:spPr bwMode="auto">
                <a:xfrm rot="-5400000">
                  <a:off x="2899" y="3586"/>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79" name="AutoShape 70">
                  <a:extLst>
                    <a:ext uri="{FF2B5EF4-FFF2-40B4-BE49-F238E27FC236}">
                      <a16:creationId xmlns:a16="http://schemas.microsoft.com/office/drawing/2014/main" id="{5E6B2740-EDF8-4DA6-A64F-AABAB49B81A8}"/>
                    </a:ext>
                  </a:extLst>
                </p:cNvPr>
                <p:cNvSpPr>
                  <a:spLocks noChangeArrowheads="1"/>
                </p:cNvSpPr>
                <p:nvPr/>
              </p:nvSpPr>
              <p:spPr bwMode="auto">
                <a:xfrm rot="5400000">
                  <a:off x="2868" y="3587"/>
                  <a:ext cx="52" cy="28"/>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80" name="Oval 71">
                  <a:extLst>
                    <a:ext uri="{FF2B5EF4-FFF2-40B4-BE49-F238E27FC236}">
                      <a16:creationId xmlns:a16="http://schemas.microsoft.com/office/drawing/2014/main" id="{83038FD8-2919-4810-BCC4-17489C549A35}"/>
                    </a:ext>
                  </a:extLst>
                </p:cNvPr>
                <p:cNvSpPr>
                  <a:spLocks noChangeArrowheads="1"/>
                </p:cNvSpPr>
                <p:nvPr/>
              </p:nvSpPr>
              <p:spPr bwMode="auto">
                <a:xfrm>
                  <a:off x="2893" y="3562"/>
                  <a:ext cx="36" cy="14"/>
                </a:xfrm>
                <a:prstGeom prst="ellipse">
                  <a:avLst/>
                </a:prstGeom>
                <a:grpFill/>
                <a:ln w="12700">
                  <a:solidFill>
                    <a:srgbClr val="000000"/>
                  </a:solidFill>
                  <a:round/>
                  <a:headEnd/>
                  <a:tailEnd/>
                </a:ln>
              </p:spPr>
              <p:txBody>
                <a:bodyPr wrap="none" anchor="ctr"/>
                <a:lstStyle/>
                <a:p>
                  <a:endParaRPr lang="en-US" dirty="0"/>
                </a:p>
              </p:txBody>
            </p:sp>
            <p:sp>
              <p:nvSpPr>
                <p:cNvPr id="81" name="Line 72">
                  <a:extLst>
                    <a:ext uri="{FF2B5EF4-FFF2-40B4-BE49-F238E27FC236}">
                      <a16:creationId xmlns:a16="http://schemas.microsoft.com/office/drawing/2014/main" id="{D4B02E9D-ECEF-4737-9F16-7C0133F2A0E9}"/>
                    </a:ext>
                  </a:extLst>
                </p:cNvPr>
                <p:cNvSpPr>
                  <a:spLocks noChangeShapeType="1"/>
                </p:cNvSpPr>
                <p:nvPr/>
              </p:nvSpPr>
              <p:spPr bwMode="auto">
                <a:xfrm>
                  <a:off x="2909" y="3577"/>
                  <a:ext cx="0" cy="25"/>
                </a:xfrm>
                <a:prstGeom prst="line">
                  <a:avLst/>
                </a:prstGeom>
                <a:grpFill/>
                <a:ln w="12700">
                  <a:solidFill>
                    <a:srgbClr val="000000"/>
                  </a:solidFill>
                  <a:round/>
                  <a:headEnd type="none" w="sm" len="sm"/>
                  <a:tailEnd type="none" w="sm" len="sm"/>
                </a:ln>
              </p:spPr>
              <p:txBody>
                <a:bodyPr wrap="none" anchor="ctr"/>
                <a:lstStyle/>
                <a:p>
                  <a:endParaRPr lang="en-GB" dirty="0"/>
                </a:p>
              </p:txBody>
            </p:sp>
          </p:grpSp>
          <p:grpSp>
            <p:nvGrpSpPr>
              <p:cNvPr id="56" name="Group 73">
                <a:extLst>
                  <a:ext uri="{FF2B5EF4-FFF2-40B4-BE49-F238E27FC236}">
                    <a16:creationId xmlns:a16="http://schemas.microsoft.com/office/drawing/2014/main" id="{429CA96A-F39E-4195-BD81-52DF8C4C9ED2}"/>
                  </a:ext>
                </a:extLst>
              </p:cNvPr>
              <p:cNvGrpSpPr>
                <a:grpSpLocks/>
              </p:cNvGrpSpPr>
              <p:nvPr/>
            </p:nvGrpSpPr>
            <p:grpSpPr bwMode="auto">
              <a:xfrm>
                <a:off x="3805" y="3619"/>
                <a:ext cx="50" cy="57"/>
                <a:chOff x="2883" y="3303"/>
                <a:chExt cx="59" cy="65"/>
              </a:xfrm>
              <a:grpFill/>
            </p:grpSpPr>
            <p:sp>
              <p:nvSpPr>
                <p:cNvPr id="74" name="AutoShape 74">
                  <a:extLst>
                    <a:ext uri="{FF2B5EF4-FFF2-40B4-BE49-F238E27FC236}">
                      <a16:creationId xmlns:a16="http://schemas.microsoft.com/office/drawing/2014/main" id="{9D8413E1-F7E5-4340-BF67-EF0C1E273087}"/>
                    </a:ext>
                  </a:extLst>
                </p:cNvPr>
                <p:cNvSpPr>
                  <a:spLocks noChangeArrowheads="1"/>
                </p:cNvSpPr>
                <p:nvPr/>
              </p:nvSpPr>
              <p:spPr bwMode="auto">
                <a:xfrm rot="-5400000">
                  <a:off x="2901" y="3327"/>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75" name="AutoShape 75">
                  <a:extLst>
                    <a:ext uri="{FF2B5EF4-FFF2-40B4-BE49-F238E27FC236}">
                      <a16:creationId xmlns:a16="http://schemas.microsoft.com/office/drawing/2014/main" id="{065A897B-3886-4DB8-AB58-CE1282958237}"/>
                    </a:ext>
                  </a:extLst>
                </p:cNvPr>
                <p:cNvSpPr>
                  <a:spLocks noChangeArrowheads="1"/>
                </p:cNvSpPr>
                <p:nvPr/>
              </p:nvSpPr>
              <p:spPr bwMode="auto">
                <a:xfrm rot="5400000">
                  <a:off x="2871" y="3328"/>
                  <a:ext cx="52" cy="28"/>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76" name="Oval 76">
                  <a:extLst>
                    <a:ext uri="{FF2B5EF4-FFF2-40B4-BE49-F238E27FC236}">
                      <a16:creationId xmlns:a16="http://schemas.microsoft.com/office/drawing/2014/main" id="{8F7D6B5F-0F68-4E0B-9743-A061FB987645}"/>
                    </a:ext>
                  </a:extLst>
                </p:cNvPr>
                <p:cNvSpPr>
                  <a:spLocks noChangeArrowheads="1"/>
                </p:cNvSpPr>
                <p:nvPr/>
              </p:nvSpPr>
              <p:spPr bwMode="auto">
                <a:xfrm>
                  <a:off x="2896" y="3303"/>
                  <a:ext cx="36" cy="14"/>
                </a:xfrm>
                <a:prstGeom prst="ellipse">
                  <a:avLst/>
                </a:prstGeom>
                <a:grpFill/>
                <a:ln w="12700">
                  <a:solidFill>
                    <a:srgbClr val="000000"/>
                  </a:solidFill>
                  <a:round/>
                  <a:headEnd/>
                  <a:tailEnd/>
                </a:ln>
              </p:spPr>
              <p:txBody>
                <a:bodyPr wrap="none" anchor="ctr"/>
                <a:lstStyle/>
                <a:p>
                  <a:endParaRPr lang="en-US" dirty="0"/>
                </a:p>
              </p:txBody>
            </p:sp>
            <p:sp>
              <p:nvSpPr>
                <p:cNvPr id="77" name="Line 77">
                  <a:extLst>
                    <a:ext uri="{FF2B5EF4-FFF2-40B4-BE49-F238E27FC236}">
                      <a16:creationId xmlns:a16="http://schemas.microsoft.com/office/drawing/2014/main" id="{EBDD925E-7305-4828-8C61-88AD0F5E0AFF}"/>
                    </a:ext>
                  </a:extLst>
                </p:cNvPr>
                <p:cNvSpPr>
                  <a:spLocks noChangeShapeType="1"/>
                </p:cNvSpPr>
                <p:nvPr/>
              </p:nvSpPr>
              <p:spPr bwMode="auto">
                <a:xfrm>
                  <a:off x="2912" y="3318"/>
                  <a:ext cx="0" cy="25"/>
                </a:xfrm>
                <a:prstGeom prst="line">
                  <a:avLst/>
                </a:prstGeom>
                <a:grpFill/>
                <a:ln w="12700">
                  <a:solidFill>
                    <a:srgbClr val="000000"/>
                  </a:solidFill>
                  <a:round/>
                  <a:headEnd type="none" w="sm" len="sm"/>
                  <a:tailEnd type="none" w="sm" len="sm"/>
                </a:ln>
              </p:spPr>
              <p:txBody>
                <a:bodyPr wrap="none" anchor="ctr"/>
                <a:lstStyle/>
                <a:p>
                  <a:endParaRPr lang="en-GB" dirty="0"/>
                </a:p>
              </p:txBody>
            </p:sp>
          </p:grpSp>
          <p:grpSp>
            <p:nvGrpSpPr>
              <p:cNvPr id="57" name="Group 78">
                <a:extLst>
                  <a:ext uri="{FF2B5EF4-FFF2-40B4-BE49-F238E27FC236}">
                    <a16:creationId xmlns:a16="http://schemas.microsoft.com/office/drawing/2014/main" id="{10EC82C1-0F6A-4CB5-8F97-89AE9016DEAC}"/>
                  </a:ext>
                </a:extLst>
              </p:cNvPr>
              <p:cNvGrpSpPr>
                <a:grpSpLocks/>
              </p:cNvGrpSpPr>
              <p:nvPr/>
            </p:nvGrpSpPr>
            <p:grpSpPr bwMode="auto">
              <a:xfrm>
                <a:off x="3802" y="3730"/>
                <a:ext cx="52" cy="58"/>
                <a:chOff x="2880" y="3429"/>
                <a:chExt cx="60" cy="66"/>
              </a:xfrm>
              <a:grpFill/>
            </p:grpSpPr>
            <p:sp>
              <p:nvSpPr>
                <p:cNvPr id="70" name="AutoShape 79">
                  <a:extLst>
                    <a:ext uri="{FF2B5EF4-FFF2-40B4-BE49-F238E27FC236}">
                      <a16:creationId xmlns:a16="http://schemas.microsoft.com/office/drawing/2014/main" id="{177CEB75-C50C-41CD-98EE-B02681D73830}"/>
                    </a:ext>
                  </a:extLst>
                </p:cNvPr>
                <p:cNvSpPr>
                  <a:spLocks noChangeArrowheads="1"/>
                </p:cNvSpPr>
                <p:nvPr/>
              </p:nvSpPr>
              <p:spPr bwMode="auto">
                <a:xfrm rot="-5400000">
                  <a:off x="2899" y="3454"/>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71" name="AutoShape 80">
                  <a:extLst>
                    <a:ext uri="{FF2B5EF4-FFF2-40B4-BE49-F238E27FC236}">
                      <a16:creationId xmlns:a16="http://schemas.microsoft.com/office/drawing/2014/main" id="{B30F97EA-A184-42DA-AF4E-5D2D1EE62C28}"/>
                    </a:ext>
                  </a:extLst>
                </p:cNvPr>
                <p:cNvSpPr>
                  <a:spLocks noChangeArrowheads="1"/>
                </p:cNvSpPr>
                <p:nvPr/>
              </p:nvSpPr>
              <p:spPr bwMode="auto">
                <a:xfrm rot="5400000">
                  <a:off x="2868" y="3455"/>
                  <a:ext cx="52" cy="28"/>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72" name="Oval 81">
                  <a:extLst>
                    <a:ext uri="{FF2B5EF4-FFF2-40B4-BE49-F238E27FC236}">
                      <a16:creationId xmlns:a16="http://schemas.microsoft.com/office/drawing/2014/main" id="{A219E8FF-1B8D-4CD9-82C4-6966A8194A46}"/>
                    </a:ext>
                  </a:extLst>
                </p:cNvPr>
                <p:cNvSpPr>
                  <a:spLocks noChangeArrowheads="1"/>
                </p:cNvSpPr>
                <p:nvPr/>
              </p:nvSpPr>
              <p:spPr bwMode="auto">
                <a:xfrm>
                  <a:off x="2893" y="3429"/>
                  <a:ext cx="36" cy="14"/>
                </a:xfrm>
                <a:prstGeom prst="ellipse">
                  <a:avLst/>
                </a:prstGeom>
                <a:grpFill/>
                <a:ln w="12700">
                  <a:solidFill>
                    <a:srgbClr val="000000"/>
                  </a:solidFill>
                  <a:round/>
                  <a:headEnd/>
                  <a:tailEnd/>
                </a:ln>
              </p:spPr>
              <p:txBody>
                <a:bodyPr wrap="none" anchor="ctr"/>
                <a:lstStyle/>
                <a:p>
                  <a:endParaRPr lang="en-US" dirty="0"/>
                </a:p>
              </p:txBody>
            </p:sp>
            <p:sp>
              <p:nvSpPr>
                <p:cNvPr id="73" name="Line 82">
                  <a:extLst>
                    <a:ext uri="{FF2B5EF4-FFF2-40B4-BE49-F238E27FC236}">
                      <a16:creationId xmlns:a16="http://schemas.microsoft.com/office/drawing/2014/main" id="{E504F474-F4A5-4AB7-9B43-85F5C625DC23}"/>
                    </a:ext>
                  </a:extLst>
                </p:cNvPr>
                <p:cNvSpPr>
                  <a:spLocks noChangeShapeType="1"/>
                </p:cNvSpPr>
                <p:nvPr/>
              </p:nvSpPr>
              <p:spPr bwMode="auto">
                <a:xfrm>
                  <a:off x="2909" y="3445"/>
                  <a:ext cx="0" cy="24"/>
                </a:xfrm>
                <a:prstGeom prst="line">
                  <a:avLst/>
                </a:prstGeom>
                <a:grpFill/>
                <a:ln w="12700">
                  <a:solidFill>
                    <a:srgbClr val="000000"/>
                  </a:solidFill>
                  <a:round/>
                  <a:headEnd type="none" w="sm" len="sm"/>
                  <a:tailEnd type="none" w="sm" len="sm"/>
                </a:ln>
              </p:spPr>
              <p:txBody>
                <a:bodyPr wrap="none" anchor="ctr"/>
                <a:lstStyle/>
                <a:p>
                  <a:endParaRPr lang="en-GB" dirty="0"/>
                </a:p>
              </p:txBody>
            </p:sp>
          </p:grpSp>
          <p:sp>
            <p:nvSpPr>
              <p:cNvPr id="58" name="Line 83">
                <a:extLst>
                  <a:ext uri="{FF2B5EF4-FFF2-40B4-BE49-F238E27FC236}">
                    <a16:creationId xmlns:a16="http://schemas.microsoft.com/office/drawing/2014/main" id="{13884562-A4C4-438B-A542-B50CECC3CD0F}"/>
                  </a:ext>
                </a:extLst>
              </p:cNvPr>
              <p:cNvSpPr>
                <a:spLocks noChangeShapeType="1"/>
              </p:cNvSpPr>
              <p:nvPr/>
            </p:nvSpPr>
            <p:spPr bwMode="auto">
              <a:xfrm>
                <a:off x="3333" y="3624"/>
                <a:ext cx="0" cy="27"/>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59" name="Line 84">
                <a:extLst>
                  <a:ext uri="{FF2B5EF4-FFF2-40B4-BE49-F238E27FC236}">
                    <a16:creationId xmlns:a16="http://schemas.microsoft.com/office/drawing/2014/main" id="{3EB0530B-5D9C-496D-A75A-BB88BF652441}"/>
                  </a:ext>
                </a:extLst>
              </p:cNvPr>
              <p:cNvSpPr>
                <a:spLocks noChangeShapeType="1"/>
              </p:cNvSpPr>
              <p:nvPr/>
            </p:nvSpPr>
            <p:spPr bwMode="auto">
              <a:xfrm>
                <a:off x="3332" y="3656"/>
                <a:ext cx="434"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60" name="Line 85">
                <a:extLst>
                  <a:ext uri="{FF2B5EF4-FFF2-40B4-BE49-F238E27FC236}">
                    <a16:creationId xmlns:a16="http://schemas.microsoft.com/office/drawing/2014/main" id="{DC4E0CC0-0ECC-4DB0-8658-64803407CEA1}"/>
                  </a:ext>
                </a:extLst>
              </p:cNvPr>
              <p:cNvSpPr>
                <a:spLocks noChangeShapeType="1"/>
              </p:cNvSpPr>
              <p:nvPr/>
            </p:nvSpPr>
            <p:spPr bwMode="auto">
              <a:xfrm flipH="1">
                <a:off x="3083" y="3769"/>
                <a:ext cx="705"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61" name="Line 86">
                <a:extLst>
                  <a:ext uri="{FF2B5EF4-FFF2-40B4-BE49-F238E27FC236}">
                    <a16:creationId xmlns:a16="http://schemas.microsoft.com/office/drawing/2014/main" id="{691CE558-015E-446B-8715-70B3195F5DC9}"/>
                  </a:ext>
                </a:extLst>
              </p:cNvPr>
              <p:cNvSpPr>
                <a:spLocks noChangeShapeType="1"/>
              </p:cNvSpPr>
              <p:nvPr/>
            </p:nvSpPr>
            <p:spPr bwMode="auto">
              <a:xfrm flipH="1">
                <a:off x="2835" y="3884"/>
                <a:ext cx="942"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62" name="Line 87">
                <a:extLst>
                  <a:ext uri="{FF2B5EF4-FFF2-40B4-BE49-F238E27FC236}">
                    <a16:creationId xmlns:a16="http://schemas.microsoft.com/office/drawing/2014/main" id="{EEC86BD4-F45A-4A8B-8D33-0F7CCC4AC984}"/>
                  </a:ext>
                </a:extLst>
              </p:cNvPr>
              <p:cNvSpPr>
                <a:spLocks noChangeShapeType="1"/>
              </p:cNvSpPr>
              <p:nvPr/>
            </p:nvSpPr>
            <p:spPr bwMode="auto">
              <a:xfrm>
                <a:off x="2454" y="3182"/>
                <a:ext cx="0" cy="265"/>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63" name="Line 88">
                <a:extLst>
                  <a:ext uri="{FF2B5EF4-FFF2-40B4-BE49-F238E27FC236}">
                    <a16:creationId xmlns:a16="http://schemas.microsoft.com/office/drawing/2014/main" id="{54DEB07B-4800-4BA6-A52D-952CFA5C8A48}"/>
                  </a:ext>
                </a:extLst>
              </p:cNvPr>
              <p:cNvSpPr>
                <a:spLocks noChangeShapeType="1"/>
              </p:cNvSpPr>
              <p:nvPr/>
            </p:nvSpPr>
            <p:spPr bwMode="auto">
              <a:xfrm flipH="1">
                <a:off x="2451" y="3184"/>
                <a:ext cx="1646" cy="0"/>
              </a:xfrm>
              <a:prstGeom prst="line">
                <a:avLst/>
              </a:prstGeom>
              <a:grpFill/>
              <a:ln w="12700">
                <a:solidFill>
                  <a:srgbClr val="000000"/>
                </a:solidFill>
                <a:round/>
                <a:headEnd type="none" w="sm" len="sm"/>
                <a:tailEnd type="none" w="sm" len="sm"/>
              </a:ln>
            </p:spPr>
            <p:txBody>
              <a:bodyPr wrap="none" anchor="ctr"/>
              <a:lstStyle/>
              <a:p>
                <a:endParaRPr lang="en-GB" dirty="0"/>
              </a:p>
            </p:txBody>
          </p:sp>
          <p:sp>
            <p:nvSpPr>
              <p:cNvPr id="64" name="Line 89">
                <a:extLst>
                  <a:ext uri="{FF2B5EF4-FFF2-40B4-BE49-F238E27FC236}">
                    <a16:creationId xmlns:a16="http://schemas.microsoft.com/office/drawing/2014/main" id="{C8298FE6-D094-4BE6-950C-26650589DC70}"/>
                  </a:ext>
                </a:extLst>
              </p:cNvPr>
              <p:cNvSpPr>
                <a:spLocks noChangeShapeType="1"/>
              </p:cNvSpPr>
              <p:nvPr/>
            </p:nvSpPr>
            <p:spPr bwMode="auto">
              <a:xfrm>
                <a:off x="4095" y="3191"/>
                <a:ext cx="0" cy="266"/>
              </a:xfrm>
              <a:prstGeom prst="line">
                <a:avLst/>
              </a:prstGeom>
              <a:grpFill/>
              <a:ln w="12700">
                <a:solidFill>
                  <a:srgbClr val="000000"/>
                </a:solidFill>
                <a:round/>
                <a:headEnd type="none" w="sm" len="sm"/>
                <a:tailEnd type="none" w="sm" len="sm"/>
              </a:ln>
            </p:spPr>
            <p:txBody>
              <a:bodyPr wrap="none" anchor="ctr"/>
              <a:lstStyle/>
              <a:p>
                <a:endParaRPr lang="en-GB" dirty="0"/>
              </a:p>
            </p:txBody>
          </p:sp>
          <p:grpSp>
            <p:nvGrpSpPr>
              <p:cNvPr id="65" name="Group 90">
                <a:extLst>
                  <a:ext uri="{FF2B5EF4-FFF2-40B4-BE49-F238E27FC236}">
                    <a16:creationId xmlns:a16="http://schemas.microsoft.com/office/drawing/2014/main" id="{8B056042-6BA2-4AB2-96AD-7ADC0081105B}"/>
                  </a:ext>
                </a:extLst>
              </p:cNvPr>
              <p:cNvGrpSpPr>
                <a:grpSpLocks/>
              </p:cNvGrpSpPr>
              <p:nvPr/>
            </p:nvGrpSpPr>
            <p:grpSpPr bwMode="auto">
              <a:xfrm>
                <a:off x="4254" y="3972"/>
                <a:ext cx="52" cy="59"/>
                <a:chOff x="3409" y="3704"/>
                <a:chExt cx="60" cy="67"/>
              </a:xfrm>
              <a:grpFill/>
            </p:grpSpPr>
            <p:sp>
              <p:nvSpPr>
                <p:cNvPr id="66" name="AutoShape 91">
                  <a:extLst>
                    <a:ext uri="{FF2B5EF4-FFF2-40B4-BE49-F238E27FC236}">
                      <a16:creationId xmlns:a16="http://schemas.microsoft.com/office/drawing/2014/main" id="{96B7B29F-51C1-46B9-B11B-8B686FEFC0FF}"/>
                    </a:ext>
                  </a:extLst>
                </p:cNvPr>
                <p:cNvSpPr>
                  <a:spLocks noChangeArrowheads="1"/>
                </p:cNvSpPr>
                <p:nvPr/>
              </p:nvSpPr>
              <p:spPr bwMode="auto">
                <a:xfrm rot="-5400000">
                  <a:off x="3428" y="3730"/>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67" name="AutoShape 92">
                  <a:extLst>
                    <a:ext uri="{FF2B5EF4-FFF2-40B4-BE49-F238E27FC236}">
                      <a16:creationId xmlns:a16="http://schemas.microsoft.com/office/drawing/2014/main" id="{F75B51A0-2E79-4D3C-8420-56E7FFF5A630}"/>
                    </a:ext>
                  </a:extLst>
                </p:cNvPr>
                <p:cNvSpPr>
                  <a:spLocks noChangeArrowheads="1"/>
                </p:cNvSpPr>
                <p:nvPr/>
              </p:nvSpPr>
              <p:spPr bwMode="auto">
                <a:xfrm rot="5400000">
                  <a:off x="3398" y="3730"/>
                  <a:ext cx="52" cy="30"/>
                </a:xfrm>
                <a:prstGeom prst="triangle">
                  <a:avLst>
                    <a:gd name="adj" fmla="val 49968"/>
                  </a:avLst>
                </a:prstGeom>
                <a:grpFill/>
                <a:ln w="12700">
                  <a:solidFill>
                    <a:srgbClr val="000000"/>
                  </a:solidFill>
                  <a:miter lim="800000"/>
                  <a:headEnd/>
                  <a:tailEnd/>
                </a:ln>
              </p:spPr>
              <p:txBody>
                <a:bodyPr wrap="none" anchor="ctr"/>
                <a:lstStyle/>
                <a:p>
                  <a:endParaRPr lang="en-US" dirty="0"/>
                </a:p>
              </p:txBody>
            </p:sp>
            <p:sp>
              <p:nvSpPr>
                <p:cNvPr id="68" name="Oval 93">
                  <a:extLst>
                    <a:ext uri="{FF2B5EF4-FFF2-40B4-BE49-F238E27FC236}">
                      <a16:creationId xmlns:a16="http://schemas.microsoft.com/office/drawing/2014/main" id="{5239360E-1232-4215-ABA2-68956961C82A}"/>
                    </a:ext>
                  </a:extLst>
                </p:cNvPr>
                <p:cNvSpPr>
                  <a:spLocks noChangeArrowheads="1"/>
                </p:cNvSpPr>
                <p:nvPr/>
              </p:nvSpPr>
              <p:spPr bwMode="auto">
                <a:xfrm>
                  <a:off x="3423" y="3704"/>
                  <a:ext cx="36" cy="14"/>
                </a:xfrm>
                <a:prstGeom prst="ellipse">
                  <a:avLst/>
                </a:prstGeom>
                <a:grpFill/>
                <a:ln w="12700">
                  <a:solidFill>
                    <a:srgbClr val="000000"/>
                  </a:solidFill>
                  <a:round/>
                  <a:headEnd/>
                  <a:tailEnd/>
                </a:ln>
              </p:spPr>
              <p:txBody>
                <a:bodyPr wrap="none" anchor="ctr"/>
                <a:lstStyle/>
                <a:p>
                  <a:endParaRPr lang="en-US" dirty="0"/>
                </a:p>
              </p:txBody>
            </p:sp>
            <p:sp>
              <p:nvSpPr>
                <p:cNvPr id="69" name="Line 94">
                  <a:extLst>
                    <a:ext uri="{FF2B5EF4-FFF2-40B4-BE49-F238E27FC236}">
                      <a16:creationId xmlns:a16="http://schemas.microsoft.com/office/drawing/2014/main" id="{102CE29D-53C6-4E72-B77F-1244D2C662AE}"/>
                    </a:ext>
                  </a:extLst>
                </p:cNvPr>
                <p:cNvSpPr>
                  <a:spLocks noChangeShapeType="1"/>
                </p:cNvSpPr>
                <p:nvPr/>
              </p:nvSpPr>
              <p:spPr bwMode="auto">
                <a:xfrm>
                  <a:off x="3439" y="3721"/>
                  <a:ext cx="0" cy="23"/>
                </a:xfrm>
                <a:prstGeom prst="line">
                  <a:avLst/>
                </a:prstGeom>
                <a:grpFill/>
                <a:ln w="12700">
                  <a:solidFill>
                    <a:srgbClr val="000000"/>
                  </a:solidFill>
                  <a:round/>
                  <a:headEnd type="none" w="sm" len="sm"/>
                  <a:tailEnd type="none" w="sm" len="sm"/>
                </a:ln>
              </p:spPr>
              <p:txBody>
                <a:bodyPr wrap="none" anchor="ctr"/>
                <a:lstStyle/>
                <a:p>
                  <a:endParaRPr lang="en-GB" dirty="0"/>
                </a:p>
              </p:txBody>
            </p:sp>
          </p:grpSp>
        </p:grpSp>
        <p:sp>
          <p:nvSpPr>
            <p:cNvPr id="33" name="Text Box 95">
              <a:extLst>
                <a:ext uri="{FF2B5EF4-FFF2-40B4-BE49-F238E27FC236}">
                  <a16:creationId xmlns:a16="http://schemas.microsoft.com/office/drawing/2014/main" id="{6037CAC5-5186-4565-9E05-B5C246FED4C4}"/>
                </a:ext>
              </a:extLst>
            </p:cNvPr>
            <p:cNvSpPr txBox="1">
              <a:spLocks noChangeArrowheads="1"/>
            </p:cNvSpPr>
            <p:nvPr/>
          </p:nvSpPr>
          <p:spPr bwMode="auto">
            <a:xfrm>
              <a:off x="3157027" y="4653136"/>
              <a:ext cx="1679753" cy="30775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000000"/>
                  </a:solidFill>
                  <a:effectLst>
                    <a:outerShdw blurRad="38100" dist="38100" dir="2700000" algn="tl">
                      <a:srgbClr val="C0C0C0"/>
                    </a:outerShdw>
                  </a:effectLst>
                </a:rPr>
                <a:t>Process design</a:t>
              </a:r>
            </a:p>
          </p:txBody>
        </p:sp>
      </p:grpSp>
      <p:sp>
        <p:nvSpPr>
          <p:cNvPr id="101" name="Rectangle 5">
            <a:extLst>
              <a:ext uri="{FF2B5EF4-FFF2-40B4-BE49-F238E27FC236}">
                <a16:creationId xmlns:a16="http://schemas.microsoft.com/office/drawing/2014/main" id="{582378E7-1327-4FB9-A8B1-74E6229CCF3A}"/>
              </a:ext>
            </a:extLst>
          </p:cNvPr>
          <p:cNvSpPr>
            <a:spLocks noChangeArrowheads="1"/>
          </p:cNvSpPr>
          <p:nvPr/>
        </p:nvSpPr>
        <p:spPr bwMode="auto">
          <a:xfrm>
            <a:off x="5844472" y="4265758"/>
            <a:ext cx="3606800" cy="508000"/>
          </a:xfrm>
          <a:prstGeom prst="rect">
            <a:avLst/>
          </a:prstGeom>
          <a:solidFill>
            <a:srgbClr val="339966"/>
          </a:solidFill>
          <a:ln w="8001">
            <a:solidFill>
              <a:schemeClr val="tx1"/>
            </a:solidFill>
            <a:miter lim="800000"/>
            <a:headEnd/>
            <a:tailEnd/>
          </a:ln>
        </p:spPr>
        <p:txBody>
          <a:bodyPr wrap="none" anchor="ctr">
            <a:spAutoFit/>
          </a:bodyPr>
          <a:lstStyle/>
          <a:p>
            <a:endParaRPr lang="en-US" dirty="0"/>
          </a:p>
        </p:txBody>
      </p:sp>
      <p:sp>
        <p:nvSpPr>
          <p:cNvPr id="102" name="Rectangle 6">
            <a:extLst>
              <a:ext uri="{FF2B5EF4-FFF2-40B4-BE49-F238E27FC236}">
                <a16:creationId xmlns:a16="http://schemas.microsoft.com/office/drawing/2014/main" id="{138B51FA-C2D8-4887-B197-E7BAA6BD0355}"/>
              </a:ext>
            </a:extLst>
          </p:cNvPr>
          <p:cNvSpPr>
            <a:spLocks noChangeArrowheads="1"/>
          </p:cNvSpPr>
          <p:nvPr/>
        </p:nvSpPr>
        <p:spPr bwMode="auto">
          <a:xfrm>
            <a:off x="5844472" y="3681558"/>
            <a:ext cx="3606800" cy="508000"/>
          </a:xfrm>
          <a:prstGeom prst="rect">
            <a:avLst/>
          </a:prstGeom>
          <a:solidFill>
            <a:srgbClr val="CCFFCC"/>
          </a:solidFill>
          <a:ln w="8001">
            <a:solidFill>
              <a:schemeClr val="tx1"/>
            </a:solidFill>
            <a:miter lim="800000"/>
            <a:headEnd/>
            <a:tailEnd/>
          </a:ln>
        </p:spPr>
        <p:txBody>
          <a:bodyPr wrap="none" anchor="ctr">
            <a:spAutoFit/>
          </a:bodyPr>
          <a:lstStyle/>
          <a:p>
            <a:endParaRPr lang="en-US" dirty="0"/>
          </a:p>
        </p:txBody>
      </p:sp>
      <p:sp>
        <p:nvSpPr>
          <p:cNvPr id="103" name="Rectangle 7">
            <a:extLst>
              <a:ext uri="{FF2B5EF4-FFF2-40B4-BE49-F238E27FC236}">
                <a16:creationId xmlns:a16="http://schemas.microsoft.com/office/drawing/2014/main" id="{ED5CFBFD-E8B3-4264-8477-32104FF7CE5E}"/>
              </a:ext>
            </a:extLst>
          </p:cNvPr>
          <p:cNvSpPr>
            <a:spLocks noChangeArrowheads="1"/>
          </p:cNvSpPr>
          <p:nvPr/>
        </p:nvSpPr>
        <p:spPr bwMode="auto">
          <a:xfrm>
            <a:off x="5844472" y="3097358"/>
            <a:ext cx="3606800" cy="508000"/>
          </a:xfrm>
          <a:prstGeom prst="rect">
            <a:avLst/>
          </a:prstGeom>
          <a:solidFill>
            <a:srgbClr val="FFCC00"/>
          </a:solidFill>
          <a:ln w="8001">
            <a:solidFill>
              <a:schemeClr val="tx1"/>
            </a:solidFill>
            <a:miter lim="800000"/>
            <a:headEnd/>
            <a:tailEnd/>
          </a:ln>
        </p:spPr>
        <p:txBody>
          <a:bodyPr wrap="none" anchor="ctr">
            <a:spAutoFit/>
          </a:bodyPr>
          <a:lstStyle/>
          <a:p>
            <a:endParaRPr lang="en-US" dirty="0"/>
          </a:p>
        </p:txBody>
      </p:sp>
      <p:sp>
        <p:nvSpPr>
          <p:cNvPr id="104" name="Rectangle 8">
            <a:extLst>
              <a:ext uri="{FF2B5EF4-FFF2-40B4-BE49-F238E27FC236}">
                <a16:creationId xmlns:a16="http://schemas.microsoft.com/office/drawing/2014/main" id="{46E7A3B3-7364-4C17-A9A2-81AEEBE1A52B}"/>
              </a:ext>
            </a:extLst>
          </p:cNvPr>
          <p:cNvSpPr>
            <a:spLocks noChangeArrowheads="1"/>
          </p:cNvSpPr>
          <p:nvPr/>
        </p:nvSpPr>
        <p:spPr bwMode="auto">
          <a:xfrm>
            <a:off x="5844472" y="4849958"/>
            <a:ext cx="3606800" cy="508000"/>
          </a:xfrm>
          <a:prstGeom prst="rect">
            <a:avLst/>
          </a:prstGeom>
          <a:solidFill>
            <a:srgbClr val="008000"/>
          </a:solidFill>
          <a:ln w="8001">
            <a:solidFill>
              <a:schemeClr val="tx1"/>
            </a:solidFill>
            <a:miter lim="800000"/>
            <a:headEnd/>
            <a:tailEnd/>
          </a:ln>
        </p:spPr>
        <p:txBody>
          <a:bodyPr wrap="none" anchor="ctr">
            <a:spAutoFit/>
          </a:bodyPr>
          <a:lstStyle/>
          <a:p>
            <a:endParaRPr lang="en-US" dirty="0"/>
          </a:p>
        </p:txBody>
      </p:sp>
      <p:sp>
        <p:nvSpPr>
          <p:cNvPr id="105" name="Rectangle 9">
            <a:extLst>
              <a:ext uri="{FF2B5EF4-FFF2-40B4-BE49-F238E27FC236}">
                <a16:creationId xmlns:a16="http://schemas.microsoft.com/office/drawing/2014/main" id="{13102784-B1BF-470C-A3E8-54305A6C8C4B}"/>
              </a:ext>
            </a:extLst>
          </p:cNvPr>
          <p:cNvSpPr>
            <a:spLocks noChangeArrowheads="1"/>
          </p:cNvSpPr>
          <p:nvPr/>
        </p:nvSpPr>
        <p:spPr bwMode="auto">
          <a:xfrm>
            <a:off x="5844472" y="2513158"/>
            <a:ext cx="3606800" cy="508000"/>
          </a:xfrm>
          <a:prstGeom prst="rect">
            <a:avLst/>
          </a:prstGeom>
          <a:solidFill>
            <a:srgbClr val="FF6600"/>
          </a:solidFill>
          <a:ln w="8001">
            <a:solidFill>
              <a:schemeClr val="tx1"/>
            </a:solidFill>
            <a:miter lim="800000"/>
            <a:headEnd/>
            <a:tailEnd/>
          </a:ln>
        </p:spPr>
        <p:txBody>
          <a:bodyPr wrap="none" anchor="ctr">
            <a:spAutoFit/>
          </a:bodyPr>
          <a:lstStyle/>
          <a:p>
            <a:endParaRPr lang="en-US" dirty="0"/>
          </a:p>
        </p:txBody>
      </p:sp>
      <p:sp>
        <p:nvSpPr>
          <p:cNvPr id="106" name="Rectangle 10">
            <a:extLst>
              <a:ext uri="{FF2B5EF4-FFF2-40B4-BE49-F238E27FC236}">
                <a16:creationId xmlns:a16="http://schemas.microsoft.com/office/drawing/2014/main" id="{15FA51C2-45DA-48BF-9F23-708D2259C463}"/>
              </a:ext>
            </a:extLst>
          </p:cNvPr>
          <p:cNvSpPr>
            <a:spLocks noChangeArrowheads="1"/>
          </p:cNvSpPr>
          <p:nvPr/>
        </p:nvSpPr>
        <p:spPr bwMode="auto">
          <a:xfrm>
            <a:off x="5844472" y="1916258"/>
            <a:ext cx="3606800" cy="508000"/>
          </a:xfrm>
          <a:prstGeom prst="rect">
            <a:avLst/>
          </a:prstGeom>
          <a:solidFill>
            <a:srgbClr val="FF0000"/>
          </a:solidFill>
          <a:ln w="8001">
            <a:solidFill>
              <a:schemeClr val="tx1"/>
            </a:solidFill>
            <a:miter lim="800000"/>
            <a:headEnd/>
            <a:tailEnd/>
          </a:ln>
        </p:spPr>
        <p:txBody>
          <a:bodyPr wrap="none" anchor="ctr">
            <a:spAutoFit/>
          </a:bodyPr>
          <a:lstStyle/>
          <a:p>
            <a:endParaRPr lang="en-US" dirty="0"/>
          </a:p>
        </p:txBody>
      </p:sp>
      <p:sp>
        <p:nvSpPr>
          <p:cNvPr id="107" name="Rectangle 18">
            <a:extLst>
              <a:ext uri="{FF2B5EF4-FFF2-40B4-BE49-F238E27FC236}">
                <a16:creationId xmlns:a16="http://schemas.microsoft.com/office/drawing/2014/main" id="{7D40CDA3-63F2-4B1C-A297-872B5B70A521}"/>
              </a:ext>
            </a:extLst>
          </p:cNvPr>
          <p:cNvSpPr>
            <a:spLocks noChangeArrowheads="1"/>
          </p:cNvSpPr>
          <p:nvPr/>
        </p:nvSpPr>
        <p:spPr bwMode="auto">
          <a:xfrm>
            <a:off x="5849161" y="1305017"/>
            <a:ext cx="3606800" cy="508000"/>
          </a:xfrm>
          <a:prstGeom prst="rect">
            <a:avLst/>
          </a:prstGeom>
          <a:solidFill>
            <a:srgbClr val="800000"/>
          </a:solidFill>
          <a:ln w="8001">
            <a:solidFill>
              <a:schemeClr val="tx1"/>
            </a:solidFill>
            <a:miter lim="800000"/>
            <a:headEnd/>
            <a:tailEnd/>
          </a:ln>
        </p:spPr>
        <p:txBody>
          <a:bodyPr wrap="none" anchor="ctr">
            <a:spAutoFit/>
          </a:bodyPr>
          <a:lstStyle/>
          <a:p>
            <a:endParaRPr lang="en-US" dirty="0"/>
          </a:p>
        </p:txBody>
      </p:sp>
      <p:sp>
        <p:nvSpPr>
          <p:cNvPr id="108" name="Line 19">
            <a:extLst>
              <a:ext uri="{FF2B5EF4-FFF2-40B4-BE49-F238E27FC236}">
                <a16:creationId xmlns:a16="http://schemas.microsoft.com/office/drawing/2014/main" id="{43C25B12-A291-4A31-B170-92879F451C37}"/>
              </a:ext>
            </a:extLst>
          </p:cNvPr>
          <p:cNvSpPr>
            <a:spLocks noChangeShapeType="1"/>
          </p:cNvSpPr>
          <p:nvPr/>
        </p:nvSpPr>
        <p:spPr bwMode="auto">
          <a:xfrm flipH="1" flipV="1">
            <a:off x="9735437" y="2478233"/>
            <a:ext cx="0" cy="1152525"/>
          </a:xfrm>
          <a:prstGeom prst="line">
            <a:avLst/>
          </a:prstGeom>
          <a:noFill/>
          <a:ln w="31750">
            <a:solidFill>
              <a:schemeClr val="tx1"/>
            </a:solidFill>
            <a:round/>
            <a:headEnd type="triangle" w="med" len="med"/>
            <a:tailEnd type="triangle" w="med" len="med"/>
          </a:ln>
        </p:spPr>
        <p:txBody>
          <a:bodyPr>
            <a:spAutoFit/>
          </a:bodyPr>
          <a:lstStyle/>
          <a:p>
            <a:endParaRPr lang="en-US" dirty="0"/>
          </a:p>
        </p:txBody>
      </p:sp>
      <p:sp>
        <p:nvSpPr>
          <p:cNvPr id="109" name="Line 20">
            <a:extLst>
              <a:ext uri="{FF2B5EF4-FFF2-40B4-BE49-F238E27FC236}">
                <a16:creationId xmlns:a16="http://schemas.microsoft.com/office/drawing/2014/main" id="{0A6614E5-3A78-4EA4-BC77-04BFBCC0E8EB}"/>
              </a:ext>
            </a:extLst>
          </p:cNvPr>
          <p:cNvSpPr>
            <a:spLocks noChangeShapeType="1"/>
          </p:cNvSpPr>
          <p:nvPr/>
        </p:nvSpPr>
        <p:spPr bwMode="auto">
          <a:xfrm flipH="1" flipV="1">
            <a:off x="9734319" y="1306656"/>
            <a:ext cx="4763" cy="1117602"/>
          </a:xfrm>
          <a:prstGeom prst="line">
            <a:avLst/>
          </a:prstGeom>
          <a:noFill/>
          <a:ln w="31750">
            <a:solidFill>
              <a:schemeClr val="tx1"/>
            </a:solidFill>
            <a:round/>
            <a:headEnd type="triangle" w="med" len="med"/>
            <a:tailEnd type="triangle" w="med" len="med"/>
          </a:ln>
        </p:spPr>
        <p:txBody>
          <a:bodyPr wrap="square">
            <a:spAutoFit/>
          </a:bodyPr>
          <a:lstStyle/>
          <a:p>
            <a:endParaRPr lang="en-US" dirty="0"/>
          </a:p>
        </p:txBody>
      </p:sp>
      <p:sp>
        <p:nvSpPr>
          <p:cNvPr id="110" name="Line 21">
            <a:extLst>
              <a:ext uri="{FF2B5EF4-FFF2-40B4-BE49-F238E27FC236}">
                <a16:creationId xmlns:a16="http://schemas.microsoft.com/office/drawing/2014/main" id="{AD2ACD48-07C3-4024-9B53-D21404A6F78B}"/>
              </a:ext>
            </a:extLst>
          </p:cNvPr>
          <p:cNvSpPr>
            <a:spLocks noChangeShapeType="1"/>
          </p:cNvSpPr>
          <p:nvPr/>
        </p:nvSpPr>
        <p:spPr bwMode="auto">
          <a:xfrm flipH="1" flipV="1">
            <a:off x="9735869" y="4822969"/>
            <a:ext cx="4763" cy="549275"/>
          </a:xfrm>
          <a:prstGeom prst="line">
            <a:avLst/>
          </a:prstGeom>
          <a:noFill/>
          <a:ln w="31750">
            <a:solidFill>
              <a:schemeClr val="tx1"/>
            </a:solidFill>
            <a:round/>
            <a:headEnd type="triangle" w="med" len="med"/>
            <a:tailEnd type="triangle" w="med" len="med"/>
          </a:ln>
        </p:spPr>
        <p:txBody>
          <a:bodyPr wrap="square">
            <a:spAutoFit/>
          </a:bodyPr>
          <a:lstStyle/>
          <a:p>
            <a:endParaRPr lang="en-US" dirty="0"/>
          </a:p>
        </p:txBody>
      </p:sp>
      <p:sp>
        <p:nvSpPr>
          <p:cNvPr id="111" name="Text Box 22">
            <a:extLst>
              <a:ext uri="{FF2B5EF4-FFF2-40B4-BE49-F238E27FC236}">
                <a16:creationId xmlns:a16="http://schemas.microsoft.com/office/drawing/2014/main" id="{3D85CAD4-479E-4EBD-AFCC-44B9964727D2}"/>
              </a:ext>
            </a:extLst>
          </p:cNvPr>
          <p:cNvSpPr txBox="1">
            <a:spLocks noChangeArrowheads="1"/>
          </p:cNvSpPr>
          <p:nvPr/>
        </p:nvSpPr>
        <p:spPr bwMode="auto">
          <a:xfrm>
            <a:off x="9845765" y="1711469"/>
            <a:ext cx="1073150" cy="276225"/>
          </a:xfrm>
          <a:prstGeom prst="rect">
            <a:avLst/>
          </a:prstGeom>
          <a:noFill/>
          <a:ln w="8001">
            <a:noFill/>
            <a:miter lim="800000"/>
            <a:headEnd/>
            <a:tailEnd/>
          </a:ln>
        </p:spPr>
        <p:txBody>
          <a:bodyPr wrap="none">
            <a:spAutoFit/>
          </a:bodyPr>
          <a:lstStyle/>
          <a:p>
            <a:pPr eaLnBrk="0" hangingPunct="0"/>
            <a:r>
              <a:rPr lang="en-GB" sz="1200" dirty="0"/>
              <a:t>MITIGATION</a:t>
            </a:r>
            <a:endParaRPr lang="en-GB" sz="1400" dirty="0"/>
          </a:p>
        </p:txBody>
      </p:sp>
      <p:sp>
        <p:nvSpPr>
          <p:cNvPr id="112" name="Text Box 23">
            <a:extLst>
              <a:ext uri="{FF2B5EF4-FFF2-40B4-BE49-F238E27FC236}">
                <a16:creationId xmlns:a16="http://schemas.microsoft.com/office/drawing/2014/main" id="{82FABC3F-41CA-4D9F-8CFE-31147B719ADF}"/>
              </a:ext>
            </a:extLst>
          </p:cNvPr>
          <p:cNvSpPr txBox="1">
            <a:spLocks noChangeArrowheads="1"/>
          </p:cNvSpPr>
          <p:nvPr/>
        </p:nvSpPr>
        <p:spPr bwMode="auto">
          <a:xfrm>
            <a:off x="9845765" y="2935433"/>
            <a:ext cx="1184275" cy="276225"/>
          </a:xfrm>
          <a:prstGeom prst="rect">
            <a:avLst/>
          </a:prstGeom>
          <a:noFill/>
          <a:ln w="8001">
            <a:noFill/>
            <a:miter lim="800000"/>
            <a:headEnd/>
            <a:tailEnd/>
          </a:ln>
        </p:spPr>
        <p:txBody>
          <a:bodyPr wrap="none">
            <a:spAutoFit/>
          </a:bodyPr>
          <a:lstStyle/>
          <a:p>
            <a:pPr eaLnBrk="0" hangingPunct="0"/>
            <a:r>
              <a:rPr lang="en-GB" sz="1200" dirty="0"/>
              <a:t>PREVENTION</a:t>
            </a:r>
          </a:p>
        </p:txBody>
      </p:sp>
      <p:sp>
        <p:nvSpPr>
          <p:cNvPr id="113" name="Text Box 24">
            <a:extLst>
              <a:ext uri="{FF2B5EF4-FFF2-40B4-BE49-F238E27FC236}">
                <a16:creationId xmlns:a16="http://schemas.microsoft.com/office/drawing/2014/main" id="{CD56A0B0-9DCF-49CE-81B4-FA01436BDC6F}"/>
              </a:ext>
            </a:extLst>
          </p:cNvPr>
          <p:cNvSpPr txBox="1">
            <a:spLocks noChangeArrowheads="1"/>
          </p:cNvSpPr>
          <p:nvPr/>
        </p:nvSpPr>
        <p:spPr bwMode="auto">
          <a:xfrm>
            <a:off x="9845765" y="4087958"/>
            <a:ext cx="936625" cy="276225"/>
          </a:xfrm>
          <a:prstGeom prst="rect">
            <a:avLst/>
          </a:prstGeom>
          <a:noFill/>
          <a:ln w="8001">
            <a:noFill/>
            <a:miter lim="800000"/>
            <a:headEnd/>
            <a:tailEnd/>
          </a:ln>
        </p:spPr>
        <p:txBody>
          <a:bodyPr wrap="none">
            <a:spAutoFit/>
          </a:bodyPr>
          <a:lstStyle/>
          <a:p>
            <a:pPr eaLnBrk="0" hangingPunct="0"/>
            <a:r>
              <a:rPr lang="en-GB" sz="1200" dirty="0"/>
              <a:t>CONTROL</a:t>
            </a:r>
          </a:p>
        </p:txBody>
      </p:sp>
      <p:sp>
        <p:nvSpPr>
          <p:cNvPr id="114" name="Text Box 25">
            <a:extLst>
              <a:ext uri="{FF2B5EF4-FFF2-40B4-BE49-F238E27FC236}">
                <a16:creationId xmlns:a16="http://schemas.microsoft.com/office/drawing/2014/main" id="{B170E016-7695-486E-8776-9D54741701F1}"/>
              </a:ext>
            </a:extLst>
          </p:cNvPr>
          <p:cNvSpPr txBox="1">
            <a:spLocks noChangeArrowheads="1"/>
          </p:cNvSpPr>
          <p:nvPr/>
        </p:nvSpPr>
        <p:spPr bwMode="auto">
          <a:xfrm>
            <a:off x="9845765" y="4880095"/>
            <a:ext cx="1609725" cy="460375"/>
          </a:xfrm>
          <a:prstGeom prst="rect">
            <a:avLst/>
          </a:prstGeom>
          <a:noFill/>
          <a:ln w="8001">
            <a:noFill/>
            <a:miter lim="800000"/>
            <a:headEnd/>
            <a:tailEnd/>
          </a:ln>
        </p:spPr>
        <p:txBody>
          <a:bodyPr>
            <a:spAutoFit/>
          </a:bodyPr>
          <a:lstStyle/>
          <a:p>
            <a:pPr eaLnBrk="0" hangingPunct="0"/>
            <a:r>
              <a:rPr lang="en-GB" sz="1200" dirty="0"/>
              <a:t>INHERENTLY SAFE DESIGN</a:t>
            </a:r>
          </a:p>
        </p:txBody>
      </p:sp>
      <p:sp>
        <p:nvSpPr>
          <p:cNvPr id="115" name="Freeform 26">
            <a:extLst>
              <a:ext uri="{FF2B5EF4-FFF2-40B4-BE49-F238E27FC236}">
                <a16:creationId xmlns:a16="http://schemas.microsoft.com/office/drawing/2014/main" id="{4CE87D6D-5A8E-430E-84E6-07577FF31D5A}"/>
              </a:ext>
            </a:extLst>
          </p:cNvPr>
          <p:cNvSpPr>
            <a:spLocks/>
          </p:cNvSpPr>
          <p:nvPr/>
        </p:nvSpPr>
        <p:spPr bwMode="auto">
          <a:xfrm>
            <a:off x="6022272" y="4303858"/>
            <a:ext cx="3073400" cy="382587"/>
          </a:xfrm>
          <a:custGeom>
            <a:avLst/>
            <a:gdLst>
              <a:gd name="T0" fmla="*/ 0 w 1936"/>
              <a:gd name="T1" fmla="*/ 2147483647 h 241"/>
              <a:gd name="T2" fmla="*/ 2147483647 w 1936"/>
              <a:gd name="T3" fmla="*/ 2147483647 h 241"/>
              <a:gd name="T4" fmla="*/ 2147483647 w 1936"/>
              <a:gd name="T5" fmla="*/ 2147483647 h 241"/>
              <a:gd name="T6" fmla="*/ 2147483647 w 1936"/>
              <a:gd name="T7" fmla="*/ 2147483647 h 241"/>
              <a:gd name="T8" fmla="*/ 2147483647 w 1936"/>
              <a:gd name="T9" fmla="*/ 2147483647 h 241"/>
              <a:gd name="T10" fmla="*/ 2147483647 w 1936"/>
              <a:gd name="T11" fmla="*/ 2147483647 h 241"/>
              <a:gd name="T12" fmla="*/ 2147483647 w 1936"/>
              <a:gd name="T13" fmla="*/ 2147483647 h 241"/>
              <a:gd name="T14" fmla="*/ 2147483647 w 1936"/>
              <a:gd name="T15" fmla="*/ 2147483647 h 241"/>
              <a:gd name="T16" fmla="*/ 2147483647 w 1936"/>
              <a:gd name="T17" fmla="*/ 2147483647 h 241"/>
              <a:gd name="T18" fmla="*/ 2147483647 w 1936"/>
              <a:gd name="T19" fmla="*/ 2147483647 h 241"/>
              <a:gd name="T20" fmla="*/ 2147483647 w 1936"/>
              <a:gd name="T21" fmla="*/ 2147483647 h 241"/>
              <a:gd name="T22" fmla="*/ 2147483647 w 1936"/>
              <a:gd name="T23" fmla="*/ 2147483647 h 241"/>
              <a:gd name="T24" fmla="*/ 2147483647 w 1936"/>
              <a:gd name="T25" fmla="*/ 2147483647 h 241"/>
              <a:gd name="T26" fmla="*/ 2147483647 w 1936"/>
              <a:gd name="T27" fmla="*/ 2147483647 h 241"/>
              <a:gd name="T28" fmla="*/ 2147483647 w 1936"/>
              <a:gd name="T29" fmla="*/ 2147483647 h 241"/>
              <a:gd name="T30" fmla="*/ 2147483647 w 1936"/>
              <a:gd name="T31" fmla="*/ 2147483647 h 241"/>
              <a:gd name="T32" fmla="*/ 2147483647 w 1936"/>
              <a:gd name="T33" fmla="*/ 2147483647 h 241"/>
              <a:gd name="T34" fmla="*/ 2147483647 w 1936"/>
              <a:gd name="T35" fmla="*/ 2147483647 h 241"/>
              <a:gd name="T36" fmla="*/ 2147483647 w 1936"/>
              <a:gd name="T37" fmla="*/ 2147483647 h 241"/>
              <a:gd name="T38" fmla="*/ 2147483647 w 1936"/>
              <a:gd name="T39" fmla="*/ 2147483647 h 241"/>
              <a:gd name="T40" fmla="*/ 2147483647 w 1936"/>
              <a:gd name="T41" fmla="*/ 2147483647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6"/>
              <a:gd name="T64" fmla="*/ 0 h 241"/>
              <a:gd name="T65" fmla="*/ 1936 w 193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6" h="241">
                <a:moveTo>
                  <a:pt x="0" y="192"/>
                </a:moveTo>
                <a:cubicBezTo>
                  <a:pt x="82" y="167"/>
                  <a:pt x="164" y="143"/>
                  <a:pt x="216" y="144"/>
                </a:cubicBezTo>
                <a:cubicBezTo>
                  <a:pt x="268" y="145"/>
                  <a:pt x="285" y="185"/>
                  <a:pt x="312" y="200"/>
                </a:cubicBezTo>
                <a:cubicBezTo>
                  <a:pt x="339" y="215"/>
                  <a:pt x="356" y="227"/>
                  <a:pt x="376" y="232"/>
                </a:cubicBezTo>
                <a:cubicBezTo>
                  <a:pt x="396" y="237"/>
                  <a:pt x="408" y="241"/>
                  <a:pt x="432" y="232"/>
                </a:cubicBezTo>
                <a:cubicBezTo>
                  <a:pt x="456" y="223"/>
                  <a:pt x="492" y="197"/>
                  <a:pt x="520" y="176"/>
                </a:cubicBezTo>
                <a:cubicBezTo>
                  <a:pt x="548" y="155"/>
                  <a:pt x="581" y="124"/>
                  <a:pt x="600" y="104"/>
                </a:cubicBezTo>
                <a:cubicBezTo>
                  <a:pt x="619" y="84"/>
                  <a:pt x="606" y="72"/>
                  <a:pt x="632" y="56"/>
                </a:cubicBezTo>
                <a:cubicBezTo>
                  <a:pt x="658" y="40"/>
                  <a:pt x="729" y="16"/>
                  <a:pt x="760" y="8"/>
                </a:cubicBezTo>
                <a:cubicBezTo>
                  <a:pt x="791" y="0"/>
                  <a:pt x="791" y="1"/>
                  <a:pt x="816" y="8"/>
                </a:cubicBezTo>
                <a:cubicBezTo>
                  <a:pt x="841" y="15"/>
                  <a:pt x="876" y="35"/>
                  <a:pt x="912" y="48"/>
                </a:cubicBezTo>
                <a:cubicBezTo>
                  <a:pt x="948" y="61"/>
                  <a:pt x="989" y="76"/>
                  <a:pt x="1032" y="88"/>
                </a:cubicBezTo>
                <a:cubicBezTo>
                  <a:pt x="1075" y="100"/>
                  <a:pt x="1120" y="109"/>
                  <a:pt x="1168" y="120"/>
                </a:cubicBezTo>
                <a:cubicBezTo>
                  <a:pt x="1216" y="131"/>
                  <a:pt x="1277" y="145"/>
                  <a:pt x="1320" y="152"/>
                </a:cubicBezTo>
                <a:cubicBezTo>
                  <a:pt x="1363" y="159"/>
                  <a:pt x="1388" y="157"/>
                  <a:pt x="1424" y="160"/>
                </a:cubicBezTo>
                <a:cubicBezTo>
                  <a:pt x="1460" y="163"/>
                  <a:pt x="1508" y="167"/>
                  <a:pt x="1536" y="168"/>
                </a:cubicBezTo>
                <a:cubicBezTo>
                  <a:pt x="1564" y="169"/>
                  <a:pt x="1572" y="168"/>
                  <a:pt x="1592" y="168"/>
                </a:cubicBezTo>
                <a:cubicBezTo>
                  <a:pt x="1612" y="168"/>
                  <a:pt x="1625" y="167"/>
                  <a:pt x="1656" y="168"/>
                </a:cubicBezTo>
                <a:cubicBezTo>
                  <a:pt x="1687" y="169"/>
                  <a:pt x="1741" y="173"/>
                  <a:pt x="1776" y="176"/>
                </a:cubicBezTo>
                <a:cubicBezTo>
                  <a:pt x="1811" y="179"/>
                  <a:pt x="1837" y="189"/>
                  <a:pt x="1864" y="184"/>
                </a:cubicBezTo>
                <a:cubicBezTo>
                  <a:pt x="1891" y="179"/>
                  <a:pt x="1913" y="161"/>
                  <a:pt x="1936" y="144"/>
                </a:cubicBezTo>
              </a:path>
            </a:pathLst>
          </a:custGeom>
          <a:noFill/>
          <a:ln w="25400" cap="flat" cmpd="sng">
            <a:solidFill>
              <a:schemeClr val="tx1"/>
            </a:solidFill>
            <a:prstDash val="solid"/>
            <a:round/>
            <a:headEnd/>
            <a:tailEnd/>
          </a:ln>
        </p:spPr>
        <p:txBody>
          <a:bodyPr wrap="none">
            <a:spAutoFit/>
          </a:bodyPr>
          <a:lstStyle/>
          <a:p>
            <a:endParaRPr lang="en-US" dirty="0"/>
          </a:p>
        </p:txBody>
      </p:sp>
      <p:sp>
        <p:nvSpPr>
          <p:cNvPr id="116" name="Freeform 27">
            <a:extLst>
              <a:ext uri="{FF2B5EF4-FFF2-40B4-BE49-F238E27FC236}">
                <a16:creationId xmlns:a16="http://schemas.microsoft.com/office/drawing/2014/main" id="{606FE4D9-CDCF-4BE5-972C-30CE91A22B5F}"/>
              </a:ext>
            </a:extLst>
          </p:cNvPr>
          <p:cNvSpPr>
            <a:spLocks/>
          </p:cNvSpPr>
          <p:nvPr/>
        </p:nvSpPr>
        <p:spPr bwMode="auto">
          <a:xfrm>
            <a:off x="6987472" y="3808558"/>
            <a:ext cx="1181100" cy="622300"/>
          </a:xfrm>
          <a:custGeom>
            <a:avLst/>
            <a:gdLst>
              <a:gd name="T0" fmla="*/ 0 w 744"/>
              <a:gd name="T1" fmla="*/ 2147483647 h 392"/>
              <a:gd name="T2" fmla="*/ 2147483647 w 744"/>
              <a:gd name="T3" fmla="*/ 2147483647 h 392"/>
              <a:gd name="T4" fmla="*/ 2147483647 w 744"/>
              <a:gd name="T5" fmla="*/ 2147483647 h 392"/>
              <a:gd name="T6" fmla="*/ 2147483647 w 744"/>
              <a:gd name="T7" fmla="*/ 2147483647 h 392"/>
              <a:gd name="T8" fmla="*/ 2147483647 w 744"/>
              <a:gd name="T9" fmla="*/ 2147483647 h 392"/>
              <a:gd name="T10" fmla="*/ 2147483647 w 744"/>
              <a:gd name="T11" fmla="*/ 2147483647 h 392"/>
              <a:gd name="T12" fmla="*/ 2147483647 w 744"/>
              <a:gd name="T13" fmla="*/ 2147483647 h 392"/>
              <a:gd name="T14" fmla="*/ 2147483647 w 744"/>
              <a:gd name="T15" fmla="*/ 2147483647 h 392"/>
              <a:gd name="T16" fmla="*/ 2147483647 w 744"/>
              <a:gd name="T17" fmla="*/ 2147483647 h 392"/>
              <a:gd name="T18" fmla="*/ 2147483647 w 744"/>
              <a:gd name="T19" fmla="*/ 2147483647 h 392"/>
              <a:gd name="T20" fmla="*/ 2147483647 w 744"/>
              <a:gd name="T21" fmla="*/ 2147483647 h 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392"/>
              <a:gd name="T35" fmla="*/ 744 w 744"/>
              <a:gd name="T36" fmla="*/ 392 h 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392">
                <a:moveTo>
                  <a:pt x="0" y="392"/>
                </a:moveTo>
                <a:cubicBezTo>
                  <a:pt x="17" y="362"/>
                  <a:pt x="35" y="332"/>
                  <a:pt x="48" y="304"/>
                </a:cubicBezTo>
                <a:cubicBezTo>
                  <a:pt x="61" y="276"/>
                  <a:pt x="67" y="251"/>
                  <a:pt x="80" y="224"/>
                </a:cubicBezTo>
                <a:cubicBezTo>
                  <a:pt x="93" y="197"/>
                  <a:pt x="111" y="169"/>
                  <a:pt x="128" y="144"/>
                </a:cubicBezTo>
                <a:cubicBezTo>
                  <a:pt x="145" y="119"/>
                  <a:pt x="161" y="93"/>
                  <a:pt x="184" y="72"/>
                </a:cubicBezTo>
                <a:cubicBezTo>
                  <a:pt x="207" y="51"/>
                  <a:pt x="240" y="25"/>
                  <a:pt x="264" y="16"/>
                </a:cubicBezTo>
                <a:cubicBezTo>
                  <a:pt x="288" y="7"/>
                  <a:pt x="292" y="0"/>
                  <a:pt x="328" y="16"/>
                </a:cubicBezTo>
                <a:cubicBezTo>
                  <a:pt x="364" y="32"/>
                  <a:pt x="435" y="79"/>
                  <a:pt x="480" y="112"/>
                </a:cubicBezTo>
                <a:cubicBezTo>
                  <a:pt x="525" y="145"/>
                  <a:pt x="565" y="188"/>
                  <a:pt x="600" y="216"/>
                </a:cubicBezTo>
                <a:cubicBezTo>
                  <a:pt x="635" y="244"/>
                  <a:pt x="664" y="261"/>
                  <a:pt x="688" y="280"/>
                </a:cubicBezTo>
                <a:cubicBezTo>
                  <a:pt x="712" y="299"/>
                  <a:pt x="728" y="313"/>
                  <a:pt x="744" y="328"/>
                </a:cubicBezTo>
              </a:path>
            </a:pathLst>
          </a:custGeom>
          <a:noFill/>
          <a:ln w="25400" cap="flat" cmpd="sng">
            <a:solidFill>
              <a:schemeClr val="tx1"/>
            </a:solidFill>
            <a:prstDash val="solid"/>
            <a:round/>
            <a:headEnd/>
            <a:tailEnd/>
          </a:ln>
        </p:spPr>
        <p:txBody>
          <a:bodyPr wrap="none">
            <a:spAutoFit/>
          </a:bodyPr>
          <a:lstStyle/>
          <a:p>
            <a:endParaRPr lang="en-US" dirty="0"/>
          </a:p>
        </p:txBody>
      </p:sp>
      <p:sp>
        <p:nvSpPr>
          <p:cNvPr id="117" name="Freeform 28">
            <a:extLst>
              <a:ext uri="{FF2B5EF4-FFF2-40B4-BE49-F238E27FC236}">
                <a16:creationId xmlns:a16="http://schemas.microsoft.com/office/drawing/2014/main" id="{B838804B-C45E-4259-A364-8B5FA145FA70}"/>
              </a:ext>
            </a:extLst>
          </p:cNvPr>
          <p:cNvSpPr>
            <a:spLocks/>
          </p:cNvSpPr>
          <p:nvPr/>
        </p:nvSpPr>
        <p:spPr bwMode="auto">
          <a:xfrm>
            <a:off x="7139872" y="3230708"/>
            <a:ext cx="749300" cy="882650"/>
          </a:xfrm>
          <a:custGeom>
            <a:avLst/>
            <a:gdLst>
              <a:gd name="T0" fmla="*/ 0 w 472"/>
              <a:gd name="T1" fmla="*/ 2147483647 h 556"/>
              <a:gd name="T2" fmla="*/ 2147483647 w 472"/>
              <a:gd name="T3" fmla="*/ 2147483647 h 556"/>
              <a:gd name="T4" fmla="*/ 2147483647 w 472"/>
              <a:gd name="T5" fmla="*/ 2147483647 h 556"/>
              <a:gd name="T6" fmla="*/ 2147483647 w 472"/>
              <a:gd name="T7" fmla="*/ 2147483647 h 556"/>
              <a:gd name="T8" fmla="*/ 2147483647 w 472"/>
              <a:gd name="T9" fmla="*/ 2147483647 h 556"/>
              <a:gd name="T10" fmla="*/ 2147483647 w 472"/>
              <a:gd name="T11" fmla="*/ 2147483647 h 556"/>
              <a:gd name="T12" fmla="*/ 2147483647 w 472"/>
              <a:gd name="T13" fmla="*/ 2147483647 h 556"/>
              <a:gd name="T14" fmla="*/ 2147483647 w 472"/>
              <a:gd name="T15" fmla="*/ 2147483647 h 556"/>
              <a:gd name="T16" fmla="*/ 2147483647 w 472"/>
              <a:gd name="T17" fmla="*/ 2147483647 h 556"/>
              <a:gd name="T18" fmla="*/ 2147483647 w 472"/>
              <a:gd name="T19" fmla="*/ 2147483647 h 556"/>
              <a:gd name="T20" fmla="*/ 2147483647 w 472"/>
              <a:gd name="T21" fmla="*/ 2147483647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556"/>
              <a:gd name="T35" fmla="*/ 472 w 472"/>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556">
                <a:moveTo>
                  <a:pt x="0" y="556"/>
                </a:moveTo>
                <a:cubicBezTo>
                  <a:pt x="7" y="545"/>
                  <a:pt x="15" y="535"/>
                  <a:pt x="24" y="516"/>
                </a:cubicBezTo>
                <a:cubicBezTo>
                  <a:pt x="33" y="497"/>
                  <a:pt x="44" y="473"/>
                  <a:pt x="56" y="444"/>
                </a:cubicBezTo>
                <a:cubicBezTo>
                  <a:pt x="68" y="415"/>
                  <a:pt x="80" y="379"/>
                  <a:pt x="96" y="340"/>
                </a:cubicBezTo>
                <a:cubicBezTo>
                  <a:pt x="112" y="301"/>
                  <a:pt x="133" y="259"/>
                  <a:pt x="152" y="212"/>
                </a:cubicBezTo>
                <a:cubicBezTo>
                  <a:pt x="171" y="165"/>
                  <a:pt x="188" y="92"/>
                  <a:pt x="208" y="60"/>
                </a:cubicBezTo>
                <a:cubicBezTo>
                  <a:pt x="228" y="28"/>
                  <a:pt x="248" y="25"/>
                  <a:pt x="272" y="20"/>
                </a:cubicBezTo>
                <a:cubicBezTo>
                  <a:pt x="296" y="15"/>
                  <a:pt x="325" y="0"/>
                  <a:pt x="352" y="28"/>
                </a:cubicBezTo>
                <a:cubicBezTo>
                  <a:pt x="379" y="56"/>
                  <a:pt x="413" y="148"/>
                  <a:pt x="432" y="188"/>
                </a:cubicBezTo>
                <a:cubicBezTo>
                  <a:pt x="451" y="228"/>
                  <a:pt x="457" y="241"/>
                  <a:pt x="464" y="268"/>
                </a:cubicBezTo>
                <a:cubicBezTo>
                  <a:pt x="471" y="295"/>
                  <a:pt x="471" y="335"/>
                  <a:pt x="472" y="348"/>
                </a:cubicBezTo>
              </a:path>
            </a:pathLst>
          </a:custGeom>
          <a:noFill/>
          <a:ln w="25400" cap="flat" cmpd="sng">
            <a:solidFill>
              <a:schemeClr val="tx1"/>
            </a:solidFill>
            <a:prstDash val="solid"/>
            <a:round/>
            <a:headEnd/>
            <a:tailEnd/>
          </a:ln>
        </p:spPr>
        <p:txBody>
          <a:bodyPr wrap="none">
            <a:spAutoFit/>
          </a:bodyPr>
          <a:lstStyle/>
          <a:p>
            <a:endParaRPr lang="en-US" dirty="0"/>
          </a:p>
        </p:txBody>
      </p:sp>
      <p:sp>
        <p:nvSpPr>
          <p:cNvPr id="118" name="Freeform 29">
            <a:extLst>
              <a:ext uri="{FF2B5EF4-FFF2-40B4-BE49-F238E27FC236}">
                <a16:creationId xmlns:a16="http://schemas.microsoft.com/office/drawing/2014/main" id="{10747157-7DF9-4656-AC48-2A927B5F1225}"/>
              </a:ext>
            </a:extLst>
          </p:cNvPr>
          <p:cNvSpPr>
            <a:spLocks/>
          </p:cNvSpPr>
          <p:nvPr/>
        </p:nvSpPr>
        <p:spPr bwMode="auto">
          <a:xfrm>
            <a:off x="7431972" y="2284558"/>
            <a:ext cx="349250" cy="1143000"/>
          </a:xfrm>
          <a:custGeom>
            <a:avLst/>
            <a:gdLst>
              <a:gd name="T0" fmla="*/ 0 w 220"/>
              <a:gd name="T1" fmla="*/ 2147483647 h 720"/>
              <a:gd name="T2" fmla="*/ 2147483647 w 220"/>
              <a:gd name="T3" fmla="*/ 2147483647 h 720"/>
              <a:gd name="T4" fmla="*/ 2147483647 w 220"/>
              <a:gd name="T5" fmla="*/ 2147483647 h 720"/>
              <a:gd name="T6" fmla="*/ 2147483647 w 220"/>
              <a:gd name="T7" fmla="*/ 2147483647 h 720"/>
              <a:gd name="T8" fmla="*/ 2147483647 w 220"/>
              <a:gd name="T9" fmla="*/ 2147483647 h 720"/>
              <a:gd name="T10" fmla="*/ 2147483647 w 220"/>
              <a:gd name="T11" fmla="*/ 2147483647 h 720"/>
              <a:gd name="T12" fmla="*/ 2147483647 w 220"/>
              <a:gd name="T13" fmla="*/ 0 h 720"/>
              <a:gd name="T14" fmla="*/ 0 60000 65536"/>
              <a:gd name="T15" fmla="*/ 0 60000 65536"/>
              <a:gd name="T16" fmla="*/ 0 60000 65536"/>
              <a:gd name="T17" fmla="*/ 0 60000 65536"/>
              <a:gd name="T18" fmla="*/ 0 60000 65536"/>
              <a:gd name="T19" fmla="*/ 0 60000 65536"/>
              <a:gd name="T20" fmla="*/ 0 60000 65536"/>
              <a:gd name="T21" fmla="*/ 0 w 220"/>
              <a:gd name="T22" fmla="*/ 0 h 720"/>
              <a:gd name="T23" fmla="*/ 220 w 2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720">
                <a:moveTo>
                  <a:pt x="0" y="720"/>
                </a:moveTo>
                <a:cubicBezTo>
                  <a:pt x="23" y="661"/>
                  <a:pt x="47" y="603"/>
                  <a:pt x="64" y="552"/>
                </a:cubicBezTo>
                <a:cubicBezTo>
                  <a:pt x="81" y="501"/>
                  <a:pt x="89" y="464"/>
                  <a:pt x="104" y="416"/>
                </a:cubicBezTo>
                <a:cubicBezTo>
                  <a:pt x="119" y="368"/>
                  <a:pt x="137" y="312"/>
                  <a:pt x="152" y="264"/>
                </a:cubicBezTo>
                <a:cubicBezTo>
                  <a:pt x="167" y="216"/>
                  <a:pt x="181" y="163"/>
                  <a:pt x="192" y="128"/>
                </a:cubicBezTo>
                <a:cubicBezTo>
                  <a:pt x="203" y="93"/>
                  <a:pt x="212" y="77"/>
                  <a:pt x="216" y="56"/>
                </a:cubicBezTo>
                <a:cubicBezTo>
                  <a:pt x="220" y="35"/>
                  <a:pt x="218" y="17"/>
                  <a:pt x="216" y="0"/>
                </a:cubicBezTo>
              </a:path>
            </a:pathLst>
          </a:custGeom>
          <a:noFill/>
          <a:ln w="25400" cap="flat" cmpd="sng">
            <a:solidFill>
              <a:schemeClr val="tx1"/>
            </a:solidFill>
            <a:prstDash val="solid"/>
            <a:round/>
            <a:headEnd/>
            <a:tailEnd/>
          </a:ln>
        </p:spPr>
        <p:txBody>
          <a:bodyPr wrap="none">
            <a:spAutoFit/>
          </a:bodyPr>
          <a:lstStyle/>
          <a:p>
            <a:endParaRPr lang="en-US" dirty="0"/>
          </a:p>
        </p:txBody>
      </p:sp>
      <p:sp>
        <p:nvSpPr>
          <p:cNvPr id="119" name="AutoShape 30">
            <a:extLst>
              <a:ext uri="{FF2B5EF4-FFF2-40B4-BE49-F238E27FC236}">
                <a16:creationId xmlns:a16="http://schemas.microsoft.com/office/drawing/2014/main" id="{F0A76BE2-92FE-484D-8C59-077E0D3356F6}"/>
              </a:ext>
            </a:extLst>
          </p:cNvPr>
          <p:cNvSpPr>
            <a:spLocks noChangeArrowheads="1"/>
          </p:cNvSpPr>
          <p:nvPr/>
        </p:nvSpPr>
        <p:spPr bwMode="auto">
          <a:xfrm>
            <a:off x="7292272" y="1662258"/>
            <a:ext cx="1155700" cy="698500"/>
          </a:xfrm>
          <a:prstGeom prst="irregularSeal1">
            <a:avLst/>
          </a:prstGeom>
          <a:solidFill>
            <a:srgbClr val="FFFF00"/>
          </a:solidFill>
          <a:ln w="8001">
            <a:noFill/>
            <a:miter lim="800000"/>
            <a:headEnd/>
            <a:tailEnd/>
          </a:ln>
        </p:spPr>
        <p:txBody>
          <a:bodyPr wrap="none" anchor="ctr">
            <a:spAutoFit/>
          </a:bodyPr>
          <a:lstStyle/>
          <a:p>
            <a:endParaRPr lang="en-US" dirty="0"/>
          </a:p>
        </p:txBody>
      </p:sp>
      <p:sp>
        <p:nvSpPr>
          <p:cNvPr id="120" name="AutoShape 31">
            <a:extLst>
              <a:ext uri="{FF2B5EF4-FFF2-40B4-BE49-F238E27FC236}">
                <a16:creationId xmlns:a16="http://schemas.microsoft.com/office/drawing/2014/main" id="{0604547C-96F2-4D6D-BB6D-C2507C9CB430}"/>
              </a:ext>
            </a:extLst>
          </p:cNvPr>
          <p:cNvSpPr>
            <a:spLocks noChangeArrowheads="1"/>
          </p:cNvSpPr>
          <p:nvPr/>
        </p:nvSpPr>
        <p:spPr bwMode="auto">
          <a:xfrm>
            <a:off x="7698672" y="1827358"/>
            <a:ext cx="355600" cy="368300"/>
          </a:xfrm>
          <a:prstGeom prst="irregularSeal1">
            <a:avLst/>
          </a:prstGeom>
          <a:solidFill>
            <a:schemeClr val="hlink"/>
          </a:solidFill>
          <a:ln w="8001">
            <a:solidFill>
              <a:srgbClr val="FF9900"/>
            </a:solidFill>
            <a:miter lim="800000"/>
            <a:headEnd/>
            <a:tailEnd/>
          </a:ln>
        </p:spPr>
        <p:txBody>
          <a:bodyPr wrap="none" anchor="ctr">
            <a:spAutoFit/>
          </a:bodyPr>
          <a:lstStyle/>
          <a:p>
            <a:endParaRPr lang="en-US" dirty="0"/>
          </a:p>
        </p:txBody>
      </p:sp>
      <p:sp>
        <p:nvSpPr>
          <p:cNvPr id="121" name="Line 19">
            <a:extLst>
              <a:ext uri="{FF2B5EF4-FFF2-40B4-BE49-F238E27FC236}">
                <a16:creationId xmlns:a16="http://schemas.microsoft.com/office/drawing/2014/main" id="{206F15B3-8BE3-4A10-97D4-B82131FE3170}"/>
              </a:ext>
            </a:extLst>
          </p:cNvPr>
          <p:cNvSpPr>
            <a:spLocks noChangeShapeType="1"/>
          </p:cNvSpPr>
          <p:nvPr/>
        </p:nvSpPr>
        <p:spPr bwMode="auto">
          <a:xfrm flipV="1">
            <a:off x="9737022" y="3670444"/>
            <a:ext cx="0" cy="1103314"/>
          </a:xfrm>
          <a:prstGeom prst="line">
            <a:avLst/>
          </a:prstGeom>
          <a:noFill/>
          <a:ln w="31750">
            <a:solidFill>
              <a:schemeClr val="tx1"/>
            </a:solidFill>
            <a:round/>
            <a:headEnd type="triangle" w="med" len="med"/>
            <a:tailEnd type="triangle" w="med" len="med"/>
          </a:ln>
        </p:spPr>
        <p:txBody>
          <a:bodyPr wrap="square">
            <a:spAutoFit/>
          </a:bodyPr>
          <a:lstStyle/>
          <a:p>
            <a:endParaRPr lang="en-US" dirty="0"/>
          </a:p>
        </p:txBody>
      </p:sp>
      <p:grpSp>
        <p:nvGrpSpPr>
          <p:cNvPr id="2" name="Group 1">
            <a:extLst>
              <a:ext uri="{FF2B5EF4-FFF2-40B4-BE49-F238E27FC236}">
                <a16:creationId xmlns:a16="http://schemas.microsoft.com/office/drawing/2014/main" id="{D8FF258F-BB3A-4F81-B55D-367219FE7B5B}"/>
              </a:ext>
            </a:extLst>
          </p:cNvPr>
          <p:cNvGrpSpPr/>
          <p:nvPr/>
        </p:nvGrpSpPr>
        <p:grpSpPr>
          <a:xfrm>
            <a:off x="4399979" y="3808558"/>
            <a:ext cx="3768593" cy="2195935"/>
            <a:chOff x="4399979" y="3808558"/>
            <a:chExt cx="3768593" cy="2195935"/>
          </a:xfrm>
        </p:grpSpPr>
        <p:sp>
          <p:nvSpPr>
            <p:cNvPr id="3" name="TextBox 2">
              <a:extLst>
                <a:ext uri="{FF2B5EF4-FFF2-40B4-BE49-F238E27FC236}">
                  <a16:creationId xmlns:a16="http://schemas.microsoft.com/office/drawing/2014/main" id="{D75CF18E-2592-4FF8-946A-A9AE026ACF32}"/>
                </a:ext>
              </a:extLst>
            </p:cNvPr>
            <p:cNvSpPr txBox="1"/>
            <p:nvPr/>
          </p:nvSpPr>
          <p:spPr bwMode="gray">
            <a:xfrm>
              <a:off x="6713186" y="5616578"/>
              <a:ext cx="1455386" cy="387915"/>
            </a:xfrm>
            <a:prstGeom prst="rect">
              <a:avLst/>
            </a:prstGeom>
            <a:noFill/>
            <a:ln>
              <a:solidFill>
                <a:schemeClr val="tx1"/>
              </a:solidFill>
            </a:ln>
          </p:spPr>
          <p:txBody>
            <a:bodyPr wrap="none" lIns="72000" tIns="72000" rIns="72000" bIns="72000" rtlCol="0">
              <a:noAutofit/>
            </a:bodyPr>
            <a:lstStyle/>
            <a:p>
              <a:r>
                <a:rPr lang="en-GB" sz="1400" dirty="0"/>
                <a:t>Process Alarms</a:t>
              </a:r>
              <a:endParaRPr lang="en-US" sz="1400" dirty="0" err="1"/>
            </a:p>
          </p:txBody>
        </p:sp>
        <p:cxnSp>
          <p:nvCxnSpPr>
            <p:cNvPr id="6" name="Straight Arrow Connector 5">
              <a:extLst>
                <a:ext uri="{FF2B5EF4-FFF2-40B4-BE49-F238E27FC236}">
                  <a16:creationId xmlns:a16="http://schemas.microsoft.com/office/drawing/2014/main" id="{02B38BD6-8F4E-4187-AEA5-A01277B514E3}"/>
                </a:ext>
              </a:extLst>
            </p:cNvPr>
            <p:cNvCxnSpPr/>
            <p:nvPr/>
          </p:nvCxnSpPr>
          <p:spPr bwMode="gray">
            <a:xfrm flipH="1" flipV="1">
              <a:off x="4399979" y="3808558"/>
              <a:ext cx="2313207" cy="18219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99F6A3C-1C85-42C1-AC0E-50FEBC5DD496}"/>
                </a:ext>
              </a:extLst>
            </p:cNvPr>
            <p:cNvCxnSpPr/>
            <p:nvPr/>
          </p:nvCxnSpPr>
          <p:spPr bwMode="gray">
            <a:xfrm flipV="1">
              <a:off x="6713186" y="3986309"/>
              <a:ext cx="718786" cy="16442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104AE5B-5C68-4A0F-9739-6ABA260E1919}"/>
              </a:ext>
            </a:extLst>
          </p:cNvPr>
          <p:cNvGrpSpPr/>
          <p:nvPr/>
        </p:nvGrpSpPr>
        <p:grpSpPr>
          <a:xfrm>
            <a:off x="2309504" y="1212191"/>
            <a:ext cx="5131375" cy="2167738"/>
            <a:chOff x="2309504" y="1212191"/>
            <a:chExt cx="5131375" cy="2167738"/>
          </a:xfrm>
        </p:grpSpPr>
        <p:sp>
          <p:nvSpPr>
            <p:cNvPr id="126" name="TextBox 125">
              <a:extLst>
                <a:ext uri="{FF2B5EF4-FFF2-40B4-BE49-F238E27FC236}">
                  <a16:creationId xmlns:a16="http://schemas.microsoft.com/office/drawing/2014/main" id="{A261461B-F3D9-4677-B23D-C7FFA9755C8D}"/>
                </a:ext>
              </a:extLst>
            </p:cNvPr>
            <p:cNvSpPr txBox="1"/>
            <p:nvPr/>
          </p:nvSpPr>
          <p:spPr bwMode="gray">
            <a:xfrm>
              <a:off x="2309504" y="1212191"/>
              <a:ext cx="1774088" cy="387915"/>
            </a:xfrm>
            <a:prstGeom prst="rect">
              <a:avLst/>
            </a:prstGeom>
            <a:noFill/>
            <a:ln>
              <a:solidFill>
                <a:schemeClr val="bg2"/>
              </a:solidFill>
            </a:ln>
          </p:spPr>
          <p:txBody>
            <a:bodyPr wrap="none" lIns="72000" tIns="72000" rIns="72000" bIns="72000" rtlCol="0">
              <a:noAutofit/>
            </a:bodyPr>
            <a:lstStyle/>
            <a:p>
              <a:r>
                <a:rPr lang="en-GB" sz="1400" dirty="0">
                  <a:solidFill>
                    <a:srgbClr val="FF0000"/>
                  </a:solidFill>
                </a:rPr>
                <a:t>SIF Failure Alarms</a:t>
              </a:r>
              <a:endParaRPr lang="en-US" sz="1400" dirty="0" err="1">
                <a:solidFill>
                  <a:srgbClr val="FF0000"/>
                </a:solidFill>
              </a:endParaRPr>
            </a:p>
          </p:txBody>
        </p:sp>
        <p:cxnSp>
          <p:nvCxnSpPr>
            <p:cNvPr id="125" name="Straight Arrow Connector 124">
              <a:extLst>
                <a:ext uri="{FF2B5EF4-FFF2-40B4-BE49-F238E27FC236}">
                  <a16:creationId xmlns:a16="http://schemas.microsoft.com/office/drawing/2014/main" id="{31E2F8A3-8E8E-456C-A9A4-27B9B206D2F6}"/>
                </a:ext>
              </a:extLst>
            </p:cNvPr>
            <p:cNvCxnSpPr/>
            <p:nvPr/>
          </p:nvCxnSpPr>
          <p:spPr bwMode="gray">
            <a:xfrm>
              <a:off x="4083592" y="1600106"/>
              <a:ext cx="316387" cy="177982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864" name="Straight Arrow Connector 36863">
              <a:extLst>
                <a:ext uri="{FF2B5EF4-FFF2-40B4-BE49-F238E27FC236}">
                  <a16:creationId xmlns:a16="http://schemas.microsoft.com/office/drawing/2014/main" id="{B85129BE-1464-43E4-9EAD-50450C48D55E}"/>
                </a:ext>
              </a:extLst>
            </p:cNvPr>
            <p:cNvCxnSpPr/>
            <p:nvPr/>
          </p:nvCxnSpPr>
          <p:spPr bwMode="gray">
            <a:xfrm>
              <a:off x="4096991" y="1606484"/>
              <a:ext cx="3343888" cy="1605174"/>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21"/>
          </p:nvPr>
        </p:nvSpPr>
        <p:spPr>
          <a:xfrm>
            <a:off x="332367" y="1488333"/>
            <a:ext cx="11520000" cy="1050586"/>
          </a:xfrm>
        </p:spPr>
        <p:txBody>
          <a:bodyPr/>
          <a:lstStyle/>
          <a:p>
            <a:pPr marL="180000" lvl="1">
              <a:spcBef>
                <a:spcPts val="0"/>
              </a:spcBef>
            </a:pPr>
            <a:r>
              <a:rPr lang="en-US" altLang="en-US" sz="2000" dirty="0"/>
              <a:t>IEC 62682 clause 6.2.9 identifies any alarms critical to process safety for the protection of human life (e.g. safety alarms) as Highly Managed Alarms (HMA) and the standard describes a number of additional alarm management requirements for HMA, which include:</a:t>
            </a:r>
          </a:p>
        </p:txBody>
      </p:sp>
      <p:sp>
        <p:nvSpPr>
          <p:cNvPr id="36866" name="Rectangle 2"/>
          <p:cNvSpPr>
            <a:spLocks noGrp="1" noChangeArrowheads="1"/>
          </p:cNvSpPr>
          <p:nvPr>
            <p:ph type="title"/>
          </p:nvPr>
        </p:nvSpPr>
        <p:spPr/>
        <p:txBody>
          <a:bodyPr/>
          <a:lstStyle/>
          <a:p>
            <a:r>
              <a:rPr lang="en-GB" altLang="en-US" dirty="0"/>
              <a:t>Highly Managed Alarms (HMA)</a:t>
            </a:r>
            <a:endParaRPr lang="en-US" altLang="en-US" dirty="0"/>
          </a:p>
        </p:txBody>
      </p:sp>
      <p:sp>
        <p:nvSpPr>
          <p:cNvPr id="5" name="Subtitle 4"/>
          <p:cNvSpPr>
            <a:spLocks noGrp="1"/>
          </p:cNvSpPr>
          <p:nvPr>
            <p:ph type="subTitle" idx="13"/>
          </p:nvPr>
        </p:nvSpPr>
        <p:spPr>
          <a:xfrm>
            <a:off x="488248" y="1123959"/>
            <a:ext cx="11520000" cy="504000"/>
          </a:xfrm>
        </p:spPr>
        <p:txBody>
          <a:bodyPr/>
          <a:lstStyle/>
          <a:p>
            <a:r>
              <a:rPr lang="en-GB" dirty="0"/>
              <a:t>What are the implications?</a:t>
            </a:r>
          </a:p>
        </p:txBody>
      </p:sp>
      <p:sp>
        <p:nvSpPr>
          <p:cNvPr id="8" name="Date Placeholder 3"/>
          <p:cNvSpPr>
            <a:spLocks noGrp="1"/>
          </p:cNvSpPr>
          <p:nvPr>
            <p:ph type="dt" sz="half" idx="18"/>
          </p:nvPr>
        </p:nvSpPr>
        <p:spPr>
          <a:xfrm>
            <a:off x="332367" y="6489341"/>
            <a:ext cx="1162951" cy="118192"/>
          </a:xfrm>
        </p:spPr>
        <p:txBody>
          <a:bodyPr/>
          <a:lstStyle/>
          <a:p>
            <a:r>
              <a:rPr lang="en-US" dirty="0"/>
              <a:t>October 19, 2022</a:t>
            </a:r>
          </a:p>
        </p:txBody>
      </p:sp>
      <p:sp>
        <p:nvSpPr>
          <p:cNvPr id="9" name="Slide Number Placeholder 5"/>
          <p:cNvSpPr>
            <a:spLocks noGrp="1"/>
          </p:cNvSpPr>
          <p:nvPr>
            <p:ph type="sldNum" sz="quarter" idx="20"/>
          </p:nvPr>
        </p:nvSpPr>
        <p:spPr>
          <a:xfrm>
            <a:off x="1798114" y="6488733"/>
            <a:ext cx="676888" cy="118800"/>
          </a:xfrm>
        </p:spPr>
        <p:txBody>
          <a:bodyPr/>
          <a:lstStyle/>
          <a:p>
            <a:r>
              <a:rPr lang="en-US" dirty="0"/>
              <a:t>Slide </a:t>
            </a:r>
            <a:fld id="{F3047BFC-39E7-42D3-9109-A15DDDF209CC}" type="slidenum">
              <a:rPr lang="en-US" smtClean="0"/>
              <a:t>9</a:t>
            </a:fld>
            <a:endParaRPr lang="en-US" dirty="0"/>
          </a:p>
        </p:txBody>
      </p:sp>
      <p:sp>
        <p:nvSpPr>
          <p:cNvPr id="7" name="Rectangle 3">
            <a:extLst>
              <a:ext uri="{FF2B5EF4-FFF2-40B4-BE49-F238E27FC236}">
                <a16:creationId xmlns:a16="http://schemas.microsoft.com/office/drawing/2014/main" id="{87E2C225-7161-4DA4-A8AA-E3E36CAA0EDB}"/>
              </a:ext>
            </a:extLst>
          </p:cNvPr>
          <p:cNvSpPr txBox="1">
            <a:spLocks noChangeArrowheads="1"/>
          </p:cNvSpPr>
          <p:nvPr/>
        </p:nvSpPr>
        <p:spPr bwMode="gray">
          <a:xfrm>
            <a:off x="488249" y="2452082"/>
            <a:ext cx="5105156" cy="3428644"/>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536575"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715963"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180000" lvl="1">
              <a:spcBef>
                <a:spcPts val="0"/>
              </a:spcBef>
            </a:pPr>
            <a:r>
              <a:rPr lang="en-US" altLang="en-US" dirty="0"/>
              <a:t>The Alarm Philosophy shall identify the testing requirements for HMAs prior to putting the alarms in operation. These alarms shall be periodically tested, and the testing shall be documented including:</a:t>
            </a:r>
          </a:p>
          <a:p>
            <a:pPr lvl="3">
              <a:spcBef>
                <a:spcPts val="0"/>
              </a:spcBef>
            </a:pPr>
            <a:r>
              <a:rPr lang="en-US" altLang="en-US" dirty="0"/>
              <a:t>The alarm setpoint or logical conditions</a:t>
            </a:r>
          </a:p>
          <a:p>
            <a:pPr lvl="3">
              <a:spcBef>
                <a:spcPts val="0"/>
              </a:spcBef>
            </a:pPr>
            <a:r>
              <a:rPr lang="en-US" altLang="en-US" dirty="0"/>
              <a:t>The alarm priority</a:t>
            </a:r>
          </a:p>
          <a:p>
            <a:pPr lvl="3">
              <a:spcBef>
                <a:spcPts val="0"/>
              </a:spcBef>
            </a:pPr>
            <a:r>
              <a:rPr lang="en-US" altLang="en-US" dirty="0"/>
              <a:t>The audible and visual indications for the alarm</a:t>
            </a:r>
          </a:p>
          <a:p>
            <a:pPr lvl="3">
              <a:spcBef>
                <a:spcPts val="0"/>
              </a:spcBef>
            </a:pPr>
            <a:r>
              <a:rPr lang="en-US" altLang="en-US" dirty="0"/>
              <a:t>Any other functional requirement for the alarm as specified</a:t>
            </a:r>
          </a:p>
          <a:p>
            <a:pPr lvl="3">
              <a:spcBef>
                <a:spcPts val="0"/>
              </a:spcBef>
            </a:pPr>
            <a:r>
              <a:rPr lang="en-US" altLang="en-US" dirty="0"/>
              <a:t>The persons conducting the testing</a:t>
            </a:r>
          </a:p>
          <a:p>
            <a:pPr lvl="3">
              <a:spcBef>
                <a:spcPts val="0"/>
              </a:spcBef>
            </a:pPr>
            <a:r>
              <a:rPr lang="en-US" altLang="en-US" dirty="0"/>
              <a:t>The method of testing and acceptance criteria</a:t>
            </a:r>
          </a:p>
          <a:p>
            <a:pPr lvl="3">
              <a:spcBef>
                <a:spcPts val="0"/>
              </a:spcBef>
            </a:pPr>
            <a:r>
              <a:rPr lang="en-US" altLang="en-US" dirty="0"/>
              <a:t>The results of the testing and resolution of any failures or non-compliance</a:t>
            </a:r>
          </a:p>
          <a:p>
            <a:pPr lvl="3">
              <a:spcBef>
                <a:spcPts val="0"/>
              </a:spcBef>
            </a:pPr>
            <a:r>
              <a:rPr lang="en-US" altLang="en-US" dirty="0"/>
              <a:t>The date of the testing and the date the alarm was put into service</a:t>
            </a:r>
          </a:p>
          <a:p>
            <a:pPr marL="180000" lvl="1">
              <a:spcBef>
                <a:spcPts val="0"/>
              </a:spcBef>
            </a:pPr>
            <a:endParaRPr lang="en-US" altLang="en-US" sz="2000" dirty="0"/>
          </a:p>
        </p:txBody>
      </p:sp>
      <p:sp>
        <p:nvSpPr>
          <p:cNvPr id="10" name="Rectangle 3">
            <a:extLst>
              <a:ext uri="{FF2B5EF4-FFF2-40B4-BE49-F238E27FC236}">
                <a16:creationId xmlns:a16="http://schemas.microsoft.com/office/drawing/2014/main" id="{7E89365E-F02B-43EE-AA91-B379EA2607E4}"/>
              </a:ext>
            </a:extLst>
          </p:cNvPr>
          <p:cNvSpPr txBox="1">
            <a:spLocks noChangeArrowheads="1"/>
          </p:cNvSpPr>
          <p:nvPr/>
        </p:nvSpPr>
        <p:spPr bwMode="gray">
          <a:xfrm>
            <a:off x="5593405" y="2427407"/>
            <a:ext cx="6266228" cy="3428644"/>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536575"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715963" indent="-17938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180000" lvl="1">
              <a:spcBef>
                <a:spcPts val="0"/>
              </a:spcBef>
            </a:pPr>
            <a:r>
              <a:rPr lang="en-US" altLang="en-US" dirty="0"/>
              <a:t>Formally documented training (both initial plus refresher training) on the response to all new of modified HMAs prior to the Operator’s assuming responsibility.</a:t>
            </a:r>
          </a:p>
          <a:p>
            <a:pPr marL="0" lvl="1" indent="0">
              <a:spcBef>
                <a:spcPts val="0"/>
              </a:spcBef>
              <a:buNone/>
            </a:pPr>
            <a:endParaRPr lang="en-US" altLang="en-US" dirty="0"/>
          </a:p>
          <a:p>
            <a:pPr marL="180000" lvl="1">
              <a:spcBef>
                <a:spcPts val="0"/>
              </a:spcBef>
            </a:pPr>
            <a:r>
              <a:rPr lang="en-US" altLang="en-US" dirty="0"/>
              <a:t>An independent HMI may be required for some safety alarms indicating dangerous faults.</a:t>
            </a:r>
          </a:p>
          <a:p>
            <a:pPr marL="180000" lvl="1">
              <a:spcBef>
                <a:spcPts val="0"/>
              </a:spcBef>
            </a:pPr>
            <a:endParaRPr lang="en-US" altLang="en-US" dirty="0"/>
          </a:p>
          <a:p>
            <a:pPr marL="180000" lvl="1">
              <a:spcBef>
                <a:spcPts val="0"/>
              </a:spcBef>
            </a:pPr>
            <a:r>
              <a:rPr lang="en-US" altLang="en-US" dirty="0"/>
              <a:t>Alarm shelving for HMAs shall follow </a:t>
            </a:r>
            <a:r>
              <a:rPr lang="en-US" altLang="en-US" dirty="0" err="1"/>
              <a:t>authorisation</a:t>
            </a:r>
            <a:r>
              <a:rPr lang="en-US" altLang="en-US" dirty="0"/>
              <a:t> and </a:t>
            </a:r>
            <a:r>
              <a:rPr lang="en-US" altLang="en-US" dirty="0" err="1"/>
              <a:t>reauthorisation</a:t>
            </a:r>
            <a:r>
              <a:rPr lang="en-US" altLang="en-US" dirty="0"/>
              <a:t> requirements as detailed in the Alarm Philosophy and an audit trail shall be maintained.</a:t>
            </a:r>
          </a:p>
          <a:p>
            <a:pPr marL="0" lvl="1" indent="0">
              <a:spcBef>
                <a:spcPts val="0"/>
              </a:spcBef>
              <a:buNone/>
            </a:pPr>
            <a:endParaRPr lang="en-US" altLang="en-US" dirty="0"/>
          </a:p>
          <a:p>
            <a:pPr marL="180000" lvl="1">
              <a:spcBef>
                <a:spcPts val="0"/>
              </a:spcBef>
            </a:pPr>
            <a:r>
              <a:rPr lang="en-US" altLang="en-US" dirty="0"/>
              <a:t>Where an HMA is taken out of service for more than one shift, appropriate interim alarms or procedures shall be identified unless the process is in a state where the consequence has been eliminated.</a:t>
            </a:r>
          </a:p>
          <a:p>
            <a:pPr marL="0" lvl="1" indent="0">
              <a:spcBef>
                <a:spcPts val="0"/>
              </a:spcBef>
              <a:buNone/>
            </a:pPr>
            <a:endParaRPr lang="en-US" altLang="en-US" dirty="0"/>
          </a:p>
          <a:p>
            <a:pPr marL="180000" lvl="1">
              <a:spcBef>
                <a:spcPts val="0"/>
              </a:spcBef>
            </a:pPr>
            <a:r>
              <a:rPr lang="en-US" altLang="en-US" dirty="0"/>
              <a:t>Additional Management of Change steps may be required depending on the classification of the HMA.</a:t>
            </a:r>
          </a:p>
          <a:p>
            <a:pPr marL="180000" lvl="1">
              <a:spcBef>
                <a:spcPts val="0"/>
              </a:spcBef>
            </a:pPr>
            <a:endParaRPr lang="en-US" altLang="en-US" sz="2000" dirty="0"/>
          </a:p>
        </p:txBody>
      </p:sp>
    </p:spTree>
    <p:extLst>
      <p:ext uri="{BB962C8B-B14F-4D97-AF65-F5344CB8AC3E}">
        <p14:creationId xmlns:p14="http://schemas.microsoft.com/office/powerpoint/2010/main" val="54835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B7684C20-02B8-4B11-B331-214B092CA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423A8B-8A18-4297-A47F-85914FBCF781}">
  <ds:schemaRefs>
    <ds:schemaRef ds:uri="http://schemas.microsoft.com/sharepoint/v3/contenttype/forms"/>
  </ds:schemaRefs>
</ds:datastoreItem>
</file>

<file path=customXml/itemProps3.xml><?xml version="1.0" encoding="utf-8"?>
<ds:datastoreItem xmlns:ds="http://schemas.openxmlformats.org/officeDocument/2006/customXml" ds:itemID="{42351055-75C3-4C4A-B573-A6023D721F32}">
  <ds:schemaRef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7604e031-f840-4ad5-97d2-0b99280ee730"/>
    <ds:schemaRef ds:uri="http://schemas.microsoft.com/office/2006/metadata/properties"/>
    <ds:schemaRef ds:uri="c4b40482-04a4-480f-b826-6548c4a2bcf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ABB PowerPoint Template 16by9</Template>
  <TotalTime>2516</TotalTime>
  <Words>4902</Words>
  <Application>Microsoft Office PowerPoint</Application>
  <PresentationFormat>Widescreen</PresentationFormat>
  <Paragraphs>294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ABBvoice</vt:lpstr>
      <vt:lpstr>ABBvoiceOffice</vt:lpstr>
      <vt:lpstr>Arial</vt:lpstr>
      <vt:lpstr>Calibri</vt:lpstr>
      <vt:lpstr>Monotype Sorts</vt:lpstr>
      <vt:lpstr>Symbol</vt:lpstr>
      <vt:lpstr>Times New Roman</vt:lpstr>
      <vt:lpstr>Wingdings</vt:lpstr>
      <vt:lpstr>ABB Master</vt:lpstr>
      <vt:lpstr>Final element failure alarms, are they an essential feature of managing functional safety for your SIFs?</vt:lpstr>
      <vt:lpstr>Should we implement safety function/trip failure alarms - Yes, or No?</vt:lpstr>
      <vt:lpstr>Presentation Overview</vt:lpstr>
      <vt:lpstr>What do we mean by Final Element or SIF Failure Alarms?</vt:lpstr>
      <vt:lpstr>Final Element Feedback</vt:lpstr>
      <vt:lpstr>Functional Safety Design Considerations</vt:lpstr>
      <vt:lpstr>Alarm Management Considerations</vt:lpstr>
      <vt:lpstr>Operator Intervention</vt:lpstr>
      <vt:lpstr>Highly Managed Alarms (HMA)</vt:lpstr>
      <vt:lpstr>Is this a worthwhile proposition?</vt:lpstr>
      <vt:lpstr>Is this a worthwhile proposition?</vt:lpstr>
      <vt:lpstr>Is this a worthwhile proposition?</vt:lpstr>
      <vt:lpstr>Is this a worthwhile proposition?</vt:lpstr>
      <vt:lpstr>Industry Guidance</vt:lpstr>
      <vt:lpstr>The Regulatory Debate</vt:lpstr>
      <vt:lpstr>The Regulatory Debate</vt:lpstr>
      <vt:lpstr>The Regulatory Debate</vt:lpstr>
      <vt:lpstr>Summary</vt:lpstr>
      <vt:lpstr>Relevant Reference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element failure alarms, are they an essential feature of managing functional safety for your SIFs?</dc:title>
  <dc:creator>Gary Catchpole</dc:creator>
  <cp:lastModifiedBy>Rachel Robinson</cp:lastModifiedBy>
  <cp:revision>366</cp:revision>
  <cp:lastPrinted>2022-09-15T13:08:48Z</cp:lastPrinted>
  <dcterms:created xsi:type="dcterms:W3CDTF">2018-01-29T09:03:18Z</dcterms:created>
  <dcterms:modified xsi:type="dcterms:W3CDTF">2022-11-02T14:32:03Z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