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8" r:id="rId5"/>
    <p:sldId id="269" r:id="rId6"/>
    <p:sldId id="289" r:id="rId7"/>
    <p:sldId id="287" r:id="rId8"/>
    <p:sldId id="288" r:id="rId9"/>
    <p:sldId id="279" r:id="rId10"/>
    <p:sldId id="278" r:id="rId11"/>
    <p:sldId id="294" r:id="rId12"/>
    <p:sldId id="274" r:id="rId13"/>
    <p:sldId id="280" r:id="rId14"/>
    <p:sldId id="286" r:id="rId15"/>
    <p:sldId id="295" r:id="rId16"/>
    <p:sldId id="275" r:id="rId17"/>
    <p:sldId id="291" r:id="rId18"/>
    <p:sldId id="290" r:id="rId19"/>
    <p:sldId id="277" r:id="rId20"/>
    <p:sldId id="270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1"/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76" autoAdjust="0"/>
  </p:normalViewPr>
  <p:slideViewPr>
    <p:cSldViewPr snapToObjects="1" showGuides="1">
      <p:cViewPr varScale="1">
        <p:scale>
          <a:sx n="80" d="100"/>
          <a:sy n="80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2" d="100"/>
          <a:sy n="92" d="100"/>
        </p:scale>
        <p:origin x="26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8B56F-D86C-4242-AC37-032345E582A2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DE505E8-AE6D-44EC-B9F1-A8F773AFC51C}">
      <dgm:prSet/>
      <dgm:spPr/>
      <dgm:t>
        <a:bodyPr/>
        <a:lstStyle/>
        <a:p>
          <a:r>
            <a:rPr lang="en-GB" b="0" dirty="0"/>
            <a:t>Similarities</a:t>
          </a:r>
          <a:endParaRPr lang="en-US" dirty="0"/>
        </a:p>
      </dgm:t>
    </dgm:pt>
    <dgm:pt modelId="{336CDADD-28CE-4E87-880A-FCC049DAA390}" type="parTrans" cxnId="{0EFA2AB1-17A6-474E-9486-A5D46EF362F1}">
      <dgm:prSet/>
      <dgm:spPr/>
      <dgm:t>
        <a:bodyPr/>
        <a:lstStyle/>
        <a:p>
          <a:endParaRPr lang="en-US"/>
        </a:p>
      </dgm:t>
    </dgm:pt>
    <dgm:pt modelId="{2A80CA4C-6F8A-4866-ABE5-4508820D2957}" type="sibTrans" cxnId="{0EFA2AB1-17A6-474E-9486-A5D46EF362F1}">
      <dgm:prSet/>
      <dgm:spPr/>
      <dgm:t>
        <a:bodyPr/>
        <a:lstStyle/>
        <a:p>
          <a:endParaRPr lang="en-US"/>
        </a:p>
      </dgm:t>
    </dgm:pt>
    <dgm:pt modelId="{52E8249C-560C-470E-9BEE-504CA0BF9F41}">
      <dgm:prSet/>
      <dgm:spPr/>
      <dgm:t>
        <a:bodyPr/>
        <a:lstStyle/>
        <a:p>
          <a:r>
            <a:rPr lang="en-GB" dirty="0"/>
            <a:t>Release frequencies</a:t>
          </a:r>
          <a:endParaRPr lang="en-US" dirty="0"/>
        </a:p>
      </dgm:t>
    </dgm:pt>
    <dgm:pt modelId="{A69BCBEF-D9C3-4C88-8F00-E8BEED6A4762}" type="parTrans" cxnId="{1B8D5903-903D-4636-BC6D-D50BB6097BA8}">
      <dgm:prSet/>
      <dgm:spPr/>
      <dgm:t>
        <a:bodyPr/>
        <a:lstStyle/>
        <a:p>
          <a:endParaRPr lang="en-US"/>
        </a:p>
      </dgm:t>
    </dgm:pt>
    <dgm:pt modelId="{19E201A7-E16D-4359-9547-E25CFAA7D21E}" type="sibTrans" cxnId="{1B8D5903-903D-4636-BC6D-D50BB6097BA8}">
      <dgm:prSet/>
      <dgm:spPr/>
      <dgm:t>
        <a:bodyPr/>
        <a:lstStyle/>
        <a:p>
          <a:endParaRPr lang="en-US"/>
        </a:p>
      </dgm:t>
    </dgm:pt>
    <dgm:pt modelId="{C8992DFD-0C69-461F-8DCB-A93606B3AADA}">
      <dgm:prSet/>
      <dgm:spPr/>
      <dgm:t>
        <a:bodyPr/>
        <a:lstStyle/>
        <a:p>
          <a:r>
            <a:rPr lang="en-GB" b="0" dirty="0"/>
            <a:t>Differences</a:t>
          </a:r>
          <a:endParaRPr lang="en-US" dirty="0"/>
        </a:p>
      </dgm:t>
    </dgm:pt>
    <dgm:pt modelId="{B24AEA53-A5AB-4F29-8B37-778FAC47B379}" type="parTrans" cxnId="{D22148C5-0084-44ED-ABBD-09CDAB3021AF}">
      <dgm:prSet/>
      <dgm:spPr/>
      <dgm:t>
        <a:bodyPr/>
        <a:lstStyle/>
        <a:p>
          <a:endParaRPr lang="en-US"/>
        </a:p>
      </dgm:t>
    </dgm:pt>
    <dgm:pt modelId="{C629B147-D46A-41B5-9AFC-07BF34BCD23C}" type="sibTrans" cxnId="{D22148C5-0084-44ED-ABBD-09CDAB3021AF}">
      <dgm:prSet/>
      <dgm:spPr/>
      <dgm:t>
        <a:bodyPr/>
        <a:lstStyle/>
        <a:p>
          <a:endParaRPr lang="en-US"/>
        </a:p>
      </dgm:t>
    </dgm:pt>
    <dgm:pt modelId="{D6809C57-B724-41DC-AD2F-C4CF24294050}">
      <dgm:prSet/>
      <dgm:spPr/>
      <dgm:t>
        <a:bodyPr/>
        <a:lstStyle/>
        <a:p>
          <a:r>
            <a:rPr lang="en-GB" dirty="0"/>
            <a:t>Volumetric outflow rate higher for H</a:t>
          </a:r>
          <a:r>
            <a:rPr lang="en-GB" baseline="-25000" dirty="0"/>
            <a:t>2</a:t>
          </a:r>
          <a:endParaRPr lang="en-US" dirty="0"/>
        </a:p>
      </dgm:t>
    </dgm:pt>
    <dgm:pt modelId="{0E10DE33-32D3-4FBC-9824-0CF49FFC34F6}" type="parTrans" cxnId="{7D61D220-C565-4FE4-BF19-C0657AC439D8}">
      <dgm:prSet/>
      <dgm:spPr/>
      <dgm:t>
        <a:bodyPr/>
        <a:lstStyle/>
        <a:p>
          <a:endParaRPr lang="en-US"/>
        </a:p>
      </dgm:t>
    </dgm:pt>
    <dgm:pt modelId="{5B8EE498-77FE-4A2E-83DA-FE542567AE0B}" type="sibTrans" cxnId="{7D61D220-C565-4FE4-BF19-C0657AC439D8}">
      <dgm:prSet/>
      <dgm:spPr/>
      <dgm:t>
        <a:bodyPr/>
        <a:lstStyle/>
        <a:p>
          <a:endParaRPr lang="en-US"/>
        </a:p>
      </dgm:t>
    </dgm:pt>
    <dgm:pt modelId="{9CBC0FFD-A9D7-4A56-8E51-0C64826C5FDB}">
      <dgm:prSet/>
      <dgm:spPr/>
      <dgm:t>
        <a:bodyPr/>
        <a:lstStyle/>
        <a:p>
          <a:r>
            <a:rPr lang="en-GB"/>
            <a:t>Above ground dispersion further</a:t>
          </a:r>
          <a:endParaRPr lang="en-US" dirty="0"/>
        </a:p>
      </dgm:t>
    </dgm:pt>
    <dgm:pt modelId="{44E6C122-2031-40C2-87C6-224544A023AF}" type="parTrans" cxnId="{ADA4130E-9FAF-4428-99F4-05578C86E77A}">
      <dgm:prSet/>
      <dgm:spPr/>
      <dgm:t>
        <a:bodyPr/>
        <a:lstStyle/>
        <a:p>
          <a:endParaRPr lang="en-GB"/>
        </a:p>
      </dgm:t>
    </dgm:pt>
    <dgm:pt modelId="{0E1E4C6D-E303-4074-9746-4681102B2190}" type="sibTrans" cxnId="{ADA4130E-9FAF-4428-99F4-05578C86E77A}">
      <dgm:prSet/>
      <dgm:spPr/>
      <dgm:t>
        <a:bodyPr/>
        <a:lstStyle/>
        <a:p>
          <a:endParaRPr lang="en-GB"/>
        </a:p>
      </dgm:t>
    </dgm:pt>
    <dgm:pt modelId="{E21E68ED-6FF1-4730-9861-9B8265FD27BC}">
      <dgm:prSet/>
      <dgm:spPr/>
      <dgm:t>
        <a:bodyPr/>
        <a:lstStyle/>
        <a:p>
          <a:r>
            <a:rPr lang="en-GB"/>
            <a:t>Flammable concentration range (similar LFL but much higher UFL for H</a:t>
          </a:r>
          <a:r>
            <a:rPr lang="en-GB" baseline="-25000"/>
            <a:t>2</a:t>
          </a:r>
          <a:r>
            <a:rPr lang="en-GB"/>
            <a:t>)</a:t>
          </a:r>
          <a:endParaRPr lang="en-US" dirty="0"/>
        </a:p>
      </dgm:t>
    </dgm:pt>
    <dgm:pt modelId="{D43901C7-BA3E-42D5-958F-78F941818558}" type="parTrans" cxnId="{7186324B-611C-410C-AA76-E400DE23D206}">
      <dgm:prSet/>
      <dgm:spPr/>
      <dgm:t>
        <a:bodyPr/>
        <a:lstStyle/>
        <a:p>
          <a:endParaRPr lang="en-GB"/>
        </a:p>
      </dgm:t>
    </dgm:pt>
    <dgm:pt modelId="{029D6EA4-6597-4980-9831-9D9090E3F0B2}" type="sibTrans" cxnId="{7186324B-611C-410C-AA76-E400DE23D206}">
      <dgm:prSet/>
      <dgm:spPr/>
      <dgm:t>
        <a:bodyPr/>
        <a:lstStyle/>
        <a:p>
          <a:endParaRPr lang="en-GB"/>
        </a:p>
      </dgm:t>
    </dgm:pt>
    <dgm:pt modelId="{4FAB89F9-CA9C-4695-8DD8-5751C7711EEF}">
      <dgm:prSet/>
      <dgm:spPr/>
      <dgm:t>
        <a:bodyPr/>
        <a:lstStyle/>
        <a:p>
          <a:r>
            <a:rPr lang="en-GB"/>
            <a:t>Ignition probability higher for hydrogen</a:t>
          </a:r>
          <a:endParaRPr lang="en-US" dirty="0"/>
        </a:p>
      </dgm:t>
    </dgm:pt>
    <dgm:pt modelId="{B517E2E8-A872-4006-9611-038B893047C3}" type="parTrans" cxnId="{08A9DB59-754B-4CC1-85BB-82B19EA04BDE}">
      <dgm:prSet/>
      <dgm:spPr/>
      <dgm:t>
        <a:bodyPr/>
        <a:lstStyle/>
        <a:p>
          <a:endParaRPr lang="en-GB"/>
        </a:p>
      </dgm:t>
    </dgm:pt>
    <dgm:pt modelId="{42E7603D-2BDF-4D0A-9053-554A7B0FBF9A}" type="sibTrans" cxnId="{08A9DB59-754B-4CC1-85BB-82B19EA04BDE}">
      <dgm:prSet/>
      <dgm:spPr/>
      <dgm:t>
        <a:bodyPr/>
        <a:lstStyle/>
        <a:p>
          <a:endParaRPr lang="en-GB"/>
        </a:p>
      </dgm:t>
    </dgm:pt>
    <dgm:pt modelId="{7790D134-CBAB-417E-B0D4-BDC2AC5C486F}">
      <dgm:prSet/>
      <dgm:spPr/>
      <dgm:t>
        <a:bodyPr/>
        <a:lstStyle/>
        <a:p>
          <a:r>
            <a:rPr lang="en-GB"/>
            <a:t>Explosion consequences could be worse for hydrogen</a:t>
          </a:r>
          <a:endParaRPr lang="en-US" dirty="0"/>
        </a:p>
      </dgm:t>
    </dgm:pt>
    <dgm:pt modelId="{9E25CEEB-58E2-461A-84D1-6F06A3DB53DE}" type="parTrans" cxnId="{E6941ADE-EB64-433A-A66C-1783CE8980B1}">
      <dgm:prSet/>
      <dgm:spPr/>
      <dgm:t>
        <a:bodyPr/>
        <a:lstStyle/>
        <a:p>
          <a:endParaRPr lang="en-GB"/>
        </a:p>
      </dgm:t>
    </dgm:pt>
    <dgm:pt modelId="{0FA1DDD8-14D4-4D5F-BD1C-A2F94D0EEB71}" type="sibTrans" cxnId="{E6941ADE-EB64-433A-A66C-1783CE8980B1}">
      <dgm:prSet/>
      <dgm:spPr/>
      <dgm:t>
        <a:bodyPr/>
        <a:lstStyle/>
        <a:p>
          <a:endParaRPr lang="en-GB"/>
        </a:p>
      </dgm:t>
    </dgm:pt>
    <dgm:pt modelId="{185275DB-6E96-4A05-AD66-D1AD076B73B7}">
      <dgm:prSet/>
      <dgm:spPr/>
      <dgm:t>
        <a:bodyPr/>
        <a:lstStyle/>
        <a:p>
          <a:r>
            <a:rPr lang="en-GB"/>
            <a:t>Detonation possible</a:t>
          </a:r>
          <a:endParaRPr lang="en-US" dirty="0"/>
        </a:p>
      </dgm:t>
    </dgm:pt>
    <dgm:pt modelId="{3677F42E-1D25-410D-8BB1-579E7938749F}" type="parTrans" cxnId="{0B7C32C8-4220-42AE-BFF2-2BC90B0FFDE0}">
      <dgm:prSet/>
      <dgm:spPr/>
      <dgm:t>
        <a:bodyPr/>
        <a:lstStyle/>
        <a:p>
          <a:endParaRPr lang="en-GB"/>
        </a:p>
      </dgm:t>
    </dgm:pt>
    <dgm:pt modelId="{0A89C3AC-C4D8-42BE-A7C8-9C4DE0572B3C}" type="sibTrans" cxnId="{0B7C32C8-4220-42AE-BFF2-2BC90B0FFDE0}">
      <dgm:prSet/>
      <dgm:spPr/>
      <dgm:t>
        <a:bodyPr/>
        <a:lstStyle/>
        <a:p>
          <a:endParaRPr lang="en-GB"/>
        </a:p>
      </dgm:t>
    </dgm:pt>
    <dgm:pt modelId="{1F3E1F42-CD49-43CF-A9E9-9761010E27F4}">
      <dgm:prSet/>
      <dgm:spPr/>
      <dgm:t>
        <a:bodyPr/>
        <a:lstStyle/>
        <a:p>
          <a:r>
            <a:rPr lang="en-GB"/>
            <a:t>Effects outside source building</a:t>
          </a:r>
          <a:endParaRPr lang="en-US" dirty="0"/>
        </a:p>
      </dgm:t>
    </dgm:pt>
    <dgm:pt modelId="{16F42358-751A-494B-9EB7-13D7D168D130}" type="parTrans" cxnId="{80B82ED5-1DB6-4D3F-827F-7415A87901E2}">
      <dgm:prSet/>
      <dgm:spPr/>
      <dgm:t>
        <a:bodyPr/>
        <a:lstStyle/>
        <a:p>
          <a:endParaRPr lang="en-GB"/>
        </a:p>
      </dgm:t>
    </dgm:pt>
    <dgm:pt modelId="{E51DDA50-9600-49D1-85FE-253045E8D5FD}" type="sibTrans" cxnId="{80B82ED5-1DB6-4D3F-827F-7415A87901E2}">
      <dgm:prSet/>
      <dgm:spPr/>
      <dgm:t>
        <a:bodyPr/>
        <a:lstStyle/>
        <a:p>
          <a:endParaRPr lang="en-GB"/>
        </a:p>
      </dgm:t>
    </dgm:pt>
    <dgm:pt modelId="{449A373A-400C-42E1-AF1C-32411E04B469}">
      <dgm:prSet/>
      <dgm:spPr/>
      <dgm:t>
        <a:bodyPr/>
        <a:lstStyle/>
        <a:p>
          <a:r>
            <a:rPr lang="en-GB"/>
            <a:t>Unconfined explosions in open air</a:t>
          </a:r>
          <a:endParaRPr lang="en-US" dirty="0"/>
        </a:p>
      </dgm:t>
    </dgm:pt>
    <dgm:pt modelId="{19294EB7-840E-46C2-ADCD-DDE1ABDD0A21}" type="parTrans" cxnId="{0C1F242B-D404-4D05-AF53-F1A201C2BCB0}">
      <dgm:prSet/>
      <dgm:spPr/>
      <dgm:t>
        <a:bodyPr/>
        <a:lstStyle/>
        <a:p>
          <a:endParaRPr lang="en-GB"/>
        </a:p>
      </dgm:t>
    </dgm:pt>
    <dgm:pt modelId="{C82A9C99-60DB-4B57-8438-FB88F7BEE88D}" type="sibTrans" cxnId="{0C1F242B-D404-4D05-AF53-F1A201C2BCB0}">
      <dgm:prSet/>
      <dgm:spPr/>
      <dgm:t>
        <a:bodyPr/>
        <a:lstStyle/>
        <a:p>
          <a:endParaRPr lang="en-GB"/>
        </a:p>
      </dgm:t>
    </dgm:pt>
    <dgm:pt modelId="{1B639961-2564-4AA9-86D2-E8EE89B55665}">
      <dgm:prSet/>
      <dgm:spPr/>
      <dgm:t>
        <a:bodyPr/>
        <a:lstStyle/>
        <a:p>
          <a:r>
            <a:rPr lang="en-GB" dirty="0"/>
            <a:t>Hydrogen does not produce CO</a:t>
          </a:r>
          <a:endParaRPr lang="en-US" dirty="0"/>
        </a:p>
      </dgm:t>
    </dgm:pt>
    <dgm:pt modelId="{A8F8F85D-0CB1-40C2-8F4B-4949EA64DCD4}" type="parTrans" cxnId="{B28E020A-7624-4111-8F7B-F5541CB0C061}">
      <dgm:prSet/>
      <dgm:spPr/>
      <dgm:t>
        <a:bodyPr/>
        <a:lstStyle/>
        <a:p>
          <a:endParaRPr lang="en-GB"/>
        </a:p>
      </dgm:t>
    </dgm:pt>
    <dgm:pt modelId="{069825D7-C8D3-4E8D-9008-35001679CA24}" type="sibTrans" cxnId="{B28E020A-7624-4111-8F7B-F5541CB0C061}">
      <dgm:prSet/>
      <dgm:spPr/>
      <dgm:t>
        <a:bodyPr/>
        <a:lstStyle/>
        <a:p>
          <a:endParaRPr lang="en-GB"/>
        </a:p>
      </dgm:t>
    </dgm:pt>
    <dgm:pt modelId="{6ABAFEAB-5940-4501-8991-2FC7C08480F5}">
      <dgm:prSet/>
      <dgm:spPr/>
      <dgm:t>
        <a:bodyPr/>
        <a:lstStyle/>
        <a:p>
          <a:r>
            <a:rPr lang="en-GB" dirty="0"/>
            <a:t>Below ground dispersion behaviour</a:t>
          </a:r>
          <a:endParaRPr lang="en-US" dirty="0"/>
        </a:p>
      </dgm:t>
    </dgm:pt>
    <dgm:pt modelId="{37C227EB-05AE-4F1F-94F6-E60EC15C9A5B}" type="parTrans" cxnId="{DEFE704D-565F-4E86-9764-29C9EDB9A762}">
      <dgm:prSet/>
      <dgm:spPr/>
      <dgm:t>
        <a:bodyPr/>
        <a:lstStyle/>
        <a:p>
          <a:endParaRPr lang="en-GB"/>
        </a:p>
      </dgm:t>
    </dgm:pt>
    <dgm:pt modelId="{1814D26F-17FA-45B9-87D6-76F37FED8238}" type="sibTrans" cxnId="{DEFE704D-565F-4E86-9764-29C9EDB9A762}">
      <dgm:prSet/>
      <dgm:spPr/>
      <dgm:t>
        <a:bodyPr/>
        <a:lstStyle/>
        <a:p>
          <a:endParaRPr lang="en-GB"/>
        </a:p>
      </dgm:t>
    </dgm:pt>
    <dgm:pt modelId="{A288A379-A9A5-45D0-94FB-221354897F59}">
      <dgm:prSet/>
      <dgm:spPr/>
      <dgm:t>
        <a:bodyPr/>
        <a:lstStyle/>
        <a:p>
          <a:r>
            <a:rPr lang="en-GB"/>
            <a:t>Fire severity</a:t>
          </a:r>
          <a:endParaRPr lang="en-US" dirty="0"/>
        </a:p>
      </dgm:t>
    </dgm:pt>
    <dgm:pt modelId="{7DFEACBC-CF05-4182-812A-B5C01A7E978D}" type="parTrans" cxnId="{29B26CB7-8204-4AF6-9027-05E17BAC0188}">
      <dgm:prSet/>
      <dgm:spPr/>
      <dgm:t>
        <a:bodyPr/>
        <a:lstStyle/>
        <a:p>
          <a:endParaRPr lang="en-GB"/>
        </a:p>
      </dgm:t>
    </dgm:pt>
    <dgm:pt modelId="{E8A34AEF-1B4B-4DED-A75D-53ABD03E81F5}" type="sibTrans" cxnId="{29B26CB7-8204-4AF6-9027-05E17BAC0188}">
      <dgm:prSet/>
      <dgm:spPr/>
      <dgm:t>
        <a:bodyPr/>
        <a:lstStyle/>
        <a:p>
          <a:endParaRPr lang="en-GB"/>
        </a:p>
      </dgm:t>
    </dgm:pt>
    <dgm:pt modelId="{1D1583FD-D6E3-4D9D-A72A-D68AC57F10B8}">
      <dgm:prSet/>
      <dgm:spPr/>
      <dgm:t>
        <a:bodyPr/>
        <a:lstStyle/>
        <a:p>
          <a:r>
            <a:rPr lang="en-US" dirty="0"/>
            <a:t>Human </a:t>
          </a:r>
          <a:r>
            <a:rPr lang="en-GB" noProof="0" dirty="0"/>
            <a:t>behaviour</a:t>
          </a:r>
          <a:r>
            <a:rPr lang="en-US" dirty="0"/>
            <a:t>, response to leaks</a:t>
          </a:r>
        </a:p>
      </dgm:t>
    </dgm:pt>
    <dgm:pt modelId="{0DCEE7AA-B8B2-44EF-A6AE-10B9F2B4B0DA}" type="parTrans" cxnId="{5CCE32DB-4A52-459E-960C-A34E2F8A1E39}">
      <dgm:prSet/>
      <dgm:spPr/>
      <dgm:t>
        <a:bodyPr/>
        <a:lstStyle/>
        <a:p>
          <a:endParaRPr lang="en-GB"/>
        </a:p>
      </dgm:t>
    </dgm:pt>
    <dgm:pt modelId="{C4286A46-AF7C-4C21-AD9A-29728814C17C}" type="sibTrans" cxnId="{5CCE32DB-4A52-459E-960C-A34E2F8A1E39}">
      <dgm:prSet/>
      <dgm:spPr/>
      <dgm:t>
        <a:bodyPr/>
        <a:lstStyle/>
        <a:p>
          <a:endParaRPr lang="en-GB"/>
        </a:p>
      </dgm:t>
    </dgm:pt>
    <dgm:pt modelId="{B97E15CE-2BB2-4158-B7FF-834BAC452F45}" type="pres">
      <dgm:prSet presAssocID="{4318B56F-D86C-4242-AC37-032345E582A2}" presName="Name0" presStyleCnt="0">
        <dgm:presLayoutVars>
          <dgm:dir/>
          <dgm:animLvl val="lvl"/>
          <dgm:resizeHandles val="exact"/>
        </dgm:presLayoutVars>
      </dgm:prSet>
      <dgm:spPr/>
    </dgm:pt>
    <dgm:pt modelId="{73824046-B791-4497-A6AC-A553DE20B5F9}" type="pres">
      <dgm:prSet presAssocID="{2DE505E8-AE6D-44EC-B9F1-A8F773AFC51C}" presName="composite" presStyleCnt="0"/>
      <dgm:spPr/>
    </dgm:pt>
    <dgm:pt modelId="{F0E7C936-EE6A-4BCF-85BF-2BE268C85BFF}" type="pres">
      <dgm:prSet presAssocID="{2DE505E8-AE6D-44EC-B9F1-A8F773AFC5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41A73CE-839A-4CB1-85B0-969CFC9A975A}" type="pres">
      <dgm:prSet presAssocID="{2DE505E8-AE6D-44EC-B9F1-A8F773AFC51C}" presName="desTx" presStyleLbl="alignAccFollowNode1" presStyleIdx="0" presStyleCnt="2">
        <dgm:presLayoutVars>
          <dgm:bulletEnabled val="1"/>
        </dgm:presLayoutVars>
      </dgm:prSet>
      <dgm:spPr/>
    </dgm:pt>
    <dgm:pt modelId="{2CF10302-871F-4B1D-9E98-7D98DF4CD821}" type="pres">
      <dgm:prSet presAssocID="{2A80CA4C-6F8A-4866-ABE5-4508820D2957}" presName="space" presStyleCnt="0"/>
      <dgm:spPr/>
    </dgm:pt>
    <dgm:pt modelId="{AAEE9373-5F4E-4A74-BDF9-6CD69D3E70D8}" type="pres">
      <dgm:prSet presAssocID="{C8992DFD-0C69-461F-8DCB-A93606B3AADA}" presName="composite" presStyleCnt="0"/>
      <dgm:spPr/>
    </dgm:pt>
    <dgm:pt modelId="{8BBB3D14-A295-4EBD-8F78-19F079227162}" type="pres">
      <dgm:prSet presAssocID="{C8992DFD-0C69-461F-8DCB-A93606B3AA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C7BA79A-586D-4980-871F-1B3C06C0C2C2}" type="pres">
      <dgm:prSet presAssocID="{C8992DFD-0C69-461F-8DCB-A93606B3AA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74AA501-EB01-4F9B-A802-4F120DE797AC}" type="presOf" srcId="{C8992DFD-0C69-461F-8DCB-A93606B3AADA}" destId="{8BBB3D14-A295-4EBD-8F78-19F079227162}" srcOrd="0" destOrd="0" presId="urn:microsoft.com/office/officeart/2005/8/layout/hList1"/>
    <dgm:cxn modelId="{1B8D5903-903D-4636-BC6D-D50BB6097BA8}" srcId="{2DE505E8-AE6D-44EC-B9F1-A8F773AFC51C}" destId="{52E8249C-560C-470E-9BEE-504CA0BF9F41}" srcOrd="0" destOrd="0" parTransId="{A69BCBEF-D9C3-4C88-8F00-E8BEED6A4762}" sibTransId="{19E201A7-E16D-4359-9547-E25CFAA7D21E}"/>
    <dgm:cxn modelId="{B28E020A-7624-4111-8F7B-F5541CB0C061}" srcId="{C8992DFD-0C69-461F-8DCB-A93606B3AADA}" destId="{1B639961-2564-4AA9-86D2-E8EE89B55665}" srcOrd="5" destOrd="0" parTransId="{A8F8F85D-0CB1-40C2-8F4B-4949EA64DCD4}" sibTransId="{069825D7-C8D3-4E8D-9008-35001679CA24}"/>
    <dgm:cxn modelId="{ADA4130E-9FAF-4428-99F4-05578C86E77A}" srcId="{C8992DFD-0C69-461F-8DCB-A93606B3AADA}" destId="{9CBC0FFD-A9D7-4A56-8E51-0C64826C5FDB}" srcOrd="1" destOrd="0" parTransId="{44E6C122-2031-40C2-87C6-224544A023AF}" sibTransId="{0E1E4C6D-E303-4074-9746-4681102B2190}"/>
    <dgm:cxn modelId="{53B33B17-CA54-4808-8955-CC513C72E1BB}" type="presOf" srcId="{1B639961-2564-4AA9-86D2-E8EE89B55665}" destId="{6C7BA79A-586D-4980-871F-1B3C06C0C2C2}" srcOrd="0" destOrd="8" presId="urn:microsoft.com/office/officeart/2005/8/layout/hList1"/>
    <dgm:cxn modelId="{7D61D220-C565-4FE4-BF19-C0657AC439D8}" srcId="{C8992DFD-0C69-461F-8DCB-A93606B3AADA}" destId="{D6809C57-B724-41DC-AD2F-C4CF24294050}" srcOrd="0" destOrd="0" parTransId="{0E10DE33-32D3-4FBC-9824-0CF49FFC34F6}" sibTransId="{5B8EE498-77FE-4A2E-83DA-FE542567AE0B}"/>
    <dgm:cxn modelId="{0C1F242B-D404-4D05-AF53-F1A201C2BCB0}" srcId="{7790D134-CBAB-417E-B0D4-BDC2AC5C486F}" destId="{449A373A-400C-42E1-AF1C-32411E04B469}" srcOrd="2" destOrd="0" parTransId="{19294EB7-840E-46C2-ADCD-DDE1ABDD0A21}" sibTransId="{C82A9C99-60DB-4B57-8438-FB88F7BEE88D}"/>
    <dgm:cxn modelId="{76601434-3FF1-4D99-9644-01CFBE1D992A}" type="presOf" srcId="{D6809C57-B724-41DC-AD2F-C4CF24294050}" destId="{6C7BA79A-586D-4980-871F-1B3C06C0C2C2}" srcOrd="0" destOrd="0" presId="urn:microsoft.com/office/officeart/2005/8/layout/hList1"/>
    <dgm:cxn modelId="{023C7541-339A-4943-8E07-96E3E8A83A74}" type="presOf" srcId="{4318B56F-D86C-4242-AC37-032345E582A2}" destId="{B97E15CE-2BB2-4158-B7FF-834BAC452F45}" srcOrd="0" destOrd="0" presId="urn:microsoft.com/office/officeart/2005/8/layout/hList1"/>
    <dgm:cxn modelId="{531A7B47-D662-49B9-89E3-619D36868FC2}" type="presOf" srcId="{1D1583FD-D6E3-4D9D-A72A-D68AC57F10B8}" destId="{341A73CE-839A-4CB1-85B0-969CFC9A975A}" srcOrd="0" destOrd="3" presId="urn:microsoft.com/office/officeart/2005/8/layout/hList1"/>
    <dgm:cxn modelId="{7186324B-611C-410C-AA76-E400DE23D206}" srcId="{C8992DFD-0C69-461F-8DCB-A93606B3AADA}" destId="{E21E68ED-6FF1-4730-9861-9B8265FD27BC}" srcOrd="2" destOrd="0" parTransId="{D43901C7-BA3E-42D5-958F-78F941818558}" sibTransId="{029D6EA4-6597-4980-9831-9D9090E3F0B2}"/>
    <dgm:cxn modelId="{DB8B4F6B-05F9-4E0D-9036-33049F253D83}" type="presOf" srcId="{185275DB-6E96-4A05-AD66-D1AD076B73B7}" destId="{6C7BA79A-586D-4980-871F-1B3C06C0C2C2}" srcOrd="0" destOrd="5" presId="urn:microsoft.com/office/officeart/2005/8/layout/hList1"/>
    <dgm:cxn modelId="{DEFE704D-565F-4E86-9764-29C9EDB9A762}" srcId="{2DE505E8-AE6D-44EC-B9F1-A8F773AFC51C}" destId="{6ABAFEAB-5940-4501-8991-2FC7C08480F5}" srcOrd="1" destOrd="0" parTransId="{37C227EB-05AE-4F1F-94F6-E60EC15C9A5B}" sibTransId="{1814D26F-17FA-45B9-87D6-76F37FED8238}"/>
    <dgm:cxn modelId="{9A05DB75-FAFB-475D-8F1C-338FE93DF024}" type="presOf" srcId="{E21E68ED-6FF1-4730-9861-9B8265FD27BC}" destId="{6C7BA79A-586D-4980-871F-1B3C06C0C2C2}" srcOrd="0" destOrd="2" presId="urn:microsoft.com/office/officeart/2005/8/layout/hList1"/>
    <dgm:cxn modelId="{08A9DB59-754B-4CC1-85BB-82B19EA04BDE}" srcId="{C8992DFD-0C69-461F-8DCB-A93606B3AADA}" destId="{4FAB89F9-CA9C-4695-8DD8-5751C7711EEF}" srcOrd="3" destOrd="0" parTransId="{B517E2E8-A872-4006-9611-038B893047C3}" sibTransId="{42E7603D-2BDF-4D0A-9053-554A7B0FBF9A}"/>
    <dgm:cxn modelId="{5CD8A080-FE57-4222-BFF2-CC18E68A1C10}" type="presOf" srcId="{9CBC0FFD-A9D7-4A56-8E51-0C64826C5FDB}" destId="{6C7BA79A-586D-4980-871F-1B3C06C0C2C2}" srcOrd="0" destOrd="1" presId="urn:microsoft.com/office/officeart/2005/8/layout/hList1"/>
    <dgm:cxn modelId="{7DD2DB86-380B-4A35-ADE1-47C1E977928E}" type="presOf" srcId="{52E8249C-560C-470E-9BEE-504CA0BF9F41}" destId="{341A73CE-839A-4CB1-85B0-969CFC9A975A}" srcOrd="0" destOrd="0" presId="urn:microsoft.com/office/officeart/2005/8/layout/hList1"/>
    <dgm:cxn modelId="{0EFA2AB1-17A6-474E-9486-A5D46EF362F1}" srcId="{4318B56F-D86C-4242-AC37-032345E582A2}" destId="{2DE505E8-AE6D-44EC-B9F1-A8F773AFC51C}" srcOrd="0" destOrd="0" parTransId="{336CDADD-28CE-4E87-880A-FCC049DAA390}" sibTransId="{2A80CA4C-6F8A-4866-ABE5-4508820D2957}"/>
    <dgm:cxn modelId="{75E436B7-25C9-4C28-B0F8-0E2C215A085E}" type="presOf" srcId="{A288A379-A9A5-45D0-94FB-221354897F59}" destId="{341A73CE-839A-4CB1-85B0-969CFC9A975A}" srcOrd="0" destOrd="2" presId="urn:microsoft.com/office/officeart/2005/8/layout/hList1"/>
    <dgm:cxn modelId="{29B26CB7-8204-4AF6-9027-05E17BAC0188}" srcId="{2DE505E8-AE6D-44EC-B9F1-A8F773AFC51C}" destId="{A288A379-A9A5-45D0-94FB-221354897F59}" srcOrd="2" destOrd="0" parTransId="{7DFEACBC-CF05-4182-812A-B5C01A7E978D}" sibTransId="{E8A34AEF-1B4B-4DED-A75D-53ABD03E81F5}"/>
    <dgm:cxn modelId="{D22148C5-0084-44ED-ABBD-09CDAB3021AF}" srcId="{4318B56F-D86C-4242-AC37-032345E582A2}" destId="{C8992DFD-0C69-461F-8DCB-A93606B3AADA}" srcOrd="1" destOrd="0" parTransId="{B24AEA53-A5AB-4F29-8B37-778FAC47B379}" sibTransId="{C629B147-D46A-41B5-9AFC-07BF34BCD23C}"/>
    <dgm:cxn modelId="{0B7C32C8-4220-42AE-BFF2-2BC90B0FFDE0}" srcId="{7790D134-CBAB-417E-B0D4-BDC2AC5C486F}" destId="{185275DB-6E96-4A05-AD66-D1AD076B73B7}" srcOrd="0" destOrd="0" parTransId="{3677F42E-1D25-410D-8BB1-579E7938749F}" sibTransId="{0A89C3AC-C4D8-42BE-A7C8-9C4DE0572B3C}"/>
    <dgm:cxn modelId="{99CFD3CA-623A-4F2E-817A-98F6E192E331}" type="presOf" srcId="{4FAB89F9-CA9C-4695-8DD8-5751C7711EEF}" destId="{6C7BA79A-586D-4980-871F-1B3C06C0C2C2}" srcOrd="0" destOrd="3" presId="urn:microsoft.com/office/officeart/2005/8/layout/hList1"/>
    <dgm:cxn modelId="{C77A44CC-F6C8-4508-9B4A-83E537A25F90}" type="presOf" srcId="{7790D134-CBAB-417E-B0D4-BDC2AC5C486F}" destId="{6C7BA79A-586D-4980-871F-1B3C06C0C2C2}" srcOrd="0" destOrd="4" presId="urn:microsoft.com/office/officeart/2005/8/layout/hList1"/>
    <dgm:cxn modelId="{80B82ED5-1DB6-4D3F-827F-7415A87901E2}" srcId="{7790D134-CBAB-417E-B0D4-BDC2AC5C486F}" destId="{1F3E1F42-CD49-43CF-A9E9-9761010E27F4}" srcOrd="1" destOrd="0" parTransId="{16F42358-751A-494B-9EB7-13D7D168D130}" sibTransId="{E51DDA50-9600-49D1-85FE-253045E8D5FD}"/>
    <dgm:cxn modelId="{4179D4D8-01F3-43EC-B128-77726A80A884}" type="presOf" srcId="{2DE505E8-AE6D-44EC-B9F1-A8F773AFC51C}" destId="{F0E7C936-EE6A-4BCF-85BF-2BE268C85BFF}" srcOrd="0" destOrd="0" presId="urn:microsoft.com/office/officeart/2005/8/layout/hList1"/>
    <dgm:cxn modelId="{5CCE32DB-4A52-459E-960C-A34E2F8A1E39}" srcId="{2DE505E8-AE6D-44EC-B9F1-A8F773AFC51C}" destId="{1D1583FD-D6E3-4D9D-A72A-D68AC57F10B8}" srcOrd="3" destOrd="0" parTransId="{0DCEE7AA-B8B2-44EF-A6AE-10B9F2B4B0DA}" sibTransId="{C4286A46-AF7C-4C21-AD9A-29728814C17C}"/>
    <dgm:cxn modelId="{E6941ADE-EB64-433A-A66C-1783CE8980B1}" srcId="{C8992DFD-0C69-461F-8DCB-A93606B3AADA}" destId="{7790D134-CBAB-417E-B0D4-BDC2AC5C486F}" srcOrd="4" destOrd="0" parTransId="{9E25CEEB-58E2-461A-84D1-6F06A3DB53DE}" sibTransId="{0FA1DDD8-14D4-4D5F-BD1C-A2F94D0EEB71}"/>
    <dgm:cxn modelId="{133386DF-DC82-48C1-B5FF-DEAE87D70D58}" type="presOf" srcId="{449A373A-400C-42E1-AF1C-32411E04B469}" destId="{6C7BA79A-586D-4980-871F-1B3C06C0C2C2}" srcOrd="0" destOrd="7" presId="urn:microsoft.com/office/officeart/2005/8/layout/hList1"/>
    <dgm:cxn modelId="{A890D4F7-0339-40DD-92D1-089198405619}" type="presOf" srcId="{1F3E1F42-CD49-43CF-A9E9-9761010E27F4}" destId="{6C7BA79A-586D-4980-871F-1B3C06C0C2C2}" srcOrd="0" destOrd="6" presId="urn:microsoft.com/office/officeart/2005/8/layout/hList1"/>
    <dgm:cxn modelId="{049D73FF-93E1-4882-B851-5CE6DC75C5B4}" type="presOf" srcId="{6ABAFEAB-5940-4501-8991-2FC7C08480F5}" destId="{341A73CE-839A-4CB1-85B0-969CFC9A975A}" srcOrd="0" destOrd="1" presId="urn:microsoft.com/office/officeart/2005/8/layout/hList1"/>
    <dgm:cxn modelId="{75153BB0-7960-4E9C-9933-85B122DDEC02}" type="presParOf" srcId="{B97E15CE-2BB2-4158-B7FF-834BAC452F45}" destId="{73824046-B791-4497-A6AC-A553DE20B5F9}" srcOrd="0" destOrd="0" presId="urn:microsoft.com/office/officeart/2005/8/layout/hList1"/>
    <dgm:cxn modelId="{3D343B5D-0A9C-4447-B184-736771329B10}" type="presParOf" srcId="{73824046-B791-4497-A6AC-A553DE20B5F9}" destId="{F0E7C936-EE6A-4BCF-85BF-2BE268C85BFF}" srcOrd="0" destOrd="0" presId="urn:microsoft.com/office/officeart/2005/8/layout/hList1"/>
    <dgm:cxn modelId="{0969FAF2-BA4F-4904-84A5-3DA849DCD5B7}" type="presParOf" srcId="{73824046-B791-4497-A6AC-A553DE20B5F9}" destId="{341A73CE-839A-4CB1-85B0-969CFC9A975A}" srcOrd="1" destOrd="0" presId="urn:microsoft.com/office/officeart/2005/8/layout/hList1"/>
    <dgm:cxn modelId="{E06ED08A-0230-4920-BFE9-9A4B16742AB0}" type="presParOf" srcId="{B97E15CE-2BB2-4158-B7FF-834BAC452F45}" destId="{2CF10302-871F-4B1D-9E98-7D98DF4CD821}" srcOrd="1" destOrd="0" presId="urn:microsoft.com/office/officeart/2005/8/layout/hList1"/>
    <dgm:cxn modelId="{7CD92F4B-4D8B-4439-B8C2-7FCD418BC35B}" type="presParOf" srcId="{B97E15CE-2BB2-4158-B7FF-834BAC452F45}" destId="{AAEE9373-5F4E-4A74-BDF9-6CD69D3E70D8}" srcOrd="2" destOrd="0" presId="urn:microsoft.com/office/officeart/2005/8/layout/hList1"/>
    <dgm:cxn modelId="{6C87BF40-7A08-47CA-9666-D1CA90CC1213}" type="presParOf" srcId="{AAEE9373-5F4E-4A74-BDF9-6CD69D3E70D8}" destId="{8BBB3D14-A295-4EBD-8F78-19F079227162}" srcOrd="0" destOrd="0" presId="urn:microsoft.com/office/officeart/2005/8/layout/hList1"/>
    <dgm:cxn modelId="{21F5A4CA-26E0-45B8-A2DC-B762CC8CCBA6}" type="presParOf" srcId="{AAEE9373-5F4E-4A74-BDF9-6CD69D3E70D8}" destId="{6C7BA79A-586D-4980-871F-1B3C06C0C2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7C936-EE6A-4BCF-85BF-2BE268C85BFF}">
      <dsp:nvSpPr>
        <dsp:cNvPr id="0" name=""/>
        <dsp:cNvSpPr/>
      </dsp:nvSpPr>
      <dsp:spPr>
        <a:xfrm>
          <a:off x="54" y="97713"/>
          <a:ext cx="5191965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Similarities</a:t>
          </a:r>
          <a:endParaRPr lang="en-US" sz="2000" kern="1200" dirty="0"/>
        </a:p>
      </dsp:txBody>
      <dsp:txXfrm>
        <a:off x="54" y="97713"/>
        <a:ext cx="5191965" cy="576000"/>
      </dsp:txXfrm>
    </dsp:sp>
    <dsp:sp modelId="{341A73CE-839A-4CB1-85B0-969CFC9A975A}">
      <dsp:nvSpPr>
        <dsp:cNvPr id="0" name=""/>
        <dsp:cNvSpPr/>
      </dsp:nvSpPr>
      <dsp:spPr>
        <a:xfrm>
          <a:off x="54" y="673713"/>
          <a:ext cx="5191965" cy="35461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Release frequencies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Below ground dispersion behaviour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Fire severity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Human </a:t>
          </a:r>
          <a:r>
            <a:rPr lang="en-GB" sz="2000" kern="1200" noProof="0" dirty="0"/>
            <a:t>behaviour</a:t>
          </a:r>
          <a:r>
            <a:rPr lang="en-US" sz="2000" kern="1200" dirty="0"/>
            <a:t>, response to leaks</a:t>
          </a:r>
        </a:p>
      </dsp:txBody>
      <dsp:txXfrm>
        <a:off x="54" y="673713"/>
        <a:ext cx="5191965" cy="3546196"/>
      </dsp:txXfrm>
    </dsp:sp>
    <dsp:sp modelId="{8BBB3D14-A295-4EBD-8F78-19F079227162}">
      <dsp:nvSpPr>
        <dsp:cNvPr id="0" name=""/>
        <dsp:cNvSpPr/>
      </dsp:nvSpPr>
      <dsp:spPr>
        <a:xfrm>
          <a:off x="5918894" y="97713"/>
          <a:ext cx="5191965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Differences</a:t>
          </a:r>
          <a:endParaRPr lang="en-US" sz="2000" kern="1200" dirty="0"/>
        </a:p>
      </dsp:txBody>
      <dsp:txXfrm>
        <a:off x="5918894" y="97713"/>
        <a:ext cx="5191965" cy="576000"/>
      </dsp:txXfrm>
    </dsp:sp>
    <dsp:sp modelId="{6C7BA79A-586D-4980-871F-1B3C06C0C2C2}">
      <dsp:nvSpPr>
        <dsp:cNvPr id="0" name=""/>
        <dsp:cNvSpPr/>
      </dsp:nvSpPr>
      <dsp:spPr>
        <a:xfrm>
          <a:off x="5918894" y="673713"/>
          <a:ext cx="5191965" cy="35461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Volumetric outflow rate higher for H</a:t>
          </a:r>
          <a:r>
            <a:rPr lang="en-GB" sz="2000" kern="1200" baseline="-25000" dirty="0"/>
            <a:t>2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Above ground dispersion further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Flammable concentration range (similar LFL but much higher UFL for H</a:t>
          </a:r>
          <a:r>
            <a:rPr lang="en-GB" sz="2000" kern="1200" baseline="-25000"/>
            <a:t>2</a:t>
          </a:r>
          <a:r>
            <a:rPr lang="en-GB" sz="2000" kern="120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Ignition probability higher for hydrogen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Explosion consequences could be worse for hydrogen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Detonation possible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Effects outside source building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Unconfined explosions in open air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Hydrogen does not produce CO</a:t>
          </a:r>
          <a:endParaRPr lang="en-US" sz="2000" kern="1200" dirty="0"/>
        </a:p>
      </dsp:txBody>
      <dsp:txXfrm>
        <a:off x="5918894" y="673713"/>
        <a:ext cx="5191965" cy="354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November 2022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02 November 2022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 of around 20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038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9890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3196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Fires dominate for transmission pipelines, rather than explosions</a:t>
            </a:r>
          </a:p>
          <a:p>
            <a:r>
              <a:rPr lang="en-GB" dirty="0"/>
              <a:t>Unconfined VCEs are not considered for natural gas and historically not an issue</a:t>
            </a:r>
          </a:p>
          <a:p>
            <a:r>
              <a:rPr lang="en-GB" dirty="0"/>
              <a:t>Speed of explosion development doesn’t allow vents and walls to fail in same way as natural gas</a:t>
            </a:r>
          </a:p>
          <a:p>
            <a:r>
              <a:rPr lang="en-GB" dirty="0"/>
              <a:t>New Ferry incident shows the sort of damage that we need to prevent (more severe than natural gas)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9590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5816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5559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5754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Quantification of risk sources allows risk mitigation options to be identified and evaluated</a:t>
            </a:r>
          </a:p>
          <a:p>
            <a:r>
              <a:rPr lang="en-GB" dirty="0"/>
              <a:t>Experience with natural gas can be applied, but there are differences with hydrogen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05428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378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3207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192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2626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3162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2312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5047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discussed in detail, just to give an idea of the number of steps involved and the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5011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39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02 November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02 November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  <a:endParaRPr lang="en-GB" dirty="0"/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02 November 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 dirty="0"/>
              <a:t>Insert date DD Month Year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 dirty="0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19 October 2022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8F47-A382-4A48-9F1B-1E46B4B6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730375"/>
            <a:ext cx="11100866" cy="2985625"/>
          </a:xfrm>
        </p:spPr>
        <p:txBody>
          <a:bodyPr/>
          <a:lstStyle/>
          <a:p>
            <a:r>
              <a:rPr lang="en-GB" dirty="0"/>
              <a:t>Comparison of the Risks associated with Natural Gas and Hydrogen Distribution Networks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A0DD25-260E-469A-9E65-62422B5454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Hazards 32, 18</a:t>
            </a:r>
            <a:r>
              <a:rPr lang="en-GB" baseline="30000" dirty="0"/>
              <a:t>th</a:t>
            </a:r>
            <a:r>
              <a:rPr lang="en-GB" dirty="0"/>
              <a:t> to 20</a:t>
            </a:r>
            <a:r>
              <a:rPr lang="en-GB" baseline="30000" dirty="0"/>
              <a:t>th</a:t>
            </a:r>
            <a:r>
              <a:rPr lang="en-GB" dirty="0"/>
              <a:t> October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5B879D-A4F5-4E37-916F-6EDD551AE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Andy Phillips, Principal Engineer, DNV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F1F7-7A1F-41AE-A1CD-33B2E83BFA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5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 Natural Gas Results for Great Britain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A3FE37-F384-457D-8ECC-655E5A32C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32201"/>
              </p:ext>
            </p:extLst>
          </p:nvPr>
        </p:nvGraphicFramePr>
        <p:xfrm>
          <a:off x="551384" y="1628800"/>
          <a:ext cx="11089231" cy="4307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413597497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392094533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24128205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809623294"/>
                    </a:ext>
                  </a:extLst>
                </a:gridCol>
              </a:tblGrid>
              <a:tr h="391606">
                <a:tc row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Release Source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per year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56763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Historical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Predicted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82288"/>
                  </a:ext>
                </a:extLst>
              </a:tr>
              <a:tr h="391606"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Main</a:t>
                      </a:r>
                      <a:endParaRPr lang="en-GB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Explosions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1.0 to 3.1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4.8 total, 2.2 over 70 mbar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59466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Fatalities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0.3 to 0.5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0.5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816647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Injuries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2.5 to 3.0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0.9 serious, 1.0 minor, 1.8 total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047445"/>
                  </a:ext>
                </a:extLst>
              </a:tr>
              <a:tr h="391606"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Service</a:t>
                      </a:r>
                      <a:endParaRPr lang="en-GB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Explosions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0.5 to 1.5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2.6 total, 1.1 over 70 mbar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65297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Fatalities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0.1 to 0.3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0.2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30677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Injuries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1.0 to 2.0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0.5 serious, 0.5 minor, 1.0 total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028912"/>
                  </a:ext>
                </a:extLst>
              </a:tr>
              <a:tr h="391606"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Downstream of the ECV</a:t>
                      </a:r>
                      <a:endParaRPr lang="en-GB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Explosions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4.0 to 6.5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22.1 total, 9.4 over 70 mbar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89764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Fatalities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0.5 to 1.8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1.7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330515"/>
                  </a:ext>
                </a:extLst>
              </a:tr>
              <a:tr h="3916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Injuries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4.0 to 11.0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3.8 serious, 4.3 minor, 8.1 total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9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4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Comparison between Natural Gas and Hydrogen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46222DF-80D3-D9B8-71F9-DD8D8F087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65114"/>
              </p:ext>
            </p:extLst>
          </p:nvPr>
        </p:nvGraphicFramePr>
        <p:xfrm>
          <a:off x="539749" y="1730376"/>
          <a:ext cx="11110914" cy="43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310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Hydrogen Explosions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6454" y="1730374"/>
            <a:ext cx="4764162" cy="4316414"/>
          </a:xfrm>
        </p:spPr>
        <p:txBody>
          <a:bodyPr>
            <a:normAutofit/>
          </a:bodyPr>
          <a:lstStyle/>
          <a:p>
            <a:r>
              <a:rPr lang="en-GB" dirty="0"/>
              <a:t>Explosions dominate the risk for most mains (natural gas or hydrogen)</a:t>
            </a:r>
          </a:p>
          <a:p>
            <a:r>
              <a:rPr lang="en-GB" dirty="0"/>
              <a:t>Unconfined explosions in open air possible</a:t>
            </a:r>
          </a:p>
          <a:p>
            <a:r>
              <a:rPr lang="en-GB" dirty="0"/>
              <a:t>Explosion develops more quickly</a:t>
            </a:r>
          </a:p>
          <a:p>
            <a:r>
              <a:rPr lang="en-GB" dirty="0"/>
              <a:t>Detonation possible</a:t>
            </a:r>
          </a:p>
          <a:p>
            <a:r>
              <a:rPr lang="en-GB" dirty="0"/>
              <a:t>More likely to cause fatalities outdoors and in other buildings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F1E493D4-2689-44E0-BF43-59499E04A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21" y="2751826"/>
            <a:ext cx="5965311" cy="3557494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97B2B2F-0F59-4CF9-B19F-CB678745D86F}"/>
              </a:ext>
            </a:extLst>
          </p:cNvPr>
          <p:cNvSpPr txBox="1">
            <a:spLocks/>
          </p:cNvSpPr>
          <p:nvPr/>
        </p:nvSpPr>
        <p:spPr>
          <a:xfrm>
            <a:off x="540000" y="1730374"/>
            <a:ext cx="5465763" cy="4316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Overpressure dependent on concentration</a:t>
            </a:r>
          </a:p>
          <a:p>
            <a:r>
              <a:rPr lang="en-GB" dirty="0"/>
              <a:t>Example room, stoichiometric mixture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Example of Explosion Effects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047F6E-1C2C-9713-32C2-EBCB3BFBF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6276330" cy="4316414"/>
          </a:xfrm>
        </p:spPr>
        <p:txBody>
          <a:bodyPr/>
          <a:lstStyle/>
          <a:p>
            <a:r>
              <a:rPr lang="en-US" dirty="0"/>
              <a:t>Explosion occurs in yellow ‘Event House’</a:t>
            </a:r>
          </a:p>
          <a:p>
            <a:r>
              <a:rPr lang="en-US" dirty="0"/>
              <a:t>Semi-detached adjoining </a:t>
            </a:r>
            <a:r>
              <a:rPr lang="en-US" dirty="0" err="1"/>
              <a:t>neighbour</a:t>
            </a:r>
            <a:endParaRPr lang="en-US" dirty="0"/>
          </a:p>
          <a:p>
            <a:r>
              <a:rPr lang="en-US" dirty="0"/>
              <a:t>Also affects</a:t>
            </a:r>
          </a:p>
          <a:p>
            <a:pPr lvl="1"/>
            <a:r>
              <a:rPr lang="en-US" dirty="0"/>
              <a:t>Next door </a:t>
            </a:r>
            <a:r>
              <a:rPr lang="en-US" dirty="0" err="1"/>
              <a:t>neighbour</a:t>
            </a:r>
            <a:endParaRPr lang="en-US" dirty="0"/>
          </a:p>
          <a:p>
            <a:pPr lvl="1"/>
            <a:r>
              <a:rPr lang="en-US" dirty="0"/>
              <a:t>Houses across the road</a:t>
            </a:r>
          </a:p>
          <a:p>
            <a:pPr lvl="1"/>
            <a:r>
              <a:rPr lang="en-US" dirty="0"/>
              <a:t>Houses at bottom of garden</a:t>
            </a:r>
          </a:p>
          <a:p>
            <a:r>
              <a:rPr lang="en-US" dirty="0"/>
              <a:t>Risk calculation includes</a:t>
            </a:r>
          </a:p>
          <a:p>
            <a:pPr lvl="1"/>
            <a:r>
              <a:rPr lang="en-US" dirty="0"/>
              <a:t>Explosion effects in the Event House and </a:t>
            </a:r>
            <a:r>
              <a:rPr lang="en-US" dirty="0" err="1"/>
              <a:t>neighbour</a:t>
            </a:r>
            <a:endParaRPr lang="en-US" dirty="0"/>
          </a:p>
          <a:p>
            <a:pPr lvl="1"/>
            <a:r>
              <a:rPr lang="en-US" dirty="0"/>
              <a:t>Blast wave impacting other buildings</a:t>
            </a:r>
          </a:p>
          <a:p>
            <a:pPr lvl="1"/>
            <a:r>
              <a:rPr lang="en-US" dirty="0"/>
              <a:t>Direct overpressure effects</a:t>
            </a:r>
          </a:p>
          <a:p>
            <a:pPr lvl="1"/>
            <a:r>
              <a:rPr lang="en-US" dirty="0"/>
              <a:t>Glass and bricks ejected into street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C3CAB-AA67-49C0-B49C-3F94AD08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072" y="692696"/>
            <a:ext cx="5092053" cy="567307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Explosion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7BC3-2DD7-4724-9EA4-B3A2DB4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Credible leak is a 0.3 mm gap around a 22 mm pipe</a:t>
            </a:r>
          </a:p>
          <a:p>
            <a:r>
              <a:rPr lang="en-GB" dirty="0"/>
              <a:t>Natural gas gives 0.90 m</a:t>
            </a:r>
            <a:r>
              <a:rPr lang="en-GB" baseline="30000" dirty="0"/>
              <a:t>3</a:t>
            </a:r>
            <a:r>
              <a:rPr lang="en-GB" dirty="0"/>
              <a:t>/hour and 9.0% concentration</a:t>
            </a:r>
          </a:p>
          <a:p>
            <a:r>
              <a:rPr lang="en-GB" dirty="0"/>
              <a:t>Hydrogen gives 1.45 m</a:t>
            </a:r>
            <a:r>
              <a:rPr lang="en-GB" baseline="30000" dirty="0"/>
              <a:t>3</a:t>
            </a:r>
            <a:r>
              <a:rPr lang="en-GB" dirty="0"/>
              <a:t>/hour and 7.2% concentration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8D8FC8-7BE5-4CFB-BBD6-0B6F35954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058321"/>
              </p:ext>
            </p:extLst>
          </p:nvPr>
        </p:nvGraphicFramePr>
        <p:xfrm>
          <a:off x="407368" y="3501008"/>
          <a:ext cx="11449278" cy="2740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43204235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30238677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1068181143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1496454951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509420040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3002387252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406141166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2493378227"/>
                    </a:ext>
                  </a:extLst>
                </a:gridCol>
              </a:tblGrid>
              <a:tr h="391519"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Explosion Example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Predicted Fatalities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90158"/>
                  </a:ext>
                </a:extLst>
              </a:tr>
              <a:tr h="391519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Event House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All Other Houses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05170"/>
                  </a:ext>
                </a:extLst>
              </a:tr>
              <a:tr h="391519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Indoors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Gardens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Indoors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Gardens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57792"/>
                  </a:ext>
                </a:extLst>
              </a:tr>
              <a:tr h="391519">
                <a:tc row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effectLst/>
                          <a:latin typeface="+mj-lt"/>
                        </a:rPr>
                        <a:t>Worst case</a:t>
                      </a:r>
                      <a:endParaRPr lang="en-GB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gas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0.27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&lt; 0.01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0.10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&lt; 0.01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0.37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0.19 to 0.56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7971893"/>
                  </a:ext>
                </a:extLst>
              </a:tr>
              <a:tr h="391519">
                <a:tc vMerge="1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0.96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0.02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1.43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0.03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2.44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1.30 to 3.67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137312"/>
                  </a:ext>
                </a:extLst>
              </a:tr>
              <a:tr h="391519">
                <a:tc rowSpan="2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effectLst/>
                          <a:latin typeface="+mj-lt"/>
                        </a:rPr>
                        <a:t>Credible leak</a:t>
                      </a:r>
                      <a:endParaRPr lang="en-GB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gas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0.10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&lt; 0.01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&lt; 0.01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0.10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0.05 to 0.15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646240"/>
                  </a:ext>
                </a:extLst>
              </a:tr>
              <a:tr h="391519">
                <a:tc vMerge="1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 marL="68580" marR="68580" marT="0" marB="0" anchor="ctr">
                    <a:solidFill>
                      <a:srgbClr val="0035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0.06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0</a:t>
                      </a:r>
                      <a:endParaRPr lang="en-GB" sz="20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0.05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0.03 to 0.08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97543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2439CF-EEEB-4005-A77A-FF217185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548680"/>
            <a:ext cx="4841207" cy="28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Carbon Monoxide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5144DC-2DD0-25A1-A76B-232D6734C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30374"/>
            <a:ext cx="5465763" cy="4316414"/>
          </a:xfrm>
        </p:spPr>
        <p:txBody>
          <a:bodyPr/>
          <a:lstStyle/>
          <a:p>
            <a:r>
              <a:rPr lang="en-US" dirty="0"/>
              <a:t>RIDGAS data from HSE</a:t>
            </a:r>
          </a:p>
          <a:p>
            <a:r>
              <a:rPr lang="en-US" dirty="0"/>
              <a:t>Downward trend in fatalities</a:t>
            </a:r>
          </a:p>
          <a:p>
            <a:r>
              <a:rPr lang="en-US" dirty="0"/>
              <a:t>Significant contribution to natural gas risk</a:t>
            </a:r>
          </a:p>
          <a:p>
            <a:pPr lvl="1"/>
            <a:r>
              <a:rPr lang="en-US" dirty="0"/>
              <a:t>Around 2.5 fatalities per year from fires and explosions (with variation)</a:t>
            </a:r>
          </a:p>
          <a:p>
            <a:pPr lvl="1"/>
            <a:r>
              <a:rPr lang="en-US" dirty="0"/>
              <a:t>Similar number or more from CO poisoning</a:t>
            </a:r>
          </a:p>
          <a:p>
            <a:pPr lvl="1"/>
            <a:r>
              <a:rPr lang="en-US" dirty="0"/>
              <a:t>Many more injuries from CO poisoning</a:t>
            </a:r>
          </a:p>
          <a:p>
            <a:r>
              <a:rPr lang="en-US" dirty="0"/>
              <a:t>Clear safety benefit for hydrogen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64F15-3B4C-4C70-B38C-B94CBE4B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25" y="1124744"/>
            <a:ext cx="6519824" cy="407489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7BC3-2DD7-4724-9EA4-B3A2DB4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assessment methodology for distribution has been developed</a:t>
            </a:r>
          </a:p>
          <a:p>
            <a:pPr lvl="1"/>
            <a:r>
              <a:rPr lang="en-GB" dirty="0"/>
              <a:t>CONIFER package</a:t>
            </a:r>
          </a:p>
          <a:p>
            <a:pPr lvl="1"/>
            <a:r>
              <a:rPr lang="en-GB" dirty="0"/>
              <a:t>Experimental validation from H21, previous work and public data</a:t>
            </a:r>
          </a:p>
          <a:p>
            <a:pPr lvl="1"/>
            <a:r>
              <a:rPr lang="en-GB" dirty="0"/>
              <a:t>Gives realistic predictions of natural gas risks</a:t>
            </a:r>
          </a:p>
          <a:p>
            <a:pPr lvl="1"/>
            <a:r>
              <a:rPr lang="en-GB" dirty="0"/>
              <a:t>Allows quantification of all risk sources up to 7 barg</a:t>
            </a:r>
          </a:p>
          <a:p>
            <a:r>
              <a:rPr lang="en-GB" dirty="0"/>
              <a:t>Differences between natural gas and hydrogen distribution systems</a:t>
            </a:r>
          </a:p>
          <a:p>
            <a:pPr lvl="1"/>
            <a:r>
              <a:rPr lang="en-GB" dirty="0"/>
              <a:t>Physical properties (hence outflow, gas accumulation etc.)</a:t>
            </a:r>
          </a:p>
          <a:p>
            <a:pPr lvl="1"/>
            <a:r>
              <a:rPr lang="en-GB" dirty="0"/>
              <a:t>Explosions do not behave the same way</a:t>
            </a:r>
          </a:p>
          <a:p>
            <a:pPr lvl="1"/>
            <a:r>
              <a:rPr lang="en-GB" dirty="0"/>
              <a:t>Carbon monoxide eliminated with hydrogen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1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36C63-3370-40CC-A68B-A5A3810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D4F6-1197-4C74-8A1A-A927165EB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Please feel free to contact 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726E-FB32-4BE7-A175-AA81ADFB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FE0E5-DD38-4845-9DD7-71DAD8FBE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Andy Phillips, Principal Engineer, Safety and Integrity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90AC70-B994-482E-B2B8-084B5E920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Andrew.Phillips@dnv.com</a:t>
            </a:r>
          </a:p>
        </p:txBody>
      </p:sp>
    </p:spTree>
    <p:extLst>
      <p:ext uri="{BB962C8B-B14F-4D97-AF65-F5344CB8AC3E}">
        <p14:creationId xmlns:p14="http://schemas.microsoft.com/office/powerpoint/2010/main" val="1727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work has been conducted by DNV as part of Phase 2 of the UK Gas Distribution Networks and Ofgem National Innovation Competition funded H21 project.</a:t>
            </a:r>
          </a:p>
          <a:p>
            <a:r>
              <a:rPr lang="en-GB" dirty="0"/>
              <a:t>Authors of accompanying paper:</a:t>
            </a:r>
          </a:p>
          <a:p>
            <a:pPr lvl="1"/>
            <a:r>
              <a:rPr lang="en-GB" dirty="0"/>
              <a:t>Andrew Phillips and Ann Halford (DNV) </a:t>
            </a:r>
          </a:p>
          <a:p>
            <a:pPr lvl="1"/>
            <a:r>
              <a:rPr lang="en-GB" dirty="0"/>
              <a:t>Russ Oxley (Northern Gas Networks)</a:t>
            </a:r>
          </a:p>
          <a:p>
            <a:r>
              <a:rPr lang="en-GB" dirty="0"/>
              <a:t>Thank you to</a:t>
            </a:r>
          </a:p>
          <a:p>
            <a:pPr lvl="1"/>
            <a:r>
              <a:rPr lang="en-GB" dirty="0"/>
              <a:t>Northern Gas Networks</a:t>
            </a:r>
          </a:p>
          <a:p>
            <a:pPr lvl="1"/>
            <a:r>
              <a:rPr lang="en-GB" dirty="0"/>
              <a:t>HSE Science and Research Centre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03A3-26F4-458A-B715-2D55C6A6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217686"/>
            <a:ext cx="1944216" cy="20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7BC3-2DD7-4724-9EA4-B3A2DB4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Overview of H21 project</a:t>
            </a:r>
          </a:p>
          <a:p>
            <a:r>
              <a:rPr lang="en-GB" dirty="0"/>
              <a:t>Description of CONIFER</a:t>
            </a:r>
          </a:p>
          <a:p>
            <a:r>
              <a:rPr lang="en-GB" dirty="0"/>
              <a:t>Differences between natural gas and hydrogen distribution systems</a:t>
            </a:r>
          </a:p>
          <a:p>
            <a:r>
              <a:rPr lang="en-GB" dirty="0"/>
              <a:t>Example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36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H21 Project, Phase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730376"/>
            <a:ext cx="6204323" cy="4317624"/>
          </a:xfrm>
        </p:spPr>
        <p:txBody>
          <a:bodyPr/>
          <a:lstStyle/>
          <a:p>
            <a:r>
              <a:rPr lang="en-GB" dirty="0"/>
              <a:t>Phase 1A – Background testing</a:t>
            </a:r>
          </a:p>
          <a:p>
            <a:pPr lvl="1"/>
            <a:r>
              <a:rPr lang="en-GB" dirty="0"/>
              <a:t>Carried out by HSE Science Division</a:t>
            </a:r>
          </a:p>
          <a:p>
            <a:pPr lvl="1"/>
            <a:r>
              <a:rPr lang="en-GB" dirty="0"/>
              <a:t>Investigation of the leakage rate of distribution network assets</a:t>
            </a:r>
          </a:p>
          <a:p>
            <a:pPr lvl="1"/>
            <a:r>
              <a:rPr lang="en-GB" dirty="0"/>
              <a:t>Included experimental testing of methane and hydrogen</a:t>
            </a:r>
          </a:p>
          <a:p>
            <a:r>
              <a:rPr lang="en-GB" dirty="0"/>
              <a:t>Phase 1B – Consequence testing</a:t>
            </a:r>
          </a:p>
          <a:p>
            <a:pPr lvl="1"/>
            <a:r>
              <a:rPr lang="en-GB" dirty="0"/>
              <a:t>Carried out by DNV</a:t>
            </a:r>
          </a:p>
          <a:p>
            <a:pPr lvl="1"/>
            <a:r>
              <a:rPr lang="en-GB" dirty="0"/>
              <a:t>Included large experimental programme at our Spadeadam test facility</a:t>
            </a:r>
          </a:p>
          <a:p>
            <a:pPr lvl="1"/>
            <a:r>
              <a:rPr lang="en-GB" dirty="0"/>
              <a:t>Development of a QRA model</a:t>
            </a:r>
          </a:p>
          <a:p>
            <a:pPr lvl="2"/>
            <a:r>
              <a:rPr lang="en-GB" dirty="0"/>
              <a:t>Only mains and services upstream of the ECV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65CFF-A9C4-47CA-A8A5-C3357374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00" y="2852936"/>
            <a:ext cx="4320000" cy="2935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D9C63-17A9-45E1-B9AC-B12589C55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00" y="764704"/>
            <a:ext cx="4320000" cy="21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1B Experimental Programme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F5E25-BD33-41DC-9C47-44384A0E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00" y="3933056"/>
            <a:ext cx="4320000" cy="193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280F8-C014-458A-9591-01734D13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00" y="1268760"/>
            <a:ext cx="4320000" cy="26701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‘Small’ releases underground</a:t>
            </a:r>
          </a:p>
          <a:p>
            <a:pPr lvl="1"/>
            <a:r>
              <a:rPr lang="en-GB" dirty="0"/>
              <a:t>Investigate outflow and migration through the ground</a:t>
            </a:r>
          </a:p>
          <a:p>
            <a:r>
              <a:rPr lang="en-GB" dirty="0"/>
              <a:t>‘Large’ releases</a:t>
            </a:r>
          </a:p>
          <a:p>
            <a:pPr lvl="1"/>
            <a:r>
              <a:rPr lang="en-GB" dirty="0"/>
              <a:t>Investigate ground breaking and fire severity</a:t>
            </a:r>
          </a:p>
          <a:p>
            <a:r>
              <a:rPr lang="en-GB" dirty="0"/>
              <a:t>Ignition potential tests</a:t>
            </a:r>
          </a:p>
          <a:p>
            <a:pPr lvl="1"/>
            <a:r>
              <a:rPr lang="en-GB" dirty="0"/>
              <a:t>Domestic appliances and common equipment</a:t>
            </a:r>
          </a:p>
          <a:p>
            <a:r>
              <a:rPr lang="en-GB" dirty="0"/>
              <a:t>Explosion tests in a variety of enclosures</a:t>
            </a:r>
          </a:p>
          <a:p>
            <a:pPr lvl="1"/>
            <a:r>
              <a:rPr lang="en-GB" dirty="0"/>
              <a:t>Meter box, kiosks etc.</a:t>
            </a:r>
          </a:p>
          <a:p>
            <a:r>
              <a:rPr lang="en-GB" dirty="0"/>
              <a:t>Operational safety tests and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403292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H21 Project, Phase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BE79-A8F1-48A1-9EEA-B6B3B1905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Inclusion of releases downstream of the ECV</a:t>
            </a:r>
          </a:p>
          <a:p>
            <a:pPr lvl="1"/>
            <a:r>
              <a:rPr lang="en-GB" dirty="0"/>
              <a:t>Meter</a:t>
            </a:r>
          </a:p>
          <a:p>
            <a:pPr lvl="1"/>
            <a:r>
              <a:rPr lang="en-GB" dirty="0"/>
              <a:t>Pipework</a:t>
            </a:r>
          </a:p>
          <a:p>
            <a:pPr lvl="1"/>
            <a:r>
              <a:rPr lang="en-GB" dirty="0"/>
              <a:t>Appliances</a:t>
            </a:r>
          </a:p>
          <a:p>
            <a:r>
              <a:rPr lang="en-GB" dirty="0"/>
              <a:t>Model developments</a:t>
            </a:r>
          </a:p>
          <a:p>
            <a:pPr lvl="1"/>
            <a:r>
              <a:rPr lang="en-GB" dirty="0"/>
              <a:t>Hydrogen explosion model</a:t>
            </a:r>
          </a:p>
          <a:p>
            <a:pPr lvl="1"/>
            <a:r>
              <a:rPr lang="en-GB" dirty="0"/>
              <a:t>Hole size distributions</a:t>
            </a:r>
          </a:p>
          <a:p>
            <a:pPr lvl="1"/>
            <a:r>
              <a:rPr lang="en-GB" dirty="0"/>
              <a:t>Benchmarking against historical data</a:t>
            </a:r>
          </a:p>
          <a:p>
            <a:pPr lvl="1"/>
            <a:r>
              <a:rPr lang="en-GB" dirty="0"/>
              <a:t>Overpressure effects outside buildings</a:t>
            </a:r>
          </a:p>
          <a:p>
            <a:pPr lvl="1"/>
            <a:r>
              <a:rPr lang="en-GB" dirty="0"/>
              <a:t>Many minor improvements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E5CD3-143E-4FBF-9D2A-94256EFF0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77" y="2204864"/>
            <a:ext cx="4320000" cy="28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1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CONIFER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7BC3-2DD7-4724-9EA4-B3A2DB4D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730376"/>
            <a:ext cx="11110914" cy="4587874"/>
          </a:xfrm>
        </p:spPr>
        <p:txBody>
          <a:bodyPr/>
          <a:lstStyle/>
          <a:p>
            <a:r>
              <a:rPr lang="en-GB"/>
              <a:t>Includes releases from</a:t>
            </a:r>
          </a:p>
          <a:p>
            <a:pPr lvl="1"/>
            <a:r>
              <a:rPr lang="en-GB"/>
              <a:t>Mains</a:t>
            </a:r>
          </a:p>
          <a:p>
            <a:pPr lvl="1"/>
            <a:r>
              <a:rPr lang="en-GB"/>
              <a:t>Services</a:t>
            </a:r>
          </a:p>
          <a:p>
            <a:pPr lvl="1"/>
            <a:r>
              <a:rPr lang="en-GB"/>
              <a:t>Downstream of ECV (meter, pipework, appliances)</a:t>
            </a:r>
          </a:p>
          <a:p>
            <a:r>
              <a:rPr lang="en-GB"/>
              <a:t>Hazards modelled include</a:t>
            </a:r>
          </a:p>
          <a:p>
            <a:pPr lvl="1"/>
            <a:r>
              <a:rPr lang="en-GB"/>
              <a:t>Fires outdoors</a:t>
            </a:r>
          </a:p>
          <a:p>
            <a:pPr lvl="1"/>
            <a:r>
              <a:rPr lang="en-GB"/>
              <a:t>Explosions in buildings</a:t>
            </a:r>
          </a:p>
          <a:p>
            <a:pPr lvl="1"/>
            <a:r>
              <a:rPr lang="en-GB"/>
              <a:t>Generation of overpressure from delayed ignition in the open</a:t>
            </a:r>
          </a:p>
          <a:p>
            <a:r>
              <a:rPr lang="en-GB"/>
              <a:t>Detailed enough to quantify risks from</a:t>
            </a:r>
          </a:p>
          <a:p>
            <a:pPr lvl="1"/>
            <a:r>
              <a:rPr lang="en-GB"/>
              <a:t>Different gases</a:t>
            </a:r>
          </a:p>
          <a:p>
            <a:pPr lvl="1"/>
            <a:r>
              <a:rPr lang="en-GB"/>
              <a:t>Different design options</a:t>
            </a:r>
          </a:p>
          <a:p>
            <a:pPr lvl="1"/>
            <a:r>
              <a:rPr lang="en-GB"/>
              <a:t>Different building types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77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CONIFER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55983A-A788-43E2-94F7-23260CF6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0" y="1123200"/>
            <a:ext cx="5400000" cy="2478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6D0D5-EE23-4D08-BC1D-407730FC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00" y="1123200"/>
            <a:ext cx="5400000" cy="2297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7C513B-4993-423A-A1E4-9C26F915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00" y="3798000"/>
            <a:ext cx="5400000" cy="2576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96A78-B298-4C99-9DB8-761362C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0" y="3798000"/>
            <a:ext cx="5400000" cy="25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D33B-E6B3-4D1F-92E2-CAB84752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Predictions for Great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7BC3-2DD7-4724-9EA4-B3A2DB4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comparison for natural gas and hydrogen networks</a:t>
            </a:r>
          </a:p>
          <a:p>
            <a:r>
              <a:rPr lang="en-GB" dirty="0"/>
              <a:t>Based on</a:t>
            </a:r>
          </a:p>
          <a:p>
            <a:pPr lvl="1"/>
            <a:r>
              <a:rPr lang="en-GB" dirty="0"/>
              <a:t>Detailed data from NGN’s network</a:t>
            </a:r>
          </a:p>
          <a:p>
            <a:pPr lvl="1"/>
            <a:r>
              <a:rPr lang="en-GB" dirty="0"/>
              <a:t>High level data from all networks (to scale up the results)</a:t>
            </a:r>
          </a:p>
          <a:p>
            <a:pPr lvl="1"/>
            <a:r>
              <a:rPr lang="en-GB" dirty="0"/>
              <a:t>Public data for house sizes and populations etc.</a:t>
            </a:r>
          </a:p>
          <a:p>
            <a:r>
              <a:rPr lang="en-GB" dirty="0"/>
              <a:t>Many combinations of main, service and building considered</a:t>
            </a:r>
          </a:p>
          <a:p>
            <a:pPr lvl="1"/>
            <a:r>
              <a:rPr lang="en-GB" dirty="0"/>
              <a:t>Pipe material, pressure and diameter</a:t>
            </a:r>
          </a:p>
          <a:p>
            <a:pPr lvl="1"/>
            <a:r>
              <a:rPr lang="en-GB" dirty="0"/>
              <a:t>Building type, occupancy pattern and proximity to main</a:t>
            </a:r>
          </a:p>
          <a:p>
            <a:pPr lvl="1"/>
            <a:r>
              <a:rPr lang="en-GB" dirty="0"/>
              <a:t>274,000 combinations of main type, building type and separation distance</a:t>
            </a:r>
          </a:p>
          <a:p>
            <a:pPr lvl="1"/>
            <a:r>
              <a:rPr lang="en-GB" dirty="0"/>
              <a:t>62,000 combinations of service type and building type</a:t>
            </a:r>
          </a:p>
          <a:p>
            <a:pPr lvl="1"/>
            <a:r>
              <a:rPr lang="en-GB" dirty="0"/>
              <a:t>980 combinations of building configuration for releases downstream of ECV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57AAE-130D-4B44-B319-5F812ECC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0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47C320-3566-440A-99DA-DB55BAE1A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F683F4-AFFC-45A7-A3F8-C22718331C3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c4b40482-04a4-480f-b826-6548c4a2bcf1"/>
    <ds:schemaRef ds:uri="http://purl.org/dc/elements/1.1/"/>
    <ds:schemaRef ds:uri="7604e031-f840-4ad5-97d2-0b99280ee73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357362-29A0-4472-A9B5-D1FB192753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1448</TotalTime>
  <Words>1064</Words>
  <Application>Microsoft Office PowerPoint</Application>
  <PresentationFormat>Widescreen</PresentationFormat>
  <Paragraphs>254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DNV</vt:lpstr>
      <vt:lpstr>Comparison of the Risks associated with Natural Gas and Hydrogen Distribution Networks</vt:lpstr>
      <vt:lpstr>Introduction</vt:lpstr>
      <vt:lpstr>Contents</vt:lpstr>
      <vt:lpstr>H21 Project, Phase 1</vt:lpstr>
      <vt:lpstr>Phase 1B Experimental Programme</vt:lpstr>
      <vt:lpstr>H21 Project, Phase 2</vt:lpstr>
      <vt:lpstr>The CONIFER Package</vt:lpstr>
      <vt:lpstr>Structure of CONIFER</vt:lpstr>
      <vt:lpstr>Risk Predictions for Great Britain</vt:lpstr>
      <vt:lpstr>Benchmarking Natural Gas Results for Great Britain</vt:lpstr>
      <vt:lpstr>Comparison between Natural Gas and Hydrogen</vt:lpstr>
      <vt:lpstr>Hydrogen Explosions</vt:lpstr>
      <vt:lpstr>Example of Explosion Effects</vt:lpstr>
      <vt:lpstr>Example Explosion Effects</vt:lpstr>
      <vt:lpstr>Carbon Monoxide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the Risks associated with Natural Gas and Hydrogen Distribution Networks</dc:title>
  <dc:creator>Phillips, Andrew</dc:creator>
  <cp:lastModifiedBy>Rachel Robinson</cp:lastModifiedBy>
  <cp:revision>16</cp:revision>
  <dcterms:created xsi:type="dcterms:W3CDTF">2022-09-08T14:21:24Z</dcterms:created>
  <dcterms:modified xsi:type="dcterms:W3CDTF">2022-11-02T14:38:26Z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UserprofileName">
    <vt:lpwstr/>
  </property>
  <property fmtid="{D5CDD505-2E9C-101B-9397-08002B2CF9AE}" pid="6" name="MSIP_Label_48141450-2387-4aca-b41f-19cd6be9dd3c_Enabled">
    <vt:lpwstr>true</vt:lpwstr>
  </property>
  <property fmtid="{D5CDD505-2E9C-101B-9397-08002B2CF9AE}" pid="7" name="MSIP_Label_48141450-2387-4aca-b41f-19cd6be9dd3c_SetDate">
    <vt:lpwstr>2022-09-08T14:22:09Z</vt:lpwstr>
  </property>
  <property fmtid="{D5CDD505-2E9C-101B-9397-08002B2CF9AE}" pid="8" name="MSIP_Label_48141450-2387-4aca-b41f-19cd6be9dd3c_Method">
    <vt:lpwstr>Standard</vt:lpwstr>
  </property>
  <property fmtid="{D5CDD505-2E9C-101B-9397-08002B2CF9AE}" pid="9" name="MSIP_Label_48141450-2387-4aca-b41f-19cd6be9dd3c_Name">
    <vt:lpwstr>Restricted_Unprotected</vt:lpwstr>
  </property>
  <property fmtid="{D5CDD505-2E9C-101B-9397-08002B2CF9AE}" pid="10" name="MSIP_Label_48141450-2387-4aca-b41f-19cd6be9dd3c_SiteId">
    <vt:lpwstr>adf10e2b-b6e9-41d6-be2f-c12bb566019c</vt:lpwstr>
  </property>
  <property fmtid="{D5CDD505-2E9C-101B-9397-08002B2CF9AE}" pid="11" name="MSIP_Label_48141450-2387-4aca-b41f-19cd6be9dd3c_ActionId">
    <vt:lpwstr>c2931155-7490-446e-b2cf-b28da22814f4</vt:lpwstr>
  </property>
  <property fmtid="{D5CDD505-2E9C-101B-9397-08002B2CF9AE}" pid="12" name="MSIP_Label_48141450-2387-4aca-b41f-19cd6be9dd3c_ContentBits">
    <vt:lpwstr>0</vt:lpwstr>
  </property>
  <property fmtid="{D5CDD505-2E9C-101B-9397-08002B2CF9AE}" pid="13" name="SD_DocumentLanguage">
    <vt:lpwstr>en-GB</vt:lpwstr>
  </property>
  <property fmtid="{D5CDD505-2E9C-101B-9397-08002B2CF9AE}" pid="14" name="sdDocumentDate">
    <vt:lpwstr>44853</vt:lpwstr>
  </property>
  <property fmtid="{D5CDD505-2E9C-101B-9397-08002B2CF9AE}" pid="15" name="sdDocumentDateFormat">
    <vt:lpwstr>en-GB:dd MMMM yyyy</vt:lpwstr>
  </property>
  <property fmtid="{D5CDD505-2E9C-101B-9397-08002B2CF9AE}" pid="16" name="ContentTypeId">
    <vt:lpwstr>0x0101000646A3490C442E41AC9620621F1F21BE</vt:lpwstr>
  </property>
  <property fmtid="{D5CDD505-2E9C-101B-9397-08002B2CF9AE}" pid="17" name="Order">
    <vt:r8>27206800</vt:r8>
  </property>
  <property fmtid="{D5CDD505-2E9C-101B-9397-08002B2CF9AE}" pid="18" name="ComplianceAssetId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  <property fmtid="{D5CDD505-2E9C-101B-9397-08002B2CF9AE}" pid="21" name="MediaServiceImageTags">
    <vt:lpwstr/>
  </property>
</Properties>
</file>