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64" r:id="rId5"/>
    <p:sldId id="325" r:id="rId6"/>
    <p:sldId id="326" r:id="rId7"/>
    <p:sldId id="324" r:id="rId8"/>
    <p:sldId id="327" r:id="rId9"/>
    <p:sldId id="329" r:id="rId10"/>
    <p:sldId id="328" r:id="rId11"/>
    <p:sldId id="331" r:id="rId12"/>
    <p:sldId id="330" r:id="rId13"/>
    <p:sldId id="333" r:id="rId14"/>
    <p:sldId id="337" r:id="rId15"/>
    <p:sldId id="335" r:id="rId16"/>
    <p:sldId id="334" r:id="rId17"/>
    <p:sldId id="332" r:id="rId18"/>
    <p:sldId id="336" r:id="rId19"/>
    <p:sldId id="311" r:id="rId20"/>
  </p:sldIdLst>
  <p:sldSz cx="12192000" cy="6858000"/>
  <p:notesSz cx="7315200" cy="9601200"/>
  <p:embeddedFontLst>
    <p:embeddedFont>
      <p:font typeface="Calibri" panose="020F0502020204030204" pitchFamily="34" charset="0"/>
      <p:regular r:id="rId22"/>
      <p:bold r:id="rId23"/>
      <p:italic r:id="rId24"/>
      <p:boldItalic r:id="rId25"/>
    </p:embeddedFont>
    <p:embeddedFont>
      <p:font typeface="Lato" panose="020F0502020204030203" pitchFamily="3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9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1" autoAdjust="0"/>
  </p:normalViewPr>
  <p:slideViewPr>
    <p:cSldViewPr showGuides="1">
      <p:cViewPr varScale="1">
        <p:scale>
          <a:sx n="59" d="100"/>
          <a:sy n="59" d="100"/>
        </p:scale>
        <p:origin x="102" y="246"/>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2775" y="0"/>
            <a:ext cx="3170717" cy="480598"/>
          </a:xfrm>
          <a:prstGeom prst="rect">
            <a:avLst/>
          </a:prstGeom>
        </p:spPr>
        <p:txBody>
          <a:bodyPr vert="horz" lIns="91440" tIns="45720" rIns="91440" bIns="45720" rtlCol="0"/>
          <a:lstStyle>
            <a:lvl1pPr algn="r">
              <a:defRPr sz="1200"/>
            </a:lvl1pPr>
          </a:lstStyle>
          <a:p>
            <a:fld id="{2B2F627C-EF02-4637-B112-52AE77BCED4F}" type="datetimeFigureOut">
              <a:rPr lang="en-US" smtClean="0"/>
              <a:t>11/2/2022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179" y="4620185"/>
            <a:ext cx="5852843" cy="378029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602"/>
            <a:ext cx="3170717" cy="48059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2775" y="9120602"/>
            <a:ext cx="3170717" cy="480598"/>
          </a:xfrm>
          <a:prstGeom prst="rect">
            <a:avLst/>
          </a:prstGeom>
        </p:spPr>
        <p:txBody>
          <a:bodyPr vert="horz" lIns="91440" tIns="45720" rIns="91440" bIns="45720" rtlCol="0" anchor="b"/>
          <a:lstStyle>
            <a:lvl1pPr algn="r">
              <a:defRPr sz="1200"/>
            </a:lvl1pPr>
          </a:lstStyle>
          <a:p>
            <a:fld id="{2D16F739-F9FC-47FE-83D8-38ACB4218F3C}" type="slidenum">
              <a:rPr lang="en-US" smtClean="0"/>
              <a:t>‹#›</a:t>
            </a:fld>
            <a:endParaRPr lang="en-US"/>
          </a:p>
        </p:txBody>
      </p:sp>
    </p:spTree>
    <p:extLst>
      <p:ext uri="{BB962C8B-B14F-4D97-AF65-F5344CB8AC3E}">
        <p14:creationId xmlns:p14="http://schemas.microsoft.com/office/powerpoint/2010/main" val="2076735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4257676"/>
          </a:xfrm>
        </p:spPr>
        <p:txBody>
          <a:bodyPr/>
          <a:lstStyle/>
          <a:p>
            <a:r>
              <a:rPr lang="en-US"/>
              <a:t>Click icon to add picture</a:t>
            </a:r>
            <a:endParaRPr lang="en-US" dirty="0"/>
          </a:p>
        </p:txBody>
      </p:sp>
      <p:sp>
        <p:nvSpPr>
          <p:cNvPr id="2" name="Title 1"/>
          <p:cNvSpPr>
            <a:spLocks noGrp="1"/>
          </p:cNvSpPr>
          <p:nvPr>
            <p:ph type="ctrTitle" hasCustomPrompt="1"/>
          </p:nvPr>
        </p:nvSpPr>
        <p:spPr>
          <a:xfrm>
            <a:off x="695399" y="2177919"/>
            <a:ext cx="8795867" cy="1682881"/>
          </a:xfrm>
        </p:spPr>
        <p:txBody>
          <a:bodyPr anchor="b">
            <a:noAutofit/>
          </a:bodyPr>
          <a:lstStyle>
            <a:lvl1pPr algn="l">
              <a:defRPr sz="10000">
                <a:solidFill>
                  <a:schemeClr val="bg2"/>
                </a:solidFill>
              </a:defRPr>
            </a:lvl1pPr>
          </a:lstStyle>
          <a:p>
            <a:r>
              <a:rPr lang="en-US" dirty="0"/>
              <a:t>keyword..</a:t>
            </a:r>
          </a:p>
        </p:txBody>
      </p:sp>
      <p:sp>
        <p:nvSpPr>
          <p:cNvPr id="3" name="Subtitle 2"/>
          <p:cNvSpPr>
            <a:spLocks noGrp="1"/>
          </p:cNvSpPr>
          <p:nvPr>
            <p:ph type="subTitle" idx="1" hasCustomPrompt="1"/>
          </p:nvPr>
        </p:nvSpPr>
        <p:spPr>
          <a:xfrm>
            <a:off x="695326" y="4689476"/>
            <a:ext cx="8785224" cy="423926"/>
          </a:xfrm>
        </p:spPr>
        <p:txBody>
          <a:bodyPr lIns="0" tIns="0" rIns="0" bIns="0">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15" name="Content Placeholder 2"/>
          <p:cNvSpPr>
            <a:spLocks noGrp="1"/>
          </p:cNvSpPr>
          <p:nvPr>
            <p:ph idx="16" hasCustomPrompt="1"/>
          </p:nvPr>
        </p:nvSpPr>
        <p:spPr>
          <a:xfrm>
            <a:off x="706041" y="5138157"/>
            <a:ext cx="8785226" cy="414918"/>
          </a:xfrm>
        </p:spPr>
        <p:txBody>
          <a:bodyPr lIns="0" rIns="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kern="1200" dirty="0" smtClean="0">
                <a:solidFill>
                  <a:schemeClr val="tx2"/>
                </a:solidFill>
                <a:latin typeface="Arial" panose="020B0604020202020204" pitchFamily="34" charset="0"/>
                <a:ea typeface="+mn-ea"/>
                <a:cs typeface="Arial" panose="020B0604020202020204" pitchFamily="34" charset="0"/>
              </a:defRPr>
            </a:lvl1pPr>
            <a:lvl2pPr marL="534375" indent="0">
              <a:buNone/>
              <a:defRPr/>
            </a:lvl2pPr>
            <a:lvl3pPr marL="1076325" indent="0">
              <a:buNone/>
              <a:defRPr/>
            </a:lvl3pPr>
          </a:lstStyle>
          <a:p>
            <a:pPr lvl="0"/>
            <a:r>
              <a:rPr lang="en-US" dirty="0"/>
              <a:t>Click to edit master sub-title style</a:t>
            </a:r>
          </a:p>
        </p:txBody>
      </p:sp>
      <p:pic>
        <p:nvPicPr>
          <p:cNvPr id="9" name="Picture 8" descr="A picture containing drawing&#10;&#10;Description automatically generated">
            <a:extLst>
              <a:ext uri="{FF2B5EF4-FFF2-40B4-BE49-F238E27FC236}">
                <a16:creationId xmlns:a16="http://schemas.microsoft.com/office/drawing/2014/main" id="{F884BB3D-AD90-BE47-86B3-89E706154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996" y="405000"/>
            <a:ext cx="932400" cy="932400"/>
          </a:xfrm>
          <a:prstGeom prst="rect">
            <a:avLst/>
          </a:prstGeom>
        </p:spPr>
      </p:pic>
      <p:sp>
        <p:nvSpPr>
          <p:cNvPr id="4" name="Rectangle 3"/>
          <p:cNvSpPr/>
          <p:nvPr userDrawn="1"/>
        </p:nvSpPr>
        <p:spPr>
          <a:xfrm>
            <a:off x="10920536" y="332656"/>
            <a:ext cx="720080" cy="575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2873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text and image left">
    <p:spTree>
      <p:nvGrpSpPr>
        <p:cNvPr id="1" name=""/>
        <p:cNvGrpSpPr/>
        <p:nvPr/>
      </p:nvGrpSpPr>
      <p:grpSpPr>
        <a:xfrm>
          <a:off x="0" y="0"/>
          <a:ext cx="0" cy="0"/>
          <a:chOff x="0" y="0"/>
          <a:chExt cx="0" cy="0"/>
        </a:xfrm>
      </p:grpSpPr>
      <p:sp>
        <p:nvSpPr>
          <p:cNvPr id="2" name="Title 1"/>
          <p:cNvSpPr>
            <a:spLocks noGrp="1"/>
          </p:cNvSpPr>
          <p:nvPr>
            <p:ph type="title"/>
          </p:nvPr>
        </p:nvSpPr>
        <p:spPr>
          <a:xfrm>
            <a:off x="699990" y="476251"/>
            <a:ext cx="9464774" cy="720502"/>
          </a:xfrm>
        </p:spPr>
        <p:txBody>
          <a:bodyPr/>
          <a:lstStyle/>
          <a:p>
            <a:r>
              <a:rPr lang="en-US"/>
              <a:t>Click to edit Master title style</a:t>
            </a:r>
          </a:p>
        </p:txBody>
      </p:sp>
      <p:sp>
        <p:nvSpPr>
          <p:cNvPr id="7" name="Text Placeholder 8"/>
          <p:cNvSpPr>
            <a:spLocks noGrp="1"/>
          </p:cNvSpPr>
          <p:nvPr>
            <p:ph type="body" sz="quarter" idx="20"/>
          </p:nvPr>
        </p:nvSpPr>
        <p:spPr>
          <a:xfrm>
            <a:off x="6461125" y="2168525"/>
            <a:ext cx="5035550" cy="2952750"/>
          </a:xfrm>
        </p:spPr>
        <p:txBody>
          <a:bodyPr>
            <a:normAutofit/>
          </a:bodyPr>
          <a:lstStyle>
            <a:lvl1pPr>
              <a:defRPr sz="1800"/>
            </a:lvl1pPr>
            <a:lvl2pPr>
              <a:lnSpc>
                <a:spcPct val="100000"/>
              </a:lnSpc>
              <a:spcBef>
                <a:spcPts val="600"/>
              </a:spcBef>
              <a:spcAft>
                <a:spcPts val="600"/>
              </a:spcAft>
              <a:defRPr sz="1800"/>
            </a:lvl2pPr>
            <a:lvl3pPr>
              <a:defRPr sz="1800"/>
            </a:lvl3pPr>
          </a:lstStyle>
          <a:p>
            <a:pPr lvl="0"/>
            <a:r>
              <a:rPr lang="en-US"/>
              <a:t>Edit Master text styles</a:t>
            </a:r>
          </a:p>
          <a:p>
            <a:pPr lvl="1"/>
            <a:r>
              <a:rPr lang="en-US"/>
              <a:t>Second level</a:t>
            </a:r>
          </a:p>
          <a:p>
            <a:pPr lvl="2"/>
            <a:r>
              <a:rPr lang="en-US"/>
              <a:t>Third level</a:t>
            </a:r>
          </a:p>
        </p:txBody>
      </p:sp>
      <p:sp>
        <p:nvSpPr>
          <p:cNvPr id="4" name="Picture Placeholder 3"/>
          <p:cNvSpPr>
            <a:spLocks noGrp="1"/>
          </p:cNvSpPr>
          <p:nvPr>
            <p:ph type="pic" sz="quarter" idx="21"/>
          </p:nvPr>
        </p:nvSpPr>
        <p:spPr>
          <a:xfrm>
            <a:off x="711823" y="1736725"/>
            <a:ext cx="5023816" cy="3816350"/>
          </a:xfrm>
        </p:spPr>
        <p:txBody>
          <a:bodyPr/>
          <a:lstStyle/>
          <a:p>
            <a:r>
              <a:rPr lang="en-US"/>
              <a:t>Click icon to add picture</a:t>
            </a:r>
          </a:p>
        </p:txBody>
      </p:sp>
    </p:spTree>
    <p:extLst>
      <p:ext uri="{BB962C8B-B14F-4D97-AF65-F5344CB8AC3E}">
        <p14:creationId xmlns:p14="http://schemas.microsoft.com/office/powerpoint/2010/main" val="161699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_text and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699990" y="476251"/>
            <a:ext cx="9464774" cy="720502"/>
          </a:xfrm>
        </p:spPr>
        <p:txBody>
          <a:bodyPr/>
          <a:lstStyle/>
          <a:p>
            <a:r>
              <a:rPr lang="en-US"/>
              <a:t>Click to edit Master title style</a:t>
            </a:r>
          </a:p>
        </p:txBody>
      </p:sp>
      <p:sp>
        <p:nvSpPr>
          <p:cNvPr id="7" name="Text Placeholder 8"/>
          <p:cNvSpPr>
            <a:spLocks noGrp="1"/>
          </p:cNvSpPr>
          <p:nvPr>
            <p:ph type="body" sz="quarter" idx="20"/>
          </p:nvPr>
        </p:nvSpPr>
        <p:spPr>
          <a:xfrm>
            <a:off x="703723" y="2168525"/>
            <a:ext cx="5035550" cy="2952750"/>
          </a:xfrm>
        </p:spPr>
        <p:txBody>
          <a:bodyPr>
            <a:normAutofit/>
          </a:bodyPr>
          <a:lstStyle>
            <a:lvl1pPr>
              <a:defRPr sz="1800"/>
            </a:lvl1pPr>
            <a:lvl2pPr>
              <a:lnSpc>
                <a:spcPct val="100000"/>
              </a:lnSpc>
              <a:spcBef>
                <a:spcPts val="600"/>
              </a:spcBef>
              <a:spcAft>
                <a:spcPts val="600"/>
              </a:spcAft>
              <a:defRPr sz="1800"/>
            </a:lvl2pPr>
            <a:lvl3pPr>
              <a:defRPr sz="1800"/>
            </a:lvl3pPr>
          </a:lstStyle>
          <a:p>
            <a:pPr lvl="0"/>
            <a:r>
              <a:rPr lang="en-US"/>
              <a:t>Edit Master text styles</a:t>
            </a:r>
          </a:p>
          <a:p>
            <a:pPr lvl="1"/>
            <a:r>
              <a:rPr lang="en-US"/>
              <a:t>Second level</a:t>
            </a:r>
          </a:p>
          <a:p>
            <a:pPr lvl="2"/>
            <a:r>
              <a:rPr lang="en-US"/>
              <a:t>Third level</a:t>
            </a:r>
          </a:p>
        </p:txBody>
      </p:sp>
      <p:sp>
        <p:nvSpPr>
          <p:cNvPr id="4" name="Picture Placeholder 3"/>
          <p:cNvSpPr>
            <a:spLocks noGrp="1"/>
          </p:cNvSpPr>
          <p:nvPr>
            <p:ph type="pic" sz="quarter" idx="21"/>
          </p:nvPr>
        </p:nvSpPr>
        <p:spPr>
          <a:xfrm>
            <a:off x="6472859" y="1745011"/>
            <a:ext cx="5023816" cy="3816350"/>
          </a:xfrm>
        </p:spPr>
        <p:txBody>
          <a:bodyPr/>
          <a:lstStyle/>
          <a:p>
            <a:r>
              <a:rPr lang="en-US"/>
              <a:t>Click icon to add picture</a:t>
            </a:r>
          </a:p>
        </p:txBody>
      </p:sp>
    </p:spTree>
    <p:extLst>
      <p:ext uri="{BB962C8B-B14F-4D97-AF65-F5344CB8AC3E}">
        <p14:creationId xmlns:p14="http://schemas.microsoft.com/office/powerpoint/2010/main" val="1511112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9990" y="476672"/>
            <a:ext cx="9464774" cy="751761"/>
          </a:xfrm>
        </p:spPr>
        <p:txBody>
          <a:bodyPr/>
          <a:lstStyle/>
          <a:p>
            <a:r>
              <a:rPr lang="en-US"/>
              <a:t>Click to edit Master title style</a:t>
            </a:r>
          </a:p>
        </p:txBody>
      </p:sp>
    </p:spTree>
    <p:extLst>
      <p:ext uri="{BB962C8B-B14F-4D97-AF65-F5344CB8AC3E}">
        <p14:creationId xmlns:p14="http://schemas.microsoft.com/office/powerpoint/2010/main" val="293930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07E868-946D-2D48-8DC2-DF7DCBC5F521}"/>
              </a:ext>
            </a:extLst>
          </p:cNvPr>
          <p:cNvSpPr/>
          <p:nvPr userDrawn="1"/>
        </p:nvSpPr>
        <p:spPr>
          <a:xfrm>
            <a:off x="0" y="0"/>
            <a:ext cx="12192000" cy="6858000"/>
          </a:xfrm>
          <a:prstGeom prst="rect">
            <a:avLst/>
          </a:prstGeom>
          <a:solidFill>
            <a:srgbClr val="1C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5326" y="4255272"/>
            <a:ext cx="8785224" cy="505697"/>
          </a:xfrm>
        </p:spPr>
        <p:txBody>
          <a:bodyPr>
            <a:normAutofit/>
          </a:bodyPr>
          <a:lstStyle>
            <a:lvl1pPr>
              <a:defRPr sz="2800">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a:xfrm>
            <a:off x="10955338" y="6381328"/>
            <a:ext cx="541337" cy="304800"/>
          </a:xfrm>
          <a:prstGeom prst="rect">
            <a:avLst/>
          </a:prstGeom>
        </p:spPr>
        <p:txBody>
          <a:bodyPr/>
          <a:lstStyle>
            <a:lvl1pPr>
              <a:defRPr sz="950">
                <a:solidFill>
                  <a:schemeClr val="bg1"/>
                </a:solidFill>
              </a:defRPr>
            </a:lvl1pPr>
          </a:lstStyle>
          <a:p>
            <a:pPr algn="r"/>
            <a:fld id="{AEF867B5-C247-4B12-80DF-68ADA0DB88CB}" type="slidenum">
              <a:rPr lang="en-US" smtClean="0"/>
              <a:pPr algn="r"/>
              <a:t>‹#›</a:t>
            </a:fld>
            <a:endParaRPr lang="en-US" dirty="0"/>
          </a:p>
        </p:txBody>
      </p:sp>
      <p:pic>
        <p:nvPicPr>
          <p:cNvPr id="6" name="Picture 5" descr="A picture containing drawing&#10;&#10;Description automatically generated">
            <a:extLst>
              <a:ext uri="{FF2B5EF4-FFF2-40B4-BE49-F238E27FC236}">
                <a16:creationId xmlns:a16="http://schemas.microsoft.com/office/drawing/2014/main" id="{F884BB3D-AD90-BE47-86B3-89E706154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996" y="405000"/>
            <a:ext cx="932400" cy="932400"/>
          </a:xfrm>
          <a:prstGeom prst="rect">
            <a:avLst/>
          </a:prstGeom>
        </p:spPr>
      </p:pic>
      <p:sp>
        <p:nvSpPr>
          <p:cNvPr id="8" name="Text Placeholder 7"/>
          <p:cNvSpPr>
            <a:spLocks noGrp="1"/>
          </p:cNvSpPr>
          <p:nvPr>
            <p:ph type="body" sz="quarter" idx="12" hasCustomPrompt="1"/>
          </p:nvPr>
        </p:nvSpPr>
        <p:spPr>
          <a:xfrm>
            <a:off x="674058" y="2177906"/>
            <a:ext cx="8806491" cy="1640412"/>
          </a:xfrm>
        </p:spPr>
        <p:txBody>
          <a:bodyPr lIns="0" tIns="0" rIns="0" bIns="0" anchor="t" anchorCtr="0">
            <a:noAutofit/>
          </a:bodyPr>
          <a:lstStyle>
            <a:lvl1pPr marL="0" indent="0">
              <a:buNone/>
              <a:defRPr sz="10000" b="1" i="0" baseline="0">
                <a:solidFill>
                  <a:srgbClr val="00B0F0"/>
                </a:solidFill>
              </a:defRPr>
            </a:lvl1pPr>
          </a:lstStyle>
          <a:p>
            <a:pPr lvl="0"/>
            <a:r>
              <a:rPr lang="en-US" dirty="0"/>
              <a:t>keyword.</a:t>
            </a:r>
          </a:p>
        </p:txBody>
      </p:sp>
      <p:sp>
        <p:nvSpPr>
          <p:cNvPr id="11" name="Text Placeholder 10"/>
          <p:cNvSpPr>
            <a:spLocks noGrp="1"/>
          </p:cNvSpPr>
          <p:nvPr>
            <p:ph type="body" sz="quarter" idx="13" hasCustomPrompt="1"/>
          </p:nvPr>
        </p:nvSpPr>
        <p:spPr>
          <a:xfrm>
            <a:off x="687288" y="4792637"/>
            <a:ext cx="8793261" cy="436563"/>
          </a:xfrm>
        </p:spPr>
        <p:txBody>
          <a:bodyPr lIns="0" tIns="0" rIns="0" bIns="0"/>
          <a:lstStyle>
            <a:lvl1pPr marL="0" indent="0">
              <a:buNone/>
              <a:defRPr b="1" baseline="0">
                <a:solidFill>
                  <a:schemeClr val="bg1"/>
                </a:solidFill>
              </a:defRPr>
            </a:lvl1pPr>
            <a:lvl5pPr>
              <a:defRPr/>
            </a:lvl5pPr>
          </a:lstStyle>
          <a:p>
            <a:pPr lvl="0"/>
            <a:r>
              <a:rPr lang="en-US" dirty="0"/>
              <a:t>Click to edit Master sub-title style</a:t>
            </a:r>
          </a:p>
        </p:txBody>
      </p:sp>
      <p:sp>
        <p:nvSpPr>
          <p:cNvPr id="14" name="TextBox 13"/>
          <p:cNvSpPr txBox="1"/>
          <p:nvPr userDrawn="1"/>
        </p:nvSpPr>
        <p:spPr>
          <a:xfrm>
            <a:off x="637585" y="6473673"/>
            <a:ext cx="2304815" cy="238527"/>
          </a:xfrm>
          <a:prstGeom prst="rect">
            <a:avLst/>
          </a:prstGeom>
          <a:noFill/>
        </p:spPr>
        <p:txBody>
          <a:bodyPr wrap="square" rtlCol="0">
            <a:spAutoFit/>
          </a:bodyPr>
          <a:lstStyle/>
          <a:p>
            <a:r>
              <a:rPr lang="en-IE" sz="950" b="1" dirty="0">
                <a:solidFill>
                  <a:schemeClr val="bg1"/>
                </a:solidFill>
                <a:latin typeface="Arial" panose="020B0604020202020204" pitchFamily="34" charset="0"/>
                <a:cs typeface="Arial" panose="020B0604020202020204" pitchFamily="34" charset="0"/>
              </a:rPr>
              <a:t>The project</a:t>
            </a:r>
            <a:r>
              <a:rPr lang="en-IE" sz="950" b="1" baseline="0" dirty="0">
                <a:solidFill>
                  <a:schemeClr val="bg1"/>
                </a:solidFill>
                <a:latin typeface="Arial" panose="020B0604020202020204" pitchFamily="34" charset="0"/>
                <a:cs typeface="Arial" panose="020B0604020202020204" pitchFamily="34" charset="0"/>
              </a:rPr>
              <a:t> delivery specialists</a:t>
            </a:r>
            <a:endParaRPr lang="en-US" sz="9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78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07E868-946D-2D48-8DC2-DF7DCBC5F52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5326" y="4255272"/>
            <a:ext cx="8785224" cy="505697"/>
          </a:xfrm>
        </p:spPr>
        <p:txBody>
          <a:bodyPr>
            <a:normAutofit/>
          </a:bodyPr>
          <a:lstStyle>
            <a:lvl1pPr>
              <a:defRPr sz="2800">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a:xfrm>
            <a:off x="10955338" y="6381328"/>
            <a:ext cx="541337" cy="304800"/>
          </a:xfrm>
          <a:prstGeom prst="rect">
            <a:avLst/>
          </a:prstGeom>
        </p:spPr>
        <p:txBody>
          <a:bodyPr/>
          <a:lstStyle>
            <a:lvl1pPr>
              <a:defRPr sz="950">
                <a:solidFill>
                  <a:schemeClr val="bg1"/>
                </a:solidFill>
              </a:defRPr>
            </a:lvl1pPr>
          </a:lstStyle>
          <a:p>
            <a:pPr algn="r"/>
            <a:fld id="{AEF867B5-C247-4B12-80DF-68ADA0DB88CB}" type="slidenum">
              <a:rPr lang="en-US" smtClean="0"/>
              <a:pPr algn="r"/>
              <a:t>‹#›</a:t>
            </a:fld>
            <a:endParaRPr lang="en-US" dirty="0"/>
          </a:p>
        </p:txBody>
      </p:sp>
      <p:pic>
        <p:nvPicPr>
          <p:cNvPr id="6" name="Picture 5" descr="A picture containing drawing&#10;&#10;Description automatically generated">
            <a:extLst>
              <a:ext uri="{FF2B5EF4-FFF2-40B4-BE49-F238E27FC236}">
                <a16:creationId xmlns:a16="http://schemas.microsoft.com/office/drawing/2014/main" id="{F884BB3D-AD90-BE47-86B3-89E706154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996" y="405000"/>
            <a:ext cx="932400" cy="932400"/>
          </a:xfrm>
          <a:prstGeom prst="rect">
            <a:avLst/>
          </a:prstGeom>
        </p:spPr>
      </p:pic>
      <p:sp>
        <p:nvSpPr>
          <p:cNvPr id="8" name="Text Placeholder 7"/>
          <p:cNvSpPr>
            <a:spLocks noGrp="1"/>
          </p:cNvSpPr>
          <p:nvPr>
            <p:ph type="body" sz="quarter" idx="12" hasCustomPrompt="1"/>
          </p:nvPr>
        </p:nvSpPr>
        <p:spPr>
          <a:xfrm>
            <a:off x="674059" y="2177906"/>
            <a:ext cx="8806490" cy="1640412"/>
          </a:xfrm>
        </p:spPr>
        <p:txBody>
          <a:bodyPr lIns="0" tIns="0" rIns="0" bIns="0" anchor="t" anchorCtr="0">
            <a:noAutofit/>
          </a:bodyPr>
          <a:lstStyle>
            <a:lvl1pPr marL="0" indent="0">
              <a:buNone/>
              <a:defRPr sz="10000" b="1" i="0" baseline="0">
                <a:solidFill>
                  <a:schemeClr val="accent1">
                    <a:lumMod val="60000"/>
                    <a:lumOff val="40000"/>
                  </a:schemeClr>
                </a:solidFill>
              </a:defRPr>
            </a:lvl1pPr>
          </a:lstStyle>
          <a:p>
            <a:pPr lvl="0"/>
            <a:r>
              <a:rPr lang="en-US" dirty="0"/>
              <a:t>keyword.</a:t>
            </a:r>
          </a:p>
        </p:txBody>
      </p:sp>
      <p:sp>
        <p:nvSpPr>
          <p:cNvPr id="11" name="Text Placeholder 10"/>
          <p:cNvSpPr>
            <a:spLocks noGrp="1"/>
          </p:cNvSpPr>
          <p:nvPr>
            <p:ph type="body" sz="quarter" idx="13" hasCustomPrompt="1"/>
          </p:nvPr>
        </p:nvSpPr>
        <p:spPr>
          <a:xfrm>
            <a:off x="687288" y="4792637"/>
            <a:ext cx="8793261" cy="436563"/>
          </a:xfrm>
        </p:spPr>
        <p:txBody>
          <a:bodyPr lIns="0" tIns="0" rIns="0" bIns="0"/>
          <a:lstStyle>
            <a:lvl1pPr marL="0" indent="0">
              <a:buNone/>
              <a:defRPr b="1" baseline="0">
                <a:solidFill>
                  <a:schemeClr val="bg1"/>
                </a:solidFill>
              </a:defRPr>
            </a:lvl1pPr>
            <a:lvl5pPr>
              <a:defRPr/>
            </a:lvl5pPr>
          </a:lstStyle>
          <a:p>
            <a:pPr lvl="0"/>
            <a:r>
              <a:rPr lang="en-US" dirty="0"/>
              <a:t>Click to edit Master sub-title style</a:t>
            </a:r>
          </a:p>
        </p:txBody>
      </p:sp>
      <p:sp>
        <p:nvSpPr>
          <p:cNvPr id="9" name="TextBox 8"/>
          <p:cNvSpPr txBox="1"/>
          <p:nvPr userDrawn="1"/>
        </p:nvSpPr>
        <p:spPr>
          <a:xfrm>
            <a:off x="637585" y="6473673"/>
            <a:ext cx="2304815" cy="238527"/>
          </a:xfrm>
          <a:prstGeom prst="rect">
            <a:avLst/>
          </a:prstGeom>
          <a:noFill/>
        </p:spPr>
        <p:txBody>
          <a:bodyPr wrap="square" rtlCol="0">
            <a:spAutoFit/>
          </a:bodyPr>
          <a:lstStyle/>
          <a:p>
            <a:r>
              <a:rPr lang="en-IE" sz="950" b="1" dirty="0">
                <a:solidFill>
                  <a:schemeClr val="bg1"/>
                </a:solidFill>
                <a:latin typeface="Arial" panose="020B0604020202020204" pitchFamily="34" charset="0"/>
                <a:cs typeface="Arial" panose="020B0604020202020204" pitchFamily="34" charset="0"/>
              </a:rPr>
              <a:t>The project</a:t>
            </a:r>
            <a:r>
              <a:rPr lang="en-IE" sz="950" b="1" baseline="0" dirty="0">
                <a:solidFill>
                  <a:schemeClr val="bg1"/>
                </a:solidFill>
                <a:latin typeface="Arial" panose="020B0604020202020204" pitchFamily="34" charset="0"/>
                <a:cs typeface="Arial" panose="020B0604020202020204" pitchFamily="34" charset="0"/>
              </a:rPr>
              <a:t> delivery specialists</a:t>
            </a:r>
            <a:endParaRPr lang="en-US" sz="9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59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07E868-946D-2D48-8DC2-DF7DCBC5F52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5326" y="4255272"/>
            <a:ext cx="8785224" cy="505697"/>
          </a:xfrm>
        </p:spPr>
        <p:txBody>
          <a:bodyPr>
            <a:normAutofit/>
          </a:bodyPr>
          <a:lstStyle>
            <a:lvl1pPr>
              <a:defRPr sz="2800">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a:xfrm>
            <a:off x="10955338" y="6381328"/>
            <a:ext cx="541337" cy="304800"/>
          </a:xfrm>
          <a:prstGeom prst="rect">
            <a:avLst/>
          </a:prstGeom>
        </p:spPr>
        <p:txBody>
          <a:bodyPr/>
          <a:lstStyle>
            <a:lvl1pPr>
              <a:defRPr sz="950">
                <a:solidFill>
                  <a:schemeClr val="bg1"/>
                </a:solidFill>
              </a:defRPr>
            </a:lvl1pPr>
          </a:lstStyle>
          <a:p>
            <a:pPr algn="r"/>
            <a:fld id="{AEF867B5-C247-4B12-80DF-68ADA0DB88CB}" type="slidenum">
              <a:rPr lang="en-US" smtClean="0"/>
              <a:pPr algn="r"/>
              <a:t>‹#›</a:t>
            </a:fld>
            <a:endParaRPr lang="en-US" dirty="0"/>
          </a:p>
        </p:txBody>
      </p:sp>
      <p:pic>
        <p:nvPicPr>
          <p:cNvPr id="6" name="Picture 5" descr="A picture containing drawing&#10;&#10;Description automatically generated">
            <a:extLst>
              <a:ext uri="{FF2B5EF4-FFF2-40B4-BE49-F238E27FC236}">
                <a16:creationId xmlns:a16="http://schemas.microsoft.com/office/drawing/2014/main" id="{F884BB3D-AD90-BE47-86B3-89E706154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996" y="405000"/>
            <a:ext cx="932400" cy="932400"/>
          </a:xfrm>
          <a:prstGeom prst="rect">
            <a:avLst/>
          </a:prstGeom>
        </p:spPr>
      </p:pic>
      <p:sp>
        <p:nvSpPr>
          <p:cNvPr id="8" name="Text Placeholder 7"/>
          <p:cNvSpPr>
            <a:spLocks noGrp="1"/>
          </p:cNvSpPr>
          <p:nvPr>
            <p:ph type="body" sz="quarter" idx="12" hasCustomPrompt="1"/>
          </p:nvPr>
        </p:nvSpPr>
        <p:spPr>
          <a:xfrm>
            <a:off x="674059" y="2177906"/>
            <a:ext cx="8806490" cy="1640412"/>
          </a:xfrm>
        </p:spPr>
        <p:txBody>
          <a:bodyPr lIns="0" tIns="0" rIns="0" bIns="0" anchor="t" anchorCtr="0">
            <a:noAutofit/>
          </a:bodyPr>
          <a:lstStyle>
            <a:lvl1pPr marL="0" indent="0">
              <a:buNone/>
              <a:defRPr sz="10000" b="1" i="0" baseline="0">
                <a:solidFill>
                  <a:schemeClr val="accent1">
                    <a:lumMod val="60000"/>
                    <a:lumOff val="40000"/>
                  </a:schemeClr>
                </a:solidFill>
              </a:defRPr>
            </a:lvl1pPr>
          </a:lstStyle>
          <a:p>
            <a:pPr lvl="0"/>
            <a:r>
              <a:rPr lang="en-US" dirty="0"/>
              <a:t>keyword.</a:t>
            </a:r>
          </a:p>
        </p:txBody>
      </p:sp>
      <p:sp>
        <p:nvSpPr>
          <p:cNvPr id="11" name="Text Placeholder 10"/>
          <p:cNvSpPr>
            <a:spLocks noGrp="1"/>
          </p:cNvSpPr>
          <p:nvPr>
            <p:ph type="body" sz="quarter" idx="13" hasCustomPrompt="1"/>
          </p:nvPr>
        </p:nvSpPr>
        <p:spPr>
          <a:xfrm>
            <a:off x="687288" y="4792637"/>
            <a:ext cx="8793261" cy="436563"/>
          </a:xfrm>
        </p:spPr>
        <p:txBody>
          <a:bodyPr lIns="0" tIns="0" rIns="0" bIns="0"/>
          <a:lstStyle>
            <a:lvl1pPr marL="0" indent="0">
              <a:buNone/>
              <a:defRPr b="1" baseline="0">
                <a:solidFill>
                  <a:schemeClr val="bg1"/>
                </a:solidFill>
              </a:defRPr>
            </a:lvl1pPr>
            <a:lvl5pPr>
              <a:defRPr/>
            </a:lvl5pPr>
          </a:lstStyle>
          <a:p>
            <a:pPr lvl="0"/>
            <a:r>
              <a:rPr lang="en-US" dirty="0"/>
              <a:t>Click to edit Master sub-title style</a:t>
            </a:r>
          </a:p>
        </p:txBody>
      </p:sp>
      <p:sp>
        <p:nvSpPr>
          <p:cNvPr id="9" name="TextBox 8"/>
          <p:cNvSpPr txBox="1"/>
          <p:nvPr userDrawn="1"/>
        </p:nvSpPr>
        <p:spPr>
          <a:xfrm>
            <a:off x="637585" y="6473673"/>
            <a:ext cx="2304815" cy="238527"/>
          </a:xfrm>
          <a:prstGeom prst="rect">
            <a:avLst/>
          </a:prstGeom>
          <a:noFill/>
        </p:spPr>
        <p:txBody>
          <a:bodyPr wrap="square" rtlCol="0">
            <a:spAutoFit/>
          </a:bodyPr>
          <a:lstStyle/>
          <a:p>
            <a:r>
              <a:rPr lang="en-IE" sz="950" b="1" dirty="0">
                <a:solidFill>
                  <a:schemeClr val="bg1"/>
                </a:solidFill>
                <a:latin typeface="Arial" panose="020B0604020202020204" pitchFamily="34" charset="0"/>
                <a:cs typeface="Arial" panose="020B0604020202020204" pitchFamily="34" charset="0"/>
              </a:rPr>
              <a:t>The project</a:t>
            </a:r>
            <a:r>
              <a:rPr lang="en-IE" sz="950" b="1" baseline="0" dirty="0">
                <a:solidFill>
                  <a:schemeClr val="bg1"/>
                </a:solidFill>
                <a:latin typeface="Arial" panose="020B0604020202020204" pitchFamily="34" charset="0"/>
                <a:cs typeface="Arial" panose="020B0604020202020204" pitchFamily="34" charset="0"/>
              </a:rPr>
              <a:t> delivery specialists</a:t>
            </a:r>
            <a:endParaRPr lang="en-US" sz="9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667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07E868-946D-2D48-8DC2-DF7DCBC5F521}"/>
              </a:ext>
            </a:extLst>
          </p:cNvPr>
          <p:cNvSpPr/>
          <p:nvPr userDrawn="1"/>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5326" y="4255272"/>
            <a:ext cx="8785224" cy="505697"/>
          </a:xfrm>
        </p:spPr>
        <p:txBody>
          <a:bodyPr>
            <a:normAutofit/>
          </a:bodyPr>
          <a:lstStyle>
            <a:lvl1pPr>
              <a:defRPr sz="2800">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a:xfrm>
            <a:off x="10955338" y="6381328"/>
            <a:ext cx="541337" cy="304800"/>
          </a:xfrm>
          <a:prstGeom prst="rect">
            <a:avLst/>
          </a:prstGeom>
        </p:spPr>
        <p:txBody>
          <a:bodyPr/>
          <a:lstStyle>
            <a:lvl1pPr>
              <a:defRPr sz="950">
                <a:solidFill>
                  <a:schemeClr val="bg1"/>
                </a:solidFill>
              </a:defRPr>
            </a:lvl1pPr>
          </a:lstStyle>
          <a:p>
            <a:pPr algn="r"/>
            <a:fld id="{AEF867B5-C247-4B12-80DF-68ADA0DB88CB}" type="slidenum">
              <a:rPr lang="en-US" smtClean="0"/>
              <a:pPr algn="r"/>
              <a:t>‹#›</a:t>
            </a:fld>
            <a:endParaRPr lang="en-US" dirty="0"/>
          </a:p>
        </p:txBody>
      </p:sp>
      <p:pic>
        <p:nvPicPr>
          <p:cNvPr id="6" name="Picture 5" descr="A picture containing drawing&#10;&#10;Description automatically generated">
            <a:extLst>
              <a:ext uri="{FF2B5EF4-FFF2-40B4-BE49-F238E27FC236}">
                <a16:creationId xmlns:a16="http://schemas.microsoft.com/office/drawing/2014/main" id="{F884BB3D-AD90-BE47-86B3-89E706154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7996" y="405000"/>
            <a:ext cx="932400" cy="932400"/>
          </a:xfrm>
          <a:prstGeom prst="rect">
            <a:avLst/>
          </a:prstGeom>
        </p:spPr>
      </p:pic>
      <p:sp>
        <p:nvSpPr>
          <p:cNvPr id="8" name="Text Placeholder 7"/>
          <p:cNvSpPr>
            <a:spLocks noGrp="1"/>
          </p:cNvSpPr>
          <p:nvPr>
            <p:ph type="body" sz="quarter" idx="12" hasCustomPrompt="1"/>
          </p:nvPr>
        </p:nvSpPr>
        <p:spPr>
          <a:xfrm>
            <a:off x="674058" y="2177906"/>
            <a:ext cx="8806491" cy="1640412"/>
          </a:xfrm>
        </p:spPr>
        <p:txBody>
          <a:bodyPr lIns="0" tIns="0" rIns="0" bIns="0" anchor="t" anchorCtr="0">
            <a:noAutofit/>
          </a:bodyPr>
          <a:lstStyle>
            <a:lvl1pPr marL="0" indent="0">
              <a:buNone/>
              <a:defRPr sz="10000" b="1" i="0" baseline="0">
                <a:solidFill>
                  <a:schemeClr val="accent6">
                    <a:lumMod val="60000"/>
                    <a:lumOff val="40000"/>
                  </a:schemeClr>
                </a:solidFill>
              </a:defRPr>
            </a:lvl1pPr>
          </a:lstStyle>
          <a:p>
            <a:pPr lvl="0"/>
            <a:r>
              <a:rPr lang="en-US" dirty="0"/>
              <a:t>keyword.</a:t>
            </a:r>
          </a:p>
        </p:txBody>
      </p:sp>
      <p:sp>
        <p:nvSpPr>
          <p:cNvPr id="11" name="Text Placeholder 10"/>
          <p:cNvSpPr>
            <a:spLocks noGrp="1"/>
          </p:cNvSpPr>
          <p:nvPr>
            <p:ph type="body" sz="quarter" idx="13" hasCustomPrompt="1"/>
          </p:nvPr>
        </p:nvSpPr>
        <p:spPr>
          <a:xfrm>
            <a:off x="687288" y="4792637"/>
            <a:ext cx="8793261" cy="436563"/>
          </a:xfrm>
        </p:spPr>
        <p:txBody>
          <a:bodyPr lIns="0" tIns="0" rIns="0" bIns="0"/>
          <a:lstStyle>
            <a:lvl1pPr marL="0" indent="0">
              <a:buNone/>
              <a:defRPr b="1" baseline="0">
                <a:solidFill>
                  <a:schemeClr val="bg1"/>
                </a:solidFill>
              </a:defRPr>
            </a:lvl1pPr>
            <a:lvl5pPr>
              <a:defRPr/>
            </a:lvl5pPr>
          </a:lstStyle>
          <a:p>
            <a:pPr lvl="0"/>
            <a:r>
              <a:rPr lang="en-US" dirty="0"/>
              <a:t>Click to edit Master sub-title style</a:t>
            </a:r>
          </a:p>
        </p:txBody>
      </p:sp>
      <p:sp>
        <p:nvSpPr>
          <p:cNvPr id="9" name="TextBox 8"/>
          <p:cNvSpPr txBox="1"/>
          <p:nvPr userDrawn="1"/>
        </p:nvSpPr>
        <p:spPr>
          <a:xfrm>
            <a:off x="637585" y="6473673"/>
            <a:ext cx="2304815" cy="238527"/>
          </a:xfrm>
          <a:prstGeom prst="rect">
            <a:avLst/>
          </a:prstGeom>
          <a:noFill/>
        </p:spPr>
        <p:txBody>
          <a:bodyPr wrap="square" rtlCol="0">
            <a:spAutoFit/>
          </a:bodyPr>
          <a:lstStyle/>
          <a:p>
            <a:r>
              <a:rPr lang="en-IE" sz="950" b="1" dirty="0">
                <a:solidFill>
                  <a:schemeClr val="bg1"/>
                </a:solidFill>
                <a:latin typeface="Arial" panose="020B0604020202020204" pitchFamily="34" charset="0"/>
                <a:cs typeface="Arial" panose="020B0604020202020204" pitchFamily="34" charset="0"/>
              </a:rPr>
              <a:t>The project</a:t>
            </a:r>
            <a:r>
              <a:rPr lang="en-IE" sz="950" b="1" baseline="0" dirty="0">
                <a:solidFill>
                  <a:schemeClr val="bg1"/>
                </a:solidFill>
                <a:latin typeface="Arial" panose="020B0604020202020204" pitchFamily="34" charset="0"/>
                <a:cs typeface="Arial" panose="020B0604020202020204" pitchFamily="34" charset="0"/>
              </a:rPr>
              <a:t> delivery specialists</a:t>
            </a:r>
            <a:endParaRPr lang="en-US" sz="95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67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12192000" cy="6858000"/>
          </a:xfrm>
        </p:spPr>
        <p:txBody>
          <a:bodyPr/>
          <a:lstStyle/>
          <a:p>
            <a:r>
              <a:rPr lang="en-US"/>
              <a:t>Click icon to add picture</a:t>
            </a:r>
            <a:endParaRPr lang="en-US" dirty="0"/>
          </a:p>
        </p:txBody>
      </p:sp>
      <p:sp>
        <p:nvSpPr>
          <p:cNvPr id="8" name="Text Placeholder 7"/>
          <p:cNvSpPr>
            <a:spLocks noGrp="1"/>
          </p:cNvSpPr>
          <p:nvPr>
            <p:ph type="body" sz="quarter" idx="12" hasCustomPrompt="1"/>
          </p:nvPr>
        </p:nvSpPr>
        <p:spPr>
          <a:xfrm>
            <a:off x="709286" y="3860799"/>
            <a:ext cx="8771264" cy="1692275"/>
          </a:xfrm>
        </p:spPr>
        <p:txBody>
          <a:bodyPr lIns="0" tIns="0" rIns="0" bIns="0" anchor="t" anchorCtr="0">
            <a:noAutofit/>
          </a:bodyPr>
          <a:lstStyle>
            <a:lvl1pPr marL="0" indent="0">
              <a:buNone/>
              <a:defRPr sz="10000" b="1" i="0" baseline="0">
                <a:solidFill>
                  <a:schemeClr val="bg2"/>
                </a:solidFill>
              </a:defRPr>
            </a:lvl1pPr>
          </a:lstStyle>
          <a:p>
            <a:pPr lvl="0"/>
            <a:r>
              <a:rPr lang="en-US" dirty="0"/>
              <a:t>expertise.</a:t>
            </a:r>
          </a:p>
        </p:txBody>
      </p:sp>
      <p:sp>
        <p:nvSpPr>
          <p:cNvPr id="4" name="Slide Number Placeholder 3"/>
          <p:cNvSpPr>
            <a:spLocks noGrp="1"/>
          </p:cNvSpPr>
          <p:nvPr>
            <p:ph type="sldNum" sz="quarter" idx="11"/>
          </p:nvPr>
        </p:nvSpPr>
        <p:spPr>
          <a:xfrm>
            <a:off x="10953086" y="6404492"/>
            <a:ext cx="541337" cy="304800"/>
          </a:xfrm>
          <a:prstGeom prst="rect">
            <a:avLst/>
          </a:prstGeom>
        </p:spPr>
        <p:txBody>
          <a:bodyPr/>
          <a:lstStyle>
            <a:lvl1pPr>
              <a:defRPr sz="950">
                <a:solidFill>
                  <a:schemeClr val="bg1"/>
                </a:solidFill>
              </a:defRPr>
            </a:lvl1pPr>
          </a:lstStyle>
          <a:p>
            <a:pPr algn="r"/>
            <a:fld id="{AEF867B5-C247-4B12-80DF-68ADA0DB88CB}" type="slidenum">
              <a:rPr lang="en-US" smtClean="0"/>
              <a:pPr algn="r"/>
              <a:t>‹#›</a:t>
            </a:fld>
            <a:endParaRPr lang="en-US" dirty="0"/>
          </a:p>
        </p:txBody>
      </p:sp>
      <p:sp>
        <p:nvSpPr>
          <p:cNvPr id="14" name="TextBox 13"/>
          <p:cNvSpPr txBox="1"/>
          <p:nvPr userDrawn="1"/>
        </p:nvSpPr>
        <p:spPr>
          <a:xfrm>
            <a:off x="610261" y="6192064"/>
            <a:ext cx="4248815" cy="238527"/>
          </a:xfrm>
          <a:prstGeom prst="rect">
            <a:avLst/>
          </a:prstGeom>
          <a:noFill/>
        </p:spPr>
        <p:txBody>
          <a:bodyPr wrap="square" rtlCol="0">
            <a:spAutoFit/>
          </a:bodyPr>
          <a:lstStyle/>
          <a:p>
            <a:r>
              <a:rPr lang="en-IE" sz="950" b="1" dirty="0">
                <a:solidFill>
                  <a:schemeClr val="bg2"/>
                </a:solidFill>
                <a:latin typeface="Arial" panose="020B0604020202020204" pitchFamily="34" charset="0"/>
                <a:cs typeface="Arial" panose="020B0604020202020204" pitchFamily="34" charset="0"/>
              </a:rPr>
              <a:t>PM Group </a:t>
            </a:r>
            <a:r>
              <a:rPr lang="en-IE" sz="950" b="0" dirty="0">
                <a:solidFill>
                  <a:schemeClr val="bg2"/>
                </a:solidFill>
                <a:latin typeface="Arial" panose="020B0604020202020204" pitchFamily="34" charset="0"/>
                <a:cs typeface="Arial" panose="020B0604020202020204" pitchFamily="34" charset="0"/>
              </a:rPr>
              <a:t>The project</a:t>
            </a:r>
            <a:r>
              <a:rPr lang="en-IE" sz="950" b="0" baseline="0" dirty="0">
                <a:solidFill>
                  <a:schemeClr val="bg2"/>
                </a:solidFill>
                <a:latin typeface="Arial" panose="020B0604020202020204" pitchFamily="34" charset="0"/>
                <a:cs typeface="Arial" panose="020B0604020202020204" pitchFamily="34" charset="0"/>
              </a:rPr>
              <a:t> delivery specialists</a:t>
            </a:r>
            <a:endParaRPr lang="en-US" sz="950" b="0" dirty="0">
              <a:solidFill>
                <a:schemeClr val="bg2"/>
              </a:solidFill>
              <a:latin typeface="Arial" panose="020B0604020202020204" pitchFamily="34" charset="0"/>
              <a:cs typeface="Arial" panose="020B0604020202020204" pitchFamily="34" charset="0"/>
            </a:endParaRPr>
          </a:p>
        </p:txBody>
      </p:sp>
      <p:sp>
        <p:nvSpPr>
          <p:cNvPr id="6" name="Rectangle 5"/>
          <p:cNvSpPr/>
          <p:nvPr userDrawn="1"/>
        </p:nvSpPr>
        <p:spPr>
          <a:xfrm>
            <a:off x="10920536" y="332656"/>
            <a:ext cx="792088"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55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7289" y="2168525"/>
            <a:ext cx="10809386" cy="3384550"/>
          </a:xfrm>
        </p:spPr>
        <p:txBody>
          <a:bodyPr>
            <a:normAutofit/>
          </a:bodyPr>
          <a:lstStyle>
            <a:lvl1pPr>
              <a:lnSpc>
                <a:spcPct val="100000"/>
              </a:lnSpc>
              <a:defRPr sz="1800"/>
            </a:lvl1pPr>
            <a:lvl2pPr>
              <a:lnSpc>
                <a:spcPct val="150000"/>
              </a:lnSpc>
              <a:defRPr sz="1800"/>
            </a:lvl2pPr>
            <a:lvl3pPr>
              <a:lnSpc>
                <a:spcPct val="150000"/>
              </a:lnSpc>
              <a:defRPr sz="18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433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699990" y="476251"/>
            <a:ext cx="9464774" cy="720502"/>
          </a:xfrm>
        </p:spPr>
        <p:txBody>
          <a:bodyPr/>
          <a:lstStyle/>
          <a:p>
            <a:r>
              <a:rPr lang="en-US"/>
              <a:t>Click to edit Master title style</a:t>
            </a:r>
            <a:endParaRPr lang="en-US" dirty="0"/>
          </a:p>
        </p:txBody>
      </p:sp>
      <p:sp>
        <p:nvSpPr>
          <p:cNvPr id="7" name="Content Placeholder 6"/>
          <p:cNvSpPr>
            <a:spLocks noGrp="1"/>
          </p:cNvSpPr>
          <p:nvPr>
            <p:ph sz="quarter" idx="19" hasCustomPrompt="1"/>
          </p:nvPr>
        </p:nvSpPr>
        <p:spPr>
          <a:xfrm>
            <a:off x="6456364" y="2188761"/>
            <a:ext cx="5040311" cy="2932514"/>
          </a:xfrm>
        </p:spPr>
        <p:txBody>
          <a:bodyPr>
            <a:normAutofit/>
          </a:bodyPr>
          <a:lstStyle>
            <a:lvl1pPr>
              <a:defRPr sz="1800" baseline="0"/>
            </a:lvl1pPr>
            <a:lvl2pPr>
              <a:defRPr sz="1800"/>
            </a:lvl2pPr>
            <a:lvl3pPr>
              <a:defRPr sz="1800"/>
            </a:lvl3pPr>
            <a:lvl4pPr>
              <a:defRPr sz="1800"/>
            </a:lvl4pPr>
            <a:lvl5pPr>
              <a:defRPr sz="1800"/>
            </a:lvl5pPr>
          </a:lstStyle>
          <a:p>
            <a:pPr lvl="0"/>
            <a:r>
              <a:rPr lang="en-IE" dirty="0"/>
              <a:t>Choose picture, graphic or SmartArt</a:t>
            </a:r>
            <a:endParaRPr lang="en-US" dirty="0"/>
          </a:p>
        </p:txBody>
      </p:sp>
      <p:sp>
        <p:nvSpPr>
          <p:cNvPr id="9" name="Text Placeholder 8"/>
          <p:cNvSpPr>
            <a:spLocks noGrp="1"/>
          </p:cNvSpPr>
          <p:nvPr>
            <p:ph type="body" sz="quarter" idx="20"/>
          </p:nvPr>
        </p:nvSpPr>
        <p:spPr>
          <a:xfrm>
            <a:off x="695325" y="2168525"/>
            <a:ext cx="5035550" cy="2952750"/>
          </a:xfrm>
        </p:spPr>
        <p:txBody>
          <a:bodyPr>
            <a:normAutofit/>
          </a:bodyPr>
          <a:lstStyle>
            <a:lvl1pPr>
              <a:defRPr sz="1800"/>
            </a:lvl1pPr>
            <a:lvl2pPr>
              <a:defRPr sz="1800"/>
            </a:lvl2pPr>
            <a:lvl3pPr>
              <a:defRPr sz="18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2666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Title 1"/>
          <p:cNvSpPr>
            <a:spLocks noGrp="1"/>
          </p:cNvSpPr>
          <p:nvPr>
            <p:ph type="title"/>
          </p:nvPr>
        </p:nvSpPr>
        <p:spPr>
          <a:xfrm>
            <a:off x="699990" y="476251"/>
            <a:ext cx="9464774" cy="720502"/>
          </a:xfrm>
        </p:spPr>
        <p:txBody>
          <a:bodyPr/>
          <a:lstStyle/>
          <a:p>
            <a:r>
              <a:rPr lang="en-US"/>
              <a:t>Click to edit Master title style</a:t>
            </a:r>
          </a:p>
        </p:txBody>
      </p:sp>
      <p:sp>
        <p:nvSpPr>
          <p:cNvPr id="6" name="Content Placeholder 6"/>
          <p:cNvSpPr>
            <a:spLocks noGrp="1"/>
          </p:cNvSpPr>
          <p:nvPr>
            <p:ph sz="quarter" idx="19" hasCustomPrompt="1"/>
          </p:nvPr>
        </p:nvSpPr>
        <p:spPr>
          <a:xfrm>
            <a:off x="695325" y="2177072"/>
            <a:ext cx="5040311" cy="2932514"/>
          </a:xfrm>
        </p:spPr>
        <p:txBody>
          <a:bodyPr>
            <a:normAutofit/>
          </a:bodyPr>
          <a:lstStyle>
            <a:lvl1pPr>
              <a:defRPr sz="1800" baseline="0"/>
            </a:lvl1pPr>
            <a:lvl2pPr>
              <a:defRPr sz="1800"/>
            </a:lvl2pPr>
            <a:lvl3pPr>
              <a:defRPr sz="1800"/>
            </a:lvl3pPr>
            <a:lvl4pPr>
              <a:defRPr sz="1800"/>
            </a:lvl4pPr>
            <a:lvl5pPr>
              <a:defRPr sz="1800"/>
            </a:lvl5pPr>
          </a:lstStyle>
          <a:p>
            <a:pPr lvl="0"/>
            <a:r>
              <a:rPr lang="en-IE" dirty="0"/>
              <a:t>Choose picture, graphic or SmartArt</a:t>
            </a:r>
            <a:endParaRPr lang="en-US" dirty="0"/>
          </a:p>
        </p:txBody>
      </p:sp>
      <p:sp>
        <p:nvSpPr>
          <p:cNvPr id="7" name="Text Placeholder 8"/>
          <p:cNvSpPr>
            <a:spLocks noGrp="1"/>
          </p:cNvSpPr>
          <p:nvPr>
            <p:ph type="body" sz="quarter" idx="20"/>
          </p:nvPr>
        </p:nvSpPr>
        <p:spPr>
          <a:xfrm>
            <a:off x="6461125" y="2168525"/>
            <a:ext cx="5035550" cy="2952750"/>
          </a:xfrm>
        </p:spPr>
        <p:txBody>
          <a:bodyPr>
            <a:normAutofit/>
          </a:bodyPr>
          <a:lstStyle>
            <a:lvl1pPr>
              <a:defRPr sz="1800"/>
            </a:lvl1pPr>
            <a:lvl2pPr>
              <a:lnSpc>
                <a:spcPct val="100000"/>
              </a:lnSpc>
              <a:spcBef>
                <a:spcPts val="600"/>
              </a:spcBef>
              <a:spcAft>
                <a:spcPts val="600"/>
              </a:spcAft>
              <a:defRPr sz="1800"/>
            </a:lvl2pPr>
            <a:lvl3pPr>
              <a:defRPr sz="18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3767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290" y="476250"/>
            <a:ext cx="9477474" cy="751763"/>
          </a:xfrm>
          <a:prstGeom prst="rect">
            <a:avLst/>
          </a:prstGeom>
        </p:spPr>
        <p:txBody>
          <a:bodyPr vert="horz" lIns="0" tIns="45720" rIns="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7290" y="1743342"/>
            <a:ext cx="10809384" cy="42329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E5CFC721-1642-4C4F-957C-E73D279A76D7}"/>
              </a:ext>
            </a:extLst>
          </p:cNvPr>
          <p:cNvSpPr/>
          <p:nvPr userDrawn="1"/>
        </p:nvSpPr>
        <p:spPr>
          <a:xfrm>
            <a:off x="687290" y="417443"/>
            <a:ext cx="655735" cy="377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a:extLst>
              <a:ext uri="{FF2B5EF4-FFF2-40B4-BE49-F238E27FC236}">
                <a16:creationId xmlns:a16="http://schemas.microsoft.com/office/drawing/2014/main" id="{D69B96C7-C3A9-DA4F-A36E-EBF7F61AFB8B}"/>
              </a:ext>
            </a:extLst>
          </p:cNvPr>
          <p:cNvSpPr txBox="1">
            <a:spLocks/>
          </p:cNvSpPr>
          <p:nvPr userDrawn="1"/>
        </p:nvSpPr>
        <p:spPr>
          <a:xfrm>
            <a:off x="695325" y="6509889"/>
            <a:ext cx="4068763" cy="202311"/>
          </a:xfrm>
          <a:prstGeom prst="rect">
            <a:avLst/>
          </a:prstGeom>
        </p:spPr>
        <p:txBody>
          <a:bodyPr lIns="0" tIns="0" rIns="0" bIns="0" anchor="t" anchorCtr="0"/>
          <a:lstStyle>
            <a:defPPr>
              <a:defRPr lang="en-US"/>
            </a:defPPr>
            <a:lvl1pPr marL="0" algn="l" defTabSz="914400" rtl="0" eaLnBrk="1" latinLnBrk="0" hangingPunct="1">
              <a:defRPr sz="95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rgbClr val="64554B"/>
                </a:solidFill>
              </a:rPr>
              <a:t>The project delivery specialists</a:t>
            </a:r>
          </a:p>
        </p:txBody>
      </p:sp>
      <p:sp>
        <p:nvSpPr>
          <p:cNvPr id="11" name="Slide Number Placeholder 2"/>
          <p:cNvSpPr txBox="1">
            <a:spLocks/>
          </p:cNvSpPr>
          <p:nvPr userDrawn="1"/>
        </p:nvSpPr>
        <p:spPr>
          <a:xfrm>
            <a:off x="10984541" y="6419476"/>
            <a:ext cx="541337" cy="304800"/>
          </a:xfrm>
          <a:prstGeom prst="rect">
            <a:avLst/>
          </a:prstGeom>
        </p:spPr>
        <p:txBody>
          <a:bodyPr/>
          <a:lstStyle>
            <a:defPPr>
              <a:defRPr lang="en-US"/>
            </a:defPPr>
            <a:lvl1pPr marL="0" algn="l" defTabSz="914400" rtl="0" eaLnBrk="1" latinLnBrk="0" hangingPunct="1">
              <a:defRPr sz="95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35C4D65-E856-4A48-80F3-06D05B8C095C}" type="slidenum">
              <a:rPr lang="en-US" b="0" smtClean="0"/>
              <a:pPr algn="r"/>
              <a:t>‹#›</a:t>
            </a:fld>
            <a:endParaRPr lang="en-US" b="0" dirty="0"/>
          </a:p>
        </p:txBody>
      </p:sp>
      <p:pic>
        <p:nvPicPr>
          <p:cNvPr id="7" name="Picture 6" descr="A picture containing drawing&#10;&#10;Description automatically generated">
            <a:extLst>
              <a:ext uri="{FF2B5EF4-FFF2-40B4-BE49-F238E27FC236}">
                <a16:creationId xmlns:a16="http://schemas.microsoft.com/office/drawing/2014/main" id="{F884BB3D-AD90-BE47-86B3-89E7061540A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974614" y="296508"/>
            <a:ext cx="655002" cy="655002"/>
          </a:xfrm>
          <a:prstGeom prst="rect">
            <a:avLst/>
          </a:prstGeom>
        </p:spPr>
      </p:pic>
    </p:spTree>
    <p:extLst>
      <p:ext uri="{BB962C8B-B14F-4D97-AF65-F5344CB8AC3E}">
        <p14:creationId xmlns:p14="http://schemas.microsoft.com/office/powerpoint/2010/main" val="195170053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70" r:id="rId3"/>
    <p:sldLayoutId id="2147483671" r:id="rId4"/>
    <p:sldLayoutId id="2147483672" r:id="rId5"/>
    <p:sldLayoutId id="2147483668" r:id="rId6"/>
    <p:sldLayoutId id="2147483650" r:id="rId7"/>
    <p:sldLayoutId id="2147483660" r:id="rId8"/>
    <p:sldLayoutId id="2147483662" r:id="rId9"/>
    <p:sldLayoutId id="2147483673" r:id="rId10"/>
    <p:sldLayoutId id="2147483674" r:id="rId11"/>
    <p:sldLayoutId id="2147483664" r:id="rId12"/>
  </p:sldLayoutIdLst>
  <p:txStyles>
    <p:titleStyle>
      <a:lvl1pPr algn="l" defTabSz="914400" rtl="0" eaLnBrk="1" latinLnBrk="0" hangingPunct="1">
        <a:lnSpc>
          <a:spcPct val="90000"/>
        </a:lnSpc>
        <a:spcBef>
          <a:spcPct val="0"/>
        </a:spcBef>
        <a:buNone/>
        <a:defRPr sz="2600" b="1" kern="1200">
          <a:solidFill>
            <a:schemeClr val="tx1"/>
          </a:solidFill>
          <a:latin typeface="Arial" panose="020B0604020202020204" pitchFamily="34" charset="0"/>
          <a:ea typeface="+mj-ea"/>
          <a:cs typeface="Arial" panose="020B0604020202020204" pitchFamily="34" charset="0"/>
        </a:defRPr>
      </a:lvl1pPr>
    </p:titleStyle>
    <p:bodyStyle>
      <a:lvl1pPr marL="180000" indent="-180000" algn="l" defTabSz="914400" rtl="0" eaLnBrk="1" latinLnBrk="0" hangingPunct="1">
        <a:lnSpc>
          <a:spcPct val="100000"/>
        </a:lnSpc>
        <a:spcBef>
          <a:spcPts val="600"/>
        </a:spcBef>
        <a:spcAft>
          <a:spcPts val="600"/>
        </a:spcAft>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714375" indent="-180000" algn="l" defTabSz="914400" rtl="0" eaLnBrk="1" latinLnBrk="0" hangingPunct="1">
        <a:lnSpc>
          <a:spcPct val="150000"/>
        </a:lnSpc>
        <a:spcBef>
          <a:spcPts val="50"/>
        </a:spcBef>
        <a:spcAft>
          <a:spcPts val="30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1257300" indent="-180975" algn="l" defTabSz="914400" rtl="0" eaLnBrk="1" latinLnBrk="0" hangingPunct="1">
        <a:lnSpc>
          <a:spcPct val="150000"/>
        </a:lnSpc>
        <a:spcBef>
          <a:spcPts val="50"/>
        </a:spcBef>
        <a:spcAft>
          <a:spcPts val="300"/>
        </a:spcAft>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000000"/>
          </p15:clr>
        </p15:guide>
        <p15:guide id="2" pos="438" userDrawn="1">
          <p15:clr>
            <a:srgbClr val="000000"/>
          </p15:clr>
        </p15:guide>
        <p15:guide id="3" orient="horz" pos="572" userDrawn="1">
          <p15:clr>
            <a:srgbClr val="F26B43"/>
          </p15:clr>
        </p15:guide>
        <p15:guide id="4" orient="horz" pos="2160" userDrawn="1">
          <p15:clr>
            <a:srgbClr val="000000"/>
          </p15:clr>
        </p15:guide>
        <p15:guide id="5" orient="horz" pos="2432" userDrawn="1">
          <p15:clr>
            <a:srgbClr val="F26B43"/>
          </p15:clr>
        </p15:guide>
        <p15:guide id="6" orient="horz" pos="2682" userDrawn="1">
          <p15:clr>
            <a:srgbClr val="F26B43"/>
          </p15:clr>
        </p15:guide>
        <p15:guide id="7" orient="horz" pos="2954" userDrawn="1">
          <p15:clr>
            <a:srgbClr val="F26B43"/>
          </p15:clr>
        </p15:guide>
        <p15:guide id="8" orient="horz" pos="3226" userDrawn="1">
          <p15:clr>
            <a:srgbClr val="F26B43"/>
          </p15:clr>
        </p15:guide>
        <p15:guide id="9" orient="horz" pos="3498" userDrawn="1">
          <p15:clr>
            <a:srgbClr val="F26B43"/>
          </p15:clr>
        </p15:guide>
        <p15:guide id="10" orient="horz" pos="3770" userDrawn="1">
          <p15:clr>
            <a:srgbClr val="F26B43"/>
          </p15:clr>
        </p15:guide>
        <p15:guide id="11" orient="horz" pos="4042" userDrawn="1">
          <p15:clr>
            <a:srgbClr val="000000"/>
          </p15:clr>
        </p15:guide>
        <p15:guide id="12" orient="horz" pos="1094" userDrawn="1">
          <p15:clr>
            <a:srgbClr val="F26B43"/>
          </p15:clr>
        </p15:guide>
        <p15:guide id="13" orient="horz" pos="1366" userDrawn="1">
          <p15:clr>
            <a:srgbClr val="F26B43"/>
          </p15:clr>
        </p15:guide>
        <p15:guide id="14" orient="horz" pos="1888" userDrawn="1">
          <p15:clr>
            <a:srgbClr val="F26B43"/>
          </p15:clr>
        </p15:guide>
        <p15:guide id="15" orient="horz" pos="1616" userDrawn="1">
          <p15:clr>
            <a:srgbClr val="F26B43"/>
          </p15:clr>
        </p15:guide>
        <p15:guide id="16" orient="horz" pos="822" userDrawn="1">
          <p15:clr>
            <a:srgbClr val="F26B43"/>
          </p15:clr>
        </p15:guide>
        <p15:guide id="17" pos="846" userDrawn="1">
          <p15:clr>
            <a:srgbClr val="F26B43"/>
          </p15:clr>
        </p15:guide>
        <p15:guide id="18" pos="7242" userDrawn="1">
          <p15:clr>
            <a:srgbClr val="000000"/>
          </p15:clr>
        </p15:guide>
        <p15:guide id="19" pos="1277" userDrawn="1">
          <p15:clr>
            <a:srgbClr val="F26B43"/>
          </p15:clr>
        </p15:guide>
        <p15:guide id="20" pos="1708" userDrawn="1">
          <p15:clr>
            <a:srgbClr val="F26B43"/>
          </p15:clr>
        </p15:guide>
        <p15:guide id="21" pos="2139" userDrawn="1">
          <p15:clr>
            <a:srgbClr val="F26B43"/>
          </p15:clr>
        </p15:guide>
        <p15:guide id="22" pos="2547" userDrawn="1">
          <p15:clr>
            <a:srgbClr val="F26B43"/>
          </p15:clr>
        </p15:guide>
        <p15:guide id="23" pos="3001" userDrawn="1">
          <p15:clr>
            <a:srgbClr val="F26B43"/>
          </p15:clr>
        </p15:guide>
        <p15:guide id="24" pos="3386" userDrawn="1">
          <p15:clr>
            <a:srgbClr val="F26B43"/>
          </p15:clr>
        </p15:guide>
        <p15:guide id="25" pos="3840" userDrawn="1">
          <p15:clr>
            <a:srgbClr val="000000"/>
          </p15:clr>
        </p15:guide>
        <p15:guide id="26" pos="4294" userDrawn="1">
          <p15:clr>
            <a:srgbClr val="F26B43"/>
          </p15:clr>
        </p15:guide>
        <p15:guide id="27" pos="4702" userDrawn="1">
          <p15:clr>
            <a:srgbClr val="F26B43"/>
          </p15:clr>
        </p15:guide>
        <p15:guide id="28" pos="5110" userDrawn="1">
          <p15:clr>
            <a:srgbClr val="F26B43"/>
          </p15:clr>
        </p15:guide>
        <p15:guide id="29" pos="5541" userDrawn="1">
          <p15:clr>
            <a:srgbClr val="F26B43"/>
          </p15:clr>
        </p15:guide>
        <p15:guide id="30" pos="5972" userDrawn="1">
          <p15:clr>
            <a:srgbClr val="F26B43"/>
          </p15:clr>
        </p15:guide>
        <p15:guide id="31" pos="6403" userDrawn="1">
          <p15:clr>
            <a:srgbClr val="F26B43"/>
          </p15:clr>
        </p15:guide>
        <p15:guide id="32" pos="6811" userDrawn="1">
          <p15:clr>
            <a:srgbClr val="F26B43"/>
          </p15:clr>
        </p15:guide>
        <p15:guide id="33" pos="3613" userDrawn="1">
          <p15:clr>
            <a:srgbClr val="F26B43"/>
          </p15:clr>
        </p15:guide>
        <p15:guide id="34" pos="4067" userDrawn="1">
          <p15:clr>
            <a:srgbClr val="F26B43"/>
          </p15:clr>
        </p15:guide>
        <p15:guide id="35" pos="2779" userDrawn="1">
          <p15:clr>
            <a:srgbClr val="F26B43"/>
          </p15:clr>
        </p15:guide>
        <p15:guide id="36" pos="5309" userDrawn="1">
          <p15:clr>
            <a:srgbClr val="F26B43"/>
          </p15:clr>
        </p15:guide>
        <p15:guide id="37" pos="2343" userDrawn="1">
          <p15:clr>
            <a:srgbClr val="F26B43"/>
          </p15:clr>
        </p15:guide>
        <p15:guide id="38" orient="horz" pos="2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15" t="7908" r="-196" b="25045"/>
          <a:stretch/>
        </p:blipFill>
        <p:spPr/>
      </p:pic>
      <p:sp>
        <p:nvSpPr>
          <p:cNvPr id="5" name="Title 4"/>
          <p:cNvSpPr>
            <a:spLocks noGrp="1"/>
          </p:cNvSpPr>
          <p:nvPr>
            <p:ph type="ctrTitle"/>
          </p:nvPr>
        </p:nvSpPr>
        <p:spPr/>
        <p:txBody>
          <a:bodyPr/>
          <a:lstStyle/>
          <a:p>
            <a:r>
              <a:rPr lang="en-IE" dirty="0"/>
              <a:t>hazard.</a:t>
            </a:r>
            <a:endParaRPr lang="en-US" dirty="0"/>
          </a:p>
        </p:txBody>
      </p:sp>
      <p:sp>
        <p:nvSpPr>
          <p:cNvPr id="4" name="Subtitle 3"/>
          <p:cNvSpPr>
            <a:spLocks noGrp="1"/>
          </p:cNvSpPr>
          <p:nvPr>
            <p:ph type="subTitle" idx="1"/>
          </p:nvPr>
        </p:nvSpPr>
        <p:spPr>
          <a:xfrm>
            <a:off x="695326" y="4689476"/>
            <a:ext cx="9649146" cy="423926"/>
          </a:xfrm>
        </p:spPr>
        <p:txBody>
          <a:bodyPr>
            <a:normAutofit lnSpcReduction="10000"/>
          </a:bodyPr>
          <a:lstStyle/>
          <a:p>
            <a:r>
              <a:rPr lang="en-IE" dirty="0"/>
              <a:t>Battery Warehouses</a:t>
            </a:r>
          </a:p>
        </p:txBody>
      </p:sp>
      <p:sp>
        <p:nvSpPr>
          <p:cNvPr id="10" name="Content Placeholder 9"/>
          <p:cNvSpPr>
            <a:spLocks noGrp="1"/>
          </p:cNvSpPr>
          <p:nvPr>
            <p:ph idx="16"/>
          </p:nvPr>
        </p:nvSpPr>
        <p:spPr/>
        <p:txBody>
          <a:bodyPr/>
          <a:lstStyle/>
          <a:p>
            <a:r>
              <a:rPr lang="en-IE" dirty="0"/>
              <a:t>Pat Swords – Principal Process and EH&amp;S Consultant</a:t>
            </a:r>
          </a:p>
        </p:txBody>
      </p:sp>
      <p:pic>
        <p:nvPicPr>
          <p:cNvPr id="7" name="Picture 6" descr="A picture containing drawing&#10;&#10;Description automatically generated">
            <a:extLst>
              <a:ext uri="{FF2B5EF4-FFF2-40B4-BE49-F238E27FC236}">
                <a16:creationId xmlns:a16="http://schemas.microsoft.com/office/drawing/2014/main" id="{F884BB3D-AD90-BE47-86B3-89E7061540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384" y="405000"/>
            <a:ext cx="932400" cy="932400"/>
          </a:xfrm>
          <a:prstGeom prst="rect">
            <a:avLst/>
          </a:prstGeom>
        </p:spPr>
      </p:pic>
    </p:spTree>
    <p:extLst>
      <p:ext uri="{BB962C8B-B14F-4D97-AF65-F5344CB8AC3E}">
        <p14:creationId xmlns:p14="http://schemas.microsoft.com/office/powerpoint/2010/main" val="1541935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Control Measures – Fire Triangle?</a:t>
            </a:r>
          </a:p>
        </p:txBody>
      </p:sp>
      <p:sp>
        <p:nvSpPr>
          <p:cNvPr id="3" name="Content Placeholder 2"/>
          <p:cNvSpPr>
            <a:spLocks noGrp="1"/>
          </p:cNvSpPr>
          <p:nvPr>
            <p:ph idx="4294967295"/>
          </p:nvPr>
        </p:nvSpPr>
        <p:spPr>
          <a:xfrm>
            <a:off x="699989" y="1340768"/>
            <a:ext cx="6404123" cy="4752527"/>
          </a:xfrm>
        </p:spPr>
        <p:txBody>
          <a:bodyPr>
            <a:normAutofit/>
          </a:bodyPr>
          <a:lstStyle/>
          <a:p>
            <a:pPr marL="0" indent="0">
              <a:buNone/>
            </a:pPr>
            <a:r>
              <a:rPr lang="en-US" b="1" dirty="0"/>
              <a:t>Self ignition is inherent to the battery, as is fuel </a:t>
            </a:r>
            <a:r>
              <a:rPr lang="en-US" b="1" dirty="0">
                <a:sym typeface="Wingdings" panose="05000000000000000000" pitchFamily="2" charset="2"/>
              </a:rPr>
              <a:t> Can oxygen be excluded?</a:t>
            </a:r>
          </a:p>
          <a:p>
            <a:r>
              <a:rPr lang="en-US" dirty="0">
                <a:sym typeface="Wingdings" panose="05000000000000000000" pitchFamily="2" charset="2"/>
              </a:rPr>
              <a:t>Warehouses for fire protection can be operated as low as 13% oxygen, while ignition limits for flammable liquids lie between 11% and 14.7% oxygen.</a:t>
            </a:r>
          </a:p>
          <a:p>
            <a:r>
              <a:rPr lang="en-US" dirty="0">
                <a:sym typeface="Wingdings" panose="05000000000000000000" pitchFamily="2" charset="2"/>
              </a:rPr>
              <a:t>However, Karlsruhe Institute Technology (KIT) Research Centre for Fire Protection Technology investigated the experimental fire testing of small lithium batteries with nitrogen reduced atmospheres down to 8% and for argon down to 7%.</a:t>
            </a:r>
          </a:p>
          <a:p>
            <a:r>
              <a:rPr lang="en-US" dirty="0"/>
              <a:t>While combustion by-products were affected by the lower oxygen levels, it did not stop the thermal runaway reaction, a contributing factor being the reaction developing its own oxygen. </a:t>
            </a:r>
          </a:p>
          <a:p>
            <a:r>
              <a:rPr lang="en-US" dirty="0"/>
              <a:t>Furthermore, the reduced oxygen atmosphere did not prevent the spraying of sparks or the explosive energy releases associated with such battery fires.</a:t>
            </a:r>
          </a:p>
        </p:txBody>
      </p:sp>
      <p:sp>
        <p:nvSpPr>
          <p:cNvPr id="8" name="TextBox 7"/>
          <p:cNvSpPr txBox="1"/>
          <p:nvPr/>
        </p:nvSpPr>
        <p:spPr>
          <a:xfrm>
            <a:off x="7248128" y="5482287"/>
            <a:ext cx="4785574" cy="738664"/>
          </a:xfrm>
          <a:prstGeom prst="rect">
            <a:avLst/>
          </a:prstGeom>
          <a:noFill/>
        </p:spPr>
        <p:txBody>
          <a:bodyPr wrap="square" rtlCol="0">
            <a:spAutoFit/>
          </a:bodyPr>
          <a:lstStyle/>
          <a:p>
            <a:pPr fontAlgn="base"/>
            <a:r>
              <a:rPr lang="en-US" sz="1400" dirty="0"/>
              <a:t>KIT Report 192. Example of a small lithium ion battery heated (A, B), which then self ignites (C) and burns intensively with spraying of sparks (D, E). . </a:t>
            </a:r>
          </a:p>
        </p:txBody>
      </p:sp>
      <p:pic>
        <p:nvPicPr>
          <p:cNvPr id="5" name="Content Placeholder 4"/>
          <p:cNvPicPr>
            <a:picLocks noGrp="1" noChangeAspect="1"/>
          </p:cNvPicPr>
          <p:nvPr>
            <p:ph sz="quarter" idx="19"/>
          </p:nvPr>
        </p:nvPicPr>
        <p:blipFill>
          <a:blip r:embed="rId2"/>
          <a:stretch>
            <a:fillRect/>
          </a:stretch>
        </p:blipFill>
        <p:spPr>
          <a:xfrm>
            <a:off x="7392144" y="1340769"/>
            <a:ext cx="4015517" cy="4141518"/>
          </a:xfrm>
          <a:prstGeom prst="rect">
            <a:avLst/>
          </a:prstGeom>
        </p:spPr>
      </p:pic>
    </p:spTree>
    <p:extLst>
      <p:ext uri="{BB962C8B-B14F-4D97-AF65-F5344CB8AC3E}">
        <p14:creationId xmlns:p14="http://schemas.microsoft.com/office/powerpoint/2010/main" val="178301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Passive Fire Protection</a:t>
            </a:r>
          </a:p>
        </p:txBody>
      </p:sp>
      <p:sp>
        <p:nvSpPr>
          <p:cNvPr id="4" name="Text Placeholder 3"/>
          <p:cNvSpPr>
            <a:spLocks noGrp="1"/>
          </p:cNvSpPr>
          <p:nvPr>
            <p:ph type="body" sz="quarter" idx="20"/>
          </p:nvPr>
        </p:nvSpPr>
        <p:spPr>
          <a:xfrm>
            <a:off x="695324" y="1700808"/>
            <a:ext cx="5761039" cy="4608511"/>
          </a:xfrm>
        </p:spPr>
        <p:txBody>
          <a:bodyPr>
            <a:normAutofit/>
          </a:bodyPr>
          <a:lstStyle/>
          <a:p>
            <a:pPr marL="0" indent="0">
              <a:buNone/>
            </a:pPr>
            <a:r>
              <a:rPr lang="en-IE" sz="1500" b="1" dirty="0"/>
              <a:t>Passive fire protection includes fire compartmentalisation, fire resistant structures, etc.:</a:t>
            </a:r>
          </a:p>
          <a:p>
            <a:r>
              <a:rPr lang="en-IE" sz="1500" dirty="0"/>
              <a:t>VKF (Swiss Cantonal Fire Authorities) recommend fire resistance structure EI 60 and where batteries exceed 500 kWh per section, separate storage in small fire compartments (max 600 m</a:t>
            </a:r>
            <a:r>
              <a:rPr lang="en-IE" sz="1500" baseline="30000" dirty="0"/>
              <a:t>2</a:t>
            </a:r>
            <a:r>
              <a:rPr lang="en-IE" sz="1500" dirty="0"/>
              <a:t>), plus effective sprinklers. </a:t>
            </a:r>
          </a:p>
          <a:p>
            <a:r>
              <a:rPr lang="en-IE" sz="1500" dirty="0"/>
              <a:t>Ger</a:t>
            </a:r>
            <a:r>
              <a:rPr lang="en-US" sz="1600" dirty="0"/>
              <a:t>man insurance association </a:t>
            </a:r>
            <a:r>
              <a:rPr lang="en-US" sz="1600" dirty="0" err="1"/>
              <a:t>VdS</a:t>
            </a:r>
            <a:r>
              <a:rPr lang="en-US" sz="1600" dirty="0"/>
              <a:t> 3103en Lithium Batteries:</a:t>
            </a:r>
          </a:p>
          <a:p>
            <a:r>
              <a:rPr lang="en-US" sz="1600" i="1" dirty="0"/>
              <a:t>At the moment we do not have reliable information about adequate safeguards for batteries of high capacity. </a:t>
            </a:r>
          </a:p>
          <a:p>
            <a:r>
              <a:rPr lang="en-US" sz="1600" i="1" dirty="0"/>
              <a:t>Possible measures are e.g.:</a:t>
            </a:r>
          </a:p>
          <a:p>
            <a:pPr lvl="1">
              <a:lnSpc>
                <a:spcPct val="110000"/>
              </a:lnSpc>
            </a:pPr>
            <a:r>
              <a:rPr lang="en-US" sz="1600" i="1" dirty="0"/>
              <a:t>Separation and limitation of quantity.</a:t>
            </a:r>
          </a:p>
          <a:p>
            <a:pPr lvl="1">
              <a:lnSpc>
                <a:spcPct val="110000"/>
              </a:lnSpc>
            </a:pPr>
            <a:r>
              <a:rPr lang="en-US" sz="1600" i="1" dirty="0"/>
              <a:t>Storage in areas with fire resistant manner or safe distances (Spatial separation of 5 m).</a:t>
            </a:r>
          </a:p>
          <a:p>
            <a:pPr lvl="1">
              <a:lnSpc>
                <a:spcPct val="110000"/>
              </a:lnSpc>
            </a:pPr>
            <a:r>
              <a:rPr lang="en-US" sz="1600" i="1" dirty="0"/>
              <a:t>Automatic extinguishing systems. </a:t>
            </a:r>
          </a:p>
        </p:txBody>
      </p:sp>
      <p:sp>
        <p:nvSpPr>
          <p:cNvPr id="6" name="TextBox 5"/>
          <p:cNvSpPr txBox="1"/>
          <p:nvPr/>
        </p:nvSpPr>
        <p:spPr>
          <a:xfrm>
            <a:off x="6744072" y="6093296"/>
            <a:ext cx="4896544" cy="523220"/>
          </a:xfrm>
          <a:prstGeom prst="rect">
            <a:avLst/>
          </a:prstGeom>
          <a:noFill/>
        </p:spPr>
        <p:txBody>
          <a:bodyPr wrap="square" rtlCol="0">
            <a:spAutoFit/>
          </a:bodyPr>
          <a:lstStyle/>
          <a:p>
            <a:pPr algn="ctr"/>
            <a:r>
              <a:rPr lang="en-US" sz="1400" dirty="0" err="1"/>
              <a:t>VdS</a:t>
            </a:r>
            <a:r>
              <a:rPr lang="en-US" sz="1400" dirty="0"/>
              <a:t>: Sprinkler concepts for warehouses with lithium ion batteries</a:t>
            </a:r>
            <a:endParaRPr lang="en-IE" sz="1400" dirty="0"/>
          </a:p>
        </p:txBody>
      </p:sp>
      <p:pic>
        <p:nvPicPr>
          <p:cNvPr id="7" name="Content Placeholder 6"/>
          <p:cNvPicPr>
            <a:picLocks noGrp="1" noChangeAspect="1"/>
          </p:cNvPicPr>
          <p:nvPr>
            <p:ph sz="quarter" idx="19"/>
          </p:nvPr>
        </p:nvPicPr>
        <p:blipFill>
          <a:blip r:embed="rId2"/>
          <a:stretch>
            <a:fillRect/>
          </a:stretch>
        </p:blipFill>
        <p:spPr>
          <a:xfrm>
            <a:off x="6960096" y="1700808"/>
            <a:ext cx="4680520" cy="4392488"/>
          </a:xfrm>
          <a:prstGeom prst="rect">
            <a:avLst/>
          </a:prstGeom>
          <a:ln w="19050">
            <a:solidFill>
              <a:schemeClr val="accent1"/>
            </a:solidFill>
          </a:ln>
        </p:spPr>
      </p:pic>
    </p:spTree>
    <p:extLst>
      <p:ext uri="{BB962C8B-B14F-4D97-AF65-F5344CB8AC3E}">
        <p14:creationId xmlns:p14="http://schemas.microsoft.com/office/powerpoint/2010/main" val="3591038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Active Fire Protection</a:t>
            </a:r>
          </a:p>
        </p:txBody>
      </p:sp>
      <p:pic>
        <p:nvPicPr>
          <p:cNvPr id="5" name="Content Placeholder 4"/>
          <p:cNvPicPr>
            <a:picLocks noGrp="1" noChangeAspect="1"/>
          </p:cNvPicPr>
          <p:nvPr>
            <p:ph sz="quarter" idx="19"/>
          </p:nvPr>
        </p:nvPicPr>
        <p:blipFill>
          <a:blip r:embed="rId2"/>
          <a:stretch>
            <a:fillRect/>
          </a:stretch>
        </p:blipFill>
        <p:spPr>
          <a:xfrm>
            <a:off x="6960096" y="1700808"/>
            <a:ext cx="4536504" cy="4176463"/>
          </a:xfrm>
          <a:prstGeom prst="rect">
            <a:avLst/>
          </a:prstGeom>
        </p:spPr>
      </p:pic>
      <p:sp>
        <p:nvSpPr>
          <p:cNvPr id="4" name="Text Placeholder 3"/>
          <p:cNvSpPr>
            <a:spLocks noGrp="1"/>
          </p:cNvSpPr>
          <p:nvPr>
            <p:ph type="body" sz="quarter" idx="20"/>
          </p:nvPr>
        </p:nvSpPr>
        <p:spPr>
          <a:xfrm>
            <a:off x="936677" y="1628800"/>
            <a:ext cx="5761039" cy="4320480"/>
          </a:xfrm>
        </p:spPr>
        <p:txBody>
          <a:bodyPr>
            <a:normAutofit/>
          </a:bodyPr>
          <a:lstStyle/>
          <a:p>
            <a:pPr marL="0" indent="0">
              <a:buNone/>
            </a:pPr>
            <a:r>
              <a:rPr lang="en-IE" sz="1500" b="1" dirty="0"/>
              <a:t>Active fire protection includes detection and automatic extinguishing systems, the literature (M </a:t>
            </a:r>
            <a:r>
              <a:rPr lang="en-IE" sz="1500" b="1" dirty="0" err="1"/>
              <a:t>Ghiji</a:t>
            </a:r>
            <a:r>
              <a:rPr lang="en-IE" sz="1500" b="1" dirty="0"/>
              <a:t>, 2020) stating:</a:t>
            </a:r>
          </a:p>
          <a:p>
            <a:pPr>
              <a:lnSpc>
                <a:spcPct val="110000"/>
              </a:lnSpc>
            </a:pPr>
            <a:r>
              <a:rPr lang="en-US" sz="1500" i="1" dirty="0"/>
              <a:t>“To be effective the foam must fully encapsulate the cell which is a challenging task as </a:t>
            </a:r>
            <a:r>
              <a:rPr lang="en-US" sz="1500" i="1" dirty="0" err="1"/>
              <a:t>LiBs</a:t>
            </a:r>
            <a:r>
              <a:rPr lang="en-US" sz="1500" i="1" dirty="0"/>
              <a:t> </a:t>
            </a:r>
            <a:r>
              <a:rPr lang="en-US" sz="1500" dirty="0"/>
              <a:t>[lithium ion batteries] </a:t>
            </a:r>
            <a:r>
              <a:rPr lang="en-US" sz="1500" i="1" dirty="0"/>
              <a:t>are considered to have multi-stage jet fires, presenting high-velocity flammable gas venting”. </a:t>
            </a:r>
          </a:p>
          <a:p>
            <a:pPr>
              <a:lnSpc>
                <a:spcPct val="110000"/>
              </a:lnSpc>
            </a:pPr>
            <a:r>
              <a:rPr lang="en-US" sz="1500" i="1" dirty="0"/>
              <a:t>“Water is identified as an efficient cooling and suppressing agent and water mist is considered the most promising technique to extinguish </a:t>
            </a:r>
            <a:r>
              <a:rPr lang="en-US" sz="1500" i="1" dirty="0" err="1"/>
              <a:t>LiB</a:t>
            </a:r>
            <a:r>
              <a:rPr lang="en-US" sz="1500" i="1" dirty="0"/>
              <a:t> fires”.</a:t>
            </a:r>
            <a:endParaRPr lang="en-IE" sz="1500" i="1" dirty="0"/>
          </a:p>
        </p:txBody>
      </p:sp>
      <p:sp>
        <p:nvSpPr>
          <p:cNvPr id="6" name="TextBox 5"/>
          <p:cNvSpPr txBox="1"/>
          <p:nvPr/>
        </p:nvSpPr>
        <p:spPr>
          <a:xfrm>
            <a:off x="6744072" y="6093296"/>
            <a:ext cx="4896544" cy="523220"/>
          </a:xfrm>
          <a:prstGeom prst="rect">
            <a:avLst/>
          </a:prstGeom>
          <a:noFill/>
        </p:spPr>
        <p:txBody>
          <a:bodyPr wrap="square" rtlCol="0">
            <a:spAutoFit/>
          </a:bodyPr>
          <a:lstStyle/>
          <a:p>
            <a:pPr algn="ctr"/>
            <a:r>
              <a:rPr lang="en-US" sz="1400" dirty="0"/>
              <a:t>VDS: Sprinkler concepts for warehouses with lithium ion batteries</a:t>
            </a:r>
            <a:endParaRPr lang="en-IE" sz="1400" dirty="0"/>
          </a:p>
        </p:txBody>
      </p:sp>
    </p:spTree>
    <p:extLst>
      <p:ext uri="{BB962C8B-B14F-4D97-AF65-F5344CB8AC3E}">
        <p14:creationId xmlns:p14="http://schemas.microsoft.com/office/powerpoint/2010/main" val="64307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completed on Battery Fires</a:t>
            </a:r>
          </a:p>
        </p:txBody>
      </p:sp>
      <p:sp>
        <p:nvSpPr>
          <p:cNvPr id="3" name="Content Placeholder 2"/>
          <p:cNvSpPr>
            <a:spLocks noGrp="1"/>
          </p:cNvSpPr>
          <p:nvPr>
            <p:ph idx="4294967295"/>
          </p:nvPr>
        </p:nvSpPr>
        <p:spPr>
          <a:xfrm>
            <a:off x="699989" y="1340769"/>
            <a:ext cx="6836171" cy="3672408"/>
          </a:xfrm>
        </p:spPr>
        <p:txBody>
          <a:bodyPr>
            <a:normAutofit fontScale="92500" lnSpcReduction="10000"/>
          </a:bodyPr>
          <a:lstStyle/>
          <a:p>
            <a:pPr marL="0" indent="0">
              <a:buNone/>
            </a:pPr>
            <a:r>
              <a:rPr lang="en-US" b="1" dirty="0"/>
              <a:t>FM Global / NFPA in USA and </a:t>
            </a:r>
            <a:r>
              <a:rPr lang="en-US" b="1" dirty="0" err="1"/>
              <a:t>VdS</a:t>
            </a:r>
            <a:r>
              <a:rPr lang="en-US" b="1" dirty="0"/>
              <a:t> in Germany continue to research this area:</a:t>
            </a:r>
          </a:p>
          <a:p>
            <a:r>
              <a:rPr lang="en-US" dirty="0"/>
              <a:t>Batteries utilized are generally for bicycle size rather than vehicle size, so results are not directly applicable to larger batteries. </a:t>
            </a:r>
          </a:p>
          <a:p>
            <a:r>
              <a:rPr lang="en-US" dirty="0"/>
              <a:t>These results also depend on battery chemistry. Lithium iron phosphate batteries have lower energy density, but fire testing has demonstrated that </a:t>
            </a:r>
            <a:r>
              <a:rPr lang="en-US" dirty="0" err="1"/>
              <a:t>autothermal</a:t>
            </a:r>
            <a:r>
              <a:rPr lang="en-US" dirty="0"/>
              <a:t> ignition of a cell does not propagate to adjoining cells and the battery as a whole </a:t>
            </a:r>
            <a:r>
              <a:rPr lang="en-US" dirty="0">
                <a:sym typeface="Wingdings" panose="05000000000000000000" pitchFamily="2" charset="2"/>
              </a:rPr>
              <a:t> such battery chemistry is inherently safe.</a:t>
            </a:r>
          </a:p>
          <a:p>
            <a:r>
              <a:rPr lang="en-US" dirty="0">
                <a:sym typeface="Wingdings" panose="05000000000000000000" pitchFamily="2" charset="2"/>
              </a:rPr>
              <a:t>However, conventional lithium ion batteries burn with intense flame and heat, in conjunction with jet fires as pressure within battery is relieved. </a:t>
            </a:r>
          </a:p>
          <a:p>
            <a:r>
              <a:rPr lang="en-US" dirty="0">
                <a:sym typeface="Wingdings" panose="05000000000000000000" pitchFamily="2" charset="2"/>
              </a:rPr>
              <a:t>Hence the recommendation for an individual design for battery warehouses in each particular case, as to date there is insufficient design information available for standard designs to code. </a:t>
            </a:r>
          </a:p>
          <a:p>
            <a:r>
              <a:rPr lang="en-US" dirty="0">
                <a:sym typeface="Wingdings" panose="05000000000000000000" pitchFamily="2" charset="2"/>
              </a:rPr>
              <a:t>Although, in principle lithium ion batteries should be installed at low level in racked warehouses. </a:t>
            </a:r>
            <a:endParaRPr lang="en-US" dirty="0"/>
          </a:p>
          <a:p>
            <a:endParaRPr lang="en-US" dirty="0"/>
          </a:p>
        </p:txBody>
      </p:sp>
      <p:sp>
        <p:nvSpPr>
          <p:cNvPr id="8" name="TextBox 7"/>
          <p:cNvSpPr txBox="1"/>
          <p:nvPr/>
        </p:nvSpPr>
        <p:spPr>
          <a:xfrm>
            <a:off x="7896200" y="5482287"/>
            <a:ext cx="4137502" cy="523220"/>
          </a:xfrm>
          <a:prstGeom prst="rect">
            <a:avLst/>
          </a:prstGeom>
          <a:noFill/>
        </p:spPr>
        <p:txBody>
          <a:bodyPr wrap="square" rtlCol="0">
            <a:spAutoFit/>
          </a:bodyPr>
          <a:lstStyle/>
          <a:p>
            <a:pPr fontAlgn="base"/>
            <a:r>
              <a:rPr lang="en-US" sz="1400" dirty="0"/>
              <a:t>Warehouse containing Li batteries with sprinkler heads (red) and thermal measurement. </a:t>
            </a:r>
          </a:p>
        </p:txBody>
      </p:sp>
      <p:pic>
        <p:nvPicPr>
          <p:cNvPr id="5" name="Content Placeholder 4"/>
          <p:cNvPicPr>
            <a:picLocks noGrp="1" noChangeAspect="1"/>
          </p:cNvPicPr>
          <p:nvPr>
            <p:ph sz="quarter" idx="19"/>
          </p:nvPr>
        </p:nvPicPr>
        <p:blipFill>
          <a:blip r:embed="rId2"/>
          <a:stretch>
            <a:fillRect/>
          </a:stretch>
        </p:blipFill>
        <p:spPr>
          <a:xfrm>
            <a:off x="8367206" y="1340769"/>
            <a:ext cx="2913369" cy="3780506"/>
          </a:xfrm>
          <a:prstGeom prst="rect">
            <a:avLst/>
          </a:prstGeom>
        </p:spPr>
      </p:pic>
    </p:spTree>
    <p:extLst>
      <p:ext uri="{BB962C8B-B14F-4D97-AF65-F5344CB8AC3E}">
        <p14:creationId xmlns:p14="http://schemas.microsoft.com/office/powerpoint/2010/main" val="19037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Protection</a:t>
            </a:r>
          </a:p>
        </p:txBody>
      </p:sp>
      <p:sp>
        <p:nvSpPr>
          <p:cNvPr id="3" name="Content Placeholder 2"/>
          <p:cNvSpPr>
            <a:spLocks noGrp="1"/>
          </p:cNvSpPr>
          <p:nvPr>
            <p:ph idx="4294967295"/>
          </p:nvPr>
        </p:nvSpPr>
        <p:spPr>
          <a:xfrm>
            <a:off x="699989" y="1340769"/>
            <a:ext cx="6836171" cy="3672408"/>
          </a:xfrm>
        </p:spPr>
        <p:txBody>
          <a:bodyPr>
            <a:normAutofit/>
          </a:bodyPr>
          <a:lstStyle/>
          <a:p>
            <a:pPr marL="0" indent="0">
              <a:buNone/>
            </a:pPr>
            <a:r>
              <a:rPr lang="en-US" b="1" dirty="0"/>
              <a:t>Fire fighting has potential to lead to copious quantities of contaminated firewater</a:t>
            </a:r>
            <a:r>
              <a:rPr lang="en-US" dirty="0"/>
              <a:t>.</a:t>
            </a:r>
          </a:p>
          <a:p>
            <a:r>
              <a:rPr lang="en-US" dirty="0"/>
              <a:t>Oxides of heavy metals, etc., from the combustion of batteries and the large volumes of extinguishing water required for a battery warehouses result in a necessity to consider firewater retention. </a:t>
            </a:r>
          </a:p>
          <a:p>
            <a:r>
              <a:rPr lang="en-US" dirty="0" err="1"/>
              <a:t>VdS</a:t>
            </a:r>
            <a:r>
              <a:rPr lang="en-US" dirty="0"/>
              <a:t> 3103en Lithium Batteries:</a:t>
            </a:r>
          </a:p>
          <a:p>
            <a:pPr lvl="1">
              <a:lnSpc>
                <a:spcPct val="100000"/>
              </a:lnSpc>
            </a:pPr>
            <a:r>
              <a:rPr lang="en-US" i="1" dirty="0"/>
              <a:t>Test carried out by insurers, manufacturers and fire services showed that rapid and targeted firefighting with water can contribute to controls the effects of the fires under the participation of lithium ion batteries. </a:t>
            </a:r>
          </a:p>
          <a:p>
            <a:pPr lvl="1">
              <a:lnSpc>
                <a:spcPct val="100000"/>
              </a:lnSpc>
            </a:pPr>
            <a:r>
              <a:rPr lang="en-US" i="1" dirty="0"/>
              <a:t>If efficient fighting of an initial fire succeeds in the first few minutes, there is a great chance to get control of the fire. </a:t>
            </a:r>
          </a:p>
          <a:p>
            <a:endParaRPr lang="en-US" dirty="0"/>
          </a:p>
        </p:txBody>
      </p:sp>
      <p:sp>
        <p:nvSpPr>
          <p:cNvPr id="8" name="TextBox 7"/>
          <p:cNvSpPr txBox="1"/>
          <p:nvPr/>
        </p:nvSpPr>
        <p:spPr>
          <a:xfrm>
            <a:off x="7896200" y="5482287"/>
            <a:ext cx="4137502" cy="523220"/>
          </a:xfrm>
          <a:prstGeom prst="rect">
            <a:avLst/>
          </a:prstGeom>
          <a:noFill/>
        </p:spPr>
        <p:txBody>
          <a:bodyPr wrap="square" rtlCol="0">
            <a:spAutoFit/>
          </a:bodyPr>
          <a:lstStyle/>
          <a:p>
            <a:pPr fontAlgn="base"/>
            <a:r>
              <a:rPr lang="en-US" sz="1400" dirty="0"/>
              <a:t>For example, by utilizing UNECE guidelines on firewater retention </a:t>
            </a:r>
          </a:p>
        </p:txBody>
      </p:sp>
      <p:pic>
        <p:nvPicPr>
          <p:cNvPr id="5" name="Content Placeholder 4"/>
          <p:cNvPicPr>
            <a:picLocks noGrp="1" noChangeAspect="1"/>
          </p:cNvPicPr>
          <p:nvPr>
            <p:ph sz="quarter" idx="19"/>
          </p:nvPr>
        </p:nvPicPr>
        <p:blipFill>
          <a:blip r:embed="rId2"/>
          <a:stretch>
            <a:fillRect/>
          </a:stretch>
        </p:blipFill>
        <p:spPr>
          <a:xfrm>
            <a:off x="7940387" y="1340769"/>
            <a:ext cx="3628221" cy="4141518"/>
          </a:xfrm>
          <a:prstGeom prst="rect">
            <a:avLst/>
          </a:prstGeom>
          <a:ln w="19050">
            <a:solidFill>
              <a:schemeClr val="accent1"/>
            </a:solidFill>
          </a:ln>
        </p:spPr>
      </p:pic>
    </p:spTree>
    <p:extLst>
      <p:ext uri="{BB962C8B-B14F-4D97-AF65-F5344CB8AC3E}">
        <p14:creationId xmlns:p14="http://schemas.microsoft.com/office/powerpoint/2010/main" val="262987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4294967295"/>
          </p:nvPr>
        </p:nvSpPr>
        <p:spPr>
          <a:xfrm>
            <a:off x="699989" y="1340769"/>
            <a:ext cx="5756375" cy="3672408"/>
          </a:xfrm>
        </p:spPr>
        <p:txBody>
          <a:bodyPr>
            <a:normAutofit/>
          </a:bodyPr>
          <a:lstStyle/>
          <a:p>
            <a:pPr marL="0" indent="0">
              <a:buNone/>
            </a:pPr>
            <a:r>
              <a:rPr lang="en-US" b="1" dirty="0"/>
              <a:t>The intense fire from combustion of lithium ion batteries requires particular passive and active fire protection. </a:t>
            </a:r>
          </a:p>
          <a:p>
            <a:pPr marL="0" indent="0">
              <a:buNone/>
            </a:pPr>
            <a:r>
              <a:rPr lang="en-US" dirty="0"/>
              <a:t>As </a:t>
            </a:r>
            <a:r>
              <a:rPr lang="en-US" dirty="0" err="1"/>
              <a:t>VdS</a:t>
            </a:r>
            <a:r>
              <a:rPr lang="en-US" dirty="0"/>
              <a:t> 3103en Lithium Batteries concludes: </a:t>
            </a:r>
          </a:p>
          <a:p>
            <a:pPr lvl="1">
              <a:lnSpc>
                <a:spcPct val="100000"/>
              </a:lnSpc>
            </a:pPr>
            <a:r>
              <a:rPr lang="en-US" i="1" dirty="0"/>
              <a:t>As there is a multitude of different battery types and there is rapid development in this field, it is impossible for the time being to make general statements regarding appropriate concepts. </a:t>
            </a:r>
          </a:p>
          <a:p>
            <a:pPr lvl="1">
              <a:lnSpc>
                <a:spcPct val="100000"/>
              </a:lnSpc>
            </a:pPr>
            <a:r>
              <a:rPr lang="en-US" i="1" dirty="0"/>
              <a:t>There are reasons why an effective protection concept always requires the analysis of the particular case and an agreement with the insurer. </a:t>
            </a:r>
          </a:p>
          <a:p>
            <a:pPr marL="0" indent="0">
              <a:buNone/>
            </a:pPr>
            <a:endParaRPr lang="en-US" dirty="0"/>
          </a:p>
        </p:txBody>
      </p:sp>
      <p:pic>
        <p:nvPicPr>
          <p:cNvPr id="5" name="Content Placeholder 4"/>
          <p:cNvPicPr>
            <a:picLocks noGrp="1" noChangeAspect="1"/>
          </p:cNvPicPr>
          <p:nvPr>
            <p:ph sz="quarter" idx="19"/>
          </p:nvPr>
        </p:nvPicPr>
        <p:blipFill>
          <a:blip r:embed="rId2"/>
          <a:stretch>
            <a:fillRect/>
          </a:stretch>
        </p:blipFill>
        <p:spPr>
          <a:xfrm>
            <a:off x="7793338" y="1340768"/>
            <a:ext cx="3775270" cy="4392487"/>
          </a:xfrm>
          <a:prstGeom prst="rect">
            <a:avLst/>
          </a:prstGeom>
          <a:ln w="19050">
            <a:solidFill>
              <a:schemeClr val="accent1"/>
            </a:solidFill>
          </a:ln>
        </p:spPr>
      </p:pic>
    </p:spTree>
    <p:extLst>
      <p:ext uri="{BB962C8B-B14F-4D97-AF65-F5344CB8AC3E}">
        <p14:creationId xmlns:p14="http://schemas.microsoft.com/office/powerpoint/2010/main" val="17867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Questions?</a:t>
            </a:r>
            <a:endParaRPr lang="en-US" b="0" dirty="0"/>
          </a:p>
        </p:txBody>
      </p:sp>
      <p:pic>
        <p:nvPicPr>
          <p:cNvPr id="5" name="Content Placeholder 4"/>
          <p:cNvPicPr>
            <a:picLocks noGrp="1" noChangeAspect="1"/>
          </p:cNvPicPr>
          <p:nvPr>
            <p:ph sz="quarter" idx="19"/>
          </p:nvPr>
        </p:nvPicPr>
        <p:blipFill>
          <a:blip r:embed="rId2"/>
          <a:stretch>
            <a:fillRect/>
          </a:stretch>
        </p:blipFill>
        <p:spPr>
          <a:xfrm>
            <a:off x="4511824" y="2276872"/>
            <a:ext cx="3528392" cy="3112045"/>
          </a:xfrm>
          <a:prstGeom prst="rect">
            <a:avLst/>
          </a:prstGeom>
        </p:spPr>
      </p:pic>
    </p:spTree>
    <p:extLst>
      <p:ext uri="{BB962C8B-B14F-4D97-AF65-F5344CB8AC3E}">
        <p14:creationId xmlns:p14="http://schemas.microsoft.com/office/powerpoint/2010/main" val="94497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Picture 3"/>
          <p:cNvPicPr>
            <a:picLocks noChangeAspect="1"/>
          </p:cNvPicPr>
          <p:nvPr/>
        </p:nvPicPr>
        <p:blipFill>
          <a:blip r:embed="rId2"/>
          <a:stretch>
            <a:fillRect/>
          </a:stretch>
        </p:blipFill>
        <p:spPr>
          <a:xfrm>
            <a:off x="0" y="0"/>
            <a:ext cx="12265474" cy="6858000"/>
          </a:xfrm>
          <a:prstGeom prst="rect">
            <a:avLst/>
          </a:prstGeom>
        </p:spPr>
      </p:pic>
    </p:spTree>
    <p:extLst>
      <p:ext uri="{BB962C8B-B14F-4D97-AF65-F5344CB8AC3E}">
        <p14:creationId xmlns:p14="http://schemas.microsoft.com/office/powerpoint/2010/main" val="317365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Picture 3"/>
          <p:cNvPicPr>
            <a:picLocks noChangeAspect="1"/>
          </p:cNvPicPr>
          <p:nvPr/>
        </p:nvPicPr>
        <p:blipFill>
          <a:blip r:embed="rId2"/>
          <a:stretch>
            <a:fillRect/>
          </a:stretch>
        </p:blipFill>
        <p:spPr>
          <a:xfrm>
            <a:off x="-11018" y="0"/>
            <a:ext cx="12289025" cy="6858000"/>
          </a:xfrm>
          <a:prstGeom prst="rect">
            <a:avLst/>
          </a:prstGeom>
        </p:spPr>
      </p:pic>
    </p:spTree>
    <p:extLst>
      <p:ext uri="{BB962C8B-B14F-4D97-AF65-F5344CB8AC3E}">
        <p14:creationId xmlns:p14="http://schemas.microsoft.com/office/powerpoint/2010/main" val="369273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Contents of Presentation </a:t>
            </a:r>
            <a:endParaRPr lang="en-US" b="0" dirty="0"/>
          </a:p>
        </p:txBody>
      </p:sp>
      <p:sp>
        <p:nvSpPr>
          <p:cNvPr id="3" name="Content Placeholder 2"/>
          <p:cNvSpPr>
            <a:spLocks noGrp="1"/>
          </p:cNvSpPr>
          <p:nvPr>
            <p:ph idx="4294967295"/>
          </p:nvPr>
        </p:nvSpPr>
        <p:spPr>
          <a:xfrm>
            <a:off x="699989" y="1628800"/>
            <a:ext cx="6260107" cy="3492475"/>
          </a:xfrm>
        </p:spPr>
        <p:txBody>
          <a:bodyPr>
            <a:normAutofit/>
          </a:bodyPr>
          <a:lstStyle/>
          <a:p>
            <a:pPr marL="0" indent="0">
              <a:buNone/>
            </a:pPr>
            <a:r>
              <a:rPr lang="en-US" b="1" dirty="0"/>
              <a:t>Battery Warehouses – Large scale storage of lithium ion batteries, e.g. logistics,  in Battery Energy Systems or even being transported in maritime shipments. </a:t>
            </a:r>
          </a:p>
          <a:p>
            <a:r>
              <a:rPr lang="en-US" dirty="0"/>
              <a:t>Potential for major accident scenario.</a:t>
            </a:r>
          </a:p>
          <a:p>
            <a:r>
              <a:rPr lang="en-US" dirty="0"/>
              <a:t>Relationship with COMAH legislation.</a:t>
            </a:r>
          </a:p>
          <a:p>
            <a:r>
              <a:rPr lang="en-US" dirty="0"/>
              <a:t>Control measures – Fire triangle.</a:t>
            </a:r>
          </a:p>
          <a:p>
            <a:r>
              <a:rPr lang="en-US" dirty="0"/>
              <a:t>Passive and active fire protection.</a:t>
            </a:r>
          </a:p>
          <a:p>
            <a:r>
              <a:rPr lang="en-US" dirty="0"/>
              <a:t>Environmental protection</a:t>
            </a:r>
          </a:p>
        </p:txBody>
      </p:sp>
      <p:pic>
        <p:nvPicPr>
          <p:cNvPr id="5" name="Content Placeholder 4"/>
          <p:cNvPicPr>
            <a:picLocks noGrp="1" noChangeAspect="1"/>
          </p:cNvPicPr>
          <p:nvPr>
            <p:ph sz="quarter" idx="19"/>
          </p:nvPr>
        </p:nvPicPr>
        <p:blipFill>
          <a:blip r:embed="rId2"/>
          <a:stretch>
            <a:fillRect/>
          </a:stretch>
        </p:blipFill>
        <p:spPr>
          <a:xfrm>
            <a:off x="7536160" y="1556792"/>
            <a:ext cx="3240359" cy="2932112"/>
          </a:xfrm>
          <a:prstGeom prst="rect">
            <a:avLst/>
          </a:prstGeom>
        </p:spPr>
      </p:pic>
    </p:spTree>
    <p:extLst>
      <p:ext uri="{BB962C8B-B14F-4D97-AF65-F5344CB8AC3E}">
        <p14:creationId xmlns:p14="http://schemas.microsoft.com/office/powerpoint/2010/main" val="259246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Lithium Ion Batteries</a:t>
            </a:r>
          </a:p>
        </p:txBody>
      </p:sp>
      <p:sp>
        <p:nvSpPr>
          <p:cNvPr id="3" name="Content Placeholder 2"/>
          <p:cNvSpPr>
            <a:spLocks noGrp="1"/>
          </p:cNvSpPr>
          <p:nvPr>
            <p:ph idx="4294967295"/>
          </p:nvPr>
        </p:nvSpPr>
        <p:spPr>
          <a:xfrm>
            <a:off x="699989" y="1340769"/>
            <a:ext cx="6836171" cy="3672408"/>
          </a:xfrm>
        </p:spPr>
        <p:txBody>
          <a:bodyPr>
            <a:normAutofit/>
          </a:bodyPr>
          <a:lstStyle/>
          <a:p>
            <a:pPr marL="0" indent="0">
              <a:buNone/>
            </a:pPr>
            <a:r>
              <a:rPr lang="en-US" b="1" dirty="0"/>
              <a:t>Combine high energy density with relatively low weight, in increasing use ranging from cell phones to vehicles, but;</a:t>
            </a:r>
          </a:p>
          <a:p>
            <a:r>
              <a:rPr lang="en-US" dirty="0"/>
              <a:t>Electrolytes are flammable and in a fire scenario release toxic gases</a:t>
            </a:r>
            <a:r>
              <a:rPr lang="en-US" i="1" dirty="0"/>
              <a:t>.</a:t>
            </a:r>
          </a:p>
          <a:p>
            <a:r>
              <a:rPr lang="en-US" dirty="0"/>
              <a:t>Self ignition from internal short circuit, causes are termed ‘abuse’:</a:t>
            </a:r>
          </a:p>
          <a:p>
            <a:pPr lvl="1">
              <a:lnSpc>
                <a:spcPct val="100000"/>
              </a:lnSpc>
            </a:pPr>
            <a:r>
              <a:rPr lang="en-US" dirty="0"/>
              <a:t>Physical abuse occurs from penetration or mechanical impact;</a:t>
            </a:r>
          </a:p>
          <a:p>
            <a:pPr lvl="1">
              <a:lnSpc>
                <a:spcPct val="100000"/>
              </a:lnSpc>
            </a:pPr>
            <a:r>
              <a:rPr lang="en-US" dirty="0"/>
              <a:t>Electrical abuse from such as overcharging or manufacturing defects; </a:t>
            </a:r>
          </a:p>
          <a:p>
            <a:pPr lvl="1">
              <a:lnSpc>
                <a:spcPct val="100000"/>
              </a:lnSpc>
            </a:pPr>
            <a:r>
              <a:rPr lang="en-US" dirty="0"/>
              <a:t>While thermal abuse from external overheating or similar leads also to an exothermic runaway reaction.</a:t>
            </a:r>
          </a:p>
          <a:p>
            <a:r>
              <a:rPr lang="en-US" dirty="0"/>
              <a:t>Scientific literature reports failure rates of ranging from 1 in 10 million to 1 in 40 million for lithium ion battery cells; </a:t>
            </a:r>
          </a:p>
          <a:p>
            <a:pPr lvl="1">
              <a:lnSpc>
                <a:spcPct val="100000"/>
              </a:lnSpc>
            </a:pPr>
            <a:r>
              <a:rPr lang="en-US" dirty="0"/>
              <a:t>While a large 100 kWh battery for an electric vehicle can comprise over 8,000 cells.</a:t>
            </a:r>
          </a:p>
        </p:txBody>
      </p:sp>
      <p:sp>
        <p:nvSpPr>
          <p:cNvPr id="5" name="TextBox 4"/>
          <p:cNvSpPr txBox="1"/>
          <p:nvPr/>
        </p:nvSpPr>
        <p:spPr>
          <a:xfrm>
            <a:off x="1127448" y="5121275"/>
            <a:ext cx="5472608" cy="523220"/>
          </a:xfrm>
          <a:prstGeom prst="rect">
            <a:avLst/>
          </a:prstGeom>
          <a:noFill/>
        </p:spPr>
        <p:txBody>
          <a:bodyPr wrap="square" rtlCol="0">
            <a:spAutoFit/>
          </a:bodyPr>
          <a:lstStyle/>
          <a:p>
            <a:r>
              <a:rPr lang="en-IE" sz="1400" dirty="0"/>
              <a:t>Bus goes on fire in Paris street:</a:t>
            </a:r>
          </a:p>
          <a:p>
            <a:r>
              <a:rPr lang="en-IE" sz="1400" dirty="0"/>
              <a:t>https://www.youtube.com/watch?v=5r-yN8SugWM</a:t>
            </a:r>
          </a:p>
        </p:txBody>
      </p:sp>
      <p:sp>
        <p:nvSpPr>
          <p:cNvPr id="8" name="TextBox 7"/>
          <p:cNvSpPr txBox="1"/>
          <p:nvPr/>
        </p:nvSpPr>
        <p:spPr>
          <a:xfrm>
            <a:off x="7896200" y="5482287"/>
            <a:ext cx="4137502" cy="523220"/>
          </a:xfrm>
          <a:prstGeom prst="rect">
            <a:avLst/>
          </a:prstGeom>
          <a:noFill/>
        </p:spPr>
        <p:txBody>
          <a:bodyPr wrap="square" rtlCol="0">
            <a:spAutoFit/>
          </a:bodyPr>
          <a:lstStyle/>
          <a:p>
            <a:pPr fontAlgn="base"/>
            <a:r>
              <a:rPr lang="en-US" sz="1400" dirty="0"/>
              <a:t>Warehouse of waste batteries on fire in Morris, ILL, USA (latinpost.com). </a:t>
            </a:r>
          </a:p>
        </p:txBody>
      </p:sp>
      <p:pic>
        <p:nvPicPr>
          <p:cNvPr id="1028" name="Picture 4" descr="Thousands Displaced Due to Industrial Fire in Morris; Evacuations ..."/>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bwMode="auto">
          <a:xfrm>
            <a:off x="8112224" y="1462423"/>
            <a:ext cx="3121152" cy="3816424"/>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867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for Hydrogen Fluoride Release</a:t>
            </a:r>
          </a:p>
        </p:txBody>
      </p:sp>
      <p:sp>
        <p:nvSpPr>
          <p:cNvPr id="3" name="Content Placeholder 2"/>
          <p:cNvSpPr>
            <a:spLocks noGrp="1"/>
          </p:cNvSpPr>
          <p:nvPr>
            <p:ph idx="4294967295"/>
          </p:nvPr>
        </p:nvSpPr>
        <p:spPr>
          <a:xfrm>
            <a:off x="699989" y="1340768"/>
            <a:ext cx="6836171" cy="4536503"/>
          </a:xfrm>
        </p:spPr>
        <p:txBody>
          <a:bodyPr>
            <a:normAutofit/>
          </a:bodyPr>
          <a:lstStyle/>
          <a:p>
            <a:pPr marL="0" indent="0">
              <a:buNone/>
            </a:pPr>
            <a:r>
              <a:rPr lang="en-US" b="1" dirty="0"/>
              <a:t>Thermal release from a Lithium Ion battery fire can be six to ten times electrical energy:</a:t>
            </a:r>
          </a:p>
          <a:p>
            <a:r>
              <a:rPr lang="en-US" dirty="0"/>
              <a:t>Copious amounts of extinguishing water are required and batteries can reignite several hours or days later. </a:t>
            </a:r>
          </a:p>
          <a:p>
            <a:r>
              <a:rPr lang="en-US" dirty="0"/>
              <a:t>Degree of toxic fumes released depends on battery chemistry, but Swedish measurements show large amounts of hydrogen fluoride (HF) may be generated, ranging between 20 and 200 mg/</a:t>
            </a:r>
            <a:r>
              <a:rPr lang="en-US" dirty="0" err="1"/>
              <a:t>Wh</a:t>
            </a:r>
            <a:r>
              <a:rPr lang="en-US" dirty="0"/>
              <a:t> of nominal battery energy capacity.</a:t>
            </a:r>
          </a:p>
          <a:p>
            <a:r>
              <a:rPr lang="en-US" dirty="0"/>
              <a:t>Hydrogen Fluoride is fatal if swallowed, is fatal in contact with skin, is fatal if inhaled and causes severe skin burns and eye damage (ECHA).</a:t>
            </a:r>
          </a:p>
          <a:p>
            <a:r>
              <a:rPr lang="en-US" dirty="0"/>
              <a:t>Additional quantities of other airborne toxic chemicals and contaminated firewater. </a:t>
            </a:r>
          </a:p>
          <a:p>
            <a:endParaRPr lang="en-US" dirty="0"/>
          </a:p>
        </p:txBody>
      </p:sp>
      <p:sp>
        <p:nvSpPr>
          <p:cNvPr id="8" name="TextBox 7"/>
          <p:cNvSpPr txBox="1"/>
          <p:nvPr/>
        </p:nvSpPr>
        <p:spPr>
          <a:xfrm>
            <a:off x="7968208" y="4293097"/>
            <a:ext cx="4065494" cy="307777"/>
          </a:xfrm>
          <a:prstGeom prst="rect">
            <a:avLst/>
          </a:prstGeom>
          <a:noFill/>
        </p:spPr>
        <p:txBody>
          <a:bodyPr wrap="square" rtlCol="0">
            <a:spAutoFit/>
          </a:bodyPr>
          <a:lstStyle/>
          <a:p>
            <a:pPr fontAlgn="base"/>
            <a:r>
              <a:rPr lang="en-US" sz="1400" dirty="0"/>
              <a:t>GHS symbols for Hydrogen Fluoride</a:t>
            </a:r>
          </a:p>
        </p:txBody>
      </p:sp>
      <p:pic>
        <p:nvPicPr>
          <p:cNvPr id="2050" name="Picture 2" descr="https://echa.europa.eu/o/diss-blank-theme/images/cnl/pictograms/GHS05.png"/>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bwMode="auto">
          <a:xfrm>
            <a:off x="8184232" y="2204864"/>
            <a:ext cx="151216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cha.europa.eu/o/diss-blank-theme/images/cnl/pictograms/GHS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00" y="2204864"/>
            <a:ext cx="1440159"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9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Major Accident Hazards (COMAH) Legislation </a:t>
            </a:r>
          </a:p>
        </p:txBody>
      </p:sp>
      <p:sp>
        <p:nvSpPr>
          <p:cNvPr id="3" name="Content Placeholder 2"/>
          <p:cNvSpPr>
            <a:spLocks noGrp="1"/>
          </p:cNvSpPr>
          <p:nvPr>
            <p:ph idx="4294967295"/>
          </p:nvPr>
        </p:nvSpPr>
        <p:spPr>
          <a:xfrm>
            <a:off x="699989" y="1340769"/>
            <a:ext cx="6836171" cy="4664738"/>
          </a:xfrm>
        </p:spPr>
        <p:txBody>
          <a:bodyPr>
            <a:normAutofit/>
          </a:bodyPr>
          <a:lstStyle/>
          <a:p>
            <a:pPr marL="0" indent="0">
              <a:buNone/>
            </a:pPr>
            <a:r>
              <a:rPr lang="en-US" b="1" dirty="0"/>
              <a:t>The original Seveso incident related to a loss of control where dioxins were generated and released to the environment. </a:t>
            </a:r>
          </a:p>
          <a:p>
            <a:r>
              <a:rPr lang="en-US" dirty="0"/>
              <a:t>COMAH Directive 2012/18/EU therefore defines:</a:t>
            </a:r>
          </a:p>
          <a:p>
            <a:pPr lvl="1">
              <a:lnSpc>
                <a:spcPct val="100000"/>
              </a:lnSpc>
            </a:pPr>
            <a:r>
              <a:rPr lang="en-US" i="1" dirty="0"/>
              <a:t>‘presence of dangerous substances’ means the actual or anticipated presence of dangerous substances in the establishment, or of dangerous substances which it is reasonable to foresee may be generated during loss of control of the processes, including storage activities, in any installation within the establishment, in quantities equal to or exceeding the qualifying quantities (…). </a:t>
            </a:r>
          </a:p>
          <a:p>
            <a:r>
              <a:rPr lang="en-US" dirty="0"/>
              <a:t>Potential exists for a major accident scenario at a battery warehouse, as a failure in one battery cell will quickly propagate to other cells and adjacent batteries. </a:t>
            </a:r>
          </a:p>
          <a:p>
            <a:r>
              <a:rPr lang="en-US" dirty="0"/>
              <a:t>Based on previous Swedish figures, 17 MWh of battery storage in a fire situation could produce a health hazard falling under the terms of the Seveso III Directive.</a:t>
            </a:r>
          </a:p>
        </p:txBody>
      </p:sp>
      <p:pic>
        <p:nvPicPr>
          <p:cNvPr id="3074" name="Picture 2" descr="seveso"/>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bwMode="auto">
          <a:xfrm>
            <a:off x="8328248" y="1412776"/>
            <a:ext cx="3096344" cy="4176464"/>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4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COMAH is Broadly Defined</a:t>
            </a:r>
          </a:p>
        </p:txBody>
      </p:sp>
      <p:sp>
        <p:nvSpPr>
          <p:cNvPr id="3" name="Content Placeholder 2"/>
          <p:cNvSpPr>
            <a:spLocks noGrp="1"/>
          </p:cNvSpPr>
          <p:nvPr>
            <p:ph idx="4294967295"/>
          </p:nvPr>
        </p:nvSpPr>
        <p:spPr>
          <a:xfrm>
            <a:off x="699989" y="1340768"/>
            <a:ext cx="7628259" cy="5112567"/>
          </a:xfrm>
        </p:spPr>
        <p:txBody>
          <a:bodyPr>
            <a:normAutofit/>
          </a:bodyPr>
          <a:lstStyle/>
          <a:p>
            <a:pPr marL="0" indent="0">
              <a:buNone/>
            </a:pPr>
            <a:r>
              <a:rPr lang="en-US" b="1" dirty="0"/>
              <a:t>Batteries can be classified as ‘articles’ under the Classification, Labelling and Packaging (CLP) Regulation, where;</a:t>
            </a:r>
          </a:p>
          <a:p>
            <a:r>
              <a:rPr lang="en-US" i="1" dirty="0"/>
              <a:t>‘article’ means an object which during production is given a special shape, surface or design which determines its function to a greater degree than does its chemical composition.</a:t>
            </a:r>
          </a:p>
          <a:p>
            <a:r>
              <a:rPr lang="en-US" dirty="0"/>
              <a:t>However, COMAH includes explosive articles and specifically states:</a:t>
            </a:r>
          </a:p>
          <a:p>
            <a:pPr lvl="1">
              <a:lnSpc>
                <a:spcPct val="120000"/>
              </a:lnSpc>
            </a:pPr>
            <a:r>
              <a:rPr lang="en-US" i="1" dirty="0"/>
              <a:t>In the case of dangerous substances which are not covered by Regulation (EC) No 1272/2008</a:t>
            </a:r>
            <a:r>
              <a:rPr lang="en-US" dirty="0"/>
              <a:t> [CLP]</a:t>
            </a:r>
            <a:r>
              <a:rPr lang="en-US" i="1" dirty="0"/>
              <a:t>, including waste, but which nevertheless are present, or are likely to be present, in an establishment and which possess or are likely to possess, under the conditions found at the establishment, equivalent properties in terms of major-accident potential, these shall be provisionally assigned to the most analogous category or named dangerous substance falling within the scope of this Directive.</a:t>
            </a:r>
          </a:p>
          <a:p>
            <a:pPr>
              <a:lnSpc>
                <a:spcPct val="120000"/>
              </a:lnSpc>
            </a:pPr>
            <a:r>
              <a:rPr lang="en-US" dirty="0"/>
              <a:t>While Seveso III Directive dates to 2012 and the widespread usage of large lithium ion batteries, the legislator clearly didn’t intent for it to be circumvented.  </a:t>
            </a:r>
          </a:p>
        </p:txBody>
      </p:sp>
      <p:pic>
        <p:nvPicPr>
          <p:cNvPr id="4098" name="Picture 2" descr="To circumvent the rules stock illustration. Illustration of rule - 46305071"/>
          <p:cNvPicPr>
            <a:picLocks noGrp="1" noChangeAspect="1" noChangeArrowheads="1"/>
          </p:cNvPicPr>
          <p:nvPr>
            <p:ph sz="quarter" idx="19"/>
          </p:nvPr>
        </p:nvPicPr>
        <p:blipFill rotWithShape="1">
          <a:blip r:embed="rId2" cstate="print">
            <a:extLst>
              <a:ext uri="{28A0092B-C50C-407E-A947-70E740481C1C}">
                <a14:useLocalDpi xmlns:a14="http://schemas.microsoft.com/office/drawing/2010/main" val="0"/>
              </a:ext>
            </a:extLst>
          </a:blip>
          <a:srcRect l="4255" b="10117"/>
          <a:stretch/>
        </p:blipFill>
        <p:spPr bwMode="auto">
          <a:xfrm>
            <a:off x="8616280" y="1916832"/>
            <a:ext cx="3240534" cy="352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239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990" y="476251"/>
            <a:ext cx="10292554" cy="720502"/>
          </a:xfrm>
        </p:spPr>
        <p:txBody>
          <a:bodyPr>
            <a:noAutofit/>
          </a:bodyPr>
          <a:lstStyle/>
          <a:p>
            <a:r>
              <a:rPr lang="en-US" dirty="0"/>
              <a:t>Reasonable to Foresee may be Generated during Loss of Control</a:t>
            </a:r>
          </a:p>
        </p:txBody>
      </p:sp>
      <p:sp>
        <p:nvSpPr>
          <p:cNvPr id="3" name="Content Placeholder 2"/>
          <p:cNvSpPr>
            <a:spLocks noGrp="1"/>
          </p:cNvSpPr>
          <p:nvPr>
            <p:ph idx="4294967295"/>
          </p:nvPr>
        </p:nvSpPr>
        <p:spPr>
          <a:xfrm>
            <a:off x="699989" y="1340768"/>
            <a:ext cx="6836171" cy="4536503"/>
          </a:xfrm>
        </p:spPr>
        <p:txBody>
          <a:bodyPr>
            <a:normAutofit/>
          </a:bodyPr>
          <a:lstStyle/>
          <a:p>
            <a:pPr marL="0" indent="0">
              <a:buNone/>
            </a:pPr>
            <a:r>
              <a:rPr lang="en-US" b="1" dirty="0"/>
              <a:t>A battery is cycled with reversible chemical reactions</a:t>
            </a:r>
            <a:r>
              <a:rPr lang="en-US" dirty="0"/>
              <a:t>.</a:t>
            </a:r>
          </a:p>
          <a:p>
            <a:r>
              <a:rPr lang="en-US" dirty="0"/>
              <a:t>German ‘Seveso’ Commission (KAS) guidance on loss of control of processes:</a:t>
            </a:r>
          </a:p>
          <a:p>
            <a:r>
              <a:rPr lang="en-US" i="1" dirty="0"/>
              <a:t>“Whether or not it is reasonably foreseeable that a hazardous substance may be produced in an out-of-control process may also depend, inter alia, on measures to prevent or limit accidents”. </a:t>
            </a:r>
          </a:p>
          <a:p>
            <a:r>
              <a:rPr lang="en-US" i="1" dirty="0"/>
              <a:t>“(…) in the presence of at least two independent engineered protective measures or one inherently safe engineered protective measure, it may be concluded that the generation of hazardous substances in out-of-control processes is not reasonably foreseeable”.</a:t>
            </a:r>
          </a:p>
          <a:p>
            <a:endParaRPr lang="en-US" i="1" dirty="0"/>
          </a:p>
          <a:p>
            <a:r>
              <a:rPr lang="en-US" dirty="0"/>
              <a:t>A battery warehouse does not fulfill the criteria above </a:t>
            </a:r>
            <a:r>
              <a:rPr lang="en-US" dirty="0">
                <a:sym typeface="Wingdings" panose="05000000000000000000" pitchFamily="2" charset="2"/>
              </a:rPr>
              <a:t> a loss of control process is foreseeable which could develop into a Major Accident Scenario  if measures are not implemented to prevent propagation. </a:t>
            </a:r>
            <a:endParaRPr lang="en-US" dirty="0"/>
          </a:p>
          <a:p>
            <a:endParaRPr lang="en-US" dirty="0"/>
          </a:p>
          <a:p>
            <a:endParaRPr lang="en-US" dirty="0"/>
          </a:p>
        </p:txBody>
      </p:sp>
      <p:sp>
        <p:nvSpPr>
          <p:cNvPr id="8" name="TextBox 7"/>
          <p:cNvSpPr txBox="1"/>
          <p:nvPr/>
        </p:nvSpPr>
        <p:spPr>
          <a:xfrm>
            <a:off x="8040216" y="4797153"/>
            <a:ext cx="3993486" cy="307777"/>
          </a:xfrm>
          <a:prstGeom prst="rect">
            <a:avLst/>
          </a:prstGeom>
          <a:noFill/>
        </p:spPr>
        <p:txBody>
          <a:bodyPr wrap="square" rtlCol="0">
            <a:spAutoFit/>
          </a:bodyPr>
          <a:lstStyle/>
          <a:p>
            <a:r>
              <a:rPr lang="en-IE" sz="1400" b="1" dirty="0" err="1">
                <a:solidFill>
                  <a:srgbClr val="01070F"/>
                </a:solidFill>
                <a:latin typeface="Lato"/>
              </a:rPr>
              <a:t>Kommission</a:t>
            </a:r>
            <a:r>
              <a:rPr lang="en-IE" sz="1400" b="1" dirty="0">
                <a:solidFill>
                  <a:srgbClr val="01070F"/>
                </a:solidFill>
                <a:latin typeface="Lato"/>
              </a:rPr>
              <a:t> </a:t>
            </a:r>
            <a:r>
              <a:rPr lang="en-IE" sz="1400" b="1" dirty="0" err="1">
                <a:solidFill>
                  <a:srgbClr val="01070F"/>
                </a:solidFill>
                <a:latin typeface="Lato"/>
              </a:rPr>
              <a:t>für</a:t>
            </a:r>
            <a:r>
              <a:rPr lang="en-IE" sz="1400" b="1" dirty="0">
                <a:solidFill>
                  <a:srgbClr val="01070F"/>
                </a:solidFill>
                <a:latin typeface="Lato"/>
              </a:rPr>
              <a:t> </a:t>
            </a:r>
            <a:r>
              <a:rPr lang="en-IE" sz="1400" b="1" dirty="0" err="1">
                <a:solidFill>
                  <a:srgbClr val="01070F"/>
                </a:solidFill>
                <a:latin typeface="Lato"/>
              </a:rPr>
              <a:t>Anlagensicherheit</a:t>
            </a:r>
            <a:r>
              <a:rPr lang="en-IE" sz="1400" b="1" dirty="0">
                <a:solidFill>
                  <a:srgbClr val="01070F"/>
                </a:solidFill>
                <a:latin typeface="Lato"/>
              </a:rPr>
              <a:t> (KAS)</a:t>
            </a:r>
            <a:endParaRPr lang="en-IE" sz="1400" b="1" i="0" dirty="0">
              <a:solidFill>
                <a:srgbClr val="01070F"/>
              </a:solidFill>
              <a:effectLst/>
              <a:latin typeface="Lato"/>
            </a:endParaRPr>
          </a:p>
        </p:txBody>
      </p:sp>
      <p:pic>
        <p:nvPicPr>
          <p:cNvPr id="5" name="Content Placeholder 4"/>
          <p:cNvPicPr>
            <a:picLocks noGrp="1" noChangeAspect="1"/>
          </p:cNvPicPr>
          <p:nvPr>
            <p:ph sz="quarter" idx="19"/>
          </p:nvPr>
        </p:nvPicPr>
        <p:blipFill>
          <a:blip r:embed="rId2"/>
          <a:stretch>
            <a:fillRect/>
          </a:stretch>
        </p:blipFill>
        <p:spPr>
          <a:xfrm>
            <a:off x="8112224" y="1484784"/>
            <a:ext cx="3384451" cy="3177781"/>
          </a:xfrm>
          <a:prstGeom prst="rect">
            <a:avLst/>
          </a:prstGeom>
          <a:ln w="19050">
            <a:solidFill>
              <a:schemeClr val="accent1"/>
            </a:solidFill>
          </a:ln>
        </p:spPr>
      </p:pic>
    </p:spTree>
    <p:extLst>
      <p:ext uri="{BB962C8B-B14F-4D97-AF65-F5344CB8AC3E}">
        <p14:creationId xmlns:p14="http://schemas.microsoft.com/office/powerpoint/2010/main" val="3849152274"/>
      </p:ext>
    </p:extLst>
  </p:cSld>
  <p:clrMapOvr>
    <a:masterClrMapping/>
  </p:clrMapOvr>
</p:sld>
</file>

<file path=ppt/theme/theme1.xml><?xml version="1.0" encoding="utf-8"?>
<a:theme xmlns:a="http://schemas.openxmlformats.org/drawingml/2006/main" name="Office Theme">
  <a:themeElements>
    <a:clrScheme name="PM_Group_Colours2">
      <a:dk1>
        <a:sysClr val="windowText" lastClr="000000"/>
      </a:dk1>
      <a:lt1>
        <a:sysClr val="window" lastClr="FFFFFF"/>
      </a:lt1>
      <a:dk2>
        <a:srgbClr val="64554B"/>
      </a:dk2>
      <a:lt2>
        <a:srgbClr val="FFFFFF"/>
      </a:lt2>
      <a:accent1>
        <a:srgbClr val="8E8375"/>
      </a:accent1>
      <a:accent2>
        <a:srgbClr val="D81E05"/>
      </a:accent2>
      <a:accent3>
        <a:srgbClr val="BAC405"/>
      </a:accent3>
      <a:accent4>
        <a:srgbClr val="00A3DD"/>
      </a:accent4>
      <a:accent5>
        <a:srgbClr val="E87511"/>
      </a:accent5>
      <a:accent6>
        <a:srgbClr val="9B4F96"/>
      </a:accent6>
      <a:hlink>
        <a:srgbClr val="007AA5"/>
      </a:hlink>
      <a:folHlink>
        <a:srgbClr val="9B4F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Presentation_Template_PM Group" id="{DC1AADF0-93F2-4C5C-89DC-063BD30E9B14}" vid="{ECA51C6B-D3E2-4E55-87E6-744FF34433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SharedWithUsers xmlns="c4b40482-04a4-480f-b826-6548c4a2bcf1">
      <UserInfo>
        <DisplayName/>
        <AccountId xsi:nil="true"/>
        <AccountType/>
      </UserInfo>
    </SharedWithUsers>
    <MediaLengthInSeconds xmlns="7604e031-f840-4ad5-97d2-0b99280ee730" xsi:nil="true"/>
  </documentManagement>
</p:properties>
</file>

<file path=customXml/itemProps1.xml><?xml version="1.0" encoding="utf-8"?>
<ds:datastoreItem xmlns:ds="http://schemas.openxmlformats.org/officeDocument/2006/customXml" ds:itemID="{43459BDF-75D6-4024-8A63-6F492D599C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B0FB89-0E9D-40B5-90E6-B16EB23889F4}">
  <ds:schemaRefs>
    <ds:schemaRef ds:uri="http://schemas.microsoft.com/sharepoint/v3/contenttype/forms"/>
  </ds:schemaRefs>
</ds:datastoreItem>
</file>

<file path=customXml/itemProps3.xml><?xml version="1.0" encoding="utf-8"?>
<ds:datastoreItem xmlns:ds="http://schemas.openxmlformats.org/officeDocument/2006/customXml" ds:itemID="{4B11E68E-812D-4610-ADC2-AB54621D5555}">
  <ds:schemaRefs>
    <ds:schemaRef ds:uri="http://purl.org/dc/terms/"/>
    <ds:schemaRef ds:uri="http://purl.org/dc/dcmitype/"/>
    <ds:schemaRef ds:uri="http://schemas.microsoft.com/office/2006/metadata/properties"/>
    <ds:schemaRef ds:uri="c4b40482-04a4-480f-b826-6548c4a2bcf1"/>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7604e031-f840-4ad5-97d2-0b99280ee730"/>
  </ds:schemaRefs>
</ds:datastoreItem>
</file>

<file path=docProps/app.xml><?xml version="1.0" encoding="utf-8"?>
<Properties xmlns="http://schemas.openxmlformats.org/officeDocument/2006/extended-properties" xmlns:vt="http://schemas.openxmlformats.org/officeDocument/2006/docPropsVTypes">
  <Template>PowerPoint_Presentation_Template_PM Group</Template>
  <TotalTime>4752</TotalTime>
  <Words>1630</Words>
  <Application>Microsoft Office PowerPoint</Application>
  <PresentationFormat>Widescreen</PresentationFormat>
  <Paragraphs>92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Lato</vt:lpstr>
      <vt:lpstr>Calibri</vt:lpstr>
      <vt:lpstr>Arial</vt:lpstr>
      <vt:lpstr>Office Theme</vt:lpstr>
      <vt:lpstr>hazard.</vt:lpstr>
      <vt:lpstr>PowerPoint Presentation</vt:lpstr>
      <vt:lpstr>PowerPoint Presentation</vt:lpstr>
      <vt:lpstr>Contents of Presentation </vt:lpstr>
      <vt:lpstr>Lithium Ion Batteries</vt:lpstr>
      <vt:lpstr>Potential for Hydrogen Fluoride Release</vt:lpstr>
      <vt:lpstr>Control of Major Accident Hazards (COMAH) Legislation </vt:lpstr>
      <vt:lpstr>Scope of COMAH is Broadly Defined</vt:lpstr>
      <vt:lpstr>Reasonable to Foresee may be Generated during Loss of Control</vt:lpstr>
      <vt:lpstr>Available Control Measures – Fire Triangle?</vt:lpstr>
      <vt:lpstr>Passive Fire Protection</vt:lpstr>
      <vt:lpstr>Active Fire Protection</vt:lpstr>
      <vt:lpstr>Research completed on Battery Fires</vt:lpstr>
      <vt:lpstr>Environmental Protection</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dc:title>
  <dc:creator>Swords, Pat</dc:creator>
  <cp:lastModifiedBy>Rachel Robinson</cp:lastModifiedBy>
  <cp:revision>150</cp:revision>
  <cp:lastPrinted>2022-03-30T15:42:50Z</cp:lastPrinted>
  <dcterms:created xsi:type="dcterms:W3CDTF">2021-07-20T15:05:11Z</dcterms:created>
  <dcterms:modified xsi:type="dcterms:W3CDTF">2022-11-02T15:03:36Z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