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9" r:id="rId4"/>
  </p:sldMasterIdLst>
  <p:notesMasterIdLst>
    <p:notesMasterId r:id="rId24"/>
  </p:notesMasterIdLst>
  <p:handoutMasterIdLst>
    <p:handoutMasterId r:id="rId25"/>
  </p:handoutMasterIdLst>
  <p:sldIdLst>
    <p:sldId id="298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35" r:id="rId16"/>
    <p:sldId id="328" r:id="rId17"/>
    <p:sldId id="329" r:id="rId18"/>
    <p:sldId id="330" r:id="rId19"/>
    <p:sldId id="331" r:id="rId20"/>
    <p:sldId id="332" r:id="rId21"/>
    <p:sldId id="333" r:id="rId22"/>
    <p:sldId id="334" r:id="rId23"/>
  </p:sldIdLst>
  <p:sldSz cx="12192000" cy="6858000"/>
  <p:notesSz cx="6886575" cy="10018713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7E5"/>
    <a:srgbClr val="2F1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D1BF8-3304-4C3B-9287-33A1C31B4403}" v="2" dt="2022-11-02T15:18:10.316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2" autoAdjust="0"/>
    <p:restoredTop sz="94051" autoAdjust="0"/>
  </p:normalViewPr>
  <p:slideViewPr>
    <p:cSldViewPr snapToGrid="0">
      <p:cViewPr varScale="1">
        <p:scale>
          <a:sx n="60" d="100"/>
          <a:sy n="60" d="100"/>
        </p:scale>
        <p:origin x="84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pPr rtl="0"/>
            <a:fld id="{E76B3BC3-D150-499B-B7F6-421A4A721EBB}" type="datetime1">
              <a:rPr lang="en-GB" smtClean="0"/>
              <a:t>02/11/2022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pPr rtl="0"/>
            <a:fld id="{682C0B10-7CAE-41E4-AB02-7E8B1FF2B8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B9B9E16F-2624-4A0A-B428-3154A2530022}" type="datetime1">
              <a:rPr lang="en-GB" smtClean="0"/>
              <a:pPr/>
              <a:t>02/11/2022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pPr rtl="0"/>
            <a:fld id="{8530193B-564F-4854-8A52-728F3FB19C8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noProof="0" smtClean="0"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345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E10A-D4B0-46A9-81D2-F21983C5304E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620787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E10A-D4B0-46A9-81D2-F21983C5304E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2503016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E10A-D4B0-46A9-81D2-F21983C5304E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304050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en-GB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116" y="272024"/>
            <a:ext cx="941705" cy="53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1455"/>
            <a:ext cx="9422448" cy="6743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80136"/>
            <a:ext cx="10972800" cy="50460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E10A-D4B0-46A9-81D2-F21983C5304E}" type="datetimeFigureOut">
              <a:rPr lang="en-GB" smtClean="0"/>
              <a:pPr/>
              <a:t>02/11/2022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" y="6269672"/>
            <a:ext cx="17002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048" y="74613"/>
            <a:ext cx="21161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741410" y="635539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n-GB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4555" y="6356367"/>
            <a:ext cx="6586855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0268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E10A-D4B0-46A9-81D2-F21983C5304E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973969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E10A-D4B0-46A9-81D2-F21983C5304E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162568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E10A-D4B0-46A9-81D2-F21983C5304E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651718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E10A-D4B0-46A9-81D2-F21983C5304E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294948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E10A-D4B0-46A9-81D2-F21983C5304E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122307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E10A-D4B0-46A9-81D2-F21983C5304E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977186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E10A-D4B0-46A9-81D2-F21983C5304E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034740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E10A-D4B0-46A9-81D2-F21983C5304E}" type="datetimeFigureOut">
              <a:rPr lang="en-GB" smtClean="0"/>
              <a:t>02/11/2022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034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50" r:id="rId13"/>
    <p:sldLayoutId id="2147483652" r:id="rId14"/>
    <p:sldLayoutId id="2147483656" r:id="rId15"/>
    <p:sldLayoutId id="2147483657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Shivakumar.Pharma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r="894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480" y="2811053"/>
            <a:ext cx="9494520" cy="1261295"/>
          </a:xfrm>
        </p:spPr>
        <p:txBody>
          <a:bodyPr rtlCol="0" anchor="ctr"/>
          <a:lstStyle/>
          <a:p>
            <a:pPr algn="ctr"/>
            <a:r>
              <a:rPr lang="en-GB" sz="3800" spc="-100" dirty="0">
                <a:latin typeface="+mn-lt"/>
                <a:ea typeface="+mn-ea"/>
                <a:cs typeface="+mn-cs"/>
              </a:rPr>
              <a:t>EAZe  Process for  Hazardous Area Classification of a Multipurpose Chemical Plant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1766" y="4072469"/>
            <a:ext cx="7083108" cy="580921"/>
          </a:xfrm>
          <a:solidFill>
            <a:schemeClr val="bg2">
              <a:lumMod val="10000"/>
              <a:alpha val="80000"/>
            </a:schemeClr>
          </a:solidFill>
        </p:spPr>
        <p:txBody>
          <a:bodyPr rtlCol="0"/>
          <a:lstStyle/>
          <a:p>
            <a:r>
              <a:rPr lang="en-GB" sz="2800" b="1" dirty="0"/>
              <a:t>Prashanth Shivakumar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E40746-1E1F-813D-1CD1-E1451AB71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935" y="137679"/>
            <a:ext cx="2116950" cy="53669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303" y="5338128"/>
            <a:ext cx="17002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EAZe Process -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Explosive Gas Atmospheres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3CF57E-4203-8189-36EB-B622A6C3F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397"/>
            <a:ext cx="12018850" cy="40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6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Sources of Release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11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8" y="1463358"/>
            <a:ext cx="31702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D3DD919-FB6C-B7B9-92AB-4F1238757807}"/>
              </a:ext>
            </a:extLst>
          </p:cNvPr>
          <p:cNvGrpSpPr/>
          <p:nvPr/>
        </p:nvGrpSpPr>
        <p:grpSpPr>
          <a:xfrm>
            <a:off x="4290493" y="1463358"/>
            <a:ext cx="3143249" cy="1885950"/>
            <a:chOff x="3457575" y="1068387"/>
            <a:chExt cx="3143249" cy="18859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C24684-D909-043E-1E36-97AA5C28C0DF}"/>
                </a:ext>
              </a:extLst>
            </p:cNvPr>
            <p:cNvSpPr/>
            <p:nvPr/>
          </p:nvSpPr>
          <p:spPr>
            <a:xfrm>
              <a:off x="3457575" y="1068387"/>
              <a:ext cx="3143249" cy="18859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A66623-33D1-69C4-132E-0D2138E0BB6C}"/>
                </a:ext>
              </a:extLst>
            </p:cNvPr>
            <p:cNvSpPr txBox="1"/>
            <p:nvPr/>
          </p:nvSpPr>
          <p:spPr>
            <a:xfrm>
              <a:off x="3457575" y="1068387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/>
                <a:t>Pool Evaporation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C5CA83-B970-6ACF-22BF-43F1EE1805B6}"/>
              </a:ext>
            </a:extLst>
          </p:cNvPr>
          <p:cNvGrpSpPr/>
          <p:nvPr/>
        </p:nvGrpSpPr>
        <p:grpSpPr>
          <a:xfrm>
            <a:off x="8089452" y="1474470"/>
            <a:ext cx="3143249" cy="1885950"/>
            <a:chOff x="6915149" y="1068387"/>
            <a:chExt cx="3143249" cy="18859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3AE7AF-ACD8-7AD8-99B4-B56DB7741FA3}"/>
                </a:ext>
              </a:extLst>
            </p:cNvPr>
            <p:cNvSpPr/>
            <p:nvPr/>
          </p:nvSpPr>
          <p:spPr>
            <a:xfrm>
              <a:off x="6915149" y="1068387"/>
              <a:ext cx="3143249" cy="18859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3CD1C2-9CA2-C3D0-075F-B139C8E2E0FB}"/>
                </a:ext>
              </a:extLst>
            </p:cNvPr>
            <p:cNvSpPr txBox="1"/>
            <p:nvPr/>
          </p:nvSpPr>
          <p:spPr>
            <a:xfrm>
              <a:off x="6915149" y="1068387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 dirty="0"/>
                <a:t>Pressurised Liquid release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7E2CC9-3337-5D04-F39D-FFD6EA605835}"/>
              </a:ext>
            </a:extLst>
          </p:cNvPr>
          <p:cNvSpPr txBox="1"/>
          <p:nvPr/>
        </p:nvSpPr>
        <p:spPr>
          <a:xfrm>
            <a:off x="490018" y="3723988"/>
            <a:ext cx="3170237" cy="1176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Examples –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Drum Filling - Solvent Charging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E2CC9-3337-5D04-F39D-FFD6EA605835}"/>
              </a:ext>
            </a:extLst>
          </p:cNvPr>
          <p:cNvSpPr txBox="1"/>
          <p:nvPr/>
        </p:nvSpPr>
        <p:spPr>
          <a:xfrm>
            <a:off x="8089452" y="3723988"/>
            <a:ext cx="3170237" cy="1176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Examples –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Pump Mechanical Seal Leak, Pump Discharge flange leaks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7E2CC9-3337-5D04-F39D-FFD6EA605835}"/>
              </a:ext>
            </a:extLst>
          </p:cNvPr>
          <p:cNvSpPr txBox="1"/>
          <p:nvPr/>
        </p:nvSpPr>
        <p:spPr>
          <a:xfrm>
            <a:off x="4386132" y="3723988"/>
            <a:ext cx="3170237" cy="1176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Examples –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Flange Leaks, Loss of Containment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6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Basis for HAC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Multipurpose Chemical plants could benefit from a quick process to compare and contrast chemicals based on their physical properties.</a:t>
            </a:r>
          </a:p>
          <a:p>
            <a:r>
              <a:rPr lang="en-GB" dirty="0"/>
              <a:t>Thus there is a need to identify base solvent for the plant to extend the validity of HAC assessment.</a:t>
            </a:r>
          </a:p>
          <a:p>
            <a:r>
              <a:rPr lang="en-GB" dirty="0"/>
              <a:t>Using EAZe process methodology and HAZCALC Software PSK Process was able to identify the following factors to rank chemicals based on their physical properties and for similar explosive atmospheric conditions. </a:t>
            </a:r>
          </a:p>
          <a:p>
            <a:r>
              <a:rPr lang="en-GB" dirty="0"/>
              <a:t>The factors identified found to correlate on a power law to the zone extent.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14" y="6275070"/>
            <a:ext cx="2242503" cy="47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93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Sources of Release – Vapour Pressure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" y="1068387"/>
            <a:ext cx="5399998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30" y="1068387"/>
            <a:ext cx="5400000" cy="484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E2CC9-3337-5D04-F39D-FFD6EA605835}"/>
              </a:ext>
            </a:extLst>
          </p:cNvPr>
          <p:cNvSpPr txBox="1"/>
          <p:nvPr/>
        </p:nvSpPr>
        <p:spPr>
          <a:xfrm>
            <a:off x="600710" y="4701042"/>
            <a:ext cx="5441314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factor F1 is found to be a function of vapour pressure, LEL, vapour density and molecular weight of the flammable liquid. 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61892" y="4136597"/>
                <a:ext cx="2718949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𝑍𝑜𝑛𝑒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𝐸𝑥𝑡𝑒𝑛𝑡</m:t>
                    </m:r>
                    <m:r>
                      <a:rPr lang="en-GB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∗(</m:t>
                        </m:r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  <m:r>
                          <a:rPr lang="en-GB" b="0" i="1" smtClean="0">
                            <a:latin typeface="Cambria Math"/>
                          </a:rPr>
                          <m:t>1)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892" y="4136597"/>
                <a:ext cx="2718949" cy="374270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E7E2CC9-3337-5D04-F39D-FFD6EA605835}"/>
              </a:ext>
            </a:extLst>
          </p:cNvPr>
          <p:cNvSpPr txBox="1"/>
          <p:nvPr/>
        </p:nvSpPr>
        <p:spPr>
          <a:xfrm>
            <a:off x="389889" y="5914262"/>
            <a:ext cx="11155641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Thus, the hazardous area zone for drum filling of tert-butyl methyl ether will be larger compared that of n-Hexane.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14" y="6275070"/>
            <a:ext cx="2242503" cy="47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49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Sources of Release – Pool Evaporation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4711" y="4323732"/>
                <a:ext cx="2718949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𝑍𝑜𝑛𝑒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𝐸𝑥𝑡𝑒𝑛𝑡</m:t>
                    </m:r>
                    <m:r>
                      <a:rPr lang="en-GB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∗(</m:t>
                        </m:r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  <m:r>
                          <a:rPr lang="en-GB" b="0" i="1" smtClean="0">
                            <a:latin typeface="Cambria Math"/>
                          </a:rPr>
                          <m:t>2)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711" y="4323732"/>
                <a:ext cx="2718949" cy="374270"/>
              </a:xfrm>
              <a:prstGeom prst="rect">
                <a:avLst/>
              </a:prstGeom>
              <a:blipFill rotWithShape="1">
                <a:blip r:embed="rId2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DEBB86B-88D8-FD77-FE56-B796254BB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33" y="1116796"/>
            <a:ext cx="5400000" cy="4823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91A1E3-335F-EBA4-19CC-AD66FBD4E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3" y="1116796"/>
            <a:ext cx="5394045" cy="270000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379620-8943-81A8-7D51-350104FD5FD5}"/>
              </a:ext>
            </a:extLst>
          </p:cNvPr>
          <p:cNvSpPr txBox="1"/>
          <p:nvPr/>
        </p:nvSpPr>
        <p:spPr>
          <a:xfrm>
            <a:off x="303884" y="4916970"/>
            <a:ext cx="5571136" cy="102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2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factor F2 is found to be a function of vapour pressure, LEL, and molar mass of the flammable liquid. 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14" y="6275070"/>
            <a:ext cx="2242503" cy="47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96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Sources of Release – Pressurised Liquid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4711" y="4403742"/>
                <a:ext cx="2718949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𝑍𝑜𝑛𝑒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𝐸𝑥𝑡𝑒𝑛𝑡</m:t>
                    </m:r>
                    <m:r>
                      <a:rPr lang="en-GB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∗(</m:t>
                        </m:r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  <m:r>
                          <a:rPr lang="en-GB" b="0" i="1" smtClean="0">
                            <a:latin typeface="Cambria Math"/>
                          </a:rPr>
                          <m:t>3)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711" y="4403742"/>
                <a:ext cx="2718949" cy="374270"/>
              </a:xfrm>
              <a:prstGeom prst="rect">
                <a:avLst/>
              </a:prstGeom>
              <a:blipFill rotWithShape="1">
                <a:blip r:embed="rId2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C08F5CD-9BE4-4551-5D04-D08F957DB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981" y="986480"/>
            <a:ext cx="5040000" cy="52402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C0A606-F8B7-851E-A2EB-3E42789863E8}"/>
              </a:ext>
            </a:extLst>
          </p:cNvPr>
          <p:cNvSpPr txBox="1"/>
          <p:nvPr/>
        </p:nvSpPr>
        <p:spPr>
          <a:xfrm>
            <a:off x="243806" y="5430418"/>
            <a:ext cx="5876959" cy="712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2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factor F3 is found to be a function of LEL, vapour density, and liquid density of the flammable liquid. 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" y="986480"/>
            <a:ext cx="5400000" cy="270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14" y="6275070"/>
            <a:ext cx="2242503" cy="47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96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EAZe Process -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Explosive Dust Atmospheres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F617F8-7241-5B64-FF56-2F7C85929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3" y="1018433"/>
            <a:ext cx="11767476" cy="386427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95" y="4882706"/>
            <a:ext cx="5983605" cy="14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60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Efficiency improvement in determining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EAZe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800225"/>
            <a:ext cx="5011737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3" y="1800225"/>
            <a:ext cx="51879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41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80135"/>
            <a:ext cx="10972800" cy="267461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Comprehensive and Robust process for determining Zoning Extents for Hazardous Areas.</a:t>
            </a:r>
          </a:p>
          <a:p>
            <a:r>
              <a:rPr lang="en-GB" dirty="0"/>
              <a:t>Methodology for recording detailed information on the assessments.</a:t>
            </a:r>
          </a:p>
          <a:p>
            <a:r>
              <a:rPr lang="en-GB" dirty="0"/>
              <a:t>Factors F1, F2, F3 for ranking the solvents to assist with quickly determining the basis of assessment in case of multiple chemicals.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2005" y="3665220"/>
            <a:ext cx="9422448" cy="67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Future work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1035" y="4086226"/>
            <a:ext cx="10972800" cy="1685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5310" y="4383406"/>
            <a:ext cx="10972800" cy="1685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Extension of the EAZe process to identify more factors to cover all the sources of releases / mechanisms.</a:t>
            </a:r>
          </a:p>
          <a:p>
            <a:r>
              <a:rPr lang="en-GB" dirty="0"/>
              <a:t>Embedding EAZe process with other business processes for ensuring compliance and ease of maintenance.</a:t>
            </a:r>
          </a:p>
        </p:txBody>
      </p:sp>
    </p:spTree>
    <p:extLst>
      <p:ext uri="{BB962C8B-B14F-4D97-AF65-F5344CB8AC3E}">
        <p14:creationId xmlns:p14="http://schemas.microsoft.com/office/powerpoint/2010/main" val="82433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4343400"/>
            <a:ext cx="9422448" cy="67437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2025" y="1363980"/>
            <a:ext cx="9422448" cy="2625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/>
              <a:t>Questions &amp; Clarifications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Prashanth Shivakumar</a:t>
            </a:r>
          </a:p>
          <a:p>
            <a:r>
              <a:rPr lang="en-GB" b="1" dirty="0"/>
              <a:t>PSK Pharma Solutions Limited</a:t>
            </a:r>
          </a:p>
          <a:p>
            <a:r>
              <a:rPr lang="en-GB" b="1" dirty="0">
                <a:hlinkClick r:id="rId3"/>
              </a:rPr>
              <a:t>Pshivakumar.Pharma@gmail.com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9399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3000" dirty="0"/>
              <a:t> Multipurpose Chemical Plants &amp; DSEA</a:t>
            </a:r>
            <a:r>
              <a:rPr lang="en-GB" dirty="0"/>
              <a:t>R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3000" dirty="0"/>
              <a:t> Challenges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3000" dirty="0"/>
              <a:t> EAZe Process – Explosive Gas Atmospheres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3000" dirty="0"/>
              <a:t> Sources of Release – Basis of Design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3000" dirty="0"/>
              <a:t> EAZe Process – Explosive Dust Atmospheres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5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3000" dirty="0"/>
              <a:t> Conclusion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49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Multipurpose Chemical Plants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/>
              <a:t>Provides valuable service to the global healthcare infrastructure</a:t>
            </a:r>
          </a:p>
          <a:p>
            <a:pPr lvl="0"/>
            <a:endParaRPr lang="en-US" sz="1500" dirty="0"/>
          </a:p>
          <a:p>
            <a:pPr lvl="0"/>
            <a:r>
              <a:rPr lang="en-US" sz="3000" dirty="0"/>
              <a:t>Vary in Size and Complexity</a:t>
            </a:r>
          </a:p>
          <a:p>
            <a:pPr lvl="0"/>
            <a:endParaRPr lang="en-GB" sz="1500" dirty="0"/>
          </a:p>
          <a:p>
            <a:pPr lvl="0"/>
            <a:r>
              <a:rPr lang="en-US" sz="3000" dirty="0"/>
              <a:t>Receive, Test, Store and Handle hundreds of chemicals daily</a:t>
            </a:r>
          </a:p>
          <a:p>
            <a:pPr lvl="0"/>
            <a:endParaRPr lang="en-US" sz="1500" dirty="0"/>
          </a:p>
          <a:p>
            <a:pPr lvl="0"/>
            <a:r>
              <a:rPr lang="en-US" sz="3000" dirty="0"/>
              <a:t>40+ Molecules processed at any given time</a:t>
            </a:r>
          </a:p>
          <a:p>
            <a:pPr lvl="0"/>
            <a:endParaRPr lang="en-US" sz="1500" dirty="0"/>
          </a:p>
          <a:p>
            <a:pPr lvl="0"/>
            <a:r>
              <a:rPr lang="en-US" sz="3000" dirty="0"/>
              <a:t>Manufacturing processes are fast phased. Plant is constantly changing to allow for new product introduction or to reinstate an old process</a:t>
            </a:r>
            <a:endParaRPr lang="en-GB" sz="3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26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Multipurpose Chemical Plant - DSEAR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kern="2000" dirty="0"/>
              <a:t>Many of the chemicals handled are flammable in nature.</a:t>
            </a:r>
          </a:p>
          <a:p>
            <a:pPr marL="0" lvl="0" indent="0">
              <a:buNone/>
            </a:pPr>
            <a:endParaRPr lang="en-US" kern="2000" dirty="0"/>
          </a:p>
          <a:p>
            <a:pPr lvl="0"/>
            <a:r>
              <a:rPr lang="en-US" kern="2000" dirty="0"/>
              <a:t>Flammability data may not be readily available from published resources for many intermediates – Hazard evaluation laboratory.</a:t>
            </a:r>
          </a:p>
          <a:p>
            <a:pPr marL="0" lvl="0" indent="0">
              <a:buNone/>
            </a:pPr>
            <a:endParaRPr lang="en-US" kern="2000" dirty="0"/>
          </a:p>
          <a:p>
            <a:pPr lvl="0"/>
            <a:r>
              <a:rPr lang="en-US" kern="2000" dirty="0"/>
              <a:t>Design / equipment needs revalidated for each process to ensure process safety.</a:t>
            </a:r>
          </a:p>
          <a:p>
            <a:pPr lvl="0"/>
            <a:endParaRPr lang="en-US" kern="2000" dirty="0"/>
          </a:p>
          <a:p>
            <a:pPr lvl="0"/>
            <a:r>
              <a:rPr lang="en-US" kern="2000" dirty="0"/>
              <a:t>Explosive Atmosphere Zone extents needs to be estimated for each process steps and is not a one-time exercise for a Multipurpose plant.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93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Estimating </a:t>
            </a:r>
            <a:r>
              <a:rPr lang="en-US" b="1" dirty="0"/>
              <a:t>E</a:t>
            </a:r>
            <a:r>
              <a:rPr lang="en-US" dirty="0"/>
              <a:t>xplosive </a:t>
            </a:r>
            <a:r>
              <a:rPr lang="en-US" b="1" dirty="0"/>
              <a:t>A</a:t>
            </a:r>
            <a:r>
              <a:rPr lang="en-US" dirty="0"/>
              <a:t>tmosphere </a:t>
            </a:r>
            <a:r>
              <a:rPr lang="en-US" b="1" dirty="0"/>
              <a:t>Z</a:t>
            </a:r>
            <a:r>
              <a:rPr lang="en-US" dirty="0"/>
              <a:t>oning </a:t>
            </a:r>
            <a:r>
              <a:rPr lang="en-US" b="1" dirty="0"/>
              <a:t>e</a:t>
            </a:r>
            <a:r>
              <a:rPr lang="en-US" dirty="0"/>
              <a:t>xtents (</a:t>
            </a:r>
            <a:r>
              <a:rPr lang="en-US" b="1" dirty="0"/>
              <a:t>EAZe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421005" y="1543050"/>
            <a:ext cx="3428999" cy="2057400"/>
            <a:chOff x="0" y="34131"/>
            <a:chExt cx="3428999" cy="2057400"/>
          </a:xfrm>
        </p:grpSpPr>
        <p:sp>
          <p:nvSpPr>
            <p:cNvPr id="32" name="Rectangle 31"/>
            <p:cNvSpPr/>
            <p:nvPr/>
          </p:nvSpPr>
          <p:spPr>
            <a:xfrm>
              <a:off x="0" y="34131"/>
              <a:ext cx="3428999" cy="20574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0" y="34131"/>
              <a:ext cx="3428999" cy="20574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/>
                <a:t>Information required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2905" y="1543050"/>
            <a:ext cx="3428999" cy="2057400"/>
            <a:chOff x="3771900" y="34131"/>
            <a:chExt cx="3428999" cy="2057400"/>
          </a:xfrm>
        </p:grpSpPr>
        <p:sp>
          <p:nvSpPr>
            <p:cNvPr id="30" name="Rectangle 29"/>
            <p:cNvSpPr/>
            <p:nvPr/>
          </p:nvSpPr>
          <p:spPr>
            <a:xfrm>
              <a:off x="3771900" y="34131"/>
              <a:ext cx="3428999" cy="20574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3771900" y="34131"/>
              <a:ext cx="3428999" cy="205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/>
                <a:t>Misaligned guidance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64805" y="1543050"/>
            <a:ext cx="3428999" cy="2057400"/>
            <a:chOff x="7543800" y="34131"/>
            <a:chExt cx="3428999" cy="2057400"/>
          </a:xfrm>
        </p:grpSpPr>
        <p:sp>
          <p:nvSpPr>
            <p:cNvPr id="28" name="Rectangle 27"/>
            <p:cNvSpPr/>
            <p:nvPr/>
          </p:nvSpPr>
          <p:spPr>
            <a:xfrm>
              <a:off x="7543800" y="34131"/>
              <a:ext cx="3428999" cy="20574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7543800" y="34131"/>
              <a:ext cx="3428999" cy="205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/>
                <a:t>Too many parallel processes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06955" y="3943350"/>
            <a:ext cx="3428999" cy="2057400"/>
            <a:chOff x="1885950" y="2434431"/>
            <a:chExt cx="3428999" cy="2057400"/>
          </a:xfrm>
        </p:grpSpPr>
        <p:sp>
          <p:nvSpPr>
            <p:cNvPr id="26" name="Rectangle 25"/>
            <p:cNvSpPr/>
            <p:nvPr/>
          </p:nvSpPr>
          <p:spPr>
            <a:xfrm>
              <a:off x="1885950" y="2434431"/>
              <a:ext cx="3428999" cy="20574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1885950" y="2434431"/>
              <a:ext cx="3428999" cy="205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/>
                <a:t>Reviews are not carried out in a timely manner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78854" y="3943350"/>
            <a:ext cx="3428999" cy="2057400"/>
            <a:chOff x="5657849" y="2434431"/>
            <a:chExt cx="3428999" cy="2057400"/>
          </a:xfrm>
        </p:grpSpPr>
        <p:sp>
          <p:nvSpPr>
            <p:cNvPr id="24" name="Rectangle 23"/>
            <p:cNvSpPr/>
            <p:nvPr/>
          </p:nvSpPr>
          <p:spPr>
            <a:xfrm>
              <a:off x="5657849" y="2434431"/>
              <a:ext cx="3428999" cy="20574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5657849" y="2434431"/>
              <a:ext cx="3428999" cy="205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/>
                <a:t>Documentation is not relevant and current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06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EAZe Challenges - Information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94" y="946667"/>
            <a:ext cx="7177723" cy="529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78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EAZe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Challenges – Misaligned Guidance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BB428-568B-2CE6-69BD-3F7262480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38" y="1113261"/>
            <a:ext cx="5644484" cy="2343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0B0CB-D926-26C0-5315-91A4647D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770" y="1112874"/>
            <a:ext cx="2304351" cy="2286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8798D5-9F45-B1CB-ADBD-4E22C5B54BB1}"/>
              </a:ext>
            </a:extLst>
          </p:cNvPr>
          <p:cNvSpPr txBox="1">
            <a:spLocks/>
          </p:cNvSpPr>
          <p:nvPr/>
        </p:nvSpPr>
        <p:spPr>
          <a:xfrm>
            <a:off x="5580367" y="3431958"/>
            <a:ext cx="2480558" cy="276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Excerpt from BS EN 60079-10-1</a:t>
            </a:r>
            <a:endParaRPr lang="en-US" sz="3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52BE56-6299-A54C-47C0-DA8808D5A570}"/>
              </a:ext>
            </a:extLst>
          </p:cNvPr>
          <p:cNvSpPr txBox="1">
            <a:spLocks/>
          </p:cNvSpPr>
          <p:nvPr/>
        </p:nvSpPr>
        <p:spPr>
          <a:xfrm>
            <a:off x="0" y="4343400"/>
            <a:ext cx="12150090" cy="776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 different types of zones across 21 categories; </a:t>
            </a:r>
          </a:p>
          <a:p>
            <a:pPr algn="ctr"/>
            <a:r>
              <a:rPr lang="en-US" sz="3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however only 3 drawing designations ! </a:t>
            </a:r>
            <a:endParaRPr lang="en-US" sz="30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6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EAZe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Challenges -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Too Many Parallel Processes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Operating Process across various disciplines are not aligned.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 for introduction of new chemicals / Management of change are not robust.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Too little or no Reviews</a:t>
            </a:r>
            <a:endParaRPr lang="en-GB" dirty="0"/>
          </a:p>
          <a:p>
            <a:pPr lvl="1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Equipment are designed, installed and commissioned without the zoning exercise being completed.</a:t>
            </a:r>
          </a:p>
          <a:p>
            <a:pPr lvl="1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Lack of timely review and validation of assumptions.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Documents are not current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Area classification some times limited to 2D drawings.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Lacks details on assumptions and justification of zone types and extents.</a:t>
            </a:r>
          </a:p>
          <a:p>
            <a:pPr lvl="1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00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EAZe Challenges Summary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/>
              <a:t>EAZe</a:t>
            </a:r>
            <a:r>
              <a:rPr lang="en-GB" b="1" baseline="30000" dirty="0"/>
              <a:t>® </a:t>
            </a:r>
            <a:r>
              <a:rPr lang="en-GB" b="1" dirty="0"/>
              <a:t> Process for </a:t>
            </a:r>
            <a:br>
              <a:rPr lang="en-GB" b="1" dirty="0"/>
            </a:br>
            <a:r>
              <a:rPr lang="en-GB" b="1" dirty="0"/>
              <a:t>Hazardous Area Classification of a Multipurpose Chemical Plant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1527493"/>
            <a:ext cx="51879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6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7" ma:contentTypeDescription="Create a new document." ma:contentTypeScope="" ma:versionID="a9657b1df510095f92d4b408480f5c8b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9b59f0d74fb2eece99aa0f8b61418ac6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58F9D7-8D81-42AF-9A7B-48C3F35740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c4b40482-04a4-480f-b826-6548c4a2bcf1"/>
    <ds:schemaRef ds:uri="7604e031-f840-4ad5-97d2-0b99280ee73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E7B4985-E328-4119-B9FD-8B2EEBE1C5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940</Words>
  <Application>Microsoft Office PowerPoint</Application>
  <PresentationFormat>Widescreen</PresentationFormat>
  <Paragraphs>132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Wingdings</vt:lpstr>
      <vt:lpstr>Office Theme</vt:lpstr>
      <vt:lpstr>EAZe  Process for  Hazardous Area Classification of a Multipurpose Chemical Plant</vt:lpstr>
      <vt:lpstr>Contents</vt:lpstr>
      <vt:lpstr>Multipurpose Chemical Plants</vt:lpstr>
      <vt:lpstr>Multipurpose Chemical Plant - DSEAR</vt:lpstr>
      <vt:lpstr>Challenges in Estimating Explosive Atmosphere Zoning extents (EAZe)</vt:lpstr>
      <vt:lpstr>EAZe Challenges - Information Required</vt:lpstr>
      <vt:lpstr>EAZe Challenges – Misaligned Guidance</vt:lpstr>
      <vt:lpstr>EAZe Challenges - Continued</vt:lpstr>
      <vt:lpstr>EAZe Challenges Summary </vt:lpstr>
      <vt:lpstr>EAZe Process -  Explosive Gas Atmospheres</vt:lpstr>
      <vt:lpstr>Sources of Release</vt:lpstr>
      <vt:lpstr>Basis for HAC Assessment</vt:lpstr>
      <vt:lpstr>Sources of Release – Vapour Pressure </vt:lpstr>
      <vt:lpstr>Sources of Release – Pool Evaporation</vt:lpstr>
      <vt:lpstr>Sources of Release – Pressurised Liquid </vt:lpstr>
      <vt:lpstr>EAZe Process -  Explosive Dust Atmospheres</vt:lpstr>
      <vt:lpstr>Efficiency improvement in determining EAZe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2022-10-10T09:15:41Z</dcterms:created>
  <dcterms:modified xsi:type="dcterms:W3CDTF">2022-11-02T15:18:10Z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