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13.xml" ContentType="application/vnd.openxmlformats-officedocument.presentationml.tag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ppt/tags/tag14.xml" ContentType="application/vnd.openxmlformats-officedocument.presentationml.tags+xml"/>
  <Override PartName="/ppt/revisionInfo.xml" ContentType="application/vnd.ms-powerpoint.revisioninfo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ppt/tags/tag11.xml" ContentType="application/vnd.openxmlformats-officedocument.presentationml.tags+xml"/>
  <Override PartName="/ppt/tags/tag3.xml" ContentType="application/vnd.openxmlformats-officedocument.presentationml.tags+xml"/>
  <Override PartName="/ppt/tags/tag9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3"/>
  </p:notesMasterIdLst>
  <p:sldIdLst>
    <p:sldId id="260" r:id="rId3"/>
    <p:sldId id="10419" r:id="rId4"/>
    <p:sldId id="10420" r:id="rId5"/>
    <p:sldId id="10400" r:id="rId6"/>
    <p:sldId id="10401" r:id="rId7"/>
    <p:sldId id="10403" r:id="rId8"/>
    <p:sldId id="10404" r:id="rId9"/>
    <p:sldId id="10407" r:id="rId10"/>
    <p:sldId id="346" r:id="rId11"/>
    <p:sldId id="347" r:id="rId12"/>
    <p:sldId id="349" r:id="rId13"/>
    <p:sldId id="350" r:id="rId14"/>
    <p:sldId id="10406" r:id="rId15"/>
    <p:sldId id="10411" r:id="rId16"/>
    <p:sldId id="336" r:id="rId17"/>
    <p:sldId id="10414" r:id="rId18"/>
    <p:sldId id="10415" r:id="rId19"/>
    <p:sldId id="10416" r:id="rId20"/>
    <p:sldId id="10417" r:id="rId21"/>
    <p:sldId id="1043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1DA91-59CB-41E9-B725-09A2C2022CC6}" v="149" dt="2023-10-20T15:12:10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7940" autoAdjust="0"/>
  </p:normalViewPr>
  <p:slideViewPr>
    <p:cSldViewPr snapToGrid="0" showGuides="1">
      <p:cViewPr varScale="1">
        <p:scale>
          <a:sx n="75" d="100"/>
          <a:sy n="75" d="100"/>
        </p:scale>
        <p:origin x="408" y="6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3A-4374-A9A2-1F63DF727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3A-4374-A9A2-1F63DF727E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3A-4374-A9A2-1F63DF727E9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3A-4374-A9A2-1F63DF727E9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3A-4374-A9A2-1F63DF727E9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3A-4374-A9A2-1F63DF727E9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 </c:v>
                </c:pt>
                <c:pt idx="1">
                  <c:v>No </c:v>
                </c:pt>
                <c:pt idx="2">
                  <c:v>Not sure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77.8</c:v>
                </c:pt>
                <c:pt idx="1">
                  <c:v>11.1</c:v>
                </c:pt>
                <c:pt idx="2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3A-4374-A9A2-1F63DF727E9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224BA-0C70-452F-9159-DD094950FAF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20BFA-C531-440E-908F-7E73D06C3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98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093B-9A0E-4467-A850-868251B9BA61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240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093B-9A0E-4467-A850-868251B9BA61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26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093B-9A0E-4467-A850-868251B9BA61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46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76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828C9-4449-48F8-9CC6-AB9858FE1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91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828C9-4449-48F8-9CC6-AB9858FE1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08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828C9-4449-48F8-9CC6-AB9858FE1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315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828C9-4449-48F8-9CC6-AB9858FE1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4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828C9-4449-48F8-9CC6-AB9858FE1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0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8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4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0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5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61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2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862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28C9-4449-48F8-9CC6-AB9858FE1C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0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7093B-9A0E-4467-A850-868251B9BA61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5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C28A91-07FC-D14C-929D-9504EB4AD4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77165" y="1124744"/>
            <a:ext cx="8738412" cy="1962987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&lt;Insert presentation title&gt;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B27BC14-3CCE-6140-8F11-09997D6F14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03327" y="3355096"/>
            <a:ext cx="6060759" cy="6856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spcBef>
                <a:spcPts val="0"/>
              </a:spcBef>
              <a:buNone/>
              <a:defRPr sz="2667" b="0" baseline="0">
                <a:solidFill>
                  <a:srgbClr val="F37021"/>
                </a:solidFill>
              </a:defRPr>
            </a:lvl1pPr>
            <a:lvl2pPr marL="45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sub-title&gt;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F7887D6-7381-4A69-95CD-1A048F923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162" y="5743226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3702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Author name – Job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3E413CC-969F-4440-B5E3-76BBD73026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162" y="6127236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Event name and time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3270986-31BB-4552-9D8A-AB0DC3C60F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6370" y="4773150"/>
            <a:ext cx="4034367" cy="768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Right-click on this slide and select ‘Format Background’ to add a background image </a:t>
            </a:r>
            <a:endParaRPr lang="en-GB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FE5ACBB-62F6-4EC6-AAE8-1CD5F47FA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260648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Whi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FAD0F8-81B6-479E-BB04-393FD1D02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0DC4C3-A13E-4C31-A16B-5CB0B6EEE3D7}"/>
              </a:ext>
            </a:extLst>
          </p:cNvPr>
          <p:cNvSpPr/>
          <p:nvPr userDrawn="1"/>
        </p:nvSpPr>
        <p:spPr>
          <a:xfrm>
            <a:off x="0" y="0"/>
            <a:ext cx="92643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9" dirty="0" err="1">
              <a:solidFill>
                <a:schemeClr val="tx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89DBC9-8F46-4479-9611-9FF6ED8FD90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19406" y="1508793"/>
            <a:ext cx="7463361" cy="4505287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821452A-E245-4677-9063-D1ED2BA3EB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381" y="258497"/>
            <a:ext cx="8161867" cy="576064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906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ver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3AA6FD1-5D68-E445-BACD-02CC62195F49}"/>
              </a:ext>
            </a:extLst>
          </p:cNvPr>
          <p:cNvSpPr/>
          <p:nvPr userDrawn="1"/>
        </p:nvSpPr>
        <p:spPr>
          <a:xfrm>
            <a:off x="150205" y="171503"/>
            <a:ext cx="4103332" cy="4103331"/>
          </a:xfrm>
          <a:prstGeom prst="ellipse">
            <a:avLst/>
          </a:prstGeom>
          <a:noFill/>
          <a:ln w="12700" cmpd="sng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9" dirty="0" err="1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4DCAA2-E910-1947-8B88-11A893AB8416}"/>
              </a:ext>
            </a:extLst>
          </p:cNvPr>
          <p:cNvSpPr/>
          <p:nvPr userDrawn="1"/>
        </p:nvSpPr>
        <p:spPr>
          <a:xfrm>
            <a:off x="-150394" y="-129094"/>
            <a:ext cx="4704523" cy="4704523"/>
          </a:xfrm>
          <a:prstGeom prst="ellipse">
            <a:avLst/>
          </a:prstGeom>
          <a:noFill/>
          <a:ln w="6350" cmpd="sng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9" dirty="0" err="1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901DCE-5372-2249-9C8F-3378B5CEF98A}"/>
              </a:ext>
            </a:extLst>
          </p:cNvPr>
          <p:cNvSpPr/>
          <p:nvPr userDrawn="1"/>
        </p:nvSpPr>
        <p:spPr>
          <a:xfrm>
            <a:off x="239350" y="270901"/>
            <a:ext cx="3925041" cy="39250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9" dirty="0" err="1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E33A1-3E56-4CD6-B3CE-1E1E32D7C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2905" y="2277539"/>
            <a:ext cx="4034367" cy="768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Right-click on this slide and select ‘Format Background’ to add a background image </a:t>
            </a:r>
            <a:endParaRPr lang="en-GB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3A17A78-BB25-427F-BE07-4EA957BF2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260648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0DC4C3-A13E-4C31-A16B-5CB0B6EEE3D7}"/>
              </a:ext>
            </a:extLst>
          </p:cNvPr>
          <p:cNvSpPr/>
          <p:nvPr userDrawn="1"/>
        </p:nvSpPr>
        <p:spPr>
          <a:xfrm>
            <a:off x="0" y="0"/>
            <a:ext cx="28316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9" dirty="0" err="1">
              <a:solidFill>
                <a:schemeClr val="tx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093251-C6D3-484D-8CDF-3A5CD16BF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895" y="260648"/>
            <a:ext cx="2375983" cy="3936437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852134-83C7-4869-9AC7-8F537C6E2A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32102" y="-27517"/>
            <a:ext cx="9359900" cy="688551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E82EAEE-57F3-4005-84F8-B8B3BDED84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7" y="6117299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/50 Text/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0DC4C3-A13E-4C31-A16B-5CB0B6EEE3D7}"/>
              </a:ext>
            </a:extLst>
          </p:cNvPr>
          <p:cNvSpPr/>
          <p:nvPr userDrawn="1"/>
        </p:nvSpPr>
        <p:spPr>
          <a:xfrm>
            <a:off x="0" y="0"/>
            <a:ext cx="59999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9" dirty="0" err="1">
              <a:solidFill>
                <a:schemeClr val="tx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093251-C6D3-484D-8CDF-3A5CD16BF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894" y="260648"/>
            <a:ext cx="5068021" cy="1536171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852134-83C7-4869-9AC7-8F537C6E2A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99989" y="-27517"/>
            <a:ext cx="6192011" cy="688551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ADEDA752-9F1E-4049-A202-C4C9BFC5F7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54282" y="2042253"/>
            <a:ext cx="4868405" cy="3744416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A80549B-FCD2-409C-BD28-D50DA223B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7" y="6115128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/50 Text/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093251-C6D3-484D-8CDF-3A5CD16BF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894" y="260648"/>
            <a:ext cx="5068021" cy="1536171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231F58"/>
                </a:solidFill>
              </a:defRPr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852134-83C7-4869-9AC7-8F537C6E2A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99989" y="-27517"/>
            <a:ext cx="6192011" cy="688551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F57EBF-A3A1-4823-9FFF-D4D24A98D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03" y="6117305"/>
            <a:ext cx="2266012" cy="516809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6658167-26FC-4DF5-AB1C-CFEA42C91B7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259894" y="1999187"/>
            <a:ext cx="5068021" cy="3734071"/>
          </a:xfrm>
          <a:prstGeom prst="rect">
            <a:avLst/>
          </a:prstGeom>
        </p:spPr>
        <p:txBody>
          <a:bodyPr/>
          <a:lstStyle>
            <a:lvl1pPr>
              <a:defRPr sz="2667" baseline="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97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BE32F-F27D-4C19-8DFA-2C17B5950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AD0588-65E6-4DDF-A8DD-28C1191458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" y="1"/>
            <a:ext cx="3695700" cy="68855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A18B4-8A41-4B00-BE68-84D41B92C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920" y="166651"/>
            <a:ext cx="5376597" cy="69545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67"/>
            </a:lvl1pPr>
          </a:lstStyle>
          <a:p>
            <a:r>
              <a:rPr lang="en-US" dirty="0"/>
              <a:t>Slide title goes here</a:t>
            </a:r>
            <a:endParaRPr lang="en-GB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AF4633D-78A5-471B-B4D0-50A91BCFECF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079777" y="1412776"/>
            <a:ext cx="7214951" cy="4505933"/>
          </a:xfrm>
          <a:prstGeom prst="rect">
            <a:avLst/>
          </a:prstGeom>
        </p:spPr>
        <p:txBody>
          <a:bodyPr/>
          <a:lstStyle>
            <a:lvl1pPr>
              <a:defRPr sz="2667" baseline="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62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limite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18B4-8A41-4B00-BE68-84D41B92C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337" y="164638"/>
            <a:ext cx="3168352" cy="13441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67"/>
            </a:lvl1pPr>
          </a:lstStyle>
          <a:p>
            <a:r>
              <a:rPr lang="en-US" dirty="0"/>
              <a:t>Slide title goes here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BE32F-F27D-4C19-8DFA-2C17B5950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50" y="6130476"/>
            <a:ext cx="2266012" cy="51680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AD0588-65E6-4DDF-A8DD-28C1191458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7755" y="1"/>
            <a:ext cx="830424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F3B873E-E3FE-401E-B859-180ED6BB9D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351337" y="1702426"/>
            <a:ext cx="3168352" cy="4030836"/>
          </a:xfrm>
          <a:prstGeom prst="rect">
            <a:avLst/>
          </a:prstGeom>
        </p:spPr>
        <p:txBody>
          <a:bodyPr/>
          <a:lstStyle>
            <a:lvl1pPr>
              <a:defRPr sz="2667" baseline="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53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limited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CF8795-FBA7-47F6-AAF9-2C701FC3E513}"/>
              </a:ext>
            </a:extLst>
          </p:cNvPr>
          <p:cNvSpPr/>
          <p:nvPr userDrawn="1"/>
        </p:nvSpPr>
        <p:spPr>
          <a:xfrm>
            <a:off x="0" y="0"/>
            <a:ext cx="38877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9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A18B4-8A41-4B00-BE68-84D41B92C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337" y="164638"/>
            <a:ext cx="3168352" cy="13441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goes here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AD0588-65E6-4DDF-A8DD-28C1191458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7755" y="1"/>
            <a:ext cx="830424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9A68CAC-6394-421C-AA5C-1CA63058E2B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5621" y="1796819"/>
            <a:ext cx="3265407" cy="3744416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B1ABD10-3585-43F3-B61A-2481D3C95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0" y="6167009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FAD0F8-81B6-479E-BB04-393FD1D02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CCC762-362A-49AD-B763-07F595CF4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7582" y="2362017"/>
            <a:ext cx="2476836" cy="576064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Thank you.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E1BD8F-FE32-4A58-84A3-A39645D9B13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9801" y="5445224"/>
            <a:ext cx="2412393" cy="30163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32E94-EC51-47D5-81CE-B32295F8CD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0954" y="2938082"/>
            <a:ext cx="3630084" cy="960967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dirty="0"/>
              <a:t>Questions?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964E2C-7941-4FF5-A491-28956D95C30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132359" y="4986043"/>
            <a:ext cx="3927277" cy="3631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77199" rtl="0" eaLnBrk="1" latinLnBrk="0" hangingPunct="1">
              <a:lnSpc>
                <a:spcPts val="194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US" sz="1067" b="1" dirty="0">
                <a:solidFill>
                  <a:srgbClr val="231F58"/>
                </a:solidFill>
              </a:rPr>
              <a:t>Subscribe to email updates: www.energy-inst.org/subscribe</a:t>
            </a:r>
            <a:endParaRPr lang="en-GB" sz="1067" b="1" dirty="0">
              <a:solidFill>
                <a:srgbClr val="231F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A5DFE-6919-46CA-A600-256AE51D9C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31"/>
          <a:stretch/>
        </p:blipFill>
        <p:spPr bwMode="auto">
          <a:xfrm>
            <a:off x="5039884" y="5287675"/>
            <a:ext cx="2172505" cy="3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E730A35-1F6F-46FE-BEA2-6E3BE4053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7717" y="2374795"/>
            <a:ext cx="2476836" cy="576064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618656A-9647-49D8-A67F-C2F5C3A460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0955" y="2932127"/>
            <a:ext cx="3630084" cy="960967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  <a:endParaRPr lang="en-GB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9697F76-7702-4E50-BEDD-F73AEFA86A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260648"/>
            <a:ext cx="2274863" cy="4852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635A835-BB63-4CBA-8219-FFD4848B263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132359" y="4924504"/>
            <a:ext cx="3927277" cy="3631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77199" rtl="0" eaLnBrk="1" latinLnBrk="0" hangingPunct="1">
              <a:lnSpc>
                <a:spcPts val="194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US" sz="1067" b="1" dirty="0">
                <a:solidFill>
                  <a:schemeClr val="bg1"/>
                </a:solidFill>
              </a:rPr>
              <a:t>Subscribe to email updates: www.energy-inst.org/subscribe</a:t>
            </a:r>
            <a:endParaRPr lang="en-GB" sz="10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B0A78A8-A78D-D647-8E04-390436908A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75349"/>
            <a:ext cx="12192000" cy="38826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61FB72-A338-BF45-8C71-0FD02B926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27385" y="602411"/>
            <a:ext cx="6813036" cy="1578944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5333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&lt;Insert presentation title&gt;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C6A5FCC-37EB-BF41-91B4-20A84A7C5B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404" y="2280618"/>
            <a:ext cx="6156769" cy="6856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spcBef>
                <a:spcPts val="0"/>
              </a:spcBef>
              <a:buNone/>
              <a:defRPr sz="2667" b="0" baseline="0">
                <a:solidFill>
                  <a:schemeClr val="accent2"/>
                </a:solidFill>
              </a:defRPr>
            </a:lvl1pPr>
            <a:lvl2pPr marL="45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sub-title&gt;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8906DE-93BA-2A4F-B3C1-49386D91E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166D3C3-A212-4D7F-AE13-40E2452AC3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82" y="5733262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3702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Author name – Job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88F2FF3-11A6-4F4A-B87C-A1153BF46A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382" y="6117272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Event name and time</a:t>
            </a:r>
          </a:p>
        </p:txBody>
      </p:sp>
    </p:spTree>
    <p:extLst>
      <p:ext uri="{BB962C8B-B14F-4D97-AF65-F5344CB8AC3E}">
        <p14:creationId xmlns:p14="http://schemas.microsoft.com/office/powerpoint/2010/main" val="25729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914400" y="2130427"/>
            <a:ext cx="10363200" cy="1470027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60958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21917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438339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00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609604" y="273049"/>
            <a:ext cx="4011085" cy="1162052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5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609603" y="1435103"/>
            <a:ext cx="4011087" cy="4691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2389718" y="4800602"/>
            <a:ext cx="7315201" cy="566740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t>Titeltekst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389718" y="612776"/>
            <a:ext cx="7315201" cy="4114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7"/>
            <a:ext cx="7315201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67"/>
            </a:lvl1pPr>
            <a:lvl2pPr marL="0" indent="609585">
              <a:spcBef>
                <a:spcPts val="400"/>
              </a:spcBef>
              <a:buSzTx/>
              <a:buFontTx/>
              <a:buNone/>
              <a:defRPr sz="1867"/>
            </a:lvl2pPr>
            <a:lvl3pPr marL="0" indent="1219170">
              <a:spcBef>
                <a:spcPts val="400"/>
              </a:spcBef>
              <a:buSzTx/>
              <a:buFontTx/>
              <a:buNone/>
              <a:defRPr sz="1867"/>
            </a:lvl3pPr>
            <a:lvl4pPr marL="0" indent="1828754">
              <a:spcBef>
                <a:spcPts val="400"/>
              </a:spcBef>
              <a:buSzTx/>
              <a:buFontTx/>
              <a:buNone/>
              <a:defRPr sz="1867"/>
            </a:lvl4pPr>
            <a:lvl5pPr marL="0" indent="2438339">
              <a:spcBef>
                <a:spcPts val="400"/>
              </a:spcBef>
              <a:buSzTx/>
              <a:buFontTx/>
              <a:buNone/>
              <a:defRPr sz="1867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78B0CD-515F-4580-B063-89952438C16C}"/>
              </a:ext>
            </a:extLst>
          </p:cNvPr>
          <p:cNvSpPr/>
          <p:nvPr userDrawn="1"/>
        </p:nvSpPr>
        <p:spPr>
          <a:xfrm>
            <a:off x="5800299" y="0"/>
            <a:ext cx="6391700" cy="6858000"/>
          </a:xfrm>
          <a:prstGeom prst="rect">
            <a:avLst/>
          </a:prstGeom>
          <a:solidFill>
            <a:srgbClr val="23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52" dirty="0"/>
          </a:p>
        </p:txBody>
      </p:sp>
    </p:spTree>
    <p:extLst>
      <p:ext uri="{BB962C8B-B14F-4D97-AF65-F5344CB8AC3E}">
        <p14:creationId xmlns:p14="http://schemas.microsoft.com/office/powerpoint/2010/main" val="19306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pl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6A7B15A-2319-4328-8D94-18D2805FC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372" y="260648"/>
            <a:ext cx="8161867" cy="576064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B9F752-D5E1-423D-A474-6079F1BE4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1" y="315426"/>
            <a:ext cx="2266012" cy="5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5363" y="1382977"/>
            <a:ext cx="2725399" cy="133026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2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4271" y="2848569"/>
            <a:ext cx="2725399" cy="13302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67"/>
              </a:lnSpc>
              <a:spcBef>
                <a:spcPts val="0"/>
              </a:spcBef>
              <a:buNone/>
              <a:defRPr sz="1867" b="0" baseline="0">
                <a:solidFill>
                  <a:schemeClr val="accent2"/>
                </a:solidFill>
              </a:defRPr>
            </a:lvl1pPr>
            <a:lvl2pPr marL="45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sub-title&gt;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670E9-8017-4FFE-BA06-3BD2495A72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07701" y="0"/>
            <a:ext cx="8784299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F8B52F-2B83-4EEB-ADAA-AAC77FDFA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82" y="285088"/>
            <a:ext cx="2266012" cy="51680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B132F5-A32A-4F63-8247-B85123D452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718" y="5829306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3702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Author name – Job 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2E5C34D-EC66-4374-BE64-AD1F230997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718" y="6213316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Event name and time</a:t>
            </a:r>
          </a:p>
        </p:txBody>
      </p:sp>
    </p:spTree>
    <p:extLst>
      <p:ext uri="{BB962C8B-B14F-4D97-AF65-F5344CB8AC3E}">
        <p14:creationId xmlns:p14="http://schemas.microsoft.com/office/powerpoint/2010/main" val="11225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 5 - no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815414" y="2487936"/>
            <a:ext cx="9373361" cy="65303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67"/>
              </a:lnSpc>
              <a:buNone/>
              <a:defRPr sz="2667" b="0">
                <a:solidFill>
                  <a:srgbClr val="F37021"/>
                </a:solidFill>
              </a:defRPr>
            </a:lvl1pPr>
            <a:lvl2pPr marL="451445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2pPr>
            <a:lvl3pPr marL="902887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3pPr>
            <a:lvl4pPr marL="135433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80577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2257218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70866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316010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611552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sub-title&gt;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15414" y="1019934"/>
            <a:ext cx="6816757" cy="117546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5333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&lt;Insert presentation title&gt;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FC13CDA-226C-4AC0-850D-91B999F53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5733262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3702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Author name – Job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911DFD3-F694-4921-BFE3-64AD915B28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414" y="6117272"/>
            <a:ext cx="2724149" cy="3840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Event name and time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163CACF-B975-4592-BD68-431AE1DFE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260648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583499" y="1316765"/>
            <a:ext cx="7392821" cy="297633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5867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section title</a:t>
            </a:r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68C97-0ED1-40AC-A1BB-7CA899C12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dark">
    <p:bg>
      <p:bgPr>
        <a:solidFill>
          <a:srgbClr val="231F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583499" y="1316765"/>
            <a:ext cx="7392821" cy="297633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5867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section title</a:t>
            </a:r>
            <a:endParaRPr lang="en-GB" noProof="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3EECDC8-A18D-41BC-B1E2-C44C9878FB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260648"/>
            <a:ext cx="2274863" cy="4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l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FDE8A7-50E5-44BF-B937-C68E6A00DB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371" y="260648"/>
            <a:ext cx="8161867" cy="576064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81F9B8-DF89-4A38-B243-D32667BEC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0E50F0F-8732-4374-8FA0-4E04A899FA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69219" y="1412776"/>
            <a:ext cx="10903383" cy="4505933"/>
          </a:xfrm>
          <a:prstGeom prst="rect">
            <a:avLst/>
          </a:prstGeom>
        </p:spPr>
        <p:txBody>
          <a:bodyPr/>
          <a:lstStyle>
            <a:lvl1pPr>
              <a:defRPr sz="2667" baseline="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48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pl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6A7B15A-2319-4328-8D94-18D2805FC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371" y="260648"/>
            <a:ext cx="8161867" cy="576064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B9F752-D5E1-423D-A474-6079F1BE4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blu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FAD0F8-81B6-479E-BB04-393FD1D02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10" y="315425"/>
            <a:ext cx="2266012" cy="5168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0DC4C3-A13E-4C31-A16B-5CB0B6EEE3D7}"/>
              </a:ext>
            </a:extLst>
          </p:cNvPr>
          <p:cNvSpPr/>
          <p:nvPr userDrawn="1"/>
        </p:nvSpPr>
        <p:spPr>
          <a:xfrm>
            <a:off x="0" y="0"/>
            <a:ext cx="28316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9" dirty="0" err="1">
              <a:solidFill>
                <a:schemeClr val="tx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093251-C6D3-484D-8CDF-3A5CD16BF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645" y="230571"/>
            <a:ext cx="2375983" cy="6078749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title goes here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3399D03-5AC2-4902-9E8B-9DC91D5DD4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3311691" y="1176034"/>
            <a:ext cx="7214951" cy="4505933"/>
          </a:xfrm>
          <a:prstGeom prst="rect">
            <a:avLst/>
          </a:prstGeom>
        </p:spPr>
        <p:txBody>
          <a:bodyPr/>
          <a:lstStyle>
            <a:lvl1pPr>
              <a:defRPr sz="2667" baseline="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950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24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  <p:hf hdr="0" ftr="0"/>
  <p:txStyles>
    <p:titleStyle>
      <a:lvl1pPr algn="l" defTabSz="902887" rtl="0" eaLnBrk="1" latinLnBrk="0" hangingPunct="1">
        <a:lnSpc>
          <a:spcPts val="2587"/>
        </a:lnSpc>
        <a:spcBef>
          <a:spcPct val="0"/>
        </a:spcBef>
        <a:buNone/>
        <a:defRPr sz="2267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2887" rtl="0" eaLnBrk="1" latinLnBrk="0" hangingPunct="1">
        <a:spcBef>
          <a:spcPts val="1088"/>
        </a:spcBef>
        <a:buFont typeface="Arial" pitchFamily="34" charset="0"/>
        <a:buNone/>
        <a:defRPr sz="1632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02887" rtl="0" eaLnBrk="1" latinLnBrk="0" hangingPunct="1">
        <a:spcBef>
          <a:spcPts val="544"/>
        </a:spcBef>
        <a:buFont typeface="Wingdings 2" panose="05020102010507070707" pitchFamily="18" charset="2"/>
        <a:buNone/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326468" indent="-326468" algn="l" defTabSz="902887" rtl="0" eaLnBrk="1" latinLnBrk="0" hangingPunct="1">
        <a:spcBef>
          <a:spcPts val="272"/>
        </a:spcBef>
        <a:buClr>
          <a:schemeClr val="accent2"/>
        </a:buClr>
        <a:buFont typeface="Wingdings 2" panose="05020102010507070707" pitchFamily="18" charset="2"/>
        <a:buChar char=""/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652936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979402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1305869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1632338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1958803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2285271" indent="-326468" algn="l" defTabSz="902887" rtl="0" eaLnBrk="1" latinLnBrk="0" hangingPunct="1">
        <a:spcBef>
          <a:spcPts val="272"/>
        </a:spcBef>
        <a:buClr>
          <a:schemeClr val="accent2"/>
        </a:buClr>
        <a:buFont typeface="Arial" pitchFamily="34" charset="0"/>
        <a:buChar char="–"/>
        <a:defRPr sz="163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02887" rtl="0" eaLnBrk="1" latinLnBrk="0" hangingPunct="1">
        <a:spcBef>
          <a:spcPts val="272"/>
        </a:spcBef>
        <a:buFont typeface="Wingdings 2" panose="05020102010507070707" pitchFamily="18" charset="2"/>
        <a:buNone/>
        <a:defRPr sz="1269" kern="1200">
          <a:solidFill>
            <a:schemeClr val="tx1"/>
          </a:solidFill>
          <a:latin typeface="+mn-lt"/>
          <a:ea typeface="+mn-ea"/>
          <a:cs typeface="+mn-cs"/>
        </a:defRPr>
      </a:lvl1pPr>
      <a:lvl2pPr marL="163233" indent="-163233" algn="l" defTabSz="902887" rtl="0" eaLnBrk="1" latinLnBrk="0" hangingPunct="1">
        <a:spcBef>
          <a:spcPts val="0"/>
        </a:spcBef>
        <a:buClr>
          <a:schemeClr val="accent2"/>
        </a:buClr>
        <a:buFont typeface="Wingdings 2" panose="05020102010507070707" pitchFamily="18" charset="2"/>
        <a:buChar char=""/>
        <a:defRPr sz="1269" kern="1200">
          <a:solidFill>
            <a:schemeClr val="tx1"/>
          </a:solidFill>
          <a:latin typeface="+mn-lt"/>
          <a:ea typeface="+mn-ea"/>
          <a:cs typeface="+mn-cs"/>
        </a:defRPr>
      </a:lvl2pPr>
      <a:lvl3pPr marL="326468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>
          <a:solidFill>
            <a:schemeClr val="tx1"/>
          </a:solidFill>
          <a:latin typeface="+mn-lt"/>
          <a:ea typeface="+mn-ea"/>
          <a:cs typeface="+mn-cs"/>
        </a:defRPr>
      </a:lvl3pPr>
      <a:lvl4pPr marL="489701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>
          <a:solidFill>
            <a:schemeClr val="tx1"/>
          </a:solidFill>
          <a:latin typeface="+mn-lt"/>
          <a:ea typeface="+mn-ea"/>
          <a:cs typeface="+mn-cs"/>
        </a:defRPr>
      </a:lvl4pPr>
      <a:lvl5pPr marL="652936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>
          <a:solidFill>
            <a:schemeClr val="tx1"/>
          </a:solidFill>
          <a:latin typeface="+mn-lt"/>
          <a:ea typeface="+mn-ea"/>
          <a:cs typeface="+mn-cs"/>
        </a:defRPr>
      </a:lvl5pPr>
      <a:lvl6pPr marL="816169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>
          <a:solidFill>
            <a:schemeClr val="tx1"/>
          </a:solidFill>
          <a:latin typeface="+mn-lt"/>
          <a:ea typeface="+mn-ea"/>
          <a:cs typeface="+mn-cs"/>
        </a:defRPr>
      </a:lvl6pPr>
      <a:lvl7pPr marL="979402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>
          <a:solidFill>
            <a:schemeClr val="tx1"/>
          </a:solidFill>
          <a:latin typeface="+mn-lt"/>
          <a:ea typeface="+mn-ea"/>
          <a:cs typeface="+mn-cs"/>
        </a:defRPr>
      </a:lvl7pPr>
      <a:lvl8pPr marL="1142634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05869" indent="-163233" algn="l" defTabSz="902887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1269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8"/>
            <a:ext cx="344003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8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86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6487">
        <p:fade/>
      </p:transition>
    </mc:Choice>
    <mc:Fallback xmlns="">
      <p:transition spd="med" advTm="6487">
        <p:fade/>
      </p:transition>
    </mc:Fallback>
  </mc:AlternateContent>
  <p:txStyles>
    <p:titleStyle>
      <a:lvl1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7189" marR="0" indent="-457189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045002" marR="0" indent="-435417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625559" marR="0" indent="-406390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316422" marR="0" indent="-487668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926007" marR="0" indent="-487668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»"/>
        <a:tabLst/>
        <a:defRPr sz="42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535592" marR="0" indent="-487668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4145176" marR="0" indent="-487668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754760" marR="0" indent="-487666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5364345" marR="0" indent="-487666" algn="l" defTabSz="12191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609585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21917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82875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43833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04792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65750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267093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876678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hot air balloon above a lot of roads&#10;&#10;Description automatically generated">
            <a:extLst>
              <a:ext uri="{FF2B5EF4-FFF2-40B4-BE49-F238E27FC236}">
                <a16:creationId xmlns:a16="http://schemas.microsoft.com/office/drawing/2014/main" id="{6D65509E-147A-DEBB-0D7E-4F33B74A0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t="10761" r="1" b="334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37AD49-58B3-F867-41C5-D7E6478AA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165" y="1444284"/>
            <a:ext cx="8738412" cy="1962987"/>
          </a:xfrm>
        </p:spPr>
        <p:txBody>
          <a:bodyPr/>
          <a:lstStyle/>
          <a:p>
            <a:r>
              <a:rPr lang="en-GB" sz="5400" dirty="0">
                <a:highlight>
                  <a:srgbClr val="000000"/>
                </a:highlight>
              </a:rPr>
              <a:t>Learning effectively from near miss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6E20A-59A8-BB56-7E07-312162F58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162" y="3442263"/>
            <a:ext cx="4794939" cy="1167837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A lightweight investigation tool for non-experts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BF74A-4AE8-4802-B2DC-44907FAA2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162" y="5743226"/>
            <a:ext cx="4102788" cy="38400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Stuart King | Energy Institute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D5410-4B0F-AC76-BAB1-E08F83DAF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162" y="6127236"/>
            <a:ext cx="5117518" cy="384009"/>
          </a:xfrm>
        </p:spPr>
        <p:txBody>
          <a:bodyPr/>
          <a:lstStyle/>
          <a:p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IChemE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Hazards 33 | 7-9 November 2023</a:t>
            </a:r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F7A0E21-E036-454E-C6A8-87E907EF2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77" y="470343"/>
            <a:ext cx="2504165" cy="570951"/>
          </a:xfrm>
          <a:prstGeom prst="rect">
            <a:avLst/>
          </a:prstGeom>
        </p:spPr>
      </p:pic>
      <p:pic>
        <p:nvPicPr>
          <p:cNvPr id="9" name="Picture 8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2C1FC7D0-BD38-099B-4175-5BE513793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8" y="5462360"/>
            <a:ext cx="1059021" cy="8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F7577B59-6F6F-D18E-1407-99CF569777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27" name="Picture 2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4F257A-DBCE-46C5-8A1E-A1DFA9135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id="{5C7CC722-4BDF-293F-C2FC-C98B468DEFB9}"/>
              </a:ext>
            </a:extLst>
          </p:cNvPr>
          <p:cNvSpPr/>
          <p:nvPr/>
        </p:nvSpPr>
        <p:spPr>
          <a:xfrm>
            <a:off x="9786622" y="399825"/>
            <a:ext cx="225983" cy="225983"/>
          </a:xfrm>
          <a:prstGeom prst="ellipse">
            <a:avLst/>
          </a:prstGeom>
          <a:solidFill>
            <a:srgbClr val="2F6E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hangingPunct="0"/>
            <a:r>
              <a:rPr lang="en-GB" sz="800" kern="0" dirty="0">
                <a:ln w="0"/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92C81F55-97D8-B2E2-279A-93669DD56F4C}"/>
              </a:ext>
            </a:extLst>
          </p:cNvPr>
          <p:cNvSpPr/>
          <p:nvPr/>
        </p:nvSpPr>
        <p:spPr>
          <a:xfrm>
            <a:off x="2505090" y="366195"/>
            <a:ext cx="225983" cy="22598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hangingPunct="0"/>
            <a:r>
              <a:rPr lang="en-GB" sz="800" kern="0" dirty="0">
                <a:ln w="0"/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83CA7B-B706-D403-9911-917277064E69}"/>
              </a:ext>
            </a:extLst>
          </p:cNvPr>
          <p:cNvGrpSpPr/>
          <p:nvPr/>
        </p:nvGrpSpPr>
        <p:grpSpPr>
          <a:xfrm>
            <a:off x="10476004" y="990258"/>
            <a:ext cx="191969" cy="262200"/>
            <a:chOff x="2185789" y="3725761"/>
            <a:chExt cx="1924412" cy="955183"/>
          </a:xfrm>
          <a:effectLst/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BD2DD855-6F34-0939-C8D5-B746D1CBDAAE}"/>
                </a:ext>
              </a:extLst>
            </p:cNvPr>
            <p:cNvSpPr/>
            <p:nvPr/>
          </p:nvSpPr>
          <p:spPr>
            <a:xfrm>
              <a:off x="2185789" y="3725761"/>
              <a:ext cx="1924412" cy="586311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hangingPunct="0"/>
              <a:endParaRPr lang="en-GB" sz="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72BF95-DD87-FDD2-994D-7FAA6E99AAFD}"/>
                </a:ext>
              </a:extLst>
            </p:cNvPr>
            <p:cNvSpPr txBox="1"/>
            <p:nvPr/>
          </p:nvSpPr>
          <p:spPr>
            <a:xfrm>
              <a:off x="2423051" y="3896091"/>
              <a:ext cx="1586854" cy="78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endParaRPr lang="en-GB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28" name="Oval 27">
            <a:hlinkClick r:id="" action="ppaction://noaction"/>
            <a:extLst>
              <a:ext uri="{FF2B5EF4-FFF2-40B4-BE49-F238E27FC236}">
                <a16:creationId xmlns:a16="http://schemas.microsoft.com/office/drawing/2014/main" id="{98B40C9B-0017-7439-F118-EA5CD47C7226}"/>
              </a:ext>
            </a:extLst>
          </p:cNvPr>
          <p:cNvSpPr/>
          <p:nvPr/>
        </p:nvSpPr>
        <p:spPr>
          <a:xfrm>
            <a:off x="6788782" y="366494"/>
            <a:ext cx="225983" cy="22598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hangingPunct="0"/>
            <a:r>
              <a:rPr lang="en-GB" sz="800" kern="0" dirty="0">
                <a:ln w="0"/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</a:t>
            </a:r>
          </a:p>
        </p:txBody>
      </p:sp>
      <p:sp>
        <p:nvSpPr>
          <p:cNvPr id="29" name="Oval 28">
            <a:hlinkClick r:id="" action="ppaction://noaction"/>
            <a:extLst>
              <a:ext uri="{FF2B5EF4-FFF2-40B4-BE49-F238E27FC236}">
                <a16:creationId xmlns:a16="http://schemas.microsoft.com/office/drawing/2014/main" id="{1399C259-BCAF-F643-A2F1-702129FCDF67}"/>
              </a:ext>
            </a:extLst>
          </p:cNvPr>
          <p:cNvSpPr/>
          <p:nvPr/>
        </p:nvSpPr>
        <p:spPr>
          <a:xfrm>
            <a:off x="11114894" y="405217"/>
            <a:ext cx="225983" cy="225983"/>
          </a:xfrm>
          <a:prstGeom prst="ellipse">
            <a:avLst/>
          </a:prstGeom>
          <a:solidFill>
            <a:srgbClr val="2F6E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hangingPunct="0"/>
            <a:r>
              <a:rPr lang="en-GB" sz="800" kern="0" dirty="0">
                <a:ln w="0"/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</a:t>
            </a:r>
          </a:p>
        </p:txBody>
      </p:sp>
      <p:sp>
        <p:nvSpPr>
          <p:cNvPr id="30" name="Oval 29">
            <a:hlinkClick r:id="" action="ppaction://noaction"/>
            <a:extLst>
              <a:ext uri="{FF2B5EF4-FFF2-40B4-BE49-F238E27FC236}">
                <a16:creationId xmlns:a16="http://schemas.microsoft.com/office/drawing/2014/main" id="{0886A5A0-7F19-C776-35CF-46403AF3A937}"/>
              </a:ext>
            </a:extLst>
          </p:cNvPr>
          <p:cNvSpPr/>
          <p:nvPr/>
        </p:nvSpPr>
        <p:spPr>
          <a:xfrm>
            <a:off x="3813429" y="362982"/>
            <a:ext cx="223881" cy="22598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hangingPunct="0"/>
            <a:r>
              <a:rPr lang="en-GB" sz="800" kern="0" dirty="0">
                <a:ln w="0"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5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A9FE7B-9999-D442-B764-911BC508406E}"/>
              </a:ext>
            </a:extLst>
          </p:cNvPr>
          <p:cNvGrpSpPr/>
          <p:nvPr/>
        </p:nvGrpSpPr>
        <p:grpSpPr>
          <a:xfrm>
            <a:off x="6771248" y="1616555"/>
            <a:ext cx="247325" cy="412491"/>
            <a:chOff x="6679506" y="3625358"/>
            <a:chExt cx="185789" cy="309860"/>
          </a:xfrm>
          <a:effectLst/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3005EB-1CBB-5E80-E9CA-7E135999E0F8}"/>
                </a:ext>
              </a:extLst>
            </p:cNvPr>
            <p:cNvGrpSpPr/>
            <p:nvPr/>
          </p:nvGrpSpPr>
          <p:grpSpPr>
            <a:xfrm>
              <a:off x="6694569" y="3675704"/>
              <a:ext cx="152516" cy="86606"/>
              <a:chOff x="9058542" y="3418594"/>
              <a:chExt cx="273102" cy="15508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27AD4F1-F1F0-3D9B-F8AA-D294D30C17AC}"/>
                  </a:ext>
                </a:extLst>
              </p:cNvPr>
              <p:cNvSpPr/>
              <p:nvPr/>
            </p:nvSpPr>
            <p:spPr>
              <a:xfrm>
                <a:off x="9058542" y="3418594"/>
                <a:ext cx="273102" cy="15508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B21BA81-75AC-1597-6C23-5718EC041C64}"/>
                  </a:ext>
                </a:extLst>
              </p:cNvPr>
              <p:cNvSpPr/>
              <p:nvPr/>
            </p:nvSpPr>
            <p:spPr>
              <a:xfrm>
                <a:off x="9127905" y="3430300"/>
                <a:ext cx="134294" cy="13429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375955E-4176-5865-F1E1-798538849087}"/>
                  </a:ext>
                </a:extLst>
              </p:cNvPr>
              <p:cNvSpPr/>
              <p:nvPr/>
            </p:nvSpPr>
            <p:spPr>
              <a:xfrm>
                <a:off x="9175223" y="347717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C79F780-2DA1-901E-0110-6E0037828E30}"/>
                </a:ext>
              </a:extLst>
            </p:cNvPr>
            <p:cNvSpPr/>
            <p:nvPr/>
          </p:nvSpPr>
          <p:spPr>
            <a:xfrm>
              <a:off x="6679506" y="3625358"/>
              <a:ext cx="185789" cy="1857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hangingPunct="0"/>
              <a:endParaRPr lang="en-GB" sz="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24A1392-0E03-B894-612B-EA950D2618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4569" y="3819162"/>
              <a:ext cx="43229" cy="11605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BC225B-203F-D7E9-0793-1E772DCA1069}"/>
              </a:ext>
            </a:extLst>
          </p:cNvPr>
          <p:cNvSpPr txBox="1"/>
          <p:nvPr/>
        </p:nvSpPr>
        <p:spPr>
          <a:xfrm>
            <a:off x="6585895" y="1414180"/>
            <a:ext cx="1078315" cy="21544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Start here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79F826-50C2-E42F-EAE7-9B7A881724A2}"/>
              </a:ext>
            </a:extLst>
          </p:cNvPr>
          <p:cNvGrpSpPr/>
          <p:nvPr/>
        </p:nvGrpSpPr>
        <p:grpSpPr>
          <a:xfrm rot="10800000" flipH="1">
            <a:off x="7472283" y="952064"/>
            <a:ext cx="1871988" cy="215444"/>
            <a:chOff x="2185789" y="3650704"/>
            <a:chExt cx="1924412" cy="794625"/>
          </a:xfrm>
          <a:effectLst/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BF58E133-D56F-4E11-3638-CF3A30E72FD0}"/>
                </a:ext>
              </a:extLst>
            </p:cNvPr>
            <p:cNvSpPr/>
            <p:nvPr/>
          </p:nvSpPr>
          <p:spPr>
            <a:xfrm>
              <a:off x="2185789" y="3725761"/>
              <a:ext cx="1924412" cy="586311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hangingPunct="0"/>
              <a:endParaRPr lang="en-GB" sz="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712C94-F0DE-066E-DD11-637BBD8E74E2}"/>
                </a:ext>
              </a:extLst>
            </p:cNvPr>
            <p:cNvSpPr txBox="1"/>
            <p:nvPr/>
          </p:nvSpPr>
          <p:spPr>
            <a:xfrm>
              <a:off x="2423054" y="3650704"/>
              <a:ext cx="1586859" cy="79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endParaRPr lang="en-GB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98C4E6-93A9-7BB0-851E-5662A8AFB2FA}"/>
              </a:ext>
            </a:extLst>
          </p:cNvPr>
          <p:cNvGrpSpPr/>
          <p:nvPr/>
        </p:nvGrpSpPr>
        <p:grpSpPr>
          <a:xfrm>
            <a:off x="6391149" y="730367"/>
            <a:ext cx="1007523" cy="721436"/>
            <a:chOff x="4448049" y="1053572"/>
            <a:chExt cx="1007522" cy="721435"/>
          </a:xfrm>
          <a:effectLst/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A0731F5-6A1F-7AA4-E4E7-732E493902CE}"/>
                </a:ext>
              </a:extLst>
            </p:cNvPr>
            <p:cNvGrpSpPr/>
            <p:nvPr/>
          </p:nvGrpSpPr>
          <p:grpSpPr>
            <a:xfrm>
              <a:off x="4448049" y="1053572"/>
              <a:ext cx="1007522" cy="704708"/>
              <a:chOff x="2843808" y="204397"/>
              <a:chExt cx="2448272" cy="151216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905BD71-8400-0919-0663-0F9A816F755E}"/>
                  </a:ext>
                </a:extLst>
              </p:cNvPr>
              <p:cNvSpPr/>
              <p:nvPr/>
            </p:nvSpPr>
            <p:spPr>
              <a:xfrm>
                <a:off x="2843808" y="204397"/>
                <a:ext cx="2448272" cy="1512168"/>
              </a:xfrm>
              <a:prstGeom prst="rect">
                <a:avLst/>
              </a:prstGeom>
              <a:gradFill>
                <a:gsLst>
                  <a:gs pos="18000">
                    <a:srgbClr val="FF0000"/>
                  </a:gs>
                  <a:gs pos="50000">
                    <a:schemeClr val="bg1"/>
                  </a:gs>
                  <a:gs pos="77000">
                    <a:srgbClr val="FF0000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9AA48CA-5A92-B4B3-7602-990C227B2E07}"/>
                  </a:ext>
                </a:extLst>
              </p:cNvPr>
              <p:cNvSpPr/>
              <p:nvPr/>
            </p:nvSpPr>
            <p:spPr>
              <a:xfrm>
                <a:off x="2915816" y="348413"/>
                <a:ext cx="2304256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52356CC-2D66-F9D4-1846-1A8541991B88}"/>
                </a:ext>
              </a:extLst>
            </p:cNvPr>
            <p:cNvSpPr txBox="1"/>
            <p:nvPr/>
          </p:nvSpPr>
          <p:spPr>
            <a:xfrm>
              <a:off x="4485054" y="1559563"/>
              <a:ext cx="9472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Event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C4B981-43A9-8C19-8ECA-424FB21765A7}"/>
              </a:ext>
            </a:extLst>
          </p:cNvPr>
          <p:cNvGrpSpPr/>
          <p:nvPr/>
        </p:nvGrpSpPr>
        <p:grpSpPr>
          <a:xfrm>
            <a:off x="9378814" y="730250"/>
            <a:ext cx="1022231" cy="726075"/>
            <a:chOff x="7435713" y="1053456"/>
            <a:chExt cx="1022230" cy="726075"/>
          </a:xfrm>
          <a:effectLst/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D74BFC2-BC1C-2F8C-4F5D-2F5DA27EB130}"/>
                </a:ext>
              </a:extLst>
            </p:cNvPr>
            <p:cNvGrpSpPr/>
            <p:nvPr/>
          </p:nvGrpSpPr>
          <p:grpSpPr>
            <a:xfrm>
              <a:off x="7435713" y="1053456"/>
              <a:ext cx="1022230" cy="714995"/>
              <a:chOff x="188609" y="1916832"/>
              <a:chExt cx="2448272" cy="151216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26AC9F3-51B7-8181-6DAF-3953CF045E4F}"/>
                  </a:ext>
                </a:extLst>
              </p:cNvPr>
              <p:cNvGrpSpPr/>
              <p:nvPr/>
            </p:nvGrpSpPr>
            <p:grpSpPr>
              <a:xfrm>
                <a:off x="188609" y="1916832"/>
                <a:ext cx="2448272" cy="1512168"/>
                <a:chOff x="188609" y="1916832"/>
                <a:chExt cx="2448272" cy="1512168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2C5AC7E-2345-5FFD-C9F0-7A48F96886E6}"/>
                    </a:ext>
                  </a:extLst>
                </p:cNvPr>
                <p:cNvSpPr/>
                <p:nvPr/>
              </p:nvSpPr>
              <p:spPr>
                <a:xfrm>
                  <a:off x="188609" y="1916832"/>
                  <a:ext cx="2448272" cy="1512168"/>
                </a:xfrm>
                <a:prstGeom prst="rect">
                  <a:avLst/>
                </a:prstGeom>
                <a:gradFill flip="none" rotWithShape="1">
                  <a:gsLst>
                    <a:gs pos="19000">
                      <a:srgbClr val="008000"/>
                    </a:gs>
                    <a:gs pos="50000">
                      <a:schemeClr val="bg1"/>
                    </a:gs>
                    <a:gs pos="77000">
                      <a:srgbClr val="008000"/>
                    </a:gs>
                  </a:gsLst>
                  <a:lin ang="5400000" scaled="1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0798BC9-282B-AE9A-3FE2-225363EEDBBA}"/>
                    </a:ext>
                  </a:extLst>
                </p:cNvPr>
                <p:cNvSpPr/>
                <p:nvPr/>
              </p:nvSpPr>
              <p:spPr>
                <a:xfrm>
                  <a:off x="260617" y="2060848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B795A1C-1674-D5E8-AC95-87B85A105C60}"/>
                  </a:ext>
                </a:extLst>
              </p:cNvPr>
              <p:cNvSpPr/>
              <p:nvPr/>
            </p:nvSpPr>
            <p:spPr>
              <a:xfrm>
                <a:off x="2383813" y="3189833"/>
                <a:ext cx="171963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33BEFCB-34EA-2318-4CD2-FF08F4314E63}"/>
                </a:ext>
              </a:extLst>
            </p:cNvPr>
            <p:cNvSpPr txBox="1"/>
            <p:nvPr/>
          </p:nvSpPr>
          <p:spPr>
            <a:xfrm>
              <a:off x="7461861" y="1564087"/>
              <a:ext cx="9472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Who or what?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E0A923A-814E-F078-7BB4-FD5D695D1E47}"/>
              </a:ext>
            </a:extLst>
          </p:cNvPr>
          <p:cNvGrpSpPr/>
          <p:nvPr/>
        </p:nvGrpSpPr>
        <p:grpSpPr>
          <a:xfrm>
            <a:off x="10728662" y="730251"/>
            <a:ext cx="1022231" cy="726076"/>
            <a:chOff x="8785560" y="1053456"/>
            <a:chExt cx="1022230" cy="726075"/>
          </a:xfrm>
          <a:effectLst/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015FDF8-BCA2-135C-8664-29EC6ED0B55B}"/>
                </a:ext>
              </a:extLst>
            </p:cNvPr>
            <p:cNvGrpSpPr/>
            <p:nvPr/>
          </p:nvGrpSpPr>
          <p:grpSpPr>
            <a:xfrm>
              <a:off x="8785560" y="1053456"/>
              <a:ext cx="1022230" cy="714995"/>
              <a:chOff x="188609" y="1916832"/>
              <a:chExt cx="2448272" cy="1512168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5D852D9-7A7A-E62A-9558-223C1D83CB33}"/>
                  </a:ext>
                </a:extLst>
              </p:cNvPr>
              <p:cNvGrpSpPr/>
              <p:nvPr/>
            </p:nvGrpSpPr>
            <p:grpSpPr>
              <a:xfrm>
                <a:off x="188609" y="1916832"/>
                <a:ext cx="2448272" cy="1512168"/>
                <a:chOff x="188609" y="1916832"/>
                <a:chExt cx="2448272" cy="1512168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5C0FC7A-1DB3-09EB-A2A0-EEE8FF58AC24}"/>
                    </a:ext>
                  </a:extLst>
                </p:cNvPr>
                <p:cNvSpPr/>
                <p:nvPr/>
              </p:nvSpPr>
              <p:spPr>
                <a:xfrm>
                  <a:off x="188609" y="1916832"/>
                  <a:ext cx="2448272" cy="1512168"/>
                </a:xfrm>
                <a:prstGeom prst="rect">
                  <a:avLst/>
                </a:prstGeom>
                <a:gradFill flip="none" rotWithShape="1">
                  <a:gsLst>
                    <a:gs pos="19000">
                      <a:srgbClr val="008000"/>
                    </a:gs>
                    <a:gs pos="50000">
                      <a:schemeClr val="bg1"/>
                    </a:gs>
                    <a:gs pos="77000">
                      <a:srgbClr val="008000"/>
                    </a:gs>
                  </a:gsLst>
                  <a:lin ang="5400000" scaled="1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DB1C56A-3410-DBCF-3932-7B5CF5BE67F6}"/>
                    </a:ext>
                  </a:extLst>
                </p:cNvPr>
                <p:cNvSpPr/>
                <p:nvPr/>
              </p:nvSpPr>
              <p:spPr>
                <a:xfrm>
                  <a:off x="260617" y="2060848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7418649-CA43-4BB1-24E8-C0D649E6B396}"/>
                  </a:ext>
                </a:extLst>
              </p:cNvPr>
              <p:cNvSpPr/>
              <p:nvPr/>
            </p:nvSpPr>
            <p:spPr>
              <a:xfrm>
                <a:off x="2383813" y="3189833"/>
                <a:ext cx="171963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D945F59-9E2A-10B5-004A-697A13E4BDF7}"/>
                </a:ext>
              </a:extLst>
            </p:cNvPr>
            <p:cNvSpPr txBox="1"/>
            <p:nvPr/>
          </p:nvSpPr>
          <p:spPr>
            <a:xfrm>
              <a:off x="8803899" y="1564087"/>
              <a:ext cx="9472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Harm?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6BCB44A-5073-86E6-57AD-66FB6ABC7073}"/>
              </a:ext>
            </a:extLst>
          </p:cNvPr>
          <p:cNvGrpSpPr/>
          <p:nvPr/>
        </p:nvGrpSpPr>
        <p:grpSpPr>
          <a:xfrm rot="10800000" flipH="1">
            <a:off x="4467903" y="958504"/>
            <a:ext cx="1871988" cy="215444"/>
            <a:chOff x="2185789" y="3650704"/>
            <a:chExt cx="1924412" cy="794625"/>
          </a:xfrm>
          <a:effectLst/>
        </p:grpSpPr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08C8ED63-E070-2054-592C-27B06C48082D}"/>
                </a:ext>
              </a:extLst>
            </p:cNvPr>
            <p:cNvSpPr/>
            <p:nvPr/>
          </p:nvSpPr>
          <p:spPr>
            <a:xfrm>
              <a:off x="2185789" y="3725761"/>
              <a:ext cx="1924412" cy="586311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hangingPunct="0"/>
              <a:endParaRPr lang="en-GB" sz="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B1A1BFF-11D6-96D3-5AD4-BF35537D93A3}"/>
                </a:ext>
              </a:extLst>
            </p:cNvPr>
            <p:cNvSpPr txBox="1"/>
            <p:nvPr/>
          </p:nvSpPr>
          <p:spPr>
            <a:xfrm>
              <a:off x="2423054" y="3650704"/>
              <a:ext cx="1586859" cy="79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endParaRPr lang="en-GB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BC23A91-3733-32A3-2223-76DC15EBAC3C}"/>
              </a:ext>
            </a:extLst>
          </p:cNvPr>
          <p:cNvGrpSpPr/>
          <p:nvPr/>
        </p:nvGrpSpPr>
        <p:grpSpPr>
          <a:xfrm>
            <a:off x="3428092" y="730060"/>
            <a:ext cx="994561" cy="715094"/>
            <a:chOff x="2985524" y="3110367"/>
            <a:chExt cx="1237647" cy="889873"/>
          </a:xfrm>
          <a:effectLst/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9AEB00-DE80-5353-164A-9E2AF35119CC}"/>
                </a:ext>
              </a:extLst>
            </p:cNvPr>
            <p:cNvGrpSpPr/>
            <p:nvPr/>
          </p:nvGrpSpPr>
          <p:grpSpPr>
            <a:xfrm>
              <a:off x="2985524" y="3110367"/>
              <a:ext cx="1237647" cy="865668"/>
              <a:chOff x="179512" y="204397"/>
              <a:chExt cx="2448272" cy="1512168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58AC0FA-58B1-43A4-AE63-41957CFC1740}"/>
                  </a:ext>
                </a:extLst>
              </p:cNvPr>
              <p:cNvSpPr/>
              <p:nvPr/>
            </p:nvSpPr>
            <p:spPr>
              <a:xfrm>
                <a:off x="179512" y="204397"/>
                <a:ext cx="2448272" cy="1512168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93C112F-6327-E3AB-2E89-A6DB4A7D1FFC}"/>
                  </a:ext>
                </a:extLst>
              </p:cNvPr>
              <p:cNvSpPr/>
              <p:nvPr/>
            </p:nvSpPr>
            <p:spPr>
              <a:xfrm>
                <a:off x="251520" y="348413"/>
                <a:ext cx="2304256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5CC590-9E88-2424-1E6F-8C3F52525ECF}"/>
                </a:ext>
              </a:extLst>
            </p:cNvPr>
            <p:cNvSpPr txBox="1"/>
            <p:nvPr/>
          </p:nvSpPr>
          <p:spPr>
            <a:xfrm>
              <a:off x="2995289" y="3732138"/>
              <a:ext cx="1227881" cy="26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highlight>
                    <a:srgbClr val="000000"/>
                  </a:highlight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The Hazard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75F40EF-467F-C3C6-3FEA-6D78D09A1C6C}"/>
              </a:ext>
            </a:extLst>
          </p:cNvPr>
          <p:cNvGrpSpPr/>
          <p:nvPr/>
        </p:nvGrpSpPr>
        <p:grpSpPr>
          <a:xfrm>
            <a:off x="2093511" y="730367"/>
            <a:ext cx="1007523" cy="721436"/>
            <a:chOff x="150410" y="1053572"/>
            <a:chExt cx="1007522" cy="721435"/>
          </a:xfrm>
          <a:effectLst/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CE947F4-7DA9-6B9C-5BE9-65C7D951227F}"/>
                </a:ext>
              </a:extLst>
            </p:cNvPr>
            <p:cNvGrpSpPr/>
            <p:nvPr/>
          </p:nvGrpSpPr>
          <p:grpSpPr>
            <a:xfrm>
              <a:off x="150410" y="1053572"/>
              <a:ext cx="1007522" cy="704708"/>
              <a:chOff x="2843808" y="204397"/>
              <a:chExt cx="2448272" cy="151216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6C5D36F-58A1-696B-5D71-76E1F7860F0D}"/>
                  </a:ext>
                </a:extLst>
              </p:cNvPr>
              <p:cNvSpPr/>
              <p:nvPr/>
            </p:nvSpPr>
            <p:spPr>
              <a:xfrm>
                <a:off x="2843808" y="204397"/>
                <a:ext cx="2448272" cy="1512168"/>
              </a:xfrm>
              <a:prstGeom prst="rect">
                <a:avLst/>
              </a:prstGeom>
              <a:gradFill>
                <a:gsLst>
                  <a:gs pos="18000">
                    <a:schemeClr val="accent1">
                      <a:lumMod val="75000"/>
                    </a:schemeClr>
                  </a:gs>
                  <a:gs pos="50000">
                    <a:schemeClr val="bg1"/>
                  </a:gs>
                  <a:gs pos="7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2367265-E02C-A067-9053-380D822C1007}"/>
                  </a:ext>
                </a:extLst>
              </p:cNvPr>
              <p:cNvSpPr/>
              <p:nvPr/>
            </p:nvSpPr>
            <p:spPr>
              <a:xfrm>
                <a:off x="2915816" y="348413"/>
                <a:ext cx="2304256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072F80D-9156-C4C7-EA98-6E44649E3DD9}"/>
                </a:ext>
              </a:extLst>
            </p:cNvPr>
            <p:cNvSpPr txBox="1"/>
            <p:nvPr/>
          </p:nvSpPr>
          <p:spPr>
            <a:xfrm>
              <a:off x="199645" y="1559563"/>
              <a:ext cx="9472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Context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1B02A7C-71AA-EADB-308C-BC8D9DA996F7}"/>
              </a:ext>
            </a:extLst>
          </p:cNvPr>
          <p:cNvGrpSpPr/>
          <p:nvPr/>
        </p:nvGrpSpPr>
        <p:grpSpPr>
          <a:xfrm>
            <a:off x="3176669" y="991170"/>
            <a:ext cx="191969" cy="262200"/>
            <a:chOff x="2185789" y="3725761"/>
            <a:chExt cx="1924412" cy="955183"/>
          </a:xfrm>
          <a:effectLst/>
        </p:grpSpPr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F21E00C3-819A-4441-A72C-DA4F28658141}"/>
                </a:ext>
              </a:extLst>
            </p:cNvPr>
            <p:cNvSpPr/>
            <p:nvPr/>
          </p:nvSpPr>
          <p:spPr>
            <a:xfrm>
              <a:off x="2185789" y="3725761"/>
              <a:ext cx="1924412" cy="586311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hangingPunct="0"/>
              <a:endParaRPr lang="en-GB" sz="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ECFFE19-A2C5-6009-C7AC-C49AE2E77D56}"/>
                </a:ext>
              </a:extLst>
            </p:cNvPr>
            <p:cNvSpPr txBox="1"/>
            <p:nvPr/>
          </p:nvSpPr>
          <p:spPr>
            <a:xfrm>
              <a:off x="2423051" y="3896091"/>
              <a:ext cx="1586854" cy="78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endParaRPr lang="en-GB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2DEF40-DD6F-0E83-A0BD-BCA752F77955}"/>
              </a:ext>
            </a:extLst>
          </p:cNvPr>
          <p:cNvGrpSpPr/>
          <p:nvPr/>
        </p:nvGrpSpPr>
        <p:grpSpPr>
          <a:xfrm>
            <a:off x="4474020" y="394694"/>
            <a:ext cx="7276873" cy="1716906"/>
            <a:chOff x="4474018" y="394693"/>
            <a:chExt cx="7276873" cy="1716907"/>
          </a:xfrm>
        </p:grpSpPr>
        <p:sp>
          <p:nvSpPr>
            <p:cNvPr id="22" name="Oval 21">
              <a:hlinkClick r:id="" action="ppaction://noaction"/>
              <a:extLst>
                <a:ext uri="{FF2B5EF4-FFF2-40B4-BE49-F238E27FC236}">
                  <a16:creationId xmlns:a16="http://schemas.microsoft.com/office/drawing/2014/main" id="{1AD378C3-DE9E-6890-82E8-5A8DDC66370E}"/>
                </a:ext>
              </a:extLst>
            </p:cNvPr>
            <p:cNvSpPr/>
            <p:nvPr/>
          </p:nvSpPr>
          <p:spPr>
            <a:xfrm>
              <a:off x="5321467" y="405216"/>
              <a:ext cx="225983" cy="2259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6</a:t>
              </a:r>
            </a:p>
          </p:txBody>
        </p:sp>
        <p:sp>
          <p:nvSpPr>
            <p:cNvPr id="23" name="Oval 22">
              <a:hlinkClick r:id="" action="ppaction://noaction"/>
              <a:extLst>
                <a:ext uri="{FF2B5EF4-FFF2-40B4-BE49-F238E27FC236}">
                  <a16:creationId xmlns:a16="http://schemas.microsoft.com/office/drawing/2014/main" id="{E46CE644-FB92-7C3A-F10F-7CD1F8B42AF8}"/>
                </a:ext>
              </a:extLst>
            </p:cNvPr>
            <p:cNvSpPr/>
            <p:nvPr/>
          </p:nvSpPr>
          <p:spPr>
            <a:xfrm>
              <a:off x="8264410" y="394693"/>
              <a:ext cx="225983" cy="2259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6</a:t>
              </a: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D179F45F-1517-B198-7465-E4E1A23B64A1}"/>
                </a:ext>
              </a:extLst>
            </p:cNvPr>
            <p:cNvGrpSpPr/>
            <p:nvPr/>
          </p:nvGrpSpPr>
          <p:grpSpPr>
            <a:xfrm>
              <a:off x="4474018" y="739466"/>
              <a:ext cx="924989" cy="1372134"/>
              <a:chOff x="2540442" y="1062675"/>
              <a:chExt cx="924989" cy="1372134"/>
            </a:xfrm>
            <a:effectLst/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E33FED1B-0688-67A5-8600-145891BE7AA2}"/>
                  </a:ext>
                </a:extLst>
              </p:cNvPr>
              <p:cNvGrpSpPr/>
              <p:nvPr/>
            </p:nvGrpSpPr>
            <p:grpSpPr>
              <a:xfrm>
                <a:off x="2540442" y="1062675"/>
                <a:ext cx="924989" cy="1236346"/>
                <a:chOff x="5580112" y="326269"/>
                <a:chExt cx="2579813" cy="2921470"/>
              </a:xfrm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E9FF2A9D-B699-058F-10C2-68D76BA28205}"/>
                    </a:ext>
                  </a:extLst>
                </p:cNvPr>
                <p:cNvSpPr/>
                <p:nvPr/>
              </p:nvSpPr>
              <p:spPr>
                <a:xfrm>
                  <a:off x="6516216" y="326269"/>
                  <a:ext cx="720080" cy="634212"/>
                </a:xfrm>
                <a:prstGeom prst="rect">
                  <a:avLst/>
                </a:prstGeom>
                <a:gradFill>
                  <a:gsLst>
                    <a:gs pos="19000">
                      <a:schemeClr val="tx1"/>
                    </a:gs>
                    <a:gs pos="50000">
                      <a:schemeClr val="bg1"/>
                    </a:gs>
                    <a:gs pos="77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99EA642C-57FC-68C3-AB2A-D57655926833}"/>
                    </a:ext>
                  </a:extLst>
                </p:cNvPr>
                <p:cNvSpPr/>
                <p:nvPr/>
              </p:nvSpPr>
              <p:spPr>
                <a:xfrm>
                  <a:off x="6516216" y="1282620"/>
                  <a:ext cx="720080" cy="634212"/>
                </a:xfrm>
                <a:prstGeom prst="rect">
                  <a:avLst/>
                </a:prstGeom>
                <a:gradFill>
                  <a:gsLst>
                    <a:gs pos="19000">
                      <a:schemeClr val="tx1"/>
                    </a:gs>
                    <a:gs pos="50000">
                      <a:schemeClr val="bg1"/>
                    </a:gs>
                    <a:gs pos="77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C926E9A5-70AC-8EDA-CF99-43718C7F8FEC}"/>
                    </a:ext>
                  </a:extLst>
                </p:cNvPr>
                <p:cNvSpPr/>
                <p:nvPr/>
              </p:nvSpPr>
              <p:spPr>
                <a:xfrm>
                  <a:off x="5580112" y="1916831"/>
                  <a:ext cx="2579813" cy="133090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3018439A-2C33-0DD4-8472-51100E13DAB4}"/>
                  </a:ext>
                </a:extLst>
              </p:cNvPr>
              <p:cNvSpPr/>
              <p:nvPr/>
            </p:nvSpPr>
            <p:spPr>
              <a:xfrm>
                <a:off x="2540442" y="2299021"/>
                <a:ext cx="924989" cy="135788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Barrier 4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1522DE70-B290-2E43-EB37-474BA5E28CB2}"/>
                </a:ext>
              </a:extLst>
            </p:cNvPr>
            <p:cNvGrpSpPr/>
            <p:nvPr/>
          </p:nvGrpSpPr>
          <p:grpSpPr>
            <a:xfrm>
              <a:off x="5435202" y="739466"/>
              <a:ext cx="924989" cy="1372134"/>
              <a:chOff x="2540442" y="1062675"/>
              <a:chExt cx="924989" cy="1372134"/>
            </a:xfrm>
            <a:effectLst/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3AE04547-1F61-E43C-7FC1-5F78981FC08D}"/>
                  </a:ext>
                </a:extLst>
              </p:cNvPr>
              <p:cNvGrpSpPr/>
              <p:nvPr/>
            </p:nvGrpSpPr>
            <p:grpSpPr>
              <a:xfrm>
                <a:off x="2540442" y="1062675"/>
                <a:ext cx="924989" cy="1236346"/>
                <a:chOff x="5580112" y="326269"/>
                <a:chExt cx="2579813" cy="292147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FB6A7662-60B4-D98E-41EE-B8D1E41D5F2B}"/>
                    </a:ext>
                  </a:extLst>
                </p:cNvPr>
                <p:cNvSpPr/>
                <p:nvPr/>
              </p:nvSpPr>
              <p:spPr>
                <a:xfrm>
                  <a:off x="6516216" y="326269"/>
                  <a:ext cx="720080" cy="634212"/>
                </a:xfrm>
                <a:prstGeom prst="rect">
                  <a:avLst/>
                </a:prstGeom>
                <a:gradFill>
                  <a:gsLst>
                    <a:gs pos="19000">
                      <a:schemeClr val="tx1"/>
                    </a:gs>
                    <a:gs pos="50000">
                      <a:schemeClr val="bg1"/>
                    </a:gs>
                    <a:gs pos="77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51CA9956-6FE8-2154-3536-764C53F2A09B}"/>
                    </a:ext>
                  </a:extLst>
                </p:cNvPr>
                <p:cNvSpPr/>
                <p:nvPr/>
              </p:nvSpPr>
              <p:spPr>
                <a:xfrm>
                  <a:off x="6516216" y="1282620"/>
                  <a:ext cx="720080" cy="634212"/>
                </a:xfrm>
                <a:prstGeom prst="rect">
                  <a:avLst/>
                </a:prstGeom>
                <a:gradFill>
                  <a:gsLst>
                    <a:gs pos="19000">
                      <a:schemeClr val="tx1"/>
                    </a:gs>
                    <a:gs pos="50000">
                      <a:schemeClr val="bg1"/>
                    </a:gs>
                    <a:gs pos="77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125A773B-3902-0835-BA73-1342D444DC12}"/>
                    </a:ext>
                  </a:extLst>
                </p:cNvPr>
                <p:cNvSpPr/>
                <p:nvPr/>
              </p:nvSpPr>
              <p:spPr>
                <a:xfrm>
                  <a:off x="5580112" y="1916831"/>
                  <a:ext cx="2579813" cy="133090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36A492D9-4FCC-C04A-54C5-8B6A0C5D812B}"/>
                  </a:ext>
                </a:extLst>
              </p:cNvPr>
              <p:cNvSpPr/>
              <p:nvPr/>
            </p:nvSpPr>
            <p:spPr>
              <a:xfrm>
                <a:off x="2540442" y="2299021"/>
                <a:ext cx="924989" cy="135788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Barrier 3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3D58BF73-1353-C17D-AA51-88FD96ACC916}"/>
                </a:ext>
              </a:extLst>
            </p:cNvPr>
            <p:cNvGrpSpPr/>
            <p:nvPr/>
          </p:nvGrpSpPr>
          <p:grpSpPr>
            <a:xfrm>
              <a:off x="7454774" y="736746"/>
              <a:ext cx="924989" cy="1372134"/>
              <a:chOff x="2540442" y="1062675"/>
              <a:chExt cx="924989" cy="1372134"/>
            </a:xfrm>
            <a:effectLst/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B87FFF87-C065-D68D-9407-3F9E37F22365}"/>
                  </a:ext>
                </a:extLst>
              </p:cNvPr>
              <p:cNvGrpSpPr/>
              <p:nvPr/>
            </p:nvGrpSpPr>
            <p:grpSpPr>
              <a:xfrm>
                <a:off x="2540442" y="1062675"/>
                <a:ext cx="924989" cy="1236346"/>
                <a:chOff x="5580112" y="326269"/>
                <a:chExt cx="2579813" cy="292147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4CA8297B-A2ED-B32D-E79F-6DE740F49236}"/>
                    </a:ext>
                  </a:extLst>
                </p:cNvPr>
                <p:cNvSpPr/>
                <p:nvPr/>
              </p:nvSpPr>
              <p:spPr>
                <a:xfrm>
                  <a:off x="6516216" y="326269"/>
                  <a:ext cx="720080" cy="634212"/>
                </a:xfrm>
                <a:prstGeom prst="rect">
                  <a:avLst/>
                </a:prstGeom>
                <a:gradFill>
                  <a:gsLst>
                    <a:gs pos="19000">
                      <a:schemeClr val="tx1"/>
                    </a:gs>
                    <a:gs pos="50000">
                      <a:schemeClr val="bg1"/>
                    </a:gs>
                    <a:gs pos="77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E9F5608D-7BAB-6531-A1DC-5625AA799482}"/>
                    </a:ext>
                  </a:extLst>
                </p:cNvPr>
                <p:cNvSpPr/>
                <p:nvPr/>
              </p:nvSpPr>
              <p:spPr>
                <a:xfrm>
                  <a:off x="6516216" y="1282620"/>
                  <a:ext cx="720080" cy="634212"/>
                </a:xfrm>
                <a:prstGeom prst="rect">
                  <a:avLst/>
                </a:prstGeom>
                <a:gradFill>
                  <a:gsLst>
                    <a:gs pos="19000">
                      <a:schemeClr val="tx1"/>
                    </a:gs>
                    <a:gs pos="50000">
                      <a:schemeClr val="bg1"/>
                    </a:gs>
                    <a:gs pos="77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92514A82-A584-F668-8026-37E7FCBC2597}"/>
                    </a:ext>
                  </a:extLst>
                </p:cNvPr>
                <p:cNvSpPr/>
                <p:nvPr/>
              </p:nvSpPr>
              <p:spPr>
                <a:xfrm>
                  <a:off x="5580112" y="1916831"/>
                  <a:ext cx="2579813" cy="133090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806F0986-B5C9-B78B-AE9C-052F19902DCD}"/>
                  </a:ext>
                </a:extLst>
              </p:cNvPr>
              <p:cNvSpPr/>
              <p:nvPr/>
            </p:nvSpPr>
            <p:spPr>
              <a:xfrm>
                <a:off x="2540442" y="2299021"/>
                <a:ext cx="924989" cy="135788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Barrier 2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0EACE49-65D7-9342-8EB8-5108A8A988C3}"/>
                </a:ext>
              </a:extLst>
            </p:cNvPr>
            <p:cNvGrpSpPr/>
            <p:nvPr/>
          </p:nvGrpSpPr>
          <p:grpSpPr>
            <a:xfrm>
              <a:off x="8417672" y="734197"/>
              <a:ext cx="924989" cy="1372134"/>
              <a:chOff x="2540442" y="1062675"/>
              <a:chExt cx="924989" cy="1372134"/>
            </a:xfrm>
            <a:effectLst/>
          </p:grpSpPr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2B2704BA-4073-3580-C4AB-D9AF6AAE9D23}"/>
                  </a:ext>
                </a:extLst>
              </p:cNvPr>
              <p:cNvGrpSpPr/>
              <p:nvPr/>
            </p:nvGrpSpPr>
            <p:grpSpPr>
              <a:xfrm>
                <a:off x="2540442" y="1062675"/>
                <a:ext cx="924989" cy="1236346"/>
                <a:chOff x="5580112" y="326269"/>
                <a:chExt cx="2579813" cy="2921470"/>
              </a:xfrm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B5B53940-D920-C1DB-5417-6FA83EE1D802}"/>
                    </a:ext>
                  </a:extLst>
                </p:cNvPr>
                <p:cNvSpPr/>
                <p:nvPr/>
              </p:nvSpPr>
              <p:spPr>
                <a:xfrm>
                  <a:off x="6516216" y="326269"/>
                  <a:ext cx="720080" cy="634212"/>
                </a:xfrm>
                <a:prstGeom prst="rect">
                  <a:avLst/>
                </a:prstGeom>
                <a:gradFill>
                  <a:gsLst>
                    <a:gs pos="19000">
                      <a:schemeClr val="tx1"/>
                    </a:gs>
                    <a:gs pos="50000">
                      <a:schemeClr val="bg1"/>
                    </a:gs>
                    <a:gs pos="77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3BAEB552-A483-5A9B-4EBE-A08380FAD215}"/>
                    </a:ext>
                  </a:extLst>
                </p:cNvPr>
                <p:cNvSpPr/>
                <p:nvPr/>
              </p:nvSpPr>
              <p:spPr>
                <a:xfrm>
                  <a:off x="6516216" y="1282620"/>
                  <a:ext cx="720080" cy="634212"/>
                </a:xfrm>
                <a:prstGeom prst="rect">
                  <a:avLst/>
                </a:prstGeom>
                <a:gradFill>
                  <a:gsLst>
                    <a:gs pos="19000">
                      <a:schemeClr val="tx1"/>
                    </a:gs>
                    <a:gs pos="50000">
                      <a:schemeClr val="bg1"/>
                    </a:gs>
                    <a:gs pos="77000">
                      <a:schemeClr val="tx1"/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2D2B8AB8-791A-2542-7E07-E2A9A9A0ED13}"/>
                    </a:ext>
                  </a:extLst>
                </p:cNvPr>
                <p:cNvSpPr/>
                <p:nvPr/>
              </p:nvSpPr>
              <p:spPr>
                <a:xfrm>
                  <a:off x="5580112" y="1916831"/>
                  <a:ext cx="2579813" cy="133090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E65171AA-B57A-E810-CAE8-9408CA9C9A1E}"/>
                  </a:ext>
                </a:extLst>
              </p:cNvPr>
              <p:cNvSpPr/>
              <p:nvPr/>
            </p:nvSpPr>
            <p:spPr>
              <a:xfrm>
                <a:off x="2540442" y="2299021"/>
                <a:ext cx="924989" cy="135788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Barrier 1</a:t>
                </a:r>
              </a:p>
            </p:txBody>
          </p:sp>
        </p:grp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7535C2A2-8CF1-FBFC-D712-7B5B26F25A3C}"/>
                </a:ext>
              </a:extLst>
            </p:cNvPr>
            <p:cNvSpPr txBox="1"/>
            <p:nvPr/>
          </p:nvSpPr>
          <p:spPr>
            <a:xfrm>
              <a:off x="10427192" y="1599767"/>
              <a:ext cx="13236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hangingPunct="0"/>
              <a:r>
                <a:rPr lang="en-GB" sz="1100" kern="0" dirty="0">
                  <a:solidFill>
                    <a:srgbClr val="000000"/>
                  </a:solidFill>
                  <a:latin typeface="Ink Free" panose="03080402000500000000" pitchFamily="66" charset="0"/>
                  <a:cs typeface="Calibri"/>
                  <a:sym typeface="Calibri"/>
                </a:rPr>
                <a:t>‘Work as imagined’</a:t>
              </a:r>
            </a:p>
          </p:txBody>
        </p: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DF3B6F14-C3CC-5156-A8AA-FD6A1E9614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34956" y="1727987"/>
              <a:ext cx="5922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5F1ABA-DB21-1073-41CE-2368B62925AB}"/>
              </a:ext>
            </a:extLst>
          </p:cNvPr>
          <p:cNvSpPr txBox="1"/>
          <p:nvPr/>
        </p:nvSpPr>
        <p:spPr>
          <a:xfrm>
            <a:off x="2041589" y="2324349"/>
            <a:ext cx="722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hangingPunct="0"/>
            <a:r>
              <a:rPr lang="en-GB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How it happened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4D1C4-AA58-3F81-0336-1E9FCF5BA76E}"/>
              </a:ext>
            </a:extLst>
          </p:cNvPr>
          <p:cNvSpPr txBox="1"/>
          <p:nvPr/>
        </p:nvSpPr>
        <p:spPr>
          <a:xfrm>
            <a:off x="6420783" y="856449"/>
            <a:ext cx="9482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Jim trips over bucket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6A673-4839-6A46-BE40-8E794C09576F}"/>
              </a:ext>
            </a:extLst>
          </p:cNvPr>
          <p:cNvSpPr txBox="1"/>
          <p:nvPr/>
        </p:nvSpPr>
        <p:spPr>
          <a:xfrm>
            <a:off x="9425483" y="921335"/>
            <a:ext cx="94825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Jim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0F608-EECC-3A86-662F-3321DBEE11D9}"/>
              </a:ext>
            </a:extLst>
          </p:cNvPr>
          <p:cNvSpPr txBox="1"/>
          <p:nvPr/>
        </p:nvSpPr>
        <p:spPr>
          <a:xfrm>
            <a:off x="10779547" y="929521"/>
            <a:ext cx="94825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Grazed hands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2C066-010E-EE5F-D46C-2E2CA7E3DD75}"/>
              </a:ext>
            </a:extLst>
          </p:cNvPr>
          <p:cNvSpPr txBox="1"/>
          <p:nvPr/>
        </p:nvSpPr>
        <p:spPr>
          <a:xfrm>
            <a:off x="3444688" y="930961"/>
            <a:ext cx="94825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Bucket on the floor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CBCE8-B6E6-B02C-5D6B-7B4B57EAE22E}"/>
              </a:ext>
            </a:extLst>
          </p:cNvPr>
          <p:cNvSpPr txBox="1"/>
          <p:nvPr/>
        </p:nvSpPr>
        <p:spPr>
          <a:xfrm>
            <a:off x="2113139" y="716609"/>
            <a:ext cx="948256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Jim was walking down the corridor. Interior decorators working in area.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92745-700A-4976-5F9A-7C83F4E1649D}"/>
              </a:ext>
            </a:extLst>
          </p:cNvPr>
          <p:cNvSpPr txBox="1"/>
          <p:nvPr/>
        </p:nvSpPr>
        <p:spPr>
          <a:xfrm>
            <a:off x="4554750" y="1445245"/>
            <a:ext cx="82379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Store bucket in safe place away from walkways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E6797-0330-FC67-E838-B8A51222694C}"/>
              </a:ext>
            </a:extLst>
          </p:cNvPr>
          <p:cNvSpPr txBox="1"/>
          <p:nvPr/>
        </p:nvSpPr>
        <p:spPr>
          <a:xfrm>
            <a:off x="5589583" y="1384503"/>
            <a:ext cx="823797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Close off corridor or cordon off working area</a:t>
            </a:r>
          </a:p>
        </p:txBody>
      </p:sp>
      <p:pic>
        <p:nvPicPr>
          <p:cNvPr id="1026" name="Picture 2" descr="How to Write Excellent Procedures that your Team will Love - BlogIn">
            <a:extLst>
              <a:ext uri="{FF2B5EF4-FFF2-40B4-BE49-F238E27FC236}">
                <a16:creationId xmlns:a16="http://schemas.microsoft.com/office/drawing/2014/main" id="{042FF989-18A3-83FE-39B7-23836A7D4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r="29536"/>
          <a:stretch/>
        </p:blipFill>
        <p:spPr bwMode="auto">
          <a:xfrm>
            <a:off x="2150873" y="3260585"/>
            <a:ext cx="3363959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Is There A Shortage Of Skilled Workers?">
            <a:extLst>
              <a:ext uri="{FF2B5EF4-FFF2-40B4-BE49-F238E27FC236}">
                <a16:creationId xmlns:a16="http://schemas.microsoft.com/office/drawing/2014/main" id="{03271657-5552-5671-90D2-52D1510F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41" y="3266235"/>
            <a:ext cx="5295188" cy="26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D64918-3A97-EC1F-2A9D-88E7FFD72A6E}"/>
              </a:ext>
            </a:extLst>
          </p:cNvPr>
          <p:cNvCxnSpPr/>
          <p:nvPr/>
        </p:nvCxnSpPr>
        <p:spPr>
          <a:xfrm flipH="1">
            <a:off x="4169408" y="2214466"/>
            <a:ext cx="720952" cy="143069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4ED363-54F3-5628-F366-EAD94A90379E}"/>
              </a:ext>
            </a:extLst>
          </p:cNvPr>
          <p:cNvCxnSpPr>
            <a:cxnSpLocks/>
          </p:cNvCxnSpPr>
          <p:nvPr/>
        </p:nvCxnSpPr>
        <p:spPr>
          <a:xfrm>
            <a:off x="5897697" y="2280001"/>
            <a:ext cx="1042195" cy="124075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702970-A72C-40EF-64B0-6869038FB223}"/>
              </a:ext>
            </a:extLst>
          </p:cNvPr>
          <p:cNvSpPr txBox="1"/>
          <p:nvPr/>
        </p:nvSpPr>
        <p:spPr>
          <a:xfrm>
            <a:off x="2142746" y="5870013"/>
            <a:ext cx="3363959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Documented in the procedures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D8BD8-00F2-E82A-B178-BA9C9F0F0F7E}"/>
              </a:ext>
            </a:extLst>
          </p:cNvPr>
          <p:cNvSpPr txBox="1"/>
          <p:nvPr/>
        </p:nvSpPr>
        <p:spPr>
          <a:xfrm>
            <a:off x="6413380" y="5899187"/>
            <a:ext cx="5280856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Known about by workers</a:t>
            </a:r>
          </a:p>
        </p:txBody>
      </p:sp>
      <p:pic>
        <p:nvPicPr>
          <p:cNvPr id="12" name="Picture 11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6744BBAB-4D02-EB46-3295-E9740FD20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F7577B59-6F6F-D18E-1407-99CF569777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27" name="Picture 2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4F257A-DBCE-46C5-8A1E-A1DFA9135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EF6608B-032F-89CF-774D-1088BB2F9A08}"/>
              </a:ext>
            </a:extLst>
          </p:cNvPr>
          <p:cNvGrpSpPr/>
          <p:nvPr/>
        </p:nvGrpSpPr>
        <p:grpSpPr>
          <a:xfrm>
            <a:off x="2093511" y="362981"/>
            <a:ext cx="9657380" cy="1666065"/>
            <a:chOff x="2093511" y="362980"/>
            <a:chExt cx="9657380" cy="1666065"/>
          </a:xfrm>
        </p:grpSpPr>
        <p:sp>
          <p:nvSpPr>
            <p:cNvPr id="13" name="Oval 12">
              <a:hlinkClick r:id="" action="ppaction://noaction"/>
              <a:extLst>
                <a:ext uri="{FF2B5EF4-FFF2-40B4-BE49-F238E27FC236}">
                  <a16:creationId xmlns:a16="http://schemas.microsoft.com/office/drawing/2014/main" id="{5C7CC722-4BDF-293F-C2FC-C98B468DEFB9}"/>
                </a:ext>
              </a:extLst>
            </p:cNvPr>
            <p:cNvSpPr/>
            <p:nvPr/>
          </p:nvSpPr>
          <p:spPr>
            <a:xfrm>
              <a:off x="9786620" y="399823"/>
              <a:ext cx="225983" cy="225983"/>
            </a:xfrm>
            <a:prstGeom prst="ellipse">
              <a:avLst/>
            </a:prstGeom>
            <a:solidFill>
              <a:srgbClr val="2F6E2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2</a:t>
              </a:r>
            </a:p>
          </p:txBody>
        </p:sp>
        <p:sp>
          <p:nvSpPr>
            <p:cNvPr id="14" name="Oval 13">
              <a:hlinkClick r:id="" action="ppaction://noaction"/>
              <a:extLst>
                <a:ext uri="{FF2B5EF4-FFF2-40B4-BE49-F238E27FC236}">
                  <a16:creationId xmlns:a16="http://schemas.microsoft.com/office/drawing/2014/main" id="{92C81F55-97D8-B2E2-279A-93669DD56F4C}"/>
                </a:ext>
              </a:extLst>
            </p:cNvPr>
            <p:cNvSpPr/>
            <p:nvPr/>
          </p:nvSpPr>
          <p:spPr>
            <a:xfrm>
              <a:off x="2505089" y="366194"/>
              <a:ext cx="225983" cy="22598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4</a:t>
              </a:r>
            </a:p>
          </p:txBody>
        </p:sp>
        <p:sp>
          <p:nvSpPr>
            <p:cNvPr id="22" name="Oval 21">
              <a:hlinkClick r:id="" action="ppaction://noaction"/>
              <a:extLst>
                <a:ext uri="{FF2B5EF4-FFF2-40B4-BE49-F238E27FC236}">
                  <a16:creationId xmlns:a16="http://schemas.microsoft.com/office/drawing/2014/main" id="{1AD378C3-DE9E-6890-82E8-5A8DDC66370E}"/>
                </a:ext>
              </a:extLst>
            </p:cNvPr>
            <p:cNvSpPr/>
            <p:nvPr/>
          </p:nvSpPr>
          <p:spPr>
            <a:xfrm>
              <a:off x="5321467" y="405216"/>
              <a:ext cx="225983" cy="2259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6</a:t>
              </a:r>
            </a:p>
          </p:txBody>
        </p:sp>
        <p:sp>
          <p:nvSpPr>
            <p:cNvPr id="23" name="Oval 22">
              <a:hlinkClick r:id="" action="ppaction://noaction"/>
              <a:extLst>
                <a:ext uri="{FF2B5EF4-FFF2-40B4-BE49-F238E27FC236}">
                  <a16:creationId xmlns:a16="http://schemas.microsoft.com/office/drawing/2014/main" id="{E46CE644-FB92-7C3A-F10F-7CD1F8B42AF8}"/>
                </a:ext>
              </a:extLst>
            </p:cNvPr>
            <p:cNvSpPr/>
            <p:nvPr/>
          </p:nvSpPr>
          <p:spPr>
            <a:xfrm>
              <a:off x="8264410" y="394693"/>
              <a:ext cx="225983" cy="2259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6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83CA7B-B706-D403-9911-917277064E69}"/>
                </a:ext>
              </a:extLst>
            </p:cNvPr>
            <p:cNvGrpSpPr/>
            <p:nvPr/>
          </p:nvGrpSpPr>
          <p:grpSpPr>
            <a:xfrm>
              <a:off x="10476002" y="990258"/>
              <a:ext cx="191969" cy="262200"/>
              <a:chOff x="2185789" y="3725761"/>
              <a:chExt cx="1924412" cy="955188"/>
            </a:xfrm>
            <a:effectLst/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BD2DD855-6F34-0939-C8D5-B746D1CBDAAE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72BF95-DD87-FDD2-994D-7FAA6E99AAFD}"/>
                  </a:ext>
                </a:extLst>
              </p:cNvPr>
              <p:cNvSpPr txBox="1"/>
              <p:nvPr/>
            </p:nvSpPr>
            <p:spPr>
              <a:xfrm>
                <a:off x="2423051" y="3896092"/>
                <a:ext cx="1586854" cy="78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28" name="Oval 27">
              <a:hlinkClick r:id="" action="ppaction://noaction"/>
              <a:extLst>
                <a:ext uri="{FF2B5EF4-FFF2-40B4-BE49-F238E27FC236}">
                  <a16:creationId xmlns:a16="http://schemas.microsoft.com/office/drawing/2014/main" id="{98B40C9B-0017-7439-F118-EA5CD47C7226}"/>
                </a:ext>
              </a:extLst>
            </p:cNvPr>
            <p:cNvSpPr/>
            <p:nvPr/>
          </p:nvSpPr>
          <p:spPr>
            <a:xfrm>
              <a:off x="6788781" y="366493"/>
              <a:ext cx="225983" cy="2259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1</a:t>
              </a:r>
            </a:p>
          </p:txBody>
        </p:sp>
        <p:sp>
          <p:nvSpPr>
            <p:cNvPr id="29" name="Oval 28">
              <a:hlinkClick r:id="" action="ppaction://noaction"/>
              <a:extLst>
                <a:ext uri="{FF2B5EF4-FFF2-40B4-BE49-F238E27FC236}">
                  <a16:creationId xmlns:a16="http://schemas.microsoft.com/office/drawing/2014/main" id="{1399C259-BCAF-F643-A2F1-702129FCDF67}"/>
                </a:ext>
              </a:extLst>
            </p:cNvPr>
            <p:cNvSpPr/>
            <p:nvPr/>
          </p:nvSpPr>
          <p:spPr>
            <a:xfrm>
              <a:off x="11114892" y="405215"/>
              <a:ext cx="225983" cy="225983"/>
            </a:xfrm>
            <a:prstGeom prst="ellipse">
              <a:avLst/>
            </a:prstGeom>
            <a:solidFill>
              <a:srgbClr val="2F6E2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3</a:t>
              </a:r>
            </a:p>
          </p:txBody>
        </p:sp>
        <p:sp>
          <p:nvSpPr>
            <p:cNvPr id="30" name="Oval 29">
              <a:hlinkClick r:id="" action="ppaction://noaction"/>
              <a:extLst>
                <a:ext uri="{FF2B5EF4-FFF2-40B4-BE49-F238E27FC236}">
                  <a16:creationId xmlns:a16="http://schemas.microsoft.com/office/drawing/2014/main" id="{0886A5A0-7F19-C776-35CF-46403AF3A937}"/>
                </a:ext>
              </a:extLst>
            </p:cNvPr>
            <p:cNvSpPr/>
            <p:nvPr/>
          </p:nvSpPr>
          <p:spPr>
            <a:xfrm>
              <a:off x="3813428" y="362980"/>
              <a:ext cx="223881" cy="22598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5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EA9FE7B-9999-D442-B764-911BC508406E}"/>
                </a:ext>
              </a:extLst>
            </p:cNvPr>
            <p:cNvGrpSpPr/>
            <p:nvPr/>
          </p:nvGrpSpPr>
          <p:grpSpPr>
            <a:xfrm>
              <a:off x="6771248" y="1616555"/>
              <a:ext cx="247325" cy="412490"/>
              <a:chOff x="6679506" y="3625358"/>
              <a:chExt cx="185789" cy="309860"/>
            </a:xfrm>
            <a:effectLst/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B3005EB-1CBB-5E80-E9CA-7E135999E0F8}"/>
                  </a:ext>
                </a:extLst>
              </p:cNvPr>
              <p:cNvGrpSpPr/>
              <p:nvPr/>
            </p:nvGrpSpPr>
            <p:grpSpPr>
              <a:xfrm>
                <a:off x="6694569" y="3675704"/>
                <a:ext cx="152516" cy="86606"/>
                <a:chOff x="9058542" y="3418594"/>
                <a:chExt cx="273102" cy="155081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27AD4F1-F1F0-3D9B-F8AA-D294D30C17AC}"/>
                    </a:ext>
                  </a:extLst>
                </p:cNvPr>
                <p:cNvSpPr/>
                <p:nvPr/>
              </p:nvSpPr>
              <p:spPr>
                <a:xfrm>
                  <a:off x="9058542" y="3418594"/>
                  <a:ext cx="273102" cy="15508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B21BA81-75AC-1597-6C23-5718EC041C64}"/>
                    </a:ext>
                  </a:extLst>
                </p:cNvPr>
                <p:cNvSpPr/>
                <p:nvPr/>
              </p:nvSpPr>
              <p:spPr>
                <a:xfrm>
                  <a:off x="9127905" y="3430300"/>
                  <a:ext cx="134294" cy="134294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375955E-4176-5865-F1E1-798538849087}"/>
                    </a:ext>
                  </a:extLst>
                </p:cNvPr>
                <p:cNvSpPr/>
                <p:nvPr/>
              </p:nvSpPr>
              <p:spPr>
                <a:xfrm>
                  <a:off x="9175223" y="3477179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C79F780-2DA1-901E-0110-6E0037828E30}"/>
                  </a:ext>
                </a:extLst>
              </p:cNvPr>
              <p:cNvSpPr/>
              <p:nvPr/>
            </p:nvSpPr>
            <p:spPr>
              <a:xfrm>
                <a:off x="6679506" y="3625358"/>
                <a:ext cx="185789" cy="18578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24A1392-0E03-B894-612B-EA950D2618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94569" y="3819162"/>
                <a:ext cx="43229" cy="116056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BC225B-203F-D7E9-0793-1E772DCA1069}"/>
                </a:ext>
              </a:extLst>
            </p:cNvPr>
            <p:cNvSpPr txBox="1"/>
            <p:nvPr/>
          </p:nvSpPr>
          <p:spPr>
            <a:xfrm>
              <a:off x="6585894" y="1414180"/>
              <a:ext cx="1078315" cy="21544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defTabSz="1219170" hangingPunct="0"/>
              <a:r>
                <a: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Start here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79F826-50C2-E42F-EAE7-9B7A881724A2}"/>
                </a:ext>
              </a:extLst>
            </p:cNvPr>
            <p:cNvGrpSpPr/>
            <p:nvPr/>
          </p:nvGrpSpPr>
          <p:grpSpPr>
            <a:xfrm rot="10800000" flipH="1">
              <a:off x="7472283" y="952066"/>
              <a:ext cx="1871988" cy="215444"/>
              <a:chOff x="2185789" y="3650699"/>
              <a:chExt cx="1924412" cy="794629"/>
            </a:xfrm>
            <a:effectLst/>
          </p:grpSpPr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BF58E133-D56F-4E11-3638-CF3A30E72FD0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712C94-F0DE-066E-DD11-637BBD8E74E2}"/>
                  </a:ext>
                </a:extLst>
              </p:cNvPr>
              <p:cNvSpPr txBox="1"/>
              <p:nvPr/>
            </p:nvSpPr>
            <p:spPr>
              <a:xfrm>
                <a:off x="2423054" y="3650699"/>
                <a:ext cx="1586859" cy="79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898C4E6-93A9-7BB0-851E-5662A8AFB2FA}"/>
                </a:ext>
              </a:extLst>
            </p:cNvPr>
            <p:cNvGrpSpPr/>
            <p:nvPr/>
          </p:nvGrpSpPr>
          <p:grpSpPr>
            <a:xfrm>
              <a:off x="6391150" y="730365"/>
              <a:ext cx="1007522" cy="721435"/>
              <a:chOff x="4448049" y="1053572"/>
              <a:chExt cx="1007522" cy="721435"/>
            </a:xfrm>
            <a:effectLst/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A0731F5-6A1F-7AA4-E4E7-732E493902CE}"/>
                  </a:ext>
                </a:extLst>
              </p:cNvPr>
              <p:cNvGrpSpPr/>
              <p:nvPr/>
            </p:nvGrpSpPr>
            <p:grpSpPr>
              <a:xfrm>
                <a:off x="4448049" y="1053572"/>
                <a:ext cx="1007522" cy="704708"/>
                <a:chOff x="2843808" y="204397"/>
                <a:chExt cx="2448272" cy="1512168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905BD71-8400-0919-0663-0F9A816F755E}"/>
                    </a:ext>
                  </a:extLst>
                </p:cNvPr>
                <p:cNvSpPr/>
                <p:nvPr/>
              </p:nvSpPr>
              <p:spPr>
                <a:xfrm>
                  <a:off x="2843808" y="204397"/>
                  <a:ext cx="2448272" cy="1512168"/>
                </a:xfrm>
                <a:prstGeom prst="rect">
                  <a:avLst/>
                </a:prstGeom>
                <a:gradFill>
                  <a:gsLst>
                    <a:gs pos="18000">
                      <a:srgbClr val="FF0000"/>
                    </a:gs>
                    <a:gs pos="50000">
                      <a:schemeClr val="bg1"/>
                    </a:gs>
                    <a:gs pos="77000">
                      <a:srgbClr val="FF0000"/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9AA48CA-5A92-B4B3-7602-990C227B2E07}"/>
                    </a:ext>
                  </a:extLst>
                </p:cNvPr>
                <p:cNvSpPr/>
                <p:nvPr/>
              </p:nvSpPr>
              <p:spPr>
                <a:xfrm>
                  <a:off x="2915816" y="348413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2356CC-2D66-F9D4-1846-1A8541991B88}"/>
                  </a:ext>
                </a:extLst>
              </p:cNvPr>
              <p:cNvSpPr txBox="1"/>
              <p:nvPr/>
            </p:nvSpPr>
            <p:spPr>
              <a:xfrm>
                <a:off x="4485054" y="1559563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Event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CC4B981-43A9-8C19-8ECA-424FB21765A7}"/>
                </a:ext>
              </a:extLst>
            </p:cNvPr>
            <p:cNvGrpSpPr/>
            <p:nvPr/>
          </p:nvGrpSpPr>
          <p:grpSpPr>
            <a:xfrm>
              <a:off x="9378814" y="730248"/>
              <a:ext cx="1022230" cy="726075"/>
              <a:chOff x="7435713" y="1053456"/>
              <a:chExt cx="1022230" cy="726075"/>
            </a:xfrm>
            <a:effectLst/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D74BFC2-BC1C-2F8C-4F5D-2F5DA27EB130}"/>
                  </a:ext>
                </a:extLst>
              </p:cNvPr>
              <p:cNvGrpSpPr/>
              <p:nvPr/>
            </p:nvGrpSpPr>
            <p:grpSpPr>
              <a:xfrm>
                <a:off x="7435713" y="1053456"/>
                <a:ext cx="1022230" cy="714995"/>
                <a:chOff x="188609" y="1916832"/>
                <a:chExt cx="2448272" cy="1512168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26AC9F3-51B7-8181-6DAF-3953CF045E4F}"/>
                    </a:ext>
                  </a:extLst>
                </p:cNvPr>
                <p:cNvGrpSpPr/>
                <p:nvPr/>
              </p:nvGrpSpPr>
              <p:grpSpPr>
                <a:xfrm>
                  <a:off x="188609" y="1916832"/>
                  <a:ext cx="2448272" cy="1512168"/>
                  <a:chOff x="188609" y="1916832"/>
                  <a:chExt cx="2448272" cy="1512168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52C5AC7E-2345-5FFD-C9F0-7A48F96886E6}"/>
                      </a:ext>
                    </a:extLst>
                  </p:cNvPr>
                  <p:cNvSpPr/>
                  <p:nvPr/>
                </p:nvSpPr>
                <p:spPr>
                  <a:xfrm>
                    <a:off x="188609" y="1916832"/>
                    <a:ext cx="2448272" cy="1512168"/>
                  </a:xfrm>
                  <a:prstGeom prst="rect">
                    <a:avLst/>
                  </a:prstGeom>
                  <a:gradFill flip="none" rotWithShape="1">
                    <a:gsLst>
                      <a:gs pos="19000">
                        <a:srgbClr val="008000"/>
                      </a:gs>
                      <a:gs pos="50000">
                        <a:schemeClr val="bg1"/>
                      </a:gs>
                      <a:gs pos="77000">
                        <a:srgbClr val="0080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E0798BC9-282B-AE9A-3FE2-225363EEDBBA}"/>
                      </a:ext>
                    </a:extLst>
                  </p:cNvPr>
                  <p:cNvSpPr/>
                  <p:nvPr/>
                </p:nvSpPr>
                <p:spPr>
                  <a:xfrm>
                    <a:off x="260617" y="2060848"/>
                    <a:ext cx="2304256" cy="1008112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DB795A1C-1674-D5E8-AC95-87B85A105C60}"/>
                    </a:ext>
                  </a:extLst>
                </p:cNvPr>
                <p:cNvSpPr/>
                <p:nvPr/>
              </p:nvSpPr>
              <p:spPr>
                <a:xfrm>
                  <a:off x="2383813" y="3189833"/>
                  <a:ext cx="171963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3BEFCB-34EA-2318-4CD2-FF08F4314E63}"/>
                  </a:ext>
                </a:extLst>
              </p:cNvPr>
              <p:cNvSpPr txBox="1"/>
              <p:nvPr/>
            </p:nvSpPr>
            <p:spPr>
              <a:xfrm>
                <a:off x="7461861" y="1564087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Who or what?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E0A923A-814E-F078-7BB4-FD5D695D1E47}"/>
                </a:ext>
              </a:extLst>
            </p:cNvPr>
            <p:cNvGrpSpPr/>
            <p:nvPr/>
          </p:nvGrpSpPr>
          <p:grpSpPr>
            <a:xfrm>
              <a:off x="10728661" y="730248"/>
              <a:ext cx="1022230" cy="726075"/>
              <a:chOff x="8785560" y="1053456"/>
              <a:chExt cx="1022230" cy="726075"/>
            </a:xfrm>
            <a:effectLst/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015FDF8-BCA2-135C-8664-29EC6ED0B55B}"/>
                  </a:ext>
                </a:extLst>
              </p:cNvPr>
              <p:cNvGrpSpPr/>
              <p:nvPr/>
            </p:nvGrpSpPr>
            <p:grpSpPr>
              <a:xfrm>
                <a:off x="8785560" y="1053456"/>
                <a:ext cx="1022230" cy="714995"/>
                <a:chOff x="188609" y="1916832"/>
                <a:chExt cx="2448272" cy="1512168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5D852D9-7A7A-E62A-9558-223C1D83CB33}"/>
                    </a:ext>
                  </a:extLst>
                </p:cNvPr>
                <p:cNvGrpSpPr/>
                <p:nvPr/>
              </p:nvGrpSpPr>
              <p:grpSpPr>
                <a:xfrm>
                  <a:off x="188609" y="1916832"/>
                  <a:ext cx="2448272" cy="1512168"/>
                  <a:chOff x="188609" y="1916832"/>
                  <a:chExt cx="2448272" cy="1512168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5C0FC7A-1DB3-09EB-A2A0-EEE8FF58AC24}"/>
                      </a:ext>
                    </a:extLst>
                  </p:cNvPr>
                  <p:cNvSpPr/>
                  <p:nvPr/>
                </p:nvSpPr>
                <p:spPr>
                  <a:xfrm>
                    <a:off x="188609" y="1916832"/>
                    <a:ext cx="2448272" cy="1512168"/>
                  </a:xfrm>
                  <a:prstGeom prst="rect">
                    <a:avLst/>
                  </a:prstGeom>
                  <a:gradFill flip="none" rotWithShape="1">
                    <a:gsLst>
                      <a:gs pos="19000">
                        <a:srgbClr val="008000"/>
                      </a:gs>
                      <a:gs pos="50000">
                        <a:schemeClr val="bg1"/>
                      </a:gs>
                      <a:gs pos="77000">
                        <a:srgbClr val="0080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7DB1C56A-3410-DBCF-3932-7B5CF5BE67F6}"/>
                      </a:ext>
                    </a:extLst>
                  </p:cNvPr>
                  <p:cNvSpPr/>
                  <p:nvPr/>
                </p:nvSpPr>
                <p:spPr>
                  <a:xfrm>
                    <a:off x="260617" y="2060848"/>
                    <a:ext cx="2304256" cy="1008112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7418649-CA43-4BB1-24E8-C0D649E6B396}"/>
                    </a:ext>
                  </a:extLst>
                </p:cNvPr>
                <p:cNvSpPr/>
                <p:nvPr/>
              </p:nvSpPr>
              <p:spPr>
                <a:xfrm>
                  <a:off x="2383813" y="3189833"/>
                  <a:ext cx="171963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945F59-9E2A-10B5-004A-697A13E4BDF7}"/>
                  </a:ext>
                </a:extLst>
              </p:cNvPr>
              <p:cNvSpPr txBox="1"/>
              <p:nvPr/>
            </p:nvSpPr>
            <p:spPr>
              <a:xfrm>
                <a:off x="8803899" y="1564087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Harm?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6BCB44A-5073-86E6-57AD-66FB6ABC7073}"/>
                </a:ext>
              </a:extLst>
            </p:cNvPr>
            <p:cNvGrpSpPr/>
            <p:nvPr/>
          </p:nvGrpSpPr>
          <p:grpSpPr>
            <a:xfrm rot="10800000" flipH="1">
              <a:off x="4467902" y="958506"/>
              <a:ext cx="1871988" cy="215444"/>
              <a:chOff x="2185789" y="3650699"/>
              <a:chExt cx="1924412" cy="794629"/>
            </a:xfrm>
            <a:effectLst/>
          </p:grpSpPr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08C8ED63-E070-2054-592C-27B06C48082D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B1A1BFF-11D6-96D3-5AD4-BF35537D93A3}"/>
                  </a:ext>
                </a:extLst>
              </p:cNvPr>
              <p:cNvSpPr txBox="1"/>
              <p:nvPr/>
            </p:nvSpPr>
            <p:spPr>
              <a:xfrm>
                <a:off x="2423054" y="3650699"/>
                <a:ext cx="1586859" cy="79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BC23A91-3733-32A3-2223-76DC15EBAC3C}"/>
                </a:ext>
              </a:extLst>
            </p:cNvPr>
            <p:cNvGrpSpPr/>
            <p:nvPr/>
          </p:nvGrpSpPr>
          <p:grpSpPr>
            <a:xfrm>
              <a:off x="3428091" y="730057"/>
              <a:ext cx="1012066" cy="715090"/>
              <a:chOff x="2985524" y="3110367"/>
              <a:chExt cx="1259430" cy="889870"/>
            </a:xfrm>
            <a:effectLst/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09AEB00-DE80-5353-164A-9E2AF35119CC}"/>
                  </a:ext>
                </a:extLst>
              </p:cNvPr>
              <p:cNvGrpSpPr/>
              <p:nvPr/>
            </p:nvGrpSpPr>
            <p:grpSpPr>
              <a:xfrm>
                <a:off x="2985524" y="3110367"/>
                <a:ext cx="1237647" cy="865668"/>
                <a:chOff x="179512" y="204397"/>
                <a:chExt cx="2448272" cy="1512168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58AC0FA-58B1-43A4-AE63-41957CFC1740}"/>
                    </a:ext>
                  </a:extLst>
                </p:cNvPr>
                <p:cNvSpPr/>
                <p:nvPr/>
              </p:nvSpPr>
              <p:spPr>
                <a:xfrm>
                  <a:off x="179512" y="204397"/>
                  <a:ext cx="2448272" cy="1512168"/>
                </a:xfrm>
                <a:prstGeom prst="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93C112F-6327-E3AB-2E89-A6DB4A7D1FFC}"/>
                    </a:ext>
                  </a:extLst>
                </p:cNvPr>
                <p:cNvSpPr/>
                <p:nvPr/>
              </p:nvSpPr>
              <p:spPr>
                <a:xfrm>
                  <a:off x="251520" y="348413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85CC590-9E88-2424-1E6F-8C3F52525ECF}"/>
                  </a:ext>
                </a:extLst>
              </p:cNvPr>
              <p:cNvSpPr txBox="1"/>
              <p:nvPr/>
            </p:nvSpPr>
            <p:spPr>
              <a:xfrm>
                <a:off x="2995291" y="3732135"/>
                <a:ext cx="1249663" cy="268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highlight>
                      <a:srgbClr val="000000"/>
                    </a:highlight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The Hazard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75F40EF-467F-C3C6-3FEA-6D78D09A1C6C}"/>
                </a:ext>
              </a:extLst>
            </p:cNvPr>
            <p:cNvGrpSpPr/>
            <p:nvPr/>
          </p:nvGrpSpPr>
          <p:grpSpPr>
            <a:xfrm>
              <a:off x="2093511" y="730365"/>
              <a:ext cx="1007522" cy="721435"/>
              <a:chOff x="150410" y="1053572"/>
              <a:chExt cx="1007522" cy="721435"/>
            </a:xfrm>
            <a:effectLst/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BCE947F4-7DA9-6B9C-5BE9-65C7D951227F}"/>
                  </a:ext>
                </a:extLst>
              </p:cNvPr>
              <p:cNvGrpSpPr/>
              <p:nvPr/>
            </p:nvGrpSpPr>
            <p:grpSpPr>
              <a:xfrm>
                <a:off x="150410" y="1053572"/>
                <a:ext cx="1007522" cy="704708"/>
                <a:chOff x="2843808" y="204397"/>
                <a:chExt cx="2448272" cy="1512168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6C5D36F-58A1-696B-5D71-76E1F7860F0D}"/>
                    </a:ext>
                  </a:extLst>
                </p:cNvPr>
                <p:cNvSpPr/>
                <p:nvPr/>
              </p:nvSpPr>
              <p:spPr>
                <a:xfrm>
                  <a:off x="2843808" y="204397"/>
                  <a:ext cx="2448272" cy="1512168"/>
                </a:xfrm>
                <a:prstGeom prst="rect">
                  <a:avLst/>
                </a:prstGeom>
                <a:gradFill>
                  <a:gsLst>
                    <a:gs pos="18000">
                      <a:schemeClr val="accent1">
                        <a:lumMod val="75000"/>
                      </a:schemeClr>
                    </a:gs>
                    <a:gs pos="50000">
                      <a:schemeClr val="bg1"/>
                    </a:gs>
                    <a:gs pos="7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2367265-E02C-A067-9053-380D822C1007}"/>
                    </a:ext>
                  </a:extLst>
                </p:cNvPr>
                <p:cNvSpPr/>
                <p:nvPr/>
              </p:nvSpPr>
              <p:spPr>
                <a:xfrm>
                  <a:off x="2915816" y="348413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072F80D-9156-C4C7-EA98-6E44649E3DD9}"/>
                  </a:ext>
                </a:extLst>
              </p:cNvPr>
              <p:cNvSpPr txBox="1"/>
              <p:nvPr/>
            </p:nvSpPr>
            <p:spPr>
              <a:xfrm>
                <a:off x="199645" y="1559563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Context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1B02A7C-71AA-EADB-308C-BC8D9DA996F7}"/>
                </a:ext>
              </a:extLst>
            </p:cNvPr>
            <p:cNvGrpSpPr/>
            <p:nvPr/>
          </p:nvGrpSpPr>
          <p:grpSpPr>
            <a:xfrm>
              <a:off x="3176668" y="991169"/>
              <a:ext cx="191969" cy="262200"/>
              <a:chOff x="2185789" y="3725761"/>
              <a:chExt cx="1924412" cy="955188"/>
            </a:xfrm>
            <a:effectLst/>
          </p:grpSpPr>
          <p:sp>
            <p:nvSpPr>
              <p:cNvPr id="75" name="Arrow: Right 74">
                <a:extLst>
                  <a:ext uri="{FF2B5EF4-FFF2-40B4-BE49-F238E27FC236}">
                    <a16:creationId xmlns:a16="http://schemas.microsoft.com/office/drawing/2014/main" id="{F21E00C3-819A-4441-A72C-DA4F28658141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ECFFE19-A2C5-6009-C7AC-C49AE2E77D56}"/>
                  </a:ext>
                </a:extLst>
              </p:cNvPr>
              <p:cNvSpPr txBox="1"/>
              <p:nvPr/>
            </p:nvSpPr>
            <p:spPr>
              <a:xfrm>
                <a:off x="2423051" y="3896092"/>
                <a:ext cx="1586854" cy="78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179F45F-1517-B198-7465-E4E1A23B64A1}"/>
              </a:ext>
            </a:extLst>
          </p:cNvPr>
          <p:cNvGrpSpPr/>
          <p:nvPr/>
        </p:nvGrpSpPr>
        <p:grpSpPr>
          <a:xfrm>
            <a:off x="4474019" y="739466"/>
            <a:ext cx="924989" cy="1372135"/>
            <a:chOff x="2540442" y="1062675"/>
            <a:chExt cx="924989" cy="1372134"/>
          </a:xfrm>
          <a:effectLst/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33FED1B-0688-67A5-8600-145891BE7AA2}"/>
                </a:ext>
              </a:extLst>
            </p:cNvPr>
            <p:cNvGrpSpPr/>
            <p:nvPr/>
          </p:nvGrpSpPr>
          <p:grpSpPr>
            <a:xfrm>
              <a:off x="2540442" y="1062675"/>
              <a:ext cx="924989" cy="1236346"/>
              <a:chOff x="5580112" y="326269"/>
              <a:chExt cx="2579813" cy="2921470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9FF2A9D-B699-058F-10C2-68D76BA28205}"/>
                  </a:ext>
                </a:extLst>
              </p:cNvPr>
              <p:cNvSpPr/>
              <p:nvPr/>
            </p:nvSpPr>
            <p:spPr>
              <a:xfrm>
                <a:off x="6516216" y="326269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9EA642C-57FC-68C3-AB2A-D57655926833}"/>
                  </a:ext>
                </a:extLst>
              </p:cNvPr>
              <p:cNvSpPr/>
              <p:nvPr/>
            </p:nvSpPr>
            <p:spPr>
              <a:xfrm>
                <a:off x="6516216" y="1282620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926E9A5-70AC-8EDA-CF99-43718C7F8FEC}"/>
                  </a:ext>
                </a:extLst>
              </p:cNvPr>
              <p:cNvSpPr/>
              <p:nvPr/>
            </p:nvSpPr>
            <p:spPr>
              <a:xfrm>
                <a:off x="5580112" y="1916831"/>
                <a:ext cx="2579813" cy="13309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018439A-2C33-0DD4-8472-51100E13DAB4}"/>
                </a:ext>
              </a:extLst>
            </p:cNvPr>
            <p:cNvSpPr/>
            <p:nvPr/>
          </p:nvSpPr>
          <p:spPr>
            <a:xfrm>
              <a:off x="2540442" y="2299021"/>
              <a:ext cx="924989" cy="13578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Barrier 4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522DE70-B290-2E43-EB37-474BA5E28CB2}"/>
              </a:ext>
            </a:extLst>
          </p:cNvPr>
          <p:cNvGrpSpPr/>
          <p:nvPr/>
        </p:nvGrpSpPr>
        <p:grpSpPr>
          <a:xfrm>
            <a:off x="5435203" y="739466"/>
            <a:ext cx="924989" cy="1372135"/>
            <a:chOff x="2540442" y="1062675"/>
            <a:chExt cx="924989" cy="1372134"/>
          </a:xfrm>
          <a:effectLst/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3AE04547-1F61-E43C-7FC1-5F78981FC08D}"/>
                </a:ext>
              </a:extLst>
            </p:cNvPr>
            <p:cNvGrpSpPr/>
            <p:nvPr/>
          </p:nvGrpSpPr>
          <p:grpSpPr>
            <a:xfrm>
              <a:off x="2540442" y="1062675"/>
              <a:ext cx="924989" cy="1236346"/>
              <a:chOff x="5580112" y="326269"/>
              <a:chExt cx="2579813" cy="2921470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FB6A7662-60B4-D98E-41EE-B8D1E41D5F2B}"/>
                  </a:ext>
                </a:extLst>
              </p:cNvPr>
              <p:cNvSpPr/>
              <p:nvPr/>
            </p:nvSpPr>
            <p:spPr>
              <a:xfrm>
                <a:off x="6516216" y="326269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51CA9956-6FE8-2154-3536-764C53F2A09B}"/>
                  </a:ext>
                </a:extLst>
              </p:cNvPr>
              <p:cNvSpPr/>
              <p:nvPr/>
            </p:nvSpPr>
            <p:spPr>
              <a:xfrm>
                <a:off x="6516216" y="1282620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125A773B-3902-0835-BA73-1342D444DC12}"/>
                  </a:ext>
                </a:extLst>
              </p:cNvPr>
              <p:cNvSpPr/>
              <p:nvPr/>
            </p:nvSpPr>
            <p:spPr>
              <a:xfrm>
                <a:off x="5580112" y="1916831"/>
                <a:ext cx="2579813" cy="13309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6A492D9-4FCC-C04A-54C5-8B6A0C5D812B}"/>
                </a:ext>
              </a:extLst>
            </p:cNvPr>
            <p:cNvSpPr/>
            <p:nvPr/>
          </p:nvSpPr>
          <p:spPr>
            <a:xfrm>
              <a:off x="2540442" y="2299021"/>
              <a:ext cx="924989" cy="13578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Barrier 3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D58BF73-1353-C17D-AA51-88FD96ACC916}"/>
              </a:ext>
            </a:extLst>
          </p:cNvPr>
          <p:cNvGrpSpPr/>
          <p:nvPr/>
        </p:nvGrpSpPr>
        <p:grpSpPr>
          <a:xfrm>
            <a:off x="7454775" y="736746"/>
            <a:ext cx="924989" cy="1372135"/>
            <a:chOff x="2540442" y="1062675"/>
            <a:chExt cx="924989" cy="1372134"/>
          </a:xfrm>
          <a:effectLst/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B87FFF87-C065-D68D-9407-3F9E37F22365}"/>
                </a:ext>
              </a:extLst>
            </p:cNvPr>
            <p:cNvGrpSpPr/>
            <p:nvPr/>
          </p:nvGrpSpPr>
          <p:grpSpPr>
            <a:xfrm>
              <a:off x="2540442" y="1062675"/>
              <a:ext cx="924989" cy="1236346"/>
              <a:chOff x="5580112" y="326269"/>
              <a:chExt cx="2579813" cy="2921470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4CA8297B-A2ED-B32D-E79F-6DE740F49236}"/>
                  </a:ext>
                </a:extLst>
              </p:cNvPr>
              <p:cNvSpPr/>
              <p:nvPr/>
            </p:nvSpPr>
            <p:spPr>
              <a:xfrm>
                <a:off x="6516216" y="326269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9F5608D-7BAB-6531-A1DC-5625AA799482}"/>
                  </a:ext>
                </a:extLst>
              </p:cNvPr>
              <p:cNvSpPr/>
              <p:nvPr/>
            </p:nvSpPr>
            <p:spPr>
              <a:xfrm>
                <a:off x="6516216" y="1282620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92514A82-A584-F668-8026-37E7FCBC2597}"/>
                  </a:ext>
                </a:extLst>
              </p:cNvPr>
              <p:cNvSpPr/>
              <p:nvPr/>
            </p:nvSpPr>
            <p:spPr>
              <a:xfrm>
                <a:off x="5580112" y="1916831"/>
                <a:ext cx="2579813" cy="13309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06F0986-B5C9-B78B-AE9C-052F19902DCD}"/>
                </a:ext>
              </a:extLst>
            </p:cNvPr>
            <p:cNvSpPr/>
            <p:nvPr/>
          </p:nvSpPr>
          <p:spPr>
            <a:xfrm>
              <a:off x="2540442" y="2299021"/>
              <a:ext cx="924989" cy="13578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Barrier 2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0EACE49-65D7-9342-8EB8-5108A8A988C3}"/>
              </a:ext>
            </a:extLst>
          </p:cNvPr>
          <p:cNvGrpSpPr/>
          <p:nvPr/>
        </p:nvGrpSpPr>
        <p:grpSpPr>
          <a:xfrm>
            <a:off x="8417672" y="734198"/>
            <a:ext cx="924989" cy="1372135"/>
            <a:chOff x="2540442" y="1062675"/>
            <a:chExt cx="924989" cy="1372134"/>
          </a:xfrm>
          <a:effectLst/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B2704BA-4073-3580-C4AB-D9AF6AAE9D23}"/>
                </a:ext>
              </a:extLst>
            </p:cNvPr>
            <p:cNvGrpSpPr/>
            <p:nvPr/>
          </p:nvGrpSpPr>
          <p:grpSpPr>
            <a:xfrm>
              <a:off x="2540442" y="1062675"/>
              <a:ext cx="924989" cy="1236346"/>
              <a:chOff x="5580112" y="326269"/>
              <a:chExt cx="2579813" cy="2921470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5B53940-D920-C1DB-5417-6FA83EE1D802}"/>
                  </a:ext>
                </a:extLst>
              </p:cNvPr>
              <p:cNvSpPr/>
              <p:nvPr/>
            </p:nvSpPr>
            <p:spPr>
              <a:xfrm>
                <a:off x="6516216" y="326269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BAEB552-A483-5A9B-4EBE-A08380FAD215}"/>
                  </a:ext>
                </a:extLst>
              </p:cNvPr>
              <p:cNvSpPr/>
              <p:nvPr/>
            </p:nvSpPr>
            <p:spPr>
              <a:xfrm>
                <a:off x="6516216" y="1282620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2D2B8AB8-791A-2542-7E07-E2A9A9A0ED13}"/>
                  </a:ext>
                </a:extLst>
              </p:cNvPr>
              <p:cNvSpPr/>
              <p:nvPr/>
            </p:nvSpPr>
            <p:spPr>
              <a:xfrm>
                <a:off x="5580112" y="1916831"/>
                <a:ext cx="2579813" cy="13309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65171AA-B57A-E810-CAE8-9408CA9C9A1E}"/>
                </a:ext>
              </a:extLst>
            </p:cNvPr>
            <p:cNvSpPr/>
            <p:nvPr/>
          </p:nvSpPr>
          <p:spPr>
            <a:xfrm>
              <a:off x="2540442" y="2299021"/>
              <a:ext cx="924989" cy="13578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Barrier 1</a:t>
              </a:r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7535C2A2-8CF1-FBFC-D712-7B5B26F25A3C}"/>
              </a:ext>
            </a:extLst>
          </p:cNvPr>
          <p:cNvSpPr txBox="1"/>
          <p:nvPr/>
        </p:nvSpPr>
        <p:spPr>
          <a:xfrm>
            <a:off x="10427193" y="1599767"/>
            <a:ext cx="1323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hangingPunct="0"/>
            <a:r>
              <a:rPr lang="en-GB" sz="1100" kern="0" dirty="0">
                <a:solidFill>
                  <a:srgbClr val="000000"/>
                </a:solidFill>
                <a:latin typeface="Ink Free" panose="03080402000500000000" pitchFamily="66" charset="0"/>
                <a:cs typeface="Calibri"/>
                <a:sym typeface="Calibri"/>
              </a:rPr>
              <a:t>‘Work as imagined’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F3B6F14-C3CC-5156-A8AA-FD6A1E9614FE}"/>
              </a:ext>
            </a:extLst>
          </p:cNvPr>
          <p:cNvCxnSpPr>
            <a:cxnSpLocks/>
          </p:cNvCxnSpPr>
          <p:nvPr/>
        </p:nvCxnSpPr>
        <p:spPr>
          <a:xfrm flipH="1">
            <a:off x="9834956" y="1727987"/>
            <a:ext cx="59223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88E78CC-1887-A573-E8F7-222A2B07335E}"/>
              </a:ext>
            </a:extLst>
          </p:cNvPr>
          <p:cNvGrpSpPr/>
          <p:nvPr/>
        </p:nvGrpSpPr>
        <p:grpSpPr>
          <a:xfrm>
            <a:off x="2474114" y="2111600"/>
            <a:ext cx="6315591" cy="4050566"/>
            <a:chOff x="2474116" y="2111594"/>
            <a:chExt cx="6315599" cy="405055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A8D81D9-7CCF-C799-D843-85118E608E65}"/>
                </a:ext>
              </a:extLst>
            </p:cNvPr>
            <p:cNvCxnSpPr>
              <a:cxnSpLocks/>
              <a:stCxn id="137" idx="0"/>
              <a:endCxn id="175" idx="2"/>
            </p:cNvCxnSpPr>
            <p:nvPr/>
          </p:nvCxnSpPr>
          <p:spPr>
            <a:xfrm flipV="1">
              <a:off x="5815223" y="2111597"/>
              <a:ext cx="82480" cy="318250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BA8BE01-542A-0A2B-2101-42A21E954379}"/>
                </a:ext>
              </a:extLst>
            </p:cNvPr>
            <p:cNvCxnSpPr>
              <a:cxnSpLocks/>
              <a:stCxn id="123" idx="0"/>
              <a:endCxn id="169" idx="2"/>
            </p:cNvCxnSpPr>
            <p:nvPr/>
          </p:nvCxnSpPr>
          <p:spPr>
            <a:xfrm flipV="1">
              <a:off x="3852132" y="2111594"/>
              <a:ext cx="1084385" cy="315848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hlinkClick r:id="" action="ppaction://noaction"/>
              <a:extLst>
                <a:ext uri="{FF2B5EF4-FFF2-40B4-BE49-F238E27FC236}">
                  <a16:creationId xmlns:a16="http://schemas.microsoft.com/office/drawing/2014/main" id="{EE0A9BE8-6B9D-DA1F-DE3E-94B9FC59555D}"/>
                </a:ext>
              </a:extLst>
            </p:cNvPr>
            <p:cNvSpPr/>
            <p:nvPr/>
          </p:nvSpPr>
          <p:spPr>
            <a:xfrm>
              <a:off x="3607605" y="2676727"/>
              <a:ext cx="241972" cy="2419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7</a:t>
              </a:r>
            </a:p>
          </p:txBody>
        </p:sp>
        <p:sp>
          <p:nvSpPr>
            <p:cNvPr id="17" name="Oval 16">
              <a:hlinkClick r:id="" action="ppaction://noaction"/>
              <a:extLst>
                <a:ext uri="{FF2B5EF4-FFF2-40B4-BE49-F238E27FC236}">
                  <a16:creationId xmlns:a16="http://schemas.microsoft.com/office/drawing/2014/main" id="{6FD59923-B522-2174-81C6-2DE92F58068B}"/>
                </a:ext>
              </a:extLst>
            </p:cNvPr>
            <p:cNvSpPr/>
            <p:nvPr/>
          </p:nvSpPr>
          <p:spPr>
            <a:xfrm>
              <a:off x="3088023" y="3488754"/>
              <a:ext cx="241971" cy="2419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9</a:t>
              </a:r>
            </a:p>
          </p:txBody>
        </p:sp>
        <p:sp>
          <p:nvSpPr>
            <p:cNvPr id="18" name="Oval 17">
              <a:hlinkClick r:id="" action="ppaction://noaction"/>
              <a:extLst>
                <a:ext uri="{FF2B5EF4-FFF2-40B4-BE49-F238E27FC236}">
                  <a16:creationId xmlns:a16="http://schemas.microsoft.com/office/drawing/2014/main" id="{C806EEF0-0174-346D-267A-E7D3B4B784E0}"/>
                </a:ext>
              </a:extLst>
            </p:cNvPr>
            <p:cNvSpPr/>
            <p:nvPr/>
          </p:nvSpPr>
          <p:spPr>
            <a:xfrm>
              <a:off x="2549715" y="4353067"/>
              <a:ext cx="241971" cy="2419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8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BE96246-370F-4F54-5A0C-D491F0293729}"/>
                </a:ext>
              </a:extLst>
            </p:cNvPr>
            <p:cNvGrpSpPr/>
            <p:nvPr/>
          </p:nvGrpSpPr>
          <p:grpSpPr>
            <a:xfrm>
              <a:off x="2474116" y="5601657"/>
              <a:ext cx="364524" cy="241972"/>
              <a:chOff x="1798549" y="6127677"/>
              <a:chExt cx="435621" cy="308050"/>
            </a:xfrm>
            <a:effectLst/>
          </p:grpSpPr>
          <p:sp>
            <p:nvSpPr>
              <p:cNvPr id="20" name="Oval 19">
                <a:hlinkClick r:id="" action="ppaction://noaction"/>
                <a:extLst>
                  <a:ext uri="{FF2B5EF4-FFF2-40B4-BE49-F238E27FC236}">
                    <a16:creationId xmlns:a16="http://schemas.microsoft.com/office/drawing/2014/main" id="{7AAD6B6A-C6EA-2743-126A-C1769F526DA6}"/>
                  </a:ext>
                </a:extLst>
              </p:cNvPr>
              <p:cNvSpPr/>
              <p:nvPr/>
            </p:nvSpPr>
            <p:spPr>
              <a:xfrm>
                <a:off x="1887643" y="6127677"/>
                <a:ext cx="285647" cy="3080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1" name="TextBox 20">
                <a:hlinkClick r:id="" action="ppaction://noaction"/>
                <a:extLst>
                  <a:ext uri="{FF2B5EF4-FFF2-40B4-BE49-F238E27FC236}">
                    <a16:creationId xmlns:a16="http://schemas.microsoft.com/office/drawing/2014/main" id="{278E328F-C30C-BFE2-24DC-FCB57629D6BD}"/>
                  </a:ext>
                </a:extLst>
              </p:cNvPr>
              <p:cNvSpPr txBox="1"/>
              <p:nvPr/>
            </p:nvSpPr>
            <p:spPr>
              <a:xfrm>
                <a:off x="1798549" y="6137303"/>
                <a:ext cx="435621" cy="2742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ln w="0"/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10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EF0D16C-6973-2049-7D37-9F188B3615FD}"/>
                </a:ext>
              </a:extLst>
            </p:cNvPr>
            <p:cNvGrpSpPr/>
            <p:nvPr/>
          </p:nvGrpSpPr>
          <p:grpSpPr>
            <a:xfrm>
              <a:off x="4041746" y="2370404"/>
              <a:ext cx="1283579" cy="878674"/>
              <a:chOff x="5938279" y="5253517"/>
              <a:chExt cx="1283577" cy="878676"/>
            </a:xfrm>
            <a:effectLst/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A2B2B49-DAFD-B714-F483-FEF11FA766D9}"/>
                  </a:ext>
                </a:extLst>
              </p:cNvPr>
              <p:cNvGrpSpPr/>
              <p:nvPr/>
            </p:nvGrpSpPr>
            <p:grpSpPr>
              <a:xfrm>
                <a:off x="5938279" y="5253517"/>
                <a:ext cx="1283577" cy="865668"/>
                <a:chOff x="464713" y="548680"/>
                <a:chExt cx="2539128" cy="1712435"/>
              </a:xfrm>
            </p:grpSpPr>
            <p:sp>
              <p:nvSpPr>
                <p:cNvPr id="80" name="Rounded Rectangle 164">
                  <a:extLst>
                    <a:ext uri="{FF2B5EF4-FFF2-40B4-BE49-F238E27FC236}">
                      <a16:creationId xmlns:a16="http://schemas.microsoft.com/office/drawing/2014/main" id="{1AA3B876-94A0-3593-1093-A38F60C4B033}"/>
                    </a:ext>
                  </a:extLst>
                </p:cNvPr>
                <p:cNvSpPr/>
                <p:nvPr/>
              </p:nvSpPr>
              <p:spPr>
                <a:xfrm>
                  <a:off x="464713" y="548680"/>
                  <a:ext cx="2539128" cy="1712435"/>
                </a:xfrm>
                <a:prstGeom prst="roundRect">
                  <a:avLst/>
                </a:prstGeom>
                <a:gradFill>
                  <a:gsLst>
                    <a:gs pos="1900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7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FBB1577-9B54-3CA0-1F09-53DF25F5341D}"/>
                    </a:ext>
                  </a:extLst>
                </p:cNvPr>
                <p:cNvSpPr/>
                <p:nvPr/>
              </p:nvSpPr>
              <p:spPr>
                <a:xfrm>
                  <a:off x="611560" y="692696"/>
                  <a:ext cx="2232248" cy="1224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4F34F18-5780-3D78-5ECC-25B51305D156}"/>
                  </a:ext>
                </a:extLst>
              </p:cNvPr>
              <p:cNvSpPr txBox="1"/>
              <p:nvPr/>
            </p:nvSpPr>
            <p:spPr>
              <a:xfrm>
                <a:off x="5938279" y="5916749"/>
                <a:ext cx="12600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Immediate cause 4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2921D4-DE5B-4FFA-BE06-AA643E76C5AE}"/>
                </a:ext>
              </a:extLst>
            </p:cNvPr>
            <p:cNvGrpSpPr/>
            <p:nvPr/>
          </p:nvGrpSpPr>
          <p:grpSpPr>
            <a:xfrm>
              <a:off x="5487004" y="2370404"/>
              <a:ext cx="1283579" cy="878674"/>
              <a:chOff x="5938279" y="5253517"/>
              <a:chExt cx="1283577" cy="878676"/>
            </a:xfrm>
            <a:effectLst/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81E23D7-FD75-64DB-55FA-52F85C8F7A0D}"/>
                  </a:ext>
                </a:extLst>
              </p:cNvPr>
              <p:cNvGrpSpPr/>
              <p:nvPr/>
            </p:nvGrpSpPr>
            <p:grpSpPr>
              <a:xfrm>
                <a:off x="5938279" y="5253517"/>
                <a:ext cx="1283577" cy="865668"/>
                <a:chOff x="464713" y="548680"/>
                <a:chExt cx="2539128" cy="1712435"/>
              </a:xfrm>
            </p:grpSpPr>
            <p:sp>
              <p:nvSpPr>
                <p:cNvPr id="85" name="Rounded Rectangle 164">
                  <a:extLst>
                    <a:ext uri="{FF2B5EF4-FFF2-40B4-BE49-F238E27FC236}">
                      <a16:creationId xmlns:a16="http://schemas.microsoft.com/office/drawing/2014/main" id="{B44E8FAA-29CF-DED3-1A24-548FB34CD453}"/>
                    </a:ext>
                  </a:extLst>
                </p:cNvPr>
                <p:cNvSpPr/>
                <p:nvPr/>
              </p:nvSpPr>
              <p:spPr>
                <a:xfrm>
                  <a:off x="464713" y="548680"/>
                  <a:ext cx="2539128" cy="1712435"/>
                </a:xfrm>
                <a:prstGeom prst="roundRect">
                  <a:avLst/>
                </a:prstGeom>
                <a:gradFill>
                  <a:gsLst>
                    <a:gs pos="1900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7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85EBC4C-A0AD-7BC0-5091-512B1B377758}"/>
                    </a:ext>
                  </a:extLst>
                </p:cNvPr>
                <p:cNvSpPr/>
                <p:nvPr/>
              </p:nvSpPr>
              <p:spPr>
                <a:xfrm>
                  <a:off x="611560" y="692696"/>
                  <a:ext cx="2232248" cy="1224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76173D5-3761-7E35-9909-BF387CB52FD1}"/>
                  </a:ext>
                </a:extLst>
              </p:cNvPr>
              <p:cNvSpPr txBox="1"/>
              <p:nvPr/>
            </p:nvSpPr>
            <p:spPr>
              <a:xfrm>
                <a:off x="5938279" y="5916749"/>
                <a:ext cx="12600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Immediate cause 3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44891FA-3F45-72A3-C6C5-A3871E19EFF5}"/>
                </a:ext>
              </a:extLst>
            </p:cNvPr>
            <p:cNvGrpSpPr/>
            <p:nvPr/>
          </p:nvGrpSpPr>
          <p:grpSpPr>
            <a:xfrm>
              <a:off x="3531056" y="3359970"/>
              <a:ext cx="3225034" cy="452204"/>
              <a:chOff x="2060539" y="3683187"/>
              <a:chExt cx="2728833" cy="452205"/>
            </a:xfrm>
            <a:effectLst/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7F04E03-4AD7-713D-89B8-A0FF65587795}"/>
                  </a:ext>
                </a:extLst>
              </p:cNvPr>
              <p:cNvGrpSpPr/>
              <p:nvPr/>
            </p:nvGrpSpPr>
            <p:grpSpPr>
              <a:xfrm>
                <a:off x="2060539" y="3683187"/>
                <a:ext cx="1283577" cy="452205"/>
                <a:chOff x="5938279" y="5666978"/>
                <a:chExt cx="1283577" cy="452205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1CF970D4-1DB6-BDEA-A047-162A5296B4D3}"/>
                    </a:ext>
                  </a:extLst>
                </p:cNvPr>
                <p:cNvGrpSpPr/>
                <p:nvPr/>
              </p:nvGrpSpPr>
              <p:grpSpPr>
                <a:xfrm>
                  <a:off x="5938279" y="5666978"/>
                  <a:ext cx="1283577" cy="452205"/>
                  <a:chOff x="464713" y="1366576"/>
                  <a:chExt cx="2539128" cy="894537"/>
                </a:xfrm>
              </p:grpSpPr>
              <p:sp>
                <p:nvSpPr>
                  <p:cNvPr id="116" name="Rounded Rectangle 164">
                    <a:extLst>
                      <a:ext uri="{FF2B5EF4-FFF2-40B4-BE49-F238E27FC236}">
                        <a16:creationId xmlns:a16="http://schemas.microsoft.com/office/drawing/2014/main" id="{75221063-A7FA-11CD-4213-F607B4D3E6DF}"/>
                      </a:ext>
                    </a:extLst>
                  </p:cNvPr>
                  <p:cNvSpPr/>
                  <p:nvPr/>
                </p:nvSpPr>
                <p:spPr>
                  <a:xfrm>
                    <a:off x="464713" y="1366576"/>
                    <a:ext cx="2539128" cy="894537"/>
                  </a:xfrm>
                  <a:prstGeom prst="roundRect">
                    <a:avLst/>
                  </a:prstGeom>
                  <a:gradFill>
                    <a:gsLst>
                      <a:gs pos="19000">
                        <a:schemeClr val="bg1">
                          <a:lumMod val="85000"/>
                        </a:schemeClr>
                      </a:gs>
                      <a:gs pos="50000">
                        <a:schemeClr val="bg1"/>
                      </a:gs>
                      <a:gs pos="77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94D6DB26-4B02-4432-1C9A-26713A1C1244}"/>
                      </a:ext>
                    </a:extLst>
                  </p:cNvPr>
                  <p:cNvSpPr/>
                  <p:nvPr/>
                </p:nvSpPr>
                <p:spPr>
                  <a:xfrm>
                    <a:off x="611560" y="1489155"/>
                    <a:ext cx="2232247" cy="4276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75DBFF49-E200-E387-58F8-ECC301A479C8}"/>
                    </a:ext>
                  </a:extLst>
                </p:cNvPr>
                <p:cNvSpPr txBox="1"/>
                <p:nvPr/>
              </p:nvSpPr>
              <p:spPr>
                <a:xfrm>
                  <a:off x="5938279" y="5916749"/>
                  <a:ext cx="1260087" cy="194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667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Mistake or non-compliance 4</a:t>
                  </a: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4B688EE-BA21-0E49-7D41-89CCBCCED793}"/>
                  </a:ext>
                </a:extLst>
              </p:cNvPr>
              <p:cNvGrpSpPr/>
              <p:nvPr/>
            </p:nvGrpSpPr>
            <p:grpSpPr>
              <a:xfrm>
                <a:off x="3505795" y="3683187"/>
                <a:ext cx="1283577" cy="452205"/>
                <a:chOff x="5938279" y="5666978"/>
                <a:chExt cx="1283577" cy="452205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E69BAD1C-3E01-13FE-97D1-1F8BDA300912}"/>
                    </a:ext>
                  </a:extLst>
                </p:cNvPr>
                <p:cNvGrpSpPr/>
                <p:nvPr/>
              </p:nvGrpSpPr>
              <p:grpSpPr>
                <a:xfrm>
                  <a:off x="5938279" y="5666978"/>
                  <a:ext cx="1283577" cy="452205"/>
                  <a:chOff x="464713" y="1366576"/>
                  <a:chExt cx="2539128" cy="894537"/>
                </a:xfrm>
              </p:grpSpPr>
              <p:sp>
                <p:nvSpPr>
                  <p:cNvPr id="112" name="Rounded Rectangle 164">
                    <a:extLst>
                      <a:ext uri="{FF2B5EF4-FFF2-40B4-BE49-F238E27FC236}">
                        <a16:creationId xmlns:a16="http://schemas.microsoft.com/office/drawing/2014/main" id="{2290F96F-3481-312B-8005-F8DAE70ECB0F}"/>
                      </a:ext>
                    </a:extLst>
                  </p:cNvPr>
                  <p:cNvSpPr/>
                  <p:nvPr/>
                </p:nvSpPr>
                <p:spPr>
                  <a:xfrm>
                    <a:off x="464713" y="1366576"/>
                    <a:ext cx="2539128" cy="894537"/>
                  </a:xfrm>
                  <a:prstGeom prst="roundRect">
                    <a:avLst/>
                  </a:prstGeom>
                  <a:gradFill>
                    <a:gsLst>
                      <a:gs pos="19000">
                        <a:schemeClr val="bg1">
                          <a:lumMod val="85000"/>
                        </a:schemeClr>
                      </a:gs>
                      <a:gs pos="50000">
                        <a:schemeClr val="bg1"/>
                      </a:gs>
                      <a:gs pos="77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DD3FE135-4272-2167-7F9F-38D1CFC458F0}"/>
                      </a:ext>
                    </a:extLst>
                  </p:cNvPr>
                  <p:cNvSpPr/>
                  <p:nvPr/>
                </p:nvSpPr>
                <p:spPr>
                  <a:xfrm>
                    <a:off x="611560" y="1489155"/>
                    <a:ext cx="2232247" cy="4276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222D1846-E680-DC58-9852-7EA9C6573127}"/>
                    </a:ext>
                  </a:extLst>
                </p:cNvPr>
                <p:cNvSpPr txBox="1"/>
                <p:nvPr/>
              </p:nvSpPr>
              <p:spPr>
                <a:xfrm>
                  <a:off x="5938279" y="5916750"/>
                  <a:ext cx="1260087" cy="194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667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Mistake or non-compliance 3</a:t>
                  </a:r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1EC31A4C-5D1E-1A63-F712-6D16B1856F07}"/>
                </a:ext>
              </a:extLst>
            </p:cNvPr>
            <p:cNvGrpSpPr/>
            <p:nvPr/>
          </p:nvGrpSpPr>
          <p:grpSpPr>
            <a:xfrm>
              <a:off x="2972767" y="5270084"/>
              <a:ext cx="1758730" cy="868047"/>
              <a:chOff x="2091725" y="5601851"/>
              <a:chExt cx="1283577" cy="868049"/>
            </a:xfrm>
            <a:effectLst/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E1E05B7-7D25-767D-F510-39388BD92631}"/>
                  </a:ext>
                </a:extLst>
              </p:cNvPr>
              <p:cNvGrpSpPr/>
              <p:nvPr/>
            </p:nvGrpSpPr>
            <p:grpSpPr>
              <a:xfrm>
                <a:off x="2091725" y="5601851"/>
                <a:ext cx="1283577" cy="868049"/>
                <a:chOff x="3039147" y="5096557"/>
                <a:chExt cx="1283577" cy="868049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3044B4D9-52DF-D55E-7E30-87C2E63D8357}"/>
                    </a:ext>
                  </a:extLst>
                </p:cNvPr>
                <p:cNvGrpSpPr/>
                <p:nvPr/>
              </p:nvGrpSpPr>
              <p:grpSpPr>
                <a:xfrm>
                  <a:off x="3039147" y="5096557"/>
                  <a:ext cx="1283577" cy="865668"/>
                  <a:chOff x="464713" y="548680"/>
                  <a:chExt cx="2539128" cy="1712435"/>
                </a:xfrm>
              </p:grpSpPr>
              <p:sp>
                <p:nvSpPr>
                  <p:cNvPr id="123" name="Rounded Rectangle 156">
                    <a:extLst>
                      <a:ext uri="{FF2B5EF4-FFF2-40B4-BE49-F238E27FC236}">
                        <a16:creationId xmlns:a16="http://schemas.microsoft.com/office/drawing/2014/main" id="{5E1D8507-1547-2A99-6DEA-4444A756A509}"/>
                      </a:ext>
                    </a:extLst>
                  </p:cNvPr>
                  <p:cNvSpPr/>
                  <p:nvPr/>
                </p:nvSpPr>
                <p:spPr>
                  <a:xfrm>
                    <a:off x="464713" y="548680"/>
                    <a:ext cx="2539128" cy="1712435"/>
                  </a:xfrm>
                  <a:prstGeom prst="roundRect">
                    <a:avLst/>
                  </a:prstGeom>
                  <a:gradFill>
                    <a:gsLst>
                      <a:gs pos="19000">
                        <a:srgbClr val="FFC000"/>
                      </a:gs>
                      <a:gs pos="50000">
                        <a:schemeClr val="bg1"/>
                      </a:gs>
                      <a:gs pos="77000">
                        <a:srgbClr val="FFC000"/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B17172EC-E0B4-52DC-3518-8FC52BEAB43D}"/>
                      </a:ext>
                    </a:extLst>
                  </p:cNvPr>
                  <p:cNvSpPr/>
                  <p:nvPr/>
                </p:nvSpPr>
                <p:spPr>
                  <a:xfrm>
                    <a:off x="611560" y="692696"/>
                    <a:ext cx="2232247" cy="4301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F2F909D4-5240-E032-BED6-895EDB23D899}"/>
                    </a:ext>
                  </a:extLst>
                </p:cNvPr>
                <p:cNvSpPr txBox="1"/>
                <p:nvPr/>
              </p:nvSpPr>
              <p:spPr>
                <a:xfrm>
                  <a:off x="3039147" y="5749162"/>
                  <a:ext cx="126008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8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Organisational factor 4</a:t>
                  </a:r>
                </a:p>
              </p:txBody>
            </p:sp>
          </p:grp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E6B936E-93C7-6FE3-79A2-CAE7C3DF4FD9}"/>
                  </a:ext>
                </a:extLst>
              </p:cNvPr>
              <p:cNvSpPr/>
              <p:nvPr/>
            </p:nvSpPr>
            <p:spPr>
              <a:xfrm>
                <a:off x="2164460" y="5919166"/>
                <a:ext cx="1128443" cy="3743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3A68CCD-4A84-2390-B640-88D27DCE5C3B}"/>
                </a:ext>
              </a:extLst>
            </p:cNvPr>
            <p:cNvGrpSpPr/>
            <p:nvPr/>
          </p:nvGrpSpPr>
          <p:grpSpPr>
            <a:xfrm>
              <a:off x="4935805" y="4111340"/>
              <a:ext cx="1758730" cy="872688"/>
              <a:chOff x="2098639" y="4410541"/>
              <a:chExt cx="1283577" cy="872691"/>
            </a:xfrm>
            <a:effectLst/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3AD6AEF-3CA7-5ADC-7CDA-AC98E63B82D2}"/>
                  </a:ext>
                </a:extLst>
              </p:cNvPr>
              <p:cNvGrpSpPr/>
              <p:nvPr/>
            </p:nvGrpSpPr>
            <p:grpSpPr>
              <a:xfrm>
                <a:off x="2098639" y="4410541"/>
                <a:ext cx="1283577" cy="872691"/>
                <a:chOff x="7888213" y="4886537"/>
                <a:chExt cx="1283577" cy="872691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A17B3CEF-F6D8-E3C9-BC46-8F40B9492DA6}"/>
                    </a:ext>
                  </a:extLst>
                </p:cNvPr>
                <p:cNvGrpSpPr/>
                <p:nvPr/>
              </p:nvGrpSpPr>
              <p:grpSpPr>
                <a:xfrm>
                  <a:off x="7888213" y="4886537"/>
                  <a:ext cx="1283577" cy="865668"/>
                  <a:chOff x="464713" y="548680"/>
                  <a:chExt cx="2539128" cy="1712435"/>
                </a:xfrm>
              </p:grpSpPr>
              <p:sp>
                <p:nvSpPr>
                  <p:cNvPr id="130" name="Rounded Rectangle 160">
                    <a:extLst>
                      <a:ext uri="{FF2B5EF4-FFF2-40B4-BE49-F238E27FC236}">
                        <a16:creationId xmlns:a16="http://schemas.microsoft.com/office/drawing/2014/main" id="{B4C301C2-DFFF-EB74-78C8-52E6A574F901}"/>
                      </a:ext>
                    </a:extLst>
                  </p:cNvPr>
                  <p:cNvSpPr/>
                  <p:nvPr/>
                </p:nvSpPr>
                <p:spPr>
                  <a:xfrm>
                    <a:off x="464713" y="548680"/>
                    <a:ext cx="2539128" cy="1712435"/>
                  </a:xfrm>
                  <a:prstGeom prst="roundRect">
                    <a:avLst/>
                  </a:prstGeom>
                  <a:gradFill>
                    <a:gsLst>
                      <a:gs pos="19000">
                        <a:schemeClr val="accent5">
                          <a:lumMod val="75000"/>
                        </a:schemeClr>
                      </a:gs>
                      <a:gs pos="50000">
                        <a:schemeClr val="bg1"/>
                      </a:gs>
                      <a:gs pos="77000">
                        <a:schemeClr val="accent5">
                          <a:lumMod val="75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EA8FF2B0-B514-D066-F08D-50892942D0E4}"/>
                      </a:ext>
                    </a:extLst>
                  </p:cNvPr>
                  <p:cNvSpPr/>
                  <p:nvPr/>
                </p:nvSpPr>
                <p:spPr>
                  <a:xfrm>
                    <a:off x="611560" y="692696"/>
                    <a:ext cx="2232247" cy="3816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F1BAFA98-B327-E023-1978-453B3CB9943D}"/>
                    </a:ext>
                  </a:extLst>
                </p:cNvPr>
                <p:cNvSpPr txBox="1"/>
                <p:nvPr/>
              </p:nvSpPr>
              <p:spPr>
                <a:xfrm>
                  <a:off x="7888213" y="5543784"/>
                  <a:ext cx="126008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Job factor 3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49D5E17-DCEF-C30C-DC89-044B3E4D9B2D}"/>
                  </a:ext>
                </a:extLst>
              </p:cNvPr>
              <p:cNvSpPr/>
              <p:nvPr/>
            </p:nvSpPr>
            <p:spPr>
              <a:xfrm>
                <a:off x="2172873" y="4700800"/>
                <a:ext cx="1128443" cy="4013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7B3DE7D-0DAD-48BA-4E2F-BE3C34B1AED0}"/>
                </a:ext>
              </a:extLst>
            </p:cNvPr>
            <p:cNvGrpSpPr/>
            <p:nvPr/>
          </p:nvGrpSpPr>
          <p:grpSpPr>
            <a:xfrm>
              <a:off x="4935857" y="5294100"/>
              <a:ext cx="1758730" cy="868047"/>
              <a:chOff x="2091725" y="5601851"/>
              <a:chExt cx="1283577" cy="868049"/>
            </a:xfrm>
            <a:effectLst/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BB95D958-ED57-F565-3E03-060096DB228E}"/>
                  </a:ext>
                </a:extLst>
              </p:cNvPr>
              <p:cNvGrpSpPr/>
              <p:nvPr/>
            </p:nvGrpSpPr>
            <p:grpSpPr>
              <a:xfrm>
                <a:off x="2091725" y="5601851"/>
                <a:ext cx="1283577" cy="868049"/>
                <a:chOff x="3039147" y="5096557"/>
                <a:chExt cx="1283577" cy="868049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28CF0F5F-2FFC-3BB4-6671-EEA4AC0DF48C}"/>
                    </a:ext>
                  </a:extLst>
                </p:cNvPr>
                <p:cNvGrpSpPr/>
                <p:nvPr/>
              </p:nvGrpSpPr>
              <p:grpSpPr>
                <a:xfrm>
                  <a:off x="3039147" y="5096557"/>
                  <a:ext cx="1283577" cy="865668"/>
                  <a:chOff x="464713" y="548680"/>
                  <a:chExt cx="2539128" cy="1712435"/>
                </a:xfrm>
              </p:grpSpPr>
              <p:sp>
                <p:nvSpPr>
                  <p:cNvPr id="137" name="Rounded Rectangle 156">
                    <a:extLst>
                      <a:ext uri="{FF2B5EF4-FFF2-40B4-BE49-F238E27FC236}">
                        <a16:creationId xmlns:a16="http://schemas.microsoft.com/office/drawing/2014/main" id="{8D798FD8-A691-047C-FD3C-3664B15975F0}"/>
                      </a:ext>
                    </a:extLst>
                  </p:cNvPr>
                  <p:cNvSpPr/>
                  <p:nvPr/>
                </p:nvSpPr>
                <p:spPr>
                  <a:xfrm>
                    <a:off x="464713" y="548680"/>
                    <a:ext cx="2539128" cy="1712435"/>
                  </a:xfrm>
                  <a:prstGeom prst="roundRect">
                    <a:avLst/>
                  </a:prstGeom>
                  <a:gradFill>
                    <a:gsLst>
                      <a:gs pos="19000">
                        <a:srgbClr val="FFC000"/>
                      </a:gs>
                      <a:gs pos="50000">
                        <a:schemeClr val="bg1"/>
                      </a:gs>
                      <a:gs pos="77000">
                        <a:srgbClr val="FFC000"/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2A42229A-79A7-C81E-22D2-ACB85C692196}"/>
                      </a:ext>
                    </a:extLst>
                  </p:cNvPr>
                  <p:cNvSpPr/>
                  <p:nvPr/>
                </p:nvSpPr>
                <p:spPr>
                  <a:xfrm>
                    <a:off x="611560" y="692696"/>
                    <a:ext cx="2232247" cy="4301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9A409D8-981E-BE33-7ED4-3A954B6C7183}"/>
                    </a:ext>
                  </a:extLst>
                </p:cNvPr>
                <p:cNvSpPr txBox="1"/>
                <p:nvPr/>
              </p:nvSpPr>
              <p:spPr>
                <a:xfrm>
                  <a:off x="3039147" y="5749162"/>
                  <a:ext cx="126008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8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Organisational factor 3</a:t>
                  </a:r>
                </a:p>
              </p:txBody>
            </p:sp>
          </p:grp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13085223-D54C-869E-9882-3E0989811F68}"/>
                  </a:ext>
                </a:extLst>
              </p:cNvPr>
              <p:cNvSpPr/>
              <p:nvPr/>
            </p:nvSpPr>
            <p:spPr>
              <a:xfrm>
                <a:off x="2164460" y="5919166"/>
                <a:ext cx="1128443" cy="3743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3173375-7E85-6509-C32E-DFD1B817CB25}"/>
                </a:ext>
              </a:extLst>
            </p:cNvPr>
            <p:cNvSpPr txBox="1"/>
            <p:nvPr/>
          </p:nvSpPr>
          <p:spPr>
            <a:xfrm>
              <a:off x="7063171" y="4764344"/>
              <a:ext cx="1726544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Job factor 2</a:t>
              </a: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F8AE14AB-9E53-ACC5-9866-8D429D95DFB1}"/>
                </a:ext>
              </a:extLst>
            </p:cNvPr>
            <p:cNvGrpSpPr/>
            <p:nvPr/>
          </p:nvGrpSpPr>
          <p:grpSpPr>
            <a:xfrm>
              <a:off x="2969023" y="4119964"/>
              <a:ext cx="1758730" cy="872688"/>
              <a:chOff x="2098639" y="4410541"/>
              <a:chExt cx="1283577" cy="872691"/>
            </a:xfrm>
            <a:effectLst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52A99114-810E-8D25-1746-6811CA95D01F}"/>
                  </a:ext>
                </a:extLst>
              </p:cNvPr>
              <p:cNvGrpSpPr/>
              <p:nvPr/>
            </p:nvGrpSpPr>
            <p:grpSpPr>
              <a:xfrm>
                <a:off x="2098639" y="4410541"/>
                <a:ext cx="1283577" cy="872691"/>
                <a:chOff x="7888213" y="4886537"/>
                <a:chExt cx="1283577" cy="872691"/>
              </a:xfrm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D63245FC-298D-D7A8-5984-57F78F843534}"/>
                    </a:ext>
                  </a:extLst>
                </p:cNvPr>
                <p:cNvGrpSpPr/>
                <p:nvPr/>
              </p:nvGrpSpPr>
              <p:grpSpPr>
                <a:xfrm>
                  <a:off x="7888213" y="4886537"/>
                  <a:ext cx="1283577" cy="865668"/>
                  <a:chOff x="464713" y="548680"/>
                  <a:chExt cx="2539128" cy="1712435"/>
                </a:xfrm>
              </p:grpSpPr>
              <p:sp>
                <p:nvSpPr>
                  <p:cNvPr id="196" name="Rounded Rectangle 160">
                    <a:extLst>
                      <a:ext uri="{FF2B5EF4-FFF2-40B4-BE49-F238E27FC236}">
                        <a16:creationId xmlns:a16="http://schemas.microsoft.com/office/drawing/2014/main" id="{0FB851BC-FAF8-C115-5E4B-104A01E1A920}"/>
                      </a:ext>
                    </a:extLst>
                  </p:cNvPr>
                  <p:cNvSpPr/>
                  <p:nvPr/>
                </p:nvSpPr>
                <p:spPr>
                  <a:xfrm>
                    <a:off x="464713" y="548680"/>
                    <a:ext cx="2539128" cy="1712435"/>
                  </a:xfrm>
                  <a:prstGeom prst="roundRect">
                    <a:avLst/>
                  </a:prstGeom>
                  <a:gradFill>
                    <a:gsLst>
                      <a:gs pos="19000">
                        <a:schemeClr val="accent5">
                          <a:lumMod val="75000"/>
                        </a:schemeClr>
                      </a:gs>
                      <a:gs pos="50000">
                        <a:schemeClr val="bg1"/>
                      </a:gs>
                      <a:gs pos="77000">
                        <a:schemeClr val="accent5">
                          <a:lumMod val="75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82235D61-4465-9BC0-316B-157F5F6050DF}"/>
                      </a:ext>
                    </a:extLst>
                  </p:cNvPr>
                  <p:cNvSpPr/>
                  <p:nvPr/>
                </p:nvSpPr>
                <p:spPr>
                  <a:xfrm>
                    <a:off x="611560" y="692696"/>
                    <a:ext cx="2232247" cy="3816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782A6093-2B4E-9229-F3C4-863D7E8BB7A8}"/>
                    </a:ext>
                  </a:extLst>
                </p:cNvPr>
                <p:cNvSpPr txBox="1"/>
                <p:nvPr/>
              </p:nvSpPr>
              <p:spPr>
                <a:xfrm>
                  <a:off x="7888213" y="5543784"/>
                  <a:ext cx="126008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Job factor 4</a:t>
                  </a:r>
                </a:p>
              </p:txBody>
            </p:sp>
          </p:grp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E4F2397-81DC-96C2-6E7D-C8660C762153}"/>
                  </a:ext>
                </a:extLst>
              </p:cNvPr>
              <p:cNvSpPr/>
              <p:nvPr/>
            </p:nvSpPr>
            <p:spPr>
              <a:xfrm>
                <a:off x="2172873" y="4700800"/>
                <a:ext cx="1128443" cy="4013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62A2BBE9-33B9-C63D-D749-E87DDAD6506F}"/>
                </a:ext>
              </a:extLst>
            </p:cNvPr>
            <p:cNvSpPr txBox="1"/>
            <p:nvPr/>
          </p:nvSpPr>
          <p:spPr>
            <a:xfrm>
              <a:off x="7492307" y="2621816"/>
              <a:ext cx="1073539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hangingPunct="0"/>
              <a:r>
                <a:rPr lang="en-GB" sz="1100" kern="0" dirty="0">
                  <a:solidFill>
                    <a:srgbClr val="000000"/>
                  </a:solidFill>
                  <a:latin typeface="Ink Free" panose="03080402000500000000" pitchFamily="66" charset="0"/>
                  <a:cs typeface="Calibri"/>
                  <a:sym typeface="Calibri"/>
                </a:rPr>
                <a:t>‘Work as done’</a:t>
              </a:r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916FAD16-DC41-7929-E490-4285510974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4983" y="2782151"/>
              <a:ext cx="59223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22CDFCEC-3A31-4873-E561-BECE726E875E}"/>
                </a:ext>
              </a:extLst>
            </p:cNvPr>
            <p:cNvSpPr txBox="1"/>
            <p:nvPr/>
          </p:nvSpPr>
          <p:spPr>
            <a:xfrm>
              <a:off x="4274509" y="3798765"/>
              <a:ext cx="693392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 hangingPunct="0"/>
              <a:r>
                <a:rPr lang="en-GB" sz="9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R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2925DE8-7B5B-205A-6988-24B76D2DFEA7}"/>
                </a:ext>
              </a:extLst>
            </p:cNvPr>
            <p:cNvSpPr/>
            <p:nvPr/>
          </p:nvSpPr>
          <p:spPr>
            <a:xfrm>
              <a:off x="4910402" y="3840900"/>
              <a:ext cx="136355" cy="1449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hangingPunct="0"/>
              <a:endParaRPr lang="en-GB" kern="0">
                <a:solidFill>
                  <a:srgbClr val="000000"/>
                </a:solidFill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7B67CAE-6AF0-5EAC-A388-686AE4B6B84F}"/>
                </a:ext>
              </a:extLst>
            </p:cNvPr>
            <p:cNvSpPr txBox="1"/>
            <p:nvPr/>
          </p:nvSpPr>
          <p:spPr>
            <a:xfrm>
              <a:off x="5986959" y="3806775"/>
              <a:ext cx="693392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 hangingPunct="0"/>
              <a:r>
                <a:rPr lang="en-GB" sz="9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R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5C2B9FA2-DE99-CAA0-D104-C8779726F27F}"/>
                </a:ext>
              </a:extLst>
            </p:cNvPr>
            <p:cNvSpPr/>
            <p:nvPr/>
          </p:nvSpPr>
          <p:spPr>
            <a:xfrm>
              <a:off x="6627716" y="3843327"/>
              <a:ext cx="136355" cy="1449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hangingPunct="0"/>
              <a:endParaRPr lang="en-GB" kern="0">
                <a:solidFill>
                  <a:srgbClr val="000000"/>
                </a:solidFill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E5D30C5B-E42F-C919-EEAF-20A78AF3E842}"/>
                </a:ext>
              </a:extLst>
            </p:cNvPr>
            <p:cNvSpPr txBox="1"/>
            <p:nvPr/>
          </p:nvSpPr>
          <p:spPr>
            <a:xfrm>
              <a:off x="7190097" y="3281762"/>
              <a:ext cx="1211467" cy="60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hangingPunct="0"/>
              <a:r>
                <a:rPr lang="en-GB" sz="1100" kern="0" dirty="0">
                  <a:solidFill>
                    <a:srgbClr val="000000"/>
                  </a:solidFill>
                  <a:latin typeface="Ink Free" panose="03080402000500000000" pitchFamily="66" charset="0"/>
                  <a:cs typeface="Calibri"/>
                  <a:sym typeface="Calibri"/>
                </a:rPr>
                <a:t>Repeated mistake or non-compliance?’</a:t>
              </a:r>
            </a:p>
          </p:txBody>
        </p: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3ABE1442-4F77-53B7-33E8-D6B771D1C3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2429" y="3717473"/>
              <a:ext cx="257655" cy="1600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8BEFBE-9248-7D89-E747-BB9519CD2048}"/>
              </a:ext>
            </a:extLst>
          </p:cNvPr>
          <p:cNvSpPr txBox="1"/>
          <p:nvPr/>
        </p:nvSpPr>
        <p:spPr>
          <a:xfrm>
            <a:off x="2032628" y="6285193"/>
            <a:ext cx="722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hangingPunct="0"/>
            <a:r>
              <a:rPr lang="en-GB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Why it happened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9818E0-E9F3-2819-EA08-B6A8933F0E12}"/>
              </a:ext>
            </a:extLst>
          </p:cNvPr>
          <p:cNvGrpSpPr/>
          <p:nvPr/>
        </p:nvGrpSpPr>
        <p:grpSpPr>
          <a:xfrm>
            <a:off x="9378814" y="730250"/>
            <a:ext cx="1022231" cy="726075"/>
            <a:chOff x="7435713" y="1053456"/>
            <a:chExt cx="1022230" cy="726075"/>
          </a:xfrm>
          <a:effectLst/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2DAE44-8EE5-70D4-0095-19598409F0F5}"/>
                </a:ext>
              </a:extLst>
            </p:cNvPr>
            <p:cNvGrpSpPr/>
            <p:nvPr/>
          </p:nvGrpSpPr>
          <p:grpSpPr>
            <a:xfrm>
              <a:off x="7435713" y="1053456"/>
              <a:ext cx="1022230" cy="714995"/>
              <a:chOff x="188609" y="1916832"/>
              <a:chExt cx="2448272" cy="151216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9F6F2A2-38EA-44EA-1143-E664FC522311}"/>
                  </a:ext>
                </a:extLst>
              </p:cNvPr>
              <p:cNvGrpSpPr/>
              <p:nvPr/>
            </p:nvGrpSpPr>
            <p:grpSpPr>
              <a:xfrm>
                <a:off x="188609" y="1916832"/>
                <a:ext cx="2448272" cy="1512168"/>
                <a:chOff x="188609" y="1916832"/>
                <a:chExt cx="2448272" cy="1512168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43CE0F81-77DF-245D-54A5-BCF16FDA304D}"/>
                    </a:ext>
                  </a:extLst>
                </p:cNvPr>
                <p:cNvSpPr/>
                <p:nvPr/>
              </p:nvSpPr>
              <p:spPr>
                <a:xfrm>
                  <a:off x="188609" y="1916832"/>
                  <a:ext cx="2448272" cy="1512168"/>
                </a:xfrm>
                <a:prstGeom prst="rect">
                  <a:avLst/>
                </a:prstGeom>
                <a:gradFill flip="none" rotWithShape="1">
                  <a:gsLst>
                    <a:gs pos="19000">
                      <a:srgbClr val="008000"/>
                    </a:gs>
                    <a:gs pos="50000">
                      <a:schemeClr val="bg1"/>
                    </a:gs>
                    <a:gs pos="77000">
                      <a:srgbClr val="008000"/>
                    </a:gs>
                  </a:gsLst>
                  <a:lin ang="5400000" scaled="1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D5CE2DAA-B83A-A07A-DDE1-28D06701D8CC}"/>
                    </a:ext>
                  </a:extLst>
                </p:cNvPr>
                <p:cNvSpPr/>
                <p:nvPr/>
              </p:nvSpPr>
              <p:spPr>
                <a:xfrm>
                  <a:off x="260617" y="2060848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305BF9A-9873-A115-E8B7-D0E634822502}"/>
                  </a:ext>
                </a:extLst>
              </p:cNvPr>
              <p:cNvSpPr/>
              <p:nvPr/>
            </p:nvSpPr>
            <p:spPr>
              <a:xfrm>
                <a:off x="2383813" y="3189833"/>
                <a:ext cx="171963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539F5D-5307-EC80-6995-F9D259CA34F7}"/>
                </a:ext>
              </a:extLst>
            </p:cNvPr>
            <p:cNvSpPr txBox="1"/>
            <p:nvPr/>
          </p:nvSpPr>
          <p:spPr>
            <a:xfrm>
              <a:off x="7461861" y="1564087"/>
              <a:ext cx="9472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Who or what?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BC393635-56A3-01A6-9AB1-944E137F9BE3}"/>
              </a:ext>
            </a:extLst>
          </p:cNvPr>
          <p:cNvSpPr txBox="1"/>
          <p:nvPr/>
        </p:nvSpPr>
        <p:spPr>
          <a:xfrm>
            <a:off x="6420783" y="856449"/>
            <a:ext cx="9482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Jim trips over bucket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7647CBA-5256-4056-80B4-2AFA8035CCF7}"/>
              </a:ext>
            </a:extLst>
          </p:cNvPr>
          <p:cNvSpPr txBox="1"/>
          <p:nvPr/>
        </p:nvSpPr>
        <p:spPr>
          <a:xfrm>
            <a:off x="10779547" y="929521"/>
            <a:ext cx="94825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Grazed hands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D7962939-D79E-DE02-7EF3-50B71836417B}"/>
              </a:ext>
            </a:extLst>
          </p:cNvPr>
          <p:cNvSpPr txBox="1"/>
          <p:nvPr/>
        </p:nvSpPr>
        <p:spPr>
          <a:xfrm>
            <a:off x="3444688" y="930961"/>
            <a:ext cx="94825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Bucket on the floor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9FEDF79-3E78-9F5F-4AA2-87B2A84DDFEA}"/>
              </a:ext>
            </a:extLst>
          </p:cNvPr>
          <p:cNvSpPr txBox="1"/>
          <p:nvPr/>
        </p:nvSpPr>
        <p:spPr>
          <a:xfrm>
            <a:off x="2113139" y="716609"/>
            <a:ext cx="948256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Jim was walking down the corridor. Interior decorators working in area.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2739A908-51D9-8BB0-C0BE-8D2D54115C47}"/>
              </a:ext>
            </a:extLst>
          </p:cNvPr>
          <p:cNvSpPr txBox="1"/>
          <p:nvPr/>
        </p:nvSpPr>
        <p:spPr>
          <a:xfrm>
            <a:off x="4554750" y="1445245"/>
            <a:ext cx="82379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Store bucket in safe place away from walkways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3EFB5A7-C59F-B38A-38D7-700ED7CA3491}"/>
              </a:ext>
            </a:extLst>
          </p:cNvPr>
          <p:cNvSpPr txBox="1"/>
          <p:nvPr/>
        </p:nvSpPr>
        <p:spPr>
          <a:xfrm>
            <a:off x="5589583" y="1384503"/>
            <a:ext cx="823797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Close off corridor or cordon off working area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7B32D94-4E97-E951-23AC-C3CA40685B6F}"/>
              </a:ext>
            </a:extLst>
          </p:cNvPr>
          <p:cNvSpPr txBox="1"/>
          <p:nvPr/>
        </p:nvSpPr>
        <p:spPr>
          <a:xfrm>
            <a:off x="4138666" y="2499793"/>
            <a:ext cx="1147052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Bucket was left on the floor by one of the workers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8CDDACC-771B-B966-86D7-731387B4EB3A}"/>
              </a:ext>
            </a:extLst>
          </p:cNvPr>
          <p:cNvSpPr txBox="1"/>
          <p:nvPr/>
        </p:nvSpPr>
        <p:spPr>
          <a:xfrm>
            <a:off x="3100922" y="4422727"/>
            <a:ext cx="15159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Worker got called away to attend to something else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05A5F788-C09B-CE92-635D-F2F4886911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2655"/>
          <a:stretch/>
        </p:blipFill>
        <p:spPr>
          <a:xfrm>
            <a:off x="7102252" y="4039469"/>
            <a:ext cx="4553123" cy="2432028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72054122-8BB0-13EC-B160-3262B417AD55}"/>
              </a:ext>
            </a:extLst>
          </p:cNvPr>
          <p:cNvSpPr txBox="1"/>
          <p:nvPr/>
        </p:nvSpPr>
        <p:spPr>
          <a:xfrm>
            <a:off x="3041257" y="4176505"/>
            <a:ext cx="15159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14 Distractions/interruptions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6B0F3F56-CD60-298E-E6BF-3D67F9E12F24}"/>
              </a:ext>
            </a:extLst>
          </p:cNvPr>
          <p:cNvCxnSpPr/>
          <p:nvPr/>
        </p:nvCxnSpPr>
        <p:spPr>
          <a:xfrm flipH="1" flipV="1">
            <a:off x="4800279" y="4309181"/>
            <a:ext cx="2675643" cy="12216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DD667AED-28D3-BBAD-0EDD-E1F96A550773}"/>
              </a:ext>
            </a:extLst>
          </p:cNvPr>
          <p:cNvSpPr txBox="1"/>
          <p:nvPr/>
        </p:nvSpPr>
        <p:spPr>
          <a:xfrm>
            <a:off x="3527369" y="3407537"/>
            <a:ext cx="1498724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Lapse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3B742379-C96D-0C8A-A1AC-10BD9CA6D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1" grpId="0"/>
      <p:bldP spid="222" grpId="0"/>
      <p:bldP spid="230" grpId="0"/>
      <p:bldP spid="2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F7577B59-6F6F-D18E-1407-99CF569777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27" name="Picture 2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4F257A-DBCE-46C5-8A1E-A1DFA9135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EF6608B-032F-89CF-774D-1088BB2F9A08}"/>
              </a:ext>
            </a:extLst>
          </p:cNvPr>
          <p:cNvGrpSpPr/>
          <p:nvPr/>
        </p:nvGrpSpPr>
        <p:grpSpPr>
          <a:xfrm>
            <a:off x="2093511" y="362981"/>
            <a:ext cx="9657380" cy="1666065"/>
            <a:chOff x="2093511" y="362980"/>
            <a:chExt cx="9657380" cy="1666065"/>
          </a:xfrm>
        </p:grpSpPr>
        <p:sp>
          <p:nvSpPr>
            <p:cNvPr id="13" name="Oval 12">
              <a:hlinkClick r:id="" action="ppaction://noaction"/>
              <a:extLst>
                <a:ext uri="{FF2B5EF4-FFF2-40B4-BE49-F238E27FC236}">
                  <a16:creationId xmlns:a16="http://schemas.microsoft.com/office/drawing/2014/main" id="{5C7CC722-4BDF-293F-C2FC-C98B468DEFB9}"/>
                </a:ext>
              </a:extLst>
            </p:cNvPr>
            <p:cNvSpPr/>
            <p:nvPr/>
          </p:nvSpPr>
          <p:spPr>
            <a:xfrm>
              <a:off x="9786620" y="399823"/>
              <a:ext cx="225983" cy="225983"/>
            </a:xfrm>
            <a:prstGeom prst="ellipse">
              <a:avLst/>
            </a:prstGeom>
            <a:solidFill>
              <a:srgbClr val="2F6E2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2</a:t>
              </a:r>
            </a:p>
          </p:txBody>
        </p:sp>
        <p:sp>
          <p:nvSpPr>
            <p:cNvPr id="14" name="Oval 13">
              <a:hlinkClick r:id="" action="ppaction://noaction"/>
              <a:extLst>
                <a:ext uri="{FF2B5EF4-FFF2-40B4-BE49-F238E27FC236}">
                  <a16:creationId xmlns:a16="http://schemas.microsoft.com/office/drawing/2014/main" id="{92C81F55-97D8-B2E2-279A-93669DD56F4C}"/>
                </a:ext>
              </a:extLst>
            </p:cNvPr>
            <p:cNvSpPr/>
            <p:nvPr/>
          </p:nvSpPr>
          <p:spPr>
            <a:xfrm>
              <a:off x="2505089" y="366194"/>
              <a:ext cx="225983" cy="22598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4</a:t>
              </a:r>
            </a:p>
          </p:txBody>
        </p:sp>
        <p:sp>
          <p:nvSpPr>
            <p:cNvPr id="22" name="Oval 21">
              <a:hlinkClick r:id="" action="ppaction://noaction"/>
              <a:extLst>
                <a:ext uri="{FF2B5EF4-FFF2-40B4-BE49-F238E27FC236}">
                  <a16:creationId xmlns:a16="http://schemas.microsoft.com/office/drawing/2014/main" id="{1AD378C3-DE9E-6890-82E8-5A8DDC66370E}"/>
                </a:ext>
              </a:extLst>
            </p:cNvPr>
            <p:cNvSpPr/>
            <p:nvPr/>
          </p:nvSpPr>
          <p:spPr>
            <a:xfrm>
              <a:off x="5321467" y="405216"/>
              <a:ext cx="225983" cy="2259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6</a:t>
              </a:r>
            </a:p>
          </p:txBody>
        </p:sp>
        <p:sp>
          <p:nvSpPr>
            <p:cNvPr id="23" name="Oval 22">
              <a:hlinkClick r:id="" action="ppaction://noaction"/>
              <a:extLst>
                <a:ext uri="{FF2B5EF4-FFF2-40B4-BE49-F238E27FC236}">
                  <a16:creationId xmlns:a16="http://schemas.microsoft.com/office/drawing/2014/main" id="{E46CE644-FB92-7C3A-F10F-7CD1F8B42AF8}"/>
                </a:ext>
              </a:extLst>
            </p:cNvPr>
            <p:cNvSpPr/>
            <p:nvPr/>
          </p:nvSpPr>
          <p:spPr>
            <a:xfrm>
              <a:off x="8264410" y="394693"/>
              <a:ext cx="225983" cy="2259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6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83CA7B-B706-D403-9911-917277064E69}"/>
                </a:ext>
              </a:extLst>
            </p:cNvPr>
            <p:cNvGrpSpPr/>
            <p:nvPr/>
          </p:nvGrpSpPr>
          <p:grpSpPr>
            <a:xfrm>
              <a:off x="10476002" y="990258"/>
              <a:ext cx="191969" cy="262200"/>
              <a:chOff x="2185789" y="3725761"/>
              <a:chExt cx="1924412" cy="955188"/>
            </a:xfrm>
            <a:effectLst/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BD2DD855-6F34-0939-C8D5-B746D1CBDAAE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72BF95-DD87-FDD2-994D-7FAA6E99AAFD}"/>
                  </a:ext>
                </a:extLst>
              </p:cNvPr>
              <p:cNvSpPr txBox="1"/>
              <p:nvPr/>
            </p:nvSpPr>
            <p:spPr>
              <a:xfrm>
                <a:off x="2423051" y="3896092"/>
                <a:ext cx="1586854" cy="78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28" name="Oval 27">
              <a:hlinkClick r:id="" action="ppaction://noaction"/>
              <a:extLst>
                <a:ext uri="{FF2B5EF4-FFF2-40B4-BE49-F238E27FC236}">
                  <a16:creationId xmlns:a16="http://schemas.microsoft.com/office/drawing/2014/main" id="{98B40C9B-0017-7439-F118-EA5CD47C7226}"/>
                </a:ext>
              </a:extLst>
            </p:cNvPr>
            <p:cNvSpPr/>
            <p:nvPr/>
          </p:nvSpPr>
          <p:spPr>
            <a:xfrm>
              <a:off x="6788781" y="366493"/>
              <a:ext cx="225983" cy="2259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1</a:t>
              </a:r>
            </a:p>
          </p:txBody>
        </p:sp>
        <p:sp>
          <p:nvSpPr>
            <p:cNvPr id="29" name="Oval 28">
              <a:hlinkClick r:id="" action="ppaction://noaction"/>
              <a:extLst>
                <a:ext uri="{FF2B5EF4-FFF2-40B4-BE49-F238E27FC236}">
                  <a16:creationId xmlns:a16="http://schemas.microsoft.com/office/drawing/2014/main" id="{1399C259-BCAF-F643-A2F1-702129FCDF67}"/>
                </a:ext>
              </a:extLst>
            </p:cNvPr>
            <p:cNvSpPr/>
            <p:nvPr/>
          </p:nvSpPr>
          <p:spPr>
            <a:xfrm>
              <a:off x="11114892" y="405215"/>
              <a:ext cx="225983" cy="225983"/>
            </a:xfrm>
            <a:prstGeom prst="ellipse">
              <a:avLst/>
            </a:prstGeom>
            <a:solidFill>
              <a:srgbClr val="2F6E2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3</a:t>
              </a:r>
            </a:p>
          </p:txBody>
        </p:sp>
        <p:sp>
          <p:nvSpPr>
            <p:cNvPr id="30" name="Oval 29">
              <a:hlinkClick r:id="" action="ppaction://noaction"/>
              <a:extLst>
                <a:ext uri="{FF2B5EF4-FFF2-40B4-BE49-F238E27FC236}">
                  <a16:creationId xmlns:a16="http://schemas.microsoft.com/office/drawing/2014/main" id="{0886A5A0-7F19-C776-35CF-46403AF3A937}"/>
                </a:ext>
              </a:extLst>
            </p:cNvPr>
            <p:cNvSpPr/>
            <p:nvPr/>
          </p:nvSpPr>
          <p:spPr>
            <a:xfrm>
              <a:off x="3813428" y="362980"/>
              <a:ext cx="223881" cy="22598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5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EA9FE7B-9999-D442-B764-911BC508406E}"/>
                </a:ext>
              </a:extLst>
            </p:cNvPr>
            <p:cNvGrpSpPr/>
            <p:nvPr/>
          </p:nvGrpSpPr>
          <p:grpSpPr>
            <a:xfrm>
              <a:off x="6771248" y="1616555"/>
              <a:ext cx="247325" cy="412490"/>
              <a:chOff x="6679506" y="3625358"/>
              <a:chExt cx="185789" cy="309860"/>
            </a:xfrm>
            <a:effectLst/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B3005EB-1CBB-5E80-E9CA-7E135999E0F8}"/>
                  </a:ext>
                </a:extLst>
              </p:cNvPr>
              <p:cNvGrpSpPr/>
              <p:nvPr/>
            </p:nvGrpSpPr>
            <p:grpSpPr>
              <a:xfrm>
                <a:off x="6694569" y="3675704"/>
                <a:ext cx="152516" cy="86606"/>
                <a:chOff x="9058542" y="3418594"/>
                <a:chExt cx="273102" cy="155081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27AD4F1-F1F0-3D9B-F8AA-D294D30C17AC}"/>
                    </a:ext>
                  </a:extLst>
                </p:cNvPr>
                <p:cNvSpPr/>
                <p:nvPr/>
              </p:nvSpPr>
              <p:spPr>
                <a:xfrm>
                  <a:off x="9058542" y="3418594"/>
                  <a:ext cx="273102" cy="15508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B21BA81-75AC-1597-6C23-5718EC041C64}"/>
                    </a:ext>
                  </a:extLst>
                </p:cNvPr>
                <p:cNvSpPr/>
                <p:nvPr/>
              </p:nvSpPr>
              <p:spPr>
                <a:xfrm>
                  <a:off x="9127905" y="3430300"/>
                  <a:ext cx="134294" cy="134294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375955E-4176-5865-F1E1-798538849087}"/>
                    </a:ext>
                  </a:extLst>
                </p:cNvPr>
                <p:cNvSpPr/>
                <p:nvPr/>
              </p:nvSpPr>
              <p:spPr>
                <a:xfrm>
                  <a:off x="9175223" y="3477179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C79F780-2DA1-901E-0110-6E0037828E30}"/>
                  </a:ext>
                </a:extLst>
              </p:cNvPr>
              <p:cNvSpPr/>
              <p:nvPr/>
            </p:nvSpPr>
            <p:spPr>
              <a:xfrm>
                <a:off x="6679506" y="3625358"/>
                <a:ext cx="185789" cy="18578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24A1392-0E03-B894-612B-EA950D2618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94569" y="3819162"/>
                <a:ext cx="43229" cy="116056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BC225B-203F-D7E9-0793-1E772DCA1069}"/>
                </a:ext>
              </a:extLst>
            </p:cNvPr>
            <p:cNvSpPr txBox="1"/>
            <p:nvPr/>
          </p:nvSpPr>
          <p:spPr>
            <a:xfrm>
              <a:off x="6585894" y="1414180"/>
              <a:ext cx="1078315" cy="21544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defTabSz="1219170" hangingPunct="0"/>
              <a:r>
                <a: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Start here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79F826-50C2-E42F-EAE7-9B7A881724A2}"/>
                </a:ext>
              </a:extLst>
            </p:cNvPr>
            <p:cNvGrpSpPr/>
            <p:nvPr/>
          </p:nvGrpSpPr>
          <p:grpSpPr>
            <a:xfrm rot="10800000" flipH="1">
              <a:off x="7472283" y="952066"/>
              <a:ext cx="1871988" cy="215444"/>
              <a:chOff x="2185789" y="3650699"/>
              <a:chExt cx="1924412" cy="794629"/>
            </a:xfrm>
            <a:effectLst/>
          </p:grpSpPr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BF58E133-D56F-4E11-3638-CF3A30E72FD0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712C94-F0DE-066E-DD11-637BBD8E74E2}"/>
                  </a:ext>
                </a:extLst>
              </p:cNvPr>
              <p:cNvSpPr txBox="1"/>
              <p:nvPr/>
            </p:nvSpPr>
            <p:spPr>
              <a:xfrm>
                <a:off x="2423054" y="3650699"/>
                <a:ext cx="1586859" cy="79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898C4E6-93A9-7BB0-851E-5662A8AFB2FA}"/>
                </a:ext>
              </a:extLst>
            </p:cNvPr>
            <p:cNvGrpSpPr/>
            <p:nvPr/>
          </p:nvGrpSpPr>
          <p:grpSpPr>
            <a:xfrm>
              <a:off x="6391150" y="730365"/>
              <a:ext cx="1007522" cy="721435"/>
              <a:chOff x="4448049" y="1053572"/>
              <a:chExt cx="1007522" cy="721435"/>
            </a:xfrm>
            <a:effectLst/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A0731F5-6A1F-7AA4-E4E7-732E493902CE}"/>
                  </a:ext>
                </a:extLst>
              </p:cNvPr>
              <p:cNvGrpSpPr/>
              <p:nvPr/>
            </p:nvGrpSpPr>
            <p:grpSpPr>
              <a:xfrm>
                <a:off x="4448049" y="1053572"/>
                <a:ext cx="1007522" cy="704708"/>
                <a:chOff x="2843808" y="204397"/>
                <a:chExt cx="2448272" cy="1512168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905BD71-8400-0919-0663-0F9A816F755E}"/>
                    </a:ext>
                  </a:extLst>
                </p:cNvPr>
                <p:cNvSpPr/>
                <p:nvPr/>
              </p:nvSpPr>
              <p:spPr>
                <a:xfrm>
                  <a:off x="2843808" y="204397"/>
                  <a:ext cx="2448272" cy="1512168"/>
                </a:xfrm>
                <a:prstGeom prst="rect">
                  <a:avLst/>
                </a:prstGeom>
                <a:gradFill>
                  <a:gsLst>
                    <a:gs pos="18000">
                      <a:srgbClr val="FF0000"/>
                    </a:gs>
                    <a:gs pos="50000">
                      <a:schemeClr val="bg1"/>
                    </a:gs>
                    <a:gs pos="77000">
                      <a:srgbClr val="FF0000"/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9AA48CA-5A92-B4B3-7602-990C227B2E07}"/>
                    </a:ext>
                  </a:extLst>
                </p:cNvPr>
                <p:cNvSpPr/>
                <p:nvPr/>
              </p:nvSpPr>
              <p:spPr>
                <a:xfrm>
                  <a:off x="2915816" y="348413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2356CC-2D66-F9D4-1846-1A8541991B88}"/>
                  </a:ext>
                </a:extLst>
              </p:cNvPr>
              <p:cNvSpPr txBox="1"/>
              <p:nvPr/>
            </p:nvSpPr>
            <p:spPr>
              <a:xfrm>
                <a:off x="4485054" y="1559563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Event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CC4B981-43A9-8C19-8ECA-424FB21765A7}"/>
                </a:ext>
              </a:extLst>
            </p:cNvPr>
            <p:cNvGrpSpPr/>
            <p:nvPr/>
          </p:nvGrpSpPr>
          <p:grpSpPr>
            <a:xfrm>
              <a:off x="9378814" y="730248"/>
              <a:ext cx="1022230" cy="726075"/>
              <a:chOff x="7435713" y="1053456"/>
              <a:chExt cx="1022230" cy="726075"/>
            </a:xfrm>
            <a:effectLst/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D74BFC2-BC1C-2F8C-4F5D-2F5DA27EB130}"/>
                  </a:ext>
                </a:extLst>
              </p:cNvPr>
              <p:cNvGrpSpPr/>
              <p:nvPr/>
            </p:nvGrpSpPr>
            <p:grpSpPr>
              <a:xfrm>
                <a:off x="7435713" y="1053456"/>
                <a:ext cx="1022230" cy="714995"/>
                <a:chOff x="188609" y="1916832"/>
                <a:chExt cx="2448272" cy="1512168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26AC9F3-51B7-8181-6DAF-3953CF045E4F}"/>
                    </a:ext>
                  </a:extLst>
                </p:cNvPr>
                <p:cNvGrpSpPr/>
                <p:nvPr/>
              </p:nvGrpSpPr>
              <p:grpSpPr>
                <a:xfrm>
                  <a:off x="188609" y="1916832"/>
                  <a:ext cx="2448272" cy="1512168"/>
                  <a:chOff x="188609" y="1916832"/>
                  <a:chExt cx="2448272" cy="1512168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52C5AC7E-2345-5FFD-C9F0-7A48F96886E6}"/>
                      </a:ext>
                    </a:extLst>
                  </p:cNvPr>
                  <p:cNvSpPr/>
                  <p:nvPr/>
                </p:nvSpPr>
                <p:spPr>
                  <a:xfrm>
                    <a:off x="188609" y="1916832"/>
                    <a:ext cx="2448272" cy="1512168"/>
                  </a:xfrm>
                  <a:prstGeom prst="rect">
                    <a:avLst/>
                  </a:prstGeom>
                  <a:gradFill flip="none" rotWithShape="1">
                    <a:gsLst>
                      <a:gs pos="19000">
                        <a:srgbClr val="008000"/>
                      </a:gs>
                      <a:gs pos="50000">
                        <a:schemeClr val="bg1"/>
                      </a:gs>
                      <a:gs pos="77000">
                        <a:srgbClr val="0080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E0798BC9-282B-AE9A-3FE2-225363EEDBBA}"/>
                      </a:ext>
                    </a:extLst>
                  </p:cNvPr>
                  <p:cNvSpPr/>
                  <p:nvPr/>
                </p:nvSpPr>
                <p:spPr>
                  <a:xfrm>
                    <a:off x="260617" y="2060848"/>
                    <a:ext cx="2304256" cy="1008112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DB795A1C-1674-D5E8-AC95-87B85A105C60}"/>
                    </a:ext>
                  </a:extLst>
                </p:cNvPr>
                <p:cNvSpPr/>
                <p:nvPr/>
              </p:nvSpPr>
              <p:spPr>
                <a:xfrm>
                  <a:off x="2383813" y="3189833"/>
                  <a:ext cx="171963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3BEFCB-34EA-2318-4CD2-FF08F4314E63}"/>
                  </a:ext>
                </a:extLst>
              </p:cNvPr>
              <p:cNvSpPr txBox="1"/>
              <p:nvPr/>
            </p:nvSpPr>
            <p:spPr>
              <a:xfrm>
                <a:off x="7461861" y="1564087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Who or what?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E0A923A-814E-F078-7BB4-FD5D695D1E47}"/>
                </a:ext>
              </a:extLst>
            </p:cNvPr>
            <p:cNvGrpSpPr/>
            <p:nvPr/>
          </p:nvGrpSpPr>
          <p:grpSpPr>
            <a:xfrm>
              <a:off x="10728661" y="730248"/>
              <a:ext cx="1022230" cy="726075"/>
              <a:chOff x="8785560" y="1053456"/>
              <a:chExt cx="1022230" cy="726075"/>
            </a:xfrm>
            <a:effectLst/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015FDF8-BCA2-135C-8664-29EC6ED0B55B}"/>
                  </a:ext>
                </a:extLst>
              </p:cNvPr>
              <p:cNvGrpSpPr/>
              <p:nvPr/>
            </p:nvGrpSpPr>
            <p:grpSpPr>
              <a:xfrm>
                <a:off x="8785560" y="1053456"/>
                <a:ext cx="1022230" cy="714995"/>
                <a:chOff x="188609" y="1916832"/>
                <a:chExt cx="2448272" cy="1512168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5D852D9-7A7A-E62A-9558-223C1D83CB33}"/>
                    </a:ext>
                  </a:extLst>
                </p:cNvPr>
                <p:cNvGrpSpPr/>
                <p:nvPr/>
              </p:nvGrpSpPr>
              <p:grpSpPr>
                <a:xfrm>
                  <a:off x="188609" y="1916832"/>
                  <a:ext cx="2448272" cy="1512168"/>
                  <a:chOff x="188609" y="1916832"/>
                  <a:chExt cx="2448272" cy="1512168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5C0FC7A-1DB3-09EB-A2A0-EEE8FF58AC24}"/>
                      </a:ext>
                    </a:extLst>
                  </p:cNvPr>
                  <p:cNvSpPr/>
                  <p:nvPr/>
                </p:nvSpPr>
                <p:spPr>
                  <a:xfrm>
                    <a:off x="188609" y="1916832"/>
                    <a:ext cx="2448272" cy="1512168"/>
                  </a:xfrm>
                  <a:prstGeom prst="rect">
                    <a:avLst/>
                  </a:prstGeom>
                  <a:gradFill flip="none" rotWithShape="1">
                    <a:gsLst>
                      <a:gs pos="19000">
                        <a:srgbClr val="008000"/>
                      </a:gs>
                      <a:gs pos="50000">
                        <a:schemeClr val="bg1"/>
                      </a:gs>
                      <a:gs pos="77000">
                        <a:srgbClr val="0080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7DB1C56A-3410-DBCF-3932-7B5CF5BE67F6}"/>
                      </a:ext>
                    </a:extLst>
                  </p:cNvPr>
                  <p:cNvSpPr/>
                  <p:nvPr/>
                </p:nvSpPr>
                <p:spPr>
                  <a:xfrm>
                    <a:off x="260617" y="2060848"/>
                    <a:ext cx="2304256" cy="1008112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7418649-CA43-4BB1-24E8-C0D649E6B396}"/>
                    </a:ext>
                  </a:extLst>
                </p:cNvPr>
                <p:cNvSpPr/>
                <p:nvPr/>
              </p:nvSpPr>
              <p:spPr>
                <a:xfrm>
                  <a:off x="2383813" y="3189833"/>
                  <a:ext cx="171963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945F59-9E2A-10B5-004A-697A13E4BDF7}"/>
                  </a:ext>
                </a:extLst>
              </p:cNvPr>
              <p:cNvSpPr txBox="1"/>
              <p:nvPr/>
            </p:nvSpPr>
            <p:spPr>
              <a:xfrm>
                <a:off x="8803899" y="1564087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Harm?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6BCB44A-5073-86E6-57AD-66FB6ABC7073}"/>
                </a:ext>
              </a:extLst>
            </p:cNvPr>
            <p:cNvGrpSpPr/>
            <p:nvPr/>
          </p:nvGrpSpPr>
          <p:grpSpPr>
            <a:xfrm rot="10800000" flipH="1">
              <a:off x="4467902" y="958506"/>
              <a:ext cx="1871988" cy="215444"/>
              <a:chOff x="2185789" y="3650699"/>
              <a:chExt cx="1924412" cy="794629"/>
            </a:xfrm>
            <a:effectLst/>
          </p:grpSpPr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08C8ED63-E070-2054-592C-27B06C48082D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B1A1BFF-11D6-96D3-5AD4-BF35537D93A3}"/>
                  </a:ext>
                </a:extLst>
              </p:cNvPr>
              <p:cNvSpPr txBox="1"/>
              <p:nvPr/>
            </p:nvSpPr>
            <p:spPr>
              <a:xfrm>
                <a:off x="2423054" y="3650699"/>
                <a:ext cx="1586859" cy="79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BC23A91-3733-32A3-2223-76DC15EBAC3C}"/>
                </a:ext>
              </a:extLst>
            </p:cNvPr>
            <p:cNvGrpSpPr/>
            <p:nvPr/>
          </p:nvGrpSpPr>
          <p:grpSpPr>
            <a:xfrm>
              <a:off x="3428091" y="730057"/>
              <a:ext cx="1012066" cy="715090"/>
              <a:chOff x="2985524" y="3110367"/>
              <a:chExt cx="1259430" cy="889870"/>
            </a:xfrm>
            <a:effectLst/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09AEB00-DE80-5353-164A-9E2AF35119CC}"/>
                  </a:ext>
                </a:extLst>
              </p:cNvPr>
              <p:cNvGrpSpPr/>
              <p:nvPr/>
            </p:nvGrpSpPr>
            <p:grpSpPr>
              <a:xfrm>
                <a:off x="2985524" y="3110367"/>
                <a:ext cx="1237647" cy="865668"/>
                <a:chOff x="179512" y="204397"/>
                <a:chExt cx="2448272" cy="1512168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58AC0FA-58B1-43A4-AE63-41957CFC1740}"/>
                    </a:ext>
                  </a:extLst>
                </p:cNvPr>
                <p:cNvSpPr/>
                <p:nvPr/>
              </p:nvSpPr>
              <p:spPr>
                <a:xfrm>
                  <a:off x="179512" y="204397"/>
                  <a:ext cx="2448272" cy="1512168"/>
                </a:xfrm>
                <a:prstGeom prst="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93C112F-6327-E3AB-2E89-A6DB4A7D1FFC}"/>
                    </a:ext>
                  </a:extLst>
                </p:cNvPr>
                <p:cNvSpPr/>
                <p:nvPr/>
              </p:nvSpPr>
              <p:spPr>
                <a:xfrm>
                  <a:off x="251520" y="348413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85CC590-9E88-2424-1E6F-8C3F52525ECF}"/>
                  </a:ext>
                </a:extLst>
              </p:cNvPr>
              <p:cNvSpPr txBox="1"/>
              <p:nvPr/>
            </p:nvSpPr>
            <p:spPr>
              <a:xfrm>
                <a:off x="2995291" y="3732135"/>
                <a:ext cx="1249663" cy="268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highlight>
                      <a:srgbClr val="000000"/>
                    </a:highlight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The Hazard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75F40EF-467F-C3C6-3FEA-6D78D09A1C6C}"/>
                </a:ext>
              </a:extLst>
            </p:cNvPr>
            <p:cNvGrpSpPr/>
            <p:nvPr/>
          </p:nvGrpSpPr>
          <p:grpSpPr>
            <a:xfrm>
              <a:off x="2093511" y="730365"/>
              <a:ext cx="1007522" cy="721435"/>
              <a:chOff x="150410" y="1053572"/>
              <a:chExt cx="1007522" cy="721435"/>
            </a:xfrm>
            <a:effectLst/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BCE947F4-7DA9-6B9C-5BE9-65C7D951227F}"/>
                  </a:ext>
                </a:extLst>
              </p:cNvPr>
              <p:cNvGrpSpPr/>
              <p:nvPr/>
            </p:nvGrpSpPr>
            <p:grpSpPr>
              <a:xfrm>
                <a:off x="150410" y="1053572"/>
                <a:ext cx="1007522" cy="704708"/>
                <a:chOff x="2843808" y="204397"/>
                <a:chExt cx="2448272" cy="1512168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6C5D36F-58A1-696B-5D71-76E1F7860F0D}"/>
                    </a:ext>
                  </a:extLst>
                </p:cNvPr>
                <p:cNvSpPr/>
                <p:nvPr/>
              </p:nvSpPr>
              <p:spPr>
                <a:xfrm>
                  <a:off x="2843808" y="204397"/>
                  <a:ext cx="2448272" cy="1512168"/>
                </a:xfrm>
                <a:prstGeom prst="rect">
                  <a:avLst/>
                </a:prstGeom>
                <a:gradFill>
                  <a:gsLst>
                    <a:gs pos="18000">
                      <a:schemeClr val="accent1">
                        <a:lumMod val="75000"/>
                      </a:schemeClr>
                    </a:gs>
                    <a:gs pos="50000">
                      <a:schemeClr val="bg1"/>
                    </a:gs>
                    <a:gs pos="7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2367265-E02C-A067-9053-380D822C1007}"/>
                    </a:ext>
                  </a:extLst>
                </p:cNvPr>
                <p:cNvSpPr/>
                <p:nvPr/>
              </p:nvSpPr>
              <p:spPr>
                <a:xfrm>
                  <a:off x="2915816" y="348413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072F80D-9156-C4C7-EA98-6E44649E3DD9}"/>
                  </a:ext>
                </a:extLst>
              </p:cNvPr>
              <p:cNvSpPr txBox="1"/>
              <p:nvPr/>
            </p:nvSpPr>
            <p:spPr>
              <a:xfrm>
                <a:off x="199645" y="1559563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Context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1B02A7C-71AA-EADB-308C-BC8D9DA996F7}"/>
                </a:ext>
              </a:extLst>
            </p:cNvPr>
            <p:cNvGrpSpPr/>
            <p:nvPr/>
          </p:nvGrpSpPr>
          <p:grpSpPr>
            <a:xfrm>
              <a:off x="3176668" y="991169"/>
              <a:ext cx="191969" cy="262200"/>
              <a:chOff x="2185789" y="3725761"/>
              <a:chExt cx="1924412" cy="955188"/>
            </a:xfrm>
            <a:effectLst/>
          </p:grpSpPr>
          <p:sp>
            <p:nvSpPr>
              <p:cNvPr id="75" name="Arrow: Right 74">
                <a:extLst>
                  <a:ext uri="{FF2B5EF4-FFF2-40B4-BE49-F238E27FC236}">
                    <a16:creationId xmlns:a16="http://schemas.microsoft.com/office/drawing/2014/main" id="{F21E00C3-819A-4441-A72C-DA4F28658141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ECFFE19-A2C5-6009-C7AC-C49AE2E77D56}"/>
                  </a:ext>
                </a:extLst>
              </p:cNvPr>
              <p:cNvSpPr txBox="1"/>
              <p:nvPr/>
            </p:nvSpPr>
            <p:spPr>
              <a:xfrm>
                <a:off x="2423051" y="3896092"/>
                <a:ext cx="1586854" cy="78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179F45F-1517-B198-7465-E4E1A23B64A1}"/>
              </a:ext>
            </a:extLst>
          </p:cNvPr>
          <p:cNvGrpSpPr/>
          <p:nvPr/>
        </p:nvGrpSpPr>
        <p:grpSpPr>
          <a:xfrm>
            <a:off x="4474019" y="739466"/>
            <a:ext cx="924989" cy="1372135"/>
            <a:chOff x="2540442" y="1062675"/>
            <a:chExt cx="924989" cy="1372134"/>
          </a:xfrm>
          <a:effectLst/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33FED1B-0688-67A5-8600-145891BE7AA2}"/>
                </a:ext>
              </a:extLst>
            </p:cNvPr>
            <p:cNvGrpSpPr/>
            <p:nvPr/>
          </p:nvGrpSpPr>
          <p:grpSpPr>
            <a:xfrm>
              <a:off x="2540442" y="1062675"/>
              <a:ext cx="924989" cy="1236346"/>
              <a:chOff x="5580112" y="326269"/>
              <a:chExt cx="2579813" cy="2921470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9FF2A9D-B699-058F-10C2-68D76BA28205}"/>
                  </a:ext>
                </a:extLst>
              </p:cNvPr>
              <p:cNvSpPr/>
              <p:nvPr/>
            </p:nvSpPr>
            <p:spPr>
              <a:xfrm>
                <a:off x="6516216" y="326269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9EA642C-57FC-68C3-AB2A-D57655926833}"/>
                  </a:ext>
                </a:extLst>
              </p:cNvPr>
              <p:cNvSpPr/>
              <p:nvPr/>
            </p:nvSpPr>
            <p:spPr>
              <a:xfrm>
                <a:off x="6516216" y="1282620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926E9A5-70AC-8EDA-CF99-43718C7F8FEC}"/>
                  </a:ext>
                </a:extLst>
              </p:cNvPr>
              <p:cNvSpPr/>
              <p:nvPr/>
            </p:nvSpPr>
            <p:spPr>
              <a:xfrm>
                <a:off x="5580112" y="1916831"/>
                <a:ext cx="2579813" cy="13309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018439A-2C33-0DD4-8472-51100E13DAB4}"/>
                </a:ext>
              </a:extLst>
            </p:cNvPr>
            <p:cNvSpPr/>
            <p:nvPr/>
          </p:nvSpPr>
          <p:spPr>
            <a:xfrm>
              <a:off x="2540442" y="2299021"/>
              <a:ext cx="924989" cy="13578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Barrier 4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522DE70-B290-2E43-EB37-474BA5E28CB2}"/>
              </a:ext>
            </a:extLst>
          </p:cNvPr>
          <p:cNvGrpSpPr/>
          <p:nvPr/>
        </p:nvGrpSpPr>
        <p:grpSpPr>
          <a:xfrm>
            <a:off x="5435203" y="739466"/>
            <a:ext cx="924989" cy="1372135"/>
            <a:chOff x="2540442" y="1062675"/>
            <a:chExt cx="924989" cy="1372134"/>
          </a:xfrm>
          <a:effectLst/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3AE04547-1F61-E43C-7FC1-5F78981FC08D}"/>
                </a:ext>
              </a:extLst>
            </p:cNvPr>
            <p:cNvGrpSpPr/>
            <p:nvPr/>
          </p:nvGrpSpPr>
          <p:grpSpPr>
            <a:xfrm>
              <a:off x="2540442" y="1062675"/>
              <a:ext cx="924989" cy="1236346"/>
              <a:chOff x="5580112" y="326269"/>
              <a:chExt cx="2579813" cy="2921470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FB6A7662-60B4-D98E-41EE-B8D1E41D5F2B}"/>
                  </a:ext>
                </a:extLst>
              </p:cNvPr>
              <p:cNvSpPr/>
              <p:nvPr/>
            </p:nvSpPr>
            <p:spPr>
              <a:xfrm>
                <a:off x="6516216" y="326269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51CA9956-6FE8-2154-3536-764C53F2A09B}"/>
                  </a:ext>
                </a:extLst>
              </p:cNvPr>
              <p:cNvSpPr/>
              <p:nvPr/>
            </p:nvSpPr>
            <p:spPr>
              <a:xfrm>
                <a:off x="6516216" y="1282620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125A773B-3902-0835-BA73-1342D444DC12}"/>
                  </a:ext>
                </a:extLst>
              </p:cNvPr>
              <p:cNvSpPr/>
              <p:nvPr/>
            </p:nvSpPr>
            <p:spPr>
              <a:xfrm>
                <a:off x="5580112" y="1916831"/>
                <a:ext cx="2579813" cy="13309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6A492D9-4FCC-C04A-54C5-8B6A0C5D812B}"/>
                </a:ext>
              </a:extLst>
            </p:cNvPr>
            <p:cNvSpPr/>
            <p:nvPr/>
          </p:nvSpPr>
          <p:spPr>
            <a:xfrm>
              <a:off x="2540442" y="2299021"/>
              <a:ext cx="924989" cy="13578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Barrier 3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D58BF73-1353-C17D-AA51-88FD96ACC916}"/>
              </a:ext>
            </a:extLst>
          </p:cNvPr>
          <p:cNvGrpSpPr/>
          <p:nvPr/>
        </p:nvGrpSpPr>
        <p:grpSpPr>
          <a:xfrm>
            <a:off x="7454775" y="736746"/>
            <a:ext cx="924989" cy="1372135"/>
            <a:chOff x="2540442" y="1062675"/>
            <a:chExt cx="924989" cy="1372134"/>
          </a:xfrm>
          <a:effectLst/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B87FFF87-C065-D68D-9407-3F9E37F22365}"/>
                </a:ext>
              </a:extLst>
            </p:cNvPr>
            <p:cNvGrpSpPr/>
            <p:nvPr/>
          </p:nvGrpSpPr>
          <p:grpSpPr>
            <a:xfrm>
              <a:off x="2540442" y="1062675"/>
              <a:ext cx="924989" cy="1236346"/>
              <a:chOff x="5580112" y="326269"/>
              <a:chExt cx="2579813" cy="2921470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4CA8297B-A2ED-B32D-E79F-6DE740F49236}"/>
                  </a:ext>
                </a:extLst>
              </p:cNvPr>
              <p:cNvSpPr/>
              <p:nvPr/>
            </p:nvSpPr>
            <p:spPr>
              <a:xfrm>
                <a:off x="6516216" y="326269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9F5608D-7BAB-6531-A1DC-5625AA799482}"/>
                  </a:ext>
                </a:extLst>
              </p:cNvPr>
              <p:cNvSpPr/>
              <p:nvPr/>
            </p:nvSpPr>
            <p:spPr>
              <a:xfrm>
                <a:off x="6516216" y="1282620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92514A82-A584-F668-8026-37E7FCBC2597}"/>
                  </a:ext>
                </a:extLst>
              </p:cNvPr>
              <p:cNvSpPr/>
              <p:nvPr/>
            </p:nvSpPr>
            <p:spPr>
              <a:xfrm>
                <a:off x="5580112" y="1916831"/>
                <a:ext cx="2579813" cy="13309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06F0986-B5C9-B78B-AE9C-052F19902DCD}"/>
                </a:ext>
              </a:extLst>
            </p:cNvPr>
            <p:cNvSpPr/>
            <p:nvPr/>
          </p:nvSpPr>
          <p:spPr>
            <a:xfrm>
              <a:off x="2540442" y="2299021"/>
              <a:ext cx="924989" cy="13578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Barrier 2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0EACE49-65D7-9342-8EB8-5108A8A988C3}"/>
              </a:ext>
            </a:extLst>
          </p:cNvPr>
          <p:cNvGrpSpPr/>
          <p:nvPr/>
        </p:nvGrpSpPr>
        <p:grpSpPr>
          <a:xfrm>
            <a:off x="8417672" y="734198"/>
            <a:ext cx="924989" cy="1372135"/>
            <a:chOff x="2540442" y="1062675"/>
            <a:chExt cx="924989" cy="1372134"/>
          </a:xfrm>
          <a:effectLst/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B2704BA-4073-3580-C4AB-D9AF6AAE9D23}"/>
                </a:ext>
              </a:extLst>
            </p:cNvPr>
            <p:cNvGrpSpPr/>
            <p:nvPr/>
          </p:nvGrpSpPr>
          <p:grpSpPr>
            <a:xfrm>
              <a:off x="2540442" y="1062675"/>
              <a:ext cx="924989" cy="1236346"/>
              <a:chOff x="5580112" y="326269"/>
              <a:chExt cx="2579813" cy="2921470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5B53940-D920-C1DB-5417-6FA83EE1D802}"/>
                  </a:ext>
                </a:extLst>
              </p:cNvPr>
              <p:cNvSpPr/>
              <p:nvPr/>
            </p:nvSpPr>
            <p:spPr>
              <a:xfrm>
                <a:off x="6516216" y="326269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BAEB552-A483-5A9B-4EBE-A08380FAD215}"/>
                  </a:ext>
                </a:extLst>
              </p:cNvPr>
              <p:cNvSpPr/>
              <p:nvPr/>
            </p:nvSpPr>
            <p:spPr>
              <a:xfrm>
                <a:off x="6516216" y="1282620"/>
                <a:ext cx="720080" cy="634212"/>
              </a:xfrm>
              <a:prstGeom prst="rect">
                <a:avLst/>
              </a:prstGeom>
              <a:gradFill>
                <a:gsLst>
                  <a:gs pos="19000">
                    <a:schemeClr val="tx1"/>
                  </a:gs>
                  <a:gs pos="50000">
                    <a:schemeClr val="bg1"/>
                  </a:gs>
                  <a:gs pos="77000">
                    <a:schemeClr val="tx1"/>
                  </a:gs>
                </a:gsLst>
                <a:lin ang="5400000" scaled="1"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2D2B8AB8-791A-2542-7E07-E2A9A9A0ED13}"/>
                  </a:ext>
                </a:extLst>
              </p:cNvPr>
              <p:cNvSpPr/>
              <p:nvPr/>
            </p:nvSpPr>
            <p:spPr>
              <a:xfrm>
                <a:off x="5580112" y="1916831"/>
                <a:ext cx="2579813" cy="13309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65171AA-B57A-E810-CAE8-9408CA9C9A1E}"/>
                </a:ext>
              </a:extLst>
            </p:cNvPr>
            <p:cNvSpPr/>
            <p:nvPr/>
          </p:nvSpPr>
          <p:spPr>
            <a:xfrm>
              <a:off x="2540442" y="2299021"/>
              <a:ext cx="924989" cy="13578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Barrier 1</a:t>
              </a:r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7535C2A2-8CF1-FBFC-D712-7B5B26F25A3C}"/>
              </a:ext>
            </a:extLst>
          </p:cNvPr>
          <p:cNvSpPr txBox="1"/>
          <p:nvPr/>
        </p:nvSpPr>
        <p:spPr>
          <a:xfrm>
            <a:off x="10427193" y="1599767"/>
            <a:ext cx="1323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hangingPunct="0"/>
            <a:r>
              <a:rPr lang="en-GB" sz="1100" kern="0" dirty="0">
                <a:solidFill>
                  <a:srgbClr val="000000"/>
                </a:solidFill>
                <a:latin typeface="Ink Free" panose="03080402000500000000" pitchFamily="66" charset="0"/>
                <a:cs typeface="Calibri"/>
                <a:sym typeface="Calibri"/>
              </a:rPr>
              <a:t>‘Work as imagined’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F3B6F14-C3CC-5156-A8AA-FD6A1E9614FE}"/>
              </a:ext>
            </a:extLst>
          </p:cNvPr>
          <p:cNvCxnSpPr>
            <a:cxnSpLocks/>
          </p:cNvCxnSpPr>
          <p:nvPr/>
        </p:nvCxnSpPr>
        <p:spPr>
          <a:xfrm flipH="1">
            <a:off x="9834956" y="1727987"/>
            <a:ext cx="59223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88E78CC-1887-A573-E8F7-222A2B07335E}"/>
              </a:ext>
            </a:extLst>
          </p:cNvPr>
          <p:cNvGrpSpPr/>
          <p:nvPr/>
        </p:nvGrpSpPr>
        <p:grpSpPr>
          <a:xfrm>
            <a:off x="2474114" y="2111600"/>
            <a:ext cx="6315591" cy="4050566"/>
            <a:chOff x="2474116" y="2111594"/>
            <a:chExt cx="6315599" cy="405055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A8D81D9-7CCF-C799-D843-85118E608E65}"/>
                </a:ext>
              </a:extLst>
            </p:cNvPr>
            <p:cNvCxnSpPr>
              <a:cxnSpLocks/>
              <a:stCxn id="137" idx="0"/>
              <a:endCxn id="175" idx="2"/>
            </p:cNvCxnSpPr>
            <p:nvPr/>
          </p:nvCxnSpPr>
          <p:spPr>
            <a:xfrm flipV="1">
              <a:off x="5815223" y="2111597"/>
              <a:ext cx="82480" cy="318250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BA8BE01-542A-0A2B-2101-42A21E954379}"/>
                </a:ext>
              </a:extLst>
            </p:cNvPr>
            <p:cNvCxnSpPr>
              <a:cxnSpLocks/>
              <a:stCxn id="123" idx="0"/>
              <a:endCxn id="169" idx="2"/>
            </p:cNvCxnSpPr>
            <p:nvPr/>
          </p:nvCxnSpPr>
          <p:spPr>
            <a:xfrm flipV="1">
              <a:off x="3852132" y="2111594"/>
              <a:ext cx="1084385" cy="315848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hlinkClick r:id="" action="ppaction://noaction"/>
              <a:extLst>
                <a:ext uri="{FF2B5EF4-FFF2-40B4-BE49-F238E27FC236}">
                  <a16:creationId xmlns:a16="http://schemas.microsoft.com/office/drawing/2014/main" id="{EE0A9BE8-6B9D-DA1F-DE3E-94B9FC59555D}"/>
                </a:ext>
              </a:extLst>
            </p:cNvPr>
            <p:cNvSpPr/>
            <p:nvPr/>
          </p:nvSpPr>
          <p:spPr>
            <a:xfrm>
              <a:off x="3607605" y="2676727"/>
              <a:ext cx="241972" cy="2419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7</a:t>
              </a:r>
            </a:p>
          </p:txBody>
        </p:sp>
        <p:sp>
          <p:nvSpPr>
            <p:cNvPr id="17" name="Oval 16">
              <a:hlinkClick r:id="" action="ppaction://noaction"/>
              <a:extLst>
                <a:ext uri="{FF2B5EF4-FFF2-40B4-BE49-F238E27FC236}">
                  <a16:creationId xmlns:a16="http://schemas.microsoft.com/office/drawing/2014/main" id="{6FD59923-B522-2174-81C6-2DE92F58068B}"/>
                </a:ext>
              </a:extLst>
            </p:cNvPr>
            <p:cNvSpPr/>
            <p:nvPr/>
          </p:nvSpPr>
          <p:spPr>
            <a:xfrm>
              <a:off x="3088023" y="3488754"/>
              <a:ext cx="241971" cy="2419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9</a:t>
              </a:r>
            </a:p>
          </p:txBody>
        </p:sp>
        <p:sp>
          <p:nvSpPr>
            <p:cNvPr id="18" name="Oval 17">
              <a:hlinkClick r:id="" action="ppaction://noaction"/>
              <a:extLst>
                <a:ext uri="{FF2B5EF4-FFF2-40B4-BE49-F238E27FC236}">
                  <a16:creationId xmlns:a16="http://schemas.microsoft.com/office/drawing/2014/main" id="{C806EEF0-0174-346D-267A-E7D3B4B784E0}"/>
                </a:ext>
              </a:extLst>
            </p:cNvPr>
            <p:cNvSpPr/>
            <p:nvPr/>
          </p:nvSpPr>
          <p:spPr>
            <a:xfrm>
              <a:off x="2549715" y="4353067"/>
              <a:ext cx="241971" cy="2419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8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BE96246-370F-4F54-5A0C-D491F0293729}"/>
                </a:ext>
              </a:extLst>
            </p:cNvPr>
            <p:cNvGrpSpPr/>
            <p:nvPr/>
          </p:nvGrpSpPr>
          <p:grpSpPr>
            <a:xfrm>
              <a:off x="2474116" y="5601657"/>
              <a:ext cx="364524" cy="241972"/>
              <a:chOff x="1798549" y="6127677"/>
              <a:chExt cx="435621" cy="308050"/>
            </a:xfrm>
            <a:effectLst/>
          </p:grpSpPr>
          <p:sp>
            <p:nvSpPr>
              <p:cNvPr id="20" name="Oval 19">
                <a:hlinkClick r:id="" action="ppaction://noaction"/>
                <a:extLst>
                  <a:ext uri="{FF2B5EF4-FFF2-40B4-BE49-F238E27FC236}">
                    <a16:creationId xmlns:a16="http://schemas.microsoft.com/office/drawing/2014/main" id="{7AAD6B6A-C6EA-2743-126A-C1769F526DA6}"/>
                  </a:ext>
                </a:extLst>
              </p:cNvPr>
              <p:cNvSpPr/>
              <p:nvPr/>
            </p:nvSpPr>
            <p:spPr>
              <a:xfrm>
                <a:off x="1887643" y="6127677"/>
                <a:ext cx="285647" cy="3080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1" name="TextBox 20">
                <a:hlinkClick r:id="" action="ppaction://noaction"/>
                <a:extLst>
                  <a:ext uri="{FF2B5EF4-FFF2-40B4-BE49-F238E27FC236}">
                    <a16:creationId xmlns:a16="http://schemas.microsoft.com/office/drawing/2014/main" id="{278E328F-C30C-BFE2-24DC-FCB57629D6BD}"/>
                  </a:ext>
                </a:extLst>
              </p:cNvPr>
              <p:cNvSpPr txBox="1"/>
              <p:nvPr/>
            </p:nvSpPr>
            <p:spPr>
              <a:xfrm>
                <a:off x="1798549" y="6137303"/>
                <a:ext cx="435621" cy="2742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ln w="0"/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10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EF0D16C-6973-2049-7D37-9F188B3615FD}"/>
                </a:ext>
              </a:extLst>
            </p:cNvPr>
            <p:cNvGrpSpPr/>
            <p:nvPr/>
          </p:nvGrpSpPr>
          <p:grpSpPr>
            <a:xfrm>
              <a:off x="4041746" y="2370404"/>
              <a:ext cx="1283579" cy="878674"/>
              <a:chOff x="5938279" y="5253517"/>
              <a:chExt cx="1283577" cy="878676"/>
            </a:xfrm>
            <a:effectLst/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A2B2B49-DAFD-B714-F483-FEF11FA766D9}"/>
                  </a:ext>
                </a:extLst>
              </p:cNvPr>
              <p:cNvGrpSpPr/>
              <p:nvPr/>
            </p:nvGrpSpPr>
            <p:grpSpPr>
              <a:xfrm>
                <a:off x="5938279" y="5253517"/>
                <a:ext cx="1283577" cy="865668"/>
                <a:chOff x="464713" y="548680"/>
                <a:chExt cx="2539128" cy="1712435"/>
              </a:xfrm>
            </p:grpSpPr>
            <p:sp>
              <p:nvSpPr>
                <p:cNvPr id="80" name="Rounded Rectangle 164">
                  <a:extLst>
                    <a:ext uri="{FF2B5EF4-FFF2-40B4-BE49-F238E27FC236}">
                      <a16:creationId xmlns:a16="http://schemas.microsoft.com/office/drawing/2014/main" id="{1AA3B876-94A0-3593-1093-A38F60C4B033}"/>
                    </a:ext>
                  </a:extLst>
                </p:cNvPr>
                <p:cNvSpPr/>
                <p:nvPr/>
              </p:nvSpPr>
              <p:spPr>
                <a:xfrm>
                  <a:off x="464713" y="548680"/>
                  <a:ext cx="2539128" cy="1712435"/>
                </a:xfrm>
                <a:prstGeom prst="roundRect">
                  <a:avLst/>
                </a:prstGeom>
                <a:gradFill>
                  <a:gsLst>
                    <a:gs pos="1900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7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FBB1577-9B54-3CA0-1F09-53DF25F5341D}"/>
                    </a:ext>
                  </a:extLst>
                </p:cNvPr>
                <p:cNvSpPr/>
                <p:nvPr/>
              </p:nvSpPr>
              <p:spPr>
                <a:xfrm>
                  <a:off x="611560" y="692696"/>
                  <a:ext cx="2232248" cy="1224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4F34F18-5780-3D78-5ECC-25B51305D156}"/>
                  </a:ext>
                </a:extLst>
              </p:cNvPr>
              <p:cNvSpPr txBox="1"/>
              <p:nvPr/>
            </p:nvSpPr>
            <p:spPr>
              <a:xfrm>
                <a:off x="5938279" y="5916749"/>
                <a:ext cx="12600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Immediate cause 4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2921D4-DE5B-4FFA-BE06-AA643E76C5AE}"/>
                </a:ext>
              </a:extLst>
            </p:cNvPr>
            <p:cNvGrpSpPr/>
            <p:nvPr/>
          </p:nvGrpSpPr>
          <p:grpSpPr>
            <a:xfrm>
              <a:off x="5487004" y="2370404"/>
              <a:ext cx="1283579" cy="878674"/>
              <a:chOff x="5938279" y="5253517"/>
              <a:chExt cx="1283577" cy="878676"/>
            </a:xfrm>
            <a:effectLst/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81E23D7-FD75-64DB-55FA-52F85C8F7A0D}"/>
                  </a:ext>
                </a:extLst>
              </p:cNvPr>
              <p:cNvGrpSpPr/>
              <p:nvPr/>
            </p:nvGrpSpPr>
            <p:grpSpPr>
              <a:xfrm>
                <a:off x="5938279" y="5253517"/>
                <a:ext cx="1283577" cy="865668"/>
                <a:chOff x="464713" y="548680"/>
                <a:chExt cx="2539128" cy="1712435"/>
              </a:xfrm>
            </p:grpSpPr>
            <p:sp>
              <p:nvSpPr>
                <p:cNvPr id="85" name="Rounded Rectangle 164">
                  <a:extLst>
                    <a:ext uri="{FF2B5EF4-FFF2-40B4-BE49-F238E27FC236}">
                      <a16:creationId xmlns:a16="http://schemas.microsoft.com/office/drawing/2014/main" id="{B44E8FAA-29CF-DED3-1A24-548FB34CD453}"/>
                    </a:ext>
                  </a:extLst>
                </p:cNvPr>
                <p:cNvSpPr/>
                <p:nvPr/>
              </p:nvSpPr>
              <p:spPr>
                <a:xfrm>
                  <a:off x="464713" y="548680"/>
                  <a:ext cx="2539128" cy="1712435"/>
                </a:xfrm>
                <a:prstGeom prst="roundRect">
                  <a:avLst/>
                </a:prstGeom>
                <a:gradFill>
                  <a:gsLst>
                    <a:gs pos="1900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7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85EBC4C-A0AD-7BC0-5091-512B1B377758}"/>
                    </a:ext>
                  </a:extLst>
                </p:cNvPr>
                <p:cNvSpPr/>
                <p:nvPr/>
              </p:nvSpPr>
              <p:spPr>
                <a:xfrm>
                  <a:off x="611560" y="692696"/>
                  <a:ext cx="2232248" cy="1224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76173D5-3761-7E35-9909-BF387CB52FD1}"/>
                  </a:ext>
                </a:extLst>
              </p:cNvPr>
              <p:cNvSpPr txBox="1"/>
              <p:nvPr/>
            </p:nvSpPr>
            <p:spPr>
              <a:xfrm>
                <a:off x="5938279" y="5916749"/>
                <a:ext cx="12600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Immediate cause 3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44891FA-3F45-72A3-C6C5-A3871E19EFF5}"/>
                </a:ext>
              </a:extLst>
            </p:cNvPr>
            <p:cNvGrpSpPr/>
            <p:nvPr/>
          </p:nvGrpSpPr>
          <p:grpSpPr>
            <a:xfrm>
              <a:off x="3531056" y="3359970"/>
              <a:ext cx="3225034" cy="452204"/>
              <a:chOff x="2060539" y="3683187"/>
              <a:chExt cx="2728833" cy="452205"/>
            </a:xfrm>
            <a:effectLst/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7F04E03-4AD7-713D-89B8-A0FF65587795}"/>
                  </a:ext>
                </a:extLst>
              </p:cNvPr>
              <p:cNvGrpSpPr/>
              <p:nvPr/>
            </p:nvGrpSpPr>
            <p:grpSpPr>
              <a:xfrm>
                <a:off x="2060539" y="3683187"/>
                <a:ext cx="1283577" cy="452205"/>
                <a:chOff x="5938279" y="5666978"/>
                <a:chExt cx="1283577" cy="452205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1CF970D4-1DB6-BDEA-A047-162A5296B4D3}"/>
                    </a:ext>
                  </a:extLst>
                </p:cNvPr>
                <p:cNvGrpSpPr/>
                <p:nvPr/>
              </p:nvGrpSpPr>
              <p:grpSpPr>
                <a:xfrm>
                  <a:off x="5938279" y="5666978"/>
                  <a:ext cx="1283577" cy="452205"/>
                  <a:chOff x="464713" y="1366576"/>
                  <a:chExt cx="2539128" cy="894537"/>
                </a:xfrm>
              </p:grpSpPr>
              <p:sp>
                <p:nvSpPr>
                  <p:cNvPr id="116" name="Rounded Rectangle 164">
                    <a:extLst>
                      <a:ext uri="{FF2B5EF4-FFF2-40B4-BE49-F238E27FC236}">
                        <a16:creationId xmlns:a16="http://schemas.microsoft.com/office/drawing/2014/main" id="{75221063-A7FA-11CD-4213-F607B4D3E6DF}"/>
                      </a:ext>
                    </a:extLst>
                  </p:cNvPr>
                  <p:cNvSpPr/>
                  <p:nvPr/>
                </p:nvSpPr>
                <p:spPr>
                  <a:xfrm>
                    <a:off x="464713" y="1366576"/>
                    <a:ext cx="2539128" cy="894537"/>
                  </a:xfrm>
                  <a:prstGeom prst="roundRect">
                    <a:avLst/>
                  </a:prstGeom>
                  <a:gradFill>
                    <a:gsLst>
                      <a:gs pos="19000">
                        <a:schemeClr val="bg1">
                          <a:lumMod val="85000"/>
                        </a:schemeClr>
                      </a:gs>
                      <a:gs pos="50000">
                        <a:schemeClr val="bg1"/>
                      </a:gs>
                      <a:gs pos="77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94D6DB26-4B02-4432-1C9A-26713A1C1244}"/>
                      </a:ext>
                    </a:extLst>
                  </p:cNvPr>
                  <p:cNvSpPr/>
                  <p:nvPr/>
                </p:nvSpPr>
                <p:spPr>
                  <a:xfrm>
                    <a:off x="611560" y="1489155"/>
                    <a:ext cx="2232247" cy="4276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75DBFF49-E200-E387-58F8-ECC301A479C8}"/>
                    </a:ext>
                  </a:extLst>
                </p:cNvPr>
                <p:cNvSpPr txBox="1"/>
                <p:nvPr/>
              </p:nvSpPr>
              <p:spPr>
                <a:xfrm>
                  <a:off x="5938279" y="5916749"/>
                  <a:ext cx="1260087" cy="194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667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Mistake or non-compliance 4</a:t>
                  </a: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4B688EE-BA21-0E49-7D41-89CCBCCED793}"/>
                  </a:ext>
                </a:extLst>
              </p:cNvPr>
              <p:cNvGrpSpPr/>
              <p:nvPr/>
            </p:nvGrpSpPr>
            <p:grpSpPr>
              <a:xfrm>
                <a:off x="3505795" y="3683187"/>
                <a:ext cx="1283577" cy="452205"/>
                <a:chOff x="5938279" y="5666978"/>
                <a:chExt cx="1283577" cy="452205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E69BAD1C-3E01-13FE-97D1-1F8BDA300912}"/>
                    </a:ext>
                  </a:extLst>
                </p:cNvPr>
                <p:cNvGrpSpPr/>
                <p:nvPr/>
              </p:nvGrpSpPr>
              <p:grpSpPr>
                <a:xfrm>
                  <a:off x="5938279" y="5666978"/>
                  <a:ext cx="1283577" cy="452205"/>
                  <a:chOff x="464713" y="1366576"/>
                  <a:chExt cx="2539128" cy="894537"/>
                </a:xfrm>
              </p:grpSpPr>
              <p:sp>
                <p:nvSpPr>
                  <p:cNvPr id="112" name="Rounded Rectangle 164">
                    <a:extLst>
                      <a:ext uri="{FF2B5EF4-FFF2-40B4-BE49-F238E27FC236}">
                        <a16:creationId xmlns:a16="http://schemas.microsoft.com/office/drawing/2014/main" id="{2290F96F-3481-312B-8005-F8DAE70ECB0F}"/>
                      </a:ext>
                    </a:extLst>
                  </p:cNvPr>
                  <p:cNvSpPr/>
                  <p:nvPr/>
                </p:nvSpPr>
                <p:spPr>
                  <a:xfrm>
                    <a:off x="464713" y="1366576"/>
                    <a:ext cx="2539128" cy="894537"/>
                  </a:xfrm>
                  <a:prstGeom prst="roundRect">
                    <a:avLst/>
                  </a:prstGeom>
                  <a:gradFill>
                    <a:gsLst>
                      <a:gs pos="19000">
                        <a:schemeClr val="bg1">
                          <a:lumMod val="85000"/>
                        </a:schemeClr>
                      </a:gs>
                      <a:gs pos="50000">
                        <a:schemeClr val="bg1"/>
                      </a:gs>
                      <a:gs pos="77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DD3FE135-4272-2167-7F9F-38D1CFC458F0}"/>
                      </a:ext>
                    </a:extLst>
                  </p:cNvPr>
                  <p:cNvSpPr/>
                  <p:nvPr/>
                </p:nvSpPr>
                <p:spPr>
                  <a:xfrm>
                    <a:off x="611560" y="1489155"/>
                    <a:ext cx="2232247" cy="4276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222D1846-E680-DC58-9852-7EA9C6573127}"/>
                    </a:ext>
                  </a:extLst>
                </p:cNvPr>
                <p:cNvSpPr txBox="1"/>
                <p:nvPr/>
              </p:nvSpPr>
              <p:spPr>
                <a:xfrm>
                  <a:off x="5938279" y="5916750"/>
                  <a:ext cx="1260087" cy="194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667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Mistake or non-compliance 3</a:t>
                  </a:r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1EC31A4C-5D1E-1A63-F712-6D16B1856F07}"/>
                </a:ext>
              </a:extLst>
            </p:cNvPr>
            <p:cNvGrpSpPr/>
            <p:nvPr/>
          </p:nvGrpSpPr>
          <p:grpSpPr>
            <a:xfrm>
              <a:off x="2972767" y="5270084"/>
              <a:ext cx="1758730" cy="868047"/>
              <a:chOff x="2091725" y="5601851"/>
              <a:chExt cx="1283577" cy="868049"/>
            </a:xfrm>
            <a:effectLst/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E1E05B7-7D25-767D-F510-39388BD92631}"/>
                  </a:ext>
                </a:extLst>
              </p:cNvPr>
              <p:cNvGrpSpPr/>
              <p:nvPr/>
            </p:nvGrpSpPr>
            <p:grpSpPr>
              <a:xfrm>
                <a:off x="2091725" y="5601851"/>
                <a:ext cx="1283577" cy="868049"/>
                <a:chOff x="3039147" y="5096557"/>
                <a:chExt cx="1283577" cy="868049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3044B4D9-52DF-D55E-7E30-87C2E63D8357}"/>
                    </a:ext>
                  </a:extLst>
                </p:cNvPr>
                <p:cNvGrpSpPr/>
                <p:nvPr/>
              </p:nvGrpSpPr>
              <p:grpSpPr>
                <a:xfrm>
                  <a:off x="3039147" y="5096557"/>
                  <a:ext cx="1283577" cy="865668"/>
                  <a:chOff x="464713" y="548680"/>
                  <a:chExt cx="2539128" cy="1712435"/>
                </a:xfrm>
              </p:grpSpPr>
              <p:sp>
                <p:nvSpPr>
                  <p:cNvPr id="123" name="Rounded Rectangle 156">
                    <a:extLst>
                      <a:ext uri="{FF2B5EF4-FFF2-40B4-BE49-F238E27FC236}">
                        <a16:creationId xmlns:a16="http://schemas.microsoft.com/office/drawing/2014/main" id="{5E1D8507-1547-2A99-6DEA-4444A756A509}"/>
                      </a:ext>
                    </a:extLst>
                  </p:cNvPr>
                  <p:cNvSpPr/>
                  <p:nvPr/>
                </p:nvSpPr>
                <p:spPr>
                  <a:xfrm>
                    <a:off x="464713" y="548680"/>
                    <a:ext cx="2539128" cy="1712435"/>
                  </a:xfrm>
                  <a:prstGeom prst="roundRect">
                    <a:avLst/>
                  </a:prstGeom>
                  <a:gradFill>
                    <a:gsLst>
                      <a:gs pos="19000">
                        <a:srgbClr val="FFC000"/>
                      </a:gs>
                      <a:gs pos="50000">
                        <a:schemeClr val="bg1"/>
                      </a:gs>
                      <a:gs pos="77000">
                        <a:srgbClr val="FFC000"/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B17172EC-E0B4-52DC-3518-8FC52BEAB43D}"/>
                      </a:ext>
                    </a:extLst>
                  </p:cNvPr>
                  <p:cNvSpPr/>
                  <p:nvPr/>
                </p:nvSpPr>
                <p:spPr>
                  <a:xfrm>
                    <a:off x="611560" y="692696"/>
                    <a:ext cx="2232247" cy="4301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F2F909D4-5240-E032-BED6-895EDB23D899}"/>
                    </a:ext>
                  </a:extLst>
                </p:cNvPr>
                <p:cNvSpPr txBox="1"/>
                <p:nvPr/>
              </p:nvSpPr>
              <p:spPr>
                <a:xfrm>
                  <a:off x="3039147" y="5749162"/>
                  <a:ext cx="126008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8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Organisational factor 4</a:t>
                  </a:r>
                </a:p>
              </p:txBody>
            </p:sp>
          </p:grp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E6B936E-93C7-6FE3-79A2-CAE7C3DF4FD9}"/>
                  </a:ext>
                </a:extLst>
              </p:cNvPr>
              <p:cNvSpPr/>
              <p:nvPr/>
            </p:nvSpPr>
            <p:spPr>
              <a:xfrm>
                <a:off x="2164460" y="5919166"/>
                <a:ext cx="1128443" cy="3743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3A68CCD-4A84-2390-B640-88D27DCE5C3B}"/>
                </a:ext>
              </a:extLst>
            </p:cNvPr>
            <p:cNvGrpSpPr/>
            <p:nvPr/>
          </p:nvGrpSpPr>
          <p:grpSpPr>
            <a:xfrm>
              <a:off x="4935805" y="4111340"/>
              <a:ext cx="1758730" cy="872688"/>
              <a:chOff x="2098639" y="4410541"/>
              <a:chExt cx="1283577" cy="872691"/>
            </a:xfrm>
            <a:effectLst/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3AD6AEF-3CA7-5ADC-7CDA-AC98E63B82D2}"/>
                  </a:ext>
                </a:extLst>
              </p:cNvPr>
              <p:cNvGrpSpPr/>
              <p:nvPr/>
            </p:nvGrpSpPr>
            <p:grpSpPr>
              <a:xfrm>
                <a:off x="2098639" y="4410541"/>
                <a:ext cx="1283577" cy="872691"/>
                <a:chOff x="7888213" y="4886537"/>
                <a:chExt cx="1283577" cy="872691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A17B3CEF-F6D8-E3C9-BC46-8F40B9492DA6}"/>
                    </a:ext>
                  </a:extLst>
                </p:cNvPr>
                <p:cNvGrpSpPr/>
                <p:nvPr/>
              </p:nvGrpSpPr>
              <p:grpSpPr>
                <a:xfrm>
                  <a:off x="7888213" y="4886537"/>
                  <a:ext cx="1283577" cy="865668"/>
                  <a:chOff x="464713" y="548680"/>
                  <a:chExt cx="2539128" cy="1712435"/>
                </a:xfrm>
              </p:grpSpPr>
              <p:sp>
                <p:nvSpPr>
                  <p:cNvPr id="130" name="Rounded Rectangle 160">
                    <a:extLst>
                      <a:ext uri="{FF2B5EF4-FFF2-40B4-BE49-F238E27FC236}">
                        <a16:creationId xmlns:a16="http://schemas.microsoft.com/office/drawing/2014/main" id="{B4C301C2-DFFF-EB74-78C8-52E6A574F901}"/>
                      </a:ext>
                    </a:extLst>
                  </p:cNvPr>
                  <p:cNvSpPr/>
                  <p:nvPr/>
                </p:nvSpPr>
                <p:spPr>
                  <a:xfrm>
                    <a:off x="464713" y="548680"/>
                    <a:ext cx="2539128" cy="1712435"/>
                  </a:xfrm>
                  <a:prstGeom prst="roundRect">
                    <a:avLst/>
                  </a:prstGeom>
                  <a:gradFill>
                    <a:gsLst>
                      <a:gs pos="19000">
                        <a:schemeClr val="accent5">
                          <a:lumMod val="75000"/>
                        </a:schemeClr>
                      </a:gs>
                      <a:gs pos="50000">
                        <a:schemeClr val="bg1"/>
                      </a:gs>
                      <a:gs pos="77000">
                        <a:schemeClr val="accent5">
                          <a:lumMod val="75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EA8FF2B0-B514-D066-F08D-50892942D0E4}"/>
                      </a:ext>
                    </a:extLst>
                  </p:cNvPr>
                  <p:cNvSpPr/>
                  <p:nvPr/>
                </p:nvSpPr>
                <p:spPr>
                  <a:xfrm>
                    <a:off x="611560" y="692696"/>
                    <a:ext cx="2232247" cy="3816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F1BAFA98-B327-E023-1978-453B3CB9943D}"/>
                    </a:ext>
                  </a:extLst>
                </p:cNvPr>
                <p:cNvSpPr txBox="1"/>
                <p:nvPr/>
              </p:nvSpPr>
              <p:spPr>
                <a:xfrm>
                  <a:off x="7888213" y="5543784"/>
                  <a:ext cx="126008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Job factor 3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49D5E17-DCEF-C30C-DC89-044B3E4D9B2D}"/>
                  </a:ext>
                </a:extLst>
              </p:cNvPr>
              <p:cNvSpPr/>
              <p:nvPr/>
            </p:nvSpPr>
            <p:spPr>
              <a:xfrm>
                <a:off x="2172873" y="4700800"/>
                <a:ext cx="1128443" cy="4013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7B3DE7D-0DAD-48BA-4E2F-BE3C34B1AED0}"/>
                </a:ext>
              </a:extLst>
            </p:cNvPr>
            <p:cNvGrpSpPr/>
            <p:nvPr/>
          </p:nvGrpSpPr>
          <p:grpSpPr>
            <a:xfrm>
              <a:off x="4935857" y="5294100"/>
              <a:ext cx="1758730" cy="868047"/>
              <a:chOff x="2091725" y="5601851"/>
              <a:chExt cx="1283577" cy="868049"/>
            </a:xfrm>
            <a:effectLst/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BB95D958-ED57-F565-3E03-060096DB228E}"/>
                  </a:ext>
                </a:extLst>
              </p:cNvPr>
              <p:cNvGrpSpPr/>
              <p:nvPr/>
            </p:nvGrpSpPr>
            <p:grpSpPr>
              <a:xfrm>
                <a:off x="2091725" y="5601851"/>
                <a:ext cx="1283577" cy="868049"/>
                <a:chOff x="3039147" y="5096557"/>
                <a:chExt cx="1283577" cy="868049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28CF0F5F-2FFC-3BB4-6671-EEA4AC0DF48C}"/>
                    </a:ext>
                  </a:extLst>
                </p:cNvPr>
                <p:cNvGrpSpPr/>
                <p:nvPr/>
              </p:nvGrpSpPr>
              <p:grpSpPr>
                <a:xfrm>
                  <a:off x="3039147" y="5096557"/>
                  <a:ext cx="1283577" cy="865668"/>
                  <a:chOff x="464713" y="548680"/>
                  <a:chExt cx="2539128" cy="1712435"/>
                </a:xfrm>
              </p:grpSpPr>
              <p:sp>
                <p:nvSpPr>
                  <p:cNvPr id="137" name="Rounded Rectangle 156">
                    <a:extLst>
                      <a:ext uri="{FF2B5EF4-FFF2-40B4-BE49-F238E27FC236}">
                        <a16:creationId xmlns:a16="http://schemas.microsoft.com/office/drawing/2014/main" id="{8D798FD8-A691-047C-FD3C-3664B15975F0}"/>
                      </a:ext>
                    </a:extLst>
                  </p:cNvPr>
                  <p:cNvSpPr/>
                  <p:nvPr/>
                </p:nvSpPr>
                <p:spPr>
                  <a:xfrm>
                    <a:off x="464713" y="548680"/>
                    <a:ext cx="2539128" cy="1712435"/>
                  </a:xfrm>
                  <a:prstGeom prst="roundRect">
                    <a:avLst/>
                  </a:prstGeom>
                  <a:gradFill>
                    <a:gsLst>
                      <a:gs pos="19000">
                        <a:srgbClr val="FFC000"/>
                      </a:gs>
                      <a:gs pos="50000">
                        <a:schemeClr val="bg1"/>
                      </a:gs>
                      <a:gs pos="77000">
                        <a:srgbClr val="FFC000"/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2A42229A-79A7-C81E-22D2-ACB85C692196}"/>
                      </a:ext>
                    </a:extLst>
                  </p:cNvPr>
                  <p:cNvSpPr/>
                  <p:nvPr/>
                </p:nvSpPr>
                <p:spPr>
                  <a:xfrm>
                    <a:off x="611560" y="692696"/>
                    <a:ext cx="2232247" cy="4301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9A409D8-981E-BE33-7ED4-3A954B6C7183}"/>
                    </a:ext>
                  </a:extLst>
                </p:cNvPr>
                <p:cNvSpPr txBox="1"/>
                <p:nvPr/>
              </p:nvSpPr>
              <p:spPr>
                <a:xfrm>
                  <a:off x="3039147" y="5749162"/>
                  <a:ext cx="126008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8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Organisational factor 3</a:t>
                  </a:r>
                </a:p>
              </p:txBody>
            </p:sp>
          </p:grp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13085223-D54C-869E-9882-3E0989811F68}"/>
                  </a:ext>
                </a:extLst>
              </p:cNvPr>
              <p:cNvSpPr/>
              <p:nvPr/>
            </p:nvSpPr>
            <p:spPr>
              <a:xfrm>
                <a:off x="2164460" y="5919166"/>
                <a:ext cx="1128443" cy="3743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3173375-7E85-6509-C32E-DFD1B817CB25}"/>
                </a:ext>
              </a:extLst>
            </p:cNvPr>
            <p:cNvSpPr txBox="1"/>
            <p:nvPr/>
          </p:nvSpPr>
          <p:spPr>
            <a:xfrm>
              <a:off x="7063171" y="4764344"/>
              <a:ext cx="1726544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Job factor 2</a:t>
              </a: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F8AE14AB-9E53-ACC5-9866-8D429D95DFB1}"/>
                </a:ext>
              </a:extLst>
            </p:cNvPr>
            <p:cNvGrpSpPr/>
            <p:nvPr/>
          </p:nvGrpSpPr>
          <p:grpSpPr>
            <a:xfrm>
              <a:off x="2969023" y="4119964"/>
              <a:ext cx="1758730" cy="872688"/>
              <a:chOff x="2098639" y="4410541"/>
              <a:chExt cx="1283577" cy="872691"/>
            </a:xfrm>
            <a:effectLst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52A99114-810E-8D25-1746-6811CA95D01F}"/>
                  </a:ext>
                </a:extLst>
              </p:cNvPr>
              <p:cNvGrpSpPr/>
              <p:nvPr/>
            </p:nvGrpSpPr>
            <p:grpSpPr>
              <a:xfrm>
                <a:off x="2098639" y="4410541"/>
                <a:ext cx="1283577" cy="872691"/>
                <a:chOff x="7888213" y="4886537"/>
                <a:chExt cx="1283577" cy="872691"/>
              </a:xfrm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D63245FC-298D-D7A8-5984-57F78F843534}"/>
                    </a:ext>
                  </a:extLst>
                </p:cNvPr>
                <p:cNvGrpSpPr/>
                <p:nvPr/>
              </p:nvGrpSpPr>
              <p:grpSpPr>
                <a:xfrm>
                  <a:off x="7888213" y="4886537"/>
                  <a:ext cx="1283577" cy="865668"/>
                  <a:chOff x="464713" y="548680"/>
                  <a:chExt cx="2539128" cy="1712435"/>
                </a:xfrm>
              </p:grpSpPr>
              <p:sp>
                <p:nvSpPr>
                  <p:cNvPr id="196" name="Rounded Rectangle 160">
                    <a:extLst>
                      <a:ext uri="{FF2B5EF4-FFF2-40B4-BE49-F238E27FC236}">
                        <a16:creationId xmlns:a16="http://schemas.microsoft.com/office/drawing/2014/main" id="{0FB851BC-FAF8-C115-5E4B-104A01E1A920}"/>
                      </a:ext>
                    </a:extLst>
                  </p:cNvPr>
                  <p:cNvSpPr/>
                  <p:nvPr/>
                </p:nvSpPr>
                <p:spPr>
                  <a:xfrm>
                    <a:off x="464713" y="548680"/>
                    <a:ext cx="2539128" cy="1712435"/>
                  </a:xfrm>
                  <a:prstGeom prst="roundRect">
                    <a:avLst/>
                  </a:prstGeom>
                  <a:gradFill>
                    <a:gsLst>
                      <a:gs pos="19000">
                        <a:schemeClr val="accent5">
                          <a:lumMod val="75000"/>
                        </a:schemeClr>
                      </a:gs>
                      <a:gs pos="50000">
                        <a:schemeClr val="bg1"/>
                      </a:gs>
                      <a:gs pos="77000">
                        <a:schemeClr val="accent5">
                          <a:lumMod val="75000"/>
                        </a:schemeClr>
                      </a:gs>
                    </a:gsLst>
                    <a:lin ang="5400000" scaled="1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82235D61-4465-9BC0-316B-157F5F6050DF}"/>
                      </a:ext>
                    </a:extLst>
                  </p:cNvPr>
                  <p:cNvSpPr/>
                  <p:nvPr/>
                </p:nvSpPr>
                <p:spPr>
                  <a:xfrm>
                    <a:off x="611560" y="692696"/>
                    <a:ext cx="2232247" cy="3816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782A6093-2B4E-9229-F3C4-863D7E8BB7A8}"/>
                    </a:ext>
                  </a:extLst>
                </p:cNvPr>
                <p:cNvSpPr txBox="1"/>
                <p:nvPr/>
              </p:nvSpPr>
              <p:spPr>
                <a:xfrm>
                  <a:off x="7888213" y="5543784"/>
                  <a:ext cx="126008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 hangingPunct="0"/>
                  <a:r>
                    <a: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rPr>
                    <a:t>Job factor 4</a:t>
                  </a:r>
                </a:p>
              </p:txBody>
            </p:sp>
          </p:grp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E4F2397-81DC-96C2-6E7D-C8660C762153}"/>
                  </a:ext>
                </a:extLst>
              </p:cNvPr>
              <p:cNvSpPr/>
              <p:nvPr/>
            </p:nvSpPr>
            <p:spPr>
              <a:xfrm>
                <a:off x="2172873" y="4700800"/>
                <a:ext cx="1128443" cy="4013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62A2BBE9-33B9-C63D-D749-E87DDAD6506F}"/>
                </a:ext>
              </a:extLst>
            </p:cNvPr>
            <p:cNvSpPr txBox="1"/>
            <p:nvPr/>
          </p:nvSpPr>
          <p:spPr>
            <a:xfrm>
              <a:off x="7492307" y="2621816"/>
              <a:ext cx="1073539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hangingPunct="0"/>
              <a:r>
                <a:rPr lang="en-GB" sz="1100" kern="0" dirty="0">
                  <a:solidFill>
                    <a:srgbClr val="000000"/>
                  </a:solidFill>
                  <a:latin typeface="Ink Free" panose="03080402000500000000" pitchFamily="66" charset="0"/>
                  <a:cs typeface="Calibri"/>
                  <a:sym typeface="Calibri"/>
                </a:rPr>
                <a:t>‘Work as done’</a:t>
              </a:r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916FAD16-DC41-7929-E490-4285510974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4983" y="2782151"/>
              <a:ext cx="59223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22CDFCEC-3A31-4873-E561-BECE726E875E}"/>
                </a:ext>
              </a:extLst>
            </p:cNvPr>
            <p:cNvSpPr txBox="1"/>
            <p:nvPr/>
          </p:nvSpPr>
          <p:spPr>
            <a:xfrm>
              <a:off x="4274509" y="3798765"/>
              <a:ext cx="693392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 hangingPunct="0"/>
              <a:r>
                <a:rPr lang="en-GB" sz="9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R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2925DE8-7B5B-205A-6988-24B76D2DFEA7}"/>
                </a:ext>
              </a:extLst>
            </p:cNvPr>
            <p:cNvSpPr/>
            <p:nvPr/>
          </p:nvSpPr>
          <p:spPr>
            <a:xfrm>
              <a:off x="4910402" y="3840900"/>
              <a:ext cx="136355" cy="1449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hangingPunct="0"/>
              <a:endParaRPr lang="en-GB" kern="0">
                <a:solidFill>
                  <a:srgbClr val="000000"/>
                </a:solidFill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7B67CAE-6AF0-5EAC-A388-686AE4B6B84F}"/>
                </a:ext>
              </a:extLst>
            </p:cNvPr>
            <p:cNvSpPr txBox="1"/>
            <p:nvPr/>
          </p:nvSpPr>
          <p:spPr>
            <a:xfrm>
              <a:off x="5986959" y="3806775"/>
              <a:ext cx="693392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 hangingPunct="0"/>
              <a:r>
                <a:rPr lang="en-GB" sz="9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R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5C2B9FA2-DE99-CAA0-D104-C8779726F27F}"/>
                </a:ext>
              </a:extLst>
            </p:cNvPr>
            <p:cNvSpPr/>
            <p:nvPr/>
          </p:nvSpPr>
          <p:spPr>
            <a:xfrm>
              <a:off x="6627716" y="3843327"/>
              <a:ext cx="136355" cy="1449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hangingPunct="0"/>
              <a:endParaRPr lang="en-GB" kern="0">
                <a:solidFill>
                  <a:srgbClr val="000000"/>
                </a:solidFill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E5D30C5B-E42F-C919-EEAF-20A78AF3E842}"/>
                </a:ext>
              </a:extLst>
            </p:cNvPr>
            <p:cNvSpPr txBox="1"/>
            <p:nvPr/>
          </p:nvSpPr>
          <p:spPr>
            <a:xfrm>
              <a:off x="7190097" y="3281762"/>
              <a:ext cx="1211467" cy="60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hangingPunct="0"/>
              <a:r>
                <a:rPr lang="en-GB" sz="1100" kern="0" dirty="0">
                  <a:solidFill>
                    <a:srgbClr val="000000"/>
                  </a:solidFill>
                  <a:latin typeface="Ink Free" panose="03080402000500000000" pitchFamily="66" charset="0"/>
                  <a:cs typeface="Calibri"/>
                  <a:sym typeface="Calibri"/>
                </a:rPr>
                <a:t>Repeated mistake or non-compliance?’</a:t>
              </a:r>
            </a:p>
          </p:txBody>
        </p: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3ABE1442-4F77-53B7-33E8-D6B771D1C3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2429" y="3717473"/>
              <a:ext cx="257655" cy="1600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8BEFBE-9248-7D89-E747-BB9519CD2048}"/>
              </a:ext>
            </a:extLst>
          </p:cNvPr>
          <p:cNvSpPr txBox="1"/>
          <p:nvPr/>
        </p:nvSpPr>
        <p:spPr>
          <a:xfrm>
            <a:off x="2032628" y="6285193"/>
            <a:ext cx="722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hangingPunct="0"/>
            <a:r>
              <a:rPr lang="en-GB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Why it happened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9818E0-E9F3-2819-EA08-B6A8933F0E12}"/>
              </a:ext>
            </a:extLst>
          </p:cNvPr>
          <p:cNvGrpSpPr/>
          <p:nvPr/>
        </p:nvGrpSpPr>
        <p:grpSpPr>
          <a:xfrm>
            <a:off x="9378814" y="730250"/>
            <a:ext cx="1022231" cy="726075"/>
            <a:chOff x="7435713" y="1053456"/>
            <a:chExt cx="1022230" cy="726075"/>
          </a:xfrm>
          <a:effectLst/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2DAE44-8EE5-70D4-0095-19598409F0F5}"/>
                </a:ext>
              </a:extLst>
            </p:cNvPr>
            <p:cNvGrpSpPr/>
            <p:nvPr/>
          </p:nvGrpSpPr>
          <p:grpSpPr>
            <a:xfrm>
              <a:off x="7435713" y="1053456"/>
              <a:ext cx="1022230" cy="714995"/>
              <a:chOff x="188609" y="1916832"/>
              <a:chExt cx="2448272" cy="151216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9F6F2A2-38EA-44EA-1143-E664FC522311}"/>
                  </a:ext>
                </a:extLst>
              </p:cNvPr>
              <p:cNvGrpSpPr/>
              <p:nvPr/>
            </p:nvGrpSpPr>
            <p:grpSpPr>
              <a:xfrm>
                <a:off x="188609" y="1916832"/>
                <a:ext cx="2448272" cy="1512168"/>
                <a:chOff x="188609" y="1916832"/>
                <a:chExt cx="2448272" cy="1512168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43CE0F81-77DF-245D-54A5-BCF16FDA304D}"/>
                    </a:ext>
                  </a:extLst>
                </p:cNvPr>
                <p:cNvSpPr/>
                <p:nvPr/>
              </p:nvSpPr>
              <p:spPr>
                <a:xfrm>
                  <a:off x="188609" y="1916832"/>
                  <a:ext cx="2448272" cy="1512168"/>
                </a:xfrm>
                <a:prstGeom prst="rect">
                  <a:avLst/>
                </a:prstGeom>
                <a:gradFill flip="none" rotWithShape="1">
                  <a:gsLst>
                    <a:gs pos="19000">
                      <a:srgbClr val="008000"/>
                    </a:gs>
                    <a:gs pos="50000">
                      <a:schemeClr val="bg1"/>
                    </a:gs>
                    <a:gs pos="77000">
                      <a:srgbClr val="008000"/>
                    </a:gs>
                  </a:gsLst>
                  <a:lin ang="5400000" scaled="1"/>
                  <a:tileRect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D5CE2DAA-B83A-A07A-DDE1-28D06701D8CC}"/>
                    </a:ext>
                  </a:extLst>
                </p:cNvPr>
                <p:cNvSpPr/>
                <p:nvPr/>
              </p:nvSpPr>
              <p:spPr>
                <a:xfrm>
                  <a:off x="260617" y="2060848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305BF9A-9873-A115-E8B7-D0E634822502}"/>
                  </a:ext>
                </a:extLst>
              </p:cNvPr>
              <p:cNvSpPr/>
              <p:nvPr/>
            </p:nvSpPr>
            <p:spPr>
              <a:xfrm>
                <a:off x="2383813" y="3189833"/>
                <a:ext cx="171963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539F5D-5307-EC80-6995-F9D259CA34F7}"/>
                </a:ext>
              </a:extLst>
            </p:cNvPr>
            <p:cNvSpPr txBox="1"/>
            <p:nvPr/>
          </p:nvSpPr>
          <p:spPr>
            <a:xfrm>
              <a:off x="7461861" y="1564087"/>
              <a:ext cx="9472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hangingPunct="0"/>
              <a:r>
                <a:rPr lang="en-GB" sz="8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Who or what?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BC393635-56A3-01A6-9AB1-944E137F9BE3}"/>
              </a:ext>
            </a:extLst>
          </p:cNvPr>
          <p:cNvSpPr txBox="1"/>
          <p:nvPr/>
        </p:nvSpPr>
        <p:spPr>
          <a:xfrm>
            <a:off x="6420783" y="856449"/>
            <a:ext cx="9482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Jim trips over bucket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7647CBA-5256-4056-80B4-2AFA8035CCF7}"/>
              </a:ext>
            </a:extLst>
          </p:cNvPr>
          <p:cNvSpPr txBox="1"/>
          <p:nvPr/>
        </p:nvSpPr>
        <p:spPr>
          <a:xfrm>
            <a:off x="10779547" y="929521"/>
            <a:ext cx="94825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Grazed hands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D7962939-D79E-DE02-7EF3-50B71836417B}"/>
              </a:ext>
            </a:extLst>
          </p:cNvPr>
          <p:cNvSpPr txBox="1"/>
          <p:nvPr/>
        </p:nvSpPr>
        <p:spPr>
          <a:xfrm>
            <a:off x="3444688" y="930961"/>
            <a:ext cx="94825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Bucket on the floor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9FEDF79-3E78-9F5F-4AA2-87B2A84DDFEA}"/>
              </a:ext>
            </a:extLst>
          </p:cNvPr>
          <p:cNvSpPr txBox="1"/>
          <p:nvPr/>
        </p:nvSpPr>
        <p:spPr>
          <a:xfrm>
            <a:off x="2113139" y="716609"/>
            <a:ext cx="948256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Jim was walking down the corridor. Interior decorators working in area.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2739A908-51D9-8BB0-C0BE-8D2D54115C47}"/>
              </a:ext>
            </a:extLst>
          </p:cNvPr>
          <p:cNvSpPr txBox="1"/>
          <p:nvPr/>
        </p:nvSpPr>
        <p:spPr>
          <a:xfrm>
            <a:off x="4554750" y="1445245"/>
            <a:ext cx="82379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Store bucket in safe place away from walkways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3EFB5A7-C59F-B38A-38D7-700ED7CA3491}"/>
              </a:ext>
            </a:extLst>
          </p:cNvPr>
          <p:cNvSpPr txBox="1"/>
          <p:nvPr/>
        </p:nvSpPr>
        <p:spPr>
          <a:xfrm>
            <a:off x="5589583" y="1384503"/>
            <a:ext cx="823797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Close off corridor or cordon off working area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7B32D94-4E97-E951-23AC-C3CA40685B6F}"/>
              </a:ext>
            </a:extLst>
          </p:cNvPr>
          <p:cNvSpPr txBox="1"/>
          <p:nvPr/>
        </p:nvSpPr>
        <p:spPr>
          <a:xfrm>
            <a:off x="4138666" y="2499793"/>
            <a:ext cx="1147052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Bucket was left on the floor by one of the workers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8CDDACC-771B-B966-86D7-731387B4EB3A}"/>
              </a:ext>
            </a:extLst>
          </p:cNvPr>
          <p:cNvSpPr txBox="1"/>
          <p:nvPr/>
        </p:nvSpPr>
        <p:spPr>
          <a:xfrm>
            <a:off x="3100922" y="4422727"/>
            <a:ext cx="15159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Worker got called away to attend to something else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8A6640B-837B-6CB4-AB5A-ABDBE9B1DFEE}"/>
              </a:ext>
            </a:extLst>
          </p:cNvPr>
          <p:cNvSpPr txBox="1"/>
          <p:nvPr/>
        </p:nvSpPr>
        <p:spPr>
          <a:xfrm>
            <a:off x="3142972" y="5642389"/>
            <a:ext cx="15159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No one was supervising the job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2054122-8BB0-13EC-B160-3262B417AD55}"/>
              </a:ext>
            </a:extLst>
          </p:cNvPr>
          <p:cNvSpPr txBox="1"/>
          <p:nvPr/>
        </p:nvSpPr>
        <p:spPr>
          <a:xfrm>
            <a:off x="3152400" y="4176505"/>
            <a:ext cx="15159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14 Distractions/interruptions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DD667AED-28D3-BBAD-0EDD-E1F96A550773}"/>
              </a:ext>
            </a:extLst>
          </p:cNvPr>
          <p:cNvSpPr txBox="1"/>
          <p:nvPr/>
        </p:nvSpPr>
        <p:spPr>
          <a:xfrm>
            <a:off x="3527369" y="3407537"/>
            <a:ext cx="1498724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Lapse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C0AFE5-AFEE-1DCB-D39C-F7F7745612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54"/>
          <a:stretch/>
        </p:blipFill>
        <p:spPr>
          <a:xfrm>
            <a:off x="7725944" y="3510927"/>
            <a:ext cx="3692365" cy="2450807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16A8D51-0495-D97E-D2FF-548AE29795D2}"/>
              </a:ext>
            </a:extLst>
          </p:cNvPr>
          <p:cNvCxnSpPr>
            <a:cxnSpLocks/>
          </p:cNvCxnSpPr>
          <p:nvPr/>
        </p:nvCxnSpPr>
        <p:spPr>
          <a:xfrm flipH="1">
            <a:off x="4680197" y="5051722"/>
            <a:ext cx="2899959" cy="42712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20C4435-5742-8927-D662-90245894EAF1}"/>
              </a:ext>
            </a:extLst>
          </p:cNvPr>
          <p:cNvSpPr txBox="1"/>
          <p:nvPr/>
        </p:nvSpPr>
        <p:spPr>
          <a:xfrm>
            <a:off x="3277244" y="5337821"/>
            <a:ext cx="15159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10 Supervisory oversight</a:t>
            </a:r>
            <a:endParaRPr lang="en-GB" sz="8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B156CFDB-1B5F-3A9A-AD21-0B6DE51771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User feedback from Pilot</a:t>
            </a:r>
          </a:p>
        </p:txBody>
      </p:sp>
      <p:pic>
        <p:nvPicPr>
          <p:cNvPr id="2" name="Picture 1" descr="A person holding a hot air balloon above a lot of roads&#10;&#10;Description automatically generated">
            <a:extLst>
              <a:ext uri="{FF2B5EF4-FFF2-40B4-BE49-F238E27FC236}">
                <a16:creationId xmlns:a16="http://schemas.microsoft.com/office/drawing/2014/main" id="{CE9046C6-BC8B-A874-2D7F-1763D24833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4" t="-1" r="35467" b="523"/>
          <a:stretch/>
        </p:blipFill>
        <p:spPr>
          <a:xfrm>
            <a:off x="0" y="-130"/>
            <a:ext cx="1981200" cy="6858130"/>
          </a:xfrm>
          <a:prstGeom prst="rect">
            <a:avLst/>
          </a:prstGeom>
        </p:spPr>
      </p:pic>
      <p:pic>
        <p:nvPicPr>
          <p:cNvPr id="3" name="Picture 2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B3C105CA-E73D-2907-5119-44BE7A67B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490269"/>
            <a:ext cx="1059021" cy="8568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49989" y="3190269"/>
            <a:ext cx="9408064" cy="2405654"/>
          </a:xfrm>
        </p:spPr>
        <p:txBody>
          <a:bodyPr/>
          <a:lstStyle/>
          <a:p>
            <a:endParaRPr lang="en-GB" sz="2400" b="0" i="1" dirty="0"/>
          </a:p>
          <a:p>
            <a:r>
              <a:rPr lang="en-GB" sz="2400" b="0" i="1" dirty="0"/>
              <a:t>Do you think your organisation should adopt Tripod lite?</a:t>
            </a:r>
            <a:endParaRPr lang="en-GB" sz="1600" b="0" i="1" dirty="0"/>
          </a:p>
        </p:txBody>
      </p:sp>
      <p:graphicFrame>
        <p:nvGraphicFramePr>
          <p:cNvPr id="28" name="636a489abf365">
            <a:extLst>
              <a:ext uri="{FF2B5EF4-FFF2-40B4-BE49-F238E27FC236}">
                <a16:creationId xmlns:a16="http://schemas.microsoft.com/office/drawing/2014/main" id="{3A95D41F-A9CC-8E3F-C90A-B31D5123D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207879"/>
              </p:ext>
            </p:extLst>
          </p:nvPr>
        </p:nvGraphicFramePr>
        <p:xfrm>
          <a:off x="4606902" y="3724799"/>
          <a:ext cx="4505344" cy="287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5C27280-86AC-A6F5-23C3-5AD1E57F4E18}"/>
              </a:ext>
            </a:extLst>
          </p:cNvPr>
          <p:cNvSpPr txBox="1"/>
          <p:nvPr/>
        </p:nvSpPr>
        <p:spPr>
          <a:xfrm>
            <a:off x="3155651" y="4191374"/>
            <a:ext cx="20792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dirty="0"/>
              <a:t>‘Easy to use’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DF7839-806F-28F0-C2FD-863FE23A003F}"/>
              </a:ext>
            </a:extLst>
          </p:cNvPr>
          <p:cNvSpPr txBox="1"/>
          <p:nvPr/>
        </p:nvSpPr>
        <p:spPr>
          <a:xfrm>
            <a:off x="2527620" y="4796081"/>
            <a:ext cx="207928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dirty="0"/>
              <a:t>‘Similar to the Swiss cheese model, which is a modern accident analysis tool’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807C00-C363-DE9D-5EF1-0B7991FF2710}"/>
              </a:ext>
            </a:extLst>
          </p:cNvPr>
          <p:cNvSpPr txBox="1"/>
          <p:nvPr/>
        </p:nvSpPr>
        <p:spPr>
          <a:xfrm>
            <a:off x="2877699" y="6047119"/>
            <a:ext cx="207928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dirty="0"/>
              <a:t>‘Prepopulated fields make it easy for beginners’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DEBED0-5263-B79E-4DF2-E82B68187D81}"/>
              </a:ext>
            </a:extLst>
          </p:cNvPr>
          <p:cNvSpPr txBox="1"/>
          <p:nvPr/>
        </p:nvSpPr>
        <p:spPr>
          <a:xfrm>
            <a:off x="9276499" y="4796081"/>
            <a:ext cx="245441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dirty="0"/>
              <a:t>‘Positive that the tool can be used to identify where barriers were effective’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F92121-FBD5-BD5C-382E-CBB1F059ECFB}"/>
              </a:ext>
            </a:extLst>
          </p:cNvPr>
          <p:cNvSpPr txBox="1"/>
          <p:nvPr/>
        </p:nvSpPr>
        <p:spPr>
          <a:xfrm>
            <a:off x="8604422" y="6154841"/>
            <a:ext cx="20792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dirty="0"/>
              <a:t>‘It blew my mind’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D9AC77-3B72-00AA-AEC4-DB770CDEE075}"/>
              </a:ext>
            </a:extLst>
          </p:cNvPr>
          <p:cNvSpPr txBox="1"/>
          <p:nvPr/>
        </p:nvSpPr>
        <p:spPr>
          <a:xfrm>
            <a:off x="7976371" y="4188011"/>
            <a:ext cx="20792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dirty="0"/>
              <a:t>‘User friendly and intuitive’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3E964-586F-81C8-16A5-D4791395EBC9}"/>
              </a:ext>
            </a:extLst>
          </p:cNvPr>
          <p:cNvSpPr txBox="1"/>
          <p:nvPr/>
        </p:nvSpPr>
        <p:spPr>
          <a:xfrm>
            <a:off x="2464042" y="1131931"/>
            <a:ext cx="84837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Compared to other methodologies, Tripod lite was generally regarded as: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0" dirty="0"/>
              <a:t>Easier to use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0" dirty="0"/>
              <a:t>Quicker to use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0" dirty="0"/>
              <a:t>Better at identifying barriers and causes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0" dirty="0"/>
              <a:t>Requiring less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6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Weak signals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8990" y="971859"/>
            <a:ext cx="6766599" cy="53781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One simple incident, with one or two barriers, and one or two causes identified – it’s a </a:t>
            </a:r>
            <a:r>
              <a:rPr lang="en-GB" sz="2400" b="0" dirty="0">
                <a:solidFill>
                  <a:schemeClr val="accent2"/>
                </a:solidFill>
              </a:rPr>
              <a:t>weak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By themselves, weak signals are </a:t>
            </a:r>
            <a:r>
              <a:rPr lang="en-GB" sz="2400" b="0" dirty="0">
                <a:solidFill>
                  <a:schemeClr val="accent2"/>
                </a:solidFill>
              </a:rPr>
              <a:t>not conclusive proof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We need to </a:t>
            </a:r>
            <a:r>
              <a:rPr lang="en-GB" sz="2400" b="0" dirty="0">
                <a:solidFill>
                  <a:schemeClr val="accent2"/>
                </a:solidFill>
              </a:rPr>
              <a:t>strengthen the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Typically we only have </a:t>
            </a:r>
            <a:r>
              <a:rPr lang="en-GB" sz="2400" b="0" dirty="0">
                <a:solidFill>
                  <a:schemeClr val="accent2"/>
                </a:solidFill>
              </a:rPr>
              <a:t>2-4 hour </a:t>
            </a:r>
            <a:r>
              <a:rPr lang="en-GB" sz="2400" b="0" dirty="0"/>
              <a:t>to get usable learning from a near miss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As a case study 28 incidents from the ‘Wind Power’ section of the </a:t>
            </a:r>
            <a:r>
              <a:rPr lang="en-GB" sz="2400" b="0" dirty="0">
                <a:solidFill>
                  <a:schemeClr val="accent2"/>
                </a:solidFill>
              </a:rPr>
              <a:t>Energy Institute Toolbox </a:t>
            </a:r>
            <a:r>
              <a:rPr lang="en-GB" sz="2400" b="0" dirty="0"/>
              <a:t>database were mapped using Tripod lite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Tripod lite uses a </a:t>
            </a:r>
            <a:r>
              <a:rPr lang="en-GB" sz="2400" b="0" dirty="0">
                <a:solidFill>
                  <a:schemeClr val="accent2"/>
                </a:solidFill>
              </a:rPr>
              <a:t>common taxonomy</a:t>
            </a:r>
            <a:r>
              <a:rPr lang="en-GB" sz="2400" b="0" dirty="0"/>
              <a:t>. Therefore, data can be easily aggregated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/>
          </a:p>
        </p:txBody>
      </p:sp>
      <p:pic>
        <p:nvPicPr>
          <p:cNvPr id="6" name="Picture 5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271F8ED5-090E-2BBB-A5A9-34D15E87AC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7B7C4AE-044F-ED11-60CF-AE8364789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8" name="Picture 7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62CBBBF8-5D86-6498-3928-E211E2372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603448-C8D5-B351-DD7E-609B3C392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61571"/>
              </p:ext>
            </p:extLst>
          </p:nvPr>
        </p:nvGraphicFramePr>
        <p:xfrm>
          <a:off x="8799557" y="1415691"/>
          <a:ext cx="2959142" cy="2903440"/>
        </p:xfrm>
        <a:graphic>
          <a:graphicData uri="http://schemas.openxmlformats.org/drawingml/2006/table">
            <a:tbl>
              <a:tblPr firstRow="1" firstCol="1" bandRow="1"/>
              <a:tblGrid>
                <a:gridCol w="986153">
                  <a:extLst>
                    <a:ext uri="{9D8B030D-6E8A-4147-A177-3AD203B41FA5}">
                      <a16:colId xmlns:a16="http://schemas.microsoft.com/office/drawing/2014/main" val="3437305111"/>
                    </a:ext>
                  </a:extLst>
                </a:gridCol>
                <a:gridCol w="807077">
                  <a:extLst>
                    <a:ext uri="{9D8B030D-6E8A-4147-A177-3AD203B41FA5}">
                      <a16:colId xmlns:a16="http://schemas.microsoft.com/office/drawing/2014/main" val="3347281596"/>
                    </a:ext>
                  </a:extLst>
                </a:gridCol>
                <a:gridCol w="1165912">
                  <a:extLst>
                    <a:ext uri="{9D8B030D-6E8A-4147-A177-3AD203B41FA5}">
                      <a16:colId xmlns:a16="http://schemas.microsoft.com/office/drawing/2014/main" val="3429821329"/>
                    </a:ext>
                  </a:extLst>
                </a:gridCol>
              </a:tblGrid>
              <a:tr h="1205003"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Number of near miss reports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Number of FTEs required to manage investigations 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(10 day, detailed) </a:t>
                      </a:r>
                      <a:endParaRPr lang="en-GB" sz="16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Number of FTEs required to manage investigations 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(2 hours, simple) </a:t>
                      </a:r>
                      <a:endParaRPr lang="en-GB" sz="16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82530"/>
                  </a:ext>
                </a:extLst>
              </a:tr>
              <a:tr h="278936"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500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25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0.625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250198"/>
                  </a:ext>
                </a:extLst>
              </a:tr>
              <a:tr h="278936"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1000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50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1.25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317987"/>
                  </a:ext>
                </a:extLst>
              </a:tr>
              <a:tr h="278936"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2000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100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2.5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077061"/>
                  </a:ext>
                </a:extLst>
              </a:tr>
              <a:tr h="278936"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5000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250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6.25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765533"/>
                  </a:ext>
                </a:extLst>
              </a:tr>
              <a:tr h="278936"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10000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500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0" algn="l" defTabSz="902887" rtl="0" eaLnBrk="1" latinLnBrk="0" hangingPunct="1">
                        <a:spcBef>
                          <a:spcPts val="272"/>
                        </a:spcBef>
                        <a:buFont typeface="Wingdings 2" panose="05020102010507070707" pitchFamily="18" charset="2"/>
                        <a:buNone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163233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buChar char="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326468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489701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652936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8161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979402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1142634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1305869" indent="-163233" algn="l" defTabSz="902887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itchFamily="34" charset="0"/>
                        <a:buChar char="–"/>
                        <a:defRPr sz="1269" kern="1200" baseline="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12.5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76952"/>
                  </a:ext>
                </a:extLst>
              </a:tr>
            </a:tbl>
          </a:graphicData>
        </a:graphic>
      </p:graphicFrame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37817750-111B-8D8D-2DE3-2E4EEF7E56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r="6594"/>
          <a:stretch>
            <a:fillRect/>
          </a:stretch>
        </p:blipFill>
        <p:spPr>
          <a:xfrm>
            <a:off x="9672528" y="4510499"/>
            <a:ext cx="1213199" cy="2010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CA64A-58A3-3E97-696A-FEDB1373758D}"/>
              </a:ext>
            </a:extLst>
          </p:cNvPr>
          <p:cNvSpPr txBox="1"/>
          <p:nvPr/>
        </p:nvSpPr>
        <p:spPr>
          <a:xfrm>
            <a:off x="8505173" y="6354343"/>
            <a:ext cx="334792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i="1" dirty="0"/>
              <a:t>https://toolbox.energyinst.org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2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F7577B59-6F6F-D18E-1407-99CF56977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27" name="Picture 2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4F257A-DBCE-46C5-8A1E-A1DFA9135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09E30A-2B5D-7760-C44E-9751E5DEC2F8}"/>
              </a:ext>
            </a:extLst>
          </p:cNvPr>
          <p:cNvSpPr/>
          <p:nvPr/>
        </p:nvSpPr>
        <p:spPr>
          <a:xfrm>
            <a:off x="2283498" y="205257"/>
            <a:ext cx="9292829" cy="59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b="1" dirty="0">
                <a:solidFill>
                  <a:srgbClr val="203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 example</a:t>
            </a:r>
          </a:p>
          <a:p>
            <a:endParaRPr lang="en-US" sz="2400" dirty="0">
              <a:solidFill>
                <a:srgbClr val="2033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B0B8E-0183-E066-CC66-6351F79435E9}"/>
              </a:ext>
            </a:extLst>
          </p:cNvPr>
          <p:cNvSpPr/>
          <p:nvPr/>
        </p:nvSpPr>
        <p:spPr>
          <a:xfrm>
            <a:off x="2197911" y="205257"/>
            <a:ext cx="85587" cy="46931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A64254-B529-0FE2-2A7B-3BB383F97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11" t="15643" r="18027"/>
          <a:stretch/>
        </p:blipFill>
        <p:spPr>
          <a:xfrm>
            <a:off x="2572820" y="733705"/>
            <a:ext cx="8714184" cy="6024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A83C83-87A3-5B5E-FDDC-8DAACCAC2DAC}"/>
              </a:ext>
            </a:extLst>
          </p:cNvPr>
          <p:cNvSpPr txBox="1"/>
          <p:nvPr/>
        </p:nvSpPr>
        <p:spPr>
          <a:xfrm>
            <a:off x="5574921" y="362817"/>
            <a:ext cx="6001406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i="1" dirty="0"/>
              <a:t>https://toolbox.energyinst.org/c/presentations/hand-injury-during-craning-operations</a:t>
            </a:r>
          </a:p>
        </p:txBody>
      </p:sp>
      <p:pic>
        <p:nvPicPr>
          <p:cNvPr id="2" name="Picture 1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D3A615A7-AF1B-9EC9-F398-D1B91968A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Immediate causes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D46643-7FD9-6326-CE3A-D88F6771F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699" y="1326023"/>
            <a:ext cx="8112125" cy="5021126"/>
          </a:xfrm>
          <a:prstGeom prst="rect">
            <a:avLst/>
          </a:prstGeom>
        </p:spPr>
      </p:pic>
      <p:pic>
        <p:nvPicPr>
          <p:cNvPr id="5" name="Picture 4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D4B5109B-A11D-4EEB-0FB2-42EC98F39F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AE9015F-9495-D67E-08A8-DA24CEC9C0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7" name="Picture 6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C88FD916-0A80-859C-EA30-BE918BE77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Organisational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82EAB-1123-10DF-16EB-3ABA7156F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1319224"/>
            <a:ext cx="8861660" cy="5138726"/>
          </a:xfrm>
          <a:prstGeom prst="rect">
            <a:avLst/>
          </a:prstGeom>
        </p:spPr>
      </p:pic>
      <p:pic>
        <p:nvPicPr>
          <p:cNvPr id="6" name="Picture 5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5A9CDBEC-0980-701D-1706-BB1D5953F8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FE7E093-B5D8-B7E9-88B5-EA8E947A08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8" name="Picture 7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D196AC94-3604-0EAC-3976-110A31C1C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6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Correlation of causation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4ABB8-26D4-52CC-7C9A-81F20AC7A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450" y="1257127"/>
            <a:ext cx="8994700" cy="5004314"/>
          </a:xfrm>
          <a:prstGeom prst="rect">
            <a:avLst/>
          </a:prstGeom>
        </p:spPr>
      </p:pic>
      <p:pic>
        <p:nvPicPr>
          <p:cNvPr id="5" name="Picture 4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4330F55E-4EE5-1C15-7712-8271E71BFE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EA24356-4F4F-C6AF-4C5C-461D9AF70A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8" name="Picture 7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D8D90D89-D3AB-2682-B761-8D078E32A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5F5356D-5620-703B-D7A0-11E940507C56}"/>
              </a:ext>
            </a:extLst>
          </p:cNvPr>
          <p:cNvCxnSpPr/>
          <p:nvPr/>
        </p:nvCxnSpPr>
        <p:spPr>
          <a:xfrm flipH="1">
            <a:off x="4343400" y="2139696"/>
            <a:ext cx="4151376" cy="1024128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492245-8D6B-26DA-043B-3593D9F74435}"/>
              </a:ext>
            </a:extLst>
          </p:cNvPr>
          <p:cNvCxnSpPr>
            <a:cxnSpLocks/>
          </p:cNvCxnSpPr>
          <p:nvPr/>
        </p:nvCxnSpPr>
        <p:spPr>
          <a:xfrm flipH="1">
            <a:off x="4261104" y="2834640"/>
            <a:ext cx="4151376" cy="1252728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36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5136" y="1317934"/>
            <a:ext cx="5053488" cy="53781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The Tripod Foundation released Tripod lite in March 2023 – </a:t>
            </a:r>
            <a:r>
              <a:rPr lang="en-GB" sz="2000" b="0" dirty="0">
                <a:solidFill>
                  <a:schemeClr val="accent2"/>
                </a:solidFill>
              </a:rPr>
              <a:t>for free!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We see potential for it to improve near miss and low-level incident reporting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Companies are already using 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Feedback was </a:t>
            </a:r>
            <a:r>
              <a:rPr lang="en-GB" sz="2000" b="0" dirty="0">
                <a:solidFill>
                  <a:schemeClr val="accent2"/>
                </a:solidFill>
              </a:rPr>
              <a:t>positive</a:t>
            </a:r>
            <a:r>
              <a:rPr lang="en-GB" sz="2000" b="0" dirty="0"/>
              <a:t> from testing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Is it perfect? No – this is </a:t>
            </a:r>
            <a:r>
              <a:rPr lang="en-GB" sz="2000" b="0" dirty="0">
                <a:solidFill>
                  <a:schemeClr val="accent2"/>
                </a:solidFill>
              </a:rPr>
              <a:t>version 1.0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Download it and give it a go. You have nothing to lose…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Download from: </a:t>
            </a:r>
            <a:r>
              <a:rPr lang="en-GB" sz="2000" i="1" dirty="0"/>
              <a:t>Tripodfoundation.com</a:t>
            </a:r>
          </a:p>
        </p:txBody>
      </p:sp>
      <p:pic>
        <p:nvPicPr>
          <p:cNvPr id="6" name="Picture 5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0E4E08F1-B935-595D-57BD-0F875235B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0B40575-19B6-F7C6-D59F-3797E76CC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8" name="Picture 7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97006872-6A7D-C377-2E66-2B77438D9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E6AF65-E819-41C9-2FA0-92657612A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8738" y="1399547"/>
            <a:ext cx="4286250" cy="428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8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2800" dirty="0">
                <a:solidFill>
                  <a:schemeClr val="accent3"/>
                </a:solidFill>
                <a:latin typeface="+mj-lt"/>
              </a:rPr>
              <a:t>The Energy Institute</a:t>
            </a:r>
          </a:p>
        </p:txBody>
      </p:sp>
      <p:pic>
        <p:nvPicPr>
          <p:cNvPr id="9" name="Picture 8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59F89B8E-3DB5-FFB0-535E-39D5D97B70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1B738C5-A4B8-72E7-5E77-6676D90DD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11" name="Picture 10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9DC645A9-B0B6-D0FB-06E7-125729189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3074" name="Picture 2" descr="purpose 1">
            <a:extLst>
              <a:ext uri="{FF2B5EF4-FFF2-40B4-BE49-F238E27FC236}">
                <a16:creationId xmlns:a16="http://schemas.microsoft.com/office/drawing/2014/main" id="{6F957C1E-DDC8-133D-42A7-B197A15C9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9" y="1261427"/>
            <a:ext cx="4419600" cy="2486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urpose 3">
            <a:extLst>
              <a:ext uri="{FF2B5EF4-FFF2-40B4-BE49-F238E27FC236}">
                <a16:creationId xmlns:a16="http://schemas.microsoft.com/office/drawing/2014/main" id="{31243B65-8CA0-0B41-6416-D4712255E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9" y="3747452"/>
            <a:ext cx="4419600" cy="2486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ember image">
            <a:extLst>
              <a:ext uri="{FF2B5EF4-FFF2-40B4-BE49-F238E27FC236}">
                <a16:creationId xmlns:a16="http://schemas.microsoft.com/office/drawing/2014/main" id="{B674CA7A-DB16-C14A-67FE-289A8832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19" y="3747452"/>
            <a:ext cx="4419600" cy="2486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hinyere">
            <a:extLst>
              <a:ext uri="{FF2B5EF4-FFF2-40B4-BE49-F238E27FC236}">
                <a16:creationId xmlns:a16="http://schemas.microsoft.com/office/drawing/2014/main" id="{E64F2E63-2B77-0C1E-935B-74EF72264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19" y="1261427"/>
            <a:ext cx="2484121" cy="2484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hahda Al Taie AMEI">
            <a:extLst>
              <a:ext uri="{FF2B5EF4-FFF2-40B4-BE49-F238E27FC236}">
                <a16:creationId xmlns:a16="http://schemas.microsoft.com/office/drawing/2014/main" id="{7D5ED916-B600-7361-DAD0-AD46F69C1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r="4963"/>
          <a:stretch/>
        </p:blipFill>
        <p:spPr bwMode="auto">
          <a:xfrm>
            <a:off x="4815840" y="1259523"/>
            <a:ext cx="2138680" cy="2484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8A1C85-5C90-F9B5-E35C-21FCACDC771C}"/>
              </a:ext>
            </a:extLst>
          </p:cNvPr>
          <p:cNvSpPr/>
          <p:nvPr/>
        </p:nvSpPr>
        <p:spPr>
          <a:xfrm>
            <a:off x="2743200" y="2418080"/>
            <a:ext cx="3972560" cy="1158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Chartered professional membership body </a:t>
            </a:r>
            <a:r>
              <a:rPr lang="en-GB" dirty="0">
                <a:solidFill>
                  <a:schemeClr val="tx1"/>
                </a:solidFill>
              </a:rPr>
              <a:t>for the energy sector – CEng, </a:t>
            </a:r>
            <a:r>
              <a:rPr lang="en-GB" dirty="0" err="1">
                <a:solidFill>
                  <a:schemeClr val="tx1"/>
                </a:solidFill>
              </a:rPr>
              <a:t>Cenv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Ieng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EngTech</a:t>
            </a:r>
            <a:r>
              <a:rPr lang="en-GB" dirty="0">
                <a:solidFill>
                  <a:schemeClr val="tx1"/>
                </a:solidFill>
              </a:rPr>
              <a:t> etc.)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B409F6-02E0-A699-A34D-A35441240990}"/>
              </a:ext>
            </a:extLst>
          </p:cNvPr>
          <p:cNvSpPr/>
          <p:nvPr/>
        </p:nvSpPr>
        <p:spPr>
          <a:xfrm>
            <a:off x="7178039" y="2590800"/>
            <a:ext cx="3972560" cy="985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Technical institute </a:t>
            </a:r>
            <a:r>
              <a:rPr lang="en-GB" dirty="0">
                <a:solidFill>
                  <a:schemeClr val="tx1"/>
                </a:solidFill>
              </a:rPr>
              <a:t>- $2million annual research fund, publish 50+ industry guidance documents annually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D3591C-8358-D8A7-3644-90B21DDA5030}"/>
              </a:ext>
            </a:extLst>
          </p:cNvPr>
          <p:cNvSpPr/>
          <p:nvPr/>
        </p:nvSpPr>
        <p:spPr>
          <a:xfrm>
            <a:off x="2743200" y="4905693"/>
            <a:ext cx="3972560" cy="1152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Training provider </a:t>
            </a:r>
            <a:r>
              <a:rPr lang="en-GB" dirty="0">
                <a:solidFill>
                  <a:schemeClr val="tx1"/>
                </a:solidFill>
              </a:rPr>
              <a:t>– providing training on the energy sector itself, risk management, energy management, and more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C450271-C58E-DB95-6046-4B6E8B38DBBE}"/>
              </a:ext>
            </a:extLst>
          </p:cNvPr>
          <p:cNvSpPr/>
          <p:nvPr/>
        </p:nvSpPr>
        <p:spPr>
          <a:xfrm>
            <a:off x="7178039" y="4905693"/>
            <a:ext cx="3972560" cy="1152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Registered charity</a:t>
            </a:r>
            <a:r>
              <a:rPr lang="en-GB" dirty="0">
                <a:solidFill>
                  <a:schemeClr val="tx1"/>
                </a:solidFill>
              </a:rPr>
              <a:t> – to disseminate accurate, scientific, knowledge about energy to wider society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0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39785" y="3140968"/>
            <a:ext cx="7048731" cy="576064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chemeClr val="accent3"/>
                </a:solidFill>
                <a:latin typeface="+mj-lt"/>
              </a:rPr>
              <a:t>Thank you for listening</a:t>
            </a:r>
          </a:p>
        </p:txBody>
      </p:sp>
      <p:pic>
        <p:nvPicPr>
          <p:cNvPr id="9" name="Picture 8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59F89B8E-3DB5-FFB0-535E-39D5D97B70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1B738C5-A4B8-72E7-5E77-6676D90DD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11" name="Picture 10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9DC645A9-B0B6-D0FB-06E7-125729189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11B97-1DD3-4324-D17F-BEF2888C9B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7850" y="1513510"/>
            <a:ext cx="4264709" cy="4264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9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2800" dirty="0">
                <a:solidFill>
                  <a:schemeClr val="accent3"/>
                </a:solidFill>
                <a:latin typeface="+mj-lt"/>
              </a:rPr>
              <a:t>The Stichting Tripod Foundation (STF)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5136" y="1216334"/>
            <a:ext cx="6616469" cy="23083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A charity, based in the Netherlands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Setup by Shell in 1998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Worked with the Energy Institute since 2012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Managed by the Tripod Board</a:t>
            </a:r>
          </a:p>
        </p:txBody>
      </p:sp>
      <p:pic>
        <p:nvPicPr>
          <p:cNvPr id="6" name="Picture 2" descr="Profile photo of Emanuele Cimica">
            <a:extLst>
              <a:ext uri="{FF2B5EF4-FFF2-40B4-BE49-F238E27FC236}">
                <a16:creationId xmlns:a16="http://schemas.microsoft.com/office/drawing/2014/main" id="{9B7D5943-2589-BEE7-A723-94A3FE1C1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69" y="1228711"/>
            <a:ext cx="2971740" cy="29717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44DE42-29EC-CA8D-668C-6F3EC88F0F68}"/>
              </a:ext>
            </a:extLst>
          </p:cNvPr>
          <p:cNvSpPr txBox="1"/>
          <p:nvPr/>
        </p:nvSpPr>
        <p:spPr>
          <a:xfrm>
            <a:off x="8927868" y="4315451"/>
            <a:ext cx="29717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/>
              <a:t>Emanuele </a:t>
            </a:r>
            <a:r>
              <a:rPr lang="en-GB" sz="1200" b="1" dirty="0" err="1"/>
              <a:t>Cimica</a:t>
            </a:r>
            <a:r>
              <a:rPr lang="en-GB" sz="1200" b="1" dirty="0"/>
              <a:t> </a:t>
            </a:r>
            <a:r>
              <a:rPr lang="en-GB" sz="1200" dirty="0"/>
              <a:t>| Chair, Stichting Tripod Foundation Board | </a:t>
            </a:r>
            <a:r>
              <a:rPr lang="en-GB" sz="1200" i="1" dirty="0"/>
              <a:t>General Manager, Business Transformation, </a:t>
            </a:r>
            <a:r>
              <a:rPr lang="en-GB" sz="1200" dirty="0">
                <a:solidFill>
                  <a:schemeClr val="accent2"/>
                </a:solidFill>
              </a:rPr>
              <a:t>Shell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A713A-D9A5-8E61-1826-3F19EA2AB581}"/>
              </a:ext>
            </a:extLst>
          </p:cNvPr>
          <p:cNvSpPr txBox="1"/>
          <p:nvPr/>
        </p:nvSpPr>
        <p:spPr>
          <a:xfrm>
            <a:off x="2225137" y="3206894"/>
            <a:ext cx="6377820" cy="3508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000" dirty="0"/>
              <a:t>The Foundation helps organisations on their journey to become better and safer companies.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This is best achieved by using </a:t>
            </a:r>
            <a:r>
              <a:rPr lang="en-GB" dirty="0">
                <a:solidFill>
                  <a:schemeClr val="accent2"/>
                </a:solidFill>
              </a:rPr>
              <a:t>scientifically proven methods</a:t>
            </a:r>
            <a:r>
              <a:rPr lang="en-GB" b="0" dirty="0"/>
              <a:t> that push organisations forward.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The Foundation provides </a:t>
            </a:r>
            <a:r>
              <a:rPr lang="en-GB" dirty="0">
                <a:solidFill>
                  <a:schemeClr val="accent2"/>
                </a:solidFill>
              </a:rPr>
              <a:t>thought leadership</a:t>
            </a:r>
            <a:r>
              <a:rPr lang="en-GB" b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The Foundation develops, promotes, and ensures high quality delivery of </a:t>
            </a:r>
            <a:r>
              <a:rPr lang="en-GB" dirty="0">
                <a:solidFill>
                  <a:schemeClr val="accent2"/>
                </a:solidFill>
              </a:rPr>
              <a:t>proven methods </a:t>
            </a:r>
            <a:r>
              <a:rPr lang="en-GB" b="0" dirty="0"/>
              <a:t>to learn from events and sustainably embed learning into your organisation. 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59F89B8E-3DB5-FFB0-535E-39D5D97B70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1B738C5-A4B8-72E7-5E77-6676D90DD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11" name="Picture 10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9DC645A9-B0B6-D0FB-06E7-125729189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7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What is Tripod?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71811" y="1317934"/>
            <a:ext cx="4370973" cy="5279418"/>
          </a:xfrm>
        </p:spPr>
        <p:txBody>
          <a:bodyPr/>
          <a:lstStyle/>
          <a:p>
            <a:r>
              <a:rPr lang="en-GB" sz="2400" dirty="0"/>
              <a:t>It is a way of understanding: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Why incidents, near misses, and unwanted events happen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The barriers that were in place, whether effective or failed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The role of people and </a:t>
            </a:r>
            <a:r>
              <a:rPr lang="en-GB" sz="1800" b="0" dirty="0">
                <a:solidFill>
                  <a:schemeClr val="accent2"/>
                </a:solidFill>
              </a:rPr>
              <a:t>human factors</a:t>
            </a:r>
            <a:r>
              <a:rPr lang="en-GB" sz="1800" b="0" dirty="0"/>
              <a:t> in the event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The role of </a:t>
            </a:r>
            <a:r>
              <a:rPr lang="en-GB" sz="1800" b="0" dirty="0">
                <a:solidFill>
                  <a:schemeClr val="accent2"/>
                </a:solidFill>
              </a:rPr>
              <a:t>organisational factors </a:t>
            </a:r>
            <a:r>
              <a:rPr lang="en-GB" sz="1800" b="0" dirty="0"/>
              <a:t>– and that these were present and known before the event occurred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are the aspects that we can control to prevent future incidents?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3CCC389-4B7C-584E-0F9A-DDEAF0B6A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22" y="1893417"/>
            <a:ext cx="5701695" cy="4031186"/>
          </a:xfrm>
          <a:prstGeom prst="rect">
            <a:avLst/>
          </a:prstGeom>
        </p:spPr>
      </p:pic>
      <p:pic>
        <p:nvPicPr>
          <p:cNvPr id="7" name="Picture 6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9F19C546-15CB-898C-9E8C-A0D2EE7083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4F3EF05-FCAC-6537-85D9-1A2A62F6B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9" name="Picture 8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01384294-F0C8-9D78-1C2D-05D8BADA86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1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We saw a problem…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5136" y="929627"/>
            <a:ext cx="9505775" cy="2627765"/>
          </a:xfrm>
        </p:spPr>
        <p:txBody>
          <a:bodyPr/>
          <a:lstStyle/>
          <a:p>
            <a:r>
              <a:rPr lang="en-GB" sz="2400" dirty="0"/>
              <a:t>Weak signals are being missed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Hundreds or thousands of near miss / low-level incident reports are recorded using a simple form, </a:t>
            </a:r>
            <a:r>
              <a:rPr lang="en-GB" sz="1800" b="0" dirty="0">
                <a:solidFill>
                  <a:schemeClr val="accent2"/>
                </a:solidFill>
              </a:rPr>
              <a:t>detailing ‘what happened’ but rarely ‘why’</a:t>
            </a:r>
            <a:endParaRPr lang="en-GB" sz="1800" dirty="0"/>
          </a:p>
          <a:p>
            <a:r>
              <a:rPr lang="en-GB" sz="2000" dirty="0"/>
              <a:t>So why bother reporting the small stuff…?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Because it tells us whether our reporting system is working, This means </a:t>
            </a:r>
            <a:r>
              <a:rPr lang="en-GB" sz="1800" b="0" dirty="0">
                <a:solidFill>
                  <a:schemeClr val="accent2"/>
                </a:solidFill>
              </a:rPr>
              <a:t>we learn mostly from rare, serious events</a:t>
            </a:r>
            <a:r>
              <a:rPr lang="en-GB" sz="1800" b="0" dirty="0"/>
              <a:t>, but not from these common ‘everyday’ events. </a:t>
            </a:r>
            <a:r>
              <a:rPr lang="en-GB" sz="1800" b="0" dirty="0">
                <a:solidFill>
                  <a:schemeClr val="accent2"/>
                </a:solidFill>
              </a:rPr>
              <a:t>Imagine if we could capture the weak signals </a:t>
            </a:r>
            <a:r>
              <a:rPr lang="en-GB" sz="1800" b="0" dirty="0"/>
              <a:t>from all these events – before serious incidents happen</a:t>
            </a:r>
          </a:p>
        </p:txBody>
      </p:sp>
      <p:pic>
        <p:nvPicPr>
          <p:cNvPr id="6" name="Picture 2" descr="BRAVUR Wall clock, low-voltage/black - IKEA">
            <a:extLst>
              <a:ext uri="{FF2B5EF4-FFF2-40B4-BE49-F238E27FC236}">
                <a16:creationId xmlns:a16="http://schemas.microsoft.com/office/drawing/2014/main" id="{2232111F-D5F6-9D92-EC66-41BF05DC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36" y="3697280"/>
            <a:ext cx="1032597" cy="10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AD12A-083E-EAF3-154E-07FA9B05BA63}"/>
              </a:ext>
            </a:extLst>
          </p:cNvPr>
          <p:cNvSpPr txBox="1"/>
          <p:nvPr/>
        </p:nvSpPr>
        <p:spPr>
          <a:xfrm>
            <a:off x="2399535" y="4226305"/>
            <a:ext cx="2573296" cy="206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+mj-lt"/>
              </a:rPr>
              <a:t>Time</a:t>
            </a:r>
            <a:endParaRPr lang="en-GB" sz="1600" b="1" dirty="0">
              <a:solidFill>
                <a:schemeClr val="accent2"/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In-depth investigations take days or weeks to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Front level supervisors have limited time (~2 hours) to complete a low-level incident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47474-B2B8-6681-2A1D-2BCB5305005A}"/>
              </a:ext>
            </a:extLst>
          </p:cNvPr>
          <p:cNvSpPr txBox="1"/>
          <p:nvPr/>
        </p:nvSpPr>
        <p:spPr>
          <a:xfrm>
            <a:off x="5647798" y="4297157"/>
            <a:ext cx="2429060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+mj-lt"/>
              </a:rPr>
              <a:t>Tools</a:t>
            </a:r>
            <a:endParaRPr lang="en-GB" sz="1600" b="1" dirty="0">
              <a:solidFill>
                <a:schemeClr val="accent2"/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simplest and most common tools e.g., </a:t>
            </a:r>
            <a:r>
              <a:rPr lang="en-GB" sz="1400" i="1" dirty="0"/>
              <a:t>‘5 WHYS’</a:t>
            </a:r>
            <a:r>
              <a:rPr lang="en-GB" sz="1400" dirty="0"/>
              <a:t>, are unstructured and highly dependent on the skill of an investigator</a:t>
            </a:r>
          </a:p>
        </p:txBody>
      </p:sp>
      <p:pic>
        <p:nvPicPr>
          <p:cNvPr id="12" name="Picture 6" descr="Difficult People Are Everywhere. Here Are 7 Tips For Dealing With Them">
            <a:extLst>
              <a:ext uri="{FF2B5EF4-FFF2-40B4-BE49-F238E27FC236}">
                <a16:creationId xmlns:a16="http://schemas.microsoft.com/office/drawing/2014/main" id="{274C8E6B-2CAB-69B5-287A-EA09CF23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40" y="3725939"/>
            <a:ext cx="1431274" cy="952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F9E4C7-FFF8-B9A3-E2FD-8281D3F2FD0C}"/>
              </a:ext>
            </a:extLst>
          </p:cNvPr>
          <p:cNvSpPr txBox="1"/>
          <p:nvPr/>
        </p:nvSpPr>
        <p:spPr>
          <a:xfrm>
            <a:off x="9344716" y="4297157"/>
            <a:ext cx="242906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+mj-lt"/>
              </a:rPr>
              <a:t>Expertise</a:t>
            </a:r>
            <a:endParaRPr lang="en-GB" sz="1600" b="1" dirty="0">
              <a:solidFill>
                <a:schemeClr val="accent2"/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 good investigation requires a skilled investigator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It takes time to train someone up to this level</a:t>
            </a:r>
          </a:p>
        </p:txBody>
      </p:sp>
      <p:pic>
        <p:nvPicPr>
          <p:cNvPr id="14" name="Picture 4" descr="What is Expertise and How Can You Develop it? - Global Cognition">
            <a:extLst>
              <a:ext uri="{FF2B5EF4-FFF2-40B4-BE49-F238E27FC236}">
                <a16:creationId xmlns:a16="http://schemas.microsoft.com/office/drawing/2014/main" id="{2EC701DD-2FDD-1842-CF4A-CB831B53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6" y="3725939"/>
            <a:ext cx="1274649" cy="10570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8ED65BF2-0C3E-EBEE-CA89-CF0C117B58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B7D061A-EF8D-68A7-4191-EF281FC52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15" name="Picture 14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495F0D5A-B4EB-1103-DCD8-07B793F279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49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Our Aims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5136" y="1317934"/>
            <a:ext cx="5806056" cy="527941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/>
              <a:t>Free to use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/>
              <a:t>Quick and simple to use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/>
              <a:t>Requires minimal training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/>
              <a:t>For supervisors, managers, and trained investigators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/>
              <a:t>Consistent investigations that uncover causes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/>
              <a:t>Suitable for less complex incidents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1D9FA-37E3-BC35-0CA3-89325E3BF1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28" t="17649" r="13237" b="6000"/>
          <a:stretch/>
        </p:blipFill>
        <p:spPr>
          <a:xfrm>
            <a:off x="8168493" y="1317934"/>
            <a:ext cx="3596741" cy="2488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48FC94-A736-A1BB-AB66-30BDE51AF155}"/>
              </a:ext>
            </a:extLst>
          </p:cNvPr>
          <p:cNvSpPr txBox="1"/>
          <p:nvPr/>
        </p:nvSpPr>
        <p:spPr>
          <a:xfrm>
            <a:off x="8168493" y="3957643"/>
            <a:ext cx="356241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i="1" dirty="0"/>
              <a:t>‘Can it be used by a supervisor who has two hours to conduct a simple investigation of a near miss or low-level incident?’</a:t>
            </a:r>
          </a:p>
        </p:txBody>
      </p:sp>
      <p:pic>
        <p:nvPicPr>
          <p:cNvPr id="8" name="Picture 7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3C71AFCD-3947-2008-1C12-408D3FC6D0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C7C7CC3-28DF-314A-583A-19AC23F267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10" name="Picture 9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81966092-5A7F-BBE7-C792-44A9B3B68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Method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5136" y="1317934"/>
            <a:ext cx="9408064" cy="5279418"/>
          </a:xfrm>
        </p:spPr>
        <p:txBody>
          <a:bodyPr/>
          <a:lstStyle/>
          <a:p>
            <a:r>
              <a:rPr lang="en-GB" sz="2400" dirty="0"/>
              <a:t>What we did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The tool was drafted in 2021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</a:rPr>
              <a:t>Phase 1 testing </a:t>
            </a:r>
            <a:r>
              <a:rPr lang="en-GB" sz="2400" b="0" dirty="0"/>
              <a:t>in early 2022 with two organisations – a water company, and a large international consultancy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Proof of concept showed promise, and initial improvements were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</a:rPr>
              <a:t>Phase 2 testing </a:t>
            </a:r>
            <a:r>
              <a:rPr lang="en-GB" sz="2400" b="0" dirty="0"/>
              <a:t>in Q2-Q3 2022. Many users were invited to take part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Collected user feedback via survey, focus group, and written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</a:rPr>
              <a:t>Final improvements </a:t>
            </a:r>
            <a:r>
              <a:rPr lang="en-GB" sz="2400" b="0" dirty="0"/>
              <a:t>were made and the tool was </a:t>
            </a:r>
            <a:r>
              <a:rPr lang="en-GB" sz="2400" b="0" dirty="0">
                <a:solidFill>
                  <a:schemeClr val="accent2"/>
                </a:solidFill>
              </a:rPr>
              <a:t>published in March 2023</a:t>
            </a:r>
            <a:endParaRPr lang="en-GB" sz="2800" dirty="0">
              <a:solidFill>
                <a:schemeClr val="accent2"/>
              </a:solidFill>
            </a:endParaRPr>
          </a:p>
        </p:txBody>
      </p:sp>
      <p:pic>
        <p:nvPicPr>
          <p:cNvPr id="6" name="Picture 5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5E8B8B0C-AB53-78C1-19FF-EBF0642B2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F260B25-AEA9-AF9D-4353-9F7193ADB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8" name="Picture 7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3BAFEFE3-8AB8-8F6F-2BAE-1E79C5793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70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81390-28FD-D8DC-2A43-534C26BA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1399" y="260648"/>
            <a:ext cx="7048731" cy="576064"/>
          </a:xfrm>
        </p:spPr>
        <p:txBody>
          <a:bodyPr/>
          <a:lstStyle/>
          <a:p>
            <a:r>
              <a:rPr lang="en-GB" sz="4000" dirty="0">
                <a:solidFill>
                  <a:schemeClr val="accent3"/>
                </a:solidFill>
                <a:latin typeface="+mj-lt"/>
              </a:rPr>
              <a:t>What is Tripod lite?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FA217-394A-361C-B0AF-639C723EE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5136" y="1424920"/>
            <a:ext cx="5438046" cy="23962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</a:rPr>
              <a:t>Lightweight</a:t>
            </a:r>
            <a:r>
              <a:rPr lang="en-GB" sz="2400" b="0" dirty="0"/>
              <a:t> investigation tool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</a:rPr>
              <a:t>Free</a:t>
            </a:r>
            <a:r>
              <a:rPr lang="en-GB" sz="2400" b="0" dirty="0"/>
              <a:t> to download and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/>
              <a:t>Available as a </a:t>
            </a:r>
            <a:r>
              <a:rPr lang="en-GB" sz="2400" b="0" dirty="0">
                <a:solidFill>
                  <a:schemeClr val="accent2"/>
                </a:solidFill>
              </a:rPr>
              <a:t>PDF</a:t>
            </a:r>
            <a:r>
              <a:rPr lang="en-GB" sz="2400" b="0" dirty="0"/>
              <a:t> or </a:t>
            </a:r>
            <a:r>
              <a:rPr lang="en-GB" sz="2400" b="0" dirty="0">
                <a:solidFill>
                  <a:schemeClr val="accent2"/>
                </a:solidFill>
              </a:rPr>
              <a:t>Excel</a:t>
            </a:r>
            <a:r>
              <a:rPr lang="en-GB" sz="2400" b="0" dirty="0"/>
              <a:t> Workbook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2"/>
                </a:solidFill>
              </a:rPr>
              <a:t>Self Contained </a:t>
            </a:r>
            <a:r>
              <a:rPr lang="en-GB" sz="2400" b="0" dirty="0"/>
              <a:t>with comprehensive, simple to follow guidance included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 dirty="0"/>
          </a:p>
        </p:txBody>
      </p:sp>
      <p:pic>
        <p:nvPicPr>
          <p:cNvPr id="6" name="Picture 2" descr="Tripod lite">
            <a:extLst>
              <a:ext uri="{FF2B5EF4-FFF2-40B4-BE49-F238E27FC236}">
                <a16:creationId xmlns:a16="http://schemas.microsoft.com/office/drawing/2014/main" id="{18A1125E-E6D6-82A3-70FF-4CC8A5C5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88" y="1552978"/>
            <a:ext cx="4372423" cy="48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61D54-B0CF-1486-4622-0F1912D61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937" y="4233680"/>
            <a:ext cx="4453593" cy="2398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Download Pdf Icon Svg Clipart , Png Download - Pdf Download Svg Icon ...">
            <a:extLst>
              <a:ext uri="{FF2B5EF4-FFF2-40B4-BE49-F238E27FC236}">
                <a16:creationId xmlns:a16="http://schemas.microsoft.com/office/drawing/2014/main" id="{B8A1591B-5DAB-F627-1D5B-0AE6AED9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376" y="1552978"/>
            <a:ext cx="622214" cy="8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icrosoft Excel Computer Icons Microsoft Office Clip - Microsoft Excel ...">
            <a:extLst>
              <a:ext uri="{FF2B5EF4-FFF2-40B4-BE49-F238E27FC236}">
                <a16:creationId xmlns:a16="http://schemas.microsoft.com/office/drawing/2014/main" id="{BF49739A-1A56-FFC5-ED0C-4D055A3F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66" y="4095646"/>
            <a:ext cx="600259" cy="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03E164E4-AF00-AD23-C2BC-2CF8B575E0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A9ECE2D-FC85-5489-5A5B-BCF21F509A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  <p:pic>
        <p:nvPicPr>
          <p:cNvPr id="12" name="Picture 11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25371CD6-2431-41E8-6D8E-4312900422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1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EF6608B-032F-89CF-774D-1088BB2F9A08}"/>
              </a:ext>
            </a:extLst>
          </p:cNvPr>
          <p:cNvGrpSpPr/>
          <p:nvPr/>
        </p:nvGrpSpPr>
        <p:grpSpPr>
          <a:xfrm>
            <a:off x="2093511" y="362981"/>
            <a:ext cx="9657380" cy="1666065"/>
            <a:chOff x="2093511" y="362980"/>
            <a:chExt cx="9657380" cy="1666065"/>
          </a:xfrm>
        </p:grpSpPr>
        <p:sp>
          <p:nvSpPr>
            <p:cNvPr id="13" name="Oval 12">
              <a:hlinkClick r:id="" action="ppaction://noaction"/>
              <a:extLst>
                <a:ext uri="{FF2B5EF4-FFF2-40B4-BE49-F238E27FC236}">
                  <a16:creationId xmlns:a16="http://schemas.microsoft.com/office/drawing/2014/main" id="{5C7CC722-4BDF-293F-C2FC-C98B468DEFB9}"/>
                </a:ext>
              </a:extLst>
            </p:cNvPr>
            <p:cNvSpPr/>
            <p:nvPr/>
          </p:nvSpPr>
          <p:spPr>
            <a:xfrm>
              <a:off x="9786620" y="399823"/>
              <a:ext cx="225983" cy="225983"/>
            </a:xfrm>
            <a:prstGeom prst="ellipse">
              <a:avLst/>
            </a:prstGeom>
            <a:solidFill>
              <a:srgbClr val="2F6E2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2</a:t>
              </a:r>
            </a:p>
          </p:txBody>
        </p:sp>
        <p:sp>
          <p:nvSpPr>
            <p:cNvPr id="14" name="Oval 13">
              <a:hlinkClick r:id="" action="ppaction://noaction"/>
              <a:extLst>
                <a:ext uri="{FF2B5EF4-FFF2-40B4-BE49-F238E27FC236}">
                  <a16:creationId xmlns:a16="http://schemas.microsoft.com/office/drawing/2014/main" id="{92C81F55-97D8-B2E2-279A-93669DD56F4C}"/>
                </a:ext>
              </a:extLst>
            </p:cNvPr>
            <p:cNvSpPr/>
            <p:nvPr/>
          </p:nvSpPr>
          <p:spPr>
            <a:xfrm>
              <a:off x="2505089" y="366194"/>
              <a:ext cx="225983" cy="22598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4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83CA7B-B706-D403-9911-917277064E69}"/>
                </a:ext>
              </a:extLst>
            </p:cNvPr>
            <p:cNvGrpSpPr/>
            <p:nvPr/>
          </p:nvGrpSpPr>
          <p:grpSpPr>
            <a:xfrm>
              <a:off x="10476002" y="990258"/>
              <a:ext cx="191969" cy="262200"/>
              <a:chOff x="2185789" y="3725761"/>
              <a:chExt cx="1924412" cy="955188"/>
            </a:xfrm>
            <a:effectLst/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BD2DD855-6F34-0939-C8D5-B746D1CBDAAE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72BF95-DD87-FDD2-994D-7FAA6E99AAFD}"/>
                  </a:ext>
                </a:extLst>
              </p:cNvPr>
              <p:cNvSpPr txBox="1"/>
              <p:nvPr/>
            </p:nvSpPr>
            <p:spPr>
              <a:xfrm>
                <a:off x="2423051" y="3896092"/>
                <a:ext cx="1586854" cy="78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28" name="Oval 27">
              <a:hlinkClick r:id="" action="ppaction://noaction"/>
              <a:extLst>
                <a:ext uri="{FF2B5EF4-FFF2-40B4-BE49-F238E27FC236}">
                  <a16:creationId xmlns:a16="http://schemas.microsoft.com/office/drawing/2014/main" id="{98B40C9B-0017-7439-F118-EA5CD47C7226}"/>
                </a:ext>
              </a:extLst>
            </p:cNvPr>
            <p:cNvSpPr/>
            <p:nvPr/>
          </p:nvSpPr>
          <p:spPr>
            <a:xfrm>
              <a:off x="6788781" y="366493"/>
              <a:ext cx="225983" cy="2259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1</a:t>
              </a:r>
            </a:p>
          </p:txBody>
        </p:sp>
        <p:sp>
          <p:nvSpPr>
            <p:cNvPr id="29" name="Oval 28">
              <a:hlinkClick r:id="" action="ppaction://noaction"/>
              <a:extLst>
                <a:ext uri="{FF2B5EF4-FFF2-40B4-BE49-F238E27FC236}">
                  <a16:creationId xmlns:a16="http://schemas.microsoft.com/office/drawing/2014/main" id="{1399C259-BCAF-F643-A2F1-702129FCDF67}"/>
                </a:ext>
              </a:extLst>
            </p:cNvPr>
            <p:cNvSpPr/>
            <p:nvPr/>
          </p:nvSpPr>
          <p:spPr>
            <a:xfrm>
              <a:off x="11114892" y="405215"/>
              <a:ext cx="225983" cy="225983"/>
            </a:xfrm>
            <a:prstGeom prst="ellipse">
              <a:avLst/>
            </a:prstGeom>
            <a:solidFill>
              <a:srgbClr val="2F6E2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3</a:t>
              </a:r>
            </a:p>
          </p:txBody>
        </p:sp>
        <p:sp>
          <p:nvSpPr>
            <p:cNvPr id="30" name="Oval 29">
              <a:hlinkClick r:id="" action="ppaction://noaction"/>
              <a:extLst>
                <a:ext uri="{FF2B5EF4-FFF2-40B4-BE49-F238E27FC236}">
                  <a16:creationId xmlns:a16="http://schemas.microsoft.com/office/drawing/2014/main" id="{0886A5A0-7F19-C776-35CF-46403AF3A937}"/>
                </a:ext>
              </a:extLst>
            </p:cNvPr>
            <p:cNvSpPr/>
            <p:nvPr/>
          </p:nvSpPr>
          <p:spPr>
            <a:xfrm>
              <a:off x="3813428" y="362980"/>
              <a:ext cx="223881" cy="22598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hangingPunct="0"/>
              <a:r>
                <a:rPr lang="en-GB" sz="800" kern="0" dirty="0">
                  <a:ln w="0"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5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EA9FE7B-9999-D442-B764-911BC508406E}"/>
                </a:ext>
              </a:extLst>
            </p:cNvPr>
            <p:cNvGrpSpPr/>
            <p:nvPr/>
          </p:nvGrpSpPr>
          <p:grpSpPr>
            <a:xfrm>
              <a:off x="6771248" y="1616555"/>
              <a:ext cx="247325" cy="412490"/>
              <a:chOff x="6679506" y="3625358"/>
              <a:chExt cx="185789" cy="309860"/>
            </a:xfrm>
            <a:effectLst/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B3005EB-1CBB-5E80-E9CA-7E135999E0F8}"/>
                  </a:ext>
                </a:extLst>
              </p:cNvPr>
              <p:cNvGrpSpPr/>
              <p:nvPr/>
            </p:nvGrpSpPr>
            <p:grpSpPr>
              <a:xfrm>
                <a:off x="6694569" y="3675704"/>
                <a:ext cx="152516" cy="86606"/>
                <a:chOff x="9058542" y="3418594"/>
                <a:chExt cx="273102" cy="155081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27AD4F1-F1F0-3D9B-F8AA-D294D30C17AC}"/>
                    </a:ext>
                  </a:extLst>
                </p:cNvPr>
                <p:cNvSpPr/>
                <p:nvPr/>
              </p:nvSpPr>
              <p:spPr>
                <a:xfrm>
                  <a:off x="9058542" y="3418594"/>
                  <a:ext cx="273102" cy="15508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B21BA81-75AC-1597-6C23-5718EC041C64}"/>
                    </a:ext>
                  </a:extLst>
                </p:cNvPr>
                <p:cNvSpPr/>
                <p:nvPr/>
              </p:nvSpPr>
              <p:spPr>
                <a:xfrm>
                  <a:off x="9127905" y="3430300"/>
                  <a:ext cx="134294" cy="134294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375955E-4176-5865-F1E1-798538849087}"/>
                    </a:ext>
                  </a:extLst>
                </p:cNvPr>
                <p:cNvSpPr/>
                <p:nvPr/>
              </p:nvSpPr>
              <p:spPr>
                <a:xfrm>
                  <a:off x="9175223" y="3477179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C79F780-2DA1-901E-0110-6E0037828E30}"/>
                  </a:ext>
                </a:extLst>
              </p:cNvPr>
              <p:cNvSpPr/>
              <p:nvPr/>
            </p:nvSpPr>
            <p:spPr>
              <a:xfrm>
                <a:off x="6679506" y="3625358"/>
                <a:ext cx="185789" cy="18578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24A1392-0E03-B894-612B-EA950D2618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94569" y="3819162"/>
                <a:ext cx="43229" cy="116056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BC225B-203F-D7E9-0793-1E772DCA1069}"/>
                </a:ext>
              </a:extLst>
            </p:cNvPr>
            <p:cNvSpPr txBox="1"/>
            <p:nvPr/>
          </p:nvSpPr>
          <p:spPr>
            <a:xfrm>
              <a:off x="6585894" y="1414180"/>
              <a:ext cx="1078315" cy="21544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defTabSz="1219170" hangingPunct="0"/>
              <a:r>
                <a: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Start here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79F826-50C2-E42F-EAE7-9B7A881724A2}"/>
                </a:ext>
              </a:extLst>
            </p:cNvPr>
            <p:cNvGrpSpPr/>
            <p:nvPr/>
          </p:nvGrpSpPr>
          <p:grpSpPr>
            <a:xfrm rot="10800000" flipH="1">
              <a:off x="7472283" y="952066"/>
              <a:ext cx="1871988" cy="215444"/>
              <a:chOff x="2185789" y="3650699"/>
              <a:chExt cx="1924412" cy="794629"/>
            </a:xfrm>
            <a:effectLst/>
          </p:grpSpPr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BF58E133-D56F-4E11-3638-CF3A30E72FD0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712C94-F0DE-066E-DD11-637BBD8E74E2}"/>
                  </a:ext>
                </a:extLst>
              </p:cNvPr>
              <p:cNvSpPr txBox="1"/>
              <p:nvPr/>
            </p:nvSpPr>
            <p:spPr>
              <a:xfrm>
                <a:off x="2423054" y="3650699"/>
                <a:ext cx="1586859" cy="79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898C4E6-93A9-7BB0-851E-5662A8AFB2FA}"/>
                </a:ext>
              </a:extLst>
            </p:cNvPr>
            <p:cNvGrpSpPr/>
            <p:nvPr/>
          </p:nvGrpSpPr>
          <p:grpSpPr>
            <a:xfrm>
              <a:off x="6391150" y="730365"/>
              <a:ext cx="1007522" cy="721435"/>
              <a:chOff x="4448049" y="1053572"/>
              <a:chExt cx="1007522" cy="721435"/>
            </a:xfrm>
            <a:effectLst/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A0731F5-6A1F-7AA4-E4E7-732E493902CE}"/>
                  </a:ext>
                </a:extLst>
              </p:cNvPr>
              <p:cNvGrpSpPr/>
              <p:nvPr/>
            </p:nvGrpSpPr>
            <p:grpSpPr>
              <a:xfrm>
                <a:off x="4448049" y="1053572"/>
                <a:ext cx="1007522" cy="704708"/>
                <a:chOff x="2843808" y="204397"/>
                <a:chExt cx="2448272" cy="1512168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905BD71-8400-0919-0663-0F9A816F755E}"/>
                    </a:ext>
                  </a:extLst>
                </p:cNvPr>
                <p:cNvSpPr/>
                <p:nvPr/>
              </p:nvSpPr>
              <p:spPr>
                <a:xfrm>
                  <a:off x="2843808" y="204397"/>
                  <a:ext cx="2448272" cy="1512168"/>
                </a:xfrm>
                <a:prstGeom prst="rect">
                  <a:avLst/>
                </a:prstGeom>
                <a:gradFill>
                  <a:gsLst>
                    <a:gs pos="18000">
                      <a:srgbClr val="FF0000"/>
                    </a:gs>
                    <a:gs pos="50000">
                      <a:schemeClr val="bg1"/>
                    </a:gs>
                    <a:gs pos="77000">
                      <a:srgbClr val="FF0000"/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9AA48CA-5A92-B4B3-7602-990C227B2E07}"/>
                    </a:ext>
                  </a:extLst>
                </p:cNvPr>
                <p:cNvSpPr/>
                <p:nvPr/>
              </p:nvSpPr>
              <p:spPr>
                <a:xfrm>
                  <a:off x="2915816" y="348413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2356CC-2D66-F9D4-1846-1A8541991B88}"/>
                  </a:ext>
                </a:extLst>
              </p:cNvPr>
              <p:cNvSpPr txBox="1"/>
              <p:nvPr/>
            </p:nvSpPr>
            <p:spPr>
              <a:xfrm>
                <a:off x="4485054" y="1559563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Event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CC4B981-43A9-8C19-8ECA-424FB21765A7}"/>
                </a:ext>
              </a:extLst>
            </p:cNvPr>
            <p:cNvGrpSpPr/>
            <p:nvPr/>
          </p:nvGrpSpPr>
          <p:grpSpPr>
            <a:xfrm>
              <a:off x="9378814" y="730248"/>
              <a:ext cx="1022230" cy="726075"/>
              <a:chOff x="7435713" y="1053456"/>
              <a:chExt cx="1022230" cy="726075"/>
            </a:xfrm>
            <a:effectLst/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D74BFC2-BC1C-2F8C-4F5D-2F5DA27EB130}"/>
                  </a:ext>
                </a:extLst>
              </p:cNvPr>
              <p:cNvGrpSpPr/>
              <p:nvPr/>
            </p:nvGrpSpPr>
            <p:grpSpPr>
              <a:xfrm>
                <a:off x="7435713" y="1053456"/>
                <a:ext cx="1022230" cy="714995"/>
                <a:chOff x="188609" y="1916832"/>
                <a:chExt cx="2448272" cy="1512168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26AC9F3-51B7-8181-6DAF-3953CF045E4F}"/>
                    </a:ext>
                  </a:extLst>
                </p:cNvPr>
                <p:cNvGrpSpPr/>
                <p:nvPr/>
              </p:nvGrpSpPr>
              <p:grpSpPr>
                <a:xfrm>
                  <a:off x="188609" y="1916832"/>
                  <a:ext cx="2448272" cy="1512168"/>
                  <a:chOff x="188609" y="1916832"/>
                  <a:chExt cx="2448272" cy="1512168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52C5AC7E-2345-5FFD-C9F0-7A48F96886E6}"/>
                      </a:ext>
                    </a:extLst>
                  </p:cNvPr>
                  <p:cNvSpPr/>
                  <p:nvPr/>
                </p:nvSpPr>
                <p:spPr>
                  <a:xfrm>
                    <a:off x="188609" y="1916832"/>
                    <a:ext cx="2448272" cy="1512168"/>
                  </a:xfrm>
                  <a:prstGeom prst="rect">
                    <a:avLst/>
                  </a:prstGeom>
                  <a:gradFill flip="none" rotWithShape="1">
                    <a:gsLst>
                      <a:gs pos="19000">
                        <a:srgbClr val="008000"/>
                      </a:gs>
                      <a:gs pos="50000">
                        <a:schemeClr val="bg1"/>
                      </a:gs>
                      <a:gs pos="77000">
                        <a:srgbClr val="0080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E0798BC9-282B-AE9A-3FE2-225363EEDBBA}"/>
                      </a:ext>
                    </a:extLst>
                  </p:cNvPr>
                  <p:cNvSpPr/>
                  <p:nvPr/>
                </p:nvSpPr>
                <p:spPr>
                  <a:xfrm>
                    <a:off x="260617" y="2060848"/>
                    <a:ext cx="2304256" cy="1008112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DB795A1C-1674-D5E8-AC95-87B85A105C60}"/>
                    </a:ext>
                  </a:extLst>
                </p:cNvPr>
                <p:cNvSpPr/>
                <p:nvPr/>
              </p:nvSpPr>
              <p:spPr>
                <a:xfrm>
                  <a:off x="2383813" y="3189833"/>
                  <a:ext cx="171963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3BEFCB-34EA-2318-4CD2-FF08F4314E63}"/>
                  </a:ext>
                </a:extLst>
              </p:cNvPr>
              <p:cNvSpPr txBox="1"/>
              <p:nvPr/>
            </p:nvSpPr>
            <p:spPr>
              <a:xfrm>
                <a:off x="7461861" y="1564087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Who or what?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E0A923A-814E-F078-7BB4-FD5D695D1E47}"/>
                </a:ext>
              </a:extLst>
            </p:cNvPr>
            <p:cNvGrpSpPr/>
            <p:nvPr/>
          </p:nvGrpSpPr>
          <p:grpSpPr>
            <a:xfrm>
              <a:off x="10728661" y="730248"/>
              <a:ext cx="1022230" cy="726075"/>
              <a:chOff x="8785560" y="1053456"/>
              <a:chExt cx="1022230" cy="726075"/>
            </a:xfrm>
            <a:effectLst/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015FDF8-BCA2-135C-8664-29EC6ED0B55B}"/>
                  </a:ext>
                </a:extLst>
              </p:cNvPr>
              <p:cNvGrpSpPr/>
              <p:nvPr/>
            </p:nvGrpSpPr>
            <p:grpSpPr>
              <a:xfrm>
                <a:off x="8785560" y="1053456"/>
                <a:ext cx="1022230" cy="714995"/>
                <a:chOff x="188609" y="1916832"/>
                <a:chExt cx="2448272" cy="1512168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5D852D9-7A7A-E62A-9558-223C1D83CB33}"/>
                    </a:ext>
                  </a:extLst>
                </p:cNvPr>
                <p:cNvGrpSpPr/>
                <p:nvPr/>
              </p:nvGrpSpPr>
              <p:grpSpPr>
                <a:xfrm>
                  <a:off x="188609" y="1916832"/>
                  <a:ext cx="2448272" cy="1512168"/>
                  <a:chOff x="188609" y="1916832"/>
                  <a:chExt cx="2448272" cy="1512168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5C0FC7A-1DB3-09EB-A2A0-EEE8FF58AC24}"/>
                      </a:ext>
                    </a:extLst>
                  </p:cNvPr>
                  <p:cNvSpPr/>
                  <p:nvPr/>
                </p:nvSpPr>
                <p:spPr>
                  <a:xfrm>
                    <a:off x="188609" y="1916832"/>
                    <a:ext cx="2448272" cy="1512168"/>
                  </a:xfrm>
                  <a:prstGeom prst="rect">
                    <a:avLst/>
                  </a:prstGeom>
                  <a:gradFill flip="none" rotWithShape="1">
                    <a:gsLst>
                      <a:gs pos="19000">
                        <a:srgbClr val="008000"/>
                      </a:gs>
                      <a:gs pos="50000">
                        <a:schemeClr val="bg1"/>
                      </a:gs>
                      <a:gs pos="77000">
                        <a:srgbClr val="0080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7DB1C56A-3410-DBCF-3932-7B5CF5BE67F6}"/>
                      </a:ext>
                    </a:extLst>
                  </p:cNvPr>
                  <p:cNvSpPr/>
                  <p:nvPr/>
                </p:nvSpPr>
                <p:spPr>
                  <a:xfrm>
                    <a:off x="260617" y="2060848"/>
                    <a:ext cx="2304256" cy="1008112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 hangingPunct="0"/>
                    <a:endParaRPr lang="en-GB" sz="8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7418649-CA43-4BB1-24E8-C0D649E6B396}"/>
                    </a:ext>
                  </a:extLst>
                </p:cNvPr>
                <p:cNvSpPr/>
                <p:nvPr/>
              </p:nvSpPr>
              <p:spPr>
                <a:xfrm>
                  <a:off x="2383813" y="3189833"/>
                  <a:ext cx="171963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945F59-9E2A-10B5-004A-697A13E4BDF7}"/>
                  </a:ext>
                </a:extLst>
              </p:cNvPr>
              <p:cNvSpPr txBox="1"/>
              <p:nvPr/>
            </p:nvSpPr>
            <p:spPr>
              <a:xfrm>
                <a:off x="8803899" y="1564087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Harm?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6BCB44A-5073-86E6-57AD-66FB6ABC7073}"/>
                </a:ext>
              </a:extLst>
            </p:cNvPr>
            <p:cNvGrpSpPr/>
            <p:nvPr/>
          </p:nvGrpSpPr>
          <p:grpSpPr>
            <a:xfrm rot="10800000" flipH="1">
              <a:off x="4467902" y="958506"/>
              <a:ext cx="1871988" cy="215444"/>
              <a:chOff x="2185789" y="3650699"/>
              <a:chExt cx="1924412" cy="794629"/>
            </a:xfrm>
            <a:effectLst/>
          </p:grpSpPr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08C8ED63-E070-2054-592C-27B06C48082D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B1A1BFF-11D6-96D3-5AD4-BF35537D93A3}"/>
                  </a:ext>
                </a:extLst>
              </p:cNvPr>
              <p:cNvSpPr txBox="1"/>
              <p:nvPr/>
            </p:nvSpPr>
            <p:spPr>
              <a:xfrm>
                <a:off x="2423054" y="3650699"/>
                <a:ext cx="1586859" cy="79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BC23A91-3733-32A3-2223-76DC15EBAC3C}"/>
                </a:ext>
              </a:extLst>
            </p:cNvPr>
            <p:cNvGrpSpPr/>
            <p:nvPr/>
          </p:nvGrpSpPr>
          <p:grpSpPr>
            <a:xfrm>
              <a:off x="3393401" y="730057"/>
              <a:ext cx="1063933" cy="715092"/>
              <a:chOff x="2942358" y="3110367"/>
              <a:chExt cx="1323975" cy="889872"/>
            </a:xfrm>
            <a:effectLst/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09AEB00-DE80-5353-164A-9E2AF35119CC}"/>
                  </a:ext>
                </a:extLst>
              </p:cNvPr>
              <p:cNvGrpSpPr/>
              <p:nvPr/>
            </p:nvGrpSpPr>
            <p:grpSpPr>
              <a:xfrm>
                <a:off x="2985524" y="3110367"/>
                <a:ext cx="1237647" cy="865668"/>
                <a:chOff x="179512" y="204397"/>
                <a:chExt cx="2448272" cy="1512168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58AC0FA-58B1-43A4-AE63-41957CFC1740}"/>
                    </a:ext>
                  </a:extLst>
                </p:cNvPr>
                <p:cNvSpPr/>
                <p:nvPr/>
              </p:nvSpPr>
              <p:spPr>
                <a:xfrm>
                  <a:off x="179512" y="204397"/>
                  <a:ext cx="2448272" cy="1512168"/>
                </a:xfrm>
                <a:prstGeom prst="rect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93C112F-6327-E3AB-2E89-A6DB4A7D1FFC}"/>
                    </a:ext>
                  </a:extLst>
                </p:cNvPr>
                <p:cNvSpPr/>
                <p:nvPr/>
              </p:nvSpPr>
              <p:spPr>
                <a:xfrm>
                  <a:off x="251520" y="348413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85CC590-9E88-2424-1E6F-8C3F52525ECF}"/>
                  </a:ext>
                </a:extLst>
              </p:cNvPr>
              <p:cNvSpPr txBox="1"/>
              <p:nvPr/>
            </p:nvSpPr>
            <p:spPr>
              <a:xfrm>
                <a:off x="2942358" y="3732137"/>
                <a:ext cx="1323975" cy="268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highlight>
                      <a:srgbClr val="000000"/>
                    </a:highlight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The Hazard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75F40EF-467F-C3C6-3FEA-6D78D09A1C6C}"/>
                </a:ext>
              </a:extLst>
            </p:cNvPr>
            <p:cNvGrpSpPr/>
            <p:nvPr/>
          </p:nvGrpSpPr>
          <p:grpSpPr>
            <a:xfrm>
              <a:off x="2093511" y="730365"/>
              <a:ext cx="1007522" cy="721435"/>
              <a:chOff x="150410" y="1053572"/>
              <a:chExt cx="1007522" cy="721435"/>
            </a:xfrm>
            <a:effectLst/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BCE947F4-7DA9-6B9C-5BE9-65C7D951227F}"/>
                  </a:ext>
                </a:extLst>
              </p:cNvPr>
              <p:cNvGrpSpPr/>
              <p:nvPr/>
            </p:nvGrpSpPr>
            <p:grpSpPr>
              <a:xfrm>
                <a:off x="150410" y="1053572"/>
                <a:ext cx="1007522" cy="704708"/>
                <a:chOff x="2843808" y="204397"/>
                <a:chExt cx="2448272" cy="1512168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6C5D36F-58A1-696B-5D71-76E1F7860F0D}"/>
                    </a:ext>
                  </a:extLst>
                </p:cNvPr>
                <p:cNvSpPr/>
                <p:nvPr/>
              </p:nvSpPr>
              <p:spPr>
                <a:xfrm>
                  <a:off x="2843808" y="204397"/>
                  <a:ext cx="2448272" cy="1512168"/>
                </a:xfrm>
                <a:prstGeom prst="rect">
                  <a:avLst/>
                </a:prstGeom>
                <a:gradFill>
                  <a:gsLst>
                    <a:gs pos="18000">
                      <a:schemeClr val="accent1">
                        <a:lumMod val="75000"/>
                      </a:schemeClr>
                    </a:gs>
                    <a:gs pos="50000">
                      <a:schemeClr val="bg1"/>
                    </a:gs>
                    <a:gs pos="7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2367265-E02C-A067-9053-380D822C1007}"/>
                    </a:ext>
                  </a:extLst>
                </p:cNvPr>
                <p:cNvSpPr/>
                <p:nvPr/>
              </p:nvSpPr>
              <p:spPr>
                <a:xfrm>
                  <a:off x="2915816" y="348413"/>
                  <a:ext cx="2304256" cy="1008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hangingPunct="0"/>
                  <a:endParaRPr lang="en-GB" sz="8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072F80D-9156-C4C7-EA98-6E44649E3DD9}"/>
                  </a:ext>
                </a:extLst>
              </p:cNvPr>
              <p:cNvSpPr txBox="1"/>
              <p:nvPr/>
            </p:nvSpPr>
            <p:spPr>
              <a:xfrm>
                <a:off x="199645" y="1559563"/>
                <a:ext cx="9472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r>
                  <a:rPr lang="en-GB" sz="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Context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1B02A7C-71AA-EADB-308C-BC8D9DA996F7}"/>
                </a:ext>
              </a:extLst>
            </p:cNvPr>
            <p:cNvGrpSpPr/>
            <p:nvPr/>
          </p:nvGrpSpPr>
          <p:grpSpPr>
            <a:xfrm>
              <a:off x="3176668" y="991169"/>
              <a:ext cx="191969" cy="262200"/>
              <a:chOff x="2185789" y="3725761"/>
              <a:chExt cx="1924412" cy="955188"/>
            </a:xfrm>
            <a:effectLst/>
          </p:grpSpPr>
          <p:sp>
            <p:nvSpPr>
              <p:cNvPr id="75" name="Arrow: Right 74">
                <a:extLst>
                  <a:ext uri="{FF2B5EF4-FFF2-40B4-BE49-F238E27FC236}">
                    <a16:creationId xmlns:a16="http://schemas.microsoft.com/office/drawing/2014/main" id="{F21E00C3-819A-4441-A72C-DA4F28658141}"/>
                  </a:ext>
                </a:extLst>
              </p:cNvPr>
              <p:cNvSpPr/>
              <p:nvPr/>
            </p:nvSpPr>
            <p:spPr>
              <a:xfrm>
                <a:off x="2185789" y="3725761"/>
                <a:ext cx="1924412" cy="5863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hangingPunct="0"/>
                <a:endParaRPr lang="en-GB" sz="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ECFFE19-A2C5-6009-C7AC-C49AE2E77D56}"/>
                  </a:ext>
                </a:extLst>
              </p:cNvPr>
              <p:cNvSpPr txBox="1"/>
              <p:nvPr/>
            </p:nvSpPr>
            <p:spPr>
              <a:xfrm>
                <a:off x="2423051" y="3896092"/>
                <a:ext cx="1586854" cy="78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hangingPunct="0"/>
                <a:endParaRPr lang="en-GB" sz="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0AD2C7EC-77E4-D94C-2AD3-962F3B3BA0CB}"/>
              </a:ext>
            </a:extLst>
          </p:cNvPr>
          <p:cNvSpPr txBox="1"/>
          <p:nvPr/>
        </p:nvSpPr>
        <p:spPr>
          <a:xfrm>
            <a:off x="2041589" y="1931691"/>
            <a:ext cx="722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hangingPunct="0"/>
            <a:r>
              <a:rPr lang="en-GB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What happened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B72B0-F091-9EB4-DE8B-9B82D99D0315}"/>
              </a:ext>
            </a:extLst>
          </p:cNvPr>
          <p:cNvSpPr txBox="1"/>
          <p:nvPr/>
        </p:nvSpPr>
        <p:spPr>
          <a:xfrm>
            <a:off x="6420783" y="856449"/>
            <a:ext cx="9482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Jim trips over bucket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2F068-8D91-B7D9-1FBF-4246CDA43130}"/>
              </a:ext>
            </a:extLst>
          </p:cNvPr>
          <p:cNvSpPr txBox="1"/>
          <p:nvPr/>
        </p:nvSpPr>
        <p:spPr>
          <a:xfrm>
            <a:off x="9425483" y="921335"/>
            <a:ext cx="94825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Jim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56EBD-EB51-2997-B1A2-B51A65F7E718}"/>
              </a:ext>
            </a:extLst>
          </p:cNvPr>
          <p:cNvSpPr txBox="1"/>
          <p:nvPr/>
        </p:nvSpPr>
        <p:spPr>
          <a:xfrm>
            <a:off x="10779547" y="929521"/>
            <a:ext cx="94825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Grazed hands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5DB61-F30A-C512-1BF0-9E7CA01AA201}"/>
              </a:ext>
            </a:extLst>
          </p:cNvPr>
          <p:cNvSpPr txBox="1"/>
          <p:nvPr/>
        </p:nvSpPr>
        <p:spPr>
          <a:xfrm>
            <a:off x="3444688" y="930961"/>
            <a:ext cx="94825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Bucket on the floor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2CB67-8907-E7AE-A8A9-5452728048C4}"/>
              </a:ext>
            </a:extLst>
          </p:cNvPr>
          <p:cNvSpPr txBox="1"/>
          <p:nvPr/>
        </p:nvSpPr>
        <p:spPr>
          <a:xfrm>
            <a:off x="2113139" y="723318"/>
            <a:ext cx="948256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GB" sz="8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Jim was walking down the corridor. Interior decorators working in area.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66C3B5-A388-2772-649C-A8FD42961EAB}"/>
              </a:ext>
            </a:extLst>
          </p:cNvPr>
          <p:cNvCxnSpPr/>
          <p:nvPr/>
        </p:nvCxnSpPr>
        <p:spPr>
          <a:xfrm flipV="1">
            <a:off x="4851920" y="588963"/>
            <a:ext cx="1919329" cy="270785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09751D0-DC56-9EA8-B80E-1D20C803D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45" t="15112" r="17876" b="1143"/>
          <a:stretch/>
        </p:blipFill>
        <p:spPr>
          <a:xfrm>
            <a:off x="2265963" y="3134844"/>
            <a:ext cx="5103076" cy="3506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sky, transport, balloon, aircraft&#10;&#10;Description automatically generated">
            <a:extLst>
              <a:ext uri="{FF2B5EF4-FFF2-40B4-BE49-F238E27FC236}">
                <a16:creationId xmlns:a16="http://schemas.microsoft.com/office/drawing/2014/main" id="{060A09D8-925A-1A95-D5A2-51095FA729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3" r="36583" b="261"/>
          <a:stretch/>
        </p:blipFill>
        <p:spPr>
          <a:xfrm>
            <a:off x="2" y="0"/>
            <a:ext cx="1845020" cy="6858000"/>
          </a:xfrm>
          <a:prstGeom prst="rect">
            <a:avLst/>
          </a:prstGeom>
        </p:spPr>
      </p:pic>
      <p:pic>
        <p:nvPicPr>
          <p:cNvPr id="12" name="Picture 11" descr="A yellow and red triangle with red text&#10;&#10;Description automatically generated">
            <a:extLst>
              <a:ext uri="{FF2B5EF4-FFF2-40B4-BE49-F238E27FC236}">
                <a16:creationId xmlns:a16="http://schemas.microsoft.com/office/drawing/2014/main" id="{CDD5E5FB-CBE7-D5C0-9DAA-955DD0954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5257357"/>
            <a:ext cx="1059021" cy="856880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1FE9FA5-54C7-1737-F3DF-6CA749C3D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6350000"/>
            <a:ext cx="1502711" cy="3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  <p:bldP spid="3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Energy Institute Powerpoint Template">
  <a:themeElements>
    <a:clrScheme name="EI Colour Palette">
      <a:dk1>
        <a:srgbClr val="231F58"/>
      </a:dk1>
      <a:lt1>
        <a:srgbClr val="FFFFFF"/>
      </a:lt1>
      <a:dk2>
        <a:srgbClr val="7F7F7F"/>
      </a:dk2>
      <a:lt2>
        <a:srgbClr val="BFBFBF"/>
      </a:lt2>
      <a:accent1>
        <a:srgbClr val="231F58"/>
      </a:accent1>
      <a:accent2>
        <a:srgbClr val="F37021"/>
      </a:accent2>
      <a:accent3>
        <a:srgbClr val="00A0E4"/>
      </a:accent3>
      <a:accent4>
        <a:srgbClr val="92C848"/>
      </a:accent4>
      <a:accent5>
        <a:srgbClr val="74489D"/>
      </a:accent5>
      <a:accent6>
        <a:srgbClr val="FF0064"/>
      </a:accent6>
      <a:hlink>
        <a:srgbClr val="231F58"/>
      </a:hlink>
      <a:folHlink>
        <a:srgbClr val="F370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Props1.xml><?xml version="1.0" encoding="utf-8"?>
<ds:datastoreItem xmlns:ds="http://schemas.openxmlformats.org/officeDocument/2006/customXml" ds:itemID="{44580630-23EA-43A9-8A83-B0A9A0049889}"/>
</file>

<file path=customXml/itemProps2.xml><?xml version="1.0" encoding="utf-8"?>
<ds:datastoreItem xmlns:ds="http://schemas.openxmlformats.org/officeDocument/2006/customXml" ds:itemID="{9DF34EDB-32CB-441E-A567-CA1C17314AC5}"/>
</file>

<file path=customXml/itemProps3.xml><?xml version="1.0" encoding="utf-8"?>
<ds:datastoreItem xmlns:ds="http://schemas.openxmlformats.org/officeDocument/2006/customXml" ds:itemID="{5DFD06A0-0DCE-4F91-96A9-92A052F2FD15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1390</Words>
  <Application>Microsoft Office PowerPoint</Application>
  <PresentationFormat>Widescreen</PresentationFormat>
  <Paragraphs>287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Helvetica</vt:lpstr>
      <vt:lpstr>Ink Free</vt:lpstr>
      <vt:lpstr>Wingdings</vt:lpstr>
      <vt:lpstr>Wingdings 2</vt:lpstr>
      <vt:lpstr>Energy Institute Powerpoint Template</vt:lpstr>
      <vt:lpstr>Office Theme</vt:lpstr>
      <vt:lpstr>Learning effectively from near miss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Ibrahim Khan</dc:creator>
  <cp:lastModifiedBy>Stuart King</cp:lastModifiedBy>
  <cp:revision>14</cp:revision>
  <dcterms:created xsi:type="dcterms:W3CDTF">2023-09-04T18:30:39Z</dcterms:created>
  <dcterms:modified xsi:type="dcterms:W3CDTF">2023-10-26T11:13:52Z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Order">
    <vt:r8>27532400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