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4.xml" ContentType="application/vnd.openxmlformats-officedocument.presentationml.notesSlide+xml"/>
  <Override PartName="/ppt/charts/style7.xml" ContentType="application/vnd.ms-office.chartstyle+xml"/>
  <Override PartName="/ppt/charts/colors7.xml" ContentType="application/vnd.ms-office.chartcolorstyle+xml"/>
  <Override PartName="/ppt/notesMasters/notesMaster1.xml" ContentType="application/vnd.openxmlformats-officedocument.presentationml.notesMaster+xml"/>
  <Override PartName="/ppt/charts/chart8.xml" ContentType="application/vnd.openxmlformats-officedocument.drawingml.chart+xml"/>
  <Override PartName="/ppt/charts/colors8.xml" ContentType="application/vnd.ms-office.chartcolorstyle+xml"/>
  <Override PartName="/ppt/theme/theme1.xml" ContentType="application/vnd.openxmlformats-officedocument.theme+xml"/>
  <Override PartName="/ppt/charts/colors5.xml" ContentType="application/vnd.ms-office.chartcolorstyle+xml"/>
  <Override PartName="/ppt/theme/theme2.xml" ContentType="application/vnd.openxmlformats-officedocument.theme+xml"/>
  <Override PartName="/ppt/theme/theme3.xml" ContentType="application/vnd.openxmlformats-officedocument.theme+xml"/>
  <Override PartName="/ppt/charts/style3.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8.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ppt/tags/tag4.xml" ContentType="application/vnd.openxmlformats-officedocument.presentationml.tag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952" r:id="rId4"/>
  </p:sldMasterIdLst>
  <p:notesMasterIdLst>
    <p:notesMasterId r:id="rId35"/>
  </p:notesMasterIdLst>
  <p:sldIdLst>
    <p:sldId id="258" r:id="rId5"/>
    <p:sldId id="259" r:id="rId6"/>
    <p:sldId id="260" r:id="rId7"/>
    <p:sldId id="273" r:id="rId8"/>
    <p:sldId id="261" r:id="rId9"/>
    <p:sldId id="282" r:id="rId10"/>
    <p:sldId id="262" r:id="rId11"/>
    <p:sldId id="275" r:id="rId12"/>
    <p:sldId id="277" r:id="rId13"/>
    <p:sldId id="278" r:id="rId14"/>
    <p:sldId id="263" r:id="rId15"/>
    <p:sldId id="264" r:id="rId16"/>
    <p:sldId id="265" r:id="rId17"/>
    <p:sldId id="281" r:id="rId18"/>
    <p:sldId id="280" r:id="rId19"/>
    <p:sldId id="267" r:id="rId20"/>
    <p:sldId id="283" r:id="rId21"/>
    <p:sldId id="284" r:id="rId22"/>
    <p:sldId id="287" r:id="rId23"/>
    <p:sldId id="266" r:id="rId24"/>
    <p:sldId id="268" r:id="rId25"/>
    <p:sldId id="269" r:id="rId26"/>
    <p:sldId id="270" r:id="rId27"/>
    <p:sldId id="290" r:id="rId28"/>
    <p:sldId id="271" r:id="rId29"/>
    <p:sldId id="291" r:id="rId30"/>
    <p:sldId id="272" r:id="rId31"/>
    <p:sldId id="289" r:id="rId32"/>
    <p:sldId id="288"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D86018"/>
    <a:srgbClr val="009CDE"/>
    <a:srgbClr val="509E2F"/>
    <a:srgbClr val="5053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3"/>
    <p:restoredTop sz="82353" autoAdjust="0"/>
  </p:normalViewPr>
  <p:slideViewPr>
    <p:cSldViewPr snapToGrid="0" snapToObjects="1">
      <p:cViewPr varScale="1">
        <p:scale>
          <a:sx n="92" d="100"/>
          <a:sy n="92" d="100"/>
        </p:scale>
        <p:origin x="2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comp_failure%20modes%20yn%20-%20hydrogen%20syste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tudntnu-my.sharepoint.com/personal/elenabab_ntnu_no/Documents/Microsoft%20Teams%20Chat%20Files/Tables%20for%20Hazards%2033.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Complete</c:v>
          </c:tx>
          <c:spPr>
            <a:solidFill>
              <a:schemeClr val="accent1"/>
            </a:solidFill>
            <a:ln>
              <a:noFill/>
            </a:ln>
            <a:effectLst/>
          </c:spPr>
          <c:invertIfNegative val="0"/>
          <c:cat>
            <c:strRef>
              <c:f>'[Tables for Hazards 33.xlsx]failure mode and component '!$B$2:$B$4</c:f>
              <c:strCache>
                <c:ptCount val="3"/>
                <c:pt idx="0">
                  <c:v>Cause comment</c:v>
                </c:pt>
                <c:pt idx="1">
                  <c:v>Components involved</c:v>
                </c:pt>
                <c:pt idx="2">
                  <c:v>Full description</c:v>
                </c:pt>
              </c:strCache>
            </c:strRef>
          </c:cat>
          <c:val>
            <c:numRef>
              <c:f>'[Tables for Hazards 33.xlsx]failure mode and component '!$C$2:$C$4</c:f>
              <c:numCache>
                <c:formatCode>General</c:formatCode>
                <c:ptCount val="3"/>
                <c:pt idx="0">
                  <c:v>20</c:v>
                </c:pt>
                <c:pt idx="1">
                  <c:v>1</c:v>
                </c:pt>
                <c:pt idx="2">
                  <c:v>37</c:v>
                </c:pt>
              </c:numCache>
            </c:numRef>
          </c:val>
          <c:extLst>
            <c:ext xmlns:c16="http://schemas.microsoft.com/office/drawing/2014/chart" uri="{C3380CC4-5D6E-409C-BE32-E72D297353CC}">
              <c16:uniqueId val="{00000000-2FC8-4CB3-A3CA-9E05AE33456B}"/>
            </c:ext>
          </c:extLst>
        </c:ser>
        <c:ser>
          <c:idx val="1"/>
          <c:order val="1"/>
          <c:tx>
            <c:v>Partial</c:v>
          </c:tx>
          <c:spPr>
            <a:solidFill>
              <a:schemeClr val="accent2"/>
            </a:solidFill>
            <a:ln>
              <a:noFill/>
            </a:ln>
            <a:effectLst/>
          </c:spPr>
          <c:invertIfNegative val="0"/>
          <c:cat>
            <c:strRef>
              <c:f>'[Tables for Hazards 33.xlsx]failure mode and component '!$B$2:$B$4</c:f>
              <c:strCache>
                <c:ptCount val="3"/>
                <c:pt idx="0">
                  <c:v>Cause comment</c:v>
                </c:pt>
                <c:pt idx="1">
                  <c:v>Components involved</c:v>
                </c:pt>
                <c:pt idx="2">
                  <c:v>Full description</c:v>
                </c:pt>
              </c:strCache>
            </c:strRef>
          </c:cat>
          <c:val>
            <c:numRef>
              <c:f>'[Tables for Hazards 33.xlsx]failure mode and component '!$D$2:$D$4</c:f>
              <c:numCache>
                <c:formatCode>General</c:formatCode>
                <c:ptCount val="3"/>
                <c:pt idx="0">
                  <c:v>117</c:v>
                </c:pt>
                <c:pt idx="1">
                  <c:v>111</c:v>
                </c:pt>
                <c:pt idx="2">
                  <c:v>193</c:v>
                </c:pt>
              </c:numCache>
            </c:numRef>
          </c:val>
          <c:extLst>
            <c:ext xmlns:c16="http://schemas.microsoft.com/office/drawing/2014/chart" uri="{C3380CC4-5D6E-409C-BE32-E72D297353CC}">
              <c16:uniqueId val="{00000001-2FC8-4CB3-A3CA-9E05AE33456B}"/>
            </c:ext>
          </c:extLst>
        </c:ser>
        <c:ser>
          <c:idx val="2"/>
          <c:order val="2"/>
          <c:tx>
            <c:v>Absent</c:v>
          </c:tx>
          <c:spPr>
            <a:solidFill>
              <a:schemeClr val="accent3"/>
            </a:solidFill>
            <a:ln>
              <a:noFill/>
            </a:ln>
            <a:effectLst/>
          </c:spPr>
          <c:invertIfNegative val="0"/>
          <c:cat>
            <c:strRef>
              <c:f>'[Tables for Hazards 33.xlsx]failure mode and component '!$B$2:$B$4</c:f>
              <c:strCache>
                <c:ptCount val="3"/>
                <c:pt idx="0">
                  <c:v>Cause comment</c:v>
                </c:pt>
                <c:pt idx="1">
                  <c:v>Components involved</c:v>
                </c:pt>
                <c:pt idx="2">
                  <c:v>Full description</c:v>
                </c:pt>
              </c:strCache>
            </c:strRef>
          </c:cat>
          <c:val>
            <c:numRef>
              <c:f>'[Tables for Hazards 33.xlsx]failure mode and component '!$E$2:$E$4</c:f>
              <c:numCache>
                <c:formatCode>General</c:formatCode>
                <c:ptCount val="3"/>
                <c:pt idx="0">
                  <c:v>371</c:v>
                </c:pt>
                <c:pt idx="1">
                  <c:v>396</c:v>
                </c:pt>
                <c:pt idx="2">
                  <c:v>278</c:v>
                </c:pt>
              </c:numCache>
            </c:numRef>
          </c:val>
          <c:extLst>
            <c:ext xmlns:c16="http://schemas.microsoft.com/office/drawing/2014/chart" uri="{C3380CC4-5D6E-409C-BE32-E72D297353CC}">
              <c16:uniqueId val="{00000002-2FC8-4CB3-A3CA-9E05AE33456B}"/>
            </c:ext>
          </c:extLst>
        </c:ser>
        <c:dLbls>
          <c:showLegendKey val="0"/>
          <c:showVal val="0"/>
          <c:showCatName val="0"/>
          <c:showSerName val="0"/>
          <c:showPercent val="0"/>
          <c:showBubbleSize val="0"/>
        </c:dLbls>
        <c:gapWidth val="150"/>
        <c:overlap val="100"/>
        <c:axId val="660332271"/>
        <c:axId val="660334191"/>
      </c:barChart>
      <c:catAx>
        <c:axId val="66033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0334191"/>
        <c:crosses val="autoZero"/>
        <c:auto val="1"/>
        <c:lblAlgn val="ctr"/>
        <c:lblOffset val="100"/>
        <c:noMultiLvlLbl val="0"/>
      </c:catAx>
      <c:valAx>
        <c:axId val="660334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660332271"/>
        <c:crosses val="autoZero"/>
        <c:crossBetween val="between"/>
      </c:valAx>
      <c:dTable>
        <c:showHorzBorder val="1"/>
        <c:showVertBorder val="1"/>
        <c:showOutline val="0"/>
        <c:showKeys val="1"/>
        <c:spPr>
          <a:noFill/>
          <a:ln w="9525" cap="flat" cmpd="sng" algn="ctr">
            <a:solidFill>
              <a:schemeClr val="tx1"/>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Complete</c:v>
          </c:tx>
          <c:spPr>
            <a:solidFill>
              <a:schemeClr val="accent1"/>
            </a:solidFill>
            <a:ln>
              <a:noFill/>
            </a:ln>
            <a:effectLst/>
          </c:spPr>
          <c:invertIfNegative val="0"/>
          <c:cat>
            <c:strRef>
              <c:f>'[Tables for Hazards 33.xlsx]failure mode and component '!$B$32:$B$34</c:f>
              <c:strCache>
                <c:ptCount val="3"/>
                <c:pt idx="0">
                  <c:v>Cause comment</c:v>
                </c:pt>
                <c:pt idx="1">
                  <c:v>Components involved</c:v>
                </c:pt>
                <c:pt idx="2">
                  <c:v>Full description</c:v>
                </c:pt>
              </c:strCache>
            </c:strRef>
          </c:cat>
          <c:val>
            <c:numRef>
              <c:f>'[Tables for Hazards 33.xlsx]failure mode and component '!$C$32:$C$34</c:f>
              <c:numCache>
                <c:formatCode>General</c:formatCode>
                <c:ptCount val="3"/>
                <c:pt idx="0">
                  <c:v>5</c:v>
                </c:pt>
                <c:pt idx="1">
                  <c:v>1</c:v>
                </c:pt>
                <c:pt idx="2">
                  <c:v>21</c:v>
                </c:pt>
              </c:numCache>
            </c:numRef>
          </c:val>
          <c:extLst>
            <c:ext xmlns:c16="http://schemas.microsoft.com/office/drawing/2014/chart" uri="{C3380CC4-5D6E-409C-BE32-E72D297353CC}">
              <c16:uniqueId val="{00000000-CD02-486A-A608-A5F6F7A86399}"/>
            </c:ext>
          </c:extLst>
        </c:ser>
        <c:ser>
          <c:idx val="1"/>
          <c:order val="1"/>
          <c:tx>
            <c:v>Partial</c:v>
          </c:tx>
          <c:spPr>
            <a:solidFill>
              <a:schemeClr val="accent2"/>
            </a:solidFill>
            <a:ln>
              <a:noFill/>
            </a:ln>
            <a:effectLst/>
          </c:spPr>
          <c:invertIfNegative val="0"/>
          <c:cat>
            <c:strRef>
              <c:f>'[Tables for Hazards 33.xlsx]failure mode and component '!$B$32:$B$34</c:f>
              <c:strCache>
                <c:ptCount val="3"/>
                <c:pt idx="0">
                  <c:v>Cause comment</c:v>
                </c:pt>
                <c:pt idx="1">
                  <c:v>Components involved</c:v>
                </c:pt>
                <c:pt idx="2">
                  <c:v>Full description</c:v>
                </c:pt>
              </c:strCache>
            </c:strRef>
          </c:cat>
          <c:val>
            <c:numRef>
              <c:f>'[Tables for Hazards 33.xlsx]failure mode and component '!$D$32:$D$34</c:f>
              <c:numCache>
                <c:formatCode>General</c:formatCode>
                <c:ptCount val="3"/>
                <c:pt idx="0">
                  <c:v>172</c:v>
                </c:pt>
                <c:pt idx="1">
                  <c:v>231</c:v>
                </c:pt>
                <c:pt idx="2">
                  <c:v>311</c:v>
                </c:pt>
              </c:numCache>
            </c:numRef>
          </c:val>
          <c:extLst>
            <c:ext xmlns:c16="http://schemas.microsoft.com/office/drawing/2014/chart" uri="{C3380CC4-5D6E-409C-BE32-E72D297353CC}">
              <c16:uniqueId val="{00000001-CD02-486A-A608-A5F6F7A86399}"/>
            </c:ext>
          </c:extLst>
        </c:ser>
        <c:ser>
          <c:idx val="2"/>
          <c:order val="2"/>
          <c:tx>
            <c:v>Absent</c:v>
          </c:tx>
          <c:spPr>
            <a:solidFill>
              <a:schemeClr val="accent3"/>
            </a:solidFill>
            <a:ln>
              <a:noFill/>
            </a:ln>
            <a:effectLst/>
          </c:spPr>
          <c:invertIfNegative val="0"/>
          <c:cat>
            <c:strRef>
              <c:f>'[Tables for Hazards 33.xlsx]failure mode and component '!$B$32:$B$34</c:f>
              <c:strCache>
                <c:ptCount val="3"/>
                <c:pt idx="0">
                  <c:v>Cause comment</c:v>
                </c:pt>
                <c:pt idx="1">
                  <c:v>Components involved</c:v>
                </c:pt>
                <c:pt idx="2">
                  <c:v>Full description</c:v>
                </c:pt>
              </c:strCache>
            </c:strRef>
          </c:cat>
          <c:val>
            <c:numRef>
              <c:f>'[Tables for Hazards 33.xlsx]failure mode and component '!$E$32:$E$34</c:f>
              <c:numCache>
                <c:formatCode>General</c:formatCode>
                <c:ptCount val="3"/>
                <c:pt idx="0">
                  <c:v>331</c:v>
                </c:pt>
                <c:pt idx="1">
                  <c:v>276</c:v>
                </c:pt>
                <c:pt idx="2">
                  <c:v>176</c:v>
                </c:pt>
              </c:numCache>
            </c:numRef>
          </c:val>
          <c:extLst>
            <c:ext xmlns:c16="http://schemas.microsoft.com/office/drawing/2014/chart" uri="{C3380CC4-5D6E-409C-BE32-E72D297353CC}">
              <c16:uniqueId val="{00000002-CD02-486A-A608-A5F6F7A86399}"/>
            </c:ext>
          </c:extLst>
        </c:ser>
        <c:dLbls>
          <c:showLegendKey val="0"/>
          <c:showVal val="0"/>
          <c:showCatName val="0"/>
          <c:showSerName val="0"/>
          <c:showPercent val="0"/>
          <c:showBubbleSize val="0"/>
        </c:dLbls>
        <c:gapWidth val="150"/>
        <c:overlap val="100"/>
        <c:axId val="663905551"/>
        <c:axId val="663890191"/>
      </c:barChart>
      <c:catAx>
        <c:axId val="66390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3890191"/>
        <c:crosses val="autoZero"/>
        <c:auto val="1"/>
        <c:lblAlgn val="ctr"/>
        <c:lblOffset val="100"/>
        <c:noMultiLvlLbl val="0"/>
      </c:catAx>
      <c:valAx>
        <c:axId val="663890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663905551"/>
        <c:crosses val="autoZero"/>
        <c:crossBetween val="between"/>
      </c:valAx>
      <c:dTable>
        <c:showHorzBorder val="1"/>
        <c:showVertBorder val="1"/>
        <c:showOutline val="0"/>
        <c:showKeys val="1"/>
        <c:spPr>
          <a:noFill/>
          <a:ln w="9525" cap="flat" cmpd="sng" algn="ctr">
            <a:solidFill>
              <a:schemeClr val="tx1"/>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'[comp_failure modes yn - hydrogen system.xlsx]Sheet1'!$C$1</c:f>
              <c:strCache>
                <c:ptCount val="1"/>
                <c:pt idx="0">
                  <c:v>Full</c:v>
                </c:pt>
              </c:strCache>
            </c:strRef>
          </c:tx>
          <c:spPr>
            <a:solidFill>
              <a:schemeClr val="accent1"/>
            </a:solidFill>
            <a:ln>
              <a:noFill/>
            </a:ln>
            <a:effectLst/>
          </c:spPr>
          <c:invertIfNegative val="0"/>
          <c:cat>
            <c:multiLvlStrRef>
              <c:f>'[comp_failure modes yn - hydrogen system.xlsx]Sheet1'!$A$2:$B$13</c:f>
              <c:multiLvlStrCache>
                <c:ptCount val="12"/>
                <c:lvl>
                  <c:pt idx="0">
                    <c:v>Cause Comment</c:v>
                  </c:pt>
                  <c:pt idx="4">
                    <c:v>Components involved </c:v>
                  </c:pt>
                  <c:pt idx="8">
                    <c:v>Full Description</c:v>
                  </c:pt>
                </c:lvl>
                <c:lvl>
                  <c:pt idx="0">
                    <c:v>Q=2</c:v>
                  </c:pt>
                  <c:pt idx="1">
                    <c:v>Q=3</c:v>
                  </c:pt>
                  <c:pt idx="2">
                    <c:v>Q=4</c:v>
                  </c:pt>
                  <c:pt idx="3">
                    <c:v>Q=5</c:v>
                  </c:pt>
                  <c:pt idx="4">
                    <c:v>Q=2</c:v>
                  </c:pt>
                  <c:pt idx="5">
                    <c:v>Q=3</c:v>
                  </c:pt>
                  <c:pt idx="6">
                    <c:v>Q=4</c:v>
                  </c:pt>
                  <c:pt idx="7">
                    <c:v>Q=5</c:v>
                  </c:pt>
                  <c:pt idx="8">
                    <c:v>Q=2</c:v>
                  </c:pt>
                  <c:pt idx="9">
                    <c:v>Q=3</c:v>
                  </c:pt>
                  <c:pt idx="10">
                    <c:v>Q=4</c:v>
                  </c:pt>
                  <c:pt idx="11">
                    <c:v>Q=5</c:v>
                  </c:pt>
                </c:lvl>
              </c:multiLvlStrCache>
            </c:multiLvlStrRef>
          </c:cat>
          <c:val>
            <c:numRef>
              <c:f>'[comp_failure modes yn - hydrogen system.xlsx]Sheet1'!$C$2:$C$13</c:f>
              <c:numCache>
                <c:formatCode>General</c:formatCode>
                <c:ptCount val="12"/>
                <c:pt idx="0">
                  <c:v>2</c:v>
                </c:pt>
                <c:pt idx="1">
                  <c:v>1</c:v>
                </c:pt>
                <c:pt idx="2">
                  <c:v>1</c:v>
                </c:pt>
                <c:pt idx="3">
                  <c:v>1</c:v>
                </c:pt>
                <c:pt idx="4">
                  <c:v>0</c:v>
                </c:pt>
                <c:pt idx="5">
                  <c:v>1</c:v>
                </c:pt>
                <c:pt idx="6">
                  <c:v>0</c:v>
                </c:pt>
                <c:pt idx="7">
                  <c:v>0</c:v>
                </c:pt>
                <c:pt idx="8">
                  <c:v>4</c:v>
                </c:pt>
                <c:pt idx="9">
                  <c:v>10</c:v>
                </c:pt>
                <c:pt idx="10">
                  <c:v>4</c:v>
                </c:pt>
                <c:pt idx="11">
                  <c:v>3</c:v>
                </c:pt>
              </c:numCache>
            </c:numRef>
          </c:val>
          <c:extLst>
            <c:ext xmlns:c16="http://schemas.microsoft.com/office/drawing/2014/chart" uri="{C3380CC4-5D6E-409C-BE32-E72D297353CC}">
              <c16:uniqueId val="{00000000-B3FA-4401-8144-81357CE25410}"/>
            </c:ext>
          </c:extLst>
        </c:ser>
        <c:ser>
          <c:idx val="1"/>
          <c:order val="1"/>
          <c:tx>
            <c:strRef>
              <c:f>'[comp_failure modes yn - hydrogen system.xlsx]Sheet1'!$D$1</c:f>
              <c:strCache>
                <c:ptCount val="1"/>
                <c:pt idx="0">
                  <c:v>Partial</c:v>
                </c:pt>
              </c:strCache>
            </c:strRef>
          </c:tx>
          <c:spPr>
            <a:solidFill>
              <a:schemeClr val="accent2"/>
            </a:solidFill>
            <a:ln>
              <a:noFill/>
            </a:ln>
            <a:effectLst/>
          </c:spPr>
          <c:invertIfNegative val="0"/>
          <c:cat>
            <c:multiLvlStrRef>
              <c:f>'[comp_failure modes yn - hydrogen system.xlsx]Sheet1'!$A$2:$B$13</c:f>
              <c:multiLvlStrCache>
                <c:ptCount val="12"/>
                <c:lvl>
                  <c:pt idx="0">
                    <c:v>Cause Comment</c:v>
                  </c:pt>
                  <c:pt idx="4">
                    <c:v>Components involved </c:v>
                  </c:pt>
                  <c:pt idx="8">
                    <c:v>Full Description</c:v>
                  </c:pt>
                </c:lvl>
                <c:lvl>
                  <c:pt idx="0">
                    <c:v>Q=2</c:v>
                  </c:pt>
                  <c:pt idx="1">
                    <c:v>Q=3</c:v>
                  </c:pt>
                  <c:pt idx="2">
                    <c:v>Q=4</c:v>
                  </c:pt>
                  <c:pt idx="3">
                    <c:v>Q=5</c:v>
                  </c:pt>
                  <c:pt idx="4">
                    <c:v>Q=2</c:v>
                  </c:pt>
                  <c:pt idx="5">
                    <c:v>Q=3</c:v>
                  </c:pt>
                  <c:pt idx="6">
                    <c:v>Q=4</c:v>
                  </c:pt>
                  <c:pt idx="7">
                    <c:v>Q=5</c:v>
                  </c:pt>
                  <c:pt idx="8">
                    <c:v>Q=2</c:v>
                  </c:pt>
                  <c:pt idx="9">
                    <c:v>Q=3</c:v>
                  </c:pt>
                  <c:pt idx="10">
                    <c:v>Q=4</c:v>
                  </c:pt>
                  <c:pt idx="11">
                    <c:v>Q=5</c:v>
                  </c:pt>
                </c:lvl>
              </c:multiLvlStrCache>
            </c:multiLvlStrRef>
          </c:cat>
          <c:val>
            <c:numRef>
              <c:f>'[comp_failure modes yn - hydrogen system.xlsx]Sheet1'!$D$2:$D$13</c:f>
              <c:numCache>
                <c:formatCode>General</c:formatCode>
                <c:ptCount val="12"/>
                <c:pt idx="0">
                  <c:v>41</c:v>
                </c:pt>
                <c:pt idx="1">
                  <c:v>59</c:v>
                </c:pt>
                <c:pt idx="2">
                  <c:v>30</c:v>
                </c:pt>
                <c:pt idx="3">
                  <c:v>42</c:v>
                </c:pt>
                <c:pt idx="4">
                  <c:v>96</c:v>
                </c:pt>
                <c:pt idx="5">
                  <c:v>81</c:v>
                </c:pt>
                <c:pt idx="6">
                  <c:v>26</c:v>
                </c:pt>
                <c:pt idx="7">
                  <c:v>28</c:v>
                </c:pt>
                <c:pt idx="8">
                  <c:v>125</c:v>
                </c:pt>
                <c:pt idx="9">
                  <c:v>98</c:v>
                </c:pt>
                <c:pt idx="10">
                  <c:v>35</c:v>
                </c:pt>
                <c:pt idx="11">
                  <c:v>53</c:v>
                </c:pt>
              </c:numCache>
            </c:numRef>
          </c:val>
          <c:extLst>
            <c:ext xmlns:c16="http://schemas.microsoft.com/office/drawing/2014/chart" uri="{C3380CC4-5D6E-409C-BE32-E72D297353CC}">
              <c16:uniqueId val="{00000001-B3FA-4401-8144-81357CE25410}"/>
            </c:ext>
          </c:extLst>
        </c:ser>
        <c:ser>
          <c:idx val="2"/>
          <c:order val="2"/>
          <c:tx>
            <c:strRef>
              <c:f>'[comp_failure modes yn - hydrogen system.xlsx]Sheet1'!$E$1</c:f>
              <c:strCache>
                <c:ptCount val="1"/>
                <c:pt idx="0">
                  <c:v>Absent</c:v>
                </c:pt>
              </c:strCache>
            </c:strRef>
          </c:tx>
          <c:spPr>
            <a:solidFill>
              <a:schemeClr val="accent3"/>
            </a:solidFill>
            <a:ln>
              <a:noFill/>
            </a:ln>
            <a:effectLst/>
          </c:spPr>
          <c:invertIfNegative val="0"/>
          <c:cat>
            <c:multiLvlStrRef>
              <c:f>'[comp_failure modes yn - hydrogen system.xlsx]Sheet1'!$A$2:$B$13</c:f>
              <c:multiLvlStrCache>
                <c:ptCount val="12"/>
                <c:lvl>
                  <c:pt idx="0">
                    <c:v>Cause Comment</c:v>
                  </c:pt>
                  <c:pt idx="4">
                    <c:v>Components involved </c:v>
                  </c:pt>
                  <c:pt idx="8">
                    <c:v>Full Description</c:v>
                  </c:pt>
                </c:lvl>
                <c:lvl>
                  <c:pt idx="0">
                    <c:v>Q=2</c:v>
                  </c:pt>
                  <c:pt idx="1">
                    <c:v>Q=3</c:v>
                  </c:pt>
                  <c:pt idx="2">
                    <c:v>Q=4</c:v>
                  </c:pt>
                  <c:pt idx="3">
                    <c:v>Q=5</c:v>
                  </c:pt>
                  <c:pt idx="4">
                    <c:v>Q=2</c:v>
                  </c:pt>
                  <c:pt idx="5">
                    <c:v>Q=3</c:v>
                  </c:pt>
                  <c:pt idx="6">
                    <c:v>Q=4</c:v>
                  </c:pt>
                  <c:pt idx="7">
                    <c:v>Q=5</c:v>
                  </c:pt>
                  <c:pt idx="8">
                    <c:v>Q=2</c:v>
                  </c:pt>
                  <c:pt idx="9">
                    <c:v>Q=3</c:v>
                  </c:pt>
                  <c:pt idx="10">
                    <c:v>Q=4</c:v>
                  </c:pt>
                  <c:pt idx="11">
                    <c:v>Q=5</c:v>
                  </c:pt>
                </c:lvl>
              </c:multiLvlStrCache>
            </c:multiLvlStrRef>
          </c:cat>
          <c:val>
            <c:numRef>
              <c:f>'[comp_failure modes yn - hydrogen system.xlsx]Sheet1'!$E$2:$E$13</c:f>
              <c:numCache>
                <c:formatCode>General</c:formatCode>
                <c:ptCount val="12"/>
                <c:pt idx="0">
                  <c:v>204</c:v>
                </c:pt>
                <c:pt idx="1">
                  <c:v>83</c:v>
                </c:pt>
                <c:pt idx="2">
                  <c:v>17</c:v>
                </c:pt>
                <c:pt idx="3">
                  <c:v>27</c:v>
                </c:pt>
                <c:pt idx="4">
                  <c:v>151</c:v>
                </c:pt>
                <c:pt idx="5">
                  <c:v>61</c:v>
                </c:pt>
                <c:pt idx="6">
                  <c:v>22</c:v>
                </c:pt>
                <c:pt idx="7">
                  <c:v>42</c:v>
                </c:pt>
                <c:pt idx="8">
                  <c:v>118</c:v>
                </c:pt>
                <c:pt idx="9">
                  <c:v>35</c:v>
                </c:pt>
                <c:pt idx="10">
                  <c:v>9</c:v>
                </c:pt>
                <c:pt idx="11">
                  <c:v>14</c:v>
                </c:pt>
              </c:numCache>
            </c:numRef>
          </c:val>
          <c:extLst>
            <c:ext xmlns:c16="http://schemas.microsoft.com/office/drawing/2014/chart" uri="{C3380CC4-5D6E-409C-BE32-E72D297353CC}">
              <c16:uniqueId val="{00000002-B3FA-4401-8144-81357CE25410}"/>
            </c:ext>
          </c:extLst>
        </c:ser>
        <c:dLbls>
          <c:showLegendKey val="0"/>
          <c:showVal val="0"/>
          <c:showCatName val="0"/>
          <c:showSerName val="0"/>
          <c:showPercent val="0"/>
          <c:showBubbleSize val="0"/>
        </c:dLbls>
        <c:gapWidth val="150"/>
        <c:overlap val="100"/>
        <c:axId val="279005328"/>
        <c:axId val="279003888"/>
      </c:barChart>
      <c:catAx>
        <c:axId val="27900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79003888"/>
        <c:crosses val="autoZero"/>
        <c:auto val="1"/>
        <c:lblAlgn val="ctr"/>
        <c:lblOffset val="100"/>
        <c:noMultiLvlLbl val="0"/>
      </c:catAx>
      <c:valAx>
        <c:axId val="279003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2790053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'[Tables for Hazards 33.xlsx]cause comment'!$B$2</c:f>
              <c:strCache>
                <c:ptCount val="1"/>
                <c:pt idx="0">
                  <c:v>Data Frame 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for Hazards 33.xlsx]cause comment'!$A$3:$A$8</c:f>
              <c:strCache>
                <c:ptCount val="6"/>
                <c:pt idx="0">
                  <c:v>Collision</c:v>
                </c:pt>
                <c:pt idx="1">
                  <c:v>Explosion</c:v>
                </c:pt>
                <c:pt idx="2">
                  <c:v>Failure</c:v>
                </c:pt>
                <c:pt idx="3">
                  <c:v>Fire</c:v>
                </c:pt>
                <c:pt idx="4">
                  <c:v>Formation</c:v>
                </c:pt>
                <c:pt idx="5">
                  <c:v>Leak</c:v>
                </c:pt>
              </c:strCache>
            </c:strRef>
          </c:cat>
          <c:val>
            <c:numRef>
              <c:f>'[Tables for Hazards 33.xlsx]cause comment'!$B$3:$B$8</c:f>
              <c:numCache>
                <c:formatCode>General</c:formatCode>
                <c:ptCount val="6"/>
                <c:pt idx="0">
                  <c:v>39</c:v>
                </c:pt>
                <c:pt idx="1">
                  <c:v>35</c:v>
                </c:pt>
                <c:pt idx="2">
                  <c:v>81</c:v>
                </c:pt>
                <c:pt idx="3">
                  <c:v>80</c:v>
                </c:pt>
                <c:pt idx="4">
                  <c:v>24</c:v>
                </c:pt>
                <c:pt idx="5">
                  <c:v>82</c:v>
                </c:pt>
              </c:numCache>
            </c:numRef>
          </c:val>
          <c:extLst>
            <c:ext xmlns:c16="http://schemas.microsoft.com/office/drawing/2014/chart" uri="{C3380CC4-5D6E-409C-BE32-E72D297353CC}">
              <c16:uniqueId val="{00000000-D63F-4F6B-8C0A-3AB817D40710}"/>
            </c:ext>
          </c:extLst>
        </c:ser>
        <c:ser>
          <c:idx val="1"/>
          <c:order val="1"/>
          <c:tx>
            <c:strRef>
              <c:f>'[Tables for Hazards 33.xlsx]cause comment'!$C$2</c:f>
              <c:strCache>
                <c:ptCount val="1"/>
                <c:pt idx="0">
                  <c:v>Data Frame B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'[Tables for Hazards 33.xlsx]cause comment'!$C$3:$C$8</c:f>
              <c:numCache>
                <c:formatCode>General</c:formatCode>
                <c:ptCount val="6"/>
                <c:pt idx="0">
                  <c:v>19</c:v>
                </c:pt>
                <c:pt idx="1">
                  <c:v>19</c:v>
                </c:pt>
                <c:pt idx="2">
                  <c:v>26</c:v>
                </c:pt>
                <c:pt idx="3">
                  <c:v>34</c:v>
                </c:pt>
                <c:pt idx="4">
                  <c:v>25</c:v>
                </c:pt>
                <c:pt idx="5">
                  <c:v>21</c:v>
                </c:pt>
              </c:numCache>
            </c:numRef>
          </c:val>
          <c:extLst>
            <c:ext xmlns:c16="http://schemas.microsoft.com/office/drawing/2014/chart" uri="{C3380CC4-5D6E-409C-BE32-E72D297353CC}">
              <c16:uniqueId val="{00000001-D63F-4F6B-8C0A-3AB817D40710}"/>
            </c:ext>
          </c:extLst>
        </c:ser>
        <c:dLbls>
          <c:dLblPos val="outEnd"/>
          <c:showLegendKey val="0"/>
          <c:showVal val="1"/>
          <c:showCatName val="0"/>
          <c:showSerName val="0"/>
          <c:showPercent val="0"/>
          <c:showBubbleSize val="0"/>
        </c:dLbls>
        <c:gapWidth val="219"/>
        <c:overlap val="-27"/>
        <c:axId val="1086187520"/>
        <c:axId val="1086187880"/>
      </c:barChart>
      <c:catAx>
        <c:axId val="108618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086187880"/>
        <c:crosses val="autoZero"/>
        <c:auto val="1"/>
        <c:lblAlgn val="ctr"/>
        <c:lblOffset val="100"/>
        <c:noMultiLvlLbl val="0"/>
      </c:catAx>
      <c:valAx>
        <c:axId val="1086187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nb-NO" sz="1800"/>
                  <a:t>Number of entry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086187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Complete</c:v>
          </c:tx>
          <c:spPr>
            <a:solidFill>
              <a:schemeClr val="accent1"/>
            </a:solidFill>
            <a:ln>
              <a:noFill/>
            </a:ln>
            <a:effectLst/>
          </c:spPr>
          <c:invertIfNegative val="0"/>
          <c:cat>
            <c:strRef>
              <c:f>'[Tables for Hazards 33.xlsx]failure mode and component '!$B$2:$B$4</c:f>
              <c:strCache>
                <c:ptCount val="3"/>
                <c:pt idx="0">
                  <c:v>Cause comment</c:v>
                </c:pt>
                <c:pt idx="1">
                  <c:v>Components involved</c:v>
                </c:pt>
                <c:pt idx="2">
                  <c:v>Full description</c:v>
                </c:pt>
              </c:strCache>
            </c:strRef>
          </c:cat>
          <c:val>
            <c:numRef>
              <c:f>'[Tables for Hazards 33.xlsx]failure mode and component '!$C$2:$C$4</c:f>
              <c:numCache>
                <c:formatCode>General</c:formatCode>
                <c:ptCount val="3"/>
                <c:pt idx="0">
                  <c:v>20</c:v>
                </c:pt>
                <c:pt idx="1">
                  <c:v>1</c:v>
                </c:pt>
                <c:pt idx="2">
                  <c:v>37</c:v>
                </c:pt>
              </c:numCache>
            </c:numRef>
          </c:val>
          <c:extLst>
            <c:ext xmlns:c16="http://schemas.microsoft.com/office/drawing/2014/chart" uri="{C3380CC4-5D6E-409C-BE32-E72D297353CC}">
              <c16:uniqueId val="{00000000-2FC8-4CB3-A3CA-9E05AE33456B}"/>
            </c:ext>
          </c:extLst>
        </c:ser>
        <c:ser>
          <c:idx val="1"/>
          <c:order val="1"/>
          <c:tx>
            <c:v>Partial</c:v>
          </c:tx>
          <c:spPr>
            <a:solidFill>
              <a:schemeClr val="accent2"/>
            </a:solidFill>
            <a:ln>
              <a:noFill/>
            </a:ln>
            <a:effectLst/>
          </c:spPr>
          <c:invertIfNegative val="0"/>
          <c:cat>
            <c:strRef>
              <c:f>'[Tables for Hazards 33.xlsx]failure mode and component '!$B$2:$B$4</c:f>
              <c:strCache>
                <c:ptCount val="3"/>
                <c:pt idx="0">
                  <c:v>Cause comment</c:v>
                </c:pt>
                <c:pt idx="1">
                  <c:v>Components involved</c:v>
                </c:pt>
                <c:pt idx="2">
                  <c:v>Full description</c:v>
                </c:pt>
              </c:strCache>
            </c:strRef>
          </c:cat>
          <c:val>
            <c:numRef>
              <c:f>'[Tables for Hazards 33.xlsx]failure mode and component '!$D$2:$D$4</c:f>
              <c:numCache>
                <c:formatCode>General</c:formatCode>
                <c:ptCount val="3"/>
                <c:pt idx="0">
                  <c:v>117</c:v>
                </c:pt>
                <c:pt idx="1">
                  <c:v>111</c:v>
                </c:pt>
                <c:pt idx="2">
                  <c:v>193</c:v>
                </c:pt>
              </c:numCache>
            </c:numRef>
          </c:val>
          <c:extLst>
            <c:ext xmlns:c16="http://schemas.microsoft.com/office/drawing/2014/chart" uri="{C3380CC4-5D6E-409C-BE32-E72D297353CC}">
              <c16:uniqueId val="{00000001-2FC8-4CB3-A3CA-9E05AE33456B}"/>
            </c:ext>
          </c:extLst>
        </c:ser>
        <c:ser>
          <c:idx val="2"/>
          <c:order val="2"/>
          <c:tx>
            <c:v>Absent</c:v>
          </c:tx>
          <c:spPr>
            <a:solidFill>
              <a:schemeClr val="accent3"/>
            </a:solidFill>
            <a:ln>
              <a:noFill/>
            </a:ln>
            <a:effectLst/>
          </c:spPr>
          <c:invertIfNegative val="0"/>
          <c:cat>
            <c:strRef>
              <c:f>'[Tables for Hazards 33.xlsx]failure mode and component '!$B$2:$B$4</c:f>
              <c:strCache>
                <c:ptCount val="3"/>
                <c:pt idx="0">
                  <c:v>Cause comment</c:v>
                </c:pt>
                <c:pt idx="1">
                  <c:v>Components involved</c:v>
                </c:pt>
                <c:pt idx="2">
                  <c:v>Full description</c:v>
                </c:pt>
              </c:strCache>
            </c:strRef>
          </c:cat>
          <c:val>
            <c:numRef>
              <c:f>'[Tables for Hazards 33.xlsx]failure mode and component '!$E$2:$E$4</c:f>
              <c:numCache>
                <c:formatCode>General</c:formatCode>
                <c:ptCount val="3"/>
                <c:pt idx="0">
                  <c:v>371</c:v>
                </c:pt>
                <c:pt idx="1">
                  <c:v>396</c:v>
                </c:pt>
                <c:pt idx="2">
                  <c:v>278</c:v>
                </c:pt>
              </c:numCache>
            </c:numRef>
          </c:val>
          <c:extLst>
            <c:ext xmlns:c16="http://schemas.microsoft.com/office/drawing/2014/chart" uri="{C3380CC4-5D6E-409C-BE32-E72D297353CC}">
              <c16:uniqueId val="{00000002-2FC8-4CB3-A3CA-9E05AE33456B}"/>
            </c:ext>
          </c:extLst>
        </c:ser>
        <c:dLbls>
          <c:showLegendKey val="0"/>
          <c:showVal val="0"/>
          <c:showCatName val="0"/>
          <c:showSerName val="0"/>
          <c:showPercent val="0"/>
          <c:showBubbleSize val="0"/>
        </c:dLbls>
        <c:gapWidth val="150"/>
        <c:overlap val="100"/>
        <c:axId val="660332271"/>
        <c:axId val="660334191"/>
      </c:barChart>
      <c:catAx>
        <c:axId val="66033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0334191"/>
        <c:crosses val="autoZero"/>
        <c:auto val="1"/>
        <c:lblAlgn val="ctr"/>
        <c:lblOffset val="100"/>
        <c:noMultiLvlLbl val="0"/>
      </c:catAx>
      <c:valAx>
        <c:axId val="660334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660332271"/>
        <c:crosses val="autoZero"/>
        <c:crossBetween val="between"/>
      </c:valAx>
      <c:dTable>
        <c:showHorzBorder val="1"/>
        <c:showVertBorder val="1"/>
        <c:showOutline val="0"/>
        <c:showKeys val="1"/>
        <c:spPr>
          <a:noFill/>
          <a:ln w="9525" cap="flat" cmpd="sng" algn="ctr">
            <a:solidFill>
              <a:schemeClr val="tx1"/>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Complete</c:v>
          </c:tx>
          <c:spPr>
            <a:solidFill>
              <a:schemeClr val="accent1"/>
            </a:solidFill>
            <a:ln>
              <a:noFill/>
            </a:ln>
            <a:effectLst/>
          </c:spPr>
          <c:invertIfNegative val="0"/>
          <c:cat>
            <c:strRef>
              <c:f>'[Tables for Hazards 33.xlsx]failure mode and component '!$B$32:$B$34</c:f>
              <c:strCache>
                <c:ptCount val="3"/>
                <c:pt idx="0">
                  <c:v>Cause comment</c:v>
                </c:pt>
                <c:pt idx="1">
                  <c:v>Components involved</c:v>
                </c:pt>
                <c:pt idx="2">
                  <c:v>Full description</c:v>
                </c:pt>
              </c:strCache>
            </c:strRef>
          </c:cat>
          <c:val>
            <c:numRef>
              <c:f>'[Tables for Hazards 33.xlsx]failure mode and component '!$C$32:$C$34</c:f>
              <c:numCache>
                <c:formatCode>General</c:formatCode>
                <c:ptCount val="3"/>
                <c:pt idx="0">
                  <c:v>5</c:v>
                </c:pt>
                <c:pt idx="1">
                  <c:v>1</c:v>
                </c:pt>
                <c:pt idx="2">
                  <c:v>21</c:v>
                </c:pt>
              </c:numCache>
            </c:numRef>
          </c:val>
          <c:extLst>
            <c:ext xmlns:c16="http://schemas.microsoft.com/office/drawing/2014/chart" uri="{C3380CC4-5D6E-409C-BE32-E72D297353CC}">
              <c16:uniqueId val="{00000000-CD02-486A-A608-A5F6F7A86399}"/>
            </c:ext>
          </c:extLst>
        </c:ser>
        <c:ser>
          <c:idx val="1"/>
          <c:order val="1"/>
          <c:tx>
            <c:v>Partial</c:v>
          </c:tx>
          <c:spPr>
            <a:solidFill>
              <a:schemeClr val="accent2"/>
            </a:solidFill>
            <a:ln>
              <a:noFill/>
            </a:ln>
            <a:effectLst/>
          </c:spPr>
          <c:invertIfNegative val="0"/>
          <c:cat>
            <c:strRef>
              <c:f>'[Tables for Hazards 33.xlsx]failure mode and component '!$B$32:$B$34</c:f>
              <c:strCache>
                <c:ptCount val="3"/>
                <c:pt idx="0">
                  <c:v>Cause comment</c:v>
                </c:pt>
                <c:pt idx="1">
                  <c:v>Components involved</c:v>
                </c:pt>
                <c:pt idx="2">
                  <c:v>Full description</c:v>
                </c:pt>
              </c:strCache>
            </c:strRef>
          </c:cat>
          <c:val>
            <c:numRef>
              <c:f>'[Tables for Hazards 33.xlsx]failure mode and component '!$D$32:$D$34</c:f>
              <c:numCache>
                <c:formatCode>General</c:formatCode>
                <c:ptCount val="3"/>
                <c:pt idx="0">
                  <c:v>172</c:v>
                </c:pt>
                <c:pt idx="1">
                  <c:v>231</c:v>
                </c:pt>
                <c:pt idx="2">
                  <c:v>311</c:v>
                </c:pt>
              </c:numCache>
            </c:numRef>
          </c:val>
          <c:extLst>
            <c:ext xmlns:c16="http://schemas.microsoft.com/office/drawing/2014/chart" uri="{C3380CC4-5D6E-409C-BE32-E72D297353CC}">
              <c16:uniqueId val="{00000001-CD02-486A-A608-A5F6F7A86399}"/>
            </c:ext>
          </c:extLst>
        </c:ser>
        <c:ser>
          <c:idx val="2"/>
          <c:order val="2"/>
          <c:tx>
            <c:v>Absent</c:v>
          </c:tx>
          <c:spPr>
            <a:solidFill>
              <a:schemeClr val="accent3"/>
            </a:solidFill>
            <a:ln>
              <a:noFill/>
            </a:ln>
            <a:effectLst/>
          </c:spPr>
          <c:invertIfNegative val="0"/>
          <c:cat>
            <c:strRef>
              <c:f>'[Tables for Hazards 33.xlsx]failure mode and component '!$B$32:$B$34</c:f>
              <c:strCache>
                <c:ptCount val="3"/>
                <c:pt idx="0">
                  <c:v>Cause comment</c:v>
                </c:pt>
                <c:pt idx="1">
                  <c:v>Components involved</c:v>
                </c:pt>
                <c:pt idx="2">
                  <c:v>Full description</c:v>
                </c:pt>
              </c:strCache>
            </c:strRef>
          </c:cat>
          <c:val>
            <c:numRef>
              <c:f>'[Tables for Hazards 33.xlsx]failure mode and component '!$E$32:$E$34</c:f>
              <c:numCache>
                <c:formatCode>General</c:formatCode>
                <c:ptCount val="3"/>
                <c:pt idx="0">
                  <c:v>331</c:v>
                </c:pt>
                <c:pt idx="1">
                  <c:v>276</c:v>
                </c:pt>
                <c:pt idx="2">
                  <c:v>176</c:v>
                </c:pt>
              </c:numCache>
            </c:numRef>
          </c:val>
          <c:extLst>
            <c:ext xmlns:c16="http://schemas.microsoft.com/office/drawing/2014/chart" uri="{C3380CC4-5D6E-409C-BE32-E72D297353CC}">
              <c16:uniqueId val="{00000002-CD02-486A-A608-A5F6F7A86399}"/>
            </c:ext>
          </c:extLst>
        </c:ser>
        <c:dLbls>
          <c:showLegendKey val="0"/>
          <c:showVal val="0"/>
          <c:showCatName val="0"/>
          <c:showSerName val="0"/>
          <c:showPercent val="0"/>
          <c:showBubbleSize val="0"/>
        </c:dLbls>
        <c:gapWidth val="150"/>
        <c:overlap val="100"/>
        <c:axId val="663905551"/>
        <c:axId val="663890191"/>
      </c:barChart>
      <c:catAx>
        <c:axId val="663905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63890191"/>
        <c:crosses val="autoZero"/>
        <c:auto val="1"/>
        <c:lblAlgn val="ctr"/>
        <c:lblOffset val="100"/>
        <c:noMultiLvlLbl val="0"/>
      </c:catAx>
      <c:valAx>
        <c:axId val="663890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663905551"/>
        <c:crosses val="autoZero"/>
        <c:crossBetween val="between"/>
      </c:valAx>
      <c:dTable>
        <c:showHorzBorder val="1"/>
        <c:showVertBorder val="1"/>
        <c:showOutline val="0"/>
        <c:showKeys val="1"/>
        <c:spPr>
          <a:noFill/>
          <a:ln w="9525" cap="flat" cmpd="sng" algn="ctr">
            <a:solidFill>
              <a:schemeClr val="tx1"/>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v>Complete</c:v>
          </c:tx>
          <c:spPr>
            <a:solidFill>
              <a:schemeClr val="accent1"/>
            </a:solidFill>
            <a:ln>
              <a:noFill/>
            </a:ln>
            <a:effectLst/>
          </c:spPr>
          <c:invertIfNegative val="0"/>
          <c:cat>
            <c:strRef>
              <c:f>'[Tables for Hazards 33.xlsx]failure mode and component '!$B$54:$B$56</c:f>
              <c:strCache>
                <c:ptCount val="3"/>
                <c:pt idx="0">
                  <c:v>Cause comment</c:v>
                </c:pt>
                <c:pt idx="1">
                  <c:v>Components involved</c:v>
                </c:pt>
                <c:pt idx="2">
                  <c:v>Full description</c:v>
                </c:pt>
              </c:strCache>
            </c:strRef>
          </c:cat>
          <c:val>
            <c:numRef>
              <c:f>'[Tables for Hazards 33.xlsx]failure mode and component '!$C$54:$C$56</c:f>
              <c:numCache>
                <c:formatCode>General</c:formatCode>
                <c:ptCount val="3"/>
                <c:pt idx="0">
                  <c:v>0</c:v>
                </c:pt>
                <c:pt idx="1">
                  <c:v>1</c:v>
                </c:pt>
                <c:pt idx="2">
                  <c:v>6</c:v>
                </c:pt>
              </c:numCache>
            </c:numRef>
          </c:val>
          <c:extLst>
            <c:ext xmlns:c16="http://schemas.microsoft.com/office/drawing/2014/chart" uri="{C3380CC4-5D6E-409C-BE32-E72D297353CC}">
              <c16:uniqueId val="{00000000-1667-4295-BEC2-FAD18322EED2}"/>
            </c:ext>
          </c:extLst>
        </c:ser>
        <c:ser>
          <c:idx val="1"/>
          <c:order val="1"/>
          <c:tx>
            <c:v>Partial</c:v>
          </c:tx>
          <c:spPr>
            <a:solidFill>
              <a:schemeClr val="accent2"/>
            </a:solidFill>
            <a:ln>
              <a:noFill/>
            </a:ln>
            <a:effectLst/>
          </c:spPr>
          <c:invertIfNegative val="0"/>
          <c:cat>
            <c:strRef>
              <c:f>'[Tables for Hazards 33.xlsx]failure mode and component '!$B$54:$B$56</c:f>
              <c:strCache>
                <c:ptCount val="3"/>
                <c:pt idx="0">
                  <c:v>Cause comment</c:v>
                </c:pt>
                <c:pt idx="1">
                  <c:v>Components involved</c:v>
                </c:pt>
                <c:pt idx="2">
                  <c:v>Full description</c:v>
                </c:pt>
              </c:strCache>
            </c:strRef>
          </c:cat>
          <c:val>
            <c:numRef>
              <c:f>'[Tables for Hazards 33.xlsx]failure mode and component '!$D$54:$D$56</c:f>
              <c:numCache>
                <c:formatCode>General</c:formatCode>
                <c:ptCount val="3"/>
                <c:pt idx="0">
                  <c:v>52</c:v>
                </c:pt>
                <c:pt idx="1">
                  <c:v>79</c:v>
                </c:pt>
                <c:pt idx="2">
                  <c:v>120</c:v>
                </c:pt>
              </c:numCache>
            </c:numRef>
          </c:val>
          <c:extLst>
            <c:ext xmlns:c16="http://schemas.microsoft.com/office/drawing/2014/chart" uri="{C3380CC4-5D6E-409C-BE32-E72D297353CC}">
              <c16:uniqueId val="{00000001-1667-4295-BEC2-FAD18322EED2}"/>
            </c:ext>
          </c:extLst>
        </c:ser>
        <c:ser>
          <c:idx val="2"/>
          <c:order val="2"/>
          <c:tx>
            <c:v>Absent</c:v>
          </c:tx>
          <c:spPr>
            <a:solidFill>
              <a:schemeClr val="accent3"/>
            </a:solidFill>
            <a:ln>
              <a:noFill/>
            </a:ln>
            <a:effectLst/>
          </c:spPr>
          <c:invertIfNegative val="0"/>
          <c:cat>
            <c:strRef>
              <c:f>'[Tables for Hazards 33.xlsx]failure mode and component '!$B$54:$B$56</c:f>
              <c:strCache>
                <c:ptCount val="3"/>
                <c:pt idx="0">
                  <c:v>Cause comment</c:v>
                </c:pt>
                <c:pt idx="1">
                  <c:v>Components involved</c:v>
                </c:pt>
                <c:pt idx="2">
                  <c:v>Full description</c:v>
                </c:pt>
              </c:strCache>
            </c:strRef>
          </c:cat>
          <c:val>
            <c:numRef>
              <c:f>'[Tables for Hazards 33.xlsx]failure mode and component '!$E$54:$E$56</c:f>
              <c:numCache>
                <c:formatCode>General</c:formatCode>
                <c:ptCount val="3"/>
                <c:pt idx="0">
                  <c:v>123</c:v>
                </c:pt>
                <c:pt idx="1">
                  <c:v>95</c:v>
                </c:pt>
                <c:pt idx="2">
                  <c:v>49</c:v>
                </c:pt>
              </c:numCache>
            </c:numRef>
          </c:val>
          <c:extLst>
            <c:ext xmlns:c16="http://schemas.microsoft.com/office/drawing/2014/chart" uri="{C3380CC4-5D6E-409C-BE32-E72D297353CC}">
              <c16:uniqueId val="{00000002-1667-4295-BEC2-FAD18322EED2}"/>
            </c:ext>
          </c:extLst>
        </c:ser>
        <c:dLbls>
          <c:showLegendKey val="0"/>
          <c:showVal val="0"/>
          <c:showCatName val="0"/>
          <c:showSerName val="0"/>
          <c:showPercent val="0"/>
          <c:showBubbleSize val="0"/>
        </c:dLbls>
        <c:gapWidth val="150"/>
        <c:overlap val="100"/>
        <c:axId val="948596127"/>
        <c:axId val="948587007"/>
      </c:barChart>
      <c:catAx>
        <c:axId val="94859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48587007"/>
        <c:crosses val="autoZero"/>
        <c:auto val="1"/>
        <c:lblAlgn val="ctr"/>
        <c:lblOffset val="100"/>
        <c:noMultiLvlLbl val="0"/>
      </c:catAx>
      <c:valAx>
        <c:axId val="948587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948596127"/>
        <c:crosses val="autoZero"/>
        <c:crossBetween val="between"/>
      </c:valAx>
      <c:dTable>
        <c:showHorzBorder val="1"/>
        <c:showVertBorder val="1"/>
        <c:showOutline val="0"/>
        <c:showKeys val="1"/>
        <c:spPr>
          <a:noFill/>
          <a:ln w="9525" cap="flat" cmpd="sng" algn="ctr">
            <a:solidFill>
              <a:schemeClr val="tx1"/>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spPr>
            <a:solidFill>
              <a:schemeClr val="accent1"/>
            </a:solidFill>
            <a:ln>
              <a:noFill/>
            </a:ln>
            <a:effectLst/>
          </c:spPr>
          <c:invertIfNegative val="0"/>
          <c:cat>
            <c:strRef>
              <c:f>'[Tables for Hazards 33.xlsx]failure mode and component '!$B$37:$B$39</c:f>
              <c:strCache>
                <c:ptCount val="3"/>
                <c:pt idx="0">
                  <c:v>Cause comment</c:v>
                </c:pt>
                <c:pt idx="1">
                  <c:v>Components involved</c:v>
                </c:pt>
                <c:pt idx="2">
                  <c:v>Full description</c:v>
                </c:pt>
              </c:strCache>
            </c:strRef>
          </c:cat>
          <c:val>
            <c:numRef>
              <c:f>'[Tables for Hazards 33.xlsx]failure mode and component '!$C$60:$C$62</c:f>
              <c:numCache>
                <c:formatCode>General</c:formatCode>
                <c:ptCount val="3"/>
                <c:pt idx="0">
                  <c:v>4</c:v>
                </c:pt>
                <c:pt idx="1">
                  <c:v>1</c:v>
                </c:pt>
                <c:pt idx="2">
                  <c:v>10</c:v>
                </c:pt>
              </c:numCache>
            </c:numRef>
          </c:val>
          <c:extLst>
            <c:ext xmlns:c16="http://schemas.microsoft.com/office/drawing/2014/chart" uri="{C3380CC4-5D6E-409C-BE32-E72D297353CC}">
              <c16:uniqueId val="{00000000-72D3-42A4-9D14-5B684DCAA191}"/>
            </c:ext>
          </c:extLst>
        </c:ser>
        <c:ser>
          <c:idx val="1"/>
          <c:order val="1"/>
          <c:spPr>
            <a:solidFill>
              <a:schemeClr val="accent2"/>
            </a:solidFill>
            <a:ln>
              <a:noFill/>
            </a:ln>
            <a:effectLst/>
          </c:spPr>
          <c:invertIfNegative val="0"/>
          <c:cat>
            <c:strRef>
              <c:f>'[Tables for Hazards 33.xlsx]failure mode and component '!$B$37:$B$39</c:f>
              <c:strCache>
                <c:ptCount val="3"/>
                <c:pt idx="0">
                  <c:v>Cause comment</c:v>
                </c:pt>
                <c:pt idx="1">
                  <c:v>Components involved</c:v>
                </c:pt>
                <c:pt idx="2">
                  <c:v>Full description</c:v>
                </c:pt>
              </c:strCache>
            </c:strRef>
          </c:cat>
          <c:val>
            <c:numRef>
              <c:f>'[Tables for Hazards 33.xlsx]failure mode and component '!$D$60:$D$62</c:f>
              <c:numCache>
                <c:formatCode>General</c:formatCode>
                <c:ptCount val="3"/>
                <c:pt idx="0">
                  <c:v>19</c:v>
                </c:pt>
                <c:pt idx="1">
                  <c:v>16</c:v>
                </c:pt>
                <c:pt idx="2">
                  <c:v>45</c:v>
                </c:pt>
              </c:numCache>
            </c:numRef>
          </c:val>
          <c:extLst>
            <c:ext xmlns:c16="http://schemas.microsoft.com/office/drawing/2014/chart" uri="{C3380CC4-5D6E-409C-BE32-E72D297353CC}">
              <c16:uniqueId val="{00000001-72D3-42A4-9D14-5B684DCAA191}"/>
            </c:ext>
          </c:extLst>
        </c:ser>
        <c:ser>
          <c:idx val="2"/>
          <c:order val="2"/>
          <c:spPr>
            <a:solidFill>
              <a:schemeClr val="accent3"/>
            </a:solidFill>
            <a:ln>
              <a:noFill/>
            </a:ln>
            <a:effectLst/>
          </c:spPr>
          <c:invertIfNegative val="0"/>
          <c:cat>
            <c:strRef>
              <c:f>'[Tables for Hazards 33.xlsx]failure mode and component '!$B$37:$B$39</c:f>
              <c:strCache>
                <c:ptCount val="3"/>
                <c:pt idx="0">
                  <c:v>Cause comment</c:v>
                </c:pt>
                <c:pt idx="1">
                  <c:v>Components involved</c:v>
                </c:pt>
                <c:pt idx="2">
                  <c:v>Full description</c:v>
                </c:pt>
              </c:strCache>
            </c:strRef>
          </c:cat>
          <c:val>
            <c:numRef>
              <c:f>'[Tables for Hazards 33.xlsx]failure mode and component '!$E$60:$E$62</c:f>
              <c:numCache>
                <c:formatCode>General</c:formatCode>
                <c:ptCount val="3"/>
                <c:pt idx="0">
                  <c:v>152</c:v>
                </c:pt>
                <c:pt idx="1">
                  <c:v>158</c:v>
                </c:pt>
                <c:pt idx="2">
                  <c:v>120</c:v>
                </c:pt>
              </c:numCache>
            </c:numRef>
          </c:val>
          <c:extLst>
            <c:ext xmlns:c16="http://schemas.microsoft.com/office/drawing/2014/chart" uri="{C3380CC4-5D6E-409C-BE32-E72D297353CC}">
              <c16:uniqueId val="{00000002-72D3-42A4-9D14-5B684DCAA191}"/>
            </c:ext>
          </c:extLst>
        </c:ser>
        <c:dLbls>
          <c:showLegendKey val="0"/>
          <c:showVal val="0"/>
          <c:showCatName val="0"/>
          <c:showSerName val="0"/>
          <c:showPercent val="0"/>
          <c:showBubbleSize val="0"/>
        </c:dLbls>
        <c:gapWidth val="150"/>
        <c:overlap val="100"/>
        <c:axId val="1015694879"/>
        <c:axId val="1015703519"/>
      </c:barChart>
      <c:catAx>
        <c:axId val="101569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15703519"/>
        <c:crosses val="autoZero"/>
        <c:auto val="1"/>
        <c:lblAlgn val="ctr"/>
        <c:lblOffset val="100"/>
        <c:noMultiLvlLbl val="0"/>
      </c:catAx>
      <c:valAx>
        <c:axId val="1015703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015694879"/>
        <c:crosses val="autoZero"/>
        <c:crossBetween val="between"/>
      </c:valAx>
      <c:dTable>
        <c:showHorzBorder val="1"/>
        <c:showVertBorder val="1"/>
        <c:showOutline val="0"/>
        <c:showKeys val="1"/>
        <c:spPr>
          <a:noFill/>
          <a:ln w="9525" cap="flat" cmpd="sng" algn="ctr">
            <a:solidFill>
              <a:schemeClr val="tx1"/>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802AF-0E33-470A-9F38-38B3B113A1A3}" type="datetimeFigureOut">
              <a:rPr lang="nb-NO" smtClean="0"/>
              <a:t>25.10.2023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36651-C93D-48EF-9342-687103CEF1C2}" type="slidenum">
              <a:rPr lang="nb-NO" smtClean="0"/>
              <a:t>‹#›</a:t>
            </a:fld>
            <a:endParaRPr lang="nb-NO"/>
          </a:p>
        </p:txBody>
      </p:sp>
    </p:spTree>
    <p:extLst>
      <p:ext uri="{BB962C8B-B14F-4D97-AF65-F5344CB8AC3E}">
        <p14:creationId xmlns:p14="http://schemas.microsoft.com/office/powerpoint/2010/main" val="398201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a:t>
            </a:fld>
            <a:endParaRPr lang="en-GB" dirty="0"/>
          </a:p>
        </p:txBody>
      </p:sp>
    </p:spTree>
    <p:extLst>
      <p:ext uri="{BB962C8B-B14F-4D97-AF65-F5344CB8AC3E}">
        <p14:creationId xmlns:p14="http://schemas.microsoft.com/office/powerpoint/2010/main" val="4247143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10</a:t>
            </a:fld>
            <a:endParaRPr lang="en-GB" dirty="0"/>
          </a:p>
        </p:txBody>
      </p:sp>
    </p:spTree>
    <p:extLst>
      <p:ext uri="{BB962C8B-B14F-4D97-AF65-F5344CB8AC3E}">
        <p14:creationId xmlns:p14="http://schemas.microsoft.com/office/powerpoint/2010/main" val="78626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11</a:t>
            </a:fld>
            <a:endParaRPr lang="en-GB" dirty="0"/>
          </a:p>
        </p:txBody>
      </p:sp>
    </p:spTree>
    <p:extLst>
      <p:ext uri="{BB962C8B-B14F-4D97-AF65-F5344CB8AC3E}">
        <p14:creationId xmlns:p14="http://schemas.microsoft.com/office/powerpoint/2010/main" val="240431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III used in Python on Data Frame A and B</a:t>
            </a:r>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12</a:t>
            </a:fld>
            <a:endParaRPr lang="en-GB" dirty="0"/>
          </a:p>
        </p:txBody>
      </p:sp>
    </p:spTree>
    <p:extLst>
      <p:ext uri="{BB962C8B-B14F-4D97-AF65-F5344CB8AC3E}">
        <p14:creationId xmlns:p14="http://schemas.microsoft.com/office/powerpoint/2010/main" val="360603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13</a:t>
            </a:fld>
            <a:endParaRPr lang="en-GB" dirty="0"/>
          </a:p>
        </p:txBody>
      </p:sp>
    </p:spTree>
    <p:extLst>
      <p:ext uri="{BB962C8B-B14F-4D97-AF65-F5344CB8AC3E}">
        <p14:creationId xmlns:p14="http://schemas.microsoft.com/office/powerpoint/2010/main" val="72218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14</a:t>
            </a:fld>
            <a:endParaRPr lang="en-GB" dirty="0"/>
          </a:p>
        </p:txBody>
      </p:sp>
    </p:spTree>
    <p:extLst>
      <p:ext uri="{BB962C8B-B14F-4D97-AF65-F5344CB8AC3E}">
        <p14:creationId xmlns:p14="http://schemas.microsoft.com/office/powerpoint/2010/main" val="214052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qualitative inspection </a:t>
            </a:r>
          </a:p>
          <a:p>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This category includes the employment of pressure release valves and rupture disks that play an active part in mitigating an event, as well as barricades and dikes that act as physical barriers, fire sprinklers systems gas detectors and alarms. Besides the reactive barriers that are technical in nature, in mitigating the consequences of an incident, the plant emergency response that is made up of on-site operators as well as the community’s emergency response comprised of fire fighters among others, is also included in this category</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200" dirty="0" err="1">
                <a:effectLst/>
                <a:latin typeface="Times New Roman" panose="02020603050405020304" pitchFamily="18" charset="0"/>
                <a:ea typeface="Calibri" panose="020F0502020204030204" pitchFamily="34" charset="0"/>
                <a:cs typeface="Times New Roman" panose="02020603050405020304" pitchFamily="18" charset="0"/>
              </a:rPr>
              <a:t>Rausand</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2011)</a:t>
            </a: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15</a:t>
            </a:fld>
            <a:endParaRPr lang="en-GB" dirty="0"/>
          </a:p>
        </p:txBody>
      </p:sp>
    </p:spTree>
    <p:extLst>
      <p:ext uri="{BB962C8B-B14F-4D97-AF65-F5344CB8AC3E}">
        <p14:creationId xmlns:p14="http://schemas.microsoft.com/office/powerpoint/2010/main" val="194872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16</a:t>
            </a:fld>
            <a:endParaRPr lang="en-GB" dirty="0"/>
          </a:p>
        </p:txBody>
      </p:sp>
    </p:spTree>
    <p:extLst>
      <p:ext uri="{BB962C8B-B14F-4D97-AF65-F5344CB8AC3E}">
        <p14:creationId xmlns:p14="http://schemas.microsoft.com/office/powerpoint/2010/main" val="231710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17</a:t>
            </a:fld>
            <a:endParaRPr lang="en-GB" dirty="0"/>
          </a:p>
        </p:txBody>
      </p:sp>
    </p:spTree>
    <p:extLst>
      <p:ext uri="{BB962C8B-B14F-4D97-AF65-F5344CB8AC3E}">
        <p14:creationId xmlns:p14="http://schemas.microsoft.com/office/powerpoint/2010/main" val="564954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Built on the split of the baseline database per the initiating event column </a:t>
            </a:r>
          </a:p>
        </p:txBody>
      </p:sp>
      <p:sp>
        <p:nvSpPr>
          <p:cNvPr id="4" name="Slide Number Placeholder 3"/>
          <p:cNvSpPr>
            <a:spLocks noGrp="1"/>
          </p:cNvSpPr>
          <p:nvPr>
            <p:ph type="sldNum" sz="quarter" idx="5"/>
          </p:nvPr>
        </p:nvSpPr>
        <p:spPr/>
        <p:txBody>
          <a:bodyPr/>
          <a:lstStyle/>
          <a:p>
            <a:fld id="{54236651-C93D-48EF-9342-687103CEF1C2}" type="slidenum">
              <a:rPr lang="en-GB" smtClean="0"/>
              <a:t>18</a:t>
            </a:fld>
            <a:endParaRPr lang="en-GB" dirty="0"/>
          </a:p>
        </p:txBody>
      </p:sp>
    </p:spTree>
    <p:extLst>
      <p:ext uri="{BB962C8B-B14F-4D97-AF65-F5344CB8AC3E}">
        <p14:creationId xmlns:p14="http://schemas.microsoft.com/office/powerpoint/2010/main" val="2477739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purpose of the analysis was to determine the prevalence of complete partial or absent entries in the database </a:t>
            </a:r>
          </a:p>
        </p:txBody>
      </p:sp>
      <p:sp>
        <p:nvSpPr>
          <p:cNvPr id="4" name="Slide Number Placeholder 3"/>
          <p:cNvSpPr>
            <a:spLocks noGrp="1"/>
          </p:cNvSpPr>
          <p:nvPr>
            <p:ph type="sldNum" sz="quarter" idx="5"/>
          </p:nvPr>
        </p:nvSpPr>
        <p:spPr/>
        <p:txBody>
          <a:bodyPr/>
          <a:lstStyle/>
          <a:p>
            <a:fld id="{54236651-C93D-48EF-9342-687103CEF1C2}" type="slidenum">
              <a:rPr lang="en-GB" smtClean="0"/>
              <a:t>19</a:t>
            </a:fld>
            <a:endParaRPr lang="en-GB" dirty="0"/>
          </a:p>
        </p:txBody>
      </p:sp>
    </p:spTree>
    <p:extLst>
      <p:ext uri="{BB962C8B-B14F-4D97-AF65-F5344CB8AC3E}">
        <p14:creationId xmlns:p14="http://schemas.microsoft.com/office/powerpoint/2010/main" val="257972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a:t>
            </a:fld>
            <a:endParaRPr lang="en-GB" dirty="0"/>
          </a:p>
        </p:txBody>
      </p:sp>
    </p:spTree>
    <p:extLst>
      <p:ext uri="{BB962C8B-B14F-4D97-AF65-F5344CB8AC3E}">
        <p14:creationId xmlns:p14="http://schemas.microsoft.com/office/powerpoint/2010/main" val="148575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20</a:t>
            </a:fld>
            <a:endParaRPr lang="en-GB" dirty="0"/>
          </a:p>
        </p:txBody>
      </p:sp>
    </p:spTree>
    <p:extLst>
      <p:ext uri="{BB962C8B-B14F-4D97-AF65-F5344CB8AC3E}">
        <p14:creationId xmlns:p14="http://schemas.microsoft.com/office/powerpoint/2010/main" val="156090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21</a:t>
            </a:fld>
            <a:endParaRPr lang="en-GB" dirty="0"/>
          </a:p>
        </p:txBody>
      </p:sp>
    </p:spTree>
    <p:extLst>
      <p:ext uri="{BB962C8B-B14F-4D97-AF65-F5344CB8AC3E}">
        <p14:creationId xmlns:p14="http://schemas.microsoft.com/office/powerpoint/2010/main" val="99807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a:effectLst/>
                <a:latin typeface="-apple-system"/>
              </a:rPr>
              <a:t>hydrogen is formed</a:t>
            </a:r>
          </a:p>
          <a:p>
            <a:pPr rtl="0"/>
            <a:r>
              <a:rPr lang="en-GB">
                <a:effectLst/>
                <a:latin typeface="-apple-system"/>
              </a:rPr>
              <a:t>like obtain via a chemical reaction if I recall correctly</a:t>
            </a:r>
          </a:p>
          <a:p>
            <a:pPr rtl="0"/>
            <a:r>
              <a:rPr lang="en-GB">
                <a:effectLst/>
                <a:latin typeface="-apple-system"/>
              </a:rPr>
              <a:t>it formed where they didn't expected it</a:t>
            </a:r>
          </a:p>
          <a:p>
            <a:pPr rtl="0"/>
            <a:r>
              <a:rPr lang="en-GB">
                <a:effectLst/>
                <a:latin typeface="-apple-system"/>
              </a:rPr>
              <a:t>in tracing back the cause of an incident, they determined it after the fact</a:t>
            </a:r>
          </a:p>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22</a:t>
            </a:fld>
            <a:endParaRPr lang="en-GB" dirty="0"/>
          </a:p>
        </p:txBody>
      </p:sp>
    </p:spTree>
    <p:extLst>
      <p:ext uri="{BB962C8B-B14F-4D97-AF65-F5344CB8AC3E}">
        <p14:creationId xmlns:p14="http://schemas.microsoft.com/office/powerpoint/2010/main" val="3178149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23</a:t>
            </a:fld>
            <a:endParaRPr lang="en-GB" dirty="0"/>
          </a:p>
        </p:txBody>
      </p:sp>
    </p:spTree>
    <p:extLst>
      <p:ext uri="{BB962C8B-B14F-4D97-AF65-F5344CB8AC3E}">
        <p14:creationId xmlns:p14="http://schemas.microsoft.com/office/powerpoint/2010/main" val="2777284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24</a:t>
            </a:fld>
            <a:endParaRPr lang="en-GB" dirty="0"/>
          </a:p>
        </p:txBody>
      </p:sp>
    </p:spTree>
    <p:extLst>
      <p:ext uri="{BB962C8B-B14F-4D97-AF65-F5344CB8AC3E}">
        <p14:creationId xmlns:p14="http://schemas.microsoft.com/office/powerpoint/2010/main" val="342822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Importanc</a:t>
            </a:r>
            <a:r>
              <a:rPr lang="en-GB" dirty="0"/>
              <a:t> and usefulness </a:t>
            </a:r>
          </a:p>
        </p:txBody>
      </p:sp>
      <p:sp>
        <p:nvSpPr>
          <p:cNvPr id="4" name="Slide Number Placeholder 3"/>
          <p:cNvSpPr>
            <a:spLocks noGrp="1"/>
          </p:cNvSpPr>
          <p:nvPr>
            <p:ph type="sldNum" sz="quarter" idx="5"/>
          </p:nvPr>
        </p:nvSpPr>
        <p:spPr/>
        <p:txBody>
          <a:bodyPr/>
          <a:lstStyle/>
          <a:p>
            <a:fld id="{54236651-C93D-48EF-9342-687103CEF1C2}" type="slidenum">
              <a:rPr lang="en-GB" smtClean="0"/>
              <a:t>25</a:t>
            </a:fld>
            <a:endParaRPr lang="en-GB" dirty="0"/>
          </a:p>
        </p:txBody>
      </p:sp>
    </p:spTree>
    <p:extLst>
      <p:ext uri="{BB962C8B-B14F-4D97-AF65-F5344CB8AC3E}">
        <p14:creationId xmlns:p14="http://schemas.microsoft.com/office/powerpoint/2010/main" val="1595007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Importanc</a:t>
            </a:r>
            <a:r>
              <a:rPr lang="en-GB" dirty="0"/>
              <a:t> and usefulness </a:t>
            </a:r>
          </a:p>
        </p:txBody>
      </p:sp>
      <p:sp>
        <p:nvSpPr>
          <p:cNvPr id="4" name="Slide Number Placeholder 3"/>
          <p:cNvSpPr>
            <a:spLocks noGrp="1"/>
          </p:cNvSpPr>
          <p:nvPr>
            <p:ph type="sldNum" sz="quarter" idx="5"/>
          </p:nvPr>
        </p:nvSpPr>
        <p:spPr/>
        <p:txBody>
          <a:bodyPr/>
          <a:lstStyle/>
          <a:p>
            <a:fld id="{54236651-C93D-48EF-9342-687103CEF1C2}" type="slidenum">
              <a:rPr lang="en-GB" smtClean="0"/>
              <a:t>26</a:t>
            </a:fld>
            <a:endParaRPr lang="en-GB" dirty="0"/>
          </a:p>
        </p:txBody>
      </p:sp>
    </p:spTree>
    <p:extLst>
      <p:ext uri="{BB962C8B-B14F-4D97-AF65-F5344CB8AC3E}">
        <p14:creationId xmlns:p14="http://schemas.microsoft.com/office/powerpoint/2010/main" val="1041444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27</a:t>
            </a:fld>
            <a:endParaRPr lang="en-GB" dirty="0"/>
          </a:p>
        </p:txBody>
      </p:sp>
    </p:spTree>
    <p:extLst>
      <p:ext uri="{BB962C8B-B14F-4D97-AF65-F5344CB8AC3E}">
        <p14:creationId xmlns:p14="http://schemas.microsoft.com/office/powerpoint/2010/main" val="3087938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28</a:t>
            </a:fld>
            <a:endParaRPr lang="en-GB" dirty="0"/>
          </a:p>
        </p:txBody>
      </p:sp>
    </p:spTree>
    <p:extLst>
      <p:ext uri="{BB962C8B-B14F-4D97-AF65-F5344CB8AC3E}">
        <p14:creationId xmlns:p14="http://schemas.microsoft.com/office/powerpoint/2010/main" val="1883378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29</a:t>
            </a:fld>
            <a:endParaRPr lang="en-GB" dirty="0"/>
          </a:p>
        </p:txBody>
      </p:sp>
    </p:spTree>
    <p:extLst>
      <p:ext uri="{BB962C8B-B14F-4D97-AF65-F5344CB8AC3E}">
        <p14:creationId xmlns:p14="http://schemas.microsoft.com/office/powerpoint/2010/main" val="241006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3</a:t>
            </a:fld>
            <a:endParaRPr lang="en-GB" dirty="0"/>
          </a:p>
        </p:txBody>
      </p:sp>
    </p:spTree>
    <p:extLst>
      <p:ext uri="{BB962C8B-B14F-4D97-AF65-F5344CB8AC3E}">
        <p14:creationId xmlns:p14="http://schemas.microsoft.com/office/powerpoint/2010/main" val="393699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30</a:t>
            </a:fld>
            <a:endParaRPr lang="en-GB" dirty="0"/>
          </a:p>
        </p:txBody>
      </p:sp>
    </p:spTree>
    <p:extLst>
      <p:ext uri="{BB962C8B-B14F-4D97-AF65-F5344CB8AC3E}">
        <p14:creationId xmlns:p14="http://schemas.microsoft.com/office/powerpoint/2010/main" val="269442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4</a:t>
            </a:fld>
            <a:endParaRPr lang="en-GB" dirty="0"/>
          </a:p>
        </p:txBody>
      </p:sp>
    </p:spTree>
    <p:extLst>
      <p:ext uri="{BB962C8B-B14F-4D97-AF65-F5344CB8AC3E}">
        <p14:creationId xmlns:p14="http://schemas.microsoft.com/office/powerpoint/2010/main" val="54493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5</a:t>
            </a:fld>
            <a:endParaRPr lang="en-GB" dirty="0"/>
          </a:p>
        </p:txBody>
      </p:sp>
    </p:spTree>
    <p:extLst>
      <p:ext uri="{BB962C8B-B14F-4D97-AF65-F5344CB8AC3E}">
        <p14:creationId xmlns:p14="http://schemas.microsoft.com/office/powerpoint/2010/main" val="211312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6</a:t>
            </a:fld>
            <a:endParaRPr lang="en-GB" dirty="0"/>
          </a:p>
        </p:txBody>
      </p:sp>
    </p:spTree>
    <p:extLst>
      <p:ext uri="{BB962C8B-B14F-4D97-AF65-F5344CB8AC3E}">
        <p14:creationId xmlns:p14="http://schemas.microsoft.com/office/powerpoint/2010/main" val="1164637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JRC Joint Research </a:t>
            </a:r>
            <a:r>
              <a:rPr lang="en-GB" dirty="0" err="1"/>
              <a:t>Center</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baseline="0" dirty="0" err="1">
                <a:solidFill>
                  <a:srgbClr val="50534A"/>
                </a:solidFill>
              </a:rPr>
              <a:t>Melideo</a:t>
            </a:r>
            <a:r>
              <a:rPr lang="en-GB" sz="1200" i="1" baseline="0" dirty="0">
                <a:solidFill>
                  <a:srgbClr val="50534A"/>
                </a:solidFill>
              </a:rPr>
              <a:t>, D., Weidner </a:t>
            </a:r>
            <a:r>
              <a:rPr lang="en-GB" sz="1200" i="1" baseline="0" dirty="0" err="1">
                <a:solidFill>
                  <a:srgbClr val="50534A"/>
                </a:solidFill>
              </a:rPr>
              <a:t>Ronnefeld</a:t>
            </a:r>
            <a:r>
              <a:rPr lang="en-GB" sz="1200" i="1" baseline="0" dirty="0">
                <a:solidFill>
                  <a:srgbClr val="50534A"/>
                </a:solidFill>
              </a:rPr>
              <a:t>, E., </a:t>
            </a:r>
            <a:r>
              <a:rPr lang="en-GB" sz="1200" i="1" baseline="0" dirty="0" err="1">
                <a:solidFill>
                  <a:srgbClr val="50534A"/>
                </a:solidFill>
              </a:rPr>
              <a:t>Dolci</a:t>
            </a:r>
            <a:r>
              <a:rPr lang="en-GB" sz="1200" i="1" baseline="0" dirty="0">
                <a:solidFill>
                  <a:srgbClr val="50534A"/>
                </a:solidFill>
              </a:rPr>
              <a:t>, F. and Moretto, P., HIAD - Hydrogen Incident and Accident Database, In: 53rd </a:t>
            </a:r>
            <a:r>
              <a:rPr lang="en-GB" sz="1200" i="1" baseline="0" dirty="0" err="1">
                <a:solidFill>
                  <a:srgbClr val="50534A"/>
                </a:solidFill>
              </a:rPr>
              <a:t>ESReDA</a:t>
            </a:r>
            <a:r>
              <a:rPr lang="en-GB" sz="1200" i="1" baseline="0" dirty="0">
                <a:solidFill>
                  <a:srgbClr val="50534A"/>
                </a:solidFill>
              </a:rPr>
              <a:t> Seminar, 14-15 November 2017, </a:t>
            </a:r>
            <a:r>
              <a:rPr lang="en-GB" sz="1200" i="1" baseline="0" dirty="0" err="1">
                <a:solidFill>
                  <a:srgbClr val="50534A"/>
                </a:solidFill>
              </a:rPr>
              <a:t>Ispra</a:t>
            </a:r>
            <a:r>
              <a:rPr lang="en-GB" sz="1200" i="1" baseline="0" dirty="0">
                <a:solidFill>
                  <a:srgbClr val="50534A"/>
                </a:solidFill>
              </a:rPr>
              <a:t>, 53rd </a:t>
            </a:r>
            <a:r>
              <a:rPr lang="en-GB" sz="1200" i="1" baseline="0" dirty="0" err="1">
                <a:solidFill>
                  <a:srgbClr val="50534A"/>
                </a:solidFill>
              </a:rPr>
              <a:t>ESReDA</a:t>
            </a:r>
            <a:r>
              <a:rPr lang="en-GB" sz="1200" i="1" baseline="0" dirty="0">
                <a:solidFill>
                  <a:srgbClr val="50534A"/>
                </a:solidFill>
              </a:rPr>
              <a:t> Seminar, 2017, p. 326-336, JRC108666</a:t>
            </a:r>
          </a:p>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7</a:t>
            </a:fld>
            <a:endParaRPr lang="en-GB" dirty="0"/>
          </a:p>
        </p:txBody>
      </p:sp>
    </p:spTree>
    <p:extLst>
      <p:ext uri="{BB962C8B-B14F-4D97-AF65-F5344CB8AC3E}">
        <p14:creationId xmlns:p14="http://schemas.microsoft.com/office/powerpoint/2010/main" val="48343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12+9+13+…. Columns </a:t>
            </a:r>
          </a:p>
          <a:p>
            <a:r>
              <a:rPr lang="en-GB" dirty="0"/>
              <a:t>689 rows </a:t>
            </a:r>
          </a:p>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8</a:t>
            </a:fld>
            <a:endParaRPr lang="en-GB" dirty="0"/>
          </a:p>
        </p:txBody>
      </p:sp>
    </p:spTree>
    <p:extLst>
      <p:ext uri="{BB962C8B-B14F-4D97-AF65-F5344CB8AC3E}">
        <p14:creationId xmlns:p14="http://schemas.microsoft.com/office/powerpoint/2010/main" val="64190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236651-C93D-48EF-9342-687103CEF1C2}" type="slidenum">
              <a:rPr lang="en-GB" smtClean="0"/>
              <a:t>9</a:t>
            </a:fld>
            <a:endParaRPr lang="en-GB" dirty="0"/>
          </a:p>
        </p:txBody>
      </p:sp>
    </p:spTree>
    <p:extLst>
      <p:ext uri="{BB962C8B-B14F-4D97-AF65-F5344CB8AC3E}">
        <p14:creationId xmlns:p14="http://schemas.microsoft.com/office/powerpoint/2010/main" val="267884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ABD31-106C-3048-9C38-F85B692FE927}" type="slidenum">
              <a:rPr lang="en-GB" smtClean="0"/>
              <a:t>‹#›</a:t>
            </a:fld>
            <a:endParaRPr lang="en-GB" dirty="0"/>
          </a:p>
        </p:txBody>
      </p:sp>
    </p:spTree>
    <p:extLst>
      <p:ext uri="{BB962C8B-B14F-4D97-AF65-F5344CB8AC3E}">
        <p14:creationId xmlns:p14="http://schemas.microsoft.com/office/powerpoint/2010/main" val="4425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GB" smtClean="0"/>
              <a:t>25/10/2023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GB" smtClean="0"/>
              <a:t>25/10/2023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GB" smtClean="0"/>
              <a:t>25/10/2023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GB" smtClean="0"/>
              <a:t>25/10/2023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E2D6473-DF6D-4702-B328-E0DD40540A4E}"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E26F7E3A-B166-407D-9866-32884E7D5B37}"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ABD31-106C-3048-9C38-F85B692FE927}" type="slidenum">
              <a:rPr lang="en-GB" smtClean="0"/>
              <a:t>‹#›</a:t>
            </a:fld>
            <a:endParaRPr lang="en-GB" dirty="0"/>
          </a:p>
        </p:txBody>
      </p:sp>
    </p:spTree>
    <p:extLst>
      <p:ext uri="{BB962C8B-B14F-4D97-AF65-F5344CB8AC3E}">
        <p14:creationId xmlns:p14="http://schemas.microsoft.com/office/powerpoint/2010/main" val="127126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ABD31-106C-3048-9C38-F85B692FE927}" type="slidenum">
              <a:rPr lang="en-GB" smtClean="0"/>
              <a:t>‹#›</a:t>
            </a:fld>
            <a:endParaRPr lang="en-GB" dirty="0"/>
          </a:p>
        </p:txBody>
      </p:sp>
    </p:spTree>
    <p:extLst>
      <p:ext uri="{BB962C8B-B14F-4D97-AF65-F5344CB8AC3E}">
        <p14:creationId xmlns:p14="http://schemas.microsoft.com/office/powerpoint/2010/main" val="114950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ABD31-106C-3048-9C38-F85B692FE927}" type="slidenum">
              <a:rPr lang="en-GB" smtClean="0"/>
              <a:t>‹#›</a:t>
            </a:fld>
            <a:endParaRPr lang="en-GB" dirty="0"/>
          </a:p>
        </p:txBody>
      </p:sp>
    </p:spTree>
    <p:extLst>
      <p:ext uri="{BB962C8B-B14F-4D97-AF65-F5344CB8AC3E}">
        <p14:creationId xmlns:p14="http://schemas.microsoft.com/office/powerpoint/2010/main" val="150591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11D6CC7D-01F1-CC41-B14E-3FE5076233DF}"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1ABD31-106C-3048-9C38-F85B692FE927}" type="slidenum">
              <a:rPr lang="en-GB" smtClean="0"/>
              <a:t>‹#›</a:t>
            </a:fld>
            <a:endParaRPr lang="en-GB" dirty="0"/>
          </a:p>
        </p:txBody>
      </p:sp>
    </p:spTree>
    <p:extLst>
      <p:ext uri="{BB962C8B-B14F-4D97-AF65-F5344CB8AC3E}">
        <p14:creationId xmlns:p14="http://schemas.microsoft.com/office/powerpoint/2010/main" val="17473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528FC5F6-F338-4AE4-BB23-26385BCFC423}"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GB" smtClean="0"/>
              <a:t>25/10/2023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19AB4D41-86C1-4908-B66A-0B50CEB3BF29}" type="datetimeFigureOut">
              <a:rPr lang="en-GB" smtClean="0"/>
              <a:t>25/10/2023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E6426E2C-56C1-4E0D-A793-0088A7FDD37E}" type="datetimeFigureOut">
              <a:rPr lang="en-GB" smtClean="0"/>
              <a:t>25/10/2023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D370D1D-D13A-0C4A-ABE5-C7D6A0CC929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a:srcRect/>
          <a:stretch/>
        </p:blipFill>
        <p:spPr>
          <a:xfrm>
            <a:off x="0" y="-794"/>
            <a:ext cx="12192000" cy="6857999"/>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spTree>
    <p:extLst>
      <p:ext uri="{BB962C8B-B14F-4D97-AF65-F5344CB8AC3E}">
        <p14:creationId xmlns:p14="http://schemas.microsoft.com/office/powerpoint/2010/main" val="10678401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924" r:id="rId3"/>
    <p:sldLayoutId id="214748392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68A19-9BA8-534C-82BD-B443F75C4380}"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70D1D-D13A-0C4A-ABE5-C7D6A0CC9299}" type="slidenum">
              <a:rPr lang="en-US" smtClean="0"/>
              <a:t>‹#›</a:t>
            </a:fld>
            <a:endParaRPr lang="en-US"/>
          </a:p>
        </p:txBody>
      </p:sp>
      <p:pic>
        <p:nvPicPr>
          <p:cNvPr id="7" name="Picture 6"/>
          <p:cNvPicPr>
            <a:picLocks noChangeAspect="1"/>
          </p:cNvPicPr>
          <p:nvPr userDrawn="1"/>
        </p:nvPicPr>
        <p:blipFill>
          <a:blip r:embed="rId14"/>
          <a:srcRect/>
          <a:stretch/>
        </p:blipFill>
        <p:spPr>
          <a:xfrm>
            <a:off x="0" y="-794"/>
            <a:ext cx="12192000" cy="6857999"/>
          </a:xfrm>
          <a:prstGeom prst="rect">
            <a:avLst/>
          </a:prstGeom>
        </p:spPr>
      </p:pic>
    </p:spTree>
    <p:extLst>
      <p:ext uri="{BB962C8B-B14F-4D97-AF65-F5344CB8AC3E}">
        <p14:creationId xmlns:p14="http://schemas.microsoft.com/office/powerpoint/2010/main" val="405116584"/>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emf"/><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9.emf"/><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chart" Target="../charts/chart3.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hyperlink" Target="mailto:Marta.bucelli@sintef.no"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chart" Target="../charts/chart5.xml"/><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chart" Target="../charts/chart7.xml"/><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2320960"/>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Review of gaps and needs in data collection and definition of equipment classes, failure modes and safety equipment for hydrogen systems </a:t>
            </a:r>
          </a:p>
        </p:txBody>
      </p:sp>
      <p:sp>
        <p:nvSpPr>
          <p:cNvPr id="3" name="Text Placeholder 15"/>
          <p:cNvSpPr txBox="1">
            <a:spLocks/>
          </p:cNvSpPr>
          <p:nvPr/>
        </p:nvSpPr>
        <p:spPr>
          <a:xfrm>
            <a:off x="406400" y="4350816"/>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Marta </a:t>
            </a:r>
            <a:r>
              <a:rPr lang="en-GB" baseline="0" dirty="0" err="1">
                <a:solidFill>
                  <a:srgbClr val="50534A"/>
                </a:solidFill>
              </a:rPr>
              <a:t>Bucelli</a:t>
            </a:r>
            <a:endParaRPr lang="en-GB" baseline="0" dirty="0">
              <a:solidFill>
                <a:srgbClr val="50534A"/>
              </a:solidFill>
            </a:endParaRPr>
          </a:p>
          <a:p>
            <a:r>
              <a:rPr lang="en-GB" dirty="0">
                <a:solidFill>
                  <a:srgbClr val="50534A"/>
                </a:solidFill>
              </a:rPr>
              <a:t>Research Scientist </a:t>
            </a:r>
          </a:p>
          <a:p>
            <a:r>
              <a:rPr lang="en-GB" baseline="0" dirty="0">
                <a:solidFill>
                  <a:srgbClr val="50534A"/>
                </a:solidFill>
              </a:rPr>
              <a:t>SINTEF Energy Research </a:t>
            </a:r>
          </a:p>
          <a:p>
            <a:r>
              <a:rPr lang="en-GB" dirty="0">
                <a:solidFill>
                  <a:srgbClr val="50534A"/>
                </a:solidFill>
              </a:rPr>
              <a:t>Norway</a:t>
            </a:r>
            <a:endParaRPr lang="en-GB" baseline="0" dirty="0">
              <a:solidFill>
                <a:srgbClr val="50534A"/>
              </a:solidFill>
            </a:endParaRPr>
          </a:p>
        </p:txBody>
      </p:sp>
      <p:pic>
        <p:nvPicPr>
          <p:cNvPr id="1026" name="Picture 2" descr="NTNU – Store norske leksikon">
            <a:extLst>
              <a:ext uri="{FF2B5EF4-FFF2-40B4-BE49-F238E27FC236}">
                <a16:creationId xmlns:a16="http://schemas.microsoft.com/office/drawing/2014/main" id="{7413625B-C44C-5CF6-D053-470807145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168" y="6163780"/>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NTEF – Store norske leksikon">
            <a:extLst>
              <a:ext uri="{FF2B5EF4-FFF2-40B4-BE49-F238E27FC236}">
                <a16:creationId xmlns:a16="http://schemas.microsoft.com/office/drawing/2014/main" id="{B61F2227-2890-6FA7-B239-6CE88AF011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835" y="5863723"/>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ydrogeni.no – Norwegian R&amp;I centre for hydrogen and ammonia">
            <a:extLst>
              <a:ext uri="{FF2B5EF4-FFF2-40B4-BE49-F238E27FC236}">
                <a16:creationId xmlns:a16="http://schemas.microsoft.com/office/drawing/2014/main" id="{C48B70D2-B4FD-A0EB-0ADF-73072B31A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888" y="5925053"/>
            <a:ext cx="2534253" cy="7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Methods – Data Frame A and B</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76CCC54-72F6-42A5-6D51-B3D03F1F4F9B}"/>
              </a:ext>
            </a:extLst>
          </p:cNvPr>
          <p:cNvSpPr/>
          <p:nvPr/>
        </p:nvSpPr>
        <p:spPr>
          <a:xfrm>
            <a:off x="105196" y="3505558"/>
            <a:ext cx="2076628" cy="575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HIAD2.0</a:t>
            </a:r>
          </a:p>
        </p:txBody>
      </p:sp>
      <p:sp>
        <p:nvSpPr>
          <p:cNvPr id="19" name="Rectangle 18">
            <a:extLst>
              <a:ext uri="{FF2B5EF4-FFF2-40B4-BE49-F238E27FC236}">
                <a16:creationId xmlns:a16="http://schemas.microsoft.com/office/drawing/2014/main" id="{506F9471-F6F7-E8B5-1E41-4384EF9FCFBA}"/>
              </a:ext>
            </a:extLst>
          </p:cNvPr>
          <p:cNvSpPr/>
          <p:nvPr/>
        </p:nvSpPr>
        <p:spPr>
          <a:xfrm>
            <a:off x="2580343" y="2007938"/>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Events </a:t>
            </a:r>
          </a:p>
        </p:txBody>
      </p:sp>
      <p:sp>
        <p:nvSpPr>
          <p:cNvPr id="24" name="Rectangle 23">
            <a:extLst>
              <a:ext uri="{FF2B5EF4-FFF2-40B4-BE49-F238E27FC236}">
                <a16:creationId xmlns:a16="http://schemas.microsoft.com/office/drawing/2014/main" id="{B4BEF233-A0ED-587B-A5A0-651E42377256}"/>
              </a:ext>
            </a:extLst>
          </p:cNvPr>
          <p:cNvSpPr/>
          <p:nvPr/>
        </p:nvSpPr>
        <p:spPr>
          <a:xfrm>
            <a:off x="2580340" y="5172053"/>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Facility</a:t>
            </a:r>
          </a:p>
        </p:txBody>
      </p:sp>
      <p:cxnSp>
        <p:nvCxnSpPr>
          <p:cNvPr id="26" name="Connector: Elbow 25">
            <a:extLst>
              <a:ext uri="{FF2B5EF4-FFF2-40B4-BE49-F238E27FC236}">
                <a16:creationId xmlns:a16="http://schemas.microsoft.com/office/drawing/2014/main" id="{42259618-7F91-ABA0-0DD0-094E47AC08B1}"/>
              </a:ext>
            </a:extLst>
          </p:cNvPr>
          <p:cNvCxnSpPr>
            <a:stCxn id="17" idx="3"/>
            <a:endCxn id="19" idx="1"/>
          </p:cNvCxnSpPr>
          <p:nvPr/>
        </p:nvCxnSpPr>
        <p:spPr>
          <a:xfrm flipV="1">
            <a:off x="2181824" y="2295838"/>
            <a:ext cx="398519" cy="14976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FC98C14-AA19-294A-B4CA-B94D1ABC903C}"/>
              </a:ext>
            </a:extLst>
          </p:cNvPr>
          <p:cNvCxnSpPr>
            <a:stCxn id="17" idx="3"/>
            <a:endCxn id="24" idx="1"/>
          </p:cNvCxnSpPr>
          <p:nvPr/>
        </p:nvCxnSpPr>
        <p:spPr>
          <a:xfrm>
            <a:off x="2181824" y="3793458"/>
            <a:ext cx="398516" cy="16664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EEF537-9865-D896-4138-7ED404474705}"/>
              </a:ext>
            </a:extLst>
          </p:cNvPr>
          <p:cNvSpPr/>
          <p:nvPr/>
        </p:nvSpPr>
        <p:spPr>
          <a:xfrm>
            <a:off x="2713058" y="1403297"/>
            <a:ext cx="2076628"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2 Sheets</a:t>
            </a:r>
          </a:p>
        </p:txBody>
      </p:sp>
      <p:sp>
        <p:nvSpPr>
          <p:cNvPr id="42" name="Rectangle 41">
            <a:extLst>
              <a:ext uri="{FF2B5EF4-FFF2-40B4-BE49-F238E27FC236}">
                <a16:creationId xmlns:a16="http://schemas.microsoft.com/office/drawing/2014/main" id="{E68C5DFD-8A2D-A445-BC8B-0B861FCA8C23}"/>
              </a:ext>
            </a:extLst>
          </p:cNvPr>
          <p:cNvSpPr/>
          <p:nvPr/>
        </p:nvSpPr>
        <p:spPr>
          <a:xfrm>
            <a:off x="5031463" y="2009422"/>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43" name="Rectangle 42">
            <a:extLst>
              <a:ext uri="{FF2B5EF4-FFF2-40B4-BE49-F238E27FC236}">
                <a16:creationId xmlns:a16="http://schemas.microsoft.com/office/drawing/2014/main" id="{342776D4-C5EB-81B8-AC56-BE8F82752A6B}"/>
              </a:ext>
            </a:extLst>
          </p:cNvPr>
          <p:cNvSpPr/>
          <p:nvPr/>
        </p:nvSpPr>
        <p:spPr>
          <a:xfrm>
            <a:off x="5031462" y="2297322"/>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44" name="Rectangle 43">
            <a:extLst>
              <a:ext uri="{FF2B5EF4-FFF2-40B4-BE49-F238E27FC236}">
                <a16:creationId xmlns:a16="http://schemas.microsoft.com/office/drawing/2014/main" id="{060E1E56-B96E-1DEB-D8BD-E49AB3599C8A}"/>
              </a:ext>
            </a:extLst>
          </p:cNvPr>
          <p:cNvSpPr/>
          <p:nvPr/>
        </p:nvSpPr>
        <p:spPr>
          <a:xfrm>
            <a:off x="6597354" y="201241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45" name="Rectangle 44">
            <a:extLst>
              <a:ext uri="{FF2B5EF4-FFF2-40B4-BE49-F238E27FC236}">
                <a16:creationId xmlns:a16="http://schemas.microsoft.com/office/drawing/2014/main" id="{3FD07ED1-0221-11AE-3666-B22CD3E0E82A}"/>
              </a:ext>
            </a:extLst>
          </p:cNvPr>
          <p:cNvSpPr/>
          <p:nvPr/>
        </p:nvSpPr>
        <p:spPr>
          <a:xfrm>
            <a:off x="6597353" y="2295539"/>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12</a:t>
            </a:r>
          </a:p>
        </p:txBody>
      </p:sp>
      <p:sp>
        <p:nvSpPr>
          <p:cNvPr id="62" name="Rectangle 61">
            <a:extLst>
              <a:ext uri="{FF2B5EF4-FFF2-40B4-BE49-F238E27FC236}">
                <a16:creationId xmlns:a16="http://schemas.microsoft.com/office/drawing/2014/main" id="{5A2D0F73-BB8A-47C0-5C0B-A28A50B5211B}"/>
              </a:ext>
            </a:extLst>
          </p:cNvPr>
          <p:cNvSpPr/>
          <p:nvPr/>
        </p:nvSpPr>
        <p:spPr>
          <a:xfrm>
            <a:off x="5031459" y="5168298"/>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63" name="Rectangle 62">
            <a:extLst>
              <a:ext uri="{FF2B5EF4-FFF2-40B4-BE49-F238E27FC236}">
                <a16:creationId xmlns:a16="http://schemas.microsoft.com/office/drawing/2014/main" id="{723085C6-7253-04AC-B7F7-EC7B921786DC}"/>
              </a:ext>
            </a:extLst>
          </p:cNvPr>
          <p:cNvSpPr/>
          <p:nvPr/>
        </p:nvSpPr>
        <p:spPr>
          <a:xfrm>
            <a:off x="5031458" y="5452632"/>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64" name="Rectangle 63">
            <a:extLst>
              <a:ext uri="{FF2B5EF4-FFF2-40B4-BE49-F238E27FC236}">
                <a16:creationId xmlns:a16="http://schemas.microsoft.com/office/drawing/2014/main" id="{E6AC677D-EF79-B945-BDD2-E9EA0630113E}"/>
              </a:ext>
            </a:extLst>
          </p:cNvPr>
          <p:cNvSpPr/>
          <p:nvPr/>
        </p:nvSpPr>
        <p:spPr>
          <a:xfrm>
            <a:off x="6597350" y="5171291"/>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65" name="Rectangle 64">
            <a:extLst>
              <a:ext uri="{FF2B5EF4-FFF2-40B4-BE49-F238E27FC236}">
                <a16:creationId xmlns:a16="http://schemas.microsoft.com/office/drawing/2014/main" id="{164CA90F-2824-C7CF-2C31-0AB6C57AC20F}"/>
              </a:ext>
            </a:extLst>
          </p:cNvPr>
          <p:cNvSpPr/>
          <p:nvPr/>
        </p:nvSpPr>
        <p:spPr>
          <a:xfrm>
            <a:off x="6597349" y="545441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16</a:t>
            </a:r>
          </a:p>
        </p:txBody>
      </p:sp>
      <p:sp>
        <p:nvSpPr>
          <p:cNvPr id="67" name="TextBox 66">
            <a:extLst>
              <a:ext uri="{FF2B5EF4-FFF2-40B4-BE49-F238E27FC236}">
                <a16:creationId xmlns:a16="http://schemas.microsoft.com/office/drawing/2014/main" id="{FE3DA4DF-EFD4-CFA4-D5F7-2FCD433A0491}"/>
              </a:ext>
            </a:extLst>
          </p:cNvPr>
          <p:cNvSpPr txBox="1"/>
          <p:nvPr/>
        </p:nvSpPr>
        <p:spPr>
          <a:xfrm>
            <a:off x="4922408" y="5839289"/>
            <a:ext cx="3178555" cy="369332"/>
          </a:xfrm>
          <a:prstGeom prst="rect">
            <a:avLst/>
          </a:prstGeom>
          <a:noFill/>
        </p:spPr>
        <p:txBody>
          <a:bodyPr wrap="square">
            <a:spAutoFit/>
          </a:bodyPr>
          <a:lstStyle/>
          <a:p>
            <a:r>
              <a:rPr lang="en-GB" kern="0" dirty="0">
                <a:solidFill>
                  <a:schemeClr val="bg2">
                    <a:lumMod val="25000"/>
                  </a:schemeClr>
                </a:solidFill>
                <a:ea typeface="Calibri" panose="020F0502020204030204" pitchFamily="34" charset="0"/>
                <a:cs typeface="Times New Roman" panose="02020603050405020304" pitchFamily="18" charset="0"/>
              </a:rPr>
              <a:t>Last accessed: 07.07.2023</a:t>
            </a:r>
            <a:endParaRPr lang="en-GB" dirty="0">
              <a:solidFill>
                <a:schemeClr val="bg2">
                  <a:lumMod val="25000"/>
                </a:schemeClr>
              </a:solidFill>
            </a:endParaRPr>
          </a:p>
        </p:txBody>
      </p:sp>
      <p:sp>
        <p:nvSpPr>
          <p:cNvPr id="11" name="Rectangle 10">
            <a:extLst>
              <a:ext uri="{FF2B5EF4-FFF2-40B4-BE49-F238E27FC236}">
                <a16:creationId xmlns:a16="http://schemas.microsoft.com/office/drawing/2014/main" id="{1EC8E8BA-FC70-08E4-D2CC-C6D0BAE4FC11}"/>
              </a:ext>
            </a:extLst>
          </p:cNvPr>
          <p:cNvSpPr/>
          <p:nvPr/>
        </p:nvSpPr>
        <p:spPr>
          <a:xfrm>
            <a:off x="7868847" y="1542576"/>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Q (quality)</a:t>
            </a:r>
          </a:p>
        </p:txBody>
      </p:sp>
      <p:sp>
        <p:nvSpPr>
          <p:cNvPr id="12" name="Rectangle 11">
            <a:extLst>
              <a:ext uri="{FF2B5EF4-FFF2-40B4-BE49-F238E27FC236}">
                <a16:creationId xmlns:a16="http://schemas.microsoft.com/office/drawing/2014/main" id="{6A9D7E5F-A09D-7D32-3EF4-B5A8D7943CE7}"/>
              </a:ext>
            </a:extLst>
          </p:cNvPr>
          <p:cNvSpPr/>
          <p:nvPr/>
        </p:nvSpPr>
        <p:spPr>
          <a:xfrm>
            <a:off x="7868847" y="2155460"/>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Cause Comment</a:t>
            </a:r>
          </a:p>
        </p:txBody>
      </p:sp>
      <p:sp>
        <p:nvSpPr>
          <p:cNvPr id="13" name="Rectangle 12">
            <a:extLst>
              <a:ext uri="{FF2B5EF4-FFF2-40B4-BE49-F238E27FC236}">
                <a16:creationId xmlns:a16="http://schemas.microsoft.com/office/drawing/2014/main" id="{9F354895-23D3-65F3-2D22-1CA5ED4A0B16}"/>
              </a:ext>
            </a:extLst>
          </p:cNvPr>
          <p:cNvSpPr/>
          <p:nvPr/>
        </p:nvSpPr>
        <p:spPr>
          <a:xfrm>
            <a:off x="7868847" y="2774516"/>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Event initiating system</a:t>
            </a:r>
          </a:p>
        </p:txBody>
      </p:sp>
      <p:sp>
        <p:nvSpPr>
          <p:cNvPr id="14" name="Rectangle 13">
            <a:extLst>
              <a:ext uri="{FF2B5EF4-FFF2-40B4-BE49-F238E27FC236}">
                <a16:creationId xmlns:a16="http://schemas.microsoft.com/office/drawing/2014/main" id="{5685418B-F1BD-5204-F09C-5F857B8DE1AB}"/>
              </a:ext>
            </a:extLst>
          </p:cNvPr>
          <p:cNvSpPr/>
          <p:nvPr/>
        </p:nvSpPr>
        <p:spPr>
          <a:xfrm>
            <a:off x="7868848" y="4806439"/>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Component involved </a:t>
            </a:r>
          </a:p>
        </p:txBody>
      </p:sp>
      <p:sp>
        <p:nvSpPr>
          <p:cNvPr id="15" name="Rectangle 14">
            <a:extLst>
              <a:ext uri="{FF2B5EF4-FFF2-40B4-BE49-F238E27FC236}">
                <a16:creationId xmlns:a16="http://schemas.microsoft.com/office/drawing/2014/main" id="{AE945C9A-0AF8-02A6-8338-E0DC97C1D9ED}"/>
              </a:ext>
            </a:extLst>
          </p:cNvPr>
          <p:cNvSpPr/>
          <p:nvPr/>
        </p:nvSpPr>
        <p:spPr>
          <a:xfrm>
            <a:off x="7868847" y="5445657"/>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Full description</a:t>
            </a:r>
          </a:p>
        </p:txBody>
      </p:sp>
      <p:sp>
        <p:nvSpPr>
          <p:cNvPr id="16" name="Rectangle 15">
            <a:extLst>
              <a:ext uri="{FF2B5EF4-FFF2-40B4-BE49-F238E27FC236}">
                <a16:creationId xmlns:a16="http://schemas.microsoft.com/office/drawing/2014/main" id="{6462B693-4544-DDB6-FEFC-50F15A2FE01F}"/>
              </a:ext>
            </a:extLst>
          </p:cNvPr>
          <p:cNvSpPr/>
          <p:nvPr/>
        </p:nvSpPr>
        <p:spPr>
          <a:xfrm>
            <a:off x="7593043" y="855744"/>
            <a:ext cx="4314914"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689 rows and 5 columns</a:t>
            </a:r>
          </a:p>
        </p:txBody>
      </p:sp>
      <p:cxnSp>
        <p:nvCxnSpPr>
          <p:cNvPr id="27" name="Connector: Elbow 26">
            <a:extLst>
              <a:ext uri="{FF2B5EF4-FFF2-40B4-BE49-F238E27FC236}">
                <a16:creationId xmlns:a16="http://schemas.microsoft.com/office/drawing/2014/main" id="{5E9E69DA-4BB4-EF2B-3D6E-39C8E023A340}"/>
              </a:ext>
            </a:extLst>
          </p:cNvPr>
          <p:cNvCxnSpPr>
            <a:stCxn id="45" idx="3"/>
            <a:endCxn id="11" idx="1"/>
          </p:cNvCxnSpPr>
          <p:nvPr/>
        </p:nvCxnSpPr>
        <p:spPr>
          <a:xfrm flipV="1">
            <a:off x="7340836" y="1830476"/>
            <a:ext cx="528011" cy="6082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07ECF86-828D-A0DB-71B7-F41FFA590F15}"/>
              </a:ext>
            </a:extLst>
          </p:cNvPr>
          <p:cNvCxnSpPr>
            <a:stCxn id="45" idx="3"/>
            <a:endCxn id="13" idx="1"/>
          </p:cNvCxnSpPr>
          <p:nvPr/>
        </p:nvCxnSpPr>
        <p:spPr>
          <a:xfrm>
            <a:off x="7340836" y="2438747"/>
            <a:ext cx="528011" cy="6236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B684BE-630E-858A-A664-995DCF9D375A}"/>
              </a:ext>
            </a:extLst>
          </p:cNvPr>
          <p:cNvCxnSpPr>
            <a:stCxn id="45" idx="3"/>
            <a:endCxn id="12" idx="1"/>
          </p:cNvCxnSpPr>
          <p:nvPr/>
        </p:nvCxnSpPr>
        <p:spPr>
          <a:xfrm>
            <a:off x="7340836" y="2438747"/>
            <a:ext cx="528011" cy="4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0A86B04-5EC7-5203-85E7-95512067E189}"/>
              </a:ext>
            </a:extLst>
          </p:cNvPr>
          <p:cNvCxnSpPr>
            <a:stCxn id="65" idx="3"/>
            <a:endCxn id="14" idx="1"/>
          </p:cNvCxnSpPr>
          <p:nvPr/>
        </p:nvCxnSpPr>
        <p:spPr>
          <a:xfrm flipV="1">
            <a:off x="7340832" y="5094339"/>
            <a:ext cx="528016" cy="5032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22D84024-FE1A-8DCF-BF75-9283FAB8378D}"/>
              </a:ext>
            </a:extLst>
          </p:cNvPr>
          <p:cNvCxnSpPr>
            <a:stCxn id="65" idx="3"/>
            <a:endCxn id="15" idx="1"/>
          </p:cNvCxnSpPr>
          <p:nvPr/>
        </p:nvCxnSpPr>
        <p:spPr>
          <a:xfrm>
            <a:off x="7340832" y="5597623"/>
            <a:ext cx="528015" cy="1359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610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500" fill="hold"/>
                                        <p:tgtEl>
                                          <p:spTgt spid="13"/>
                                        </p:tgtEl>
                                        <p:attrNameLst>
                                          <p:attrName>fillcolor</p:attrName>
                                        </p:attrNameLst>
                                      </p:cBhvr>
                                      <p:to>
                                        <a:srgbClr val="00B05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Methods – Data Frame A and B </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AF10393-74D1-E7F4-6321-9B959B873078}"/>
              </a:ext>
            </a:extLst>
          </p:cNvPr>
          <p:cNvGrpSpPr/>
          <p:nvPr/>
        </p:nvGrpSpPr>
        <p:grpSpPr>
          <a:xfrm>
            <a:off x="1072275" y="1807323"/>
            <a:ext cx="9836249" cy="3867383"/>
            <a:chOff x="2801429" y="3390900"/>
            <a:chExt cx="6589140" cy="2387240"/>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87C68814-4704-76C4-881F-6C2AB273DDE1}"/>
                </a:ext>
              </a:extLst>
            </p:cNvPr>
            <p:cNvSpPr/>
            <p:nvPr/>
          </p:nvSpPr>
          <p:spPr>
            <a:xfrm>
              <a:off x="2801429" y="3390900"/>
              <a:ext cx="6589140" cy="2387240"/>
            </a:xfrm>
            <a:prstGeom prst="rect">
              <a:avLst/>
            </a:prstGeom>
            <a:solidFill>
              <a:srgbClr val="FAFAFA"/>
            </a:solidFill>
            <a:ln>
              <a:solidFill>
                <a:srgbClr val="FAFA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3" name="Picture 12">
              <a:extLst>
                <a:ext uri="{FF2B5EF4-FFF2-40B4-BE49-F238E27FC236}">
                  <a16:creationId xmlns:a16="http://schemas.microsoft.com/office/drawing/2014/main" id="{06BF1A42-6D11-09FA-DDA3-C4284EDC3D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7882" y="3647874"/>
              <a:ext cx="6116235" cy="1969175"/>
            </a:xfrm>
            <a:prstGeom prst="rect">
              <a:avLst/>
            </a:prstGeom>
            <a:noFill/>
            <a:ln>
              <a:noFill/>
            </a:ln>
          </p:spPr>
        </p:pic>
      </p:grpSp>
    </p:spTree>
    <p:extLst>
      <p:ext uri="{BB962C8B-B14F-4D97-AF65-F5344CB8AC3E}">
        <p14:creationId xmlns:p14="http://schemas.microsoft.com/office/powerpoint/2010/main" val="4247940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Methods – Keyword list I, II and III  </a:t>
            </a:r>
          </a:p>
        </p:txBody>
      </p:sp>
      <p:sp>
        <p:nvSpPr>
          <p:cNvPr id="3" name="Text Placeholder 15"/>
          <p:cNvSpPr txBox="1">
            <a:spLocks/>
          </p:cNvSpPr>
          <p:nvPr/>
        </p:nvSpPr>
        <p:spPr>
          <a:xfrm>
            <a:off x="406400" y="1541629"/>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50534A"/>
                </a:solidFill>
              </a:rPr>
              <a:t>To analyse Data Frame A and B </a:t>
            </a:r>
            <a:endParaRPr lang="en-GB" baseline="0" dirty="0">
              <a:solidFill>
                <a:srgbClr val="50534A"/>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48EC204-3D79-5A40-61A9-1BC6AC6ADA86}"/>
              </a:ext>
            </a:extLst>
          </p:cNvPr>
          <p:cNvGraphicFramePr>
            <a:graphicFrameLocks noGrp="1"/>
          </p:cNvGraphicFramePr>
          <p:nvPr>
            <p:extLst>
              <p:ext uri="{D42A27DB-BD31-4B8C-83A1-F6EECF244321}">
                <p14:modId xmlns:p14="http://schemas.microsoft.com/office/powerpoint/2010/main" val="3520779615"/>
              </p:ext>
            </p:extLst>
          </p:nvPr>
        </p:nvGraphicFramePr>
        <p:xfrm>
          <a:off x="408001" y="2295656"/>
          <a:ext cx="11163198" cy="3261360"/>
        </p:xfrm>
        <a:graphic>
          <a:graphicData uri="http://schemas.openxmlformats.org/drawingml/2006/table">
            <a:tbl>
              <a:tblPr firstRow="1" bandRow="1">
                <a:tableStyleId>{21E4AEA4-8DFA-4A89-87EB-49C32662AFE0}</a:tableStyleId>
              </a:tblPr>
              <a:tblGrid>
                <a:gridCol w="3721066">
                  <a:extLst>
                    <a:ext uri="{9D8B030D-6E8A-4147-A177-3AD203B41FA5}">
                      <a16:colId xmlns:a16="http://schemas.microsoft.com/office/drawing/2014/main" val="4147769220"/>
                    </a:ext>
                  </a:extLst>
                </a:gridCol>
                <a:gridCol w="3721066">
                  <a:extLst>
                    <a:ext uri="{9D8B030D-6E8A-4147-A177-3AD203B41FA5}">
                      <a16:colId xmlns:a16="http://schemas.microsoft.com/office/drawing/2014/main" val="1501294544"/>
                    </a:ext>
                  </a:extLst>
                </a:gridCol>
                <a:gridCol w="3721066">
                  <a:extLst>
                    <a:ext uri="{9D8B030D-6E8A-4147-A177-3AD203B41FA5}">
                      <a16:colId xmlns:a16="http://schemas.microsoft.com/office/drawing/2014/main" val="3686288361"/>
                    </a:ext>
                  </a:extLst>
                </a:gridCol>
              </a:tblGrid>
              <a:tr h="438019">
                <a:tc>
                  <a:txBody>
                    <a:bodyPr/>
                    <a:lstStyle/>
                    <a:p>
                      <a:pPr algn="ctr"/>
                      <a:r>
                        <a:rPr lang="en-GB" sz="2800" dirty="0"/>
                        <a:t>Keyword list 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t>Keyword list 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t>Keyword list III</a:t>
                      </a:r>
                    </a:p>
                  </a:txBody>
                  <a:tcPr/>
                </a:tc>
                <a:extLst>
                  <a:ext uri="{0D108BD9-81ED-4DB2-BD59-A6C34878D82A}">
                    <a16:rowId xmlns:a16="http://schemas.microsoft.com/office/drawing/2014/main" val="287301122"/>
                  </a:ext>
                </a:extLst>
              </a:tr>
              <a:tr h="361950">
                <a:tc>
                  <a:txBody>
                    <a:bodyPr/>
                    <a:lstStyle/>
                    <a:p>
                      <a:pPr algn="ctr"/>
                      <a:r>
                        <a:rPr lang="en-GB" sz="2800" b="1" dirty="0"/>
                        <a:t>Component part </a:t>
                      </a:r>
                    </a:p>
                  </a:txBody>
                  <a:tcPr/>
                </a:tc>
                <a:tc>
                  <a:txBody>
                    <a:bodyPr/>
                    <a:lstStyle/>
                    <a:p>
                      <a:pPr algn="ctr"/>
                      <a:r>
                        <a:rPr lang="en-GB" sz="2800" b="1" dirty="0"/>
                        <a:t>Failed component </a:t>
                      </a:r>
                    </a:p>
                  </a:txBody>
                  <a:tcPr/>
                </a:tc>
                <a:tc>
                  <a:txBody>
                    <a:bodyPr/>
                    <a:lstStyle/>
                    <a:p>
                      <a:pPr algn="ctr"/>
                      <a:r>
                        <a:rPr lang="en-GB" sz="2800" b="1" dirty="0"/>
                        <a:t>Operation unit</a:t>
                      </a:r>
                    </a:p>
                  </a:txBody>
                  <a:tcPr/>
                </a:tc>
                <a:extLst>
                  <a:ext uri="{0D108BD9-81ED-4DB2-BD59-A6C34878D82A}">
                    <a16:rowId xmlns:a16="http://schemas.microsoft.com/office/drawing/2014/main" val="238053718"/>
                  </a:ext>
                </a:extLst>
              </a:tr>
              <a:tr h="1064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rgbClr val="50534A"/>
                          </a:solidFill>
                        </a:rPr>
                        <a:t>Diaphragm, valve, pipe, joint, flange, nut, PRD, Rupture disk, disk</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rgbClr val="50534A"/>
                          </a:solidFill>
                        </a:rPr>
                        <a:t>Wear, fracture, rupture, impact, fatigue, creep</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rgbClr val="50534A"/>
                          </a:solidFill>
                        </a:rPr>
                        <a:t>Truck, heat exchanger, compressor, electrolyser, storage tank, container, cracker, turbine</a:t>
                      </a:r>
                      <a:endParaRPr lang="en-GB" sz="2800" kern="1200" dirty="0">
                        <a:solidFill>
                          <a:srgbClr val="50534A"/>
                        </a:solidFill>
                        <a:latin typeface="+mn-lt"/>
                        <a:ea typeface="+mn-ea"/>
                        <a:cs typeface="+mn-cs"/>
                      </a:endParaRPr>
                    </a:p>
                  </a:txBody>
                  <a:tcPr/>
                </a:tc>
                <a:extLst>
                  <a:ext uri="{0D108BD9-81ED-4DB2-BD59-A6C34878D82A}">
                    <a16:rowId xmlns:a16="http://schemas.microsoft.com/office/drawing/2014/main" val="2174007864"/>
                  </a:ext>
                </a:extLst>
              </a:tr>
            </a:tbl>
          </a:graphicData>
        </a:graphic>
      </p:graphicFrame>
      <p:sp>
        <p:nvSpPr>
          <p:cNvPr id="10" name="TextBox 9">
            <a:extLst>
              <a:ext uri="{FF2B5EF4-FFF2-40B4-BE49-F238E27FC236}">
                <a16:creationId xmlns:a16="http://schemas.microsoft.com/office/drawing/2014/main" id="{EDE410C0-178A-7698-5A60-452A0E72A2AE}"/>
              </a:ext>
            </a:extLst>
          </p:cNvPr>
          <p:cNvSpPr txBox="1"/>
          <p:nvPr/>
        </p:nvSpPr>
        <p:spPr>
          <a:xfrm>
            <a:off x="7010401" y="5641189"/>
            <a:ext cx="4562400" cy="369332"/>
          </a:xfrm>
          <a:prstGeom prst="rect">
            <a:avLst/>
          </a:prstGeom>
          <a:noFill/>
        </p:spPr>
        <p:txBody>
          <a:bodyPr wrap="square">
            <a:spAutoFit/>
          </a:bodyPr>
          <a:lstStyle/>
          <a:p>
            <a:pPr algn="r"/>
            <a:r>
              <a:rPr lang="en-GB" i="1" kern="0" dirty="0">
                <a:solidFill>
                  <a:schemeClr val="bg2">
                    <a:lumMod val="25000"/>
                  </a:schemeClr>
                </a:solidFill>
                <a:ea typeface="Calibri" panose="020F0502020204030204" pitchFamily="34" charset="0"/>
                <a:cs typeface="Times New Roman" panose="02020603050405020304" pitchFamily="18" charset="0"/>
              </a:rPr>
              <a:t>Full list on available article</a:t>
            </a:r>
            <a:endParaRPr lang="en-GB" i="1" dirty="0">
              <a:solidFill>
                <a:schemeClr val="bg2">
                  <a:lumMod val="25000"/>
                </a:schemeClr>
              </a:solidFill>
            </a:endParaRPr>
          </a:p>
        </p:txBody>
      </p:sp>
    </p:spTree>
    <p:extLst>
      <p:ext uri="{BB962C8B-B14F-4D97-AF65-F5344CB8AC3E}">
        <p14:creationId xmlns:p14="http://schemas.microsoft.com/office/powerpoint/2010/main" val="327581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Methods – Further analyses: quality </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90BB00A-47A5-930E-67EB-AA839D1887F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468" y="1882034"/>
            <a:ext cx="11170332" cy="3093932"/>
          </a:xfrm>
          <a:prstGeom prst="rect">
            <a:avLst/>
          </a:prstGeom>
          <a:noFill/>
          <a:ln>
            <a:noFill/>
          </a:ln>
        </p:spPr>
      </p:pic>
      <p:sp>
        <p:nvSpPr>
          <p:cNvPr id="13" name="TextBox 12">
            <a:extLst>
              <a:ext uri="{FF2B5EF4-FFF2-40B4-BE49-F238E27FC236}">
                <a16:creationId xmlns:a16="http://schemas.microsoft.com/office/drawing/2014/main" id="{988F405D-4119-8519-355E-7D94E89D4349}"/>
              </a:ext>
            </a:extLst>
          </p:cNvPr>
          <p:cNvSpPr txBox="1"/>
          <p:nvPr/>
        </p:nvSpPr>
        <p:spPr>
          <a:xfrm>
            <a:off x="6375067" y="2729197"/>
            <a:ext cx="5669280" cy="2246769"/>
          </a:xfrm>
          <a:prstGeom prst="rect">
            <a:avLst/>
          </a:prstGeom>
          <a:solidFill>
            <a:schemeClr val="bg2"/>
          </a:solidFill>
        </p:spPr>
        <p:txBody>
          <a:bodyPr wrap="square" rtlCol="0">
            <a:spAutoFit/>
          </a:bodyPr>
          <a:lstStyle/>
          <a:p>
            <a:r>
              <a:rPr lang="en-GB" sz="2800" b="1" dirty="0">
                <a:solidFill>
                  <a:srgbClr val="50534A"/>
                </a:solidFill>
              </a:rPr>
              <a:t>Legend</a:t>
            </a:r>
            <a:r>
              <a:rPr lang="en-GB" sz="2800" dirty="0">
                <a:solidFill>
                  <a:srgbClr val="50534A"/>
                </a:solidFill>
              </a:rPr>
              <a:t>: </a:t>
            </a:r>
          </a:p>
          <a:p>
            <a:endParaRPr lang="en-GB" sz="2800" dirty="0">
              <a:solidFill>
                <a:srgbClr val="50534A"/>
              </a:solidFill>
            </a:endParaRPr>
          </a:p>
          <a:p>
            <a:endParaRPr lang="en-GB" sz="2800" dirty="0">
              <a:solidFill>
                <a:srgbClr val="50534A"/>
              </a:solidFill>
            </a:endParaRPr>
          </a:p>
          <a:p>
            <a:endParaRPr lang="en-GB" sz="2800" dirty="0">
              <a:solidFill>
                <a:srgbClr val="50534A"/>
              </a:solidFill>
            </a:endParaRPr>
          </a:p>
          <a:p>
            <a:endParaRPr lang="en-GB" sz="2800" dirty="0">
              <a:solidFill>
                <a:srgbClr val="50534A"/>
              </a:solidFill>
            </a:endParaRPr>
          </a:p>
        </p:txBody>
      </p:sp>
      <p:graphicFrame>
        <p:nvGraphicFramePr>
          <p:cNvPr id="14" name="Table 13">
            <a:extLst>
              <a:ext uri="{FF2B5EF4-FFF2-40B4-BE49-F238E27FC236}">
                <a16:creationId xmlns:a16="http://schemas.microsoft.com/office/drawing/2014/main" id="{67593BCD-8A42-7AC6-6620-6B348317BB8B}"/>
              </a:ext>
            </a:extLst>
          </p:cNvPr>
          <p:cNvGraphicFramePr>
            <a:graphicFrameLocks noGrp="1"/>
          </p:cNvGraphicFramePr>
          <p:nvPr>
            <p:extLst>
              <p:ext uri="{D42A27DB-BD31-4B8C-83A1-F6EECF244321}">
                <p14:modId xmlns:p14="http://schemas.microsoft.com/office/powerpoint/2010/main" val="356179400"/>
              </p:ext>
            </p:extLst>
          </p:nvPr>
        </p:nvGraphicFramePr>
        <p:xfrm>
          <a:off x="6522720" y="3282304"/>
          <a:ext cx="5373974" cy="1483360"/>
        </p:xfrm>
        <a:graphic>
          <a:graphicData uri="http://schemas.openxmlformats.org/drawingml/2006/table">
            <a:tbl>
              <a:tblPr firstRow="1" bandRow="1">
                <a:tableStyleId>{D7AC3CCA-C797-4891-BE02-D94E43425B78}</a:tableStyleId>
              </a:tblPr>
              <a:tblGrid>
                <a:gridCol w="883254">
                  <a:extLst>
                    <a:ext uri="{9D8B030D-6E8A-4147-A177-3AD203B41FA5}">
                      <a16:colId xmlns:a16="http://schemas.microsoft.com/office/drawing/2014/main" val="4176051865"/>
                    </a:ext>
                  </a:extLst>
                </a:gridCol>
                <a:gridCol w="4490720">
                  <a:extLst>
                    <a:ext uri="{9D8B030D-6E8A-4147-A177-3AD203B41FA5}">
                      <a16:colId xmlns:a16="http://schemas.microsoft.com/office/drawing/2014/main" val="3967631198"/>
                    </a:ext>
                  </a:extLst>
                </a:gridCol>
              </a:tblGrid>
              <a:tr h="370840">
                <a:tc>
                  <a:txBody>
                    <a:bodyPr/>
                    <a:lstStyle/>
                    <a:p>
                      <a:r>
                        <a:rPr lang="en-GB" dirty="0"/>
                        <a:t>Q=2</a:t>
                      </a:r>
                    </a:p>
                  </a:txBody>
                  <a:tcPr/>
                </a:tc>
                <a:tc>
                  <a:txBody>
                    <a:bodyPr/>
                    <a:lstStyle/>
                    <a:p>
                      <a:r>
                        <a:rPr lang="en-GB" sz="1800" b="1" dirty="0">
                          <a:solidFill>
                            <a:srgbClr val="50534A"/>
                          </a:solidFill>
                        </a:rPr>
                        <a:t>Very low quality, borderline validated</a:t>
                      </a:r>
                      <a:endParaRPr lang="en-GB" b="1" dirty="0"/>
                    </a:p>
                  </a:txBody>
                  <a:tcPr/>
                </a:tc>
                <a:extLst>
                  <a:ext uri="{0D108BD9-81ED-4DB2-BD59-A6C34878D82A}">
                    <a16:rowId xmlns:a16="http://schemas.microsoft.com/office/drawing/2014/main" val="3596511576"/>
                  </a:ext>
                </a:extLst>
              </a:tr>
              <a:tr h="370840">
                <a:tc>
                  <a:txBody>
                    <a:bodyPr/>
                    <a:lstStyle/>
                    <a:p>
                      <a:r>
                        <a:rPr lang="en-GB" b="1" dirty="0"/>
                        <a:t>Q=3</a:t>
                      </a:r>
                    </a:p>
                  </a:txBody>
                  <a:tcPr/>
                </a:tc>
                <a:tc>
                  <a:txBody>
                    <a:bodyPr/>
                    <a:lstStyle/>
                    <a:p>
                      <a:r>
                        <a:rPr lang="en-GB" sz="1800" b="1" dirty="0">
                          <a:solidFill>
                            <a:srgbClr val="50534A"/>
                          </a:solidFill>
                        </a:rPr>
                        <a:t>Low quality</a:t>
                      </a:r>
                      <a:endParaRPr lang="en-GB" b="1" dirty="0"/>
                    </a:p>
                  </a:txBody>
                  <a:tcPr/>
                </a:tc>
                <a:extLst>
                  <a:ext uri="{0D108BD9-81ED-4DB2-BD59-A6C34878D82A}">
                    <a16:rowId xmlns:a16="http://schemas.microsoft.com/office/drawing/2014/main" val="268632524"/>
                  </a:ext>
                </a:extLst>
              </a:tr>
              <a:tr h="370840">
                <a:tc>
                  <a:txBody>
                    <a:bodyPr/>
                    <a:lstStyle/>
                    <a:p>
                      <a:r>
                        <a:rPr lang="en-GB" b="1" dirty="0"/>
                        <a:t>Q=4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0534A"/>
                          </a:solidFill>
                        </a:rPr>
                        <a:t>Good quality (but something missing)</a:t>
                      </a:r>
                    </a:p>
                  </a:txBody>
                  <a:tcPr/>
                </a:tc>
                <a:extLst>
                  <a:ext uri="{0D108BD9-81ED-4DB2-BD59-A6C34878D82A}">
                    <a16:rowId xmlns:a16="http://schemas.microsoft.com/office/drawing/2014/main" val="2373050708"/>
                  </a:ext>
                </a:extLst>
              </a:tr>
              <a:tr h="370840">
                <a:tc>
                  <a:txBody>
                    <a:bodyPr/>
                    <a:lstStyle/>
                    <a:p>
                      <a:r>
                        <a:rPr lang="en-GB" b="1" dirty="0"/>
                        <a:t>Q=5</a:t>
                      </a:r>
                    </a:p>
                  </a:txBody>
                  <a:tcPr/>
                </a:tc>
                <a:tc>
                  <a:txBody>
                    <a:bodyPr/>
                    <a:lstStyle/>
                    <a:p>
                      <a:r>
                        <a:rPr lang="en-GB" sz="1800" b="1" dirty="0">
                          <a:solidFill>
                            <a:srgbClr val="50534A"/>
                          </a:solidFill>
                        </a:rPr>
                        <a:t>High quality (traceable and good sources)</a:t>
                      </a:r>
                      <a:endParaRPr lang="en-GB" b="1" dirty="0"/>
                    </a:p>
                  </a:txBody>
                  <a:tcPr/>
                </a:tc>
                <a:extLst>
                  <a:ext uri="{0D108BD9-81ED-4DB2-BD59-A6C34878D82A}">
                    <a16:rowId xmlns:a16="http://schemas.microsoft.com/office/drawing/2014/main" val="4018936024"/>
                  </a:ext>
                </a:extLst>
              </a:tr>
            </a:tbl>
          </a:graphicData>
        </a:graphic>
      </p:graphicFrame>
    </p:spTree>
    <p:custDataLst>
      <p:tags r:id="rId1"/>
    </p:custDataLst>
    <p:extLst>
      <p:ext uri="{BB962C8B-B14F-4D97-AF65-F5344CB8AC3E}">
        <p14:creationId xmlns:p14="http://schemas.microsoft.com/office/powerpoint/2010/main" val="205533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7999" y="624135"/>
            <a:ext cx="11355375"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Methods – Further analyses: cause</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25E15D41-BA47-8E98-B137-54AEA7ACD94D}"/>
              </a:ext>
            </a:extLst>
          </p:cNvPr>
          <p:cNvGraphicFramePr>
            <a:graphicFrameLocks noGrp="1"/>
          </p:cNvGraphicFramePr>
          <p:nvPr>
            <p:extLst>
              <p:ext uri="{D42A27DB-BD31-4B8C-83A1-F6EECF244321}">
                <p14:modId xmlns:p14="http://schemas.microsoft.com/office/powerpoint/2010/main" val="2627011042"/>
              </p:ext>
            </p:extLst>
          </p:nvPr>
        </p:nvGraphicFramePr>
        <p:xfrm>
          <a:off x="408001" y="1589703"/>
          <a:ext cx="7602524" cy="4114800"/>
        </p:xfrm>
        <a:graphic>
          <a:graphicData uri="http://schemas.openxmlformats.org/drawingml/2006/table">
            <a:tbl>
              <a:tblPr firstRow="1" bandRow="1">
                <a:tableStyleId>{21E4AEA4-8DFA-4A89-87EB-49C32662AFE0}</a:tableStyleId>
              </a:tblPr>
              <a:tblGrid>
                <a:gridCol w="7602524">
                  <a:extLst>
                    <a:ext uri="{9D8B030D-6E8A-4147-A177-3AD203B41FA5}">
                      <a16:colId xmlns:a16="http://schemas.microsoft.com/office/drawing/2014/main" val="4147769220"/>
                    </a:ext>
                  </a:extLst>
                </a:gridCol>
              </a:tblGrid>
              <a:tr h="438019">
                <a:tc>
                  <a:txBody>
                    <a:bodyPr/>
                    <a:lstStyle/>
                    <a:p>
                      <a:pPr algn="ctr"/>
                      <a:r>
                        <a:rPr lang="en-GB" sz="2800" dirty="0"/>
                        <a:t>Keyword list IV</a:t>
                      </a:r>
                    </a:p>
                  </a:txBody>
                  <a:tcPr/>
                </a:tc>
                <a:extLst>
                  <a:ext uri="{0D108BD9-81ED-4DB2-BD59-A6C34878D82A}">
                    <a16:rowId xmlns:a16="http://schemas.microsoft.com/office/drawing/2014/main" val="287301122"/>
                  </a:ext>
                </a:extLst>
              </a:tr>
              <a:tr h="361950">
                <a:tc>
                  <a:txBody>
                    <a:bodyPr/>
                    <a:lstStyle/>
                    <a:p>
                      <a:pPr algn="ctr"/>
                      <a:r>
                        <a:rPr lang="en-GB" sz="2800" b="1" dirty="0"/>
                        <a:t>Origin cause</a:t>
                      </a:r>
                    </a:p>
                  </a:txBody>
                  <a:tcPr/>
                </a:tc>
                <a:extLst>
                  <a:ext uri="{0D108BD9-81ED-4DB2-BD59-A6C34878D82A}">
                    <a16:rowId xmlns:a16="http://schemas.microsoft.com/office/drawing/2014/main" val="238053718"/>
                  </a:ext>
                </a:extLst>
              </a:tr>
              <a:tr h="1064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rgbClr val="50534A"/>
                          </a:solidFill>
                        </a:rPr>
                        <a:t>collision, roll over, overturn, road crash, crash, road incident, road accident, accident, ignition, release, explosion, fire, production, formation ignition, deflagration, burst, detonation, release, leak, leakage, failure, malfunctioning, degradation, failing to open, producing, generated, presence unexpected, formation, production fire</a:t>
                      </a:r>
                    </a:p>
                  </a:txBody>
                  <a:tcPr/>
                </a:tc>
                <a:extLst>
                  <a:ext uri="{0D108BD9-81ED-4DB2-BD59-A6C34878D82A}">
                    <a16:rowId xmlns:a16="http://schemas.microsoft.com/office/drawing/2014/main" val="2174007864"/>
                  </a:ext>
                </a:extLst>
              </a:tr>
            </a:tbl>
          </a:graphicData>
        </a:graphic>
      </p:graphicFrame>
    </p:spTree>
    <p:extLst>
      <p:ext uri="{BB962C8B-B14F-4D97-AF65-F5344CB8AC3E}">
        <p14:creationId xmlns:p14="http://schemas.microsoft.com/office/powerpoint/2010/main" val="60381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7999" y="624135"/>
            <a:ext cx="11355375"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Methods – Further analyses: safety systems</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DA0A00F-08E9-6346-453B-E7D135F61DB5}"/>
              </a:ext>
            </a:extLst>
          </p:cNvPr>
          <p:cNvSpPr txBox="1"/>
          <p:nvPr/>
        </p:nvSpPr>
        <p:spPr>
          <a:xfrm>
            <a:off x="407999" y="1625694"/>
            <a:ext cx="10839449" cy="523220"/>
          </a:xfrm>
          <a:prstGeom prst="rect">
            <a:avLst/>
          </a:prstGeom>
          <a:noFill/>
        </p:spPr>
        <p:txBody>
          <a:bodyPr wrap="square" rtlCol="0">
            <a:spAutoFit/>
          </a:bodyPr>
          <a:lstStyle/>
          <a:p>
            <a:r>
              <a:rPr lang="en-GB" sz="2800" dirty="0">
                <a:solidFill>
                  <a:srgbClr val="50534A"/>
                </a:solidFill>
              </a:rPr>
              <a:t>Qualitative analysis of safety equipment role for Data Frame A and B:</a:t>
            </a:r>
          </a:p>
        </p:txBody>
      </p:sp>
      <p:sp>
        <p:nvSpPr>
          <p:cNvPr id="11" name="TextBox 10">
            <a:extLst>
              <a:ext uri="{FF2B5EF4-FFF2-40B4-BE49-F238E27FC236}">
                <a16:creationId xmlns:a16="http://schemas.microsoft.com/office/drawing/2014/main" id="{D8A37CC3-6F72-DBB3-3732-0B659FE55108}"/>
              </a:ext>
            </a:extLst>
          </p:cNvPr>
          <p:cNvSpPr txBox="1"/>
          <p:nvPr/>
        </p:nvSpPr>
        <p:spPr>
          <a:xfrm>
            <a:off x="407999" y="2533635"/>
            <a:ext cx="10839449" cy="2277547"/>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en-GB" sz="2800" b="1" dirty="0">
                <a:solidFill>
                  <a:srgbClr val="50534A"/>
                </a:solidFill>
              </a:rPr>
              <a:t>Proactive barriers</a:t>
            </a:r>
            <a:endParaRPr lang="en-GB" sz="2800" dirty="0">
              <a:solidFill>
                <a:srgbClr val="50534A"/>
              </a:solidFill>
            </a:endParaRPr>
          </a:p>
          <a:p>
            <a:pPr marL="800100" lvl="1" indent="-342900" algn="just">
              <a:spcBef>
                <a:spcPts val="600"/>
              </a:spcBef>
              <a:spcAft>
                <a:spcPts val="600"/>
              </a:spcAft>
              <a:buFont typeface="Symbol" panose="05050102010706020507" pitchFamily="18" charset="2"/>
              <a:buChar char=""/>
            </a:pPr>
            <a:r>
              <a:rPr lang="en-GB" sz="2800" dirty="0">
                <a:solidFill>
                  <a:srgbClr val="50534A"/>
                </a:solidFill>
              </a:rPr>
              <a:t>to prevent or reduce the probability of a hazardous event </a:t>
            </a:r>
          </a:p>
          <a:p>
            <a:pPr marL="342900" lvl="0" indent="-342900" algn="just">
              <a:spcBef>
                <a:spcPts val="600"/>
              </a:spcBef>
              <a:spcAft>
                <a:spcPts val="600"/>
              </a:spcAft>
              <a:buFont typeface="Symbol" panose="05050102010706020507" pitchFamily="18" charset="2"/>
              <a:buChar char=""/>
            </a:pPr>
            <a:r>
              <a:rPr lang="en-GB" sz="2800" b="1" dirty="0">
                <a:solidFill>
                  <a:srgbClr val="50534A"/>
                </a:solidFill>
              </a:rPr>
              <a:t>Reactive barriers</a:t>
            </a:r>
          </a:p>
          <a:p>
            <a:pPr marL="800100" lvl="1" indent="-342900" algn="just">
              <a:spcBef>
                <a:spcPts val="600"/>
              </a:spcBef>
              <a:spcAft>
                <a:spcPts val="600"/>
              </a:spcAft>
              <a:buFont typeface="Symbol" panose="05050102010706020507" pitchFamily="18" charset="2"/>
              <a:buChar char=""/>
            </a:pPr>
            <a:r>
              <a:rPr lang="en-GB" sz="2800" dirty="0">
                <a:solidFill>
                  <a:srgbClr val="50534A"/>
                </a:solidFill>
              </a:rPr>
              <a:t>to avoid or reduce the consequences of a hazardous event</a:t>
            </a:r>
          </a:p>
        </p:txBody>
      </p:sp>
      <p:sp>
        <p:nvSpPr>
          <p:cNvPr id="13" name="TextBox 12">
            <a:extLst>
              <a:ext uri="{FF2B5EF4-FFF2-40B4-BE49-F238E27FC236}">
                <a16:creationId xmlns:a16="http://schemas.microsoft.com/office/drawing/2014/main" id="{609F307A-3CB5-7726-5C6E-045D2D4229DD}"/>
              </a:ext>
            </a:extLst>
          </p:cNvPr>
          <p:cNvSpPr txBox="1"/>
          <p:nvPr/>
        </p:nvSpPr>
        <p:spPr>
          <a:xfrm>
            <a:off x="8732548" y="5396717"/>
            <a:ext cx="6094268" cy="369332"/>
          </a:xfrm>
          <a:prstGeom prst="rect">
            <a:avLst/>
          </a:prstGeom>
          <a:noFill/>
        </p:spPr>
        <p:txBody>
          <a:bodyPr wrap="square">
            <a:spAutoFit/>
          </a:bodyPr>
          <a:lstStyle/>
          <a:p>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b="0" dirty="0" err="1">
                <a:effectLst/>
                <a:latin typeface="Times New Roman" panose="02020603050405020304" pitchFamily="18" charset="0"/>
                <a:ea typeface="Times New Roman" panose="02020603050405020304" pitchFamily="18" charset="0"/>
                <a:cs typeface="Times New Roman" panose="02020603050405020304" pitchFamily="18" charset="0"/>
              </a:rPr>
              <a:t>Rausand</a:t>
            </a:r>
            <a:r>
              <a:rPr lang="en-GB" sz="1800" b="0" dirty="0">
                <a:effectLst/>
                <a:latin typeface="Times New Roman" panose="02020603050405020304" pitchFamily="18" charset="0"/>
                <a:ea typeface="Times New Roman" panose="02020603050405020304" pitchFamily="18" charset="0"/>
                <a:cs typeface="Times New Roman" panose="02020603050405020304" pitchFamily="18" charset="0"/>
              </a:rPr>
              <a:t>, 2011</a:t>
            </a:r>
            <a:r>
              <a:rPr lang="en-GB" sz="1800" b="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dirty="0"/>
          </a:p>
        </p:txBody>
      </p:sp>
    </p:spTree>
    <p:extLst>
      <p:ext uri="{BB962C8B-B14F-4D97-AF65-F5344CB8AC3E}">
        <p14:creationId xmlns:p14="http://schemas.microsoft.com/office/powerpoint/2010/main" val="4134448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A87E-FEA7-26B9-A4CF-355B73BBE4BA}"/>
              </a:ext>
            </a:extLst>
          </p:cNvPr>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Results</a:t>
            </a:r>
          </a:p>
        </p:txBody>
      </p:sp>
      <p:sp>
        <p:nvSpPr>
          <p:cNvPr id="4" name="TextBox 3">
            <a:extLst>
              <a:ext uri="{FF2B5EF4-FFF2-40B4-BE49-F238E27FC236}">
                <a16:creationId xmlns:a16="http://schemas.microsoft.com/office/drawing/2014/main" id="{24B4B283-A85A-1368-FCC0-061E7832CF56}"/>
              </a:ext>
            </a:extLst>
          </p:cNvPr>
          <p:cNvSpPr txBox="1"/>
          <p:nvPr/>
        </p:nvSpPr>
        <p:spPr>
          <a:xfrm>
            <a:off x="408000" y="1599153"/>
            <a:ext cx="11164800" cy="1815882"/>
          </a:xfrm>
          <a:prstGeom prst="rect">
            <a:avLst/>
          </a:prstGeom>
          <a:noFill/>
        </p:spPr>
        <p:txBody>
          <a:bodyPr wrap="square">
            <a:spAutoFit/>
          </a:bodyPr>
          <a:lstStyle/>
          <a:p>
            <a:pPr marL="342900" indent="-342900">
              <a:buAutoNum type="arabicPeriod"/>
            </a:pPr>
            <a:r>
              <a:rPr lang="en-GB" sz="2800" dirty="0">
                <a:solidFill>
                  <a:srgbClr val="50534A"/>
                </a:solidFill>
              </a:rPr>
              <a:t>Determine</a:t>
            </a:r>
            <a:r>
              <a:rPr lang="en-GB" dirty="0"/>
              <a:t> </a:t>
            </a:r>
            <a:r>
              <a:rPr lang="en-GB" sz="2800" dirty="0">
                <a:solidFill>
                  <a:srgbClr val="50534A"/>
                </a:solidFill>
              </a:rPr>
              <a:t>the prevalence of complete partial or absent entries in the database </a:t>
            </a:r>
          </a:p>
          <a:p>
            <a:pPr marL="342900" indent="-342900">
              <a:buAutoNum type="arabicPeriod"/>
            </a:pPr>
            <a:r>
              <a:rPr lang="en-GB" sz="2800" dirty="0">
                <a:solidFill>
                  <a:srgbClr val="50534A"/>
                </a:solidFill>
              </a:rPr>
              <a:t>Causes of accidents </a:t>
            </a:r>
          </a:p>
          <a:p>
            <a:pPr marL="342900" indent="-342900">
              <a:buAutoNum type="arabicPeriod"/>
            </a:pPr>
            <a:r>
              <a:rPr lang="en-GB" sz="2800" dirty="0">
                <a:solidFill>
                  <a:srgbClr val="50534A"/>
                </a:solidFill>
              </a:rPr>
              <a:t>Role of safety barriers </a:t>
            </a:r>
          </a:p>
        </p:txBody>
      </p:sp>
    </p:spTree>
    <p:extLst>
      <p:ext uri="{BB962C8B-B14F-4D97-AF65-F5344CB8AC3E}">
        <p14:creationId xmlns:p14="http://schemas.microsoft.com/office/powerpoint/2010/main" val="34984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Data Frame A and B </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AF10393-74D1-E7F4-6321-9B959B873078}"/>
              </a:ext>
            </a:extLst>
          </p:cNvPr>
          <p:cNvGrpSpPr/>
          <p:nvPr/>
        </p:nvGrpSpPr>
        <p:grpSpPr>
          <a:xfrm>
            <a:off x="1177875" y="1687960"/>
            <a:ext cx="9836249" cy="3867383"/>
            <a:chOff x="2801429" y="3390900"/>
            <a:chExt cx="6589140" cy="2387240"/>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87C68814-4704-76C4-881F-6C2AB273DDE1}"/>
                </a:ext>
              </a:extLst>
            </p:cNvPr>
            <p:cNvSpPr/>
            <p:nvPr/>
          </p:nvSpPr>
          <p:spPr>
            <a:xfrm>
              <a:off x="2801429" y="3390900"/>
              <a:ext cx="6589140" cy="2387240"/>
            </a:xfrm>
            <a:prstGeom prst="rect">
              <a:avLst/>
            </a:prstGeom>
            <a:solidFill>
              <a:srgbClr val="FAFAFA"/>
            </a:solidFill>
            <a:ln>
              <a:solidFill>
                <a:srgbClr val="FAFA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pic>
          <p:nvPicPr>
            <p:cNvPr id="13" name="Picture 12">
              <a:extLst>
                <a:ext uri="{FF2B5EF4-FFF2-40B4-BE49-F238E27FC236}">
                  <a16:creationId xmlns:a16="http://schemas.microsoft.com/office/drawing/2014/main" id="{06BF1A42-6D11-09FA-DDA3-C4284EDC3D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7882" y="3647874"/>
              <a:ext cx="6116235" cy="1969175"/>
            </a:xfrm>
            <a:prstGeom prst="rect">
              <a:avLst/>
            </a:prstGeom>
            <a:noFill/>
            <a:ln>
              <a:noFill/>
            </a:ln>
          </p:spPr>
        </p:pic>
      </p:grpSp>
    </p:spTree>
    <p:extLst>
      <p:ext uri="{BB962C8B-B14F-4D97-AF65-F5344CB8AC3E}">
        <p14:creationId xmlns:p14="http://schemas.microsoft.com/office/powerpoint/2010/main" val="3390173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for Data Frame A</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DB190A-4B11-79B6-EBF6-C6918347FEEE}"/>
              </a:ext>
            </a:extLst>
          </p:cNvPr>
          <p:cNvSpPr/>
          <p:nvPr/>
        </p:nvSpPr>
        <p:spPr>
          <a:xfrm>
            <a:off x="1337862" y="1974813"/>
            <a:ext cx="6777037" cy="82463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Hydrogen initiating system (Data Frame A)</a:t>
            </a:r>
          </a:p>
        </p:txBody>
      </p:sp>
      <p:sp>
        <p:nvSpPr>
          <p:cNvPr id="8" name="Rectangle 7">
            <a:extLst>
              <a:ext uri="{FF2B5EF4-FFF2-40B4-BE49-F238E27FC236}">
                <a16:creationId xmlns:a16="http://schemas.microsoft.com/office/drawing/2014/main" id="{EE575AC6-9209-B642-0342-0A6117DA5947}"/>
              </a:ext>
            </a:extLst>
          </p:cNvPr>
          <p:cNvSpPr/>
          <p:nvPr/>
        </p:nvSpPr>
        <p:spPr>
          <a:xfrm>
            <a:off x="8320718" y="2065958"/>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9" name="Rectangle 8">
            <a:extLst>
              <a:ext uri="{FF2B5EF4-FFF2-40B4-BE49-F238E27FC236}">
                <a16:creationId xmlns:a16="http://schemas.microsoft.com/office/drawing/2014/main" id="{BCF40C4D-854A-9BD0-E67C-DA5C15937669}"/>
              </a:ext>
            </a:extLst>
          </p:cNvPr>
          <p:cNvSpPr/>
          <p:nvPr/>
        </p:nvSpPr>
        <p:spPr>
          <a:xfrm>
            <a:off x="8320717" y="2353858"/>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10" name="Rectangle 9">
            <a:extLst>
              <a:ext uri="{FF2B5EF4-FFF2-40B4-BE49-F238E27FC236}">
                <a16:creationId xmlns:a16="http://schemas.microsoft.com/office/drawing/2014/main" id="{74B338A8-3042-AD4F-2FC2-B5C170AE5D68}"/>
              </a:ext>
            </a:extLst>
          </p:cNvPr>
          <p:cNvSpPr/>
          <p:nvPr/>
        </p:nvSpPr>
        <p:spPr>
          <a:xfrm>
            <a:off x="9886609" y="2065958"/>
            <a:ext cx="743483" cy="28940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508</a:t>
            </a:r>
          </a:p>
        </p:txBody>
      </p:sp>
      <p:sp>
        <p:nvSpPr>
          <p:cNvPr id="12" name="Rectangle 11">
            <a:extLst>
              <a:ext uri="{FF2B5EF4-FFF2-40B4-BE49-F238E27FC236}">
                <a16:creationId xmlns:a16="http://schemas.microsoft.com/office/drawing/2014/main" id="{749CDE86-141A-10A2-09E5-F23FDA39195A}"/>
              </a:ext>
            </a:extLst>
          </p:cNvPr>
          <p:cNvSpPr/>
          <p:nvPr/>
        </p:nvSpPr>
        <p:spPr>
          <a:xfrm>
            <a:off x="9886608" y="235207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4</a:t>
            </a:r>
          </a:p>
        </p:txBody>
      </p:sp>
      <p:sp>
        <p:nvSpPr>
          <p:cNvPr id="14" name="Rectangle 13">
            <a:extLst>
              <a:ext uri="{FF2B5EF4-FFF2-40B4-BE49-F238E27FC236}">
                <a16:creationId xmlns:a16="http://schemas.microsoft.com/office/drawing/2014/main" id="{8895A6EF-0126-B19D-AEA0-6ECE28D44206}"/>
              </a:ext>
            </a:extLst>
          </p:cNvPr>
          <p:cNvSpPr/>
          <p:nvPr/>
        </p:nvSpPr>
        <p:spPr>
          <a:xfrm>
            <a:off x="1229322" y="4202512"/>
            <a:ext cx="1830016"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Q (quality)</a:t>
            </a:r>
          </a:p>
        </p:txBody>
      </p:sp>
      <p:sp>
        <p:nvSpPr>
          <p:cNvPr id="15" name="Rectangle 14">
            <a:extLst>
              <a:ext uri="{FF2B5EF4-FFF2-40B4-BE49-F238E27FC236}">
                <a16:creationId xmlns:a16="http://schemas.microsoft.com/office/drawing/2014/main" id="{647BF990-75B7-5F14-F4D7-E4CC63D26480}"/>
              </a:ext>
            </a:extLst>
          </p:cNvPr>
          <p:cNvSpPr/>
          <p:nvPr/>
        </p:nvSpPr>
        <p:spPr>
          <a:xfrm>
            <a:off x="3107866" y="4204101"/>
            <a:ext cx="257084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Cause Comment</a:t>
            </a:r>
          </a:p>
        </p:txBody>
      </p:sp>
      <p:sp>
        <p:nvSpPr>
          <p:cNvPr id="16" name="Rectangle 15">
            <a:extLst>
              <a:ext uri="{FF2B5EF4-FFF2-40B4-BE49-F238E27FC236}">
                <a16:creationId xmlns:a16="http://schemas.microsoft.com/office/drawing/2014/main" id="{414E2A1D-30B3-D025-877C-EB8B771199A0}"/>
              </a:ext>
            </a:extLst>
          </p:cNvPr>
          <p:cNvSpPr/>
          <p:nvPr/>
        </p:nvSpPr>
        <p:spPr>
          <a:xfrm>
            <a:off x="5859781" y="4198572"/>
            <a:ext cx="3186178"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Component involved </a:t>
            </a:r>
          </a:p>
        </p:txBody>
      </p:sp>
      <p:sp>
        <p:nvSpPr>
          <p:cNvPr id="17" name="Rectangle 16">
            <a:extLst>
              <a:ext uri="{FF2B5EF4-FFF2-40B4-BE49-F238E27FC236}">
                <a16:creationId xmlns:a16="http://schemas.microsoft.com/office/drawing/2014/main" id="{721C527B-B8B6-4E91-97A8-858DEEABCB2B}"/>
              </a:ext>
            </a:extLst>
          </p:cNvPr>
          <p:cNvSpPr/>
          <p:nvPr/>
        </p:nvSpPr>
        <p:spPr>
          <a:xfrm>
            <a:off x="9110522" y="4196792"/>
            <a:ext cx="2462278"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Full description</a:t>
            </a:r>
          </a:p>
        </p:txBody>
      </p:sp>
      <p:sp>
        <p:nvSpPr>
          <p:cNvPr id="18" name="Rectangle 17">
            <a:extLst>
              <a:ext uri="{FF2B5EF4-FFF2-40B4-BE49-F238E27FC236}">
                <a16:creationId xmlns:a16="http://schemas.microsoft.com/office/drawing/2014/main" id="{D15A88CD-C4A5-7542-381E-D348705C0E19}"/>
              </a:ext>
            </a:extLst>
          </p:cNvPr>
          <p:cNvSpPr/>
          <p:nvPr/>
        </p:nvSpPr>
        <p:spPr>
          <a:xfrm>
            <a:off x="2144330" y="3209835"/>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Events </a:t>
            </a:r>
          </a:p>
        </p:txBody>
      </p:sp>
      <p:sp>
        <p:nvSpPr>
          <p:cNvPr id="19" name="Rectangle 18">
            <a:extLst>
              <a:ext uri="{FF2B5EF4-FFF2-40B4-BE49-F238E27FC236}">
                <a16:creationId xmlns:a16="http://schemas.microsoft.com/office/drawing/2014/main" id="{198BCC88-8BF6-F0E4-77EF-D3D149098CB0}"/>
              </a:ext>
            </a:extLst>
          </p:cNvPr>
          <p:cNvSpPr/>
          <p:nvPr/>
        </p:nvSpPr>
        <p:spPr>
          <a:xfrm>
            <a:off x="7705607" y="3190172"/>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Facility</a:t>
            </a:r>
          </a:p>
        </p:txBody>
      </p:sp>
      <p:sp>
        <p:nvSpPr>
          <p:cNvPr id="20" name="Rectangle 19">
            <a:extLst>
              <a:ext uri="{FF2B5EF4-FFF2-40B4-BE49-F238E27FC236}">
                <a16:creationId xmlns:a16="http://schemas.microsoft.com/office/drawing/2014/main" id="{B118525B-2E63-6FC1-9698-AE58AFFEC0E6}"/>
              </a:ext>
            </a:extLst>
          </p:cNvPr>
          <p:cNvSpPr/>
          <p:nvPr/>
        </p:nvSpPr>
        <p:spPr>
          <a:xfrm>
            <a:off x="0" y="3213875"/>
            <a:ext cx="2076628"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2 Sheets</a:t>
            </a:r>
          </a:p>
        </p:txBody>
      </p:sp>
      <p:cxnSp>
        <p:nvCxnSpPr>
          <p:cNvPr id="23" name="Connector: Elbow 22">
            <a:extLst>
              <a:ext uri="{FF2B5EF4-FFF2-40B4-BE49-F238E27FC236}">
                <a16:creationId xmlns:a16="http://schemas.microsoft.com/office/drawing/2014/main" id="{514F8A93-D6A2-679F-9594-8967C1E10938}"/>
              </a:ext>
            </a:extLst>
          </p:cNvPr>
          <p:cNvCxnSpPr>
            <a:stCxn id="18" idx="2"/>
            <a:endCxn id="14" idx="0"/>
          </p:cNvCxnSpPr>
          <p:nvPr/>
        </p:nvCxnSpPr>
        <p:spPr>
          <a:xfrm rot="5400000">
            <a:off x="2521409" y="3408557"/>
            <a:ext cx="416877" cy="11710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7230318A-29FF-0D28-1A71-1C42BAF11ED8}"/>
              </a:ext>
            </a:extLst>
          </p:cNvPr>
          <p:cNvCxnSpPr>
            <a:stCxn id="18" idx="2"/>
            <a:endCxn id="15" idx="0"/>
          </p:cNvCxnSpPr>
          <p:nvPr/>
        </p:nvCxnSpPr>
        <p:spPr>
          <a:xfrm rot="16200000" flipH="1">
            <a:off x="3645093" y="3455904"/>
            <a:ext cx="418466" cy="10779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03E28D5E-A8A9-3EE4-7541-CCA849FECE63}"/>
              </a:ext>
            </a:extLst>
          </p:cNvPr>
          <p:cNvCxnSpPr>
            <a:stCxn id="19" idx="2"/>
            <a:endCxn id="16" idx="0"/>
          </p:cNvCxnSpPr>
          <p:nvPr/>
        </p:nvCxnSpPr>
        <p:spPr>
          <a:xfrm rot="5400000">
            <a:off x="7948455" y="3270387"/>
            <a:ext cx="432600" cy="14237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531ACDA-FF71-B68E-11F7-229083EEC90B}"/>
              </a:ext>
            </a:extLst>
          </p:cNvPr>
          <p:cNvCxnSpPr>
            <a:stCxn id="19" idx="2"/>
            <a:endCxn id="17" idx="0"/>
          </p:cNvCxnSpPr>
          <p:nvPr/>
        </p:nvCxnSpPr>
        <p:spPr>
          <a:xfrm rot="16200000" flipH="1">
            <a:off x="9393740" y="3248871"/>
            <a:ext cx="430820" cy="146502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669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4"/>
                                        </p:tgtEl>
                                        <p:attrNameLst>
                                          <p:attrName>style.color</p:attrName>
                                        </p:attrNameLst>
                                      </p:cBhvr>
                                      <p:to>
                                        <a:srgbClr val="00B050"/>
                                      </p:to>
                                    </p:animClr>
                                    <p:animClr clrSpc="rgb" dir="cw">
                                      <p:cBhvr>
                                        <p:cTn id="31" dur="500" fill="hold"/>
                                        <p:tgtEl>
                                          <p:spTgt spid="14"/>
                                        </p:tgtEl>
                                        <p:attrNameLst>
                                          <p:attrName>fillcolor</p:attrName>
                                        </p:attrNameLst>
                                      </p:cBhvr>
                                      <p:to>
                                        <a:srgbClr val="00B050"/>
                                      </p:to>
                                    </p:animClr>
                                    <p:set>
                                      <p:cBhvr>
                                        <p:cTn id="32" dur="500" fill="hold"/>
                                        <p:tgtEl>
                                          <p:spTgt spid="14"/>
                                        </p:tgtEl>
                                        <p:attrNameLst>
                                          <p:attrName>fill.type</p:attrName>
                                        </p:attrNameLst>
                                      </p:cBhvr>
                                      <p:to>
                                        <p:strVal val="solid"/>
                                      </p:to>
                                    </p:set>
                                    <p:set>
                                      <p:cBhvr>
                                        <p:cTn id="33" dur="500" fill="hold"/>
                                        <p:tgtEl>
                                          <p:spTgt spid="14"/>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15"/>
                                        </p:tgtEl>
                                      </p:cBhvr>
                                    </p:animEffect>
                                    <p:animScale>
                                      <p:cBhvr>
                                        <p:cTn id="38" dur="250" autoRev="1" fill="hold"/>
                                        <p:tgtEl>
                                          <p:spTgt spid="15"/>
                                        </p:tgtEl>
                                      </p:cBhvr>
                                      <p:by x="105000" y="105000"/>
                                    </p:animScale>
                                  </p:childTnLst>
                                </p:cTn>
                              </p:par>
                              <p:par>
                                <p:cTn id="39" presetID="26" presetClass="emph" presetSubtype="0" fill="hold" grpId="1" nodeType="withEffect">
                                  <p:stCondLst>
                                    <p:cond delay="0"/>
                                  </p:stCondLst>
                                  <p:childTnLst>
                                    <p:animEffect transition="out" filter="fade">
                                      <p:cBhvr>
                                        <p:cTn id="40" dur="500" tmFilter="0, 0; .2, .5; .8, .5; 1, 0"/>
                                        <p:tgtEl>
                                          <p:spTgt spid="17"/>
                                        </p:tgtEl>
                                      </p:cBhvr>
                                    </p:animEffect>
                                    <p:animScale>
                                      <p:cBhvr>
                                        <p:cTn id="41" dur="250" autoRev="1" fill="hold"/>
                                        <p:tgtEl>
                                          <p:spTgt spid="17"/>
                                        </p:tgtEl>
                                      </p:cBhvr>
                                      <p:by x="105000" y="105000"/>
                                    </p:animScale>
                                  </p:childTnLst>
                                </p:cTn>
                              </p:par>
                              <p:par>
                                <p:cTn id="42" presetID="26" presetClass="emph" presetSubtype="0" fill="hold" grpId="1" nodeType="withEffect">
                                  <p:stCondLst>
                                    <p:cond delay="0"/>
                                  </p:stCondLst>
                                  <p:childTnLst>
                                    <p:animEffect transition="out" filter="fade">
                                      <p:cBhvr>
                                        <p:cTn id="43" dur="500" tmFilter="0, 0; .2, .5; .8, .5; 1, 0"/>
                                        <p:tgtEl>
                                          <p:spTgt spid="16"/>
                                        </p:tgtEl>
                                      </p:cBhvr>
                                    </p:animEffect>
                                    <p:animScale>
                                      <p:cBhvr>
                                        <p:cTn id="4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6" grpId="0" animBg="1"/>
      <p:bldP spid="16" grpId="1" animBg="1"/>
      <p:bldP spid="17" grpId="0" animBg="1"/>
      <p:bldP spid="17" grpId="1" animBg="1"/>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538912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Completeness of Data Frame A</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CD09B283-E6C4-E874-99BB-DCC7BB191213}"/>
              </a:ext>
            </a:extLst>
          </p:cNvPr>
          <p:cNvGraphicFramePr>
            <a:graphicFrameLocks/>
          </p:cNvGraphicFramePr>
          <p:nvPr>
            <p:extLst>
              <p:ext uri="{D42A27DB-BD31-4B8C-83A1-F6EECF244321}">
                <p14:modId xmlns:p14="http://schemas.microsoft.com/office/powerpoint/2010/main" val="1858228855"/>
              </p:ext>
            </p:extLst>
          </p:nvPr>
        </p:nvGraphicFramePr>
        <p:xfrm>
          <a:off x="5600700" y="133351"/>
          <a:ext cx="6468173" cy="5894628"/>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679D5A8D-60FE-FC82-3C51-B32032C7C250}"/>
              </a:ext>
            </a:extLst>
          </p:cNvPr>
          <p:cNvSpPr txBox="1"/>
          <p:nvPr/>
        </p:nvSpPr>
        <p:spPr>
          <a:xfrm>
            <a:off x="408000" y="2135294"/>
            <a:ext cx="4344240" cy="523220"/>
          </a:xfrm>
          <a:prstGeom prst="rect">
            <a:avLst/>
          </a:prstGeom>
          <a:noFill/>
        </p:spPr>
        <p:txBody>
          <a:bodyPr wrap="square">
            <a:spAutoFit/>
          </a:bodyPr>
          <a:lstStyle/>
          <a:p>
            <a:r>
              <a:rPr lang="en-GB" sz="2800" dirty="0">
                <a:solidFill>
                  <a:srgbClr val="50534A"/>
                </a:solidFill>
              </a:rPr>
              <a:t>Failure mode entries</a:t>
            </a:r>
          </a:p>
        </p:txBody>
      </p:sp>
    </p:spTree>
    <p:extLst>
      <p:ext uri="{BB962C8B-B14F-4D97-AF65-F5344CB8AC3E}">
        <p14:creationId xmlns:p14="http://schemas.microsoft.com/office/powerpoint/2010/main" val="2222867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Table of content</a:t>
            </a:r>
            <a:endParaRPr lang="en-GB" baseline="0" dirty="0">
              <a:solidFill>
                <a:srgbClr val="E4002B"/>
              </a:solidFill>
            </a:endParaRPr>
          </a:p>
        </p:txBody>
      </p:sp>
      <p:sp>
        <p:nvSpPr>
          <p:cNvPr id="3" name="Text Placeholder 15"/>
          <p:cNvSpPr txBox="1">
            <a:spLocks/>
          </p:cNvSpPr>
          <p:nvPr/>
        </p:nvSpPr>
        <p:spPr>
          <a:xfrm>
            <a:off x="406400" y="1541629"/>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solidFill>
                  <a:srgbClr val="50534A"/>
                </a:solidFill>
              </a:rPr>
              <a:t>Short introduction and motivation </a:t>
            </a:r>
          </a:p>
          <a:p>
            <a:r>
              <a:rPr lang="en-GB" dirty="0">
                <a:solidFill>
                  <a:srgbClr val="50534A"/>
                </a:solidFill>
              </a:rPr>
              <a:t>Goal</a:t>
            </a:r>
          </a:p>
          <a:p>
            <a:r>
              <a:rPr lang="en-GB" baseline="0" dirty="0">
                <a:solidFill>
                  <a:srgbClr val="50534A"/>
                </a:solidFill>
              </a:rPr>
              <a:t>Methods </a:t>
            </a:r>
          </a:p>
          <a:p>
            <a:r>
              <a:rPr lang="en-GB" dirty="0">
                <a:solidFill>
                  <a:srgbClr val="50534A"/>
                </a:solidFill>
              </a:rPr>
              <a:t>	HIAD2.0 database </a:t>
            </a:r>
          </a:p>
          <a:p>
            <a:r>
              <a:rPr lang="en-GB" baseline="0" dirty="0">
                <a:solidFill>
                  <a:srgbClr val="50534A"/>
                </a:solidFill>
              </a:rPr>
              <a:t>	Keyword lists and analyses performed  </a:t>
            </a:r>
          </a:p>
          <a:p>
            <a:r>
              <a:rPr lang="en-GB" dirty="0">
                <a:solidFill>
                  <a:srgbClr val="50534A"/>
                </a:solidFill>
              </a:rPr>
              <a:t>Results </a:t>
            </a:r>
          </a:p>
          <a:p>
            <a:r>
              <a:rPr lang="en-GB" baseline="0" dirty="0">
                <a:solidFill>
                  <a:srgbClr val="50534A"/>
                </a:solidFill>
              </a:rPr>
              <a:t>Conclusions </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5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54340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Completeness of Data Frame A</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719D8892-3617-99DF-EF1A-F1DCB3069E70}"/>
              </a:ext>
            </a:extLst>
          </p:cNvPr>
          <p:cNvGraphicFramePr>
            <a:graphicFrameLocks/>
          </p:cNvGraphicFramePr>
          <p:nvPr>
            <p:extLst>
              <p:ext uri="{D42A27DB-BD31-4B8C-83A1-F6EECF244321}">
                <p14:modId xmlns:p14="http://schemas.microsoft.com/office/powerpoint/2010/main" val="983194434"/>
              </p:ext>
            </p:extLst>
          </p:nvPr>
        </p:nvGraphicFramePr>
        <p:xfrm>
          <a:off x="5567680" y="223520"/>
          <a:ext cx="6624320" cy="5943084"/>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5CF43A46-CC87-548F-DB40-E1E47B0F5927}"/>
              </a:ext>
            </a:extLst>
          </p:cNvPr>
          <p:cNvSpPr txBox="1"/>
          <p:nvPr/>
        </p:nvSpPr>
        <p:spPr>
          <a:xfrm>
            <a:off x="408000" y="2054909"/>
            <a:ext cx="5859450" cy="523220"/>
          </a:xfrm>
          <a:prstGeom prst="rect">
            <a:avLst/>
          </a:prstGeom>
          <a:noFill/>
        </p:spPr>
        <p:txBody>
          <a:bodyPr wrap="square">
            <a:spAutoFit/>
          </a:bodyPr>
          <a:lstStyle/>
          <a:p>
            <a:r>
              <a:rPr lang="en-GB" sz="2800" dirty="0">
                <a:solidFill>
                  <a:srgbClr val="50534A"/>
                </a:solidFill>
              </a:rPr>
              <a:t>Failure mode </a:t>
            </a:r>
            <a:r>
              <a:rPr lang="en-GB" sz="2800" b="1" u="sng" dirty="0">
                <a:solidFill>
                  <a:srgbClr val="50534A"/>
                </a:solidFill>
              </a:rPr>
              <a:t>and component</a:t>
            </a:r>
            <a:r>
              <a:rPr lang="en-GB" sz="2800" dirty="0">
                <a:solidFill>
                  <a:srgbClr val="50534A"/>
                </a:solidFill>
              </a:rPr>
              <a:t> entries</a:t>
            </a:r>
          </a:p>
        </p:txBody>
      </p:sp>
    </p:spTree>
    <p:extLst>
      <p:ext uri="{BB962C8B-B14F-4D97-AF65-F5344CB8AC3E}">
        <p14:creationId xmlns:p14="http://schemas.microsoft.com/office/powerpoint/2010/main" val="335013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Quality </a:t>
            </a:r>
          </a:p>
          <a:p>
            <a:r>
              <a:rPr lang="en-GB" dirty="0">
                <a:solidFill>
                  <a:srgbClr val="E4002B"/>
                </a:solidFill>
              </a:rPr>
              <a:t>of Data Frame A </a:t>
            </a:r>
            <a:endParaRPr lang="en-GB" baseline="0" dirty="0">
              <a:solidFill>
                <a:srgbClr val="E4002B"/>
              </a:solidFill>
            </a:endParaRPr>
          </a:p>
        </p:txBody>
      </p:sp>
      <p:sp>
        <p:nvSpPr>
          <p:cNvPr id="3" name="Text Placeholder 15"/>
          <p:cNvSpPr txBox="1">
            <a:spLocks/>
          </p:cNvSpPr>
          <p:nvPr/>
        </p:nvSpPr>
        <p:spPr>
          <a:xfrm>
            <a:off x="406400" y="1917549"/>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baseline="0" dirty="0">
              <a:solidFill>
                <a:srgbClr val="50534A"/>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9B57BD6B-922C-0FDF-10FE-58A821FFC305}"/>
              </a:ext>
            </a:extLst>
          </p:cNvPr>
          <p:cNvGraphicFramePr>
            <a:graphicFrameLocks/>
          </p:cNvGraphicFramePr>
          <p:nvPr>
            <p:extLst>
              <p:ext uri="{D42A27DB-BD31-4B8C-83A1-F6EECF244321}">
                <p14:modId xmlns:p14="http://schemas.microsoft.com/office/powerpoint/2010/main" val="3126107688"/>
              </p:ext>
            </p:extLst>
          </p:nvPr>
        </p:nvGraphicFramePr>
        <p:xfrm>
          <a:off x="4517956" y="1"/>
          <a:ext cx="8052752" cy="6294596"/>
        </p:xfrm>
        <a:graphic>
          <a:graphicData uri="http://schemas.openxmlformats.org/drawingml/2006/chart">
            <c:chart xmlns:c="http://schemas.openxmlformats.org/drawingml/2006/chart" xmlns:r="http://schemas.openxmlformats.org/officeDocument/2006/relationships" r:id="rId6"/>
          </a:graphicData>
        </a:graphic>
      </p:graphicFrame>
      <p:sp>
        <p:nvSpPr>
          <p:cNvPr id="10" name="Rectangle 9">
            <a:extLst>
              <a:ext uri="{FF2B5EF4-FFF2-40B4-BE49-F238E27FC236}">
                <a16:creationId xmlns:a16="http://schemas.microsoft.com/office/drawing/2014/main" id="{87577A81-2448-F41D-E587-AFFDF5E47994}"/>
              </a:ext>
            </a:extLst>
          </p:cNvPr>
          <p:cNvSpPr/>
          <p:nvPr/>
        </p:nvSpPr>
        <p:spPr>
          <a:xfrm>
            <a:off x="5151120" y="4706196"/>
            <a:ext cx="6959600" cy="262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9" name="Rectangle 8">
            <a:extLst>
              <a:ext uri="{FF2B5EF4-FFF2-40B4-BE49-F238E27FC236}">
                <a16:creationId xmlns:a16="http://schemas.microsoft.com/office/drawing/2014/main" id="{C29C6D72-5F3A-4814-D95B-11A800181C01}"/>
              </a:ext>
            </a:extLst>
          </p:cNvPr>
          <p:cNvSpPr/>
          <p:nvPr/>
        </p:nvSpPr>
        <p:spPr>
          <a:xfrm>
            <a:off x="5669280" y="4632960"/>
            <a:ext cx="2184400" cy="3352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Cause Comment</a:t>
            </a:r>
          </a:p>
        </p:txBody>
      </p:sp>
      <p:sp>
        <p:nvSpPr>
          <p:cNvPr id="11" name="Rectangle 10">
            <a:extLst>
              <a:ext uri="{FF2B5EF4-FFF2-40B4-BE49-F238E27FC236}">
                <a16:creationId xmlns:a16="http://schemas.microsoft.com/office/drawing/2014/main" id="{20B9DB02-DB21-4047-D766-27CDF4B53E19}"/>
              </a:ext>
            </a:extLst>
          </p:cNvPr>
          <p:cNvSpPr/>
          <p:nvPr/>
        </p:nvSpPr>
        <p:spPr>
          <a:xfrm>
            <a:off x="7966106" y="4632960"/>
            <a:ext cx="4206240" cy="2620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Rectangle 11">
            <a:extLst>
              <a:ext uri="{FF2B5EF4-FFF2-40B4-BE49-F238E27FC236}">
                <a16:creationId xmlns:a16="http://schemas.microsoft.com/office/drawing/2014/main" id="{4F05C720-2875-2211-9129-20792B15C960}"/>
              </a:ext>
            </a:extLst>
          </p:cNvPr>
          <p:cNvSpPr/>
          <p:nvPr/>
        </p:nvSpPr>
        <p:spPr>
          <a:xfrm>
            <a:off x="7797800" y="4632960"/>
            <a:ext cx="2143094" cy="3352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Components Involved</a:t>
            </a:r>
          </a:p>
        </p:txBody>
      </p:sp>
      <p:sp>
        <p:nvSpPr>
          <p:cNvPr id="13" name="Rectangle 12">
            <a:extLst>
              <a:ext uri="{FF2B5EF4-FFF2-40B4-BE49-F238E27FC236}">
                <a16:creationId xmlns:a16="http://schemas.microsoft.com/office/drawing/2014/main" id="{275954CF-335C-A2BC-BC56-B968CB5BCA74}"/>
              </a:ext>
            </a:extLst>
          </p:cNvPr>
          <p:cNvSpPr/>
          <p:nvPr/>
        </p:nvSpPr>
        <p:spPr>
          <a:xfrm>
            <a:off x="9940894" y="4632960"/>
            <a:ext cx="2088546" cy="33528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2060"/>
                </a:solidFill>
              </a:rPr>
              <a:t>Full description</a:t>
            </a:r>
          </a:p>
        </p:txBody>
      </p:sp>
      <p:sp>
        <p:nvSpPr>
          <p:cNvPr id="14" name="Rectangle 13">
            <a:extLst>
              <a:ext uri="{FF2B5EF4-FFF2-40B4-BE49-F238E27FC236}">
                <a16:creationId xmlns:a16="http://schemas.microsoft.com/office/drawing/2014/main" id="{7EDD043D-4C08-7F0E-4BD3-E79CB633ED0E}"/>
              </a:ext>
            </a:extLst>
          </p:cNvPr>
          <p:cNvSpPr/>
          <p:nvPr/>
        </p:nvSpPr>
        <p:spPr>
          <a:xfrm>
            <a:off x="5669280" y="4977220"/>
            <a:ext cx="2128520" cy="125664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Rectangle 15">
            <a:extLst>
              <a:ext uri="{FF2B5EF4-FFF2-40B4-BE49-F238E27FC236}">
                <a16:creationId xmlns:a16="http://schemas.microsoft.com/office/drawing/2014/main" id="{AC5594FC-74B4-786B-A17F-459AD024C08D}"/>
              </a:ext>
            </a:extLst>
          </p:cNvPr>
          <p:cNvSpPr/>
          <p:nvPr/>
        </p:nvSpPr>
        <p:spPr>
          <a:xfrm>
            <a:off x="7812374" y="4977220"/>
            <a:ext cx="2128520" cy="1265625"/>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7" name="Rectangle 16">
            <a:extLst>
              <a:ext uri="{FF2B5EF4-FFF2-40B4-BE49-F238E27FC236}">
                <a16:creationId xmlns:a16="http://schemas.microsoft.com/office/drawing/2014/main" id="{9871AAA6-0EB4-8EB2-987B-0CBA2BA10054}"/>
              </a:ext>
            </a:extLst>
          </p:cNvPr>
          <p:cNvSpPr/>
          <p:nvPr/>
        </p:nvSpPr>
        <p:spPr>
          <a:xfrm>
            <a:off x="9940894" y="4977220"/>
            <a:ext cx="2088546" cy="1256644"/>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extLst>
      <p:ext uri="{BB962C8B-B14F-4D97-AF65-F5344CB8AC3E}">
        <p14:creationId xmlns:p14="http://schemas.microsoft.com/office/powerpoint/2010/main" val="240805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Cause classification </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A8605E42-FCFF-30ED-7505-6E85F1C3133B}"/>
              </a:ext>
            </a:extLst>
          </p:cNvPr>
          <p:cNvGraphicFramePr>
            <a:graphicFrameLocks/>
          </p:cNvGraphicFramePr>
          <p:nvPr>
            <p:extLst>
              <p:ext uri="{D42A27DB-BD31-4B8C-83A1-F6EECF244321}">
                <p14:modId xmlns:p14="http://schemas.microsoft.com/office/powerpoint/2010/main" val="1600412989"/>
              </p:ext>
            </p:extLst>
          </p:nvPr>
        </p:nvGraphicFramePr>
        <p:xfrm>
          <a:off x="5088731" y="1249098"/>
          <a:ext cx="6798469" cy="48455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1280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Role of Safety Equipment </a:t>
            </a:r>
            <a:endParaRPr lang="en-GB" baseline="0" dirty="0">
              <a:solidFill>
                <a:srgbClr val="E4002B"/>
              </a:solidFill>
            </a:endParaRPr>
          </a:p>
        </p:txBody>
      </p:sp>
      <p:sp>
        <p:nvSpPr>
          <p:cNvPr id="3" name="Text Placeholder 15"/>
          <p:cNvSpPr txBox="1">
            <a:spLocks/>
          </p:cNvSpPr>
          <p:nvPr/>
        </p:nvSpPr>
        <p:spPr>
          <a:xfrm>
            <a:off x="406400" y="1541629"/>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Arial body 28pt one max - subtitle can be deleted </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F807F7B5-74D6-7175-76D5-CEAB7F77429C}"/>
              </a:ext>
            </a:extLst>
          </p:cNvPr>
          <p:cNvGraphicFramePr>
            <a:graphicFrameLocks noGrp="1"/>
          </p:cNvGraphicFramePr>
          <p:nvPr>
            <p:extLst>
              <p:ext uri="{D42A27DB-BD31-4B8C-83A1-F6EECF244321}">
                <p14:modId xmlns:p14="http://schemas.microsoft.com/office/powerpoint/2010/main" val="655491142"/>
              </p:ext>
            </p:extLst>
          </p:nvPr>
        </p:nvGraphicFramePr>
        <p:xfrm>
          <a:off x="408000" y="1386840"/>
          <a:ext cx="11163199" cy="4484626"/>
        </p:xfrm>
        <a:graphic>
          <a:graphicData uri="http://schemas.openxmlformats.org/drawingml/2006/table">
            <a:tbl>
              <a:tblPr firstRow="1" firstCol="1" bandRow="1">
                <a:tableStyleId>{6E25E649-3F16-4E02-A733-19D2CDBF48F0}</a:tableStyleId>
              </a:tblPr>
              <a:tblGrid>
                <a:gridCol w="1563609">
                  <a:extLst>
                    <a:ext uri="{9D8B030D-6E8A-4147-A177-3AD203B41FA5}">
                      <a16:colId xmlns:a16="http://schemas.microsoft.com/office/drawing/2014/main" val="3305448519"/>
                    </a:ext>
                  </a:extLst>
                </a:gridCol>
                <a:gridCol w="1174812">
                  <a:extLst>
                    <a:ext uri="{9D8B030D-6E8A-4147-A177-3AD203B41FA5}">
                      <a16:colId xmlns:a16="http://schemas.microsoft.com/office/drawing/2014/main" val="2264645989"/>
                    </a:ext>
                  </a:extLst>
                </a:gridCol>
                <a:gridCol w="3672610">
                  <a:extLst>
                    <a:ext uri="{9D8B030D-6E8A-4147-A177-3AD203B41FA5}">
                      <a16:colId xmlns:a16="http://schemas.microsoft.com/office/drawing/2014/main" val="546762961"/>
                    </a:ext>
                  </a:extLst>
                </a:gridCol>
                <a:gridCol w="1400178">
                  <a:extLst>
                    <a:ext uri="{9D8B030D-6E8A-4147-A177-3AD203B41FA5}">
                      <a16:colId xmlns:a16="http://schemas.microsoft.com/office/drawing/2014/main" val="2390925345"/>
                    </a:ext>
                  </a:extLst>
                </a:gridCol>
                <a:gridCol w="3351990">
                  <a:extLst>
                    <a:ext uri="{9D8B030D-6E8A-4147-A177-3AD203B41FA5}">
                      <a16:colId xmlns:a16="http://schemas.microsoft.com/office/drawing/2014/main" val="143373943"/>
                    </a:ext>
                  </a:extLst>
                </a:gridCol>
              </a:tblGrid>
              <a:tr h="598207">
                <a:tc>
                  <a:txBody>
                    <a:bodyPr/>
                    <a:lstStyle/>
                    <a:p>
                      <a:pPr>
                        <a:lnSpc>
                          <a:spcPct val="107000"/>
                        </a:lnSpc>
                        <a:spcAft>
                          <a:spcPts val="800"/>
                        </a:spcAft>
                      </a:pPr>
                      <a:r>
                        <a:rPr lang="en-GB" sz="2800" kern="100" dirty="0">
                          <a:effectLst/>
                        </a:rPr>
                        <a:t>Type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ID</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Event</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Country, Year</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Comment</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0842575"/>
                  </a:ext>
                </a:extLst>
              </a:tr>
              <a:tr h="598207">
                <a:tc>
                  <a:txBody>
                    <a:bodyPr/>
                    <a:lstStyle/>
                    <a:p>
                      <a:pPr>
                        <a:lnSpc>
                          <a:spcPct val="107000"/>
                        </a:lnSpc>
                        <a:spcAft>
                          <a:spcPts val="800"/>
                        </a:spcAft>
                      </a:pPr>
                      <a:r>
                        <a:rPr lang="en-GB" sz="2800" kern="100">
                          <a:effectLst/>
                        </a:rPr>
                        <a:t>Sensors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ID401</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Detection of hydrogen release</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Norway, 2012</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Initiate a shutdown procedure, credited in the event</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30868"/>
                  </a:ext>
                </a:extLst>
              </a:tr>
              <a:tr h="598207">
                <a:tc>
                  <a:txBody>
                    <a:bodyPr/>
                    <a:lstStyle/>
                    <a:p>
                      <a:pPr>
                        <a:lnSpc>
                          <a:spcPct val="107000"/>
                        </a:lnSpc>
                        <a:spcAft>
                          <a:spcPts val="800"/>
                        </a:spcAft>
                      </a:pPr>
                      <a:r>
                        <a:rPr lang="en-GB" sz="2800" kern="100">
                          <a:effectLst/>
                        </a:rPr>
                        <a:t>Sensors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ID177</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Explosion at a facility</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France, 2003</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Failure on demand</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027003"/>
                  </a:ext>
                </a:extLst>
              </a:tr>
              <a:tr h="598207">
                <a:tc>
                  <a:txBody>
                    <a:bodyPr/>
                    <a:lstStyle/>
                    <a:p>
                      <a:pPr>
                        <a:lnSpc>
                          <a:spcPct val="107000"/>
                        </a:lnSpc>
                        <a:spcAft>
                          <a:spcPts val="800"/>
                        </a:spcAft>
                      </a:pPr>
                      <a:r>
                        <a:rPr lang="en-GB" sz="2800" kern="100">
                          <a:effectLst/>
                        </a:rPr>
                        <a:t>Alarms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ID228 </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Explosion and fire in a refinery</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UK, 1987</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dirty="0">
                          <a:effectLst/>
                        </a:rPr>
                        <a:t>Did not work because previously disconnected</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6347130"/>
                  </a:ext>
                </a:extLst>
              </a:tr>
            </a:tbl>
          </a:graphicData>
        </a:graphic>
      </p:graphicFrame>
    </p:spTree>
    <p:extLst>
      <p:ext uri="{BB962C8B-B14F-4D97-AF65-F5344CB8AC3E}">
        <p14:creationId xmlns:p14="http://schemas.microsoft.com/office/powerpoint/2010/main" val="9995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Conclusions </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BE9A28-D018-66D7-D4D8-55FD396C6DD3}"/>
              </a:ext>
            </a:extLst>
          </p:cNvPr>
          <p:cNvSpPr txBox="1"/>
          <p:nvPr/>
        </p:nvSpPr>
        <p:spPr>
          <a:xfrm>
            <a:off x="408000" y="1541629"/>
            <a:ext cx="10450500" cy="2092881"/>
          </a:xfrm>
          <a:prstGeom prst="rect">
            <a:avLst/>
          </a:prstGeom>
          <a:noFill/>
        </p:spPr>
        <p:txBody>
          <a:bodyPr wrap="square">
            <a:spAutoFit/>
          </a:bodyPr>
          <a:lstStyle/>
          <a:p>
            <a:pPr marL="514350" indent="-514350">
              <a:buFont typeface="+mj-lt"/>
              <a:buAutoNum type="arabicPeriod"/>
            </a:pPr>
            <a:r>
              <a:rPr lang="en-GB" sz="2800" dirty="0">
                <a:solidFill>
                  <a:srgbClr val="50534A"/>
                </a:solidFill>
              </a:rPr>
              <a:t>Establishment of centralized data collection and sharing platforms</a:t>
            </a:r>
          </a:p>
          <a:p>
            <a:pPr marL="514350" indent="-514350">
              <a:buFont typeface="+mj-lt"/>
              <a:buAutoNum type="arabicPeriod"/>
            </a:pPr>
            <a:r>
              <a:rPr lang="en-GB" sz="2800" dirty="0">
                <a:solidFill>
                  <a:srgbClr val="50534A"/>
                </a:solidFill>
              </a:rPr>
              <a:t>Development of universal definitions of hydrogen equipment classes and failure modes</a:t>
            </a:r>
          </a:p>
          <a:p>
            <a:pPr marL="514350" indent="-514350">
              <a:buFont typeface="+mj-lt"/>
              <a:buAutoNum type="arabicPeriod"/>
            </a:pPr>
            <a:r>
              <a:rPr lang="en-GB" sz="2800" dirty="0">
                <a:solidFill>
                  <a:srgbClr val="50534A"/>
                </a:solidFill>
              </a:rPr>
              <a:t>Guidelines for adequate selection of safety equipment</a:t>
            </a:r>
          </a:p>
          <a:p>
            <a:endParaRPr lang="en-GB" baseline="0" dirty="0">
              <a:solidFill>
                <a:srgbClr val="50534A"/>
              </a:solidFill>
            </a:endParaRPr>
          </a:p>
        </p:txBody>
      </p:sp>
    </p:spTree>
    <p:extLst>
      <p:ext uri="{BB962C8B-B14F-4D97-AF65-F5344CB8AC3E}">
        <p14:creationId xmlns:p14="http://schemas.microsoft.com/office/powerpoint/2010/main" val="350689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Conclusions </a:t>
            </a:r>
            <a:endParaRPr lang="en-GB" baseline="0" dirty="0">
              <a:solidFill>
                <a:srgbClr val="E4002B"/>
              </a:solidFill>
            </a:endParaRPr>
          </a:p>
        </p:txBody>
      </p:sp>
      <p:sp>
        <p:nvSpPr>
          <p:cNvPr id="3" name="Text Placeholder 15"/>
          <p:cNvSpPr txBox="1">
            <a:spLocks/>
          </p:cNvSpPr>
          <p:nvPr/>
        </p:nvSpPr>
        <p:spPr>
          <a:xfrm>
            <a:off x="406400" y="1541628"/>
            <a:ext cx="11164800" cy="4287671"/>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dirty="0">
                <a:solidFill>
                  <a:srgbClr val="50534A"/>
                </a:solidFill>
              </a:rPr>
              <a:t>Unlikeliness of locating failure mode and component class</a:t>
            </a:r>
          </a:p>
          <a:p>
            <a:pPr marL="457200" indent="-457200">
              <a:buFont typeface="Arial" panose="020B0604020202020204" pitchFamily="34" charset="0"/>
              <a:buChar char="•"/>
            </a:pPr>
            <a:endParaRPr lang="en-GB" dirty="0">
              <a:solidFill>
                <a:srgbClr val="50534A"/>
              </a:solidFill>
            </a:endParaRPr>
          </a:p>
          <a:p>
            <a:pPr marL="457200" indent="-457200">
              <a:buFont typeface="Arial" panose="020B0604020202020204" pitchFamily="34" charset="0"/>
              <a:buChar char="•"/>
            </a:pPr>
            <a:r>
              <a:rPr lang="en-GB" dirty="0">
                <a:solidFill>
                  <a:srgbClr val="50534A"/>
                </a:solidFill>
              </a:rPr>
              <a:t>Suggestions to add designated columns in the database</a:t>
            </a:r>
          </a:p>
          <a:p>
            <a:pPr marL="914400" lvl="1" indent="-457200">
              <a:buFont typeface="Arial" panose="020B0604020202020204" pitchFamily="34" charset="0"/>
              <a:buChar char="•"/>
            </a:pPr>
            <a:r>
              <a:rPr lang="en-GB" sz="2800" b="1" dirty="0">
                <a:solidFill>
                  <a:srgbClr val="C00000"/>
                </a:solidFill>
              </a:rPr>
              <a:t>Operation unit </a:t>
            </a:r>
          </a:p>
          <a:p>
            <a:pPr marL="914400" lvl="1" indent="-457200">
              <a:buFont typeface="Arial" panose="020B0604020202020204" pitchFamily="34" charset="0"/>
              <a:buChar char="•"/>
            </a:pPr>
            <a:r>
              <a:rPr lang="en-GB" sz="2800" b="1" dirty="0">
                <a:solidFill>
                  <a:srgbClr val="C00000"/>
                </a:solidFill>
              </a:rPr>
              <a:t>Failure modes </a:t>
            </a:r>
          </a:p>
          <a:p>
            <a:pPr marL="1371600" lvl="2" indent="-457200">
              <a:buFont typeface="+mj-lt"/>
              <a:buAutoNum type="arabicPeriod"/>
            </a:pPr>
            <a:r>
              <a:rPr lang="en-GB" sz="2800" dirty="0">
                <a:solidFill>
                  <a:srgbClr val="50534A"/>
                </a:solidFill>
              </a:rPr>
              <a:t>Component part (where) </a:t>
            </a:r>
          </a:p>
          <a:p>
            <a:pPr marL="1371600" lvl="2" indent="-457200">
              <a:buFont typeface="+mj-lt"/>
              <a:buAutoNum type="arabicPeriod"/>
            </a:pPr>
            <a:r>
              <a:rPr lang="en-GB" sz="2800" dirty="0">
                <a:solidFill>
                  <a:srgbClr val="50534A"/>
                </a:solidFill>
              </a:rPr>
              <a:t>Failed component (failure itself)</a:t>
            </a:r>
          </a:p>
          <a:p>
            <a:endParaRPr lang="en-GB" baseline="0" dirty="0">
              <a:solidFill>
                <a:srgbClr val="50534A"/>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4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Conclusions </a:t>
            </a:r>
            <a:endParaRPr lang="en-GB" baseline="0" dirty="0">
              <a:solidFill>
                <a:srgbClr val="E4002B"/>
              </a:solidFill>
            </a:endParaRPr>
          </a:p>
        </p:txBody>
      </p:sp>
      <p:sp>
        <p:nvSpPr>
          <p:cNvPr id="3" name="Text Placeholder 15"/>
          <p:cNvSpPr txBox="1">
            <a:spLocks/>
          </p:cNvSpPr>
          <p:nvPr/>
        </p:nvSpPr>
        <p:spPr>
          <a:xfrm>
            <a:off x="406400" y="1541628"/>
            <a:ext cx="11164800" cy="4287671"/>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dirty="0">
                <a:solidFill>
                  <a:srgbClr val="50534A"/>
                </a:solidFill>
              </a:rPr>
              <a:t>Proactive barriers are mentioned the least </a:t>
            </a:r>
          </a:p>
          <a:p>
            <a:pPr marL="457200" indent="-457200">
              <a:buFont typeface="Arial" panose="020B0604020202020204" pitchFamily="34" charset="0"/>
              <a:buChar char="•"/>
            </a:pPr>
            <a:r>
              <a:rPr lang="en-GB" dirty="0">
                <a:solidFill>
                  <a:srgbClr val="50534A"/>
                </a:solidFill>
              </a:rPr>
              <a:t>Continuous improvement is needed</a:t>
            </a:r>
          </a:p>
          <a:p>
            <a:pPr marL="914400" lvl="1" indent="-457200">
              <a:buFont typeface="Arial" panose="020B0604020202020204" pitchFamily="34" charset="0"/>
              <a:buChar char="•"/>
            </a:pPr>
            <a:r>
              <a:rPr lang="en-US" sz="2800" dirty="0">
                <a:solidFill>
                  <a:srgbClr val="50534A"/>
                </a:solidFill>
              </a:rPr>
              <a:t>Incorporating advanced technologies like thermal imaging</a:t>
            </a:r>
          </a:p>
          <a:p>
            <a:pPr marL="914400" lvl="1" indent="-457200">
              <a:buFont typeface="Arial" panose="020B0604020202020204" pitchFamily="34" charset="0"/>
              <a:buChar char="•"/>
            </a:pPr>
            <a:r>
              <a:rPr lang="en-US" sz="2800" dirty="0">
                <a:solidFill>
                  <a:srgbClr val="50534A"/>
                </a:solidFill>
              </a:rPr>
              <a:t>Adopt a multidisciplinary approach for effective risk mitigation</a:t>
            </a:r>
          </a:p>
          <a:p>
            <a:pPr marL="914400" lvl="1" indent="-457200">
              <a:buFont typeface="Arial" panose="020B0604020202020204" pitchFamily="34" charset="0"/>
              <a:buChar char="•"/>
            </a:pPr>
            <a:r>
              <a:rPr lang="en-US" sz="2800" dirty="0">
                <a:solidFill>
                  <a:srgbClr val="50534A"/>
                </a:solidFill>
              </a:rPr>
              <a:t>Design more robust systems that consider a broad range of variables </a:t>
            </a:r>
          </a:p>
          <a:p>
            <a:pPr marL="457200" indent="-457200">
              <a:buFont typeface="Arial" panose="020B0604020202020204" pitchFamily="34" charset="0"/>
              <a:buChar char="•"/>
            </a:pPr>
            <a:endParaRPr lang="en-GB" dirty="0">
              <a:solidFill>
                <a:srgbClr val="50534A"/>
              </a:solidFill>
            </a:endParaRPr>
          </a:p>
          <a:p>
            <a:endParaRPr lang="en-GB" baseline="0" dirty="0">
              <a:solidFill>
                <a:srgbClr val="50534A"/>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94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5"/>
          <p:cNvSpPr txBox="1">
            <a:spLocks/>
          </p:cNvSpPr>
          <p:nvPr/>
        </p:nvSpPr>
        <p:spPr>
          <a:xfrm>
            <a:off x="408000" y="2343094"/>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4800" b="1" baseline="0" dirty="0">
                <a:solidFill>
                  <a:srgbClr val="50534A"/>
                </a:solidFill>
              </a:rPr>
              <a:t>Thank you for your attention!</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5">
            <a:extLst>
              <a:ext uri="{FF2B5EF4-FFF2-40B4-BE49-F238E27FC236}">
                <a16:creationId xmlns:a16="http://schemas.microsoft.com/office/drawing/2014/main" id="{BEC870F9-2208-0E5C-3119-CACF553B9068}"/>
              </a:ext>
            </a:extLst>
          </p:cNvPr>
          <p:cNvSpPr txBox="1">
            <a:spLocks/>
          </p:cNvSpPr>
          <p:nvPr/>
        </p:nvSpPr>
        <p:spPr>
          <a:xfrm>
            <a:off x="408000" y="3203975"/>
            <a:ext cx="11164800" cy="450050"/>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baseline="0" dirty="0">
                <a:solidFill>
                  <a:srgbClr val="50534A"/>
                </a:solidFill>
              </a:rPr>
              <a:t>Marta </a:t>
            </a:r>
            <a:r>
              <a:rPr lang="en-GB" baseline="0" dirty="0" err="1">
                <a:solidFill>
                  <a:srgbClr val="50534A"/>
                </a:solidFill>
              </a:rPr>
              <a:t>Bucelli</a:t>
            </a:r>
            <a:r>
              <a:rPr lang="en-GB" baseline="0" dirty="0">
                <a:solidFill>
                  <a:srgbClr val="50534A"/>
                </a:solidFill>
              </a:rPr>
              <a:t>, PhD</a:t>
            </a:r>
          </a:p>
          <a:p>
            <a:pPr algn="ctr"/>
            <a:r>
              <a:rPr lang="en-GB" dirty="0">
                <a:solidFill>
                  <a:srgbClr val="50534A"/>
                </a:solidFill>
                <a:hlinkClick r:id="rId6"/>
              </a:rPr>
              <a:t>marta.bucelli@sintef.no</a:t>
            </a:r>
            <a:r>
              <a:rPr lang="en-GB" dirty="0">
                <a:solidFill>
                  <a:srgbClr val="50534A"/>
                </a:solidFill>
              </a:rPr>
              <a:t> </a:t>
            </a:r>
            <a:endParaRPr lang="en-GB" baseline="0" dirty="0">
              <a:solidFill>
                <a:srgbClr val="50534A"/>
              </a:solidFill>
            </a:endParaRPr>
          </a:p>
          <a:p>
            <a:pPr algn="ctr"/>
            <a:endParaRPr lang="en-GB" b="1" baseline="0" dirty="0">
              <a:solidFill>
                <a:srgbClr val="50534A"/>
              </a:solidFill>
            </a:endParaRPr>
          </a:p>
        </p:txBody>
      </p:sp>
    </p:spTree>
    <p:extLst>
      <p:ext uri="{BB962C8B-B14F-4D97-AF65-F5344CB8AC3E}">
        <p14:creationId xmlns:p14="http://schemas.microsoft.com/office/powerpoint/2010/main" val="3390089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mera 1">
            <a:extLst>
              <a:ext uri="{FF2B5EF4-FFF2-40B4-BE49-F238E27FC236}">
                <a16:creationId xmlns:a16="http://schemas.microsoft.com/office/drawing/2014/main" id="{80145241-ABB4-AD9F-2373-7612069194E2}"/>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34604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Completeness of Data Frame A</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CD09B283-E6C4-E874-99BB-DCC7BB191213}"/>
              </a:ext>
            </a:extLst>
          </p:cNvPr>
          <p:cNvGraphicFramePr>
            <a:graphicFrameLocks/>
          </p:cNvGraphicFramePr>
          <p:nvPr/>
        </p:nvGraphicFramePr>
        <p:xfrm>
          <a:off x="0" y="1598978"/>
          <a:ext cx="6163373" cy="45739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719D8892-3617-99DF-EF1A-F1DCB3069E70}"/>
              </a:ext>
            </a:extLst>
          </p:cNvPr>
          <p:cNvGraphicFramePr>
            <a:graphicFrameLocks/>
          </p:cNvGraphicFramePr>
          <p:nvPr/>
        </p:nvGraphicFramePr>
        <p:xfrm>
          <a:off x="6040832" y="1592676"/>
          <a:ext cx="6151168" cy="4573927"/>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679D5A8D-60FE-FC82-3C51-B32032C7C250}"/>
              </a:ext>
            </a:extLst>
          </p:cNvPr>
          <p:cNvSpPr txBox="1"/>
          <p:nvPr/>
        </p:nvSpPr>
        <p:spPr>
          <a:xfrm>
            <a:off x="1452880" y="1255026"/>
            <a:ext cx="4344240" cy="523220"/>
          </a:xfrm>
          <a:prstGeom prst="rect">
            <a:avLst/>
          </a:prstGeom>
          <a:noFill/>
        </p:spPr>
        <p:txBody>
          <a:bodyPr wrap="square">
            <a:spAutoFit/>
          </a:bodyPr>
          <a:lstStyle/>
          <a:p>
            <a:pPr algn="ctr"/>
            <a:r>
              <a:rPr lang="en-GB" sz="2800" dirty="0">
                <a:solidFill>
                  <a:srgbClr val="50534A"/>
                </a:solidFill>
              </a:rPr>
              <a:t>Failure mode entries</a:t>
            </a:r>
          </a:p>
        </p:txBody>
      </p:sp>
      <p:sp>
        <p:nvSpPr>
          <p:cNvPr id="16" name="TextBox 15">
            <a:extLst>
              <a:ext uri="{FF2B5EF4-FFF2-40B4-BE49-F238E27FC236}">
                <a16:creationId xmlns:a16="http://schemas.microsoft.com/office/drawing/2014/main" id="{5CF43A46-CC87-548F-DB40-E1E47B0F5927}"/>
              </a:ext>
            </a:extLst>
          </p:cNvPr>
          <p:cNvSpPr txBox="1"/>
          <p:nvPr/>
        </p:nvSpPr>
        <p:spPr>
          <a:xfrm>
            <a:off x="6838500" y="1250458"/>
            <a:ext cx="5248564" cy="523220"/>
          </a:xfrm>
          <a:prstGeom prst="rect">
            <a:avLst/>
          </a:prstGeom>
          <a:noFill/>
        </p:spPr>
        <p:txBody>
          <a:bodyPr wrap="square">
            <a:spAutoFit/>
          </a:bodyPr>
          <a:lstStyle/>
          <a:p>
            <a:pPr algn="ctr"/>
            <a:r>
              <a:rPr lang="en-GB" sz="2800" dirty="0">
                <a:solidFill>
                  <a:srgbClr val="50534A"/>
                </a:solidFill>
              </a:rPr>
              <a:t>Failure mode + component entries</a:t>
            </a:r>
          </a:p>
        </p:txBody>
      </p:sp>
      <p:pic>
        <p:nvPicPr>
          <p:cNvPr id="3" name="Camera 2">
            <a:extLst>
              <a:ext uri="{FF2B5EF4-FFF2-40B4-BE49-F238E27FC236}">
                <a16:creationId xmlns:a16="http://schemas.microsoft.com/office/drawing/2014/main" id="{186E5606-0326-0045-B287-CEA6444BE457}"/>
              </a:ext>
            </a:extLst>
          </p:cNvPr>
          <p:cNvPicPr>
            <a:picLocks noChangeAspect="1"/>
            <a:extLst>
              <a:ext uri="{51228E76-BA90-4043-B771-695A4F85340A}">
                <alf:liveFeedProps xmlns:alf="http://schemas.microsoft.com/office/drawing/2021/livefeed"/>
              </a:ext>
            </a:extLst>
          </p:cNvPicPr>
          <p:nvPr/>
        </p:nvPicPr>
        <p:blipFill>
          <a:blip r:embed="rId8">
            <a:extLst>
              <a:ext uri="{96DAC541-7B7A-43D3-8B79-37D633B846F1}">
                <asvg:svgBlip xmlns:asvg="http://schemas.microsoft.com/office/drawing/2016/SVG/main" r:embed="rId9"/>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23434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Background and motivation</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Words in a collage&#10;&#10;Description automatically generated">
            <a:extLst>
              <a:ext uri="{FF2B5EF4-FFF2-40B4-BE49-F238E27FC236}">
                <a16:creationId xmlns:a16="http://schemas.microsoft.com/office/drawing/2014/main" id="{6A22646A-3346-E149-6F66-F4C8C8683599}"/>
              </a:ext>
            </a:extLst>
          </p:cNvPr>
          <p:cNvPicPr>
            <a:picLocks noChangeAspect="1"/>
          </p:cNvPicPr>
          <p:nvPr/>
        </p:nvPicPr>
        <p:blipFill>
          <a:blip r:embed="rId6"/>
          <a:stretch>
            <a:fillRect/>
          </a:stretch>
        </p:blipFill>
        <p:spPr>
          <a:xfrm>
            <a:off x="3009286" y="1642378"/>
            <a:ext cx="6173428" cy="4114590"/>
          </a:xfrm>
          <a:prstGeom prst="rect">
            <a:avLst/>
          </a:prstGeom>
        </p:spPr>
      </p:pic>
    </p:spTree>
    <p:extLst>
      <p:ext uri="{BB962C8B-B14F-4D97-AF65-F5344CB8AC3E}">
        <p14:creationId xmlns:p14="http://schemas.microsoft.com/office/powerpoint/2010/main" val="39808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Results – Completeness of Data Frame B</a:t>
            </a:r>
            <a:endParaRPr lang="en-GB" baseline="0" dirty="0">
              <a:solidFill>
                <a:srgbClr val="E4002B"/>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79D5A8D-60FE-FC82-3C51-B32032C7C250}"/>
              </a:ext>
            </a:extLst>
          </p:cNvPr>
          <p:cNvSpPr txBox="1"/>
          <p:nvPr/>
        </p:nvSpPr>
        <p:spPr>
          <a:xfrm>
            <a:off x="1452880" y="1194066"/>
            <a:ext cx="4344240" cy="523220"/>
          </a:xfrm>
          <a:prstGeom prst="rect">
            <a:avLst/>
          </a:prstGeom>
          <a:noFill/>
        </p:spPr>
        <p:txBody>
          <a:bodyPr wrap="square">
            <a:spAutoFit/>
          </a:bodyPr>
          <a:lstStyle/>
          <a:p>
            <a:pPr algn="ctr"/>
            <a:r>
              <a:rPr lang="en-GB" sz="2800" dirty="0">
                <a:solidFill>
                  <a:srgbClr val="50534A"/>
                </a:solidFill>
              </a:rPr>
              <a:t>Failure mode entries</a:t>
            </a:r>
          </a:p>
        </p:txBody>
      </p:sp>
      <p:sp>
        <p:nvSpPr>
          <p:cNvPr id="16" name="TextBox 15">
            <a:extLst>
              <a:ext uri="{FF2B5EF4-FFF2-40B4-BE49-F238E27FC236}">
                <a16:creationId xmlns:a16="http://schemas.microsoft.com/office/drawing/2014/main" id="{5CF43A46-CC87-548F-DB40-E1E47B0F5927}"/>
              </a:ext>
            </a:extLst>
          </p:cNvPr>
          <p:cNvSpPr txBox="1"/>
          <p:nvPr/>
        </p:nvSpPr>
        <p:spPr>
          <a:xfrm>
            <a:off x="6838500" y="1179338"/>
            <a:ext cx="5248564" cy="523220"/>
          </a:xfrm>
          <a:prstGeom prst="rect">
            <a:avLst/>
          </a:prstGeom>
          <a:noFill/>
        </p:spPr>
        <p:txBody>
          <a:bodyPr wrap="square">
            <a:spAutoFit/>
          </a:bodyPr>
          <a:lstStyle/>
          <a:p>
            <a:pPr algn="ctr"/>
            <a:r>
              <a:rPr lang="en-GB" sz="2800" dirty="0">
                <a:solidFill>
                  <a:srgbClr val="50534A"/>
                </a:solidFill>
              </a:rPr>
              <a:t>Failure mode + component entries</a:t>
            </a:r>
          </a:p>
        </p:txBody>
      </p:sp>
      <p:graphicFrame>
        <p:nvGraphicFramePr>
          <p:cNvPr id="3" name="Chart 2">
            <a:extLst>
              <a:ext uri="{FF2B5EF4-FFF2-40B4-BE49-F238E27FC236}">
                <a16:creationId xmlns:a16="http://schemas.microsoft.com/office/drawing/2014/main" id="{43A3007E-D030-517B-0A79-AA38ED0A8C16}"/>
              </a:ext>
            </a:extLst>
          </p:cNvPr>
          <p:cNvGraphicFramePr>
            <a:graphicFrameLocks/>
          </p:cNvGraphicFramePr>
          <p:nvPr>
            <p:extLst>
              <p:ext uri="{D42A27DB-BD31-4B8C-83A1-F6EECF244321}">
                <p14:modId xmlns:p14="http://schemas.microsoft.com/office/powerpoint/2010/main" val="2703990642"/>
              </p:ext>
            </p:extLst>
          </p:nvPr>
        </p:nvGraphicFramePr>
        <p:xfrm>
          <a:off x="6163373" y="1513209"/>
          <a:ext cx="6028627" cy="45814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93A82DE2-F0ED-7BAB-699E-320D3CD0AFBA}"/>
              </a:ext>
            </a:extLst>
          </p:cNvPr>
          <p:cNvGraphicFramePr>
            <a:graphicFrameLocks/>
          </p:cNvGraphicFramePr>
          <p:nvPr>
            <p:extLst>
              <p:ext uri="{D42A27DB-BD31-4B8C-83A1-F6EECF244321}">
                <p14:modId xmlns:p14="http://schemas.microsoft.com/office/powerpoint/2010/main" val="3734861845"/>
              </p:ext>
            </p:extLst>
          </p:nvPr>
        </p:nvGraphicFramePr>
        <p:xfrm>
          <a:off x="0" y="1513209"/>
          <a:ext cx="6309360" cy="4581486"/>
        </p:xfrm>
        <a:graphic>
          <a:graphicData uri="http://schemas.openxmlformats.org/drawingml/2006/chart">
            <c:chart xmlns:c="http://schemas.openxmlformats.org/drawingml/2006/chart" xmlns:r="http://schemas.openxmlformats.org/officeDocument/2006/relationships" r:id="rId7"/>
          </a:graphicData>
        </a:graphic>
      </p:graphicFrame>
      <p:pic>
        <p:nvPicPr>
          <p:cNvPr id="8" name="Camera 7">
            <a:extLst>
              <a:ext uri="{FF2B5EF4-FFF2-40B4-BE49-F238E27FC236}">
                <a16:creationId xmlns:a16="http://schemas.microsoft.com/office/drawing/2014/main" id="{0575E04A-5B9D-83E2-FD4F-FFBAF6539A18}"/>
              </a:ext>
            </a:extLst>
          </p:cNvPr>
          <p:cNvPicPr>
            <a:picLocks noChangeAspect="1"/>
            <a:extLst>
              <a:ext uri="{51228E76-BA90-4043-B771-695A4F85340A}">
                <alf:liveFeedProps xmlns:alf="http://schemas.microsoft.com/office/drawing/2021/livefeed"/>
              </a:ext>
            </a:extLst>
          </p:cNvPicPr>
          <p:nvPr/>
        </p:nvPicPr>
        <p:blipFill>
          <a:blip r:embed="rId8">
            <a:extLst>
              <a:ext uri="{96DAC541-7B7A-43D3-8B79-37D633B846F1}">
                <asvg:svgBlip xmlns:asvg="http://schemas.microsoft.com/office/drawing/2016/SVG/main" r:embed="rId9"/>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97270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dirty="0">
                <a:solidFill>
                  <a:srgbClr val="E4002B"/>
                </a:solidFill>
              </a:rPr>
              <a:t>Background and motivation</a:t>
            </a:r>
            <a:endParaRPr lang="en-GB" baseline="0" dirty="0">
              <a:solidFill>
                <a:srgbClr val="E4002B"/>
              </a:solidFill>
            </a:endParaRPr>
          </a:p>
        </p:txBody>
      </p:sp>
      <p:sp>
        <p:nvSpPr>
          <p:cNvPr id="3" name="Text Placeholder 15"/>
          <p:cNvSpPr txBox="1">
            <a:spLocks/>
          </p:cNvSpPr>
          <p:nvPr/>
        </p:nvSpPr>
        <p:spPr>
          <a:xfrm>
            <a:off x="406400" y="1541629"/>
            <a:ext cx="11164800" cy="4303694"/>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To </a:t>
            </a:r>
            <a:r>
              <a:rPr lang="en-GB" dirty="0">
                <a:solidFill>
                  <a:srgbClr val="50534A"/>
                </a:solidFill>
              </a:rPr>
              <a:t>ensure </a:t>
            </a:r>
            <a:r>
              <a:rPr lang="en-GB" baseline="0" dirty="0">
                <a:solidFill>
                  <a:srgbClr val="50534A"/>
                </a:solidFill>
              </a:rPr>
              <a:t>and demonstrate the safe and reliable operation of hydrogen systems it is crucial to </a:t>
            </a:r>
            <a:r>
              <a:rPr lang="en-GB" b="1" u="sng" baseline="0" dirty="0">
                <a:solidFill>
                  <a:srgbClr val="50534A"/>
                </a:solidFill>
              </a:rPr>
              <a:t>understand</a:t>
            </a:r>
            <a:r>
              <a:rPr lang="en-GB" baseline="0" dirty="0">
                <a:solidFill>
                  <a:srgbClr val="50534A"/>
                </a:solidFill>
              </a:rPr>
              <a:t> and </a:t>
            </a:r>
            <a:r>
              <a:rPr lang="en-GB" b="1" u="sng" baseline="0" dirty="0">
                <a:solidFill>
                  <a:srgbClr val="50534A"/>
                </a:solidFill>
              </a:rPr>
              <a:t>define</a:t>
            </a:r>
            <a:r>
              <a:rPr lang="en-GB" baseline="0" dirty="0">
                <a:solidFill>
                  <a:srgbClr val="50534A"/>
                </a:solidFill>
              </a:rPr>
              <a:t>: </a:t>
            </a:r>
          </a:p>
          <a:p>
            <a:pPr marL="457200" indent="-457200">
              <a:buFont typeface="Arial" panose="020B0604020202020204" pitchFamily="34" charset="0"/>
              <a:buChar char="•"/>
            </a:pPr>
            <a:r>
              <a:rPr lang="en-GB" dirty="0">
                <a:solidFill>
                  <a:srgbClr val="50534A"/>
                </a:solidFill>
              </a:rPr>
              <a:t>Equipment classes</a:t>
            </a:r>
          </a:p>
          <a:p>
            <a:pPr marL="457200" indent="-457200">
              <a:buFont typeface="Arial" panose="020B0604020202020204" pitchFamily="34" charset="0"/>
              <a:buChar char="•"/>
            </a:pPr>
            <a:r>
              <a:rPr lang="en-GB" dirty="0">
                <a:solidFill>
                  <a:srgbClr val="50534A"/>
                </a:solidFill>
              </a:rPr>
              <a:t>Failure modes</a:t>
            </a:r>
          </a:p>
          <a:p>
            <a:pPr marL="457200" indent="-457200">
              <a:buFont typeface="Arial" panose="020B0604020202020204" pitchFamily="34" charset="0"/>
              <a:buChar char="•"/>
            </a:pPr>
            <a:r>
              <a:rPr lang="en-GB" dirty="0">
                <a:solidFill>
                  <a:srgbClr val="50534A"/>
                </a:solidFill>
              </a:rPr>
              <a:t>Safety equipment performance</a:t>
            </a:r>
          </a:p>
          <a:p>
            <a:endParaRPr lang="en-GB" baseline="0" dirty="0">
              <a:solidFill>
                <a:srgbClr val="50534A"/>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9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Goal </a:t>
            </a:r>
          </a:p>
        </p:txBody>
      </p:sp>
      <p:sp>
        <p:nvSpPr>
          <p:cNvPr id="3" name="Text Placeholder 15"/>
          <p:cNvSpPr txBox="1">
            <a:spLocks/>
          </p:cNvSpPr>
          <p:nvPr/>
        </p:nvSpPr>
        <p:spPr>
          <a:xfrm>
            <a:off x="406400" y="1541629"/>
            <a:ext cx="11164800" cy="3167104"/>
          </a:xfrm>
          <a:prstGeom prst="rect">
            <a:avLst/>
          </a:prstGeom>
          <a:noFill/>
        </p:spPr>
        <p:txBody>
          <a:bodyPr/>
          <a:lstStyle>
            <a:lvl1pPr marL="228600" indent="-22860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aseline="0" dirty="0">
                <a:solidFill>
                  <a:srgbClr val="50534A"/>
                </a:solidFill>
              </a:rPr>
              <a:t>A review of the state of the art of the </a:t>
            </a:r>
            <a:r>
              <a:rPr lang="en-GB" b="1" u="sng" baseline="0" dirty="0">
                <a:solidFill>
                  <a:srgbClr val="50534A"/>
                </a:solidFill>
              </a:rPr>
              <a:t>availability</a:t>
            </a:r>
            <a:r>
              <a:rPr lang="en-GB" baseline="0" dirty="0">
                <a:solidFill>
                  <a:srgbClr val="50534A"/>
                </a:solidFill>
              </a:rPr>
              <a:t> and </a:t>
            </a:r>
            <a:r>
              <a:rPr lang="en-GB" b="1" u="sng" baseline="0" dirty="0">
                <a:solidFill>
                  <a:srgbClr val="50534A"/>
                </a:solidFill>
              </a:rPr>
              <a:t>quality</a:t>
            </a:r>
            <a:r>
              <a:rPr lang="en-GB" baseline="0" dirty="0">
                <a:solidFill>
                  <a:srgbClr val="50534A"/>
                </a:solidFill>
              </a:rPr>
              <a:t> of data for quantitative risk analysis is performed to: </a:t>
            </a:r>
          </a:p>
          <a:p>
            <a:pPr marL="514350" indent="-514350">
              <a:buAutoNum type="arabicPeriod"/>
            </a:pPr>
            <a:r>
              <a:rPr lang="en-GB" dirty="0">
                <a:solidFill>
                  <a:srgbClr val="50534A"/>
                </a:solidFill>
              </a:rPr>
              <a:t>Identify g</a:t>
            </a:r>
            <a:r>
              <a:rPr lang="en-GB" baseline="0" dirty="0">
                <a:solidFill>
                  <a:srgbClr val="50534A"/>
                </a:solidFill>
              </a:rPr>
              <a:t>aps and needs in data collection </a:t>
            </a:r>
          </a:p>
          <a:p>
            <a:pPr marL="514350" indent="-514350">
              <a:buAutoNum type="arabicPeriod"/>
            </a:pPr>
            <a:r>
              <a:rPr lang="en-GB" baseline="0" dirty="0">
                <a:solidFill>
                  <a:srgbClr val="50534A"/>
                </a:solidFill>
              </a:rPr>
              <a:t>Understand the challenges for safe use of hydrogen</a:t>
            </a:r>
          </a:p>
          <a:p>
            <a:endParaRPr lang="en-GB" dirty="0">
              <a:solidFill>
                <a:srgbClr val="50534A"/>
              </a:solidFill>
            </a:endParaRPr>
          </a:p>
          <a:p>
            <a:endParaRPr lang="en-GB" baseline="0" dirty="0">
              <a:solidFill>
                <a:srgbClr val="50534A"/>
              </a:solidFill>
            </a:endParaRP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2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F3CDB-F537-38AB-6248-FE290527D1FC}"/>
              </a:ext>
            </a:extLst>
          </p:cNvPr>
          <p:cNvSpPr txBox="1"/>
          <p:nvPr/>
        </p:nvSpPr>
        <p:spPr>
          <a:xfrm>
            <a:off x="619200" y="1387335"/>
            <a:ext cx="10733809" cy="4154984"/>
          </a:xfrm>
          <a:prstGeom prst="rect">
            <a:avLst/>
          </a:prstGeom>
          <a:noFill/>
        </p:spPr>
        <p:txBody>
          <a:bodyPr wrap="square">
            <a:spAutoFit/>
          </a:bodyPr>
          <a:lstStyle/>
          <a:p>
            <a:pPr marL="342900" lvl="0" indent="-342900" algn="just">
              <a:spcBef>
                <a:spcPts val="600"/>
              </a:spcBef>
              <a:spcAft>
                <a:spcPts val="600"/>
              </a:spcAft>
              <a:buFont typeface="+mj-lt"/>
              <a:buAutoNum type="arabicPeriod"/>
            </a:pPr>
            <a:r>
              <a:rPr lang="en-GB" sz="2800" b="1" dirty="0">
                <a:solidFill>
                  <a:srgbClr val="50534A"/>
                </a:solidFill>
              </a:rPr>
              <a:t>Qualitative</a:t>
            </a:r>
            <a:r>
              <a:rPr lang="en-GB"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b="1" dirty="0">
                <a:solidFill>
                  <a:srgbClr val="50534A"/>
                </a:solidFill>
              </a:rPr>
              <a:t>survey </a:t>
            </a:r>
            <a:r>
              <a:rPr lang="en-GB" sz="2800" dirty="0">
                <a:solidFill>
                  <a:srgbClr val="50534A"/>
                </a:solidFill>
              </a:rPr>
              <a:t>of the HIAD database and the available literature on hydrogen failure modes; </a:t>
            </a:r>
          </a:p>
          <a:p>
            <a:pPr marL="342900" lvl="0" indent="-342900" algn="just">
              <a:spcBef>
                <a:spcPts val="600"/>
              </a:spcBef>
              <a:spcAft>
                <a:spcPts val="600"/>
              </a:spcAft>
              <a:buFont typeface="+mj-lt"/>
              <a:buAutoNum type="arabicPeriod"/>
            </a:pPr>
            <a:r>
              <a:rPr lang="en-GB" sz="2800" dirty="0">
                <a:solidFill>
                  <a:srgbClr val="50534A"/>
                </a:solidFill>
              </a:rPr>
              <a:t>Definition of the "</a:t>
            </a:r>
            <a:r>
              <a:rPr lang="en-GB" sz="2800" b="1" dirty="0">
                <a:solidFill>
                  <a:srgbClr val="50534A"/>
                </a:solidFill>
              </a:rPr>
              <a:t>baseline dataset</a:t>
            </a:r>
            <a:r>
              <a:rPr lang="en-GB" sz="2800" dirty="0">
                <a:solidFill>
                  <a:srgbClr val="50534A"/>
                </a:solidFill>
              </a:rPr>
              <a:t>" and </a:t>
            </a:r>
            <a:r>
              <a:rPr lang="en-GB" sz="2800" b="1" dirty="0">
                <a:solidFill>
                  <a:srgbClr val="50534A"/>
                </a:solidFill>
              </a:rPr>
              <a:t>Data Frame A &amp; B </a:t>
            </a:r>
            <a:r>
              <a:rPr lang="en-GB" sz="2800" dirty="0">
                <a:solidFill>
                  <a:srgbClr val="50534A"/>
                </a:solidFill>
              </a:rPr>
              <a:t>(based on whether the events were </a:t>
            </a:r>
            <a:r>
              <a:rPr lang="en-GB" sz="2800" i="1" dirty="0">
                <a:solidFill>
                  <a:srgbClr val="50534A"/>
                </a:solidFill>
              </a:rPr>
              <a:t>directly </a:t>
            </a:r>
            <a:r>
              <a:rPr lang="en-GB" sz="2800" dirty="0">
                <a:solidFill>
                  <a:srgbClr val="50534A"/>
                </a:solidFill>
              </a:rPr>
              <a:t>related to the presence of H2); </a:t>
            </a:r>
          </a:p>
          <a:p>
            <a:pPr marL="342900" lvl="0" indent="-342900" algn="just">
              <a:spcBef>
                <a:spcPts val="600"/>
              </a:spcBef>
              <a:spcAft>
                <a:spcPts val="600"/>
              </a:spcAft>
              <a:buFont typeface="+mj-lt"/>
              <a:buAutoNum type="arabicPeriod"/>
            </a:pPr>
            <a:r>
              <a:rPr lang="en-GB" sz="2800" b="1" dirty="0">
                <a:solidFill>
                  <a:srgbClr val="50534A"/>
                </a:solidFill>
              </a:rPr>
              <a:t>Terminology</a:t>
            </a:r>
            <a:r>
              <a:rPr lang="en-GB" sz="2800" dirty="0">
                <a:solidFill>
                  <a:srgbClr val="50534A"/>
                </a:solidFill>
              </a:rPr>
              <a:t> bibliographic research and database crosscheck;</a:t>
            </a:r>
          </a:p>
          <a:p>
            <a:pPr marL="342900" lvl="0" indent="-342900" algn="just">
              <a:spcBef>
                <a:spcPts val="600"/>
              </a:spcBef>
              <a:spcAft>
                <a:spcPts val="600"/>
              </a:spcAft>
              <a:buFont typeface="+mj-lt"/>
              <a:buAutoNum type="arabicPeriod"/>
            </a:pPr>
            <a:r>
              <a:rPr lang="en-GB" sz="2800" dirty="0">
                <a:solidFill>
                  <a:srgbClr val="50534A"/>
                </a:solidFill>
              </a:rPr>
              <a:t>Definition of </a:t>
            </a:r>
            <a:r>
              <a:rPr lang="en-GB" sz="2800" b="1" dirty="0">
                <a:solidFill>
                  <a:srgbClr val="50534A"/>
                </a:solidFill>
              </a:rPr>
              <a:t>keyword lists </a:t>
            </a:r>
            <a:r>
              <a:rPr lang="en-GB" sz="2800" dirty="0">
                <a:solidFill>
                  <a:srgbClr val="50534A"/>
                </a:solidFill>
              </a:rPr>
              <a:t>and word-extractor Python code;</a:t>
            </a:r>
          </a:p>
          <a:p>
            <a:pPr marL="342900" lvl="0" indent="-342900" algn="just">
              <a:spcBef>
                <a:spcPts val="600"/>
              </a:spcBef>
              <a:spcAft>
                <a:spcPts val="600"/>
              </a:spcAft>
              <a:buFont typeface="+mj-lt"/>
              <a:buAutoNum type="arabicPeriod"/>
            </a:pPr>
            <a:r>
              <a:rPr lang="en-GB" sz="2800" b="1" dirty="0">
                <a:solidFill>
                  <a:srgbClr val="50534A"/>
                </a:solidFill>
              </a:rPr>
              <a:t>Further analyses </a:t>
            </a:r>
            <a:r>
              <a:rPr lang="en-GB" sz="2800" dirty="0">
                <a:solidFill>
                  <a:srgbClr val="50534A"/>
                </a:solidFill>
              </a:rPr>
              <a:t>on quality classification, cause classification and safety equipment. </a:t>
            </a:r>
          </a:p>
        </p:txBody>
      </p:sp>
      <p:sp>
        <p:nvSpPr>
          <p:cNvPr id="4" name="Title 1">
            <a:extLst>
              <a:ext uri="{FF2B5EF4-FFF2-40B4-BE49-F238E27FC236}">
                <a16:creationId xmlns:a16="http://schemas.microsoft.com/office/drawing/2014/main" id="{FBE1079A-1FD2-A017-F7D3-9C03B1B8C1EB}"/>
              </a:ext>
            </a:extLst>
          </p:cNvPr>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Methods</a:t>
            </a:r>
          </a:p>
        </p:txBody>
      </p:sp>
    </p:spTree>
    <p:extLst>
      <p:ext uri="{BB962C8B-B14F-4D97-AF65-F5344CB8AC3E}">
        <p14:creationId xmlns:p14="http://schemas.microsoft.com/office/powerpoint/2010/main" val="348699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Methods – HIAD2.0</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57C9E3B-DB10-3FAC-4946-C6415AEE431E}"/>
              </a:ext>
            </a:extLst>
          </p:cNvPr>
          <p:cNvPicPr>
            <a:picLocks noChangeAspect="1"/>
          </p:cNvPicPr>
          <p:nvPr/>
        </p:nvPicPr>
        <p:blipFill>
          <a:blip r:embed="rId6"/>
          <a:stretch>
            <a:fillRect/>
          </a:stretch>
        </p:blipFill>
        <p:spPr>
          <a:xfrm>
            <a:off x="5449742" y="457233"/>
            <a:ext cx="6123526" cy="5576131"/>
          </a:xfrm>
          <a:prstGeom prst="rect">
            <a:avLst/>
          </a:prstGeom>
        </p:spPr>
      </p:pic>
    </p:spTree>
    <p:extLst>
      <p:ext uri="{BB962C8B-B14F-4D97-AF65-F5344CB8AC3E}">
        <p14:creationId xmlns:p14="http://schemas.microsoft.com/office/powerpoint/2010/main" val="185765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Methods – HIAD2.0</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76CCC54-72F6-42A5-6D51-B3D03F1F4F9B}"/>
              </a:ext>
            </a:extLst>
          </p:cNvPr>
          <p:cNvSpPr/>
          <p:nvPr/>
        </p:nvSpPr>
        <p:spPr>
          <a:xfrm>
            <a:off x="105196" y="3505558"/>
            <a:ext cx="2076628" cy="575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HIAD2.0</a:t>
            </a:r>
          </a:p>
        </p:txBody>
      </p:sp>
      <p:sp>
        <p:nvSpPr>
          <p:cNvPr id="19" name="Rectangle 18">
            <a:extLst>
              <a:ext uri="{FF2B5EF4-FFF2-40B4-BE49-F238E27FC236}">
                <a16:creationId xmlns:a16="http://schemas.microsoft.com/office/drawing/2014/main" id="{506F9471-F6F7-E8B5-1E41-4384EF9FCFBA}"/>
              </a:ext>
            </a:extLst>
          </p:cNvPr>
          <p:cNvSpPr/>
          <p:nvPr/>
        </p:nvSpPr>
        <p:spPr>
          <a:xfrm>
            <a:off x="2580343" y="2007938"/>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Events </a:t>
            </a:r>
          </a:p>
        </p:txBody>
      </p:sp>
      <p:sp>
        <p:nvSpPr>
          <p:cNvPr id="20" name="Rectangle 19">
            <a:extLst>
              <a:ext uri="{FF2B5EF4-FFF2-40B4-BE49-F238E27FC236}">
                <a16:creationId xmlns:a16="http://schemas.microsoft.com/office/drawing/2014/main" id="{9EE9E179-C317-7AE5-283C-6DD38427920D}"/>
              </a:ext>
            </a:extLst>
          </p:cNvPr>
          <p:cNvSpPr/>
          <p:nvPr/>
        </p:nvSpPr>
        <p:spPr>
          <a:xfrm>
            <a:off x="2580342" y="2646725"/>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Refs </a:t>
            </a:r>
          </a:p>
        </p:txBody>
      </p:sp>
      <p:sp>
        <p:nvSpPr>
          <p:cNvPr id="21" name="Rectangle 20">
            <a:extLst>
              <a:ext uri="{FF2B5EF4-FFF2-40B4-BE49-F238E27FC236}">
                <a16:creationId xmlns:a16="http://schemas.microsoft.com/office/drawing/2014/main" id="{18D7E79B-CDB0-23F3-0A41-3546E7500921}"/>
              </a:ext>
            </a:extLst>
          </p:cNvPr>
          <p:cNvSpPr/>
          <p:nvPr/>
        </p:nvSpPr>
        <p:spPr>
          <a:xfrm>
            <a:off x="2580341" y="3270602"/>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Consequences </a:t>
            </a:r>
          </a:p>
        </p:txBody>
      </p:sp>
      <p:sp>
        <p:nvSpPr>
          <p:cNvPr id="22" name="Rectangle 21">
            <a:extLst>
              <a:ext uri="{FF2B5EF4-FFF2-40B4-BE49-F238E27FC236}">
                <a16:creationId xmlns:a16="http://schemas.microsoft.com/office/drawing/2014/main" id="{C2BD0CE1-1B6D-C065-491F-F9ACA9CB5820}"/>
              </a:ext>
            </a:extLst>
          </p:cNvPr>
          <p:cNvSpPr/>
          <p:nvPr/>
        </p:nvSpPr>
        <p:spPr>
          <a:xfrm>
            <a:off x="2580343" y="3911171"/>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Lesson learnt</a:t>
            </a:r>
          </a:p>
        </p:txBody>
      </p:sp>
      <p:sp>
        <p:nvSpPr>
          <p:cNvPr id="23" name="Rectangle 22">
            <a:extLst>
              <a:ext uri="{FF2B5EF4-FFF2-40B4-BE49-F238E27FC236}">
                <a16:creationId xmlns:a16="http://schemas.microsoft.com/office/drawing/2014/main" id="{2827FCBC-FA86-292D-E084-5AC23E571AAA}"/>
              </a:ext>
            </a:extLst>
          </p:cNvPr>
          <p:cNvSpPr/>
          <p:nvPr/>
        </p:nvSpPr>
        <p:spPr>
          <a:xfrm>
            <a:off x="2580343" y="4533266"/>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Event nature</a:t>
            </a:r>
          </a:p>
        </p:txBody>
      </p:sp>
      <p:sp>
        <p:nvSpPr>
          <p:cNvPr id="24" name="Rectangle 23">
            <a:extLst>
              <a:ext uri="{FF2B5EF4-FFF2-40B4-BE49-F238E27FC236}">
                <a16:creationId xmlns:a16="http://schemas.microsoft.com/office/drawing/2014/main" id="{B4BEF233-A0ED-587B-A5A0-651E42377256}"/>
              </a:ext>
            </a:extLst>
          </p:cNvPr>
          <p:cNvSpPr/>
          <p:nvPr/>
        </p:nvSpPr>
        <p:spPr>
          <a:xfrm>
            <a:off x="2580340" y="5172053"/>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Facility</a:t>
            </a:r>
          </a:p>
        </p:txBody>
      </p:sp>
      <p:cxnSp>
        <p:nvCxnSpPr>
          <p:cNvPr id="26" name="Connector: Elbow 25">
            <a:extLst>
              <a:ext uri="{FF2B5EF4-FFF2-40B4-BE49-F238E27FC236}">
                <a16:creationId xmlns:a16="http://schemas.microsoft.com/office/drawing/2014/main" id="{42259618-7F91-ABA0-0DD0-094E47AC08B1}"/>
              </a:ext>
            </a:extLst>
          </p:cNvPr>
          <p:cNvCxnSpPr>
            <a:stCxn id="17" idx="3"/>
            <a:endCxn id="19" idx="1"/>
          </p:cNvCxnSpPr>
          <p:nvPr/>
        </p:nvCxnSpPr>
        <p:spPr>
          <a:xfrm flipV="1">
            <a:off x="2181824" y="2295838"/>
            <a:ext cx="398519" cy="14976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FC98C14-AA19-294A-B4CA-B94D1ABC903C}"/>
              </a:ext>
            </a:extLst>
          </p:cNvPr>
          <p:cNvCxnSpPr>
            <a:stCxn id="17" idx="3"/>
            <a:endCxn id="24" idx="1"/>
          </p:cNvCxnSpPr>
          <p:nvPr/>
        </p:nvCxnSpPr>
        <p:spPr>
          <a:xfrm>
            <a:off x="2181824" y="3793458"/>
            <a:ext cx="398516" cy="16664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9F9053-9946-0299-612B-D78DC40D1CFB}"/>
              </a:ext>
            </a:extLst>
          </p:cNvPr>
          <p:cNvCxnSpPr>
            <a:cxnSpLocks/>
            <a:endCxn id="20" idx="1"/>
          </p:cNvCxnSpPr>
          <p:nvPr/>
        </p:nvCxnSpPr>
        <p:spPr>
          <a:xfrm>
            <a:off x="2367185" y="2934625"/>
            <a:ext cx="213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D57915C-1AEA-0AD9-D88B-4C694A7E1A71}"/>
              </a:ext>
            </a:extLst>
          </p:cNvPr>
          <p:cNvCxnSpPr>
            <a:cxnSpLocks/>
            <a:endCxn id="21" idx="1"/>
          </p:cNvCxnSpPr>
          <p:nvPr/>
        </p:nvCxnSpPr>
        <p:spPr>
          <a:xfrm>
            <a:off x="2367185" y="3558502"/>
            <a:ext cx="213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DD3625-7E44-5AC6-278A-B3D586A6F1CE}"/>
              </a:ext>
            </a:extLst>
          </p:cNvPr>
          <p:cNvCxnSpPr>
            <a:endCxn id="23" idx="1"/>
          </p:cNvCxnSpPr>
          <p:nvPr/>
        </p:nvCxnSpPr>
        <p:spPr>
          <a:xfrm flipV="1">
            <a:off x="2394980" y="4821166"/>
            <a:ext cx="185363" cy="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51A52A-6BB5-2895-77F5-FBE0020B5573}"/>
              </a:ext>
            </a:extLst>
          </p:cNvPr>
          <p:cNvCxnSpPr>
            <a:cxnSpLocks/>
            <a:endCxn id="22" idx="1"/>
          </p:cNvCxnSpPr>
          <p:nvPr/>
        </p:nvCxnSpPr>
        <p:spPr>
          <a:xfrm flipV="1">
            <a:off x="2394980" y="4199071"/>
            <a:ext cx="185363" cy="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EEF537-9865-D896-4138-7ED404474705}"/>
              </a:ext>
            </a:extLst>
          </p:cNvPr>
          <p:cNvSpPr/>
          <p:nvPr/>
        </p:nvSpPr>
        <p:spPr>
          <a:xfrm>
            <a:off x="2713058" y="1403297"/>
            <a:ext cx="2076628"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6 Sheets</a:t>
            </a:r>
          </a:p>
        </p:txBody>
      </p:sp>
      <p:sp>
        <p:nvSpPr>
          <p:cNvPr id="42" name="Rectangle 41">
            <a:extLst>
              <a:ext uri="{FF2B5EF4-FFF2-40B4-BE49-F238E27FC236}">
                <a16:creationId xmlns:a16="http://schemas.microsoft.com/office/drawing/2014/main" id="{E68C5DFD-8A2D-A445-BC8B-0B861FCA8C23}"/>
              </a:ext>
            </a:extLst>
          </p:cNvPr>
          <p:cNvSpPr/>
          <p:nvPr/>
        </p:nvSpPr>
        <p:spPr>
          <a:xfrm>
            <a:off x="5031463" y="2009422"/>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43" name="Rectangle 42">
            <a:extLst>
              <a:ext uri="{FF2B5EF4-FFF2-40B4-BE49-F238E27FC236}">
                <a16:creationId xmlns:a16="http://schemas.microsoft.com/office/drawing/2014/main" id="{342776D4-C5EB-81B8-AC56-BE8F82752A6B}"/>
              </a:ext>
            </a:extLst>
          </p:cNvPr>
          <p:cNvSpPr/>
          <p:nvPr/>
        </p:nvSpPr>
        <p:spPr>
          <a:xfrm>
            <a:off x="5031462" y="2297322"/>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44" name="Rectangle 43">
            <a:extLst>
              <a:ext uri="{FF2B5EF4-FFF2-40B4-BE49-F238E27FC236}">
                <a16:creationId xmlns:a16="http://schemas.microsoft.com/office/drawing/2014/main" id="{060E1E56-B96E-1DEB-D8BD-E49AB3599C8A}"/>
              </a:ext>
            </a:extLst>
          </p:cNvPr>
          <p:cNvSpPr/>
          <p:nvPr/>
        </p:nvSpPr>
        <p:spPr>
          <a:xfrm>
            <a:off x="6597354" y="201241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45" name="Rectangle 44">
            <a:extLst>
              <a:ext uri="{FF2B5EF4-FFF2-40B4-BE49-F238E27FC236}">
                <a16:creationId xmlns:a16="http://schemas.microsoft.com/office/drawing/2014/main" id="{3FD07ED1-0221-11AE-3666-B22CD3E0E82A}"/>
              </a:ext>
            </a:extLst>
          </p:cNvPr>
          <p:cNvSpPr/>
          <p:nvPr/>
        </p:nvSpPr>
        <p:spPr>
          <a:xfrm>
            <a:off x="6597353" y="2295539"/>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12</a:t>
            </a:r>
          </a:p>
        </p:txBody>
      </p:sp>
      <p:sp>
        <p:nvSpPr>
          <p:cNvPr id="46" name="Rectangle 45">
            <a:extLst>
              <a:ext uri="{FF2B5EF4-FFF2-40B4-BE49-F238E27FC236}">
                <a16:creationId xmlns:a16="http://schemas.microsoft.com/office/drawing/2014/main" id="{3A74E08D-9096-E31C-C0A4-A0B95B9FB7B3}"/>
              </a:ext>
            </a:extLst>
          </p:cNvPr>
          <p:cNvSpPr/>
          <p:nvPr/>
        </p:nvSpPr>
        <p:spPr>
          <a:xfrm>
            <a:off x="5031462" y="2648301"/>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47" name="Rectangle 46">
            <a:extLst>
              <a:ext uri="{FF2B5EF4-FFF2-40B4-BE49-F238E27FC236}">
                <a16:creationId xmlns:a16="http://schemas.microsoft.com/office/drawing/2014/main" id="{C6F3F17B-64E9-484E-46A8-D602BDA95007}"/>
              </a:ext>
            </a:extLst>
          </p:cNvPr>
          <p:cNvSpPr/>
          <p:nvPr/>
        </p:nvSpPr>
        <p:spPr>
          <a:xfrm>
            <a:off x="5031461" y="2932635"/>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48" name="Rectangle 47">
            <a:extLst>
              <a:ext uri="{FF2B5EF4-FFF2-40B4-BE49-F238E27FC236}">
                <a16:creationId xmlns:a16="http://schemas.microsoft.com/office/drawing/2014/main" id="{3DE4B423-742F-0258-9E63-46A1BA70D757}"/>
              </a:ext>
            </a:extLst>
          </p:cNvPr>
          <p:cNvSpPr/>
          <p:nvPr/>
        </p:nvSpPr>
        <p:spPr>
          <a:xfrm>
            <a:off x="6597353" y="2651294"/>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49" name="Rectangle 48">
            <a:extLst>
              <a:ext uri="{FF2B5EF4-FFF2-40B4-BE49-F238E27FC236}">
                <a16:creationId xmlns:a16="http://schemas.microsoft.com/office/drawing/2014/main" id="{EE079892-A321-DBC2-FBF2-A9C46A707927}"/>
              </a:ext>
            </a:extLst>
          </p:cNvPr>
          <p:cNvSpPr/>
          <p:nvPr/>
        </p:nvSpPr>
        <p:spPr>
          <a:xfrm>
            <a:off x="6597352" y="2934418"/>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9</a:t>
            </a:r>
          </a:p>
        </p:txBody>
      </p:sp>
      <p:sp>
        <p:nvSpPr>
          <p:cNvPr id="50" name="Rectangle 49">
            <a:extLst>
              <a:ext uri="{FF2B5EF4-FFF2-40B4-BE49-F238E27FC236}">
                <a16:creationId xmlns:a16="http://schemas.microsoft.com/office/drawing/2014/main" id="{C8E0124D-A0BE-FCE2-144A-EF2797ABBB35}"/>
              </a:ext>
            </a:extLst>
          </p:cNvPr>
          <p:cNvSpPr/>
          <p:nvPr/>
        </p:nvSpPr>
        <p:spPr>
          <a:xfrm>
            <a:off x="5031461" y="3266250"/>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51" name="Rectangle 50">
            <a:extLst>
              <a:ext uri="{FF2B5EF4-FFF2-40B4-BE49-F238E27FC236}">
                <a16:creationId xmlns:a16="http://schemas.microsoft.com/office/drawing/2014/main" id="{657D4E91-FCD5-E571-EB61-765538AAF9D2}"/>
              </a:ext>
            </a:extLst>
          </p:cNvPr>
          <p:cNvSpPr/>
          <p:nvPr/>
        </p:nvSpPr>
        <p:spPr>
          <a:xfrm>
            <a:off x="5031460" y="3550584"/>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52" name="Rectangle 51">
            <a:extLst>
              <a:ext uri="{FF2B5EF4-FFF2-40B4-BE49-F238E27FC236}">
                <a16:creationId xmlns:a16="http://schemas.microsoft.com/office/drawing/2014/main" id="{86BD0365-73E1-C223-4E28-0B2CF60B2B86}"/>
              </a:ext>
            </a:extLst>
          </p:cNvPr>
          <p:cNvSpPr/>
          <p:nvPr/>
        </p:nvSpPr>
        <p:spPr>
          <a:xfrm>
            <a:off x="6597352" y="3269243"/>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53" name="Rectangle 52">
            <a:extLst>
              <a:ext uri="{FF2B5EF4-FFF2-40B4-BE49-F238E27FC236}">
                <a16:creationId xmlns:a16="http://schemas.microsoft.com/office/drawing/2014/main" id="{372C3DB9-3CCD-CF78-7E8E-ECE5F17EB9C8}"/>
              </a:ext>
            </a:extLst>
          </p:cNvPr>
          <p:cNvSpPr/>
          <p:nvPr/>
        </p:nvSpPr>
        <p:spPr>
          <a:xfrm>
            <a:off x="6597351" y="3552367"/>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13</a:t>
            </a:r>
          </a:p>
        </p:txBody>
      </p:sp>
      <p:sp>
        <p:nvSpPr>
          <p:cNvPr id="54" name="Rectangle 53">
            <a:extLst>
              <a:ext uri="{FF2B5EF4-FFF2-40B4-BE49-F238E27FC236}">
                <a16:creationId xmlns:a16="http://schemas.microsoft.com/office/drawing/2014/main" id="{29C96EAF-AA00-9CC4-B2DE-59981AE47686}"/>
              </a:ext>
            </a:extLst>
          </p:cNvPr>
          <p:cNvSpPr/>
          <p:nvPr/>
        </p:nvSpPr>
        <p:spPr>
          <a:xfrm>
            <a:off x="5033319" y="3912655"/>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55" name="Rectangle 54">
            <a:extLst>
              <a:ext uri="{FF2B5EF4-FFF2-40B4-BE49-F238E27FC236}">
                <a16:creationId xmlns:a16="http://schemas.microsoft.com/office/drawing/2014/main" id="{0F70DF62-66B2-8A6E-FA2B-C1387677DC44}"/>
              </a:ext>
            </a:extLst>
          </p:cNvPr>
          <p:cNvSpPr/>
          <p:nvPr/>
        </p:nvSpPr>
        <p:spPr>
          <a:xfrm>
            <a:off x="5033318" y="4196989"/>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56" name="Rectangle 55">
            <a:extLst>
              <a:ext uri="{FF2B5EF4-FFF2-40B4-BE49-F238E27FC236}">
                <a16:creationId xmlns:a16="http://schemas.microsoft.com/office/drawing/2014/main" id="{15B27811-5F6A-2C7C-7696-F94BA0BB1637}"/>
              </a:ext>
            </a:extLst>
          </p:cNvPr>
          <p:cNvSpPr/>
          <p:nvPr/>
        </p:nvSpPr>
        <p:spPr>
          <a:xfrm>
            <a:off x="6599210" y="3915648"/>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57" name="Rectangle 56">
            <a:extLst>
              <a:ext uri="{FF2B5EF4-FFF2-40B4-BE49-F238E27FC236}">
                <a16:creationId xmlns:a16="http://schemas.microsoft.com/office/drawing/2014/main" id="{9FBB47F3-EDA0-A0FA-8DD0-701A8C527CD1}"/>
              </a:ext>
            </a:extLst>
          </p:cNvPr>
          <p:cNvSpPr/>
          <p:nvPr/>
        </p:nvSpPr>
        <p:spPr>
          <a:xfrm>
            <a:off x="6599209" y="4198772"/>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5</a:t>
            </a:r>
          </a:p>
        </p:txBody>
      </p:sp>
      <p:sp>
        <p:nvSpPr>
          <p:cNvPr id="58" name="Rectangle 57">
            <a:extLst>
              <a:ext uri="{FF2B5EF4-FFF2-40B4-BE49-F238E27FC236}">
                <a16:creationId xmlns:a16="http://schemas.microsoft.com/office/drawing/2014/main" id="{36042716-A83C-831E-ECDA-03DE6D04AFBD}"/>
              </a:ext>
            </a:extLst>
          </p:cNvPr>
          <p:cNvSpPr/>
          <p:nvPr/>
        </p:nvSpPr>
        <p:spPr>
          <a:xfrm>
            <a:off x="5033320" y="4534750"/>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59" name="Rectangle 58">
            <a:extLst>
              <a:ext uri="{FF2B5EF4-FFF2-40B4-BE49-F238E27FC236}">
                <a16:creationId xmlns:a16="http://schemas.microsoft.com/office/drawing/2014/main" id="{A19987AA-F7DC-B274-B428-00F780CBDD08}"/>
              </a:ext>
            </a:extLst>
          </p:cNvPr>
          <p:cNvSpPr/>
          <p:nvPr/>
        </p:nvSpPr>
        <p:spPr>
          <a:xfrm>
            <a:off x="5033319" y="4819084"/>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60" name="Rectangle 59">
            <a:extLst>
              <a:ext uri="{FF2B5EF4-FFF2-40B4-BE49-F238E27FC236}">
                <a16:creationId xmlns:a16="http://schemas.microsoft.com/office/drawing/2014/main" id="{53ADA6EC-3710-5120-325B-76D9DEFAA854}"/>
              </a:ext>
            </a:extLst>
          </p:cNvPr>
          <p:cNvSpPr/>
          <p:nvPr/>
        </p:nvSpPr>
        <p:spPr>
          <a:xfrm>
            <a:off x="6599211" y="4537743"/>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61" name="Rectangle 60">
            <a:extLst>
              <a:ext uri="{FF2B5EF4-FFF2-40B4-BE49-F238E27FC236}">
                <a16:creationId xmlns:a16="http://schemas.microsoft.com/office/drawing/2014/main" id="{613B3F8F-A9F0-36EB-FBAA-03F9ACE92AD2}"/>
              </a:ext>
            </a:extLst>
          </p:cNvPr>
          <p:cNvSpPr/>
          <p:nvPr/>
        </p:nvSpPr>
        <p:spPr>
          <a:xfrm>
            <a:off x="6599210" y="4820867"/>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31</a:t>
            </a:r>
          </a:p>
        </p:txBody>
      </p:sp>
      <p:sp>
        <p:nvSpPr>
          <p:cNvPr id="62" name="Rectangle 61">
            <a:extLst>
              <a:ext uri="{FF2B5EF4-FFF2-40B4-BE49-F238E27FC236}">
                <a16:creationId xmlns:a16="http://schemas.microsoft.com/office/drawing/2014/main" id="{5A2D0F73-BB8A-47C0-5C0B-A28A50B5211B}"/>
              </a:ext>
            </a:extLst>
          </p:cNvPr>
          <p:cNvSpPr/>
          <p:nvPr/>
        </p:nvSpPr>
        <p:spPr>
          <a:xfrm>
            <a:off x="5031459" y="5168298"/>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63" name="Rectangle 62">
            <a:extLst>
              <a:ext uri="{FF2B5EF4-FFF2-40B4-BE49-F238E27FC236}">
                <a16:creationId xmlns:a16="http://schemas.microsoft.com/office/drawing/2014/main" id="{723085C6-7253-04AC-B7F7-EC7B921786DC}"/>
              </a:ext>
            </a:extLst>
          </p:cNvPr>
          <p:cNvSpPr/>
          <p:nvPr/>
        </p:nvSpPr>
        <p:spPr>
          <a:xfrm>
            <a:off x="5031458" y="5452632"/>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64" name="Rectangle 63">
            <a:extLst>
              <a:ext uri="{FF2B5EF4-FFF2-40B4-BE49-F238E27FC236}">
                <a16:creationId xmlns:a16="http://schemas.microsoft.com/office/drawing/2014/main" id="{E6AC677D-EF79-B945-BDD2-E9EA0630113E}"/>
              </a:ext>
            </a:extLst>
          </p:cNvPr>
          <p:cNvSpPr/>
          <p:nvPr/>
        </p:nvSpPr>
        <p:spPr>
          <a:xfrm>
            <a:off x="6597350" y="5171291"/>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65" name="Rectangle 64">
            <a:extLst>
              <a:ext uri="{FF2B5EF4-FFF2-40B4-BE49-F238E27FC236}">
                <a16:creationId xmlns:a16="http://schemas.microsoft.com/office/drawing/2014/main" id="{164CA90F-2824-C7CF-2C31-0AB6C57AC20F}"/>
              </a:ext>
            </a:extLst>
          </p:cNvPr>
          <p:cNvSpPr/>
          <p:nvPr/>
        </p:nvSpPr>
        <p:spPr>
          <a:xfrm>
            <a:off x="6597349" y="545441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16</a:t>
            </a:r>
          </a:p>
        </p:txBody>
      </p:sp>
      <p:sp>
        <p:nvSpPr>
          <p:cNvPr id="67" name="TextBox 66">
            <a:extLst>
              <a:ext uri="{FF2B5EF4-FFF2-40B4-BE49-F238E27FC236}">
                <a16:creationId xmlns:a16="http://schemas.microsoft.com/office/drawing/2014/main" id="{FE3DA4DF-EFD4-CFA4-D5F7-2FCD433A0491}"/>
              </a:ext>
            </a:extLst>
          </p:cNvPr>
          <p:cNvSpPr txBox="1"/>
          <p:nvPr/>
        </p:nvSpPr>
        <p:spPr>
          <a:xfrm>
            <a:off x="4922408" y="5839289"/>
            <a:ext cx="3178555" cy="369332"/>
          </a:xfrm>
          <a:prstGeom prst="rect">
            <a:avLst/>
          </a:prstGeom>
          <a:noFill/>
        </p:spPr>
        <p:txBody>
          <a:bodyPr wrap="square">
            <a:spAutoFit/>
          </a:bodyPr>
          <a:lstStyle/>
          <a:p>
            <a:r>
              <a:rPr lang="en-GB" kern="0" dirty="0">
                <a:solidFill>
                  <a:schemeClr val="bg2">
                    <a:lumMod val="25000"/>
                  </a:schemeClr>
                </a:solidFill>
                <a:ea typeface="Calibri" panose="020F0502020204030204" pitchFamily="34" charset="0"/>
                <a:cs typeface="Times New Roman" panose="02020603050405020304" pitchFamily="18" charset="0"/>
              </a:rPr>
              <a:t>Last accessed: 07.07.2023</a:t>
            </a:r>
            <a:endParaRPr lang="en-GB" dirty="0">
              <a:solidFill>
                <a:schemeClr val="bg2">
                  <a:lumMod val="25000"/>
                </a:schemeClr>
              </a:solidFill>
            </a:endParaRPr>
          </a:p>
        </p:txBody>
      </p:sp>
      <p:sp>
        <p:nvSpPr>
          <p:cNvPr id="68" name="Rectangle 67">
            <a:extLst>
              <a:ext uri="{FF2B5EF4-FFF2-40B4-BE49-F238E27FC236}">
                <a16:creationId xmlns:a16="http://schemas.microsoft.com/office/drawing/2014/main" id="{872A559B-2155-8F3C-83F5-31E6F6B0A855}"/>
              </a:ext>
            </a:extLst>
          </p:cNvPr>
          <p:cNvSpPr/>
          <p:nvPr/>
        </p:nvSpPr>
        <p:spPr>
          <a:xfrm>
            <a:off x="4922408" y="1383852"/>
            <a:ext cx="4314914"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689 rows and 86 columns</a:t>
            </a:r>
          </a:p>
        </p:txBody>
      </p:sp>
      <p:pic>
        <p:nvPicPr>
          <p:cNvPr id="7" name="Picture 6">
            <a:extLst>
              <a:ext uri="{FF2B5EF4-FFF2-40B4-BE49-F238E27FC236}">
                <a16:creationId xmlns:a16="http://schemas.microsoft.com/office/drawing/2014/main" id="{F2DBEE91-433F-2B1C-F84F-B48941073910}"/>
              </a:ext>
            </a:extLst>
          </p:cNvPr>
          <p:cNvPicPr>
            <a:picLocks noChangeAspect="1"/>
          </p:cNvPicPr>
          <p:nvPr/>
        </p:nvPicPr>
        <p:blipFill>
          <a:blip r:embed="rId7"/>
          <a:stretch>
            <a:fillRect/>
          </a:stretch>
        </p:blipFill>
        <p:spPr>
          <a:xfrm>
            <a:off x="7585518" y="2482501"/>
            <a:ext cx="4297291" cy="2866293"/>
          </a:xfrm>
          <a:prstGeom prst="rect">
            <a:avLst/>
          </a:prstGeom>
        </p:spPr>
      </p:pic>
    </p:spTree>
    <p:custDataLst>
      <p:tags r:id="rId1"/>
    </p:custDataLst>
    <p:extLst>
      <p:ext uri="{BB962C8B-B14F-4D97-AF65-F5344CB8AC3E}">
        <p14:creationId xmlns:p14="http://schemas.microsoft.com/office/powerpoint/2010/main" val="52244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500"/>
                                        <p:tgtEl>
                                          <p:spTgt spid="28"/>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500"/>
                                        <p:tgtEl>
                                          <p:spTgt spid="26"/>
                                        </p:tgtEl>
                                      </p:cBhvr>
                                    </p:animEffect>
                                  </p:childTnLst>
                                </p:cTn>
                              </p:par>
                              <p:par>
                                <p:cTn id="11" presetID="21"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1)">
                                      <p:cBhvr>
                                        <p:cTn id="13" dur="500"/>
                                        <p:tgtEl>
                                          <p:spTgt spid="30"/>
                                        </p:tgtEl>
                                      </p:cBhvr>
                                    </p:animEffect>
                                  </p:childTnLst>
                                </p:cTn>
                              </p:par>
                              <p:par>
                                <p:cTn id="14" presetID="21" presetClass="entr" presetSubtype="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heel(1)">
                                      <p:cBhvr>
                                        <p:cTn id="16" dur="500"/>
                                        <p:tgtEl>
                                          <p:spTgt spid="33"/>
                                        </p:tgtEl>
                                      </p:cBhvr>
                                    </p:animEffect>
                                  </p:childTnLst>
                                </p:cTn>
                              </p:par>
                              <p:par>
                                <p:cTn id="17" presetID="21" presetClass="entr" presetSubtype="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heel(1)">
                                      <p:cBhvr>
                                        <p:cTn id="19" dur="500"/>
                                        <p:tgtEl>
                                          <p:spTgt spid="39"/>
                                        </p:tgtEl>
                                      </p:cBhvr>
                                    </p:animEffect>
                                  </p:childTnLst>
                                </p:cTn>
                              </p:par>
                              <p:par>
                                <p:cTn id="20" presetID="21" presetClass="entr" presetSubtype="1"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500"/>
                                        <p:tgtEl>
                                          <p:spTgt spid="3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1"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41"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8000" y="624135"/>
            <a:ext cx="11164800" cy="763200"/>
          </a:xfrm>
          <a:prstGeom prst="rect">
            <a:avLst/>
          </a:prstGeom>
          <a:noFill/>
        </p:spPr>
        <p:txBody>
          <a:bodyPr/>
          <a:lstStyle>
            <a:lvl1pPr algn="l" defTabSz="914400" rtl="0" eaLnBrk="1" latinLnBrk="0" hangingPunct="1">
              <a:lnSpc>
                <a:spcPct val="90000"/>
              </a:lnSpc>
              <a:spcBef>
                <a:spcPct val="0"/>
              </a:spcBef>
              <a:buNone/>
              <a:defRPr sz="4000" b="0" kern="1200">
                <a:solidFill>
                  <a:schemeClr val="tx2"/>
                </a:solidFill>
                <a:latin typeface="+mj-lt"/>
                <a:ea typeface="+mj-ea"/>
                <a:cs typeface="+mj-cs"/>
              </a:defRPr>
            </a:lvl1pPr>
          </a:lstStyle>
          <a:p>
            <a:r>
              <a:rPr lang="en-GB" baseline="0" dirty="0">
                <a:solidFill>
                  <a:srgbClr val="E4002B"/>
                </a:solidFill>
              </a:rPr>
              <a:t>Methods – Baseline dataset</a:t>
            </a:r>
          </a:p>
        </p:txBody>
      </p:sp>
      <p:pic>
        <p:nvPicPr>
          <p:cNvPr id="4" name="Picture 2" descr="NTNU – Store norske leksikon">
            <a:extLst>
              <a:ext uri="{FF2B5EF4-FFF2-40B4-BE49-F238E27FC236}">
                <a16:creationId xmlns:a16="http://schemas.microsoft.com/office/drawing/2014/main" id="{20CE23BE-1408-7A74-7BD6-2C9AF89DE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653" y="6333421"/>
            <a:ext cx="1182178" cy="2245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NTEF – Store norske leksikon">
            <a:extLst>
              <a:ext uri="{FF2B5EF4-FFF2-40B4-BE49-F238E27FC236}">
                <a16:creationId xmlns:a16="http://schemas.microsoft.com/office/drawing/2014/main" id="{B7E8519D-BBA8-F591-90D3-2CD54C8C7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3320" y="6033364"/>
            <a:ext cx="824636" cy="824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ydrogeni.no – Norwegian R&amp;I centre for hydrogen and ammonia">
            <a:extLst>
              <a:ext uri="{FF2B5EF4-FFF2-40B4-BE49-F238E27FC236}">
                <a16:creationId xmlns:a16="http://schemas.microsoft.com/office/drawing/2014/main" id="{4FEB2A7D-31D5-E368-87F5-A4D823400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3373" y="6094694"/>
            <a:ext cx="2534253" cy="7019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76CCC54-72F6-42A5-6D51-B3D03F1F4F9B}"/>
              </a:ext>
            </a:extLst>
          </p:cNvPr>
          <p:cNvSpPr/>
          <p:nvPr/>
        </p:nvSpPr>
        <p:spPr>
          <a:xfrm>
            <a:off x="105196" y="3505558"/>
            <a:ext cx="2076628" cy="575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HIAD2.0</a:t>
            </a:r>
          </a:p>
        </p:txBody>
      </p:sp>
      <p:sp>
        <p:nvSpPr>
          <p:cNvPr id="19" name="Rectangle 18">
            <a:extLst>
              <a:ext uri="{FF2B5EF4-FFF2-40B4-BE49-F238E27FC236}">
                <a16:creationId xmlns:a16="http://schemas.microsoft.com/office/drawing/2014/main" id="{506F9471-F6F7-E8B5-1E41-4384EF9FCFBA}"/>
              </a:ext>
            </a:extLst>
          </p:cNvPr>
          <p:cNvSpPr/>
          <p:nvPr/>
        </p:nvSpPr>
        <p:spPr>
          <a:xfrm>
            <a:off x="2580343" y="2007938"/>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Events </a:t>
            </a:r>
          </a:p>
        </p:txBody>
      </p:sp>
      <p:sp>
        <p:nvSpPr>
          <p:cNvPr id="20" name="Rectangle 19">
            <a:extLst>
              <a:ext uri="{FF2B5EF4-FFF2-40B4-BE49-F238E27FC236}">
                <a16:creationId xmlns:a16="http://schemas.microsoft.com/office/drawing/2014/main" id="{9EE9E179-C317-7AE5-283C-6DD38427920D}"/>
              </a:ext>
            </a:extLst>
          </p:cNvPr>
          <p:cNvSpPr/>
          <p:nvPr/>
        </p:nvSpPr>
        <p:spPr>
          <a:xfrm>
            <a:off x="2580342" y="2646725"/>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Refs </a:t>
            </a:r>
          </a:p>
        </p:txBody>
      </p:sp>
      <p:sp>
        <p:nvSpPr>
          <p:cNvPr id="21" name="Rectangle 20">
            <a:extLst>
              <a:ext uri="{FF2B5EF4-FFF2-40B4-BE49-F238E27FC236}">
                <a16:creationId xmlns:a16="http://schemas.microsoft.com/office/drawing/2014/main" id="{18D7E79B-CDB0-23F3-0A41-3546E7500921}"/>
              </a:ext>
            </a:extLst>
          </p:cNvPr>
          <p:cNvSpPr/>
          <p:nvPr/>
        </p:nvSpPr>
        <p:spPr>
          <a:xfrm>
            <a:off x="2580341" y="3270602"/>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Consequences </a:t>
            </a:r>
          </a:p>
        </p:txBody>
      </p:sp>
      <p:sp>
        <p:nvSpPr>
          <p:cNvPr id="22" name="Rectangle 21">
            <a:extLst>
              <a:ext uri="{FF2B5EF4-FFF2-40B4-BE49-F238E27FC236}">
                <a16:creationId xmlns:a16="http://schemas.microsoft.com/office/drawing/2014/main" id="{C2BD0CE1-1B6D-C065-491F-F9ACA9CB5820}"/>
              </a:ext>
            </a:extLst>
          </p:cNvPr>
          <p:cNvSpPr/>
          <p:nvPr/>
        </p:nvSpPr>
        <p:spPr>
          <a:xfrm>
            <a:off x="2580343" y="3911171"/>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Lesson learnt</a:t>
            </a:r>
          </a:p>
        </p:txBody>
      </p:sp>
      <p:sp>
        <p:nvSpPr>
          <p:cNvPr id="23" name="Rectangle 22">
            <a:extLst>
              <a:ext uri="{FF2B5EF4-FFF2-40B4-BE49-F238E27FC236}">
                <a16:creationId xmlns:a16="http://schemas.microsoft.com/office/drawing/2014/main" id="{2827FCBC-FA86-292D-E084-5AC23E571AAA}"/>
              </a:ext>
            </a:extLst>
          </p:cNvPr>
          <p:cNvSpPr/>
          <p:nvPr/>
        </p:nvSpPr>
        <p:spPr>
          <a:xfrm>
            <a:off x="2580343" y="4533266"/>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Event nature</a:t>
            </a:r>
          </a:p>
        </p:txBody>
      </p:sp>
      <p:sp>
        <p:nvSpPr>
          <p:cNvPr id="24" name="Rectangle 23">
            <a:extLst>
              <a:ext uri="{FF2B5EF4-FFF2-40B4-BE49-F238E27FC236}">
                <a16:creationId xmlns:a16="http://schemas.microsoft.com/office/drawing/2014/main" id="{B4BEF233-A0ED-587B-A5A0-651E42377256}"/>
              </a:ext>
            </a:extLst>
          </p:cNvPr>
          <p:cNvSpPr/>
          <p:nvPr/>
        </p:nvSpPr>
        <p:spPr>
          <a:xfrm>
            <a:off x="2580340" y="5172053"/>
            <a:ext cx="2342065"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Facility</a:t>
            </a:r>
          </a:p>
        </p:txBody>
      </p:sp>
      <p:cxnSp>
        <p:nvCxnSpPr>
          <p:cNvPr id="26" name="Connector: Elbow 25">
            <a:extLst>
              <a:ext uri="{FF2B5EF4-FFF2-40B4-BE49-F238E27FC236}">
                <a16:creationId xmlns:a16="http://schemas.microsoft.com/office/drawing/2014/main" id="{42259618-7F91-ABA0-0DD0-094E47AC08B1}"/>
              </a:ext>
            </a:extLst>
          </p:cNvPr>
          <p:cNvCxnSpPr>
            <a:stCxn id="17" idx="3"/>
            <a:endCxn id="19" idx="1"/>
          </p:cNvCxnSpPr>
          <p:nvPr/>
        </p:nvCxnSpPr>
        <p:spPr>
          <a:xfrm flipV="1">
            <a:off x="2181824" y="2295838"/>
            <a:ext cx="398519" cy="14976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FC98C14-AA19-294A-B4CA-B94D1ABC903C}"/>
              </a:ext>
            </a:extLst>
          </p:cNvPr>
          <p:cNvCxnSpPr>
            <a:stCxn id="17" idx="3"/>
            <a:endCxn id="24" idx="1"/>
          </p:cNvCxnSpPr>
          <p:nvPr/>
        </p:nvCxnSpPr>
        <p:spPr>
          <a:xfrm>
            <a:off x="2181824" y="3793458"/>
            <a:ext cx="398516" cy="16664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9F9053-9946-0299-612B-D78DC40D1CFB}"/>
              </a:ext>
            </a:extLst>
          </p:cNvPr>
          <p:cNvCxnSpPr>
            <a:cxnSpLocks/>
            <a:endCxn id="20" idx="1"/>
          </p:cNvCxnSpPr>
          <p:nvPr/>
        </p:nvCxnSpPr>
        <p:spPr>
          <a:xfrm>
            <a:off x="2367185" y="2934625"/>
            <a:ext cx="2131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D57915C-1AEA-0AD9-D88B-4C694A7E1A71}"/>
              </a:ext>
            </a:extLst>
          </p:cNvPr>
          <p:cNvCxnSpPr>
            <a:cxnSpLocks/>
            <a:endCxn id="21" idx="1"/>
          </p:cNvCxnSpPr>
          <p:nvPr/>
        </p:nvCxnSpPr>
        <p:spPr>
          <a:xfrm>
            <a:off x="2367185" y="3558502"/>
            <a:ext cx="2131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EDD3625-7E44-5AC6-278A-B3D586A6F1CE}"/>
              </a:ext>
            </a:extLst>
          </p:cNvPr>
          <p:cNvCxnSpPr>
            <a:endCxn id="23" idx="1"/>
          </p:cNvCxnSpPr>
          <p:nvPr/>
        </p:nvCxnSpPr>
        <p:spPr>
          <a:xfrm flipV="1">
            <a:off x="2394980" y="4821166"/>
            <a:ext cx="185363" cy="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351A52A-6BB5-2895-77F5-FBE0020B5573}"/>
              </a:ext>
            </a:extLst>
          </p:cNvPr>
          <p:cNvCxnSpPr>
            <a:cxnSpLocks/>
            <a:endCxn id="22" idx="1"/>
          </p:cNvCxnSpPr>
          <p:nvPr/>
        </p:nvCxnSpPr>
        <p:spPr>
          <a:xfrm flipV="1">
            <a:off x="2394980" y="4199071"/>
            <a:ext cx="185363" cy="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0EEF537-9865-D896-4138-7ED404474705}"/>
              </a:ext>
            </a:extLst>
          </p:cNvPr>
          <p:cNvSpPr/>
          <p:nvPr/>
        </p:nvSpPr>
        <p:spPr>
          <a:xfrm>
            <a:off x="2713058" y="1403297"/>
            <a:ext cx="2076628"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2 Sheets</a:t>
            </a:r>
          </a:p>
        </p:txBody>
      </p:sp>
      <p:sp>
        <p:nvSpPr>
          <p:cNvPr id="42" name="Rectangle 41">
            <a:extLst>
              <a:ext uri="{FF2B5EF4-FFF2-40B4-BE49-F238E27FC236}">
                <a16:creationId xmlns:a16="http://schemas.microsoft.com/office/drawing/2014/main" id="{E68C5DFD-8A2D-A445-BC8B-0B861FCA8C23}"/>
              </a:ext>
            </a:extLst>
          </p:cNvPr>
          <p:cNvSpPr/>
          <p:nvPr/>
        </p:nvSpPr>
        <p:spPr>
          <a:xfrm>
            <a:off x="5031463" y="2009422"/>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43" name="Rectangle 42">
            <a:extLst>
              <a:ext uri="{FF2B5EF4-FFF2-40B4-BE49-F238E27FC236}">
                <a16:creationId xmlns:a16="http://schemas.microsoft.com/office/drawing/2014/main" id="{342776D4-C5EB-81B8-AC56-BE8F82752A6B}"/>
              </a:ext>
            </a:extLst>
          </p:cNvPr>
          <p:cNvSpPr/>
          <p:nvPr/>
        </p:nvSpPr>
        <p:spPr>
          <a:xfrm>
            <a:off x="5031462" y="2297322"/>
            <a:ext cx="1565892"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44" name="Rectangle 43">
            <a:extLst>
              <a:ext uri="{FF2B5EF4-FFF2-40B4-BE49-F238E27FC236}">
                <a16:creationId xmlns:a16="http://schemas.microsoft.com/office/drawing/2014/main" id="{060E1E56-B96E-1DEB-D8BD-E49AB3599C8A}"/>
              </a:ext>
            </a:extLst>
          </p:cNvPr>
          <p:cNvSpPr/>
          <p:nvPr/>
        </p:nvSpPr>
        <p:spPr>
          <a:xfrm>
            <a:off x="6597354" y="201241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45" name="Rectangle 44">
            <a:extLst>
              <a:ext uri="{FF2B5EF4-FFF2-40B4-BE49-F238E27FC236}">
                <a16:creationId xmlns:a16="http://schemas.microsoft.com/office/drawing/2014/main" id="{3FD07ED1-0221-11AE-3666-B22CD3E0E82A}"/>
              </a:ext>
            </a:extLst>
          </p:cNvPr>
          <p:cNvSpPr/>
          <p:nvPr/>
        </p:nvSpPr>
        <p:spPr>
          <a:xfrm>
            <a:off x="6597353" y="2295539"/>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12</a:t>
            </a:r>
          </a:p>
        </p:txBody>
      </p:sp>
      <p:sp>
        <p:nvSpPr>
          <p:cNvPr id="46" name="Rectangle 45">
            <a:extLst>
              <a:ext uri="{FF2B5EF4-FFF2-40B4-BE49-F238E27FC236}">
                <a16:creationId xmlns:a16="http://schemas.microsoft.com/office/drawing/2014/main" id="{3A74E08D-9096-E31C-C0A4-A0B95B9FB7B3}"/>
              </a:ext>
            </a:extLst>
          </p:cNvPr>
          <p:cNvSpPr/>
          <p:nvPr/>
        </p:nvSpPr>
        <p:spPr>
          <a:xfrm>
            <a:off x="5031462" y="2648301"/>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47" name="Rectangle 46">
            <a:extLst>
              <a:ext uri="{FF2B5EF4-FFF2-40B4-BE49-F238E27FC236}">
                <a16:creationId xmlns:a16="http://schemas.microsoft.com/office/drawing/2014/main" id="{C6F3F17B-64E9-484E-46A8-D602BDA95007}"/>
              </a:ext>
            </a:extLst>
          </p:cNvPr>
          <p:cNvSpPr/>
          <p:nvPr/>
        </p:nvSpPr>
        <p:spPr>
          <a:xfrm>
            <a:off x="5031461" y="2932635"/>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48" name="Rectangle 47">
            <a:extLst>
              <a:ext uri="{FF2B5EF4-FFF2-40B4-BE49-F238E27FC236}">
                <a16:creationId xmlns:a16="http://schemas.microsoft.com/office/drawing/2014/main" id="{3DE4B423-742F-0258-9E63-46A1BA70D757}"/>
              </a:ext>
            </a:extLst>
          </p:cNvPr>
          <p:cNvSpPr/>
          <p:nvPr/>
        </p:nvSpPr>
        <p:spPr>
          <a:xfrm>
            <a:off x="6597353" y="2651294"/>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49" name="Rectangle 48">
            <a:extLst>
              <a:ext uri="{FF2B5EF4-FFF2-40B4-BE49-F238E27FC236}">
                <a16:creationId xmlns:a16="http://schemas.microsoft.com/office/drawing/2014/main" id="{EE079892-A321-DBC2-FBF2-A9C46A707927}"/>
              </a:ext>
            </a:extLst>
          </p:cNvPr>
          <p:cNvSpPr/>
          <p:nvPr/>
        </p:nvSpPr>
        <p:spPr>
          <a:xfrm>
            <a:off x="6597352" y="2934418"/>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9</a:t>
            </a:r>
          </a:p>
        </p:txBody>
      </p:sp>
      <p:sp>
        <p:nvSpPr>
          <p:cNvPr id="50" name="Rectangle 49">
            <a:extLst>
              <a:ext uri="{FF2B5EF4-FFF2-40B4-BE49-F238E27FC236}">
                <a16:creationId xmlns:a16="http://schemas.microsoft.com/office/drawing/2014/main" id="{C8E0124D-A0BE-FCE2-144A-EF2797ABBB35}"/>
              </a:ext>
            </a:extLst>
          </p:cNvPr>
          <p:cNvSpPr/>
          <p:nvPr/>
        </p:nvSpPr>
        <p:spPr>
          <a:xfrm>
            <a:off x="5031461" y="3266250"/>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51" name="Rectangle 50">
            <a:extLst>
              <a:ext uri="{FF2B5EF4-FFF2-40B4-BE49-F238E27FC236}">
                <a16:creationId xmlns:a16="http://schemas.microsoft.com/office/drawing/2014/main" id="{657D4E91-FCD5-E571-EB61-765538AAF9D2}"/>
              </a:ext>
            </a:extLst>
          </p:cNvPr>
          <p:cNvSpPr/>
          <p:nvPr/>
        </p:nvSpPr>
        <p:spPr>
          <a:xfrm>
            <a:off x="5031460" y="3550584"/>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52" name="Rectangle 51">
            <a:extLst>
              <a:ext uri="{FF2B5EF4-FFF2-40B4-BE49-F238E27FC236}">
                <a16:creationId xmlns:a16="http://schemas.microsoft.com/office/drawing/2014/main" id="{86BD0365-73E1-C223-4E28-0B2CF60B2B86}"/>
              </a:ext>
            </a:extLst>
          </p:cNvPr>
          <p:cNvSpPr/>
          <p:nvPr/>
        </p:nvSpPr>
        <p:spPr>
          <a:xfrm>
            <a:off x="6597352" y="3269243"/>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53" name="Rectangle 52">
            <a:extLst>
              <a:ext uri="{FF2B5EF4-FFF2-40B4-BE49-F238E27FC236}">
                <a16:creationId xmlns:a16="http://schemas.microsoft.com/office/drawing/2014/main" id="{372C3DB9-3CCD-CF78-7E8E-ECE5F17EB9C8}"/>
              </a:ext>
            </a:extLst>
          </p:cNvPr>
          <p:cNvSpPr/>
          <p:nvPr/>
        </p:nvSpPr>
        <p:spPr>
          <a:xfrm>
            <a:off x="6597351" y="3552367"/>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13</a:t>
            </a:r>
          </a:p>
        </p:txBody>
      </p:sp>
      <p:sp>
        <p:nvSpPr>
          <p:cNvPr id="54" name="Rectangle 53">
            <a:extLst>
              <a:ext uri="{FF2B5EF4-FFF2-40B4-BE49-F238E27FC236}">
                <a16:creationId xmlns:a16="http://schemas.microsoft.com/office/drawing/2014/main" id="{29C96EAF-AA00-9CC4-B2DE-59981AE47686}"/>
              </a:ext>
            </a:extLst>
          </p:cNvPr>
          <p:cNvSpPr/>
          <p:nvPr/>
        </p:nvSpPr>
        <p:spPr>
          <a:xfrm>
            <a:off x="5033319" y="3912655"/>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55" name="Rectangle 54">
            <a:extLst>
              <a:ext uri="{FF2B5EF4-FFF2-40B4-BE49-F238E27FC236}">
                <a16:creationId xmlns:a16="http://schemas.microsoft.com/office/drawing/2014/main" id="{0F70DF62-66B2-8A6E-FA2B-C1387677DC44}"/>
              </a:ext>
            </a:extLst>
          </p:cNvPr>
          <p:cNvSpPr/>
          <p:nvPr/>
        </p:nvSpPr>
        <p:spPr>
          <a:xfrm>
            <a:off x="5033318" y="4196989"/>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56" name="Rectangle 55">
            <a:extLst>
              <a:ext uri="{FF2B5EF4-FFF2-40B4-BE49-F238E27FC236}">
                <a16:creationId xmlns:a16="http://schemas.microsoft.com/office/drawing/2014/main" id="{15B27811-5F6A-2C7C-7696-F94BA0BB1637}"/>
              </a:ext>
            </a:extLst>
          </p:cNvPr>
          <p:cNvSpPr/>
          <p:nvPr/>
        </p:nvSpPr>
        <p:spPr>
          <a:xfrm>
            <a:off x="6599210" y="3915648"/>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57" name="Rectangle 56">
            <a:extLst>
              <a:ext uri="{FF2B5EF4-FFF2-40B4-BE49-F238E27FC236}">
                <a16:creationId xmlns:a16="http://schemas.microsoft.com/office/drawing/2014/main" id="{9FBB47F3-EDA0-A0FA-8DD0-701A8C527CD1}"/>
              </a:ext>
            </a:extLst>
          </p:cNvPr>
          <p:cNvSpPr/>
          <p:nvPr/>
        </p:nvSpPr>
        <p:spPr>
          <a:xfrm>
            <a:off x="6599209" y="4198772"/>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5</a:t>
            </a:r>
          </a:p>
        </p:txBody>
      </p:sp>
      <p:sp>
        <p:nvSpPr>
          <p:cNvPr id="58" name="Rectangle 57">
            <a:extLst>
              <a:ext uri="{FF2B5EF4-FFF2-40B4-BE49-F238E27FC236}">
                <a16:creationId xmlns:a16="http://schemas.microsoft.com/office/drawing/2014/main" id="{36042716-A83C-831E-ECDA-03DE6D04AFBD}"/>
              </a:ext>
            </a:extLst>
          </p:cNvPr>
          <p:cNvSpPr/>
          <p:nvPr/>
        </p:nvSpPr>
        <p:spPr>
          <a:xfrm>
            <a:off x="5033320" y="4534750"/>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59" name="Rectangle 58">
            <a:extLst>
              <a:ext uri="{FF2B5EF4-FFF2-40B4-BE49-F238E27FC236}">
                <a16:creationId xmlns:a16="http://schemas.microsoft.com/office/drawing/2014/main" id="{A19987AA-F7DC-B274-B428-00F780CBDD08}"/>
              </a:ext>
            </a:extLst>
          </p:cNvPr>
          <p:cNvSpPr/>
          <p:nvPr/>
        </p:nvSpPr>
        <p:spPr>
          <a:xfrm>
            <a:off x="5033319" y="4819084"/>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60" name="Rectangle 59">
            <a:extLst>
              <a:ext uri="{FF2B5EF4-FFF2-40B4-BE49-F238E27FC236}">
                <a16:creationId xmlns:a16="http://schemas.microsoft.com/office/drawing/2014/main" id="{53ADA6EC-3710-5120-325B-76D9DEFAA854}"/>
              </a:ext>
            </a:extLst>
          </p:cNvPr>
          <p:cNvSpPr/>
          <p:nvPr/>
        </p:nvSpPr>
        <p:spPr>
          <a:xfrm>
            <a:off x="6599211" y="4537743"/>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61" name="Rectangle 60">
            <a:extLst>
              <a:ext uri="{FF2B5EF4-FFF2-40B4-BE49-F238E27FC236}">
                <a16:creationId xmlns:a16="http://schemas.microsoft.com/office/drawing/2014/main" id="{613B3F8F-A9F0-36EB-FBAA-03F9ACE92AD2}"/>
              </a:ext>
            </a:extLst>
          </p:cNvPr>
          <p:cNvSpPr/>
          <p:nvPr/>
        </p:nvSpPr>
        <p:spPr>
          <a:xfrm>
            <a:off x="6599210" y="4820867"/>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31</a:t>
            </a:r>
          </a:p>
        </p:txBody>
      </p:sp>
      <p:sp>
        <p:nvSpPr>
          <p:cNvPr id="62" name="Rectangle 61">
            <a:extLst>
              <a:ext uri="{FF2B5EF4-FFF2-40B4-BE49-F238E27FC236}">
                <a16:creationId xmlns:a16="http://schemas.microsoft.com/office/drawing/2014/main" id="{5A2D0F73-BB8A-47C0-5C0B-A28A50B5211B}"/>
              </a:ext>
            </a:extLst>
          </p:cNvPr>
          <p:cNvSpPr/>
          <p:nvPr/>
        </p:nvSpPr>
        <p:spPr>
          <a:xfrm>
            <a:off x="5031459" y="5168298"/>
            <a:ext cx="1565892" cy="284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Rows:</a:t>
            </a:r>
          </a:p>
        </p:txBody>
      </p:sp>
      <p:sp>
        <p:nvSpPr>
          <p:cNvPr id="63" name="Rectangle 62">
            <a:extLst>
              <a:ext uri="{FF2B5EF4-FFF2-40B4-BE49-F238E27FC236}">
                <a16:creationId xmlns:a16="http://schemas.microsoft.com/office/drawing/2014/main" id="{723085C6-7253-04AC-B7F7-EC7B921786DC}"/>
              </a:ext>
            </a:extLst>
          </p:cNvPr>
          <p:cNvSpPr/>
          <p:nvPr/>
        </p:nvSpPr>
        <p:spPr>
          <a:xfrm>
            <a:off x="5031458" y="5452632"/>
            <a:ext cx="1565892" cy="28998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Columns:</a:t>
            </a:r>
          </a:p>
        </p:txBody>
      </p:sp>
      <p:sp>
        <p:nvSpPr>
          <p:cNvPr id="64" name="Rectangle 63">
            <a:extLst>
              <a:ext uri="{FF2B5EF4-FFF2-40B4-BE49-F238E27FC236}">
                <a16:creationId xmlns:a16="http://schemas.microsoft.com/office/drawing/2014/main" id="{E6AC677D-EF79-B945-BDD2-E9EA0630113E}"/>
              </a:ext>
            </a:extLst>
          </p:cNvPr>
          <p:cNvSpPr/>
          <p:nvPr/>
        </p:nvSpPr>
        <p:spPr>
          <a:xfrm>
            <a:off x="6597350" y="5171291"/>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689</a:t>
            </a:r>
          </a:p>
        </p:txBody>
      </p:sp>
      <p:sp>
        <p:nvSpPr>
          <p:cNvPr id="65" name="Rectangle 64">
            <a:extLst>
              <a:ext uri="{FF2B5EF4-FFF2-40B4-BE49-F238E27FC236}">
                <a16:creationId xmlns:a16="http://schemas.microsoft.com/office/drawing/2014/main" id="{164CA90F-2824-C7CF-2C31-0AB6C57AC20F}"/>
              </a:ext>
            </a:extLst>
          </p:cNvPr>
          <p:cNvSpPr/>
          <p:nvPr/>
        </p:nvSpPr>
        <p:spPr>
          <a:xfrm>
            <a:off x="6597349" y="5454415"/>
            <a:ext cx="743483" cy="286416"/>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16</a:t>
            </a:r>
          </a:p>
        </p:txBody>
      </p:sp>
      <p:sp>
        <p:nvSpPr>
          <p:cNvPr id="67" name="TextBox 66">
            <a:extLst>
              <a:ext uri="{FF2B5EF4-FFF2-40B4-BE49-F238E27FC236}">
                <a16:creationId xmlns:a16="http://schemas.microsoft.com/office/drawing/2014/main" id="{FE3DA4DF-EFD4-CFA4-D5F7-2FCD433A0491}"/>
              </a:ext>
            </a:extLst>
          </p:cNvPr>
          <p:cNvSpPr txBox="1"/>
          <p:nvPr/>
        </p:nvSpPr>
        <p:spPr>
          <a:xfrm>
            <a:off x="4922408" y="5839289"/>
            <a:ext cx="3178555" cy="369332"/>
          </a:xfrm>
          <a:prstGeom prst="rect">
            <a:avLst/>
          </a:prstGeom>
          <a:noFill/>
        </p:spPr>
        <p:txBody>
          <a:bodyPr wrap="square">
            <a:spAutoFit/>
          </a:bodyPr>
          <a:lstStyle/>
          <a:p>
            <a:r>
              <a:rPr lang="en-GB" kern="0" dirty="0">
                <a:solidFill>
                  <a:schemeClr val="bg2">
                    <a:lumMod val="25000"/>
                  </a:schemeClr>
                </a:solidFill>
                <a:ea typeface="Calibri" panose="020F0502020204030204" pitchFamily="34" charset="0"/>
                <a:cs typeface="Times New Roman" panose="02020603050405020304" pitchFamily="18" charset="0"/>
              </a:rPr>
              <a:t>Last accessed: 07.07.2023</a:t>
            </a:r>
            <a:endParaRPr lang="en-GB" dirty="0">
              <a:solidFill>
                <a:schemeClr val="bg2">
                  <a:lumMod val="25000"/>
                </a:schemeClr>
              </a:solidFill>
            </a:endParaRPr>
          </a:p>
        </p:txBody>
      </p:sp>
      <p:sp>
        <p:nvSpPr>
          <p:cNvPr id="11" name="Rectangle 10">
            <a:extLst>
              <a:ext uri="{FF2B5EF4-FFF2-40B4-BE49-F238E27FC236}">
                <a16:creationId xmlns:a16="http://schemas.microsoft.com/office/drawing/2014/main" id="{1EC8E8BA-FC70-08E4-D2CC-C6D0BAE4FC11}"/>
              </a:ext>
            </a:extLst>
          </p:cNvPr>
          <p:cNvSpPr/>
          <p:nvPr/>
        </p:nvSpPr>
        <p:spPr>
          <a:xfrm>
            <a:off x="7868847" y="1542576"/>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Q (quality)</a:t>
            </a:r>
          </a:p>
        </p:txBody>
      </p:sp>
      <p:sp>
        <p:nvSpPr>
          <p:cNvPr id="12" name="Rectangle 11">
            <a:extLst>
              <a:ext uri="{FF2B5EF4-FFF2-40B4-BE49-F238E27FC236}">
                <a16:creationId xmlns:a16="http://schemas.microsoft.com/office/drawing/2014/main" id="{6A9D7E5F-A09D-7D32-3EF4-B5A8D7943CE7}"/>
              </a:ext>
            </a:extLst>
          </p:cNvPr>
          <p:cNvSpPr/>
          <p:nvPr/>
        </p:nvSpPr>
        <p:spPr>
          <a:xfrm>
            <a:off x="7868847" y="2155460"/>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Cause Comment</a:t>
            </a:r>
          </a:p>
        </p:txBody>
      </p:sp>
      <p:sp>
        <p:nvSpPr>
          <p:cNvPr id="13" name="Rectangle 12">
            <a:extLst>
              <a:ext uri="{FF2B5EF4-FFF2-40B4-BE49-F238E27FC236}">
                <a16:creationId xmlns:a16="http://schemas.microsoft.com/office/drawing/2014/main" id="{9F354895-23D3-65F3-2D22-1CA5ED4A0B16}"/>
              </a:ext>
            </a:extLst>
          </p:cNvPr>
          <p:cNvSpPr/>
          <p:nvPr/>
        </p:nvSpPr>
        <p:spPr>
          <a:xfrm>
            <a:off x="7868847" y="2774516"/>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Event initiating system</a:t>
            </a:r>
          </a:p>
        </p:txBody>
      </p:sp>
      <p:sp>
        <p:nvSpPr>
          <p:cNvPr id="14" name="Rectangle 13">
            <a:extLst>
              <a:ext uri="{FF2B5EF4-FFF2-40B4-BE49-F238E27FC236}">
                <a16:creationId xmlns:a16="http://schemas.microsoft.com/office/drawing/2014/main" id="{5685418B-F1BD-5204-F09C-5F857B8DE1AB}"/>
              </a:ext>
            </a:extLst>
          </p:cNvPr>
          <p:cNvSpPr/>
          <p:nvPr/>
        </p:nvSpPr>
        <p:spPr>
          <a:xfrm>
            <a:off x="7868848" y="4806439"/>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Component involved </a:t>
            </a:r>
          </a:p>
        </p:txBody>
      </p:sp>
      <p:sp>
        <p:nvSpPr>
          <p:cNvPr id="15" name="Rectangle 14">
            <a:extLst>
              <a:ext uri="{FF2B5EF4-FFF2-40B4-BE49-F238E27FC236}">
                <a16:creationId xmlns:a16="http://schemas.microsoft.com/office/drawing/2014/main" id="{AE945C9A-0AF8-02A6-8338-E0DC97C1D9ED}"/>
              </a:ext>
            </a:extLst>
          </p:cNvPr>
          <p:cNvSpPr/>
          <p:nvPr/>
        </p:nvSpPr>
        <p:spPr>
          <a:xfrm>
            <a:off x="7868847" y="5445657"/>
            <a:ext cx="3763307" cy="5758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dirty="0">
                <a:solidFill>
                  <a:srgbClr val="002060"/>
                </a:solidFill>
              </a:rPr>
              <a:t>Full description</a:t>
            </a:r>
          </a:p>
        </p:txBody>
      </p:sp>
      <p:sp>
        <p:nvSpPr>
          <p:cNvPr id="16" name="Rectangle 15">
            <a:extLst>
              <a:ext uri="{FF2B5EF4-FFF2-40B4-BE49-F238E27FC236}">
                <a16:creationId xmlns:a16="http://schemas.microsoft.com/office/drawing/2014/main" id="{6462B693-4544-DDB6-FEFC-50F15A2FE01F}"/>
              </a:ext>
            </a:extLst>
          </p:cNvPr>
          <p:cNvSpPr/>
          <p:nvPr/>
        </p:nvSpPr>
        <p:spPr>
          <a:xfrm>
            <a:off x="7593043" y="855744"/>
            <a:ext cx="4314914" cy="57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bg2">
                    <a:lumMod val="25000"/>
                  </a:schemeClr>
                </a:solidFill>
              </a:rPr>
              <a:t>689 rows and 5 columns</a:t>
            </a:r>
          </a:p>
        </p:txBody>
      </p:sp>
      <p:cxnSp>
        <p:nvCxnSpPr>
          <p:cNvPr id="27" name="Connector: Elbow 26">
            <a:extLst>
              <a:ext uri="{FF2B5EF4-FFF2-40B4-BE49-F238E27FC236}">
                <a16:creationId xmlns:a16="http://schemas.microsoft.com/office/drawing/2014/main" id="{5E9E69DA-4BB4-EF2B-3D6E-39C8E023A340}"/>
              </a:ext>
            </a:extLst>
          </p:cNvPr>
          <p:cNvCxnSpPr>
            <a:stCxn id="45" idx="3"/>
            <a:endCxn id="11" idx="1"/>
          </p:cNvCxnSpPr>
          <p:nvPr/>
        </p:nvCxnSpPr>
        <p:spPr>
          <a:xfrm flipV="1">
            <a:off x="7340836" y="1830476"/>
            <a:ext cx="528011" cy="6082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07ECF86-828D-A0DB-71B7-F41FFA590F15}"/>
              </a:ext>
            </a:extLst>
          </p:cNvPr>
          <p:cNvCxnSpPr>
            <a:stCxn id="45" idx="3"/>
            <a:endCxn id="13" idx="1"/>
          </p:cNvCxnSpPr>
          <p:nvPr/>
        </p:nvCxnSpPr>
        <p:spPr>
          <a:xfrm>
            <a:off x="7340836" y="2438747"/>
            <a:ext cx="528011" cy="6236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0B684BE-630E-858A-A664-995DCF9D375A}"/>
              </a:ext>
            </a:extLst>
          </p:cNvPr>
          <p:cNvCxnSpPr>
            <a:stCxn id="45" idx="3"/>
            <a:endCxn id="12" idx="1"/>
          </p:cNvCxnSpPr>
          <p:nvPr/>
        </p:nvCxnSpPr>
        <p:spPr>
          <a:xfrm>
            <a:off x="7340836" y="2438747"/>
            <a:ext cx="528011" cy="46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0A86B04-5EC7-5203-85E7-95512067E189}"/>
              </a:ext>
            </a:extLst>
          </p:cNvPr>
          <p:cNvCxnSpPr>
            <a:stCxn id="65" idx="3"/>
            <a:endCxn id="14" idx="1"/>
          </p:cNvCxnSpPr>
          <p:nvPr/>
        </p:nvCxnSpPr>
        <p:spPr>
          <a:xfrm flipV="1">
            <a:off x="7340832" y="5094339"/>
            <a:ext cx="528016" cy="5032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a:extLst>
              <a:ext uri="{FF2B5EF4-FFF2-40B4-BE49-F238E27FC236}">
                <a16:creationId xmlns:a16="http://schemas.microsoft.com/office/drawing/2014/main" id="{22D84024-FE1A-8DCF-BF75-9283FAB8378D}"/>
              </a:ext>
            </a:extLst>
          </p:cNvPr>
          <p:cNvCxnSpPr>
            <a:stCxn id="65" idx="3"/>
            <a:endCxn id="15" idx="1"/>
          </p:cNvCxnSpPr>
          <p:nvPr/>
        </p:nvCxnSpPr>
        <p:spPr>
          <a:xfrm>
            <a:off x="7340832" y="5597623"/>
            <a:ext cx="528015" cy="1359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944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9"/>
                                        </p:tgtEl>
                                      </p:cBhvr>
                                    </p:animEffect>
                                    <p:set>
                                      <p:cBhvr>
                                        <p:cTn id="22" dur="1" fill="hold">
                                          <p:stCondLst>
                                            <p:cond delay="499"/>
                                          </p:stCondLst>
                                        </p:cTn>
                                        <p:tgtEl>
                                          <p:spTgt spid="4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2"/>
                                        </p:tgtEl>
                                      </p:cBhvr>
                                    </p:animEffect>
                                    <p:set>
                                      <p:cBhvr>
                                        <p:cTn id="31" dur="1" fill="hold">
                                          <p:stCondLst>
                                            <p:cond delay="499"/>
                                          </p:stCondLst>
                                        </p:cTn>
                                        <p:tgtEl>
                                          <p:spTgt spid="5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3"/>
                                        </p:tgtEl>
                                      </p:cBhvr>
                                    </p:animEffect>
                                    <p:set>
                                      <p:cBhvr>
                                        <p:cTn id="34" dur="1" fill="hold">
                                          <p:stCondLst>
                                            <p:cond delay="499"/>
                                          </p:stCondLst>
                                        </p:cTn>
                                        <p:tgtEl>
                                          <p:spTgt spid="5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5"/>
                                        </p:tgtEl>
                                      </p:cBhvr>
                                    </p:animEffect>
                                    <p:set>
                                      <p:cBhvr>
                                        <p:cTn id="40" dur="1" fill="hold">
                                          <p:stCondLst>
                                            <p:cond delay="499"/>
                                          </p:stCondLst>
                                        </p:cTn>
                                        <p:tgtEl>
                                          <p:spTgt spid="5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6"/>
                                        </p:tgtEl>
                                      </p:cBhvr>
                                    </p:animEffect>
                                    <p:set>
                                      <p:cBhvr>
                                        <p:cTn id="43" dur="1" fill="hold">
                                          <p:stCondLst>
                                            <p:cond delay="499"/>
                                          </p:stCondLst>
                                        </p:cTn>
                                        <p:tgtEl>
                                          <p:spTgt spid="56"/>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7"/>
                                        </p:tgtEl>
                                      </p:cBhvr>
                                    </p:animEffect>
                                    <p:set>
                                      <p:cBhvr>
                                        <p:cTn id="46" dur="1" fill="hold">
                                          <p:stCondLst>
                                            <p:cond delay="499"/>
                                          </p:stCondLst>
                                        </p:cTn>
                                        <p:tgtEl>
                                          <p:spTgt spid="57"/>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9"/>
                                        </p:tgtEl>
                                      </p:cBhvr>
                                    </p:animEffect>
                                    <p:set>
                                      <p:cBhvr>
                                        <p:cTn id="52" dur="1" fill="hold">
                                          <p:stCondLst>
                                            <p:cond delay="499"/>
                                          </p:stCondLst>
                                        </p:cTn>
                                        <p:tgtEl>
                                          <p:spTgt spid="59"/>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60"/>
                                        </p:tgtEl>
                                      </p:cBhvr>
                                    </p:animEffect>
                                    <p:set>
                                      <p:cBhvr>
                                        <p:cTn id="55" dur="1" fill="hold">
                                          <p:stCondLst>
                                            <p:cond delay="499"/>
                                          </p:stCondLst>
                                        </p:cTn>
                                        <p:tgtEl>
                                          <p:spTgt spid="6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61"/>
                                        </p:tgtEl>
                                      </p:cBhvr>
                                    </p:animEffect>
                                    <p:set>
                                      <p:cBhvr>
                                        <p:cTn id="58" dur="1" fill="hold">
                                          <p:stCondLst>
                                            <p:cond delay="499"/>
                                          </p:stCondLst>
                                        </p:cTn>
                                        <p:tgtEl>
                                          <p:spTgt spid="61"/>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48"/>
                                        </p:tgtEl>
                                      </p:cBhvr>
                                    </p:animEffect>
                                    <p:set>
                                      <p:cBhvr>
                                        <p:cTn id="64" dur="1" fill="hold">
                                          <p:stCondLst>
                                            <p:cond delay="499"/>
                                          </p:stCondLst>
                                        </p:cTn>
                                        <p:tgtEl>
                                          <p:spTgt spid="4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37"/>
                                        </p:tgtEl>
                                      </p:cBhvr>
                                    </p:animEffect>
                                    <p:set>
                                      <p:cBhvr>
                                        <p:cTn id="76" dur="1" fill="hold">
                                          <p:stCondLst>
                                            <p:cond delay="499"/>
                                          </p:stCondLst>
                                        </p:cTn>
                                        <p:tgtEl>
                                          <p:spTgt spid="3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grpId="0" nodeType="clickEffect">
                                  <p:stCondLst>
                                    <p:cond delay="0"/>
                                  </p:stCondLst>
                                  <p:childTnLst>
                                    <p:animClr clrSpc="rgb" dir="cw">
                                      <p:cBhvr>
                                        <p:cTn id="84" dur="500" fill="hold"/>
                                        <p:tgtEl>
                                          <p:spTgt spid="45"/>
                                        </p:tgtEl>
                                        <p:attrNameLst>
                                          <p:attrName>fillcolor</p:attrName>
                                        </p:attrNameLst>
                                      </p:cBhvr>
                                      <p:to>
                                        <a:schemeClr val="accent2"/>
                                      </p:to>
                                    </p:animClr>
                                    <p:set>
                                      <p:cBhvr>
                                        <p:cTn id="85" dur="500" fill="hold"/>
                                        <p:tgtEl>
                                          <p:spTgt spid="45"/>
                                        </p:tgtEl>
                                        <p:attrNameLst>
                                          <p:attrName>fill.type</p:attrName>
                                        </p:attrNameLst>
                                      </p:cBhvr>
                                      <p:to>
                                        <p:strVal val="solid"/>
                                      </p:to>
                                    </p:set>
                                    <p:set>
                                      <p:cBhvr>
                                        <p:cTn id="86" dur="500" fill="hold"/>
                                        <p:tgtEl>
                                          <p:spTgt spid="45"/>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500"/>
                                        <p:tgtEl>
                                          <p:spTgt spid="34"/>
                                        </p:tgtEl>
                                      </p:cBhvr>
                                    </p:animEffect>
                                  </p:childTnLst>
                                </p:cTn>
                              </p:par>
                              <p:par>
                                <p:cTn id="95" presetID="10"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
                                        </p:tgtEl>
                                        <p:attrNameLst>
                                          <p:attrName>style.visibility</p:attrName>
                                        </p:attrNameLst>
                                      </p:cBhvr>
                                      <p:to>
                                        <p:strVal val="visible"/>
                                      </p:to>
                                    </p:set>
                                    <p:animEffect transition="in" filter="fade">
                                      <p:cBhvr>
                                        <p:cTn id="100" dur="500"/>
                                        <p:tgtEl>
                                          <p:spTgt spid="1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mph" presetSubtype="2" fill="hold" grpId="0" nodeType="clickEffect">
                                  <p:stCondLst>
                                    <p:cond delay="0"/>
                                  </p:stCondLst>
                                  <p:childTnLst>
                                    <p:animClr clrSpc="rgb" dir="cw">
                                      <p:cBhvr>
                                        <p:cTn id="110" dur="500" fill="hold"/>
                                        <p:tgtEl>
                                          <p:spTgt spid="65"/>
                                        </p:tgtEl>
                                        <p:attrNameLst>
                                          <p:attrName>fillcolor</p:attrName>
                                        </p:attrNameLst>
                                      </p:cBhvr>
                                      <p:to>
                                        <a:schemeClr val="accent2"/>
                                      </p:to>
                                    </p:animClr>
                                    <p:set>
                                      <p:cBhvr>
                                        <p:cTn id="111" dur="500" fill="hold"/>
                                        <p:tgtEl>
                                          <p:spTgt spid="65"/>
                                        </p:tgtEl>
                                        <p:attrNameLst>
                                          <p:attrName>fill.type</p:attrName>
                                        </p:attrNameLst>
                                      </p:cBhvr>
                                      <p:to>
                                        <p:strVal val="solid"/>
                                      </p:to>
                                    </p:set>
                                    <p:set>
                                      <p:cBhvr>
                                        <p:cTn id="112" dur="500" fill="hold"/>
                                        <p:tgtEl>
                                          <p:spTgt spid="65"/>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nodeType="with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500"/>
                                        <p:tgtEl>
                                          <p:spTgt spid="6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500"/>
                                        <p:tgtEl>
                                          <p:spTgt spid="15"/>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41" grpId="0"/>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5" grpId="0" animBg="1"/>
      <p:bldP spid="11" grpId="0" animBg="1"/>
      <p:bldP spid="12" grpId="0" animBg="1"/>
      <p:bldP spid="13" grpId="0" animBg="1"/>
      <p:bldP spid="14" grpId="0" animBg="1"/>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5|25.9|15.6"/>
</p:tagLst>
</file>

<file path=ppt/tags/tag2.xml><?xml version="1.0" encoding="utf-8"?>
<p:tagLst xmlns:a="http://schemas.openxmlformats.org/drawingml/2006/main" xmlns:r="http://schemas.openxmlformats.org/officeDocument/2006/relationships" xmlns:p="http://schemas.openxmlformats.org/presentationml/2006/main">
  <p:tag name="TIMING" val="|15.9|29.3|4.7|5.2|9.1|3.9|25.2"/>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39"/>
</p:tagLst>
</file>

<file path=ppt/tags/tag5.xml><?xml version="1.0" encoding="utf-8"?>
<p:tagLst xmlns:a="http://schemas.openxmlformats.org/drawingml/2006/main" xmlns:r="http://schemas.openxmlformats.org/officeDocument/2006/relationships" xmlns:p="http://schemas.openxmlformats.org/presentationml/2006/main">
  <p:tag name="TIMING" val="|16|12.4|9.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604e031-f840-4ad5-97d2-0b99280ee730" xsi:nil="true"/>
    <_Flow_SignoffStatus xmlns="7604e031-f840-4ad5-97d2-0b99280ee730" xsi:nil="true"/>
    <SharedWithUsers xmlns="c4b40482-04a4-480f-b826-6548c4a2bcf1">
      <UserInfo>
        <DisplayName/>
        <AccountId xsi:nil="true"/>
        <AccountType/>
      </UserInfo>
    </SharedWithUsers>
    <lcf76f155ced4ddcb4097134ff3c332f xmlns="7604e031-f840-4ad5-97d2-0b99280ee730">
      <Terms xmlns="http://schemas.microsoft.com/office/infopath/2007/PartnerControls"/>
    </lcf76f155ced4ddcb4097134ff3c332f>
    <TaxCatchAll xmlns="c4b40482-04a4-480f-b826-6548c4a2bcf1" xsi:nil="true"/>
  </documentManagement>
</p:properties>
</file>

<file path=customXml/itemProps1.xml><?xml version="1.0" encoding="utf-8"?>
<ds:datastoreItem xmlns:ds="http://schemas.openxmlformats.org/officeDocument/2006/customXml" ds:itemID="{FEAA72A6-F3B8-43D8-8B70-D4621BEC8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555C05-0249-4FB9-826C-34E89962A0F2}">
  <ds:schemaRefs>
    <ds:schemaRef ds:uri="http://schemas.microsoft.com/sharepoint/v3/contenttype/forms"/>
  </ds:schemaRefs>
</ds:datastoreItem>
</file>

<file path=customXml/itemProps3.xml><?xml version="1.0" encoding="utf-8"?>
<ds:datastoreItem xmlns:ds="http://schemas.openxmlformats.org/officeDocument/2006/customXml" ds:itemID="{57F5576E-6927-4C04-BDCD-B68DBE9525EF}"/>
</file>

<file path=docProps/app.xml><?xml version="1.0" encoding="utf-8"?>
<Properties xmlns="http://schemas.openxmlformats.org/officeDocument/2006/extended-properties" xmlns:vt="http://schemas.openxmlformats.org/officeDocument/2006/docPropsVTypes">
  <Template/>
  <TotalTime>2787</TotalTime>
  <Words>1216</Words>
  <Application>Microsoft Office PowerPoint</Application>
  <PresentationFormat>Widescreen</PresentationFormat>
  <Paragraphs>284</Paragraphs>
  <Slides>30</Slides>
  <Notes>30</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-apple-system</vt:lpstr>
      <vt:lpstr>Arial</vt:lpstr>
      <vt:lpstr>Calibri</vt:lpstr>
      <vt:lpstr>Calibri Light</vt:lpstr>
      <vt:lpstr>Symbol</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Bubb</dc:creator>
  <cp:lastModifiedBy>Marta Bucelli</cp:lastModifiedBy>
  <cp:revision>18</cp:revision>
  <dcterms:created xsi:type="dcterms:W3CDTF">2020-10-02T10:29:52Z</dcterms:created>
  <dcterms:modified xsi:type="dcterms:W3CDTF">2023-10-25T11:37:32Z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