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A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6" r:id="rId6"/>
    <p:sldId id="282" r:id="rId7"/>
    <p:sldId id="283" r:id="rId8"/>
    <p:sldId id="299" r:id="rId9"/>
    <p:sldId id="287" r:id="rId10"/>
    <p:sldId id="302" r:id="rId11"/>
    <p:sldId id="289" r:id="rId12"/>
    <p:sldId id="290" r:id="rId13"/>
    <p:sldId id="291" r:id="rId14"/>
    <p:sldId id="292" r:id="rId15"/>
    <p:sldId id="293" r:id="rId16"/>
    <p:sldId id="294" r:id="rId17"/>
    <p:sldId id="295" r:id="rId18"/>
    <p:sldId id="296" r:id="rId19"/>
    <p:sldId id="297" r:id="rId20"/>
    <p:sldId id="284" r:id="rId21"/>
    <p:sldId id="300" r:id="rId22"/>
    <p:sldId id="298" r:id="rId23"/>
  </p:sldIdLst>
  <p:sldSz cx="24231600" cy="13716000"/>
  <p:notesSz cx="6858000" cy="9144000"/>
  <p:defaultTextStyle>
    <a:defPPr>
      <a:defRPr lang="en-US"/>
    </a:defPPr>
    <a:lvl1pPr algn="l" defTabSz="1082675" rtl="0" eaLnBrk="0" fontAlgn="base" hangingPunct="0">
      <a:spcBef>
        <a:spcPct val="0"/>
      </a:spcBef>
      <a:spcAft>
        <a:spcPct val="0"/>
      </a:spcAft>
      <a:defRPr sz="4300" kern="1200">
        <a:solidFill>
          <a:schemeClr val="tx1"/>
        </a:solidFill>
        <a:latin typeface="Calibri" panose="020F0502020204030204" pitchFamily="34" charset="0"/>
        <a:ea typeface="+mn-ea"/>
        <a:cs typeface="+mn-cs"/>
      </a:defRPr>
    </a:lvl1pPr>
    <a:lvl2pPr marL="1082675" indent="-625475" algn="l" defTabSz="1082675" rtl="0" eaLnBrk="0" fontAlgn="base" hangingPunct="0">
      <a:spcBef>
        <a:spcPct val="0"/>
      </a:spcBef>
      <a:spcAft>
        <a:spcPct val="0"/>
      </a:spcAft>
      <a:defRPr sz="4300" kern="1200">
        <a:solidFill>
          <a:schemeClr val="tx1"/>
        </a:solidFill>
        <a:latin typeface="Calibri" panose="020F0502020204030204" pitchFamily="34" charset="0"/>
        <a:ea typeface="+mn-ea"/>
        <a:cs typeface="+mn-cs"/>
      </a:defRPr>
    </a:lvl2pPr>
    <a:lvl3pPr marL="2166938" indent="-1252538" algn="l" defTabSz="1082675" rtl="0" eaLnBrk="0" fontAlgn="base" hangingPunct="0">
      <a:spcBef>
        <a:spcPct val="0"/>
      </a:spcBef>
      <a:spcAft>
        <a:spcPct val="0"/>
      </a:spcAft>
      <a:defRPr sz="4300" kern="1200">
        <a:solidFill>
          <a:schemeClr val="tx1"/>
        </a:solidFill>
        <a:latin typeface="Calibri" panose="020F0502020204030204" pitchFamily="34" charset="0"/>
        <a:ea typeface="+mn-ea"/>
        <a:cs typeface="+mn-cs"/>
      </a:defRPr>
    </a:lvl3pPr>
    <a:lvl4pPr marL="3251200" indent="-1879600" algn="l" defTabSz="1082675" rtl="0" eaLnBrk="0" fontAlgn="base" hangingPunct="0">
      <a:spcBef>
        <a:spcPct val="0"/>
      </a:spcBef>
      <a:spcAft>
        <a:spcPct val="0"/>
      </a:spcAft>
      <a:defRPr sz="4300" kern="1200">
        <a:solidFill>
          <a:schemeClr val="tx1"/>
        </a:solidFill>
        <a:latin typeface="Calibri" panose="020F0502020204030204" pitchFamily="34" charset="0"/>
        <a:ea typeface="+mn-ea"/>
        <a:cs typeface="+mn-cs"/>
      </a:defRPr>
    </a:lvl4pPr>
    <a:lvl5pPr marL="4335463" indent="-2506663" algn="l" defTabSz="1082675" rtl="0" eaLnBrk="0" fontAlgn="base" hangingPunct="0">
      <a:spcBef>
        <a:spcPct val="0"/>
      </a:spcBef>
      <a:spcAft>
        <a:spcPct val="0"/>
      </a:spcAft>
      <a:defRPr sz="4300" kern="1200">
        <a:solidFill>
          <a:schemeClr val="tx1"/>
        </a:solidFill>
        <a:latin typeface="Calibri" panose="020F0502020204030204" pitchFamily="34" charset="0"/>
        <a:ea typeface="+mn-ea"/>
        <a:cs typeface="+mn-cs"/>
      </a:defRPr>
    </a:lvl5pPr>
    <a:lvl6pPr marL="2286000" algn="l" defTabSz="914400" rtl="0" eaLnBrk="1" latinLnBrk="0" hangingPunct="1">
      <a:defRPr sz="4300" kern="1200">
        <a:solidFill>
          <a:schemeClr val="tx1"/>
        </a:solidFill>
        <a:latin typeface="Calibri" panose="020F0502020204030204" pitchFamily="34" charset="0"/>
        <a:ea typeface="+mn-ea"/>
        <a:cs typeface="+mn-cs"/>
      </a:defRPr>
    </a:lvl6pPr>
    <a:lvl7pPr marL="2743200" algn="l" defTabSz="914400" rtl="0" eaLnBrk="1" latinLnBrk="0" hangingPunct="1">
      <a:defRPr sz="4300" kern="1200">
        <a:solidFill>
          <a:schemeClr val="tx1"/>
        </a:solidFill>
        <a:latin typeface="Calibri" panose="020F0502020204030204" pitchFamily="34" charset="0"/>
        <a:ea typeface="+mn-ea"/>
        <a:cs typeface="+mn-cs"/>
      </a:defRPr>
    </a:lvl7pPr>
    <a:lvl8pPr marL="3200400" algn="l" defTabSz="914400" rtl="0" eaLnBrk="1" latinLnBrk="0" hangingPunct="1">
      <a:defRPr sz="4300" kern="1200">
        <a:solidFill>
          <a:schemeClr val="tx1"/>
        </a:solidFill>
        <a:latin typeface="Calibri" panose="020F0502020204030204" pitchFamily="34" charset="0"/>
        <a:ea typeface="+mn-ea"/>
        <a:cs typeface="+mn-cs"/>
      </a:defRPr>
    </a:lvl8pPr>
    <a:lvl9pPr marL="3657600" algn="l" defTabSz="914400" rtl="0" eaLnBrk="1" latinLnBrk="0" hangingPunct="1">
      <a:defRPr sz="4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2E9E00-C90D-0FF9-3A8A-8DEA973F0B3C}" name="Colin Chambers" initials="CC" userId="S::Colin.Chambers@hse.gov.uk::3925460b-108d-4c1d-941a-4c5cf41d4f3d" providerId="AD"/>
  <p188:author id="{ACD8B46B-558C-A55D-B215-8732AA118BE4}" name="Ju Lynne Saw" initials="JLS" userId="S::Ju-Lynne.Saw@hse.gov.uk::edcc1954-f288-4a94-911a-62b89a2caa7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40"/>
    <a:srgbClr val="A72140"/>
    <a:srgbClr val="B60233"/>
    <a:srgbClr val="9305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6357" autoAdjust="0"/>
  </p:normalViewPr>
  <p:slideViewPr>
    <p:cSldViewPr snapToGrid="0" snapToObjects="1">
      <p:cViewPr varScale="1">
        <p:scale>
          <a:sx n="59" d="100"/>
          <a:sy n="59" d="100"/>
        </p:scale>
        <p:origin x="120" y="344"/>
      </p:cViewPr>
      <p:guideLst>
        <p:guide orient="horz" pos="4320"/>
        <p:guide pos="7632"/>
      </p:guideLst>
    </p:cSldViewPr>
  </p:slideViewPr>
  <p:outlineViewPr>
    <p:cViewPr>
      <p:scale>
        <a:sx n="33" d="100"/>
        <a:sy n="33" d="100"/>
      </p:scale>
      <p:origin x="0" y="-5502"/>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Chambers" userId="3925460b-108d-4c1d-941a-4c5cf41d4f3d" providerId="ADAL" clId="{0FC96438-79B8-4858-A6DA-27CC72451A67}"/>
    <pc:docChg chg="custSel modSld">
      <pc:chgData name="Colin Chambers" userId="3925460b-108d-4c1d-941a-4c5cf41d4f3d" providerId="ADAL" clId="{0FC96438-79B8-4858-A6DA-27CC72451A67}" dt="2023-10-18T13:55:37.870" v="154"/>
      <pc:docMkLst>
        <pc:docMk/>
      </pc:docMkLst>
      <pc:sldChg chg="modSp mod delCm modCm">
        <pc:chgData name="Colin Chambers" userId="3925460b-108d-4c1d-941a-4c5cf41d4f3d" providerId="ADAL" clId="{0FC96438-79B8-4858-A6DA-27CC72451A67}" dt="2023-10-18T13:03:07.641" v="145"/>
        <pc:sldMkLst>
          <pc:docMk/>
          <pc:sldMk cId="0" sldId="283"/>
        </pc:sldMkLst>
        <pc:spChg chg="mod">
          <ac:chgData name="Colin Chambers" userId="3925460b-108d-4c1d-941a-4c5cf41d4f3d" providerId="ADAL" clId="{0FC96438-79B8-4858-A6DA-27CC72451A67}" dt="2023-10-18T12:54:12.713" v="121" actId="6549"/>
          <ac:spMkLst>
            <pc:docMk/>
            <pc:sldMk cId="0" sldId="283"/>
            <ac:spMk id="16388" creationId="{5BD37BD2-ED05-7292-D188-F60813800A92}"/>
          </ac:spMkLst>
        </pc:spChg>
      </pc:sldChg>
      <pc:sldChg chg="delSp mod delCm">
        <pc:chgData name="Colin Chambers" userId="3925460b-108d-4c1d-941a-4c5cf41d4f3d" providerId="ADAL" clId="{0FC96438-79B8-4858-A6DA-27CC72451A67}" dt="2023-10-18T13:06:21.270" v="152" actId="478"/>
        <pc:sldMkLst>
          <pc:docMk/>
          <pc:sldMk cId="0" sldId="284"/>
        </pc:sldMkLst>
        <pc:spChg chg="del">
          <ac:chgData name="Colin Chambers" userId="3925460b-108d-4c1d-941a-4c5cf41d4f3d" providerId="ADAL" clId="{0FC96438-79B8-4858-A6DA-27CC72451A67}" dt="2023-10-18T13:06:21.270" v="152" actId="478"/>
          <ac:spMkLst>
            <pc:docMk/>
            <pc:sldMk cId="0" sldId="284"/>
            <ac:spMk id="3" creationId="{113829BD-4381-C0CB-D53A-B353A904B15D}"/>
          </ac:spMkLst>
        </pc:spChg>
      </pc:sldChg>
      <pc:sldChg chg="delCm">
        <pc:chgData name="Colin Chambers" userId="3925460b-108d-4c1d-941a-4c5cf41d4f3d" providerId="ADAL" clId="{0FC96438-79B8-4858-A6DA-27CC72451A67}" dt="2023-10-18T12:56:31.696" v="143"/>
        <pc:sldMkLst>
          <pc:docMk/>
          <pc:sldMk cId="0" sldId="294"/>
        </pc:sldMkLst>
      </pc:sldChg>
      <pc:sldChg chg="delCm modCm">
        <pc:chgData name="Colin Chambers" userId="3925460b-108d-4c1d-941a-4c5cf41d4f3d" providerId="ADAL" clId="{0FC96438-79B8-4858-A6DA-27CC72451A67}" dt="2023-10-18T13:55:37.870" v="154"/>
        <pc:sldMkLst>
          <pc:docMk/>
          <pc:sldMk cId="0" sldId="296"/>
        </pc:sldMkLst>
      </pc:sldChg>
      <pc:sldChg chg="delCm">
        <pc:chgData name="Colin Chambers" userId="3925460b-108d-4c1d-941a-4c5cf41d4f3d" providerId="ADAL" clId="{0FC96438-79B8-4858-A6DA-27CC72451A67}" dt="2023-10-18T13:05:52.820" v="149"/>
        <pc:sldMkLst>
          <pc:docMk/>
          <pc:sldMk cId="0" sldId="298"/>
        </pc:sldMkLst>
      </pc:sldChg>
      <pc:sldChg chg="modSp mod delCm modCm">
        <pc:chgData name="Colin Chambers" userId="3925460b-108d-4c1d-941a-4c5cf41d4f3d" providerId="ADAL" clId="{0FC96438-79B8-4858-A6DA-27CC72451A67}" dt="2023-10-18T12:55:43.182" v="142" actId="313"/>
        <pc:sldMkLst>
          <pc:docMk/>
          <pc:sldMk cId="0" sldId="299"/>
        </pc:sldMkLst>
        <pc:spChg chg="mod">
          <ac:chgData name="Colin Chambers" userId="3925460b-108d-4c1d-941a-4c5cf41d4f3d" providerId="ADAL" clId="{0FC96438-79B8-4858-A6DA-27CC72451A67}" dt="2023-10-18T12:55:43.182" v="142" actId="313"/>
          <ac:spMkLst>
            <pc:docMk/>
            <pc:sldMk cId="0" sldId="299"/>
            <ac:spMk id="17412" creationId="{E5F1025B-2475-F03A-0336-14841CDD8A3B}"/>
          </ac:spMkLst>
        </pc:spChg>
      </pc:sldChg>
      <pc:sldChg chg="delSp mod delCm">
        <pc:chgData name="Colin Chambers" userId="3925460b-108d-4c1d-941a-4c5cf41d4f3d" providerId="ADAL" clId="{0FC96438-79B8-4858-A6DA-27CC72451A67}" dt="2023-10-18T13:06:02.819" v="150" actId="478"/>
        <pc:sldMkLst>
          <pc:docMk/>
          <pc:sldMk cId="0" sldId="300"/>
        </pc:sldMkLst>
        <pc:spChg chg="del">
          <ac:chgData name="Colin Chambers" userId="3925460b-108d-4c1d-941a-4c5cf41d4f3d" providerId="ADAL" clId="{0FC96438-79B8-4858-A6DA-27CC72451A67}" dt="2023-10-18T13:06:02.819" v="150" actId="478"/>
          <ac:spMkLst>
            <pc:docMk/>
            <pc:sldMk cId="0" sldId="300"/>
            <ac:spMk id="3" creationId="{579045DC-32E7-8CF6-53D2-863035043025}"/>
          </ac:spMkLst>
        </pc:spChg>
      </pc:sldChg>
    </pc:docChg>
  </pc:docChgLst>
</pc:chgInfo>
</file>

<file path=ppt/comments/modernComment_10A_0.xml><?xml version="1.0" encoding="utf-8"?>
<p188:cmLst xmlns:a="http://schemas.openxmlformats.org/drawingml/2006/main" xmlns:r="http://schemas.openxmlformats.org/officeDocument/2006/relationships" xmlns:p188="http://schemas.microsoft.com/office/powerpoint/2018/8/main">
  <p188:cm id="{60BAB5AC-3695-4EF9-B86F-7050055966F4}" authorId="{ACD8B46B-558C-A55D-B215-8732AA118BE4}" status="resolved" created="2023-10-17T10:21:30.939" complete="100000">
    <ac:txMkLst xmlns:ac="http://schemas.microsoft.com/office/drawing/2013/main/command">
      <pc:docMk xmlns:pc="http://schemas.microsoft.com/office/powerpoint/2013/main/command"/>
      <pc:sldMk xmlns:pc="http://schemas.microsoft.com/office/powerpoint/2013/main/command" cId="0" sldId="266"/>
      <ac:spMk id="13316" creationId="{5A5B62FA-D1E9-E8CB-6C22-456889E0C166}"/>
      <ac:txMk cp="225" len="1">
        <ac:context len="513" hash="2490167493"/>
      </ac:txMk>
    </ac:txMkLst>
    <p188:pos x="16875125" y="2579007"/>
    <p188:txBody>
      <a:bodyPr/>
      <a:lstStyle/>
      <a:p>
        <a:r>
          <a:rPr lang="en-GB"/>
          <a:t>of</a:t>
        </a:r>
      </a:p>
    </p188:txBody>
  </p188:cm>
  <p188:cm id="{AD63A590-0059-4336-9E38-10CF3C0D2318}" authorId="{ACD8B46B-558C-A55D-B215-8732AA118BE4}" status="resolved" created="2023-10-17T10:22:44.183" complete="100000">
    <ac:deMkLst xmlns:ac="http://schemas.microsoft.com/office/drawing/2013/main/command">
      <pc:docMk xmlns:pc="http://schemas.microsoft.com/office/powerpoint/2013/main/command"/>
      <pc:sldMk xmlns:pc="http://schemas.microsoft.com/office/powerpoint/2013/main/command" cId="0" sldId="266"/>
      <ac:spMk id="3" creationId="{B8A5A7D7-ECCB-B1F1-8499-3A65756A043F}"/>
    </ac:deMkLst>
    <p188:txBody>
      <a:bodyPr/>
      <a:lstStyle/>
      <a:p>
        <a:r>
          <a:rPr lang="en-GB"/>
          <a:t>Remove Footer text box that is repeated across the whole presentation, as it is not being used (I am flummoxed at why the footer box is on the top of the slide anyway...)</a:t>
        </a:r>
      </a:p>
    </p188:txBody>
  </p188:cm>
  <p188:cm id="{37089590-ED48-4935-B837-5D39BF61A6FD}" authorId="{ACD8B46B-558C-A55D-B215-8732AA118BE4}" status="resolved" created="2023-10-17T10:23:05.048" complete="100000">
    <ac:txMkLst xmlns:ac="http://schemas.microsoft.com/office/drawing/2013/main/command">
      <pc:docMk xmlns:pc="http://schemas.microsoft.com/office/powerpoint/2013/main/command"/>
      <pc:sldMk xmlns:pc="http://schemas.microsoft.com/office/powerpoint/2013/main/command" cId="0" sldId="266"/>
      <ac:spMk id="13316" creationId="{5A5B62FA-D1E9-E8CB-6C22-456889E0C166}"/>
      <ac:txMk cp="207" len="1">
        <ac:context len="513" hash="2490167493"/>
      </ac:txMk>
    </ac:txMkLst>
    <p188:pos x="15205982" y="2579007"/>
    <p188:txBody>
      <a:bodyPr/>
      <a:lstStyle/>
      <a:p>
        <a:r>
          <a:rPr lang="en-GB"/>
          <a:t>highlight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213E3-B8CA-ED31-20E5-3906EE814E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4204"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AC779A-208B-B5FA-04FD-0DA19532815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084204" eaLnBrk="1" fontAlgn="auto" hangingPunct="1">
              <a:spcBef>
                <a:spcPts val="0"/>
              </a:spcBef>
              <a:spcAft>
                <a:spcPts val="0"/>
              </a:spcAft>
              <a:defRPr sz="1200" smtClean="0">
                <a:latin typeface="+mn-lt"/>
              </a:defRPr>
            </a:lvl1pPr>
          </a:lstStyle>
          <a:p>
            <a:pPr>
              <a:defRPr/>
            </a:pPr>
            <a:fld id="{48EA8252-76CA-4F07-88D3-3CA3B1450F82}" type="datetime1">
              <a:rPr lang="en-GB"/>
              <a:pPr>
                <a:defRPr/>
              </a:pPr>
              <a:t>18/10/2023</a:t>
            </a:fld>
            <a:endParaRPr lang="en-US"/>
          </a:p>
        </p:txBody>
      </p:sp>
      <p:sp>
        <p:nvSpPr>
          <p:cNvPr id="4" name="Footer Placeholder 3">
            <a:extLst>
              <a:ext uri="{FF2B5EF4-FFF2-40B4-BE49-F238E27FC236}">
                <a16:creationId xmlns:a16="http://schemas.microsoft.com/office/drawing/2014/main" id="{8BF80595-6F9F-62A4-F1F0-73F7EADEB2E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084204"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6701479-4792-4C86-24C2-45C77B6CFEDC}"/>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084204" eaLnBrk="1" fontAlgn="auto" hangingPunct="1">
              <a:spcBef>
                <a:spcPts val="0"/>
              </a:spcBef>
              <a:spcAft>
                <a:spcPts val="0"/>
              </a:spcAft>
              <a:defRPr sz="1200" smtClean="0">
                <a:latin typeface="+mn-lt"/>
              </a:defRPr>
            </a:lvl1pPr>
          </a:lstStyle>
          <a:p>
            <a:pPr>
              <a:defRPr/>
            </a:pPr>
            <a:fld id="{DD6EF0DD-D336-47BB-9B7C-C4E8C258CF6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8C255-E8C8-3C29-C3AD-61CA8DA890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84204"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7A9F5A5-DE07-B898-FB0D-0CD2F5995DF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084204" eaLnBrk="1" fontAlgn="auto" hangingPunct="1">
              <a:spcBef>
                <a:spcPts val="0"/>
              </a:spcBef>
              <a:spcAft>
                <a:spcPts val="0"/>
              </a:spcAft>
              <a:defRPr sz="1200" smtClean="0">
                <a:latin typeface="+mn-lt"/>
              </a:defRPr>
            </a:lvl1pPr>
          </a:lstStyle>
          <a:p>
            <a:pPr>
              <a:defRPr/>
            </a:pPr>
            <a:fld id="{7E85FC9C-D06D-437D-B12F-7960C381F436}" type="datetime1">
              <a:rPr lang="en-GB"/>
              <a:pPr>
                <a:defRPr/>
              </a:pPr>
              <a:t>18/10/2023</a:t>
            </a:fld>
            <a:endParaRPr lang="en-US"/>
          </a:p>
        </p:txBody>
      </p:sp>
      <p:sp>
        <p:nvSpPr>
          <p:cNvPr id="4" name="Slide Image Placeholder 3">
            <a:extLst>
              <a:ext uri="{FF2B5EF4-FFF2-40B4-BE49-F238E27FC236}">
                <a16:creationId xmlns:a16="http://schemas.microsoft.com/office/drawing/2014/main" id="{D746DA96-F2DE-185E-98BC-13F74AA2C568}"/>
              </a:ext>
            </a:extLst>
          </p:cNvPr>
          <p:cNvSpPr>
            <a:spLocks noGrp="1" noRot="1" noChangeAspect="1"/>
          </p:cNvSpPr>
          <p:nvPr>
            <p:ph type="sldImg" idx="2"/>
          </p:nvPr>
        </p:nvSpPr>
        <p:spPr>
          <a:xfrm>
            <a:off x="400050" y="685800"/>
            <a:ext cx="60579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EBB349-009F-951C-99D1-E2E921CD574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582DEA7-2570-2038-683F-B5DEC0CCE40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84204"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18BBA47-B2CB-B9D2-64A9-5C53F42A4D40}"/>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084204" eaLnBrk="1" fontAlgn="auto" hangingPunct="1">
              <a:spcBef>
                <a:spcPts val="0"/>
              </a:spcBef>
              <a:spcAft>
                <a:spcPts val="0"/>
              </a:spcAft>
              <a:defRPr sz="1200" smtClean="0">
                <a:latin typeface="+mn-lt"/>
              </a:defRPr>
            </a:lvl1pPr>
          </a:lstStyle>
          <a:p>
            <a:pPr>
              <a:defRPr/>
            </a:pPr>
            <a:fld id="{0095601F-7079-48DF-B52C-8D8D7A6FD06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1082675" rtl="0" fontAlgn="base">
      <a:spcBef>
        <a:spcPct val="30000"/>
      </a:spcBef>
      <a:spcAft>
        <a:spcPct val="0"/>
      </a:spcAft>
      <a:defRPr sz="2800" kern="1200">
        <a:solidFill>
          <a:schemeClr val="tx1"/>
        </a:solidFill>
        <a:latin typeface="+mn-lt"/>
        <a:ea typeface="+mn-ea"/>
        <a:cs typeface="+mn-cs"/>
      </a:defRPr>
    </a:lvl1pPr>
    <a:lvl2pPr marL="1082675" algn="l" defTabSz="1082675" rtl="0" fontAlgn="base">
      <a:spcBef>
        <a:spcPct val="30000"/>
      </a:spcBef>
      <a:spcAft>
        <a:spcPct val="0"/>
      </a:spcAft>
      <a:defRPr sz="2800" kern="1200">
        <a:solidFill>
          <a:schemeClr val="tx1"/>
        </a:solidFill>
        <a:latin typeface="+mn-lt"/>
        <a:ea typeface="+mn-ea"/>
        <a:cs typeface="+mn-cs"/>
      </a:defRPr>
    </a:lvl2pPr>
    <a:lvl3pPr marL="2166938" algn="l" defTabSz="1082675" rtl="0" fontAlgn="base">
      <a:spcBef>
        <a:spcPct val="30000"/>
      </a:spcBef>
      <a:spcAft>
        <a:spcPct val="0"/>
      </a:spcAft>
      <a:defRPr sz="2800" kern="1200">
        <a:solidFill>
          <a:schemeClr val="tx1"/>
        </a:solidFill>
        <a:latin typeface="+mn-lt"/>
        <a:ea typeface="+mn-ea"/>
        <a:cs typeface="+mn-cs"/>
      </a:defRPr>
    </a:lvl3pPr>
    <a:lvl4pPr marL="3251200" algn="l" defTabSz="1082675" rtl="0" fontAlgn="base">
      <a:spcBef>
        <a:spcPct val="30000"/>
      </a:spcBef>
      <a:spcAft>
        <a:spcPct val="0"/>
      </a:spcAft>
      <a:defRPr sz="2800" kern="1200">
        <a:solidFill>
          <a:schemeClr val="tx1"/>
        </a:solidFill>
        <a:latin typeface="+mn-lt"/>
        <a:ea typeface="+mn-ea"/>
        <a:cs typeface="+mn-cs"/>
      </a:defRPr>
    </a:lvl4pPr>
    <a:lvl5pPr marL="4335463" algn="l" defTabSz="1082675" rtl="0" fontAlgn="base">
      <a:spcBef>
        <a:spcPct val="30000"/>
      </a:spcBef>
      <a:spcAft>
        <a:spcPct val="0"/>
      </a:spcAft>
      <a:defRPr sz="2800" kern="1200">
        <a:solidFill>
          <a:schemeClr val="tx1"/>
        </a:solidFill>
        <a:latin typeface="+mn-lt"/>
        <a:ea typeface="+mn-ea"/>
        <a:cs typeface="+mn-cs"/>
      </a:defRPr>
    </a:lvl5pPr>
    <a:lvl6pPr marL="5421020" algn="l" defTabSz="1084204" rtl="0" eaLnBrk="1" latinLnBrk="0" hangingPunct="1">
      <a:defRPr sz="2800" kern="1200">
        <a:solidFill>
          <a:schemeClr val="tx1"/>
        </a:solidFill>
        <a:latin typeface="+mn-lt"/>
        <a:ea typeface="+mn-ea"/>
        <a:cs typeface="+mn-cs"/>
      </a:defRPr>
    </a:lvl6pPr>
    <a:lvl7pPr marL="6505224" algn="l" defTabSz="1084204" rtl="0" eaLnBrk="1" latinLnBrk="0" hangingPunct="1">
      <a:defRPr sz="2800" kern="1200">
        <a:solidFill>
          <a:schemeClr val="tx1"/>
        </a:solidFill>
        <a:latin typeface="+mn-lt"/>
        <a:ea typeface="+mn-ea"/>
        <a:cs typeface="+mn-cs"/>
      </a:defRPr>
    </a:lvl7pPr>
    <a:lvl8pPr marL="7589429" algn="l" defTabSz="1084204" rtl="0" eaLnBrk="1" latinLnBrk="0" hangingPunct="1">
      <a:defRPr sz="2800" kern="1200">
        <a:solidFill>
          <a:schemeClr val="tx1"/>
        </a:solidFill>
        <a:latin typeface="+mn-lt"/>
        <a:ea typeface="+mn-ea"/>
        <a:cs typeface="+mn-cs"/>
      </a:defRPr>
    </a:lvl8pPr>
    <a:lvl9pPr marL="8673633" algn="l" defTabSz="1084204" rtl="0" eaLnBrk="1" latinLnBrk="0" hangingPunct="1">
      <a:defRPr sz="2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4E50664-0798-3B44-241D-68E46E6393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C4CA94EA-14A0-53DC-A17B-1D26B19CFA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2292" name="Slide Number Placeholder 3">
            <a:extLst>
              <a:ext uri="{FF2B5EF4-FFF2-40B4-BE49-F238E27FC236}">
                <a16:creationId xmlns:a16="http://schemas.microsoft.com/office/drawing/2014/main" id="{4DF366B4-9CE2-CDA3-CBA6-180AC2B650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A573D894-43F9-4A0A-8620-5816F0D7D624}" type="slidenum">
              <a:rPr lang="en-US" altLang="en-US" sz="1200"/>
              <a:pPr defTabSz="1082675" fontAlgn="base">
                <a:spcBef>
                  <a:spcPct val="0"/>
                </a:spcBef>
                <a:spcAft>
                  <a:spcPct val="0"/>
                </a:spcAft>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EF9F56-1D9C-7F48-A351-AC0CBE1042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C0B4812-63F5-67B9-CC30-29A3993A1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Talk through BTD basics</a:t>
            </a:r>
          </a:p>
        </p:txBody>
      </p:sp>
      <p:sp>
        <p:nvSpPr>
          <p:cNvPr id="15364" name="Slide Number Placeholder 3">
            <a:extLst>
              <a:ext uri="{FF2B5EF4-FFF2-40B4-BE49-F238E27FC236}">
                <a16:creationId xmlns:a16="http://schemas.microsoft.com/office/drawing/2014/main" id="{1FF2319A-D11F-76A2-2F32-1AD115E8BE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CF60C694-7511-4977-9647-1F6ED75691BB}" type="slidenum">
              <a:rPr lang="en-US" altLang="en-US" sz="1200"/>
              <a:pPr defTabSz="1082675" fontAlgn="base">
                <a:spcBef>
                  <a:spcPct val="0"/>
                </a:spcBef>
                <a:spcAft>
                  <a:spcPct val="0"/>
                </a:spcAft>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5F3E077-BE1F-3C9A-A845-E56B48061F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8D4C860-9711-2232-C072-792A65DFC7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Let us outline the example covid-19 scenario used in this presentation</a:t>
            </a:r>
          </a:p>
        </p:txBody>
      </p:sp>
      <p:sp>
        <p:nvSpPr>
          <p:cNvPr id="20484" name="Slide Number Placeholder 3">
            <a:extLst>
              <a:ext uri="{FF2B5EF4-FFF2-40B4-BE49-F238E27FC236}">
                <a16:creationId xmlns:a16="http://schemas.microsoft.com/office/drawing/2014/main" id="{B9099ACE-D632-C355-921B-092C7116DA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E135C961-C0AA-4B80-ACEB-93C4DB962441}" type="slidenum">
              <a:rPr lang="en-US" altLang="en-US" sz="1200"/>
              <a:pPr defTabSz="1082675" fontAlgn="base">
                <a:spcBef>
                  <a:spcPct val="0"/>
                </a:spcBef>
                <a:spcAft>
                  <a:spcPct val="0"/>
                </a:spcAft>
              </a:pPr>
              <a:t>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E9914BD-0D0D-A5C3-F8CF-D2CEA277EB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BDB0143-6971-0F99-CF9B-0304F0A61D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580" name="Slide Number Placeholder 3">
            <a:extLst>
              <a:ext uri="{FF2B5EF4-FFF2-40B4-BE49-F238E27FC236}">
                <a16:creationId xmlns:a16="http://schemas.microsoft.com/office/drawing/2014/main" id="{68E30340-E4D3-773E-E2B2-A31AE49981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2B0CFD09-9210-411C-9BE6-CECA2694CD72}" type="slidenum">
              <a:rPr lang="en-US" altLang="en-US" sz="1200"/>
              <a:pPr defTabSz="1082675" fontAlgn="base">
                <a:spcBef>
                  <a:spcPct val="0"/>
                </a:spcBef>
                <a:spcAft>
                  <a:spcPct val="0"/>
                </a:spcAft>
              </a:pPr>
              <a:t>10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CB07258-FBD2-2593-B6E7-FE7D9DD6E3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A19D191-A6C4-6E5B-3C5F-6EC54BB98D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Example RMF associated with covid-19 could be pre existing health condition, or age where a person could be younger or older that some defined baseline age</a:t>
            </a:r>
          </a:p>
        </p:txBody>
      </p:sp>
      <p:sp>
        <p:nvSpPr>
          <p:cNvPr id="28676" name="Slide Number Placeholder 3">
            <a:extLst>
              <a:ext uri="{FF2B5EF4-FFF2-40B4-BE49-F238E27FC236}">
                <a16:creationId xmlns:a16="http://schemas.microsoft.com/office/drawing/2014/main" id="{47FFB58B-0BF6-9448-D6D7-26298AFDF2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4B89B546-4AA7-40E2-BF73-6C89F5A5D15E}" type="slidenum">
              <a:rPr lang="en-US" altLang="en-US" sz="1200"/>
              <a:pPr defTabSz="1082675" fontAlgn="base">
                <a:spcBef>
                  <a:spcPct val="0"/>
                </a:spcBef>
                <a:spcAft>
                  <a:spcPct val="0"/>
                </a:spcAft>
              </a:pPr>
              <a:t>13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55D1E12-175B-277F-8400-5F6EDE92F3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1928035-EAC1-A5DE-8621-063DF96882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3796" name="Slide Number Placeholder 3">
            <a:extLst>
              <a:ext uri="{FF2B5EF4-FFF2-40B4-BE49-F238E27FC236}">
                <a16:creationId xmlns:a16="http://schemas.microsoft.com/office/drawing/2014/main" id="{E9A28FC8-E612-7B31-4055-A772665B5C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DF96C41B-240E-4245-8A76-D1CD055922C3}" type="slidenum">
              <a:rPr lang="en-US" altLang="en-US" sz="1200"/>
              <a:pPr defTabSz="1082675" fontAlgn="base">
                <a:spcBef>
                  <a:spcPct val="0"/>
                </a:spcBef>
                <a:spcAft>
                  <a:spcPct val="0"/>
                </a:spcAft>
              </a:pPr>
              <a:t>17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B8FB433-9DA2-0F61-D29F-BA04CA1A4B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19F0A13-4380-DF4E-6F82-A80D1AF9CD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5844" name="Slide Number Placeholder 3">
            <a:extLst>
              <a:ext uri="{FF2B5EF4-FFF2-40B4-BE49-F238E27FC236}">
                <a16:creationId xmlns:a16="http://schemas.microsoft.com/office/drawing/2014/main" id="{0408BC5A-6881-0A1E-F61C-0E908A34E1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F0227ABC-EC4F-490E-A4EE-5871DEE36DB0}" type="slidenum">
              <a:rPr lang="en-US" altLang="en-US" sz="1200"/>
              <a:pPr defTabSz="1082675" fontAlgn="base">
                <a:spcBef>
                  <a:spcPct val="0"/>
                </a:spcBef>
                <a:spcAft>
                  <a:spcPct val="0"/>
                </a:spcAft>
              </a:pPr>
              <a:t>18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F20DB2E-93CA-42B5-937D-77DF5B34DD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1B77563-7E1F-5253-2B64-9F25E6C3C5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7892" name="Slide Number Placeholder 3">
            <a:extLst>
              <a:ext uri="{FF2B5EF4-FFF2-40B4-BE49-F238E27FC236}">
                <a16:creationId xmlns:a16="http://schemas.microsoft.com/office/drawing/2014/main" id="{59FE854F-15E5-3954-BB2C-A244670141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fld id="{534B7032-8369-41B6-9CAB-D7BE702A3F29}" type="slidenum">
              <a:rPr lang="en-US" altLang="en-US" sz="1200"/>
              <a:pPr defTabSz="1082675" fontAlgn="base">
                <a:spcBef>
                  <a:spcPct val="0"/>
                </a:spcBef>
                <a:spcAft>
                  <a:spcPct val="0"/>
                </a:spcAft>
              </a:pPr>
              <a:t>19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9A14DC5-E499-7A1F-047C-DA47075193F0}"/>
              </a:ext>
            </a:extLst>
          </p:cNvPr>
          <p:cNvSpPr txBox="1">
            <a:spLocks noChangeArrowheads="1"/>
          </p:cNvSpPr>
          <p:nvPr userDrawn="1"/>
        </p:nvSpPr>
        <p:spPr bwMode="auto">
          <a:xfrm>
            <a:off x="1517650" y="11499850"/>
            <a:ext cx="13088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eaLnBrk="1" hangingPunct="1"/>
            <a:r>
              <a:rPr lang="en-GB" altLang="en-US" sz="2200" b="1">
                <a:solidFill>
                  <a:srgbClr val="A32140"/>
                </a:solidFill>
                <a:latin typeface="Arial Narrow" panose="020B0606020202030204" pitchFamily="34" charset="0"/>
                <a:cs typeface="Arial" panose="020B0604020202020204" pitchFamily="34" charset="0"/>
              </a:rPr>
              <a:t>Research</a:t>
            </a:r>
            <a:r>
              <a:rPr lang="en-GB" altLang="en-US" sz="2200">
                <a:solidFill>
                  <a:srgbClr val="A32140"/>
                </a:solidFill>
                <a:latin typeface="Arial Narrow" panose="020B0606020202030204" pitchFamily="34" charset="0"/>
                <a:cs typeface="Arial" panose="020B0604020202020204" pitchFamily="34" charset="0"/>
              </a:rPr>
              <a:t> - HSE funded to provide evidence which underpins its policy and regulatory activities</a:t>
            </a:r>
          </a:p>
          <a:p>
            <a:pPr eaLnBrk="1" hangingPunct="1"/>
            <a:r>
              <a:rPr lang="en-GB" altLang="en-US" sz="2200" b="1">
                <a:solidFill>
                  <a:srgbClr val="A32140"/>
                </a:solidFill>
                <a:latin typeface="Arial Narrow" panose="020B0606020202030204" pitchFamily="34" charset="0"/>
                <a:cs typeface="Arial" panose="020B0604020202020204" pitchFamily="34" charset="0"/>
              </a:rPr>
              <a:t>Guidance</a:t>
            </a:r>
            <a:r>
              <a:rPr lang="en-GB" altLang="en-US" sz="2200">
                <a:solidFill>
                  <a:srgbClr val="A32140"/>
                </a:solidFill>
                <a:latin typeface="Arial Narrow" panose="020B0606020202030204" pitchFamily="34" charset="0"/>
                <a:cs typeface="Arial" panose="020B0604020202020204" pitchFamily="34" charset="0"/>
              </a:rPr>
              <a:t> - freely available to help people comply with health and safety law</a:t>
            </a:r>
          </a:p>
        </p:txBody>
      </p:sp>
      <p:grpSp>
        <p:nvGrpSpPr>
          <p:cNvPr id="3" name="Group 3">
            <a:extLst>
              <a:ext uri="{FF2B5EF4-FFF2-40B4-BE49-F238E27FC236}">
                <a16:creationId xmlns:a16="http://schemas.microsoft.com/office/drawing/2014/main" id="{ED8EC8E5-E1A1-B1FE-C6E3-1A12F58AFD16}"/>
              </a:ext>
            </a:extLst>
          </p:cNvPr>
          <p:cNvGrpSpPr>
            <a:grpSpLocks/>
          </p:cNvGrpSpPr>
          <p:nvPr userDrawn="1"/>
        </p:nvGrpSpPr>
        <p:grpSpPr bwMode="auto">
          <a:xfrm>
            <a:off x="-134938" y="-41275"/>
            <a:ext cx="24501476" cy="13798550"/>
            <a:chOff x="-134788" y="-40549"/>
            <a:chExt cx="24501176" cy="13797098"/>
          </a:xfrm>
        </p:grpSpPr>
        <p:grpSp>
          <p:nvGrpSpPr>
            <p:cNvPr id="4" name="Group 4">
              <a:extLst>
                <a:ext uri="{FF2B5EF4-FFF2-40B4-BE49-F238E27FC236}">
                  <a16:creationId xmlns:a16="http://schemas.microsoft.com/office/drawing/2014/main" id="{4AE8EB37-9E91-1A6B-5F25-0DD057F4D377}"/>
                </a:ext>
              </a:extLst>
            </p:cNvPr>
            <p:cNvGrpSpPr>
              <a:grpSpLocks/>
            </p:cNvGrpSpPr>
            <p:nvPr userDrawn="1"/>
          </p:nvGrpSpPr>
          <p:grpSpPr bwMode="auto">
            <a:xfrm>
              <a:off x="-134788" y="-40549"/>
              <a:ext cx="24501176" cy="13797098"/>
              <a:chOff x="-134788" y="-40549"/>
              <a:chExt cx="24501176" cy="13797098"/>
            </a:xfrm>
          </p:grpSpPr>
          <p:sp>
            <p:nvSpPr>
              <p:cNvPr id="6" name="Rectangle 5">
                <a:extLst>
                  <a:ext uri="{FF2B5EF4-FFF2-40B4-BE49-F238E27FC236}">
                    <a16:creationId xmlns:a16="http://schemas.microsoft.com/office/drawing/2014/main" id="{F3C33E1B-DCA0-F2FE-9B84-0BDF1B66D08C}"/>
                  </a:ext>
                </a:extLst>
              </p:cNvPr>
              <p:cNvSpPr/>
              <p:nvPr userDrawn="1"/>
            </p:nvSpPr>
            <p:spPr>
              <a:xfrm>
                <a:off x="-134788" y="-40549"/>
                <a:ext cx="890577" cy="13797098"/>
              </a:xfrm>
              <a:prstGeom prst="rect">
                <a:avLst/>
              </a:prstGeom>
              <a:solidFill>
                <a:srgbClr val="A321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4204" eaLnBrk="1" fontAlgn="auto" hangingPunct="1">
                  <a:spcBef>
                    <a:spcPts val="0"/>
                  </a:spcBef>
                  <a:spcAft>
                    <a:spcPts val="0"/>
                  </a:spcAft>
                  <a:defRPr/>
                </a:pPr>
                <a:endParaRPr lang="en-GB">
                  <a:solidFill>
                    <a:srgbClr val="4E266F"/>
                  </a:solidFill>
                </a:endParaRPr>
              </a:p>
            </p:txBody>
          </p:sp>
          <p:sp>
            <p:nvSpPr>
              <p:cNvPr id="7" name="Rectangle 6">
                <a:extLst>
                  <a:ext uri="{FF2B5EF4-FFF2-40B4-BE49-F238E27FC236}">
                    <a16:creationId xmlns:a16="http://schemas.microsoft.com/office/drawing/2014/main" id="{E2679253-82E0-3454-7A9D-B14E5A835AE4}"/>
                  </a:ext>
                </a:extLst>
              </p:cNvPr>
              <p:cNvSpPr/>
              <p:nvPr userDrawn="1"/>
            </p:nvSpPr>
            <p:spPr>
              <a:xfrm>
                <a:off x="23475811" y="-40549"/>
                <a:ext cx="890577" cy="13797098"/>
              </a:xfrm>
              <a:prstGeom prst="rect">
                <a:avLst/>
              </a:prstGeom>
              <a:solidFill>
                <a:srgbClr val="A321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4204" eaLnBrk="1" fontAlgn="auto" hangingPunct="1">
                  <a:spcBef>
                    <a:spcPts val="0"/>
                  </a:spcBef>
                  <a:spcAft>
                    <a:spcPts val="0"/>
                  </a:spcAft>
                  <a:defRPr/>
                </a:pPr>
                <a:endParaRPr lang="en-GB">
                  <a:solidFill>
                    <a:srgbClr val="4E266F"/>
                  </a:solidFill>
                </a:endParaRPr>
              </a:p>
            </p:txBody>
          </p:sp>
          <p:sp>
            <p:nvSpPr>
              <p:cNvPr id="8" name="Rectangle 7">
                <a:extLst>
                  <a:ext uri="{FF2B5EF4-FFF2-40B4-BE49-F238E27FC236}">
                    <a16:creationId xmlns:a16="http://schemas.microsoft.com/office/drawing/2014/main" id="{6C3BEFAE-75DA-1241-9CFC-D6D02884EB6D}"/>
                  </a:ext>
                </a:extLst>
              </p:cNvPr>
              <p:cNvSpPr/>
              <p:nvPr userDrawn="1"/>
            </p:nvSpPr>
            <p:spPr>
              <a:xfrm rot="16200000">
                <a:off x="11553080" y="-4853635"/>
                <a:ext cx="890493" cy="23377239"/>
              </a:xfrm>
              <a:prstGeom prst="rect">
                <a:avLst/>
              </a:prstGeom>
              <a:solidFill>
                <a:srgbClr val="A321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4204" eaLnBrk="1" fontAlgn="auto" hangingPunct="1">
                  <a:spcBef>
                    <a:spcPts val="0"/>
                  </a:spcBef>
                  <a:spcAft>
                    <a:spcPts val="0"/>
                  </a:spcAft>
                  <a:defRPr/>
                </a:pPr>
                <a:endParaRPr lang="en-GB">
                  <a:solidFill>
                    <a:srgbClr val="4E266F"/>
                  </a:solidFill>
                </a:endParaRPr>
              </a:p>
            </p:txBody>
          </p:sp>
        </p:grpSp>
        <p:pic>
          <p:nvPicPr>
            <p:cNvPr id="5" name="Picture 5">
              <a:extLst>
                <a:ext uri="{FF2B5EF4-FFF2-40B4-BE49-F238E27FC236}">
                  <a16:creationId xmlns:a16="http://schemas.microsoft.com/office/drawing/2014/main" id="{4C9C1970-57E6-28CE-7022-B15B99DA85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78277" y="636595"/>
              <a:ext cx="7223537" cy="14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293993C7-0A46-495E-62A9-79AB5ECAA6DE}"/>
              </a:ext>
            </a:extLst>
          </p:cNvPr>
          <p:cNvCxnSpPr/>
          <p:nvPr userDrawn="1"/>
        </p:nvCxnSpPr>
        <p:spPr>
          <a:xfrm flipH="1">
            <a:off x="1473207" y="7699375"/>
            <a:ext cx="4292600"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13" name="Text Placeholder 15"/>
          <p:cNvSpPr>
            <a:spLocks noGrp="1"/>
          </p:cNvSpPr>
          <p:nvPr>
            <p:ph type="body" sz="quarter" idx="12"/>
          </p:nvPr>
        </p:nvSpPr>
        <p:spPr>
          <a:xfrm>
            <a:off x="1461030" y="7696200"/>
            <a:ext cx="10596317" cy="1558636"/>
          </a:xfrm>
          <a:prstGeom prst="rect">
            <a:avLst/>
          </a:prstGeom>
        </p:spPr>
        <p:txBody>
          <a:bodyPr vert="horz"/>
          <a:lstStyle>
            <a:lvl1pPr marL="0" marR="0" indent="0" algn="l" defTabSz="1084204" rtl="0" eaLnBrk="1" fontAlgn="auto" latinLnBrk="0" hangingPunct="1">
              <a:lnSpc>
                <a:spcPct val="100000"/>
              </a:lnSpc>
              <a:spcBef>
                <a:spcPct val="20000"/>
              </a:spcBef>
              <a:spcAft>
                <a:spcPts val="0"/>
              </a:spcAft>
              <a:buClrTx/>
              <a:buSzTx/>
              <a:buFont typeface="Arial"/>
              <a:buNone/>
              <a:tabLst/>
              <a:defRPr sz="3600" b="1" baseline="0">
                <a:solidFill>
                  <a:srgbClr val="A32140"/>
                </a:solidFill>
                <a:latin typeface="Arial Narrow"/>
                <a:cs typeface="Helvetica"/>
              </a:defRPr>
            </a:lvl1pPr>
          </a:lstStyle>
          <a:p>
            <a:pPr lvl="0"/>
            <a:r>
              <a:rPr lang="en-US"/>
              <a:t>Click to edit Master text styles</a:t>
            </a:r>
          </a:p>
        </p:txBody>
      </p:sp>
      <p:sp>
        <p:nvSpPr>
          <p:cNvPr id="16" name="Text Placeholder 15"/>
          <p:cNvSpPr>
            <a:spLocks noGrp="1"/>
          </p:cNvSpPr>
          <p:nvPr>
            <p:ph type="body" sz="quarter" idx="13"/>
          </p:nvPr>
        </p:nvSpPr>
        <p:spPr>
          <a:xfrm>
            <a:off x="1444988" y="3667071"/>
            <a:ext cx="18871837" cy="2354858"/>
          </a:xfrm>
          <a:prstGeom prst="rect">
            <a:avLst/>
          </a:prstGeom>
        </p:spPr>
        <p:txBody>
          <a:bodyPr vert="horz"/>
          <a:lstStyle>
            <a:lvl1pPr marL="0" indent="0">
              <a:buNone/>
              <a:defRPr sz="5400" baseline="0">
                <a:solidFill>
                  <a:srgbClr val="A32140"/>
                </a:solidFill>
                <a:latin typeface="Arial Black" panose="020B0A04020102020204" pitchFamily="34" charset="0"/>
                <a:cs typeface="Helvetica"/>
              </a:defRPr>
            </a:lvl1pPr>
          </a:lstStyle>
          <a:p>
            <a:pPr lvl="0"/>
            <a:r>
              <a:rPr lang="en-US"/>
              <a:t>Click to edit Master text styles</a:t>
            </a:r>
          </a:p>
        </p:txBody>
      </p:sp>
      <p:sp>
        <p:nvSpPr>
          <p:cNvPr id="17" name="Text Placeholder 15"/>
          <p:cNvSpPr>
            <a:spLocks noGrp="1"/>
          </p:cNvSpPr>
          <p:nvPr>
            <p:ph type="body" sz="quarter" idx="14"/>
          </p:nvPr>
        </p:nvSpPr>
        <p:spPr>
          <a:xfrm>
            <a:off x="1461030" y="9501609"/>
            <a:ext cx="10596317" cy="1863869"/>
          </a:xfrm>
          <a:prstGeom prst="rect">
            <a:avLst/>
          </a:prstGeom>
        </p:spPr>
        <p:txBody>
          <a:bodyPr vert="horz"/>
          <a:lstStyle>
            <a:lvl1pPr marL="0" marR="0" indent="0" algn="l" defTabSz="1084204" rtl="0" eaLnBrk="1" fontAlgn="auto" latinLnBrk="0" hangingPunct="1">
              <a:lnSpc>
                <a:spcPct val="100000"/>
              </a:lnSpc>
              <a:spcBef>
                <a:spcPct val="20000"/>
              </a:spcBef>
              <a:spcAft>
                <a:spcPts val="0"/>
              </a:spcAft>
              <a:buClrTx/>
              <a:buSzTx/>
              <a:buFont typeface="Arial"/>
              <a:buNone/>
              <a:tabLst/>
              <a:defRPr sz="3600" b="0" baseline="0">
                <a:solidFill>
                  <a:srgbClr val="A32140"/>
                </a:solidFill>
                <a:latin typeface="Arial Narrow"/>
                <a:cs typeface="Helvetica"/>
              </a:defRPr>
            </a:lvl1pPr>
          </a:lstStyle>
          <a:p>
            <a:pPr lvl="0"/>
            <a:r>
              <a:rPr lang="en-US"/>
              <a:t>Click to edit Master text styles</a:t>
            </a:r>
          </a:p>
        </p:txBody>
      </p:sp>
      <p:sp>
        <p:nvSpPr>
          <p:cNvPr id="18" name="Text Placeholder 15"/>
          <p:cNvSpPr>
            <a:spLocks noGrp="1"/>
          </p:cNvSpPr>
          <p:nvPr>
            <p:ph type="body" sz="quarter" idx="15"/>
          </p:nvPr>
        </p:nvSpPr>
        <p:spPr>
          <a:xfrm>
            <a:off x="12209747" y="7696200"/>
            <a:ext cx="10596317" cy="1558636"/>
          </a:xfrm>
          <a:prstGeom prst="rect">
            <a:avLst/>
          </a:prstGeom>
        </p:spPr>
        <p:txBody>
          <a:bodyPr vert="horz"/>
          <a:lstStyle>
            <a:lvl1pPr marL="0" marR="0" indent="0" algn="l" defTabSz="1084204" rtl="0" eaLnBrk="1" fontAlgn="auto" latinLnBrk="0" hangingPunct="1">
              <a:lnSpc>
                <a:spcPct val="100000"/>
              </a:lnSpc>
              <a:spcBef>
                <a:spcPct val="20000"/>
              </a:spcBef>
              <a:spcAft>
                <a:spcPts val="0"/>
              </a:spcAft>
              <a:buClrTx/>
              <a:buSzTx/>
              <a:buFont typeface="Arial"/>
              <a:buNone/>
              <a:tabLst/>
              <a:defRPr sz="3600" b="1" baseline="0">
                <a:solidFill>
                  <a:srgbClr val="A32140"/>
                </a:solidFill>
                <a:latin typeface="Arial Narrow"/>
                <a:cs typeface="Helvetica"/>
              </a:defRPr>
            </a:lvl1pPr>
          </a:lstStyle>
          <a:p>
            <a:pPr lvl="0"/>
            <a:r>
              <a:rPr lang="en-US"/>
              <a:t>Click to edit Master text styles</a:t>
            </a:r>
          </a:p>
          <a:p>
            <a:pPr lvl="1"/>
            <a:r>
              <a:rPr lang="en-US"/>
              <a:t>Second level</a:t>
            </a:r>
          </a:p>
        </p:txBody>
      </p:sp>
      <p:sp>
        <p:nvSpPr>
          <p:cNvPr id="19" name="Text Placeholder 15"/>
          <p:cNvSpPr>
            <a:spLocks noGrp="1"/>
          </p:cNvSpPr>
          <p:nvPr>
            <p:ph type="body" sz="quarter" idx="16"/>
          </p:nvPr>
        </p:nvSpPr>
        <p:spPr>
          <a:xfrm>
            <a:off x="1444988" y="107576"/>
            <a:ext cx="13767303" cy="1212030"/>
          </a:xfrm>
          <a:prstGeom prst="rect">
            <a:avLst/>
          </a:prstGeom>
        </p:spPr>
        <p:txBody>
          <a:bodyPr vert="horz"/>
          <a:lstStyle>
            <a:lvl1pPr marL="0" marR="0" indent="0" algn="ctr" defTabSz="1084204" rtl="0" eaLnBrk="1" fontAlgn="auto" latinLnBrk="0" hangingPunct="1">
              <a:lnSpc>
                <a:spcPct val="100000"/>
              </a:lnSpc>
              <a:spcBef>
                <a:spcPct val="20000"/>
              </a:spcBef>
              <a:spcAft>
                <a:spcPts val="0"/>
              </a:spcAft>
              <a:buClrTx/>
              <a:buSzTx/>
              <a:buFont typeface="Arial"/>
              <a:buNone/>
              <a:tabLst/>
              <a:defRPr sz="3200" b="1" baseline="0">
                <a:solidFill>
                  <a:srgbClr val="A32140"/>
                </a:solidFill>
                <a:latin typeface="Arial Narrow"/>
                <a:cs typeface="Helvetica"/>
              </a:defRPr>
            </a:lvl1pPr>
          </a:lstStyle>
          <a:p>
            <a:pPr lvl="0"/>
            <a:r>
              <a:rPr lang="en-US"/>
              <a:t>Click to edit Master text styles</a:t>
            </a:r>
          </a:p>
        </p:txBody>
      </p:sp>
    </p:spTree>
    <p:extLst>
      <p:ext uri="{BB962C8B-B14F-4D97-AF65-F5344CB8AC3E}">
        <p14:creationId xmlns:p14="http://schemas.microsoft.com/office/powerpoint/2010/main" val="218106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F8E39E62-01D7-9257-4295-2FEDDB6E9B64}"/>
              </a:ext>
            </a:extLst>
          </p:cNvPr>
          <p:cNvSpPr>
            <a:spLocks noChangeArrowheads="1"/>
          </p:cNvSpPr>
          <p:nvPr userDrawn="1"/>
        </p:nvSpPr>
        <p:spPr bwMode="auto">
          <a:xfrm>
            <a:off x="468313" y="503238"/>
            <a:ext cx="23348950" cy="12709525"/>
          </a:xfrm>
          <a:prstGeom prst="rect">
            <a:avLst/>
          </a:prstGeom>
          <a:solidFill>
            <a:srgbClr val="A321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fontAlgn="base">
              <a:spcBef>
                <a:spcPct val="0"/>
              </a:spcBef>
              <a:spcAft>
                <a:spcPct val="0"/>
              </a:spcAft>
              <a:defRPr sz="4300">
                <a:solidFill>
                  <a:schemeClr val="tx1"/>
                </a:solidFill>
                <a:latin typeface="Calibri" panose="020F0502020204030204" pitchFamily="34" charset="0"/>
              </a:defRPr>
            </a:lvl6pPr>
            <a:lvl7pPr marL="2971800" indent="-228600" fontAlgn="base">
              <a:spcBef>
                <a:spcPct val="0"/>
              </a:spcBef>
              <a:spcAft>
                <a:spcPct val="0"/>
              </a:spcAft>
              <a:defRPr sz="4300">
                <a:solidFill>
                  <a:schemeClr val="tx1"/>
                </a:solidFill>
                <a:latin typeface="Calibri" panose="020F0502020204030204" pitchFamily="34" charset="0"/>
              </a:defRPr>
            </a:lvl7pPr>
            <a:lvl8pPr marL="3429000" indent="-228600" fontAlgn="base">
              <a:spcBef>
                <a:spcPct val="0"/>
              </a:spcBef>
              <a:spcAft>
                <a:spcPct val="0"/>
              </a:spcAft>
              <a:defRPr sz="4300">
                <a:solidFill>
                  <a:schemeClr val="tx1"/>
                </a:solidFill>
                <a:latin typeface="Calibri" panose="020F0502020204030204" pitchFamily="34" charset="0"/>
              </a:defRPr>
            </a:lvl8pPr>
            <a:lvl9pPr marL="3886200" indent="-228600" fontAlgn="base">
              <a:spcBef>
                <a:spcPct val="0"/>
              </a:spcBef>
              <a:spcAft>
                <a:spcPct val="0"/>
              </a:spcAft>
              <a:defRPr sz="4300">
                <a:solidFill>
                  <a:schemeClr val="tx1"/>
                </a:solidFill>
                <a:latin typeface="Calibri" panose="020F0502020204030204" pitchFamily="34" charset="0"/>
              </a:defRPr>
            </a:lvl9pPr>
          </a:lstStyle>
          <a:p>
            <a:pPr algn="ctr" defTabSz="914400" eaLnBrk="1" hangingPunct="1"/>
            <a:endParaRPr lang="en-US" altLang="en-US" sz="3200">
              <a:solidFill>
                <a:srgbClr val="FFFFFF"/>
              </a:solidFill>
              <a:latin typeface="Arial" panose="020B0604020202020204" pitchFamily="34" charset="0"/>
              <a:ea typeface="Butler Stencil Medium"/>
              <a:cs typeface="Butler Stencil Medium"/>
              <a:sym typeface="Butler Stencil Medium"/>
            </a:endParaRPr>
          </a:p>
        </p:txBody>
      </p:sp>
      <p:pic>
        <p:nvPicPr>
          <p:cNvPr id="3" name="Picture 3">
            <a:extLst>
              <a:ext uri="{FF2B5EF4-FFF2-40B4-BE49-F238E27FC236}">
                <a16:creationId xmlns:a16="http://schemas.microsoft.com/office/drawing/2014/main" id="{C02126F9-F5C2-0851-9E41-DDAF8B63DD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73938" y="763588"/>
            <a:ext cx="346551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1"/>
          <p:cNvSpPr>
            <a:spLocks noGrp="1"/>
          </p:cNvSpPr>
          <p:nvPr>
            <p:ph type="body" sz="quarter" idx="10"/>
          </p:nvPr>
        </p:nvSpPr>
        <p:spPr>
          <a:xfrm>
            <a:off x="2147987" y="3876675"/>
            <a:ext cx="19935626" cy="5962650"/>
          </a:xfrm>
          <a:prstGeom prst="rect">
            <a:avLst/>
          </a:prstGeom>
        </p:spPr>
        <p:txBody>
          <a:bodyPr vert="horz" anchor="ctr"/>
          <a:lstStyle>
            <a:lvl1pPr marL="0" indent="0">
              <a:buNone/>
              <a:defRPr sz="9500" b="1" i="0" spc="-100" baseline="0">
                <a:solidFill>
                  <a:schemeClr val="bg1"/>
                </a:solidFill>
                <a:latin typeface="Arial Black"/>
                <a:cs typeface="Arial Black"/>
              </a:defRPr>
            </a:lvl1pPr>
          </a:lstStyle>
          <a:p>
            <a:pPr lvl="0"/>
            <a:r>
              <a:rPr lang="en-US"/>
              <a:t>Click to edit Master text styles</a:t>
            </a:r>
          </a:p>
        </p:txBody>
      </p:sp>
    </p:spTree>
    <p:extLst>
      <p:ext uri="{BB962C8B-B14F-4D97-AF65-F5344CB8AC3E}">
        <p14:creationId xmlns:p14="http://schemas.microsoft.com/office/powerpoint/2010/main" val="174221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20FD3-D695-3253-E6FC-0DE796D83C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72350" y="762000"/>
            <a:ext cx="34655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a:extLst>
              <a:ext uri="{FF2B5EF4-FFF2-40B4-BE49-F238E27FC236}">
                <a16:creationId xmlns:a16="http://schemas.microsoft.com/office/drawing/2014/main" id="{94DB4EFC-DCBF-2FBA-1440-4BC45F924299}"/>
              </a:ext>
            </a:extLst>
          </p:cNvPr>
          <p:cNvSpPr>
            <a:spLocks noChangeShapeType="1"/>
          </p:cNvSpPr>
          <p:nvPr userDrawn="1"/>
        </p:nvSpPr>
        <p:spPr bwMode="auto">
          <a:xfrm>
            <a:off x="1819275" y="2752725"/>
            <a:ext cx="20593050" cy="0"/>
          </a:xfrm>
          <a:prstGeom prst="line">
            <a:avLst/>
          </a:prstGeom>
          <a:noFill/>
          <a:ln w="25400">
            <a:solidFill>
              <a:srgbClr val="A3214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 name="Title 1"/>
          <p:cNvSpPr>
            <a:spLocks noGrp="1"/>
          </p:cNvSpPr>
          <p:nvPr>
            <p:ph type="title"/>
          </p:nvPr>
        </p:nvSpPr>
        <p:spPr>
          <a:xfrm>
            <a:off x="1819800" y="1607128"/>
            <a:ext cx="20592000" cy="1145019"/>
          </a:xfrm>
          <a:prstGeom prst="rect">
            <a:avLst/>
          </a:prstGeom>
        </p:spPr>
        <p:txBody>
          <a:bodyPr anchor="b" anchorCtr="0"/>
          <a:lstStyle>
            <a:lvl1pPr>
              <a:defRPr sz="6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1"/>
          </p:nvPr>
        </p:nvSpPr>
        <p:spPr>
          <a:xfrm>
            <a:off x="1819800" y="3270250"/>
            <a:ext cx="20592000" cy="9143423"/>
          </a:xfrm>
          <a:prstGeom prst="rect">
            <a:avLst/>
          </a:prstGeom>
        </p:spPr>
        <p:txBody>
          <a:bodyPr/>
          <a:lstStyle>
            <a:lvl1pPr marL="813153" indent="-813153">
              <a:buClr>
                <a:srgbClr val="A32140"/>
              </a:buClr>
              <a:buSzPct val="110000"/>
              <a:buFont typeface="Wingdings" panose="05000000000000000000" pitchFamily="2" charset="2"/>
              <a:buChar char="§"/>
              <a:defRPr sz="6000">
                <a:latin typeface="Arial" panose="020B0604020202020204" pitchFamily="34" charset="0"/>
                <a:cs typeface="Arial" panose="020B0604020202020204" pitchFamily="34" charset="0"/>
              </a:defRPr>
            </a:lvl1pPr>
            <a:lvl2pPr>
              <a:buClr>
                <a:srgbClr val="A32140"/>
              </a:buClr>
              <a:defRPr sz="5400">
                <a:latin typeface="Arial" panose="020B0604020202020204" pitchFamily="34" charset="0"/>
                <a:cs typeface="Arial" panose="020B0604020202020204" pitchFamily="34" charset="0"/>
              </a:defRPr>
            </a:lvl2pPr>
            <a:lvl3pPr marL="2710510" indent="-542102">
              <a:buClr>
                <a:srgbClr val="A32140"/>
              </a:buClr>
              <a:buFont typeface="Arial" panose="020B0604020202020204" pitchFamily="34" charset="0"/>
              <a:buChar char="●"/>
              <a:defRPr sz="4800">
                <a:latin typeface="Arial" panose="020B0604020202020204" pitchFamily="34" charset="0"/>
                <a:cs typeface="Arial" panose="020B0604020202020204" pitchFamily="34" charset="0"/>
              </a:defRPr>
            </a:lvl3pPr>
            <a:lvl4pPr>
              <a:buClr>
                <a:srgbClr val="A32140"/>
              </a:buClr>
              <a:defRPr sz="4200">
                <a:latin typeface="Arial" panose="020B0604020202020204" pitchFamily="34" charset="0"/>
                <a:cs typeface="Arial" panose="020B0604020202020204" pitchFamily="34" charset="0"/>
              </a:defRPr>
            </a:lvl4pPr>
            <a:lvl5pPr marL="4878918" indent="-542102">
              <a:buClr>
                <a:srgbClr val="A32140"/>
              </a:buClr>
              <a:buFont typeface="Courier New" panose="02070309020205020404" pitchFamily="49" charset="0"/>
              <a:buChar char="o"/>
              <a:defRPr sz="3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a:extLst>
              <a:ext uri="{FF2B5EF4-FFF2-40B4-BE49-F238E27FC236}">
                <a16:creationId xmlns:a16="http://schemas.microsoft.com/office/drawing/2014/main" id="{58EBB245-1417-3109-B460-3043F45BA624}"/>
              </a:ext>
            </a:extLst>
          </p:cNvPr>
          <p:cNvSpPr>
            <a:spLocks noGrp="1"/>
          </p:cNvSpPr>
          <p:nvPr>
            <p:ph type="ftr" sz="quarter" idx="12"/>
          </p:nvPr>
        </p:nvSpPr>
        <p:spPr/>
        <p:txBody>
          <a:bodyPr/>
          <a:lstStyle>
            <a:lvl1pPr>
              <a:defRPr dirty="0"/>
            </a:lvl1pPr>
          </a:lstStyle>
          <a:p>
            <a:pPr>
              <a:defRPr/>
            </a:pPr>
            <a:r>
              <a:rPr lang="en-GB"/>
              <a:t>PROTECTIVE MARKING if required</a:t>
            </a:r>
          </a:p>
          <a:p>
            <a:pPr>
              <a:defRPr/>
            </a:pPr>
            <a:r>
              <a:rPr lang="en-GB"/>
              <a:t>Access Control Marking USE INSERT FOOTER</a:t>
            </a:r>
          </a:p>
        </p:txBody>
      </p:sp>
    </p:spTree>
    <p:extLst>
      <p:ext uri="{BB962C8B-B14F-4D97-AF65-F5344CB8AC3E}">
        <p14:creationId xmlns:p14="http://schemas.microsoft.com/office/powerpoint/2010/main" val="244422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45B59-0D58-6F12-9FF4-6A4E5FF10F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72350" y="762000"/>
            <a:ext cx="34655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a:extLst>
              <a:ext uri="{FF2B5EF4-FFF2-40B4-BE49-F238E27FC236}">
                <a16:creationId xmlns:a16="http://schemas.microsoft.com/office/drawing/2014/main" id="{443389B1-47DB-2BD9-95A3-178964F988F0}"/>
              </a:ext>
            </a:extLst>
          </p:cNvPr>
          <p:cNvSpPr>
            <a:spLocks noChangeShapeType="1"/>
          </p:cNvSpPr>
          <p:nvPr userDrawn="1"/>
        </p:nvSpPr>
        <p:spPr bwMode="auto">
          <a:xfrm>
            <a:off x="1819275" y="2752725"/>
            <a:ext cx="20593050" cy="0"/>
          </a:xfrm>
          <a:prstGeom prst="line">
            <a:avLst/>
          </a:prstGeom>
          <a:noFill/>
          <a:ln w="25400">
            <a:solidFill>
              <a:srgbClr val="A3214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8" name="Picture Placeholder 7"/>
          <p:cNvSpPr>
            <a:spLocks noGrp="1"/>
          </p:cNvSpPr>
          <p:nvPr>
            <p:ph type="pic" sz="quarter" idx="12"/>
          </p:nvPr>
        </p:nvSpPr>
        <p:spPr>
          <a:xfrm>
            <a:off x="1819275" y="3270250"/>
            <a:ext cx="20593050" cy="9144000"/>
          </a:xfrm>
          <a:prstGeom prst="rect">
            <a:avLst/>
          </a:prstGeom>
        </p:spPr>
        <p:txBody>
          <a:bodyPr/>
          <a:lstStyle>
            <a:lvl1pPr marL="0" indent="0">
              <a:buNone/>
              <a:defRPr sz="4800">
                <a:latin typeface="Arial" panose="020B0604020202020204" pitchFamily="34" charset="0"/>
                <a:cs typeface="Arial" panose="020B0604020202020204" pitchFamily="34" charset="0"/>
              </a:defRPr>
            </a:lvl1pPr>
          </a:lstStyle>
          <a:p>
            <a:pPr lvl="0"/>
            <a:endParaRPr lang="en-GB" noProof="0" dirty="0"/>
          </a:p>
        </p:txBody>
      </p:sp>
      <p:sp>
        <p:nvSpPr>
          <p:cNvPr id="2" name="Title 1"/>
          <p:cNvSpPr>
            <a:spLocks noGrp="1"/>
          </p:cNvSpPr>
          <p:nvPr>
            <p:ph type="title"/>
          </p:nvPr>
        </p:nvSpPr>
        <p:spPr>
          <a:xfrm>
            <a:off x="1819800" y="1607128"/>
            <a:ext cx="20592000" cy="1145019"/>
          </a:xfrm>
          <a:prstGeom prst="rect">
            <a:avLst/>
          </a:prstGeom>
        </p:spPr>
        <p:txBody>
          <a:bodyPr anchor="b" anchorCtr="0"/>
          <a:lstStyle>
            <a:lvl1pPr>
              <a:defRPr sz="6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Footer Placeholder 2">
            <a:extLst>
              <a:ext uri="{FF2B5EF4-FFF2-40B4-BE49-F238E27FC236}">
                <a16:creationId xmlns:a16="http://schemas.microsoft.com/office/drawing/2014/main" id="{CA45360C-9324-52A1-1C37-2B7709351BA2}"/>
              </a:ext>
            </a:extLst>
          </p:cNvPr>
          <p:cNvSpPr>
            <a:spLocks noGrp="1"/>
          </p:cNvSpPr>
          <p:nvPr>
            <p:ph type="ftr" sz="quarter" idx="13"/>
          </p:nvPr>
        </p:nvSpPr>
        <p:spPr/>
        <p:txBody>
          <a:bodyPr/>
          <a:lstStyle>
            <a:lvl1pPr>
              <a:defRPr dirty="0"/>
            </a:lvl1pPr>
          </a:lstStyle>
          <a:p>
            <a:pPr>
              <a:defRPr/>
            </a:pPr>
            <a:r>
              <a:rPr lang="en-GB"/>
              <a:t>PROTECTIVE MARKING if required</a:t>
            </a:r>
          </a:p>
          <a:p>
            <a:pPr>
              <a:defRPr/>
            </a:pPr>
            <a:r>
              <a:rPr lang="en-GB"/>
              <a:t>Access Control Marking USE INSERT FOOTER</a:t>
            </a:r>
          </a:p>
        </p:txBody>
      </p:sp>
    </p:spTree>
    <p:extLst>
      <p:ext uri="{BB962C8B-B14F-4D97-AF65-F5344CB8AC3E}">
        <p14:creationId xmlns:p14="http://schemas.microsoft.com/office/powerpoint/2010/main" val="111824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E3E0FC-6075-1334-4AA7-FD22A422B9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72350" y="762000"/>
            <a:ext cx="34655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a:extLst>
              <a:ext uri="{FF2B5EF4-FFF2-40B4-BE49-F238E27FC236}">
                <a16:creationId xmlns:a16="http://schemas.microsoft.com/office/drawing/2014/main" id="{2436070F-34D2-37B5-366D-42B12EB601D3}"/>
              </a:ext>
            </a:extLst>
          </p:cNvPr>
          <p:cNvSpPr>
            <a:spLocks noChangeShapeType="1"/>
          </p:cNvSpPr>
          <p:nvPr userDrawn="1"/>
        </p:nvSpPr>
        <p:spPr bwMode="auto">
          <a:xfrm>
            <a:off x="1819275" y="2752725"/>
            <a:ext cx="20593050" cy="0"/>
          </a:xfrm>
          <a:prstGeom prst="line">
            <a:avLst/>
          </a:prstGeom>
          <a:noFill/>
          <a:ln w="25400">
            <a:solidFill>
              <a:srgbClr val="A3214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 name="Table Placeholder 5"/>
          <p:cNvSpPr>
            <a:spLocks noGrp="1"/>
          </p:cNvSpPr>
          <p:nvPr>
            <p:ph type="tbl" sz="quarter" idx="13"/>
          </p:nvPr>
        </p:nvSpPr>
        <p:spPr>
          <a:xfrm>
            <a:off x="1819275" y="3270250"/>
            <a:ext cx="20593050" cy="9144000"/>
          </a:xfrm>
          <a:prstGeom prst="rect">
            <a:avLst/>
          </a:prstGeom>
        </p:spPr>
        <p:txBody>
          <a:bodyPr/>
          <a:lstStyle>
            <a:lvl1pPr marL="0" indent="0">
              <a:buNone/>
              <a:defRPr sz="4800">
                <a:latin typeface="Arial" panose="020B0604020202020204" pitchFamily="34" charset="0"/>
                <a:cs typeface="Arial" panose="020B0604020202020204" pitchFamily="34" charset="0"/>
              </a:defRPr>
            </a:lvl1pPr>
          </a:lstStyle>
          <a:p>
            <a:pPr lvl="0"/>
            <a:endParaRPr lang="en-GB" noProof="0" dirty="0"/>
          </a:p>
        </p:txBody>
      </p:sp>
      <p:sp>
        <p:nvSpPr>
          <p:cNvPr id="2" name="Title 1"/>
          <p:cNvSpPr>
            <a:spLocks noGrp="1"/>
          </p:cNvSpPr>
          <p:nvPr>
            <p:ph type="title"/>
          </p:nvPr>
        </p:nvSpPr>
        <p:spPr>
          <a:xfrm>
            <a:off x="1819800" y="1607128"/>
            <a:ext cx="20592000" cy="1145019"/>
          </a:xfrm>
          <a:prstGeom prst="rect">
            <a:avLst/>
          </a:prstGeom>
        </p:spPr>
        <p:txBody>
          <a:bodyPr anchor="b" anchorCtr="0"/>
          <a:lstStyle>
            <a:lvl1pPr>
              <a:defRPr sz="6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Footer Placeholder 2">
            <a:extLst>
              <a:ext uri="{FF2B5EF4-FFF2-40B4-BE49-F238E27FC236}">
                <a16:creationId xmlns:a16="http://schemas.microsoft.com/office/drawing/2014/main" id="{DBFDA11D-5839-2A0C-C748-522FFBB7984C}"/>
              </a:ext>
            </a:extLst>
          </p:cNvPr>
          <p:cNvSpPr>
            <a:spLocks noGrp="1"/>
          </p:cNvSpPr>
          <p:nvPr>
            <p:ph type="ftr" sz="quarter" idx="14"/>
          </p:nvPr>
        </p:nvSpPr>
        <p:spPr/>
        <p:txBody>
          <a:bodyPr/>
          <a:lstStyle>
            <a:lvl1pPr>
              <a:defRPr dirty="0"/>
            </a:lvl1pPr>
          </a:lstStyle>
          <a:p>
            <a:pPr>
              <a:defRPr/>
            </a:pPr>
            <a:r>
              <a:rPr lang="en-GB"/>
              <a:t>PROTECTIVE MARKING if required</a:t>
            </a:r>
          </a:p>
          <a:p>
            <a:pPr>
              <a:defRPr/>
            </a:pPr>
            <a:r>
              <a:rPr lang="en-GB"/>
              <a:t>Access Control Marking USE INSERT FOOTER</a:t>
            </a:r>
          </a:p>
        </p:txBody>
      </p:sp>
    </p:spTree>
    <p:extLst>
      <p:ext uri="{BB962C8B-B14F-4D97-AF65-F5344CB8AC3E}">
        <p14:creationId xmlns:p14="http://schemas.microsoft.com/office/powerpoint/2010/main" val="313766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14D3A-01FE-3B8F-7BA5-8D66ACD243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72350" y="762000"/>
            <a:ext cx="34655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a:extLst>
              <a:ext uri="{FF2B5EF4-FFF2-40B4-BE49-F238E27FC236}">
                <a16:creationId xmlns:a16="http://schemas.microsoft.com/office/drawing/2014/main" id="{1C90D0C3-5CE9-2D11-3B54-20F27832205C}"/>
              </a:ext>
            </a:extLst>
          </p:cNvPr>
          <p:cNvSpPr>
            <a:spLocks noChangeShapeType="1"/>
          </p:cNvSpPr>
          <p:nvPr userDrawn="1"/>
        </p:nvSpPr>
        <p:spPr bwMode="auto">
          <a:xfrm>
            <a:off x="1819275" y="2752725"/>
            <a:ext cx="20593050" cy="0"/>
          </a:xfrm>
          <a:prstGeom prst="line">
            <a:avLst/>
          </a:prstGeom>
          <a:noFill/>
          <a:ln w="25400">
            <a:solidFill>
              <a:srgbClr val="A3214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 name="Title 1"/>
          <p:cNvSpPr>
            <a:spLocks noGrp="1"/>
          </p:cNvSpPr>
          <p:nvPr>
            <p:ph type="title"/>
          </p:nvPr>
        </p:nvSpPr>
        <p:spPr>
          <a:xfrm>
            <a:off x="1819800" y="1607128"/>
            <a:ext cx="20592000" cy="1145019"/>
          </a:xfrm>
          <a:prstGeom prst="rect">
            <a:avLst/>
          </a:prstGeom>
        </p:spPr>
        <p:txBody>
          <a:bodyPr anchor="b" anchorCtr="0"/>
          <a:lstStyle>
            <a:lvl1pPr>
              <a:defRPr sz="6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5" name="Footer Placeholder 2">
            <a:extLst>
              <a:ext uri="{FF2B5EF4-FFF2-40B4-BE49-F238E27FC236}">
                <a16:creationId xmlns:a16="http://schemas.microsoft.com/office/drawing/2014/main" id="{F524B6D5-AA33-BC40-C8BC-5926F4B45DD9}"/>
              </a:ext>
            </a:extLst>
          </p:cNvPr>
          <p:cNvSpPr>
            <a:spLocks noGrp="1"/>
          </p:cNvSpPr>
          <p:nvPr>
            <p:ph type="ftr" sz="quarter" idx="10"/>
          </p:nvPr>
        </p:nvSpPr>
        <p:spPr/>
        <p:txBody>
          <a:bodyPr/>
          <a:lstStyle>
            <a:lvl1pPr>
              <a:defRPr dirty="0"/>
            </a:lvl1pPr>
          </a:lstStyle>
          <a:p>
            <a:pPr>
              <a:defRPr/>
            </a:pPr>
            <a:r>
              <a:rPr lang="en-GB"/>
              <a:t>PROTECTIVE MARKING if required</a:t>
            </a:r>
          </a:p>
          <a:p>
            <a:pPr>
              <a:defRPr/>
            </a:pPr>
            <a:r>
              <a:rPr lang="en-GB"/>
              <a:t>Access Control Marking USE INSERT FOOTER</a:t>
            </a:r>
          </a:p>
        </p:txBody>
      </p:sp>
    </p:spTree>
    <p:extLst>
      <p:ext uri="{BB962C8B-B14F-4D97-AF65-F5344CB8AC3E}">
        <p14:creationId xmlns:p14="http://schemas.microsoft.com/office/powerpoint/2010/main" val="415798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82E22-B6C1-FD84-FCFB-D6743CF7D6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72350" y="762000"/>
            <a:ext cx="34655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a:extLst>
              <a:ext uri="{FF2B5EF4-FFF2-40B4-BE49-F238E27FC236}">
                <a16:creationId xmlns:a16="http://schemas.microsoft.com/office/drawing/2014/main" id="{BF1B5F54-ACE6-24EF-465D-34DE462DD789}"/>
              </a:ext>
            </a:extLst>
          </p:cNvPr>
          <p:cNvSpPr>
            <a:spLocks noChangeShapeType="1"/>
          </p:cNvSpPr>
          <p:nvPr userDrawn="1"/>
        </p:nvSpPr>
        <p:spPr bwMode="auto">
          <a:xfrm>
            <a:off x="1819275" y="2752725"/>
            <a:ext cx="20593050" cy="0"/>
          </a:xfrm>
          <a:prstGeom prst="line">
            <a:avLst/>
          </a:prstGeom>
          <a:noFill/>
          <a:ln w="25400">
            <a:solidFill>
              <a:srgbClr val="A3214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 name="Title 1"/>
          <p:cNvSpPr>
            <a:spLocks noGrp="1"/>
          </p:cNvSpPr>
          <p:nvPr>
            <p:ph type="title"/>
          </p:nvPr>
        </p:nvSpPr>
        <p:spPr>
          <a:xfrm>
            <a:off x="1819800" y="1607128"/>
            <a:ext cx="20592000" cy="1145019"/>
          </a:xfrm>
          <a:prstGeom prst="rect">
            <a:avLst/>
          </a:prstGeom>
        </p:spPr>
        <p:txBody>
          <a:bodyPr anchor="b" anchorCtr="0"/>
          <a:lstStyle>
            <a:lvl1pPr>
              <a:defRPr sz="60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9" name="Picture Placeholder 61"/>
          <p:cNvSpPr>
            <a:spLocks noGrp="1"/>
          </p:cNvSpPr>
          <p:nvPr>
            <p:ph type="pic" sz="quarter" idx="25"/>
          </p:nvPr>
        </p:nvSpPr>
        <p:spPr>
          <a:xfrm>
            <a:off x="1889125" y="3424765"/>
            <a:ext cx="6636309" cy="5946953"/>
          </a:xfrm>
          <a:prstGeom prst="rect">
            <a:avLst/>
          </a:prstGeom>
        </p:spPr>
        <p:txBody>
          <a:bodyPr vert="horz"/>
          <a:lstStyle>
            <a:lvl1pPr marL="0" indent="0">
              <a:buNone/>
              <a:defRPr sz="3600" b="0" i="0">
                <a:latin typeface="Arial Narrow"/>
                <a:cs typeface="Helvetica"/>
              </a:defRPr>
            </a:lvl1pPr>
          </a:lstStyle>
          <a:p>
            <a:pPr lvl="0"/>
            <a:r>
              <a:rPr lang="en-US" noProof="0"/>
              <a:t>Click icon to add picture</a:t>
            </a:r>
            <a:endParaRPr lang="en-US" noProof="0" dirty="0"/>
          </a:p>
        </p:txBody>
      </p:sp>
      <p:sp>
        <p:nvSpPr>
          <p:cNvPr id="10" name="Text Placeholder 4"/>
          <p:cNvSpPr>
            <a:spLocks noGrp="1"/>
          </p:cNvSpPr>
          <p:nvPr>
            <p:ph type="body" sz="quarter" idx="27"/>
          </p:nvPr>
        </p:nvSpPr>
        <p:spPr>
          <a:xfrm>
            <a:off x="1889126" y="9719923"/>
            <a:ext cx="6636308" cy="954088"/>
          </a:xfrm>
          <a:prstGeom prst="rect">
            <a:avLst/>
          </a:prstGeom>
        </p:spPr>
        <p:txBody>
          <a:bodyPr vert="horz"/>
          <a:lstStyle>
            <a:lvl4pPr marL="0" indent="0" algn="ctr">
              <a:buNone/>
              <a:defRPr sz="3600" b="0" i="0" kern="1200" spc="-100" baseline="0">
                <a:latin typeface="Arial"/>
              </a:defRPr>
            </a:lvl4pPr>
          </a:lstStyle>
          <a:p>
            <a:pPr lvl="0"/>
            <a:r>
              <a:rPr lang="en-US"/>
              <a:t>Click to edit Master text styles</a:t>
            </a:r>
          </a:p>
        </p:txBody>
      </p:sp>
      <p:sp>
        <p:nvSpPr>
          <p:cNvPr id="11" name="Text Placeholder 6"/>
          <p:cNvSpPr>
            <a:spLocks noGrp="1"/>
          </p:cNvSpPr>
          <p:nvPr>
            <p:ph type="body" sz="quarter" idx="30"/>
          </p:nvPr>
        </p:nvSpPr>
        <p:spPr>
          <a:xfrm>
            <a:off x="1889126" y="10851577"/>
            <a:ext cx="6636308" cy="506413"/>
          </a:xfrm>
          <a:prstGeom prst="rect">
            <a:avLst/>
          </a:prstGeom>
        </p:spPr>
        <p:txBody>
          <a:bodyPr vert="horz"/>
          <a:lstStyle>
            <a:lvl1pPr marL="0" indent="0" algn="ctr">
              <a:buNone/>
              <a:defRPr sz="2400" baseline="0">
                <a:latin typeface="Arial"/>
              </a:defRPr>
            </a:lvl1pPr>
          </a:lstStyle>
          <a:p>
            <a:pPr lvl="0"/>
            <a:r>
              <a:rPr lang="en-US"/>
              <a:t>Click to edit Master text styles</a:t>
            </a:r>
          </a:p>
        </p:txBody>
      </p:sp>
      <p:sp>
        <p:nvSpPr>
          <p:cNvPr id="20" name="Picture Placeholder 61"/>
          <p:cNvSpPr>
            <a:spLocks noGrp="1"/>
          </p:cNvSpPr>
          <p:nvPr>
            <p:ph type="pic" sz="quarter" idx="31"/>
          </p:nvPr>
        </p:nvSpPr>
        <p:spPr>
          <a:xfrm>
            <a:off x="8832308" y="3424765"/>
            <a:ext cx="6636309" cy="5946953"/>
          </a:xfrm>
          <a:prstGeom prst="rect">
            <a:avLst/>
          </a:prstGeom>
        </p:spPr>
        <p:txBody>
          <a:bodyPr vert="horz"/>
          <a:lstStyle>
            <a:lvl1pPr marL="0" indent="0">
              <a:buNone/>
              <a:defRPr sz="3600" b="0" i="0">
                <a:latin typeface="Arial Narrow"/>
                <a:cs typeface="Helvetica"/>
              </a:defRPr>
            </a:lvl1pPr>
          </a:lstStyle>
          <a:p>
            <a:pPr lvl="0"/>
            <a:r>
              <a:rPr lang="en-US" noProof="0"/>
              <a:t>Click icon to add picture</a:t>
            </a:r>
            <a:endParaRPr lang="en-US" noProof="0" dirty="0"/>
          </a:p>
        </p:txBody>
      </p:sp>
      <p:sp>
        <p:nvSpPr>
          <p:cNvPr id="21" name="Text Placeholder 4"/>
          <p:cNvSpPr>
            <a:spLocks noGrp="1"/>
          </p:cNvSpPr>
          <p:nvPr>
            <p:ph type="body" sz="quarter" idx="32"/>
          </p:nvPr>
        </p:nvSpPr>
        <p:spPr>
          <a:xfrm>
            <a:off x="8832309" y="9719923"/>
            <a:ext cx="6636308" cy="954088"/>
          </a:xfrm>
          <a:prstGeom prst="rect">
            <a:avLst/>
          </a:prstGeom>
        </p:spPr>
        <p:txBody>
          <a:bodyPr vert="horz"/>
          <a:lstStyle>
            <a:lvl4pPr marL="0" indent="0" algn="ctr">
              <a:buNone/>
              <a:defRPr sz="3600" b="0" i="0" kern="1200" spc="-100" baseline="0">
                <a:latin typeface="Arial"/>
              </a:defRPr>
            </a:lvl4pPr>
          </a:lstStyle>
          <a:p>
            <a:pPr lvl="0"/>
            <a:r>
              <a:rPr lang="en-US"/>
              <a:t>Click to edit Master text styles</a:t>
            </a:r>
          </a:p>
        </p:txBody>
      </p:sp>
      <p:sp>
        <p:nvSpPr>
          <p:cNvPr id="22" name="Text Placeholder 6"/>
          <p:cNvSpPr>
            <a:spLocks noGrp="1"/>
          </p:cNvSpPr>
          <p:nvPr>
            <p:ph type="body" sz="quarter" idx="33"/>
          </p:nvPr>
        </p:nvSpPr>
        <p:spPr>
          <a:xfrm>
            <a:off x="8832309" y="10851577"/>
            <a:ext cx="6636308" cy="506413"/>
          </a:xfrm>
          <a:prstGeom prst="rect">
            <a:avLst/>
          </a:prstGeom>
        </p:spPr>
        <p:txBody>
          <a:bodyPr vert="horz"/>
          <a:lstStyle>
            <a:lvl1pPr marL="0" indent="0" algn="ctr">
              <a:buNone/>
              <a:defRPr sz="2400" baseline="0">
                <a:latin typeface="Arial"/>
              </a:defRPr>
            </a:lvl1pPr>
          </a:lstStyle>
          <a:p>
            <a:pPr lvl="0"/>
            <a:r>
              <a:rPr lang="en-US"/>
              <a:t>Click to edit Master text styles</a:t>
            </a:r>
          </a:p>
        </p:txBody>
      </p:sp>
      <p:sp>
        <p:nvSpPr>
          <p:cNvPr id="23" name="Picture Placeholder 61"/>
          <p:cNvSpPr>
            <a:spLocks noGrp="1"/>
          </p:cNvSpPr>
          <p:nvPr>
            <p:ph type="pic" sz="quarter" idx="34"/>
          </p:nvPr>
        </p:nvSpPr>
        <p:spPr>
          <a:xfrm>
            <a:off x="15775491" y="3424765"/>
            <a:ext cx="6636309" cy="5946953"/>
          </a:xfrm>
          <a:prstGeom prst="rect">
            <a:avLst/>
          </a:prstGeom>
        </p:spPr>
        <p:txBody>
          <a:bodyPr vert="horz"/>
          <a:lstStyle>
            <a:lvl1pPr marL="0" indent="0">
              <a:buNone/>
              <a:defRPr sz="3600" b="0" i="0">
                <a:latin typeface="Arial Narrow"/>
                <a:cs typeface="Helvetica"/>
              </a:defRPr>
            </a:lvl1pPr>
          </a:lstStyle>
          <a:p>
            <a:pPr lvl="0"/>
            <a:r>
              <a:rPr lang="en-US" noProof="0"/>
              <a:t>Click icon to add picture</a:t>
            </a:r>
            <a:endParaRPr lang="en-US" noProof="0" dirty="0"/>
          </a:p>
        </p:txBody>
      </p:sp>
      <p:sp>
        <p:nvSpPr>
          <p:cNvPr id="24" name="Text Placeholder 4"/>
          <p:cNvSpPr>
            <a:spLocks noGrp="1"/>
          </p:cNvSpPr>
          <p:nvPr>
            <p:ph type="body" sz="quarter" idx="35"/>
          </p:nvPr>
        </p:nvSpPr>
        <p:spPr>
          <a:xfrm>
            <a:off x="15775492" y="9719923"/>
            <a:ext cx="6636308" cy="954088"/>
          </a:xfrm>
          <a:prstGeom prst="rect">
            <a:avLst/>
          </a:prstGeom>
        </p:spPr>
        <p:txBody>
          <a:bodyPr vert="horz"/>
          <a:lstStyle>
            <a:lvl4pPr marL="0" indent="0" algn="ctr">
              <a:buNone/>
              <a:defRPr sz="3600" b="0" i="0" kern="1200" spc="-100" baseline="0">
                <a:latin typeface="Arial"/>
              </a:defRPr>
            </a:lvl4pPr>
          </a:lstStyle>
          <a:p>
            <a:pPr lvl="0"/>
            <a:r>
              <a:rPr lang="en-US"/>
              <a:t>Click to edit Master text styles</a:t>
            </a:r>
          </a:p>
        </p:txBody>
      </p:sp>
      <p:sp>
        <p:nvSpPr>
          <p:cNvPr id="25" name="Text Placeholder 6"/>
          <p:cNvSpPr>
            <a:spLocks noGrp="1"/>
          </p:cNvSpPr>
          <p:nvPr>
            <p:ph type="body" sz="quarter" idx="36"/>
          </p:nvPr>
        </p:nvSpPr>
        <p:spPr>
          <a:xfrm>
            <a:off x="15775492" y="10851577"/>
            <a:ext cx="6636308" cy="506413"/>
          </a:xfrm>
          <a:prstGeom prst="rect">
            <a:avLst/>
          </a:prstGeom>
        </p:spPr>
        <p:txBody>
          <a:bodyPr vert="horz"/>
          <a:lstStyle>
            <a:lvl1pPr marL="0" indent="0" algn="ctr">
              <a:buNone/>
              <a:defRPr sz="2400" baseline="0">
                <a:latin typeface="Arial"/>
              </a:defRPr>
            </a:lvl1pPr>
          </a:lstStyle>
          <a:p>
            <a:pPr lvl="0"/>
            <a:r>
              <a:rPr lang="en-US"/>
              <a:t>Click to edit Master text styles</a:t>
            </a:r>
          </a:p>
        </p:txBody>
      </p:sp>
      <p:sp>
        <p:nvSpPr>
          <p:cNvPr id="5" name="Footer Placeholder 2">
            <a:extLst>
              <a:ext uri="{FF2B5EF4-FFF2-40B4-BE49-F238E27FC236}">
                <a16:creationId xmlns:a16="http://schemas.microsoft.com/office/drawing/2014/main" id="{C6F066EC-3883-07EF-7B7E-9036DC58F584}"/>
              </a:ext>
            </a:extLst>
          </p:cNvPr>
          <p:cNvSpPr>
            <a:spLocks noGrp="1"/>
          </p:cNvSpPr>
          <p:nvPr>
            <p:ph type="ftr" sz="quarter" idx="37"/>
          </p:nvPr>
        </p:nvSpPr>
        <p:spPr/>
        <p:txBody>
          <a:bodyPr/>
          <a:lstStyle>
            <a:lvl1pPr>
              <a:defRPr dirty="0"/>
            </a:lvl1pPr>
          </a:lstStyle>
          <a:p>
            <a:pPr>
              <a:defRPr/>
            </a:pPr>
            <a:r>
              <a:rPr lang="en-GB"/>
              <a:t>PROTECTIVE MARKING if required</a:t>
            </a:r>
          </a:p>
          <a:p>
            <a:pPr>
              <a:defRPr/>
            </a:pPr>
            <a:r>
              <a:rPr lang="en-GB"/>
              <a:t>Access Control Marking USE INSERT FOOTER</a:t>
            </a:r>
          </a:p>
        </p:txBody>
      </p:sp>
    </p:spTree>
    <p:extLst>
      <p:ext uri="{BB962C8B-B14F-4D97-AF65-F5344CB8AC3E}">
        <p14:creationId xmlns:p14="http://schemas.microsoft.com/office/powerpoint/2010/main" val="381676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1">
            <a:extLst>
              <a:ext uri="{FF2B5EF4-FFF2-40B4-BE49-F238E27FC236}">
                <a16:creationId xmlns:a16="http://schemas.microsoft.com/office/drawing/2014/main" id="{7507FB6C-CEEF-C4F3-1A0C-692352E223A6}"/>
              </a:ext>
            </a:extLst>
          </p:cNvPr>
          <p:cNvSpPr txBox="1">
            <a:spLocks noChangeArrowheads="1"/>
          </p:cNvSpPr>
          <p:nvPr userDrawn="1"/>
        </p:nvSpPr>
        <p:spPr bwMode="auto">
          <a:xfrm>
            <a:off x="1962150" y="12947650"/>
            <a:ext cx="23098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eaLnBrk="1" hangingPunct="1"/>
            <a:r>
              <a:rPr lang="en-GB" altLang="en-US" sz="1200">
                <a:solidFill>
                  <a:srgbClr val="A72140"/>
                </a:solidFill>
                <a:latin typeface="Arial" panose="020B0604020202020204" pitchFamily="34" charset="0"/>
                <a:cs typeface="Arial" panose="020B0604020202020204" pitchFamily="34" charset="0"/>
              </a:rPr>
              <a:t>© Crown Copyright HSE 2023</a:t>
            </a:r>
          </a:p>
        </p:txBody>
      </p:sp>
      <p:sp>
        <p:nvSpPr>
          <p:cNvPr id="11" name="Footer Placeholder 10">
            <a:extLst>
              <a:ext uri="{FF2B5EF4-FFF2-40B4-BE49-F238E27FC236}">
                <a16:creationId xmlns:a16="http://schemas.microsoft.com/office/drawing/2014/main" id="{B8EDA1C3-5584-8BE8-5FAF-8DCBC6B7F59E}"/>
              </a:ext>
            </a:extLst>
          </p:cNvPr>
          <p:cNvSpPr>
            <a:spLocks noGrp="1"/>
          </p:cNvSpPr>
          <p:nvPr>
            <p:ph type="ftr" sz="quarter" idx="3"/>
          </p:nvPr>
        </p:nvSpPr>
        <p:spPr>
          <a:xfrm>
            <a:off x="6481763" y="465138"/>
            <a:ext cx="11268075" cy="1068387"/>
          </a:xfrm>
          <a:prstGeom prst="rect">
            <a:avLst/>
          </a:prstGeom>
        </p:spPr>
        <p:txBody>
          <a:bodyPr vert="horz" lIns="91440" tIns="45720" rIns="91440" bIns="45720" rtlCol="0" anchor="ctr"/>
          <a:lstStyle>
            <a:lvl1pPr algn="ctr" defTabSz="1084204" eaLnBrk="1" fontAlgn="auto" hangingPunct="1">
              <a:spcBef>
                <a:spcPts val="0"/>
              </a:spcBef>
              <a:spcAft>
                <a:spcPts val="0"/>
              </a:spcAft>
              <a:defRPr sz="3200">
                <a:solidFill>
                  <a:schemeClr val="tx1">
                    <a:tint val="75000"/>
                  </a:schemeClr>
                </a:solidFill>
                <a:latin typeface="Arial" panose="020B0604020202020204" pitchFamily="34" charset="0"/>
                <a:cs typeface="Arial" panose="020B0604020202020204" pitchFamily="34" charset="0"/>
              </a:defRPr>
            </a:lvl1pPr>
          </a:lstStyle>
          <a:p>
            <a:pPr>
              <a:defRPr/>
            </a:pPr>
            <a:r>
              <a:rPr lang="en-GB"/>
              <a:t>PROTECTIVE MARKING if required</a:t>
            </a:r>
          </a:p>
          <a:p>
            <a:pPr>
              <a:defRPr/>
            </a:pPr>
            <a:r>
              <a:rPr lang="en-GB"/>
              <a:t>Access Control Marking</a:t>
            </a:r>
            <a:endParaRPr lang="en-GB"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sldNum="0" hdr="0" dt="0"/>
  <p:txStyles>
    <p:titleStyle>
      <a:lvl1pPr algn="ctr" defTabSz="1082675" rtl="0" fontAlgn="base">
        <a:spcBef>
          <a:spcPct val="0"/>
        </a:spcBef>
        <a:spcAft>
          <a:spcPct val="0"/>
        </a:spcAft>
        <a:defRPr sz="10400" kern="1200">
          <a:solidFill>
            <a:schemeClr val="tx1"/>
          </a:solidFill>
          <a:latin typeface="+mj-lt"/>
          <a:ea typeface="+mj-ea"/>
          <a:cs typeface="+mj-cs"/>
        </a:defRPr>
      </a:lvl1pPr>
      <a:lvl2pPr algn="ctr" defTabSz="1082675" rtl="0" fontAlgn="base">
        <a:spcBef>
          <a:spcPct val="0"/>
        </a:spcBef>
        <a:spcAft>
          <a:spcPct val="0"/>
        </a:spcAft>
        <a:defRPr sz="10400">
          <a:solidFill>
            <a:schemeClr val="tx1"/>
          </a:solidFill>
          <a:latin typeface="Calibri" panose="020F0502020204030204" pitchFamily="34" charset="0"/>
        </a:defRPr>
      </a:lvl2pPr>
      <a:lvl3pPr algn="ctr" defTabSz="1082675" rtl="0" fontAlgn="base">
        <a:spcBef>
          <a:spcPct val="0"/>
        </a:spcBef>
        <a:spcAft>
          <a:spcPct val="0"/>
        </a:spcAft>
        <a:defRPr sz="10400">
          <a:solidFill>
            <a:schemeClr val="tx1"/>
          </a:solidFill>
          <a:latin typeface="Calibri" panose="020F0502020204030204" pitchFamily="34" charset="0"/>
        </a:defRPr>
      </a:lvl3pPr>
      <a:lvl4pPr algn="ctr" defTabSz="1082675" rtl="0" fontAlgn="base">
        <a:spcBef>
          <a:spcPct val="0"/>
        </a:spcBef>
        <a:spcAft>
          <a:spcPct val="0"/>
        </a:spcAft>
        <a:defRPr sz="10400">
          <a:solidFill>
            <a:schemeClr val="tx1"/>
          </a:solidFill>
          <a:latin typeface="Calibri" panose="020F0502020204030204" pitchFamily="34" charset="0"/>
        </a:defRPr>
      </a:lvl4pPr>
      <a:lvl5pPr algn="ctr" defTabSz="1082675" rtl="0" fontAlgn="base">
        <a:spcBef>
          <a:spcPct val="0"/>
        </a:spcBef>
        <a:spcAft>
          <a:spcPct val="0"/>
        </a:spcAft>
        <a:defRPr sz="10400">
          <a:solidFill>
            <a:schemeClr val="tx1"/>
          </a:solidFill>
          <a:latin typeface="Calibri" panose="020F0502020204030204" pitchFamily="34" charset="0"/>
        </a:defRPr>
      </a:lvl5pPr>
      <a:lvl6pPr marL="457200" algn="ctr" defTabSz="1082675" rtl="0" fontAlgn="base">
        <a:spcBef>
          <a:spcPct val="0"/>
        </a:spcBef>
        <a:spcAft>
          <a:spcPct val="0"/>
        </a:spcAft>
        <a:defRPr sz="10400">
          <a:solidFill>
            <a:schemeClr val="tx1"/>
          </a:solidFill>
          <a:latin typeface="Calibri" panose="020F0502020204030204" pitchFamily="34" charset="0"/>
        </a:defRPr>
      </a:lvl6pPr>
      <a:lvl7pPr marL="914400" algn="ctr" defTabSz="1082675" rtl="0" fontAlgn="base">
        <a:spcBef>
          <a:spcPct val="0"/>
        </a:spcBef>
        <a:spcAft>
          <a:spcPct val="0"/>
        </a:spcAft>
        <a:defRPr sz="10400">
          <a:solidFill>
            <a:schemeClr val="tx1"/>
          </a:solidFill>
          <a:latin typeface="Calibri" panose="020F0502020204030204" pitchFamily="34" charset="0"/>
        </a:defRPr>
      </a:lvl7pPr>
      <a:lvl8pPr marL="1371600" algn="ctr" defTabSz="1082675" rtl="0" fontAlgn="base">
        <a:spcBef>
          <a:spcPct val="0"/>
        </a:spcBef>
        <a:spcAft>
          <a:spcPct val="0"/>
        </a:spcAft>
        <a:defRPr sz="10400">
          <a:solidFill>
            <a:schemeClr val="tx1"/>
          </a:solidFill>
          <a:latin typeface="Calibri" panose="020F0502020204030204" pitchFamily="34" charset="0"/>
        </a:defRPr>
      </a:lvl8pPr>
      <a:lvl9pPr marL="1828800" algn="ctr" defTabSz="1082675" rtl="0" fontAlgn="base">
        <a:spcBef>
          <a:spcPct val="0"/>
        </a:spcBef>
        <a:spcAft>
          <a:spcPct val="0"/>
        </a:spcAft>
        <a:defRPr sz="10400">
          <a:solidFill>
            <a:schemeClr val="tx1"/>
          </a:solidFill>
          <a:latin typeface="Calibri" panose="020F0502020204030204" pitchFamily="34" charset="0"/>
        </a:defRPr>
      </a:lvl9pPr>
    </p:titleStyle>
    <p:bodyStyle>
      <a:lvl1pPr marL="812800" indent="-812800" algn="l" defTabSz="1082675" rtl="0" fontAlgn="base">
        <a:spcBef>
          <a:spcPct val="20000"/>
        </a:spcBef>
        <a:spcAft>
          <a:spcPct val="0"/>
        </a:spcAft>
        <a:buFont typeface="Arial" panose="020B0604020202020204" pitchFamily="34" charset="0"/>
        <a:buChar char="•"/>
        <a:defRPr sz="7600" kern="1200">
          <a:solidFill>
            <a:schemeClr val="tx1"/>
          </a:solidFill>
          <a:latin typeface="+mn-lt"/>
          <a:ea typeface="+mn-ea"/>
          <a:cs typeface="+mn-cs"/>
        </a:defRPr>
      </a:lvl1pPr>
      <a:lvl2pPr marL="1760538" indent="-676275" algn="l" defTabSz="1082675" rtl="0" fontAlgn="base">
        <a:spcBef>
          <a:spcPct val="20000"/>
        </a:spcBef>
        <a:spcAft>
          <a:spcPct val="0"/>
        </a:spcAft>
        <a:buFont typeface="Arial" panose="020B0604020202020204" pitchFamily="34" charset="0"/>
        <a:buChar char="–"/>
        <a:defRPr sz="6600" kern="1200">
          <a:solidFill>
            <a:schemeClr val="tx1"/>
          </a:solidFill>
          <a:latin typeface="+mn-lt"/>
          <a:ea typeface="+mn-ea"/>
          <a:cs typeface="+mn-cs"/>
        </a:defRPr>
      </a:lvl2pPr>
      <a:lvl3pPr marL="2709863" indent="-541338" algn="l" defTabSz="1082675" rtl="0" fontAlgn="base">
        <a:spcBef>
          <a:spcPct val="20000"/>
        </a:spcBef>
        <a:spcAft>
          <a:spcPct val="0"/>
        </a:spcAft>
        <a:buFont typeface="Arial" panose="020B0604020202020204" pitchFamily="34" charset="0"/>
        <a:buChar char="•"/>
        <a:defRPr sz="5700" kern="1200">
          <a:solidFill>
            <a:schemeClr val="tx1"/>
          </a:solidFill>
          <a:latin typeface="+mn-lt"/>
          <a:ea typeface="+mn-ea"/>
          <a:cs typeface="+mn-cs"/>
        </a:defRPr>
      </a:lvl3pPr>
      <a:lvl4pPr marL="3794125" indent="-541338" algn="l" defTabSz="1082675" rtl="0" fontAlgn="base">
        <a:spcBef>
          <a:spcPct val="20000"/>
        </a:spcBef>
        <a:spcAft>
          <a:spcPct val="0"/>
        </a:spcAft>
        <a:buFont typeface="Arial" panose="020B0604020202020204" pitchFamily="34" charset="0"/>
        <a:buChar char="–"/>
        <a:defRPr sz="4700" kern="1200">
          <a:solidFill>
            <a:schemeClr val="tx1"/>
          </a:solidFill>
          <a:latin typeface="+mn-lt"/>
          <a:ea typeface="+mn-ea"/>
          <a:cs typeface="+mn-cs"/>
        </a:defRPr>
      </a:lvl4pPr>
      <a:lvl5pPr marL="4878388" indent="-541338" algn="l" defTabSz="1082675" rtl="0" fontAlgn="base">
        <a:spcBef>
          <a:spcPct val="20000"/>
        </a:spcBef>
        <a:spcAft>
          <a:spcPct val="0"/>
        </a:spcAft>
        <a:buFont typeface="Arial" panose="020B0604020202020204" pitchFamily="34" charset="0"/>
        <a:buChar char="»"/>
        <a:defRPr sz="4700" kern="1200">
          <a:solidFill>
            <a:schemeClr val="tx1"/>
          </a:solidFill>
          <a:latin typeface="+mn-lt"/>
          <a:ea typeface="+mn-ea"/>
          <a:cs typeface="+mn-cs"/>
        </a:defRPr>
      </a:lvl5pPr>
      <a:lvl6pPr marL="5963122" indent="-542102" algn="l" defTabSz="1084204" rtl="0" eaLnBrk="1" latinLnBrk="0" hangingPunct="1">
        <a:spcBef>
          <a:spcPct val="20000"/>
        </a:spcBef>
        <a:buFont typeface="Arial"/>
        <a:buChar char="•"/>
        <a:defRPr sz="4700" kern="1200">
          <a:solidFill>
            <a:schemeClr val="tx1"/>
          </a:solidFill>
          <a:latin typeface="+mn-lt"/>
          <a:ea typeface="+mn-ea"/>
          <a:cs typeface="+mn-cs"/>
        </a:defRPr>
      </a:lvl6pPr>
      <a:lvl7pPr marL="7047327" indent="-542102" algn="l" defTabSz="1084204" rtl="0" eaLnBrk="1" latinLnBrk="0" hangingPunct="1">
        <a:spcBef>
          <a:spcPct val="20000"/>
        </a:spcBef>
        <a:buFont typeface="Arial"/>
        <a:buChar char="•"/>
        <a:defRPr sz="4700" kern="1200">
          <a:solidFill>
            <a:schemeClr val="tx1"/>
          </a:solidFill>
          <a:latin typeface="+mn-lt"/>
          <a:ea typeface="+mn-ea"/>
          <a:cs typeface="+mn-cs"/>
        </a:defRPr>
      </a:lvl7pPr>
      <a:lvl8pPr marL="8131531" indent="-542102" algn="l" defTabSz="1084204" rtl="0" eaLnBrk="1" latinLnBrk="0" hangingPunct="1">
        <a:spcBef>
          <a:spcPct val="20000"/>
        </a:spcBef>
        <a:buFont typeface="Arial"/>
        <a:buChar char="•"/>
        <a:defRPr sz="4700" kern="1200">
          <a:solidFill>
            <a:schemeClr val="tx1"/>
          </a:solidFill>
          <a:latin typeface="+mn-lt"/>
          <a:ea typeface="+mn-ea"/>
          <a:cs typeface="+mn-cs"/>
        </a:defRPr>
      </a:lvl8pPr>
      <a:lvl9pPr marL="9215735" indent="-542102" algn="l" defTabSz="1084204" rtl="0" eaLnBrk="1" latinLnBrk="0" hangingPunct="1">
        <a:spcBef>
          <a:spcPct val="20000"/>
        </a:spcBef>
        <a:buFont typeface="Arial"/>
        <a:buChar char="•"/>
        <a:defRPr sz="4700" kern="1200">
          <a:solidFill>
            <a:schemeClr val="tx1"/>
          </a:solidFill>
          <a:latin typeface="+mn-lt"/>
          <a:ea typeface="+mn-ea"/>
          <a:cs typeface="+mn-cs"/>
        </a:defRPr>
      </a:lvl9pPr>
    </p:bodyStyle>
    <p:otherStyle>
      <a:defPPr>
        <a:defRPr lang="en-US"/>
      </a:defPPr>
      <a:lvl1pPr marL="0" algn="l" defTabSz="1084204" rtl="0" eaLnBrk="1" latinLnBrk="0" hangingPunct="1">
        <a:defRPr sz="4300" kern="1200">
          <a:solidFill>
            <a:schemeClr val="tx1"/>
          </a:solidFill>
          <a:latin typeface="+mn-lt"/>
          <a:ea typeface="+mn-ea"/>
          <a:cs typeface="+mn-cs"/>
        </a:defRPr>
      </a:lvl1pPr>
      <a:lvl2pPr marL="1084204" algn="l" defTabSz="1084204" rtl="0" eaLnBrk="1" latinLnBrk="0" hangingPunct="1">
        <a:defRPr sz="4300" kern="1200">
          <a:solidFill>
            <a:schemeClr val="tx1"/>
          </a:solidFill>
          <a:latin typeface="+mn-lt"/>
          <a:ea typeface="+mn-ea"/>
          <a:cs typeface="+mn-cs"/>
        </a:defRPr>
      </a:lvl2pPr>
      <a:lvl3pPr marL="2168408" algn="l" defTabSz="1084204" rtl="0" eaLnBrk="1" latinLnBrk="0" hangingPunct="1">
        <a:defRPr sz="4300" kern="1200">
          <a:solidFill>
            <a:schemeClr val="tx1"/>
          </a:solidFill>
          <a:latin typeface="+mn-lt"/>
          <a:ea typeface="+mn-ea"/>
          <a:cs typeface="+mn-cs"/>
        </a:defRPr>
      </a:lvl3pPr>
      <a:lvl4pPr marL="3252612" algn="l" defTabSz="1084204" rtl="0" eaLnBrk="1" latinLnBrk="0" hangingPunct="1">
        <a:defRPr sz="4300" kern="1200">
          <a:solidFill>
            <a:schemeClr val="tx1"/>
          </a:solidFill>
          <a:latin typeface="+mn-lt"/>
          <a:ea typeface="+mn-ea"/>
          <a:cs typeface="+mn-cs"/>
        </a:defRPr>
      </a:lvl4pPr>
      <a:lvl5pPr marL="4336816" algn="l" defTabSz="1084204" rtl="0" eaLnBrk="1" latinLnBrk="0" hangingPunct="1">
        <a:defRPr sz="4300" kern="1200">
          <a:solidFill>
            <a:schemeClr val="tx1"/>
          </a:solidFill>
          <a:latin typeface="+mn-lt"/>
          <a:ea typeface="+mn-ea"/>
          <a:cs typeface="+mn-cs"/>
        </a:defRPr>
      </a:lvl5pPr>
      <a:lvl6pPr marL="5421020" algn="l" defTabSz="1084204" rtl="0" eaLnBrk="1" latinLnBrk="0" hangingPunct="1">
        <a:defRPr sz="4300" kern="1200">
          <a:solidFill>
            <a:schemeClr val="tx1"/>
          </a:solidFill>
          <a:latin typeface="+mn-lt"/>
          <a:ea typeface="+mn-ea"/>
          <a:cs typeface="+mn-cs"/>
        </a:defRPr>
      </a:lvl6pPr>
      <a:lvl7pPr marL="6505224" algn="l" defTabSz="1084204" rtl="0" eaLnBrk="1" latinLnBrk="0" hangingPunct="1">
        <a:defRPr sz="4300" kern="1200">
          <a:solidFill>
            <a:schemeClr val="tx1"/>
          </a:solidFill>
          <a:latin typeface="+mn-lt"/>
          <a:ea typeface="+mn-ea"/>
          <a:cs typeface="+mn-cs"/>
        </a:defRPr>
      </a:lvl7pPr>
      <a:lvl8pPr marL="7589429" algn="l" defTabSz="1084204" rtl="0" eaLnBrk="1" latinLnBrk="0" hangingPunct="1">
        <a:defRPr sz="4300" kern="1200">
          <a:solidFill>
            <a:schemeClr val="tx1"/>
          </a:solidFill>
          <a:latin typeface="+mn-lt"/>
          <a:ea typeface="+mn-ea"/>
          <a:cs typeface="+mn-cs"/>
        </a:defRPr>
      </a:lvl8pPr>
      <a:lvl9pPr marL="8673633" algn="l" defTabSz="108420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A_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2CABE71B-A0E5-E16E-5581-EA01B6083412}"/>
              </a:ext>
            </a:extLst>
          </p:cNvPr>
          <p:cNvSpPr>
            <a:spLocks noGrp="1" noChangeArrowheads="1"/>
          </p:cNvSpPr>
          <p:nvPr>
            <p:ph type="body" sz="quarter" idx="12"/>
          </p:nvPr>
        </p:nvSpPr>
        <p:spPr bwMode="auto">
          <a:xfrm>
            <a:off x="1460500" y="7696200"/>
            <a:ext cx="10596563" cy="386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defTabSz="1082675" fontAlgn="base">
              <a:spcAft>
                <a:spcPct val="0"/>
              </a:spcAft>
              <a:buFont typeface="Arial" panose="020B0604020202020204" pitchFamily="34" charset="0"/>
              <a:buNone/>
            </a:pPr>
            <a:r>
              <a:rPr lang="en-GB" altLang="en-US">
                <a:latin typeface="Arial Narrow" panose="020B0606020202030204" pitchFamily="34" charset="0"/>
                <a:cs typeface="Helvetica" panose="020B0604020202020204" pitchFamily="34" charset="0"/>
              </a:rPr>
              <a:t>Dr Colin Chambers</a:t>
            </a:r>
          </a:p>
          <a:p>
            <a:pPr defTabSz="1082675" fontAlgn="base">
              <a:spcAft>
                <a:spcPct val="0"/>
              </a:spcAft>
              <a:buFont typeface="Arial" panose="020B0604020202020204" pitchFamily="34" charset="0"/>
              <a:buNone/>
            </a:pPr>
            <a:r>
              <a:rPr lang="en-GB" altLang="en-US">
                <a:latin typeface="Arial Narrow" panose="020B0606020202030204" pitchFamily="34" charset="0"/>
                <a:cs typeface="Helvetica" panose="020B0604020202020204" pitchFamily="34" charset="0"/>
              </a:rPr>
              <a:t>April Lockhart</a:t>
            </a:r>
          </a:p>
          <a:p>
            <a:pPr defTabSz="1082675" fontAlgn="base">
              <a:spcAft>
                <a:spcPct val="0"/>
              </a:spcAft>
              <a:buFont typeface="Arial" panose="020B0604020202020204" pitchFamily="34" charset="0"/>
              <a:buNone/>
            </a:pPr>
            <a:r>
              <a:rPr lang="en-GB" altLang="en-US">
                <a:latin typeface="Arial Narrow" panose="020B0606020202030204" pitchFamily="34" charset="0"/>
                <a:cs typeface="Helvetica" panose="020B0604020202020204" pitchFamily="34" charset="0"/>
              </a:rPr>
              <a:t>Zoe Chaplin</a:t>
            </a:r>
          </a:p>
          <a:p>
            <a:pPr defTabSz="1082675" fontAlgn="base">
              <a:spcAft>
                <a:spcPct val="0"/>
              </a:spcAft>
              <a:buFont typeface="Arial" panose="020B0604020202020204" pitchFamily="34" charset="0"/>
              <a:buNone/>
            </a:pPr>
            <a:r>
              <a:rPr lang="en-GB" altLang="en-US">
                <a:latin typeface="Arial Narrow" panose="020B0606020202030204" pitchFamily="34" charset="0"/>
                <a:cs typeface="Helvetica" panose="020B0604020202020204" pitchFamily="34" charset="0"/>
              </a:rPr>
              <a:t>HSE Science Division</a:t>
            </a:r>
          </a:p>
          <a:p>
            <a:pPr defTabSz="1082675" fontAlgn="base">
              <a:spcAft>
                <a:spcPct val="0"/>
              </a:spcAft>
              <a:buFont typeface="Arial" panose="020B0604020202020204" pitchFamily="34" charset="0"/>
              <a:buNone/>
            </a:pPr>
            <a:endParaRPr lang="en-GB" altLang="en-US">
              <a:latin typeface="Arial Narrow" panose="020B0606020202030204" pitchFamily="34" charset="0"/>
              <a:cs typeface="Helvetica" panose="020B0604020202020204" pitchFamily="34" charset="0"/>
            </a:endParaRPr>
          </a:p>
          <a:p>
            <a:pPr defTabSz="1082675" fontAlgn="base">
              <a:spcAft>
                <a:spcPct val="0"/>
              </a:spcAft>
              <a:buFont typeface="Arial" panose="020B0604020202020204" pitchFamily="34" charset="0"/>
              <a:buNone/>
            </a:pPr>
            <a:endParaRPr lang="en-GB" altLang="en-US">
              <a:latin typeface="Arial Narrow" panose="020B0606020202030204" pitchFamily="34" charset="0"/>
              <a:cs typeface="Helvetica" panose="020B0604020202020204" pitchFamily="34" charset="0"/>
            </a:endParaRPr>
          </a:p>
        </p:txBody>
      </p:sp>
      <p:sp>
        <p:nvSpPr>
          <p:cNvPr id="11267" name="Text Placeholder 2">
            <a:extLst>
              <a:ext uri="{FF2B5EF4-FFF2-40B4-BE49-F238E27FC236}">
                <a16:creationId xmlns:a16="http://schemas.microsoft.com/office/drawing/2014/main" id="{28D4C6D8-8DA9-F308-1F57-6FBC318F61D5}"/>
              </a:ext>
            </a:extLst>
          </p:cNvPr>
          <p:cNvSpPr>
            <a:spLocks noGrp="1" noChangeArrowheads="1"/>
          </p:cNvSpPr>
          <p:nvPr>
            <p:ph type="body" sz="quarter" idx="13"/>
          </p:nvPr>
        </p:nvSpPr>
        <p:spPr bwMode="auto">
          <a:xfrm>
            <a:off x="1444625" y="3667125"/>
            <a:ext cx="18872200" cy="235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a:cs typeface="Helvetica" panose="020B0604020202020204" pitchFamily="34" charset="0"/>
              </a:rPr>
              <a:t>Development of a methodology to assess and communicate the effectiveness of COVID-19 risk control strategies</a:t>
            </a:r>
          </a:p>
        </p:txBody>
      </p:sp>
      <p:sp>
        <p:nvSpPr>
          <p:cNvPr id="11268" name="Text Placeholder 4">
            <a:extLst>
              <a:ext uri="{FF2B5EF4-FFF2-40B4-BE49-F238E27FC236}">
                <a16:creationId xmlns:a16="http://schemas.microsoft.com/office/drawing/2014/main" id="{D6BC9485-047B-2B95-19B6-C4650B0BB75D}"/>
              </a:ext>
            </a:extLst>
          </p:cNvPr>
          <p:cNvSpPr>
            <a:spLocks noGrp="1" noChangeArrowheads="1"/>
          </p:cNvSpPr>
          <p:nvPr>
            <p:ph type="body" sz="quarter" idx="15"/>
          </p:nvPr>
        </p:nvSpPr>
        <p:spPr bwMode="auto">
          <a:xfrm>
            <a:off x="12209463" y="7696200"/>
            <a:ext cx="10596562" cy="2503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defTabSz="1082675" fontAlgn="base">
              <a:spcAft>
                <a:spcPct val="0"/>
              </a:spcAft>
              <a:buFont typeface="Arial" panose="020B0604020202020204" pitchFamily="34" charset="0"/>
              <a:buNone/>
            </a:pPr>
            <a:r>
              <a:rPr lang="en-GB" altLang="en-US" sz="6600">
                <a:latin typeface="Arial Narrow" panose="020B0606020202030204" pitchFamily="34" charset="0"/>
                <a:cs typeface="Helvetica" panose="020B0604020202020204" pitchFamily="34" charset="0"/>
              </a:rPr>
              <a:t>Hazards 33 </a:t>
            </a:r>
          </a:p>
          <a:p>
            <a:pPr defTabSz="1082675" fontAlgn="base">
              <a:spcAft>
                <a:spcPct val="0"/>
              </a:spcAft>
              <a:buFont typeface="Arial" panose="020B0604020202020204" pitchFamily="34" charset="0"/>
              <a:buNone/>
            </a:pPr>
            <a:r>
              <a:rPr lang="en-GB" altLang="en-US" sz="4400">
                <a:latin typeface="Arial Narrow" panose="020B0606020202030204" pitchFamily="34" charset="0"/>
                <a:cs typeface="Helvetica" panose="020B0604020202020204" pitchFamily="34" charset="0"/>
              </a:rPr>
              <a:t>November 2023</a:t>
            </a:r>
          </a:p>
          <a:p>
            <a:pPr defTabSz="1082675" fontAlgn="base">
              <a:spcAft>
                <a:spcPct val="0"/>
              </a:spcAft>
              <a:buFont typeface="Arial" panose="020B0604020202020204" pitchFamily="34" charset="0"/>
              <a:buNone/>
            </a:pPr>
            <a:endParaRPr lang="en-GB" altLang="en-US">
              <a:latin typeface="Arial Narrow" panose="020B0606020202030204" pitchFamily="34" charset="0"/>
              <a:cs typeface="Helvetica" panose="020B0604020202020204" pitchFamily="34" charset="0"/>
            </a:endParaRPr>
          </a:p>
        </p:txBody>
      </p:sp>
      <p:pic>
        <p:nvPicPr>
          <p:cNvPr id="7" name="Audio 6">
            <a:hlinkClick r:id="" action="ppaction://media"/>
            <a:extLst>
              <a:ext uri="{FF2B5EF4-FFF2-40B4-BE49-F238E27FC236}">
                <a16:creationId xmlns:a16="http://schemas.microsoft.com/office/drawing/2014/main" id="{7AE27B7A-BB5E-118C-A1B9-FCFEADE0C889}"/>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2147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0202-6F8B-25EB-EDEE-D9F3542159CF}"/>
              </a:ext>
            </a:extLst>
          </p:cNvPr>
          <p:cNvSpPr>
            <a:spLocks noGrp="1"/>
          </p:cNvSpPr>
          <p:nvPr>
            <p:ph type="title"/>
          </p:nvPr>
        </p:nvSpPr>
        <p:spPr>
          <a:xfrm>
            <a:off x="1819275" y="1606550"/>
            <a:ext cx="20593050" cy="1146175"/>
          </a:xfrm>
        </p:spPr>
        <p:txBody>
          <a:bodyPr/>
          <a:lstStyle/>
          <a:p>
            <a:pPr defTabSz="1084204" fontAlgn="auto">
              <a:spcAft>
                <a:spcPts val="0"/>
              </a:spcAft>
              <a:defRPr/>
            </a:pPr>
            <a:r>
              <a:rPr lang="en-GB" spc="-100" dirty="0">
                <a:solidFill>
                  <a:prstClr val="black"/>
                </a:solidFill>
                <a:latin typeface="Arial"/>
                <a:cs typeface="Helvetica"/>
              </a:rPr>
              <a:t>Person attends the gym example assumptions</a:t>
            </a:r>
            <a:endParaRPr lang="en-GB" dirty="0"/>
          </a:p>
        </p:txBody>
      </p:sp>
      <p:sp>
        <p:nvSpPr>
          <p:cNvPr id="3" name="Footer Placeholder 2">
            <a:extLst>
              <a:ext uri="{FF2B5EF4-FFF2-40B4-BE49-F238E27FC236}">
                <a16:creationId xmlns:a16="http://schemas.microsoft.com/office/drawing/2014/main" id="{1A818085-01EB-B281-30BA-FF352EB1AD38}"/>
              </a:ext>
            </a:extLst>
          </p:cNvPr>
          <p:cNvSpPr>
            <a:spLocks noGrp="1"/>
          </p:cNvSpPr>
          <p:nvPr>
            <p:ph type="ftr" sz="quarter" idx="12"/>
          </p:nvPr>
        </p:nvSpPr>
        <p:spPr/>
        <p:txBody>
          <a:bodyPr/>
          <a:lstStyle/>
          <a:p>
            <a:pPr>
              <a:defRPr/>
            </a:pPr>
            <a:endParaRPr lang="en-GB"/>
          </a:p>
        </p:txBody>
      </p:sp>
      <p:sp>
        <p:nvSpPr>
          <p:cNvPr id="7" name="Text Placeholder 7">
            <a:extLst>
              <a:ext uri="{FF2B5EF4-FFF2-40B4-BE49-F238E27FC236}">
                <a16:creationId xmlns:a16="http://schemas.microsoft.com/office/drawing/2014/main" id="{3F7FE018-712D-DCA4-B3B1-BBA962E695E6}"/>
              </a:ext>
            </a:extLst>
          </p:cNvPr>
          <p:cNvSpPr txBox="1">
            <a:spLocks/>
          </p:cNvSpPr>
          <p:nvPr/>
        </p:nvSpPr>
        <p:spPr>
          <a:xfrm>
            <a:off x="12338050" y="3268663"/>
            <a:ext cx="10080625" cy="9144000"/>
          </a:xfrm>
          <a:prstGeom prst="rect">
            <a:avLst/>
          </a:prstGeom>
        </p:spPr>
        <p:txBody>
          <a:bodyPr/>
          <a:lstStyle>
            <a:lvl1pPr marL="813153" indent="-813153" algn="l" defTabSz="1084204" rtl="0" eaLnBrk="1" latinLnBrk="0" hangingPunct="1">
              <a:spcBef>
                <a:spcPct val="20000"/>
              </a:spcBef>
              <a:buClr>
                <a:srgbClr val="A32140"/>
              </a:buClr>
              <a:buSzPct val="110000"/>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1pPr>
            <a:lvl2pPr marL="1761832" indent="-677628" algn="l" defTabSz="1084204" rtl="0" eaLnBrk="1" latinLnBrk="0" hangingPunct="1">
              <a:spcBef>
                <a:spcPct val="20000"/>
              </a:spcBef>
              <a:buClr>
                <a:srgbClr val="A32140"/>
              </a:buClr>
              <a:buFont typeface="Arial"/>
              <a:buChar char="–"/>
              <a:defRPr sz="5400" kern="1200">
                <a:solidFill>
                  <a:schemeClr val="tx1"/>
                </a:solidFill>
                <a:latin typeface="Arial" panose="020B0604020202020204" pitchFamily="34" charset="0"/>
                <a:ea typeface="+mn-ea"/>
                <a:cs typeface="Arial" panose="020B0604020202020204" pitchFamily="34" charset="0"/>
              </a:defRPr>
            </a:lvl2pPr>
            <a:lvl3pPr marL="2710510" indent="-542102" algn="l" defTabSz="1084204" rtl="0" eaLnBrk="1" latinLnBrk="0" hangingPunct="1">
              <a:spcBef>
                <a:spcPct val="20000"/>
              </a:spcBef>
              <a:buClr>
                <a:srgbClr val="A32140"/>
              </a:buClr>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3pPr>
            <a:lvl4pPr marL="3794714" indent="-542102" algn="l" defTabSz="1084204" rtl="0" eaLnBrk="1" latinLnBrk="0" hangingPunct="1">
              <a:spcBef>
                <a:spcPct val="20000"/>
              </a:spcBef>
              <a:buClr>
                <a:srgbClr val="A32140"/>
              </a:buClr>
              <a:buFont typeface="Arial"/>
              <a:buChar char="–"/>
              <a:defRPr sz="4200" kern="1200">
                <a:solidFill>
                  <a:schemeClr val="tx1"/>
                </a:solidFill>
                <a:latin typeface="Arial" panose="020B0604020202020204" pitchFamily="34" charset="0"/>
                <a:ea typeface="+mn-ea"/>
                <a:cs typeface="Arial" panose="020B0604020202020204" pitchFamily="34" charset="0"/>
              </a:defRPr>
            </a:lvl4pPr>
            <a:lvl5pPr marL="4878918" indent="-542102" algn="l" defTabSz="1084204" rtl="0" eaLnBrk="1" latinLnBrk="0" hangingPunct="1">
              <a:spcBef>
                <a:spcPct val="20000"/>
              </a:spcBef>
              <a:buClr>
                <a:srgbClr val="A32140"/>
              </a:buClr>
              <a:buFont typeface="Courier New" panose="02070309020205020404" pitchFamily="49" charset="0"/>
              <a:buChar char="o"/>
              <a:defRPr sz="3600" kern="1200">
                <a:solidFill>
                  <a:schemeClr val="tx1"/>
                </a:solidFill>
                <a:latin typeface="Arial" panose="020B0604020202020204" pitchFamily="34" charset="0"/>
                <a:ea typeface="+mn-ea"/>
                <a:cs typeface="Arial" panose="020B0604020202020204" pitchFamily="34" charset="0"/>
              </a:defRPr>
            </a:lvl5pPr>
            <a:lvl6pPr marL="5963122" indent="-542102" algn="l" defTabSz="1084204" rtl="0" eaLnBrk="1" latinLnBrk="0" hangingPunct="1">
              <a:spcBef>
                <a:spcPct val="20000"/>
              </a:spcBef>
              <a:buFont typeface="Arial"/>
              <a:buChar char="•"/>
              <a:defRPr sz="4700" kern="1200">
                <a:solidFill>
                  <a:schemeClr val="tx1"/>
                </a:solidFill>
                <a:latin typeface="+mn-lt"/>
                <a:ea typeface="+mn-ea"/>
                <a:cs typeface="+mn-cs"/>
              </a:defRPr>
            </a:lvl6pPr>
            <a:lvl7pPr marL="7047327" indent="-542102" algn="l" defTabSz="1084204" rtl="0" eaLnBrk="1" latinLnBrk="0" hangingPunct="1">
              <a:spcBef>
                <a:spcPct val="20000"/>
              </a:spcBef>
              <a:buFont typeface="Arial"/>
              <a:buChar char="•"/>
              <a:defRPr sz="4700" kern="1200">
                <a:solidFill>
                  <a:schemeClr val="tx1"/>
                </a:solidFill>
                <a:latin typeface="+mn-lt"/>
                <a:ea typeface="+mn-ea"/>
                <a:cs typeface="+mn-cs"/>
              </a:defRPr>
            </a:lvl7pPr>
            <a:lvl8pPr marL="8131531" indent="-542102" algn="l" defTabSz="1084204" rtl="0" eaLnBrk="1" latinLnBrk="0" hangingPunct="1">
              <a:spcBef>
                <a:spcPct val="20000"/>
              </a:spcBef>
              <a:buFont typeface="Arial"/>
              <a:buChar char="•"/>
              <a:defRPr sz="4700" kern="1200">
                <a:solidFill>
                  <a:schemeClr val="tx1"/>
                </a:solidFill>
                <a:latin typeface="+mn-lt"/>
                <a:ea typeface="+mn-ea"/>
                <a:cs typeface="+mn-cs"/>
              </a:defRPr>
            </a:lvl8pPr>
            <a:lvl9pPr marL="9215735" indent="-542102" algn="l" defTabSz="1084204" rtl="0" eaLnBrk="1" latinLnBrk="0" hangingPunct="1">
              <a:spcBef>
                <a:spcPct val="20000"/>
              </a:spcBef>
              <a:buFont typeface="Arial"/>
              <a:buChar char="•"/>
              <a:defRPr sz="47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defRPr/>
            </a:pPr>
            <a:r>
              <a:rPr lang="en-GB" sz="4000">
                <a:cs typeface="Times New Roman" panose="02020603050405020304" pitchFamily="18" charset="0"/>
              </a:rPr>
              <a:t>The individual does not attend a class at the gym</a:t>
            </a:r>
          </a:p>
          <a:p>
            <a:pPr marL="342900" indent="-342900">
              <a:lnSpc>
                <a:spcPct val="107000"/>
              </a:lnSpc>
              <a:buFont typeface="Symbol" panose="05050102010706020507" pitchFamily="18" charset="2"/>
              <a:buChar char=""/>
              <a:defRPr/>
            </a:pPr>
            <a:r>
              <a:rPr lang="en-GB" sz="4000">
                <a:cs typeface="Times New Roman" panose="02020603050405020304" pitchFamily="18" charset="0"/>
              </a:rPr>
              <a:t>The individual does not have a personal trainer</a:t>
            </a:r>
          </a:p>
          <a:p>
            <a:pPr marL="342900" indent="-342900">
              <a:lnSpc>
                <a:spcPct val="107000"/>
              </a:lnSpc>
              <a:buFont typeface="Symbol" panose="05050102010706020507" pitchFamily="18" charset="2"/>
              <a:buChar char=""/>
              <a:defRPr/>
            </a:pPr>
            <a:r>
              <a:rPr lang="en-GB" sz="4000">
                <a:cs typeface="Times New Roman" panose="02020603050405020304" pitchFamily="18" charset="0"/>
              </a:rPr>
              <a:t>The water cooler is out of service or removed</a:t>
            </a:r>
          </a:p>
          <a:p>
            <a:pPr marL="342900" indent="-342900">
              <a:lnSpc>
                <a:spcPct val="107000"/>
              </a:lnSpc>
              <a:buFont typeface="Symbol" panose="05050102010706020507" pitchFamily="18" charset="2"/>
              <a:buChar char=""/>
              <a:defRPr/>
            </a:pPr>
            <a:r>
              <a:rPr lang="en-GB" sz="4000">
                <a:cs typeface="Times New Roman" panose="02020603050405020304" pitchFamily="18" charset="0"/>
              </a:rPr>
              <a:t>Activities are indoors, with no credit taken for passive ventilation in either the gym or changing room</a:t>
            </a:r>
          </a:p>
          <a:p>
            <a:pPr marL="342900" indent="-342900" fontAlgn="auto">
              <a:lnSpc>
                <a:spcPct val="107000"/>
              </a:lnSpc>
              <a:spcAft>
                <a:spcPts val="800"/>
              </a:spcAft>
              <a:buFont typeface="Symbol" panose="05050102010706020507" pitchFamily="18" charset="2"/>
              <a:buChar char=""/>
              <a:defRPr/>
            </a:pPr>
            <a:r>
              <a:rPr lang="en-GB" sz="4000">
                <a:cs typeface="Times New Roman" panose="02020603050405020304" pitchFamily="18" charset="0"/>
              </a:rPr>
              <a:t>Limited passive ventilation possible, ceiling vents and windows</a:t>
            </a:r>
          </a:p>
          <a:p>
            <a:pPr marL="342900" indent="-342900">
              <a:lnSpc>
                <a:spcPct val="107000"/>
              </a:lnSpc>
              <a:spcAft>
                <a:spcPts val="800"/>
              </a:spcAft>
              <a:buFont typeface="Symbol" panose="05050102010706020507" pitchFamily="18" charset="2"/>
              <a:buChar char=""/>
              <a:defRPr/>
            </a:pPr>
            <a:r>
              <a:rPr lang="en-GB" sz="4000">
                <a:cs typeface="Times New Roman" panose="02020603050405020304" pitchFamily="18" charset="0"/>
              </a:rPr>
              <a:t>Doors cannot be propped open due to either being a fire door or for privacy </a:t>
            </a:r>
          </a:p>
          <a:p>
            <a:pPr fontAlgn="auto">
              <a:spcAft>
                <a:spcPts val="0"/>
              </a:spcAft>
              <a:defRPr/>
            </a:pPr>
            <a:endParaRPr lang="en-GB" dirty="0"/>
          </a:p>
        </p:txBody>
      </p:sp>
      <p:sp>
        <p:nvSpPr>
          <p:cNvPr id="12" name="Content Placeholder 2">
            <a:extLst>
              <a:ext uri="{FF2B5EF4-FFF2-40B4-BE49-F238E27FC236}">
                <a16:creationId xmlns:a16="http://schemas.microsoft.com/office/drawing/2014/main" id="{40CB1A25-B508-479C-DF8F-D93B445F159C}"/>
              </a:ext>
            </a:extLst>
          </p:cNvPr>
          <p:cNvSpPr>
            <a:spLocks noGrp="1"/>
          </p:cNvSpPr>
          <p:nvPr>
            <p:ph type="body" sz="quarter" idx="11"/>
          </p:nvPr>
        </p:nvSpPr>
        <p:spPr>
          <a:xfrm>
            <a:off x="1819275" y="3270250"/>
            <a:ext cx="9545638" cy="9144000"/>
          </a:xfrm>
        </p:spPr>
        <p:txBody>
          <a:bodyPr/>
          <a:lstStyle/>
          <a:p>
            <a:pPr marL="342900" indent="-342900" defTabSz="1084204" fontAlgn="auto">
              <a:lnSpc>
                <a:spcPct val="107000"/>
              </a:lnSpc>
              <a:spcAft>
                <a:spcPts val="0"/>
              </a:spcAft>
              <a:buFont typeface="Symbol" panose="05050102010706020507" pitchFamily="18" charset="2"/>
              <a:buChar char=""/>
              <a:defRPr/>
            </a:pPr>
            <a:r>
              <a:rPr lang="en-GB" sz="4000" dirty="0">
                <a:cs typeface="Times New Roman" panose="02020603050405020304" pitchFamily="18" charset="0"/>
              </a:rPr>
              <a:t>Risk assessed from when an individual walks in the gym door to when the individual leaves.</a:t>
            </a:r>
          </a:p>
          <a:p>
            <a:pPr marL="342900" indent="-342900" defTabSz="1084204" fontAlgn="auto">
              <a:lnSpc>
                <a:spcPct val="107000"/>
              </a:lnSpc>
              <a:spcAft>
                <a:spcPts val="0"/>
              </a:spcAft>
              <a:buFont typeface="Symbol" panose="05050102010706020507" pitchFamily="18" charset="2"/>
              <a:buChar char=""/>
              <a:defRPr/>
            </a:pPr>
            <a:r>
              <a:rPr lang="en-GB" sz="4000" dirty="0">
                <a:cs typeface="Times New Roman" panose="02020603050405020304" pitchFamily="18" charset="0"/>
              </a:rPr>
              <a:t>The individual spends 60 minutes in the gym with an additional 5 mins spent in the changing room getting ready and 25 minutes spent in the changing room showering and readying to leave</a:t>
            </a:r>
          </a:p>
          <a:p>
            <a:pPr marL="342900" indent="-342900" defTabSz="1084204" fontAlgn="auto">
              <a:lnSpc>
                <a:spcPct val="107000"/>
              </a:lnSpc>
              <a:spcAft>
                <a:spcPts val="0"/>
              </a:spcAft>
              <a:buFont typeface="Symbol" panose="05050102010706020507" pitchFamily="18" charset="2"/>
              <a:buChar char=""/>
              <a:defRPr/>
            </a:pPr>
            <a:r>
              <a:rPr lang="en-GB" sz="4000" dirty="0">
                <a:cs typeface="Times New Roman" panose="02020603050405020304" pitchFamily="18" charset="0"/>
              </a:rPr>
              <a:t>The shower block contains single occupancy cubicles, cleaned after each use</a:t>
            </a:r>
          </a:p>
          <a:p>
            <a:pPr marL="342900" indent="-342900" defTabSz="1084204" fontAlgn="auto">
              <a:lnSpc>
                <a:spcPct val="107000"/>
              </a:lnSpc>
              <a:spcAft>
                <a:spcPts val="0"/>
              </a:spcAft>
              <a:buFont typeface="Symbol" panose="05050102010706020507" pitchFamily="18" charset="2"/>
              <a:buChar char=""/>
              <a:defRPr/>
            </a:pPr>
            <a:r>
              <a:rPr lang="en-GB" sz="4000" dirty="0">
                <a:cs typeface="Times New Roman" panose="02020603050405020304" pitchFamily="18" charset="0"/>
              </a:rPr>
              <a:t>Air conditioning is not running at the time this individual attends the gym</a:t>
            </a:r>
          </a:p>
          <a:p>
            <a:pPr marL="342900" indent="-342900" defTabSz="1084204" fontAlgn="auto">
              <a:lnSpc>
                <a:spcPct val="107000"/>
              </a:lnSpc>
              <a:spcAft>
                <a:spcPts val="0"/>
              </a:spcAft>
              <a:buFont typeface="Symbol" panose="05050102010706020507" pitchFamily="18" charset="2"/>
              <a:buChar char=""/>
              <a:defRP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defTabSz="1084204" fontAlgn="auto">
              <a:spcAft>
                <a:spcPts val="0"/>
              </a:spcAft>
              <a:defRPr/>
            </a:pPr>
            <a:endParaRPr lang="en-GB" sz="4000" kern="0" dirty="0">
              <a:solidFill>
                <a:srgbClr val="A70532"/>
              </a:solidFill>
              <a:latin typeface="Calibri" panose="020F0502020204030204" pitchFamily="34"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A4AB5B48-C145-5551-F204-E99DE1AA4744}"/>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2358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7753C52-0573-C5F4-CFFB-D89BB76C05AC}"/>
              </a:ext>
            </a:extLst>
          </p:cNvPr>
          <p:cNvSpPr>
            <a:spLocks noGrp="1" noChangeArrowheads="1"/>
          </p:cNvSpPr>
          <p:nvPr>
            <p:ph type="title"/>
          </p:nvPr>
        </p:nvSpPr>
        <p:spPr bwMode="auto">
          <a:xfrm>
            <a:off x="1819275" y="1606550"/>
            <a:ext cx="2059305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t>Preventative barrier identification two stage approach</a:t>
            </a:r>
          </a:p>
        </p:txBody>
      </p:sp>
      <p:sp>
        <p:nvSpPr>
          <p:cNvPr id="3" name="Footer Placeholder 2">
            <a:extLst>
              <a:ext uri="{FF2B5EF4-FFF2-40B4-BE49-F238E27FC236}">
                <a16:creationId xmlns:a16="http://schemas.microsoft.com/office/drawing/2014/main" id="{73ED14E6-5E8E-C16D-B3D3-3C8B931BBE38}"/>
              </a:ext>
            </a:extLst>
          </p:cNvPr>
          <p:cNvSpPr>
            <a:spLocks noGrp="1"/>
          </p:cNvSpPr>
          <p:nvPr>
            <p:ph type="ftr" sz="quarter" idx="12"/>
          </p:nvPr>
        </p:nvSpPr>
        <p:spPr/>
        <p:txBody>
          <a:bodyPr/>
          <a:lstStyle/>
          <a:p>
            <a:pPr>
              <a:defRPr/>
            </a:pPr>
            <a:endParaRPr lang="en-GB"/>
          </a:p>
        </p:txBody>
      </p:sp>
      <p:graphicFrame>
        <p:nvGraphicFramePr>
          <p:cNvPr id="4" name="Table 3">
            <a:extLst>
              <a:ext uri="{FF2B5EF4-FFF2-40B4-BE49-F238E27FC236}">
                <a16:creationId xmlns:a16="http://schemas.microsoft.com/office/drawing/2014/main" id="{C3CC7637-99AE-CCB9-8133-6DFF00098753}"/>
              </a:ext>
            </a:extLst>
          </p:cNvPr>
          <p:cNvGraphicFramePr>
            <a:graphicFrameLocks noGrp="1"/>
          </p:cNvGraphicFramePr>
          <p:nvPr/>
        </p:nvGraphicFramePr>
        <p:xfrm>
          <a:off x="3640138" y="3103563"/>
          <a:ext cx="17179925" cy="10782299"/>
        </p:xfrm>
        <a:graphic>
          <a:graphicData uri="http://schemas.openxmlformats.org/drawingml/2006/table">
            <a:tbl>
              <a:tblPr firstRow="1" firstCol="1" bandRow="1">
                <a:tableStyleId>{BC89EF96-8CEA-46FF-86C4-4CE0E7609802}</a:tableStyleId>
              </a:tblPr>
              <a:tblGrid>
                <a:gridCol w="5520394">
                  <a:extLst>
                    <a:ext uri="{9D8B030D-6E8A-4147-A177-3AD203B41FA5}">
                      <a16:colId xmlns:a16="http://schemas.microsoft.com/office/drawing/2014/main" val="20000"/>
                    </a:ext>
                  </a:extLst>
                </a:gridCol>
                <a:gridCol w="5188484">
                  <a:extLst>
                    <a:ext uri="{9D8B030D-6E8A-4147-A177-3AD203B41FA5}">
                      <a16:colId xmlns:a16="http://schemas.microsoft.com/office/drawing/2014/main" val="20001"/>
                    </a:ext>
                  </a:extLst>
                </a:gridCol>
                <a:gridCol w="6471047">
                  <a:extLst>
                    <a:ext uri="{9D8B030D-6E8A-4147-A177-3AD203B41FA5}">
                      <a16:colId xmlns:a16="http://schemas.microsoft.com/office/drawing/2014/main" val="20002"/>
                    </a:ext>
                  </a:extLst>
                </a:gridCol>
              </a:tblGrid>
              <a:tr h="487699">
                <a:tc>
                  <a:txBody>
                    <a:bodyPr/>
                    <a:lstStyle/>
                    <a:p>
                      <a:pPr>
                        <a:spcBef>
                          <a:spcPts val="600"/>
                        </a:spcBef>
                        <a:spcAft>
                          <a:spcPts val="600"/>
                        </a:spcAft>
                      </a:pPr>
                      <a:r>
                        <a:rPr lang="en-GB" sz="3200" b="1" dirty="0">
                          <a:solidFill>
                            <a:schemeClr val="tx1"/>
                          </a:solidFill>
                          <a:effectLst/>
                          <a:latin typeface="Arial" panose="020B0604020202020204" pitchFamily="34" charset="0"/>
                          <a:cs typeface="Arial" panose="020B0604020202020204" pitchFamily="34" charset="0"/>
                        </a:rPr>
                        <a:t>Top event threat</a:t>
                      </a:r>
                      <a:endParaRPr lang="en-GB"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solidFill>
                      <a:schemeClr val="accent1"/>
                    </a:solidFill>
                  </a:tcPr>
                </a:tc>
                <a:tc>
                  <a:txBody>
                    <a:bodyPr/>
                    <a:lstStyle/>
                    <a:p>
                      <a:pPr>
                        <a:spcBef>
                          <a:spcPts val="600"/>
                        </a:spcBef>
                        <a:spcAft>
                          <a:spcPts val="600"/>
                        </a:spcAft>
                      </a:pPr>
                      <a:r>
                        <a:rPr lang="en-GB" sz="3200" b="1" dirty="0">
                          <a:solidFill>
                            <a:schemeClr val="tx1"/>
                          </a:solidFill>
                          <a:effectLst/>
                          <a:latin typeface="Arial" panose="020B0604020202020204" pitchFamily="34" charset="0"/>
                          <a:cs typeface="Arial" panose="020B0604020202020204" pitchFamily="34" charset="0"/>
                        </a:rPr>
                        <a:t>Threat prevention</a:t>
                      </a:r>
                      <a:endParaRPr lang="en-GB"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solidFill>
                      <a:schemeClr val="accent1"/>
                    </a:solidFill>
                  </a:tcPr>
                </a:tc>
                <a:tc>
                  <a:txBody>
                    <a:bodyPr/>
                    <a:lstStyle/>
                    <a:p>
                      <a:pPr>
                        <a:spcBef>
                          <a:spcPts val="600"/>
                        </a:spcBef>
                        <a:spcAft>
                          <a:spcPts val="600"/>
                        </a:spcAft>
                      </a:pPr>
                      <a:r>
                        <a:rPr lang="en-GB" sz="3200" b="1" dirty="0">
                          <a:solidFill>
                            <a:schemeClr val="tx1"/>
                          </a:solidFill>
                          <a:effectLst/>
                          <a:latin typeface="Arial" panose="020B0604020202020204" pitchFamily="34" charset="0"/>
                          <a:cs typeface="Arial" panose="020B0604020202020204" pitchFamily="34" charset="0"/>
                        </a:rPr>
                        <a:t>Potential barrier</a:t>
                      </a:r>
                      <a:endParaRPr lang="en-GB" sz="3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solidFill>
                      <a:schemeClr val="accent1"/>
                    </a:solidFill>
                  </a:tcPr>
                </a:tc>
                <a:extLst>
                  <a:ext uri="{0D108BD9-81ED-4DB2-BD59-A6C34878D82A}">
                    <a16:rowId xmlns:a16="http://schemas.microsoft.com/office/drawing/2014/main" val="10000"/>
                  </a:ext>
                </a:extLst>
              </a:tr>
              <a:tr h="996136">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Contact with surfaces at external or internal doors and turnstile</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fr-FR" sz="2600" b="1">
                          <a:effectLst/>
                          <a:latin typeface="Arial" panose="020B0604020202020204" pitchFamily="34" charset="0"/>
                          <a:cs typeface="Arial" panose="020B0604020202020204" pitchFamily="34" charset="0"/>
                        </a:rPr>
                        <a:t>Prevent surface contact</a:t>
                      </a:r>
                      <a:endParaRPr lang="en-GB" sz="2600" b="1">
                        <a:effectLst/>
                        <a:latin typeface="Arial" panose="020B0604020202020204" pitchFamily="34" charset="0"/>
                        <a:cs typeface="Arial" panose="020B0604020202020204" pitchFamily="34" charset="0"/>
                      </a:endParaRPr>
                    </a:p>
                    <a:p>
                      <a:pPr>
                        <a:spcBef>
                          <a:spcPts val="600"/>
                        </a:spcBef>
                        <a:spcAft>
                          <a:spcPts val="600"/>
                        </a:spcAft>
                      </a:pPr>
                      <a:r>
                        <a:rPr lang="fr-FR" sz="2600" b="1">
                          <a:effectLst/>
                          <a:latin typeface="Arial" panose="020B0604020202020204" pitchFamily="34" charset="0"/>
                          <a:cs typeface="Arial" panose="020B0604020202020204" pitchFamily="34" charset="0"/>
                        </a:rPr>
                        <a:t>Mitigate surface contact</a:t>
                      </a:r>
                      <a:endParaRPr lang="en-GB" sz="2600" b="1">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a:effectLst/>
                          <a:latin typeface="Arial" panose="020B0604020202020204" pitchFamily="34" charset="0"/>
                          <a:cs typeface="Arial" panose="020B0604020202020204" pitchFamily="34" charset="0"/>
                        </a:rPr>
                        <a:t>Use non-contact entry</a:t>
                      </a:r>
                    </a:p>
                    <a:p>
                      <a:pPr>
                        <a:spcBef>
                          <a:spcPts val="600"/>
                        </a:spcBef>
                        <a:spcAft>
                          <a:spcPts val="600"/>
                        </a:spcAft>
                      </a:pPr>
                      <a:r>
                        <a:rPr lang="en-GB" sz="2600" b="1">
                          <a:effectLst/>
                          <a:latin typeface="Arial" panose="020B0604020202020204" pitchFamily="34" charset="0"/>
                          <a:cs typeface="Arial" panose="020B0604020202020204" pitchFamily="34" charset="0"/>
                        </a:rPr>
                        <a:t>Wash/sanitise hands after entry</a:t>
                      </a:r>
                      <a:endParaRPr lang="en-GB" sz="2600" b="1">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extLst>
                  <a:ext uri="{0D108BD9-81ED-4DB2-BD59-A6C34878D82A}">
                    <a16:rowId xmlns:a16="http://schemas.microsoft.com/office/drawing/2014/main" val="10001"/>
                  </a:ext>
                </a:extLst>
              </a:tr>
              <a:tr h="1737429">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Using gym apparatus</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Prevent contact with equipment</a:t>
                      </a:r>
                    </a:p>
                    <a:p>
                      <a:pPr>
                        <a:spcBef>
                          <a:spcPts val="600"/>
                        </a:spcBef>
                        <a:spcAft>
                          <a:spcPts val="600"/>
                        </a:spcAft>
                      </a:pPr>
                      <a:r>
                        <a:rPr lang="en-GB" sz="2600" b="1" dirty="0">
                          <a:effectLst/>
                          <a:latin typeface="Arial" panose="020B0604020202020204" pitchFamily="34" charset="0"/>
                          <a:cs typeface="Arial" panose="020B0604020202020204" pitchFamily="34" charset="0"/>
                        </a:rPr>
                        <a:t>Mitigate contact with equipment</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Cannot prevent contact so clean equipment before and after use</a:t>
                      </a:r>
                    </a:p>
                    <a:p>
                      <a:pPr>
                        <a:spcBef>
                          <a:spcPts val="600"/>
                        </a:spcBef>
                        <a:spcAft>
                          <a:spcPts val="600"/>
                        </a:spcAft>
                      </a:pPr>
                      <a:r>
                        <a:rPr lang="en-GB" sz="2600" b="1" dirty="0">
                          <a:effectLst/>
                          <a:latin typeface="Arial" panose="020B0604020202020204" pitchFamily="34" charset="0"/>
                          <a:cs typeface="Arial" panose="020B0604020202020204" pitchFamily="34" charset="0"/>
                        </a:rPr>
                        <a:t>Sanitise hands between use of each equipment item</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extLst>
                  <a:ext uri="{0D108BD9-81ED-4DB2-BD59-A6C34878D82A}">
                    <a16:rowId xmlns:a16="http://schemas.microsoft.com/office/drawing/2014/main" val="10002"/>
                  </a:ext>
                </a:extLst>
              </a:tr>
              <a:tr h="1341173">
                <a:tc>
                  <a:txBody>
                    <a:bodyPr/>
                    <a:lstStyle/>
                    <a:p>
                      <a:pPr>
                        <a:spcBef>
                          <a:spcPts val="600"/>
                        </a:spcBef>
                        <a:spcAft>
                          <a:spcPts val="600"/>
                        </a:spcAft>
                      </a:pPr>
                      <a:r>
                        <a:rPr lang="en-GB" sz="2600" b="1">
                          <a:effectLst/>
                          <a:latin typeface="Arial" panose="020B0604020202020204" pitchFamily="34" charset="0"/>
                          <a:cs typeface="Arial" panose="020B0604020202020204" pitchFamily="34" charset="0"/>
                        </a:rPr>
                        <a:t>Use of locker</a:t>
                      </a:r>
                      <a:endParaRPr lang="en-GB" sz="2600" b="1">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Prevent direct contact with locker</a:t>
                      </a:r>
                    </a:p>
                    <a:p>
                      <a:pPr>
                        <a:spcBef>
                          <a:spcPts val="600"/>
                        </a:spcBef>
                        <a:spcAft>
                          <a:spcPts val="600"/>
                        </a:spcAft>
                      </a:pPr>
                      <a:r>
                        <a:rPr lang="en-GB" sz="2600" b="1" dirty="0">
                          <a:effectLst/>
                          <a:latin typeface="Arial" panose="020B0604020202020204" pitchFamily="34" charset="0"/>
                          <a:cs typeface="Arial" panose="020B0604020202020204" pitchFamily="34" charset="0"/>
                        </a:rPr>
                        <a:t>Mitigate contact with locker</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Eliminating use of lockers is unlikely so increase frequency of cleaning</a:t>
                      </a:r>
                    </a:p>
                    <a:p>
                      <a:pPr>
                        <a:spcBef>
                          <a:spcPts val="600"/>
                        </a:spcBef>
                        <a:spcAft>
                          <a:spcPts val="600"/>
                        </a:spcAft>
                      </a:pPr>
                      <a:r>
                        <a:rPr lang="en-GB" sz="2600" b="1" dirty="0">
                          <a:effectLst/>
                          <a:latin typeface="Arial" panose="020B0604020202020204" pitchFamily="34" charset="0"/>
                          <a:cs typeface="Arial" panose="020B0604020202020204" pitchFamily="34" charset="0"/>
                        </a:rPr>
                        <a:t>Sanitise hands before and after use</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extLst>
                  <a:ext uri="{0D108BD9-81ED-4DB2-BD59-A6C34878D82A}">
                    <a16:rowId xmlns:a16="http://schemas.microsoft.com/office/drawing/2014/main" val="10003"/>
                  </a:ext>
                </a:extLst>
              </a:tr>
              <a:tr h="1891531">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Use of showers</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Prevent direct contact with potentially infected surfaces </a:t>
                      </a:r>
                    </a:p>
                    <a:p>
                      <a:pPr>
                        <a:spcBef>
                          <a:spcPts val="600"/>
                        </a:spcBef>
                        <a:spcAft>
                          <a:spcPts val="600"/>
                        </a:spcAft>
                      </a:pPr>
                      <a:r>
                        <a:rPr lang="en-GB" sz="2600" b="1" dirty="0">
                          <a:effectLst/>
                          <a:latin typeface="Arial" panose="020B0604020202020204" pitchFamily="34" charset="0"/>
                          <a:cs typeface="Arial" panose="020B0604020202020204" pitchFamily="34" charset="0"/>
                        </a:rPr>
                        <a:t>Mitigate contact with potentially infected surfaces</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Individual shower cubicles used</a:t>
                      </a:r>
                    </a:p>
                    <a:p>
                      <a:pPr>
                        <a:spcBef>
                          <a:spcPts val="600"/>
                        </a:spcBef>
                        <a:spcAft>
                          <a:spcPts val="600"/>
                        </a:spcAft>
                      </a:pPr>
                      <a:r>
                        <a:rPr lang="en-GB" sz="2600" b="1" dirty="0">
                          <a:effectLst/>
                          <a:latin typeface="Arial" panose="020B0604020202020204" pitchFamily="34" charset="0"/>
                          <a:cs typeface="Arial" panose="020B0604020202020204" pitchFamily="34" charset="0"/>
                        </a:rPr>
                        <a:t>Limit shower area occupancy duration</a:t>
                      </a:r>
                    </a:p>
                    <a:p>
                      <a:pPr>
                        <a:spcBef>
                          <a:spcPts val="600"/>
                        </a:spcBef>
                        <a:spcAft>
                          <a:spcPts val="600"/>
                        </a:spcAft>
                      </a:pPr>
                      <a:r>
                        <a:rPr lang="en-GB" sz="2600" b="1" dirty="0">
                          <a:effectLst/>
                          <a:latin typeface="Arial" panose="020B0604020202020204" pitchFamily="34" charset="0"/>
                          <a:cs typeface="Arial" panose="020B0604020202020204" pitchFamily="34" charset="0"/>
                        </a:rPr>
                        <a:t>Clean shower frequently after use</a:t>
                      </a:r>
                    </a:p>
                  </a:txBody>
                  <a:tcPr marL="68579" marR="68579" marT="0" marB="0"/>
                </a:tc>
                <a:extLst>
                  <a:ext uri="{0D108BD9-81ED-4DB2-BD59-A6C34878D82A}">
                    <a16:rowId xmlns:a16="http://schemas.microsoft.com/office/drawing/2014/main" val="10004"/>
                  </a:ext>
                </a:extLst>
              </a:tr>
              <a:tr h="4328331">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Presence in a poorly ventilated, indoor environment for 90 minutes</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Prevent presence in poorly ventilated area</a:t>
                      </a:r>
                    </a:p>
                    <a:p>
                      <a:pPr>
                        <a:spcBef>
                          <a:spcPts val="600"/>
                        </a:spcBef>
                        <a:spcAft>
                          <a:spcPts val="600"/>
                        </a:spcAft>
                      </a:pPr>
                      <a:r>
                        <a:rPr lang="en-GB" sz="2600" b="1" dirty="0">
                          <a:effectLst/>
                          <a:latin typeface="Arial" panose="020B0604020202020204" pitchFamily="34" charset="0"/>
                          <a:cs typeface="Arial" panose="020B0604020202020204" pitchFamily="34" charset="0"/>
                        </a:rPr>
                        <a:t>Prevent / limit build-up of the virus carried by aerosol/small droplets leading to potential infection</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9" marR="68579"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Might not be possible if gym is to be used</a:t>
                      </a:r>
                    </a:p>
                    <a:p>
                      <a:pPr>
                        <a:spcBef>
                          <a:spcPts val="600"/>
                        </a:spcBef>
                        <a:spcAft>
                          <a:spcPts val="600"/>
                        </a:spcAft>
                      </a:pPr>
                      <a:r>
                        <a:rPr lang="en-GB" sz="2600" b="1" dirty="0">
                          <a:effectLst/>
                          <a:latin typeface="Arial" panose="020B0604020202020204" pitchFamily="34" charset="0"/>
                          <a:cs typeface="Arial" panose="020B0604020202020204" pitchFamily="34" charset="0"/>
                        </a:rPr>
                        <a:t>Limit duration of each visit</a:t>
                      </a:r>
                    </a:p>
                    <a:p>
                      <a:pPr>
                        <a:spcBef>
                          <a:spcPts val="600"/>
                        </a:spcBef>
                        <a:spcAft>
                          <a:spcPts val="600"/>
                        </a:spcAft>
                      </a:pPr>
                      <a:r>
                        <a:rPr lang="en-GB" sz="2600" b="1" dirty="0">
                          <a:effectLst/>
                          <a:latin typeface="Arial" panose="020B0604020202020204" pitchFamily="34" charset="0"/>
                          <a:cs typeface="Arial" panose="020B0604020202020204" pitchFamily="34" charset="0"/>
                        </a:rPr>
                        <a:t>Limit access to worst areas in gym</a:t>
                      </a:r>
                    </a:p>
                    <a:p>
                      <a:pPr>
                        <a:spcBef>
                          <a:spcPts val="600"/>
                        </a:spcBef>
                        <a:spcAft>
                          <a:spcPts val="600"/>
                        </a:spcAft>
                      </a:pPr>
                      <a:r>
                        <a:rPr lang="en-GB" sz="2600" b="1" dirty="0">
                          <a:effectLst/>
                          <a:latin typeface="Arial" panose="020B0604020202020204" pitchFamily="34" charset="0"/>
                          <a:cs typeface="Arial" panose="020B0604020202020204" pitchFamily="34" charset="0"/>
                        </a:rPr>
                        <a:t>Monitor CO2 in different areas of the gym</a:t>
                      </a:r>
                    </a:p>
                    <a:p>
                      <a:pPr>
                        <a:spcBef>
                          <a:spcPts val="600"/>
                        </a:spcBef>
                        <a:spcAft>
                          <a:spcPts val="600"/>
                        </a:spcAft>
                      </a:pPr>
                      <a:r>
                        <a:rPr lang="en-GB" sz="2600" b="1" dirty="0">
                          <a:effectLst/>
                          <a:latin typeface="Arial" panose="020B0604020202020204" pitchFamily="34" charset="0"/>
                          <a:cs typeface="Arial" panose="020B0604020202020204" pitchFamily="34" charset="0"/>
                        </a:rPr>
                        <a:t>Provide passive ventilation, e.g., open windows </a:t>
                      </a:r>
                    </a:p>
                    <a:p>
                      <a:pPr>
                        <a:spcBef>
                          <a:spcPts val="600"/>
                        </a:spcBef>
                        <a:spcAft>
                          <a:spcPts val="600"/>
                        </a:spcAft>
                      </a:pPr>
                      <a:r>
                        <a:rPr lang="en-GB" sz="2600" b="1" dirty="0">
                          <a:effectLst/>
                          <a:latin typeface="Arial" panose="020B0604020202020204" pitchFamily="34" charset="0"/>
                          <a:ea typeface="Times New Roman" panose="02020603050405020304" pitchFamily="18" charset="0"/>
                          <a:cs typeface="Arial" panose="020B0604020202020204" pitchFamily="34" charset="0"/>
                        </a:rPr>
                        <a:t>Provide mechanical ventilation</a:t>
                      </a:r>
                    </a:p>
                  </a:txBody>
                  <a:tcPr marL="68579" marR="68579" marT="0" marB="0"/>
                </a:tc>
                <a:extLst>
                  <a:ext uri="{0D108BD9-81ED-4DB2-BD59-A6C34878D82A}">
                    <a16:rowId xmlns:a16="http://schemas.microsoft.com/office/drawing/2014/main" val="10005"/>
                  </a:ext>
                </a:extLst>
              </a:tr>
            </a:tbl>
          </a:graphicData>
        </a:graphic>
      </p:graphicFrame>
      <p:pic>
        <p:nvPicPr>
          <p:cNvPr id="5" name="Audio 4">
            <a:hlinkClick r:id="" action="ppaction://media"/>
            <a:extLst>
              <a:ext uri="{FF2B5EF4-FFF2-40B4-BE49-F238E27FC236}">
                <a16:creationId xmlns:a16="http://schemas.microsoft.com/office/drawing/2014/main" id="{B5D665F7-5018-6B05-2D51-92C7BE272CBE}"/>
              </a:ext>
            </a:extLst>
          </p:cNvPr>
          <p:cNvPicPr>
            <a:picLocks noChangeAspect="1"/>
          </p:cNvPicPr>
          <p:nvPr/>
        </p:nvPicPr>
        <p:blipFill>
          <a:blip r:embed="rId2"/>
          <a:srcRect l="-456250" t="-456250" r="-456250" b="-456250"/>
          <a:stretch>
            <a:fillRect/>
          </a:stretch>
        </p:blipFill>
        <p:spPr>
          <a:xfrm>
            <a:off x="19952208" y="9436608"/>
            <a:ext cx="4114800" cy="4114800"/>
          </a:xfrm>
          <a:prstGeom prst="ellipse">
            <a:avLst/>
          </a:prstGeom>
        </p:spPr>
      </p:pic>
    </p:spTree>
  </p:cSld>
  <p:clrMapOvr>
    <a:masterClrMapping/>
  </p:clrMapOvr>
  <p:transition spd="slow" advTm="5917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7EF4827-78DF-4D94-73CB-E40361887D38}"/>
              </a:ext>
            </a:extLst>
          </p:cNvPr>
          <p:cNvSpPr>
            <a:spLocks noGrp="1" noChangeArrowheads="1"/>
          </p:cNvSpPr>
          <p:nvPr>
            <p:ph type="title"/>
          </p:nvPr>
        </p:nvSpPr>
        <p:spPr bwMode="auto">
          <a:xfrm>
            <a:off x="1819275" y="1606550"/>
            <a:ext cx="2059305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t>Mitigative barriers two stage approach</a:t>
            </a:r>
          </a:p>
        </p:txBody>
      </p:sp>
      <p:sp>
        <p:nvSpPr>
          <p:cNvPr id="3" name="Footer Placeholder 2">
            <a:extLst>
              <a:ext uri="{FF2B5EF4-FFF2-40B4-BE49-F238E27FC236}">
                <a16:creationId xmlns:a16="http://schemas.microsoft.com/office/drawing/2014/main" id="{297B56E7-B6F5-9F8D-7782-1EB25BE1A7BA}"/>
              </a:ext>
            </a:extLst>
          </p:cNvPr>
          <p:cNvSpPr>
            <a:spLocks noGrp="1"/>
          </p:cNvSpPr>
          <p:nvPr>
            <p:ph type="ftr" sz="quarter" idx="12"/>
          </p:nvPr>
        </p:nvSpPr>
        <p:spPr/>
        <p:txBody>
          <a:bodyPr/>
          <a:lstStyle/>
          <a:p>
            <a:pPr>
              <a:defRPr/>
            </a:pPr>
            <a:endParaRPr lang="en-GB"/>
          </a:p>
        </p:txBody>
      </p:sp>
      <p:graphicFrame>
        <p:nvGraphicFramePr>
          <p:cNvPr id="4" name="Table 3">
            <a:extLst>
              <a:ext uri="{FF2B5EF4-FFF2-40B4-BE49-F238E27FC236}">
                <a16:creationId xmlns:a16="http://schemas.microsoft.com/office/drawing/2014/main" id="{52678556-627E-B171-4075-BD318AB1CC93}"/>
              </a:ext>
            </a:extLst>
          </p:cNvPr>
          <p:cNvGraphicFramePr>
            <a:graphicFrameLocks noGrp="1"/>
          </p:cNvGraphicFramePr>
          <p:nvPr/>
        </p:nvGraphicFramePr>
        <p:xfrm>
          <a:off x="4238625" y="3019425"/>
          <a:ext cx="15982950" cy="9856789"/>
        </p:xfrm>
        <a:graphic>
          <a:graphicData uri="http://schemas.openxmlformats.org/drawingml/2006/table">
            <a:tbl>
              <a:tblPr firstRow="1" firstCol="1" bandRow="1">
                <a:tableStyleId>{BC89EF96-8CEA-46FF-86C4-4CE0E7609802}</a:tableStyleId>
              </a:tblPr>
              <a:tblGrid>
                <a:gridCol w="5327650">
                  <a:extLst>
                    <a:ext uri="{9D8B030D-6E8A-4147-A177-3AD203B41FA5}">
                      <a16:colId xmlns:a16="http://schemas.microsoft.com/office/drawing/2014/main" val="20000"/>
                    </a:ext>
                  </a:extLst>
                </a:gridCol>
                <a:gridCol w="5327650">
                  <a:extLst>
                    <a:ext uri="{9D8B030D-6E8A-4147-A177-3AD203B41FA5}">
                      <a16:colId xmlns:a16="http://schemas.microsoft.com/office/drawing/2014/main" val="20001"/>
                    </a:ext>
                  </a:extLst>
                </a:gridCol>
                <a:gridCol w="5327650">
                  <a:extLst>
                    <a:ext uri="{9D8B030D-6E8A-4147-A177-3AD203B41FA5}">
                      <a16:colId xmlns:a16="http://schemas.microsoft.com/office/drawing/2014/main" val="20002"/>
                    </a:ext>
                  </a:extLst>
                </a:gridCol>
              </a:tblGrid>
              <a:tr h="489092">
                <a:tc>
                  <a:txBody>
                    <a:bodyPr/>
                    <a:lstStyle/>
                    <a:p>
                      <a:pPr>
                        <a:spcBef>
                          <a:spcPts val="600"/>
                        </a:spcBef>
                        <a:spcAft>
                          <a:spcPts val="600"/>
                        </a:spcAft>
                      </a:pPr>
                      <a:r>
                        <a:rPr lang="en-GB" sz="3200" dirty="0">
                          <a:solidFill>
                            <a:schemeClr val="tx1"/>
                          </a:solidFill>
                          <a:effectLst/>
                        </a:rPr>
                        <a:t>Top event consequence</a:t>
                      </a:r>
                      <a:endParaRPr lang="en-GB"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solidFill>
                      <a:schemeClr val="accent1"/>
                    </a:solidFill>
                  </a:tcPr>
                </a:tc>
                <a:tc>
                  <a:txBody>
                    <a:bodyPr/>
                    <a:lstStyle/>
                    <a:p>
                      <a:pPr>
                        <a:spcBef>
                          <a:spcPts val="600"/>
                        </a:spcBef>
                        <a:spcAft>
                          <a:spcPts val="600"/>
                        </a:spcAft>
                      </a:pPr>
                      <a:r>
                        <a:rPr lang="en-GB" sz="3200" dirty="0">
                          <a:solidFill>
                            <a:schemeClr val="tx1"/>
                          </a:solidFill>
                          <a:effectLst/>
                        </a:rPr>
                        <a:t>Consequence mitigation</a:t>
                      </a:r>
                      <a:endParaRPr lang="en-GB"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solidFill>
                      <a:schemeClr val="accent1"/>
                    </a:solidFill>
                  </a:tcPr>
                </a:tc>
                <a:tc>
                  <a:txBody>
                    <a:bodyPr/>
                    <a:lstStyle/>
                    <a:p>
                      <a:pPr>
                        <a:spcBef>
                          <a:spcPts val="600"/>
                        </a:spcBef>
                        <a:spcAft>
                          <a:spcPts val="600"/>
                        </a:spcAft>
                      </a:pPr>
                      <a:r>
                        <a:rPr lang="en-GB" sz="3200" dirty="0">
                          <a:solidFill>
                            <a:schemeClr val="tx1"/>
                          </a:solidFill>
                          <a:effectLst/>
                        </a:rPr>
                        <a:t>Potential barriers</a:t>
                      </a:r>
                      <a:endParaRPr lang="en-GB"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solidFill>
                      <a:schemeClr val="accent1"/>
                    </a:solidFill>
                  </a:tcPr>
                </a:tc>
                <a:extLst>
                  <a:ext uri="{0D108BD9-81ED-4DB2-BD59-A6C34878D82A}">
                    <a16:rowId xmlns:a16="http://schemas.microsoft.com/office/drawing/2014/main" val="10000"/>
                  </a:ext>
                </a:extLst>
              </a:tr>
              <a:tr h="1585082">
                <a:tc rowSpan="2">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Admitted to hospital with Covid-19 and recover</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Improve immune response such that it is likely the infection is mild</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Ensure vaccinated as soon as possible. Provide good self-care at home and if admitted hospital the ‘ hospital treatment regime’ </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extLst>
                  <a:ext uri="{0D108BD9-81ED-4DB2-BD59-A6C34878D82A}">
                    <a16:rowId xmlns:a16="http://schemas.microsoft.com/office/drawing/2014/main" val="10001"/>
                  </a:ext>
                </a:extLst>
              </a:tr>
              <a:tr h="1956365">
                <a:tc vMerge="1">
                  <a:txBody>
                    <a:bodyPr/>
                    <a:lstStyle/>
                    <a:p>
                      <a:endParaRPr lang="en-GB"/>
                    </a:p>
                  </a:txBody>
                  <a:tcPr/>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Take steps to support health and wellbeing at home when symptomatic to reduce likelihood of hospital admission</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Provide tips for self-care at home, including hand washing and monitoring of symptoms</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extLst>
                  <a:ext uri="{0D108BD9-81ED-4DB2-BD59-A6C34878D82A}">
                    <a16:rowId xmlns:a16="http://schemas.microsoft.com/office/drawing/2014/main" val="10002"/>
                  </a:ext>
                </a:extLst>
              </a:tr>
              <a:tr h="1467274">
                <a:tc rowSpan="3">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Admitted to hospital but suffer fatality from Covid-19 cited as primary cause</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Improve immune response such that it is likely the infection is asymptomatic or mild</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Ensure vaccinated as soon as possible </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extLst>
                  <a:ext uri="{0D108BD9-81ED-4DB2-BD59-A6C34878D82A}">
                    <a16:rowId xmlns:a16="http://schemas.microsoft.com/office/drawing/2014/main" val="10003"/>
                  </a:ext>
                </a:extLst>
              </a:tr>
              <a:tr h="2773894">
                <a:tc vMerge="1">
                  <a:txBody>
                    <a:bodyPr/>
                    <a:lstStyle/>
                    <a:p>
                      <a:endParaRPr lang="en-GB"/>
                    </a:p>
                  </a:txBody>
                  <a:tcPr/>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Take steps to support health and wellbeing at home when symptomatic to reduce the likelihood of hospital admission</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Provide tips for self-care at home as soon as symptomatic incl. monitoring of symptoms with admission to hospital if condition deteriorates (early intervention decreases mortality)</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extLst>
                  <a:ext uri="{0D108BD9-81ED-4DB2-BD59-A6C34878D82A}">
                    <a16:rowId xmlns:a16="http://schemas.microsoft.com/office/drawing/2014/main" val="10004"/>
                  </a:ext>
                </a:extLst>
              </a:tr>
              <a:tr h="1585082">
                <a:tc vMerge="1">
                  <a:txBody>
                    <a:bodyPr/>
                    <a:lstStyle/>
                    <a:p>
                      <a:endParaRPr lang="en-GB"/>
                    </a:p>
                  </a:txBody>
                  <a:tcPr/>
                </a:tc>
                <a:tc>
                  <a:txBody>
                    <a:bodyPr/>
                    <a:lstStyle/>
                    <a:p>
                      <a:pPr>
                        <a:spcBef>
                          <a:spcPts val="600"/>
                        </a:spcBef>
                        <a:spcAft>
                          <a:spcPts val="600"/>
                        </a:spcAft>
                      </a:pPr>
                      <a:r>
                        <a:rPr lang="en-GB" sz="2600" b="1">
                          <a:effectLst/>
                          <a:latin typeface="Arial" panose="020B0604020202020204" pitchFamily="34" charset="0"/>
                          <a:cs typeface="Arial" panose="020B0604020202020204" pitchFamily="34" charset="0"/>
                        </a:rPr>
                        <a:t>When in hospital, all relevant measures taken to support a positive outcome</a:t>
                      </a:r>
                      <a:endParaRPr lang="en-GB" sz="2600" b="1">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tc>
                  <a:txBody>
                    <a:bodyPr/>
                    <a:lstStyle/>
                    <a:p>
                      <a:pPr>
                        <a:spcBef>
                          <a:spcPts val="600"/>
                        </a:spcBef>
                        <a:spcAft>
                          <a:spcPts val="600"/>
                        </a:spcAft>
                      </a:pPr>
                      <a:r>
                        <a:rPr lang="en-GB" sz="2600" b="1" dirty="0">
                          <a:effectLst/>
                          <a:latin typeface="Arial" panose="020B0604020202020204" pitchFamily="34" charset="0"/>
                          <a:cs typeface="Arial" panose="020B0604020202020204" pitchFamily="34" charset="0"/>
                        </a:rPr>
                        <a:t>Hospital treatments and care including, but not limited to, drug therapy and mechanical ventilation as required</a:t>
                      </a:r>
                      <a:endParaRPr lang="en-GB" sz="2600" b="1" dirty="0">
                        <a:effectLst/>
                        <a:latin typeface="Arial" panose="020B0604020202020204" pitchFamily="34" charset="0"/>
                        <a:ea typeface="Times New Roman" panose="02020603050405020304" pitchFamily="18" charset="0"/>
                        <a:cs typeface="Arial" panose="020B0604020202020204" pitchFamily="34" charset="0"/>
                      </a:endParaRPr>
                    </a:p>
                  </a:txBody>
                  <a:tcPr marL="68574" marR="68574" marT="0" marB="0"/>
                </a:tc>
                <a:extLst>
                  <a:ext uri="{0D108BD9-81ED-4DB2-BD59-A6C34878D82A}">
                    <a16:rowId xmlns:a16="http://schemas.microsoft.com/office/drawing/2014/main" val="10005"/>
                  </a:ext>
                </a:extLst>
              </a:tr>
            </a:tbl>
          </a:graphicData>
        </a:graphic>
      </p:graphicFrame>
      <p:pic>
        <p:nvPicPr>
          <p:cNvPr id="5" name="Audio 4">
            <a:hlinkClick r:id="" action="ppaction://media"/>
            <a:extLst>
              <a:ext uri="{FF2B5EF4-FFF2-40B4-BE49-F238E27FC236}">
                <a16:creationId xmlns:a16="http://schemas.microsoft.com/office/drawing/2014/main" id="{A333973A-1BCD-DCFB-AD56-B13AC8E7DD47}"/>
              </a:ext>
            </a:extLst>
          </p:cNvPr>
          <p:cNvPicPr>
            <a:picLocks noChangeAspect="1"/>
          </p:cNvPicPr>
          <p:nvPr/>
        </p:nvPicPr>
        <p:blipFill>
          <a:blip r:embed="rId2"/>
          <a:srcRect l="-456250" t="-456250" r="-456250" b="-456250"/>
          <a:stretch>
            <a:fillRect/>
          </a:stretch>
        </p:blipFill>
        <p:spPr>
          <a:xfrm>
            <a:off x="19952208" y="9436608"/>
            <a:ext cx="4114800" cy="4114800"/>
          </a:xfrm>
          <a:prstGeom prst="ellipse">
            <a:avLst/>
          </a:prstGeom>
        </p:spPr>
      </p:pic>
    </p:spTree>
  </p:cSld>
  <p:clrMapOvr>
    <a:masterClrMapping/>
  </p:clrMapOvr>
  <p:transition spd="slow" advTm="5572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811FF08-0073-5D50-9A6E-CC6521936F6D}"/>
              </a:ext>
            </a:extLst>
          </p:cNvPr>
          <p:cNvSpPr>
            <a:spLocks noGrp="1" noChangeArrowheads="1"/>
          </p:cNvSpPr>
          <p:nvPr>
            <p:ph type="title"/>
          </p:nvPr>
        </p:nvSpPr>
        <p:spPr bwMode="auto">
          <a:xfrm>
            <a:off x="1819275" y="1606550"/>
            <a:ext cx="18232438"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t>Risk modification factors and recommended good practice</a:t>
            </a:r>
          </a:p>
        </p:txBody>
      </p:sp>
      <p:sp>
        <p:nvSpPr>
          <p:cNvPr id="3" name="Footer Placeholder 2">
            <a:extLst>
              <a:ext uri="{FF2B5EF4-FFF2-40B4-BE49-F238E27FC236}">
                <a16:creationId xmlns:a16="http://schemas.microsoft.com/office/drawing/2014/main" id="{098849A6-A583-B529-EE5F-DCE3F26B4F96}"/>
              </a:ext>
            </a:extLst>
          </p:cNvPr>
          <p:cNvSpPr>
            <a:spLocks noGrp="1"/>
          </p:cNvSpPr>
          <p:nvPr>
            <p:ph type="ftr" sz="quarter" idx="12"/>
          </p:nvPr>
        </p:nvSpPr>
        <p:spPr/>
        <p:txBody>
          <a:bodyPr/>
          <a:lstStyle/>
          <a:p>
            <a:pPr>
              <a:defRPr/>
            </a:pPr>
            <a:endParaRPr lang="en-GB"/>
          </a:p>
        </p:txBody>
      </p:sp>
      <p:sp>
        <p:nvSpPr>
          <p:cNvPr id="27652" name="Text Placeholder 3">
            <a:extLst>
              <a:ext uri="{FF2B5EF4-FFF2-40B4-BE49-F238E27FC236}">
                <a16:creationId xmlns:a16="http://schemas.microsoft.com/office/drawing/2014/main" id="{1CFE1337-1352-9A9B-F665-0B661A2F39AA}"/>
              </a:ext>
            </a:extLst>
          </p:cNvPr>
          <p:cNvSpPr>
            <a:spLocks noGrp="1" noChangeArrowheads="1"/>
          </p:cNvSpPr>
          <p:nvPr>
            <p:ph type="body" sz="quarter" idx="11"/>
          </p:nvPr>
        </p:nvSpPr>
        <p:spPr bwMode="auto">
          <a:xfrm>
            <a:off x="1819275" y="3270250"/>
            <a:ext cx="20593050" cy="914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12800" indent="-812800"/>
            <a:r>
              <a:rPr lang="en-US" altLang="en-US" sz="5400" dirty="0"/>
              <a:t>Risk modification factors (RMF)</a:t>
            </a:r>
          </a:p>
          <a:p>
            <a:pPr lvl="1"/>
            <a:r>
              <a:rPr lang="en-US" altLang="en-US" sz="4800" dirty="0"/>
              <a:t>RMF is a factor that contributes to the top event risk but is not an implemented barrier</a:t>
            </a:r>
          </a:p>
          <a:p>
            <a:pPr lvl="1"/>
            <a:r>
              <a:rPr lang="en-US" altLang="en-US" sz="4800" dirty="0"/>
              <a:t>An RMF can result in an increase or decrease in risk</a:t>
            </a:r>
          </a:p>
          <a:p>
            <a:pPr lvl="1"/>
            <a:r>
              <a:rPr lang="en-US" altLang="en-US" sz="4800" dirty="0"/>
              <a:t>RMFs could be considered analogous to LOPA conditional modifiers</a:t>
            </a:r>
          </a:p>
          <a:p>
            <a:pPr marL="812800" indent="-812800"/>
            <a:r>
              <a:rPr lang="en-US" altLang="en-US" sz="5400" dirty="0"/>
              <a:t>Recommended good practice (RGP)</a:t>
            </a:r>
          </a:p>
          <a:p>
            <a:pPr lvl="1"/>
            <a:r>
              <a:rPr lang="en-US" altLang="en-US" sz="4800" dirty="0"/>
              <a:t>Recommendations to support barrier implementation to improve its effectiveness </a:t>
            </a:r>
          </a:p>
          <a:p>
            <a:pPr lvl="1"/>
            <a:r>
              <a:rPr lang="en-US" altLang="en-US" sz="4800" dirty="0"/>
              <a:t>Factor for which credit is not claimed in the risk assessment because their contribution to risk reduction cannot reliably be determined, but nonetheless could help reduce risk. </a:t>
            </a:r>
          </a:p>
          <a:p>
            <a:pPr marL="812800" indent="-812800"/>
            <a:endParaRPr lang="en-GB" altLang="en-US" dirty="0"/>
          </a:p>
        </p:txBody>
      </p:sp>
      <p:pic>
        <p:nvPicPr>
          <p:cNvPr id="5" name="Audio 4">
            <a:hlinkClick r:id="" action="ppaction://media"/>
            <a:extLst>
              <a:ext uri="{FF2B5EF4-FFF2-40B4-BE49-F238E27FC236}">
                <a16:creationId xmlns:a16="http://schemas.microsoft.com/office/drawing/2014/main" id="{C37C4B3D-71D5-CDEC-BA7F-9004D95DBE6D}"/>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9112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0501DA2-DD42-2FB5-A927-C2299B052F73}"/>
              </a:ext>
            </a:extLst>
          </p:cNvPr>
          <p:cNvSpPr>
            <a:spLocks noGrp="1" noChangeArrowheads="1"/>
          </p:cNvSpPr>
          <p:nvPr>
            <p:ph type="title"/>
          </p:nvPr>
        </p:nvSpPr>
        <p:spPr bwMode="auto">
          <a:xfrm>
            <a:off x="1819275" y="1606550"/>
            <a:ext cx="1885315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ea typeface="Times New Roman" panose="02020603050405020304" pitchFamily="18" charset="0"/>
              </a:rPr>
              <a:t>Event tree analysis used to compare risk for different risk control strategies</a:t>
            </a:r>
          </a:p>
        </p:txBody>
      </p:sp>
      <p:sp>
        <p:nvSpPr>
          <p:cNvPr id="3" name="Footer Placeholder 2">
            <a:extLst>
              <a:ext uri="{FF2B5EF4-FFF2-40B4-BE49-F238E27FC236}">
                <a16:creationId xmlns:a16="http://schemas.microsoft.com/office/drawing/2014/main" id="{7C202AFD-6268-54F8-F92B-D2485C002FA3}"/>
              </a:ext>
            </a:extLst>
          </p:cNvPr>
          <p:cNvSpPr>
            <a:spLocks noGrp="1"/>
          </p:cNvSpPr>
          <p:nvPr>
            <p:ph type="ftr" sz="quarter" idx="12"/>
          </p:nvPr>
        </p:nvSpPr>
        <p:spPr/>
        <p:txBody>
          <a:bodyPr/>
          <a:lstStyle/>
          <a:p>
            <a:pPr>
              <a:defRPr/>
            </a:pPr>
            <a:endParaRPr lang="en-GB"/>
          </a:p>
        </p:txBody>
      </p:sp>
      <p:pic>
        <p:nvPicPr>
          <p:cNvPr id="29700" name="Picture 4">
            <a:extLst>
              <a:ext uri="{FF2B5EF4-FFF2-40B4-BE49-F238E27FC236}">
                <a16:creationId xmlns:a16="http://schemas.microsoft.com/office/drawing/2014/main" id="{E25EBB69-3046-5616-C22C-892E0527F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2825750"/>
            <a:ext cx="17676812" cy="99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D36D0AC5-2432-DA00-0DD3-5A7E7D716399}"/>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7083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FC16A1D-1F69-7923-4D4B-DDEDAF5EF770}"/>
              </a:ext>
            </a:extLst>
          </p:cNvPr>
          <p:cNvSpPr>
            <a:spLocks noGrp="1" noChangeArrowheads="1"/>
          </p:cNvSpPr>
          <p:nvPr>
            <p:ph type="title"/>
          </p:nvPr>
        </p:nvSpPr>
        <p:spPr bwMode="auto">
          <a:xfrm>
            <a:off x="1819275" y="1606550"/>
            <a:ext cx="2059305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t>Traditional bowtie diagram for ‘attend the gym’ scenario</a:t>
            </a:r>
          </a:p>
        </p:txBody>
      </p:sp>
      <p:sp>
        <p:nvSpPr>
          <p:cNvPr id="3" name="Footer Placeholder 2">
            <a:extLst>
              <a:ext uri="{FF2B5EF4-FFF2-40B4-BE49-F238E27FC236}">
                <a16:creationId xmlns:a16="http://schemas.microsoft.com/office/drawing/2014/main" id="{224D55A5-69F8-3157-6E94-31F22D5700EF}"/>
              </a:ext>
            </a:extLst>
          </p:cNvPr>
          <p:cNvSpPr>
            <a:spLocks noGrp="1"/>
          </p:cNvSpPr>
          <p:nvPr>
            <p:ph type="ftr" sz="quarter" idx="12"/>
          </p:nvPr>
        </p:nvSpPr>
        <p:spPr/>
        <p:txBody>
          <a:bodyPr/>
          <a:lstStyle/>
          <a:p>
            <a:pPr>
              <a:defRPr/>
            </a:pPr>
            <a:endParaRPr lang="en-GB"/>
          </a:p>
        </p:txBody>
      </p:sp>
      <p:pic>
        <p:nvPicPr>
          <p:cNvPr id="30724" name="Picture 4">
            <a:extLst>
              <a:ext uri="{FF2B5EF4-FFF2-40B4-BE49-F238E27FC236}">
                <a16:creationId xmlns:a16="http://schemas.microsoft.com/office/drawing/2014/main" id="{0A09FFCB-EA8D-AAB2-F636-DC4409563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050" y="2825750"/>
            <a:ext cx="19875500" cy="987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38353F5E-F218-B32C-D8FB-5EAF3C74867B}"/>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2381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2C2079D-BF2C-5C61-8E48-351A15764358}"/>
              </a:ext>
            </a:extLst>
          </p:cNvPr>
          <p:cNvSpPr>
            <a:spLocks noGrp="1" noChangeArrowheads="1"/>
          </p:cNvSpPr>
          <p:nvPr>
            <p:ph type="title"/>
          </p:nvPr>
        </p:nvSpPr>
        <p:spPr bwMode="auto">
          <a:xfrm>
            <a:off x="2014538" y="1614488"/>
            <a:ext cx="18156237" cy="114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t>Weighted BowTie Diagram for the ‘attend the gym scenario’</a:t>
            </a:r>
          </a:p>
        </p:txBody>
      </p:sp>
      <p:pic>
        <p:nvPicPr>
          <p:cNvPr id="3" name="Audio 2">
            <a:hlinkClick r:id="" action="ppaction://media"/>
            <a:extLst>
              <a:ext uri="{FF2B5EF4-FFF2-40B4-BE49-F238E27FC236}">
                <a16:creationId xmlns:a16="http://schemas.microsoft.com/office/drawing/2014/main" id="{E8657201-BA8A-3FAE-E21E-2447D01639D9}"/>
              </a:ext>
            </a:extLst>
          </p:cNvPr>
          <p:cNvPicPr>
            <a:picLocks noChangeAspect="1"/>
          </p:cNvPicPr>
          <p:nvPr/>
        </p:nvPicPr>
        <p:blipFill>
          <a:blip r:embed="rId2"/>
          <a:srcRect l="-456250" t="-456250" r="-456250" b="-456250"/>
          <a:stretch>
            <a:fillRect/>
          </a:stretch>
        </p:blipFill>
        <p:spPr>
          <a:xfrm>
            <a:off x="19952208" y="9436608"/>
            <a:ext cx="4114800" cy="4114800"/>
          </a:xfrm>
          <a:prstGeom prst="ellipse">
            <a:avLst/>
          </a:prstGeom>
        </p:spPr>
      </p:pic>
      <p:pic>
        <p:nvPicPr>
          <p:cNvPr id="13" name="Picture 12">
            <a:extLst>
              <a:ext uri="{FF2B5EF4-FFF2-40B4-BE49-F238E27FC236}">
                <a16:creationId xmlns:a16="http://schemas.microsoft.com/office/drawing/2014/main" id="{818522BB-3D47-B9AD-DD4A-5FF3616A9E31}"/>
              </a:ext>
            </a:extLst>
          </p:cNvPr>
          <p:cNvPicPr>
            <a:picLocks noChangeAspect="1"/>
          </p:cNvPicPr>
          <p:nvPr/>
        </p:nvPicPr>
        <p:blipFill>
          <a:blip r:embed="rId3"/>
          <a:stretch>
            <a:fillRect/>
          </a:stretch>
        </p:blipFill>
        <p:spPr>
          <a:xfrm>
            <a:off x="2014538" y="2947988"/>
            <a:ext cx="20191412" cy="9801225"/>
          </a:xfrm>
          <a:prstGeom prst="rect">
            <a:avLst/>
          </a:prstGeom>
          <a:solidFill>
            <a:schemeClr val="bg1">
              <a:lumMod val="65000"/>
            </a:schemeClr>
          </a:solidFill>
        </p:spPr>
      </p:pic>
    </p:spTree>
  </p:cSld>
  <p:clrMapOvr>
    <a:masterClrMapping/>
  </p:clrMapOvr>
  <p:transition spd="slow" advTm="49661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E30E-B425-F1B2-62C3-209B0D12D3F7}"/>
              </a:ext>
            </a:extLst>
          </p:cNvPr>
          <p:cNvSpPr>
            <a:spLocks noGrp="1"/>
          </p:cNvSpPr>
          <p:nvPr>
            <p:ph type="title"/>
          </p:nvPr>
        </p:nvSpPr>
        <p:spPr>
          <a:xfrm>
            <a:off x="1819275" y="1606550"/>
            <a:ext cx="20593050" cy="1146175"/>
          </a:xfrm>
        </p:spPr>
        <p:txBody>
          <a:bodyPr/>
          <a:lstStyle/>
          <a:p>
            <a:pPr defTabSz="1084204" fontAlgn="auto">
              <a:spcAft>
                <a:spcPts val="0"/>
              </a:spcAft>
              <a:defRPr/>
            </a:pPr>
            <a:r>
              <a:rPr lang="en-GB" dirty="0">
                <a:ea typeface="+mn-ea"/>
              </a:rPr>
              <a:t>Findings</a:t>
            </a:r>
          </a:p>
        </p:txBody>
      </p:sp>
      <p:sp>
        <p:nvSpPr>
          <p:cNvPr id="32772" name="Text Placeholder 3">
            <a:extLst>
              <a:ext uri="{FF2B5EF4-FFF2-40B4-BE49-F238E27FC236}">
                <a16:creationId xmlns:a16="http://schemas.microsoft.com/office/drawing/2014/main" id="{50ABA547-3330-9626-48C7-93E53D65A374}"/>
              </a:ext>
            </a:extLst>
          </p:cNvPr>
          <p:cNvSpPr>
            <a:spLocks noGrp="1" noChangeArrowheads="1"/>
          </p:cNvSpPr>
          <p:nvPr>
            <p:ph type="body" sz="quarter" idx="11"/>
          </p:nvPr>
        </p:nvSpPr>
        <p:spPr bwMode="auto">
          <a:xfrm>
            <a:off x="1819275" y="3235325"/>
            <a:ext cx="20593050" cy="960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12800" indent="-812800">
              <a:spcBef>
                <a:spcPts val="600"/>
              </a:spcBef>
              <a:spcAft>
                <a:spcPts val="600"/>
              </a:spcAft>
            </a:pPr>
            <a:r>
              <a:rPr lang="en-GB" altLang="en-US" sz="4200" dirty="0">
                <a:solidFill>
                  <a:srgbClr val="000000"/>
                </a:solidFill>
              </a:rPr>
              <a:t>This paper presented a concept demonstration of a novel holistic risk assessment and risk communication methodology, namely the WBTD methodology. </a:t>
            </a:r>
          </a:p>
          <a:p>
            <a:pPr marL="812800" indent="-812800">
              <a:spcBef>
                <a:spcPts val="600"/>
              </a:spcBef>
              <a:spcAft>
                <a:spcPts val="600"/>
              </a:spcAft>
            </a:pPr>
            <a:r>
              <a:rPr lang="en-GB" altLang="en-US" sz="4200" dirty="0">
                <a:solidFill>
                  <a:srgbClr val="000000"/>
                </a:solidFill>
              </a:rPr>
              <a:t>The methodology’s use of established risk assessment techniques was shown to provide useful wide-ranging  information about the individual barriers and risk reduction strategies modelled in the example Covid-19 scenario.</a:t>
            </a:r>
          </a:p>
          <a:p>
            <a:pPr marL="812800" indent="-812800">
              <a:spcBef>
                <a:spcPts val="600"/>
              </a:spcBef>
              <a:spcAft>
                <a:spcPts val="600"/>
              </a:spcAft>
            </a:pPr>
            <a:r>
              <a:rPr lang="en-GB" altLang="en-US" sz="4200" dirty="0">
                <a:solidFill>
                  <a:srgbClr val="000000"/>
                </a:solidFill>
              </a:rPr>
              <a:t>The holistic nature of the WBTD methodology was demonstrated via its assessment of the top event risk landscape, from its threats to its consequences, including detailed analysis of the individual barriers, their failure modes and failure recovery mechanisms and recommendations for the effective implementation of the barriers via recommended good practice (RGP) items depicted in the WBTD. </a:t>
            </a:r>
          </a:p>
          <a:p>
            <a:pPr marL="812800" indent="-812800">
              <a:spcBef>
                <a:spcPts val="600"/>
              </a:spcBef>
              <a:spcAft>
                <a:spcPts val="600"/>
              </a:spcAft>
            </a:pPr>
            <a:r>
              <a:rPr lang="en-GB" altLang="en-US" sz="4200" dirty="0">
                <a:solidFill>
                  <a:srgbClr val="000000"/>
                </a:solidFill>
              </a:rPr>
              <a:t>The WBTD methodology included risk modification factors (RMF), such as pre-existing health issues, in the Covid-19 risk assessment, which was better able reflect the actual risk faced by vulnerable persons. </a:t>
            </a:r>
          </a:p>
          <a:p>
            <a:pPr marL="812800" indent="-812800">
              <a:spcAft>
                <a:spcPts val="600"/>
              </a:spcAft>
            </a:pPr>
            <a:endParaRPr lang="en-GB" altLang="en-US" sz="4800" dirty="0"/>
          </a:p>
        </p:txBody>
      </p:sp>
      <p:pic>
        <p:nvPicPr>
          <p:cNvPr id="5" name="Audio 4">
            <a:hlinkClick r:id="" action="ppaction://media"/>
            <a:extLst>
              <a:ext uri="{FF2B5EF4-FFF2-40B4-BE49-F238E27FC236}">
                <a16:creationId xmlns:a16="http://schemas.microsoft.com/office/drawing/2014/main" id="{485834A1-FE82-940E-B5BE-4320807D7EF4}"/>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11261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6FA5-FED1-46A3-13E2-12B43D2D366D}"/>
              </a:ext>
            </a:extLst>
          </p:cNvPr>
          <p:cNvSpPr>
            <a:spLocks noGrp="1"/>
          </p:cNvSpPr>
          <p:nvPr>
            <p:ph type="title"/>
          </p:nvPr>
        </p:nvSpPr>
        <p:spPr>
          <a:xfrm>
            <a:off x="1819275" y="1606550"/>
            <a:ext cx="20593050" cy="1146175"/>
          </a:xfrm>
        </p:spPr>
        <p:txBody>
          <a:bodyPr/>
          <a:lstStyle/>
          <a:p>
            <a:pPr defTabSz="1084204" fontAlgn="auto">
              <a:spcAft>
                <a:spcPts val="0"/>
              </a:spcAft>
              <a:defRPr/>
            </a:pPr>
            <a:r>
              <a:rPr lang="en-GB" dirty="0">
                <a:ea typeface="+mn-ea"/>
              </a:rPr>
              <a:t>Conclusions</a:t>
            </a:r>
          </a:p>
        </p:txBody>
      </p:sp>
      <p:sp>
        <p:nvSpPr>
          <p:cNvPr id="34820" name="Text Placeholder 3">
            <a:extLst>
              <a:ext uri="{FF2B5EF4-FFF2-40B4-BE49-F238E27FC236}">
                <a16:creationId xmlns:a16="http://schemas.microsoft.com/office/drawing/2014/main" id="{3C6F3652-DBE5-3E68-E64C-A40492C97CE7}"/>
              </a:ext>
            </a:extLst>
          </p:cNvPr>
          <p:cNvSpPr>
            <a:spLocks noGrp="1" noChangeArrowheads="1"/>
          </p:cNvSpPr>
          <p:nvPr>
            <p:ph type="body" sz="quarter" idx="11"/>
          </p:nvPr>
        </p:nvSpPr>
        <p:spPr bwMode="auto">
          <a:xfrm>
            <a:off x="1819275" y="3095625"/>
            <a:ext cx="20593050" cy="974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12800" indent="-812800"/>
            <a:r>
              <a:rPr lang="en-GB" altLang="en-US" sz="4400" dirty="0"/>
              <a:t>The authors suggest that the WBTD addresses some potential limitations of the traditional bowtie diagram</a:t>
            </a:r>
          </a:p>
          <a:p>
            <a:pPr marL="812800" indent="-812800"/>
            <a:r>
              <a:rPr lang="en-GB" altLang="en-US" sz="4400" dirty="0"/>
              <a:t>The authors suggest that the visual clarity of the WBTD provides much-improved risk communication capability over that of the traditional bowtie diagram </a:t>
            </a:r>
          </a:p>
          <a:p>
            <a:pPr marL="812800" indent="-812800"/>
            <a:r>
              <a:rPr lang="en-GB" altLang="en-US" sz="4400" dirty="0"/>
              <a:t>The WBTD presents a visually intuitive indication of the amount of relative risk reduction implemented by prevention and mitigation barriers.</a:t>
            </a:r>
          </a:p>
          <a:p>
            <a:pPr marL="812800" indent="-812800"/>
            <a:r>
              <a:rPr lang="en-GB" altLang="en-US" sz="4400" dirty="0"/>
              <a:t>The authors propose that the WBTD methodology could prove to be an effective tool in risk assessment and risk communication in the process industries</a:t>
            </a:r>
          </a:p>
          <a:p>
            <a:pPr marL="812800" indent="-812800"/>
            <a:r>
              <a:rPr lang="en-GB" altLang="en-US" sz="4400" dirty="0"/>
              <a:t>The authors state that this is an initial concept demonstration and that the WBTD would benefit from further work to improve several aspects of the methodology</a:t>
            </a:r>
          </a:p>
          <a:p>
            <a:pPr marL="812800" indent="-812800"/>
            <a:endParaRPr lang="en-GB" altLang="en-US" dirty="0"/>
          </a:p>
        </p:txBody>
      </p:sp>
      <p:pic>
        <p:nvPicPr>
          <p:cNvPr id="5" name="Audio 4">
            <a:hlinkClick r:id="" action="ppaction://media"/>
            <a:extLst>
              <a:ext uri="{FF2B5EF4-FFF2-40B4-BE49-F238E27FC236}">
                <a16:creationId xmlns:a16="http://schemas.microsoft.com/office/drawing/2014/main" id="{ED324AE2-F56F-93CD-0E7E-EB6F03792F14}"/>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85818"/>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Placeholder 3">
            <a:extLst>
              <a:ext uri="{FF2B5EF4-FFF2-40B4-BE49-F238E27FC236}">
                <a16:creationId xmlns:a16="http://schemas.microsoft.com/office/drawing/2014/main" id="{7FC14363-8CC7-24D7-2032-147191A4318C}"/>
              </a:ext>
            </a:extLst>
          </p:cNvPr>
          <p:cNvSpPr>
            <a:spLocks noGrp="1" noChangeArrowheads="1"/>
          </p:cNvSpPr>
          <p:nvPr>
            <p:ph type="body" sz="quarter" idx="11"/>
          </p:nvPr>
        </p:nvSpPr>
        <p:spPr bwMode="auto">
          <a:xfrm>
            <a:off x="1819275" y="3034748"/>
            <a:ext cx="20593050" cy="9472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anose="05000000000000000000" pitchFamily="2" charset="2"/>
              <a:buNone/>
            </a:pPr>
            <a:r>
              <a:rPr lang="en-GB" altLang="en-US" sz="8000" b="1" dirty="0"/>
              <a:t>Development of a methodology to assess and communicate the effectiveness of COVID-19 risk control strategies</a:t>
            </a:r>
            <a:endParaRPr lang="en-GB" altLang="en-US" sz="7200" b="1" dirty="0"/>
          </a:p>
          <a:p>
            <a:pPr marL="0" indent="0" algn="ctr">
              <a:buFont typeface="Wingdings" panose="05000000000000000000" pitchFamily="2" charset="2"/>
              <a:buNone/>
            </a:pPr>
            <a:endParaRPr lang="en-GB" altLang="en-US" sz="8000" b="1" dirty="0"/>
          </a:p>
          <a:p>
            <a:pPr marL="0" indent="0" algn="ctr">
              <a:buFont typeface="Wingdings" panose="05000000000000000000" pitchFamily="2" charset="2"/>
              <a:buNone/>
            </a:pPr>
            <a:r>
              <a:rPr lang="en-GB" altLang="en-US" sz="8000" b="1" dirty="0"/>
              <a:t>Any questions</a:t>
            </a:r>
          </a:p>
          <a:p>
            <a:pPr marL="0" indent="0" algn="ctr">
              <a:buFont typeface="Wingdings" panose="05000000000000000000" pitchFamily="2" charset="2"/>
              <a:buNone/>
            </a:pPr>
            <a:r>
              <a:rPr lang="en-GB" altLang="en-US" sz="8000" b="1" dirty="0"/>
              <a:t>colin.chambers@hse.gov.uk</a:t>
            </a:r>
          </a:p>
        </p:txBody>
      </p:sp>
      <p:pic>
        <p:nvPicPr>
          <p:cNvPr id="5" name="Audio 4">
            <a:hlinkClick r:id="" action="ppaction://media"/>
            <a:extLst>
              <a:ext uri="{FF2B5EF4-FFF2-40B4-BE49-F238E27FC236}">
                <a16:creationId xmlns:a16="http://schemas.microsoft.com/office/drawing/2014/main" id="{198791A3-7104-DF63-CDDA-38BE13C58D95}"/>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3570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5330-D423-F910-CBF1-C4271B72CC6C}"/>
              </a:ext>
            </a:extLst>
          </p:cNvPr>
          <p:cNvSpPr>
            <a:spLocks noGrp="1"/>
          </p:cNvSpPr>
          <p:nvPr>
            <p:ph type="title"/>
          </p:nvPr>
        </p:nvSpPr>
        <p:spPr>
          <a:xfrm>
            <a:off x="1819275" y="1606550"/>
            <a:ext cx="20593050" cy="1146175"/>
          </a:xfrm>
        </p:spPr>
        <p:txBody>
          <a:bodyPr/>
          <a:lstStyle/>
          <a:p>
            <a:pPr defTabSz="1084204" fontAlgn="auto">
              <a:spcAft>
                <a:spcPts val="0"/>
              </a:spcAft>
              <a:defRPr/>
            </a:pPr>
            <a:r>
              <a:rPr lang="en-GB" dirty="0">
                <a:ea typeface="+mn-ea"/>
              </a:rPr>
              <a:t>Introduction and presentation outline</a:t>
            </a:r>
          </a:p>
        </p:txBody>
      </p:sp>
      <p:sp>
        <p:nvSpPr>
          <p:cNvPr id="13316" name="Text Placeholder 3">
            <a:extLst>
              <a:ext uri="{FF2B5EF4-FFF2-40B4-BE49-F238E27FC236}">
                <a16:creationId xmlns:a16="http://schemas.microsoft.com/office/drawing/2014/main" id="{5A5B62FA-D1E9-E8CB-6C22-456889E0C166}"/>
              </a:ext>
            </a:extLst>
          </p:cNvPr>
          <p:cNvSpPr>
            <a:spLocks noGrp="1" noChangeArrowheads="1"/>
          </p:cNvSpPr>
          <p:nvPr>
            <p:ph type="body" sz="quarter" idx="11"/>
          </p:nvPr>
        </p:nvSpPr>
        <p:spPr bwMode="auto">
          <a:xfrm>
            <a:off x="1819275" y="3270250"/>
            <a:ext cx="20593050" cy="914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12800" indent="-812800"/>
            <a:r>
              <a:rPr lang="en-GB" altLang="en-US" sz="4800" dirty="0"/>
              <a:t>This paper presents the Weighted </a:t>
            </a:r>
            <a:r>
              <a:rPr lang="en-GB" altLang="en-US" sz="4800" dirty="0" err="1"/>
              <a:t>BowTie</a:t>
            </a:r>
            <a:r>
              <a:rPr lang="en-GB" altLang="en-US" sz="4800" dirty="0"/>
              <a:t> Diagram risk assessment and risk communication methodology (WBTD) developed by scientists at HSE’s Science Division</a:t>
            </a:r>
          </a:p>
          <a:p>
            <a:pPr marL="812800" indent="-812800"/>
            <a:r>
              <a:rPr lang="en-GB" altLang="en-US" sz="4800" dirty="0"/>
              <a:t>Introduce the traditional bowtie diagram method and highlight some of its potential limitations</a:t>
            </a:r>
          </a:p>
          <a:p>
            <a:pPr marL="812800" indent="-812800"/>
            <a:r>
              <a:rPr lang="en-GB" altLang="en-US" sz="4800" dirty="0"/>
              <a:t>Introduce the WBTD methodology</a:t>
            </a:r>
          </a:p>
          <a:p>
            <a:pPr marL="812800" indent="-812800"/>
            <a:r>
              <a:rPr lang="en-GB" altLang="en-US" sz="4800" dirty="0"/>
              <a:t>Show how the WBTD methodology can be used to assess and communicate risks associated with an example Covid-19 scenario ‘attending the gym’ </a:t>
            </a:r>
          </a:p>
          <a:p>
            <a:pPr marL="812800" indent="-812800"/>
            <a:r>
              <a:rPr lang="en-US" altLang="en-US" sz="4800" dirty="0"/>
              <a:t>Show examples of how supporting techniques can be used</a:t>
            </a:r>
          </a:p>
          <a:p>
            <a:pPr marL="812800" indent="-812800"/>
            <a:r>
              <a:rPr lang="en-GB" altLang="en-US" sz="4800" dirty="0"/>
              <a:t>Present findings and conclusions</a:t>
            </a:r>
          </a:p>
          <a:p>
            <a:pPr marL="812800" indent="-812800">
              <a:lnSpc>
                <a:spcPct val="150000"/>
              </a:lnSpc>
            </a:pPr>
            <a:endParaRPr lang="en-GB" altLang="en-US" sz="4800" dirty="0"/>
          </a:p>
          <a:p>
            <a:pPr marL="812800" indent="-812800"/>
            <a:endParaRPr lang="en-GB" altLang="en-US" dirty="0"/>
          </a:p>
        </p:txBody>
      </p:sp>
      <p:pic>
        <p:nvPicPr>
          <p:cNvPr id="5" name="Audio 4">
            <a:hlinkClick r:id="" action="ppaction://media"/>
            <a:extLst>
              <a:ext uri="{FF2B5EF4-FFF2-40B4-BE49-F238E27FC236}">
                <a16:creationId xmlns:a16="http://schemas.microsoft.com/office/drawing/2014/main" id="{0B0F9154-52BF-7EC1-6DED-53A5A222EA25}"/>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59081"/>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328A-21A7-21FE-F659-9C5352111DF9}"/>
              </a:ext>
            </a:extLst>
          </p:cNvPr>
          <p:cNvSpPr>
            <a:spLocks noGrp="1"/>
          </p:cNvSpPr>
          <p:nvPr>
            <p:ph type="title"/>
          </p:nvPr>
        </p:nvSpPr>
        <p:spPr>
          <a:xfrm>
            <a:off x="1819275" y="933450"/>
            <a:ext cx="20593050" cy="1819275"/>
          </a:xfrm>
        </p:spPr>
        <p:txBody>
          <a:bodyPr/>
          <a:lstStyle/>
          <a:p>
            <a:pPr defTabSz="1084204" fontAlgn="auto">
              <a:spcAft>
                <a:spcPts val="0"/>
              </a:spcAft>
              <a:defRPr/>
            </a:pPr>
            <a:r>
              <a:rPr lang="en-GB" dirty="0">
                <a:ea typeface="+mn-ea"/>
              </a:rPr>
              <a:t>Traditional bowtie diagram basics</a:t>
            </a:r>
          </a:p>
        </p:txBody>
      </p:sp>
      <p:sp>
        <p:nvSpPr>
          <p:cNvPr id="3" name="Footer Placeholder 2">
            <a:extLst>
              <a:ext uri="{FF2B5EF4-FFF2-40B4-BE49-F238E27FC236}">
                <a16:creationId xmlns:a16="http://schemas.microsoft.com/office/drawing/2014/main" id="{113A1B7E-A0F4-83A4-9596-A3B4BBA4FC54}"/>
              </a:ext>
            </a:extLst>
          </p:cNvPr>
          <p:cNvSpPr>
            <a:spLocks noGrp="1"/>
          </p:cNvSpPr>
          <p:nvPr>
            <p:ph type="ftr" sz="quarter" idx="12"/>
          </p:nvPr>
        </p:nvSpPr>
        <p:spPr/>
        <p:txBody>
          <a:bodyPr/>
          <a:lstStyle/>
          <a:p>
            <a:pPr>
              <a:defRPr/>
            </a:pPr>
            <a:endParaRPr lang="en-GB"/>
          </a:p>
        </p:txBody>
      </p:sp>
      <p:pic>
        <p:nvPicPr>
          <p:cNvPr id="5" name="Picture 4">
            <a:extLst>
              <a:ext uri="{FF2B5EF4-FFF2-40B4-BE49-F238E27FC236}">
                <a16:creationId xmlns:a16="http://schemas.microsoft.com/office/drawing/2014/main" id="{18257848-4E4F-5B2A-1414-D5D420B9313D}"/>
              </a:ext>
            </a:extLst>
          </p:cNvPr>
          <p:cNvPicPr>
            <a:picLocks noChangeAspect="1"/>
          </p:cNvPicPr>
          <p:nvPr/>
        </p:nvPicPr>
        <p:blipFill>
          <a:blip r:embed="rId3"/>
          <a:stretch>
            <a:fillRect/>
          </a:stretch>
        </p:blipFill>
        <p:spPr>
          <a:xfrm>
            <a:off x="2574925" y="3048000"/>
            <a:ext cx="19081750" cy="9734550"/>
          </a:xfrm>
          <a:prstGeom prst="rect">
            <a:avLst/>
          </a:prstGeom>
          <a:solidFill>
            <a:schemeClr val="bg1">
              <a:lumMod val="65000"/>
            </a:schemeClr>
          </a:solidFill>
        </p:spPr>
      </p:pic>
      <p:pic>
        <p:nvPicPr>
          <p:cNvPr id="4" name="Audio 3">
            <a:hlinkClick r:id="" action="ppaction://media"/>
            <a:extLst>
              <a:ext uri="{FF2B5EF4-FFF2-40B4-BE49-F238E27FC236}">
                <a16:creationId xmlns:a16="http://schemas.microsoft.com/office/drawing/2014/main" id="{D2DC668B-2943-0B23-7433-B8D13D03B053}"/>
              </a:ext>
            </a:extLst>
          </p:cNvPr>
          <p:cNvPicPr>
            <a:picLocks noChangeAspect="1"/>
          </p:cNvPicPr>
          <p:nvPr/>
        </p:nvPicPr>
        <p:blipFill>
          <a:blip r:embed="rId4"/>
          <a:srcRect l="-456250" t="-456250" r="-456250" b="-456250"/>
          <a:stretch>
            <a:fillRect/>
          </a:stretch>
        </p:blipFill>
        <p:spPr>
          <a:xfrm>
            <a:off x="19952208" y="9436608"/>
            <a:ext cx="4114800" cy="4114800"/>
          </a:xfrm>
          <a:prstGeom prst="ellipse">
            <a:avLst/>
          </a:prstGeom>
        </p:spPr>
      </p:pic>
    </p:spTree>
  </p:cSld>
  <p:clrMapOvr>
    <a:masterClrMapping/>
  </p:clrMapOvr>
  <p:transition spd="slow" advTm="9228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9357-CC95-0BD5-140A-45BF8C35649E}"/>
              </a:ext>
            </a:extLst>
          </p:cNvPr>
          <p:cNvSpPr>
            <a:spLocks noGrp="1"/>
          </p:cNvSpPr>
          <p:nvPr>
            <p:ph type="title"/>
          </p:nvPr>
        </p:nvSpPr>
        <p:spPr>
          <a:xfrm>
            <a:off x="1819275" y="1606550"/>
            <a:ext cx="20593050" cy="1146175"/>
          </a:xfrm>
        </p:spPr>
        <p:txBody>
          <a:bodyPr/>
          <a:lstStyle/>
          <a:p>
            <a:pPr defTabSz="1084204" fontAlgn="auto">
              <a:spcAft>
                <a:spcPts val="0"/>
              </a:spcAft>
              <a:defRPr/>
            </a:pPr>
            <a:r>
              <a:rPr lang="en-GB" dirty="0">
                <a:ea typeface="+mn-ea"/>
              </a:rPr>
              <a:t>Traditional</a:t>
            </a:r>
            <a:r>
              <a:rPr lang="en-GB" dirty="0">
                <a:solidFill>
                  <a:srgbClr val="A32140"/>
                </a:solidFill>
                <a:ea typeface="+mn-ea"/>
              </a:rPr>
              <a:t> </a:t>
            </a:r>
            <a:r>
              <a:rPr lang="en-GB" dirty="0">
                <a:ea typeface="+mn-ea"/>
              </a:rPr>
              <a:t>bowtie diagram potential limitations </a:t>
            </a:r>
          </a:p>
        </p:txBody>
      </p:sp>
      <p:sp>
        <p:nvSpPr>
          <p:cNvPr id="16387" name="Footer Placeholder 2">
            <a:extLst>
              <a:ext uri="{FF2B5EF4-FFF2-40B4-BE49-F238E27FC236}">
                <a16:creationId xmlns:a16="http://schemas.microsoft.com/office/drawing/2014/main" id="{C5808D32-83C4-6C1B-E008-883C7C8C57AB}"/>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1082675" fontAlgn="base">
              <a:spcBef>
                <a:spcPct val="0"/>
              </a:spcBef>
              <a:spcAft>
                <a:spcPct val="0"/>
              </a:spcAft>
              <a:defRPr sz="4300">
                <a:solidFill>
                  <a:schemeClr val="tx1"/>
                </a:solidFill>
                <a:latin typeface="Calibri" panose="020F0502020204030204" pitchFamily="34" charset="0"/>
              </a:defRPr>
            </a:lvl6pPr>
            <a:lvl7pPr marL="2971800" indent="-228600" defTabSz="1082675" fontAlgn="base">
              <a:spcBef>
                <a:spcPct val="0"/>
              </a:spcBef>
              <a:spcAft>
                <a:spcPct val="0"/>
              </a:spcAft>
              <a:defRPr sz="4300">
                <a:solidFill>
                  <a:schemeClr val="tx1"/>
                </a:solidFill>
                <a:latin typeface="Calibri" panose="020F0502020204030204" pitchFamily="34" charset="0"/>
              </a:defRPr>
            </a:lvl7pPr>
            <a:lvl8pPr marL="3429000" indent="-228600" defTabSz="1082675" fontAlgn="base">
              <a:spcBef>
                <a:spcPct val="0"/>
              </a:spcBef>
              <a:spcAft>
                <a:spcPct val="0"/>
              </a:spcAft>
              <a:defRPr sz="4300">
                <a:solidFill>
                  <a:schemeClr val="tx1"/>
                </a:solidFill>
                <a:latin typeface="Calibri" panose="020F0502020204030204" pitchFamily="34" charset="0"/>
              </a:defRPr>
            </a:lvl8pPr>
            <a:lvl9pPr marL="3886200" indent="-228600" defTabSz="1082675" fontAlgn="base">
              <a:spcBef>
                <a:spcPct val="0"/>
              </a:spcBef>
              <a:spcAft>
                <a:spcPct val="0"/>
              </a:spcAft>
              <a:defRPr sz="4300">
                <a:solidFill>
                  <a:schemeClr val="tx1"/>
                </a:solidFill>
                <a:latin typeface="Calibri" panose="020F0502020204030204" pitchFamily="34" charset="0"/>
              </a:defRPr>
            </a:lvl9pPr>
          </a:lstStyle>
          <a:p>
            <a:pPr defTabSz="1082675" fontAlgn="base">
              <a:spcBef>
                <a:spcPct val="0"/>
              </a:spcBef>
              <a:spcAft>
                <a:spcPct val="0"/>
              </a:spcAft>
            </a:pPr>
            <a:endParaRPr lang="en-GB" altLang="en-US" sz="3200">
              <a:solidFill>
                <a:srgbClr val="898989"/>
              </a:solidFill>
              <a:latin typeface="Arial" panose="020B0604020202020204" pitchFamily="34" charset="0"/>
            </a:endParaRPr>
          </a:p>
        </p:txBody>
      </p:sp>
      <p:sp>
        <p:nvSpPr>
          <p:cNvPr id="16388" name="Text Placeholder 3">
            <a:extLst>
              <a:ext uri="{FF2B5EF4-FFF2-40B4-BE49-F238E27FC236}">
                <a16:creationId xmlns:a16="http://schemas.microsoft.com/office/drawing/2014/main" id="{5BD37BD2-ED05-7292-D188-F60813800A92}"/>
              </a:ext>
            </a:extLst>
          </p:cNvPr>
          <p:cNvSpPr>
            <a:spLocks noGrp="1" noChangeArrowheads="1"/>
          </p:cNvSpPr>
          <p:nvPr>
            <p:ph type="body" sz="quarter" idx="11"/>
          </p:nvPr>
        </p:nvSpPr>
        <p:spPr bwMode="auto">
          <a:xfrm>
            <a:off x="1819275" y="3359150"/>
            <a:ext cx="20593050" cy="780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12800" indent="-812800"/>
            <a:r>
              <a:rPr lang="en-GB" altLang="en-US" sz="4800" dirty="0"/>
              <a:t>The visual clarity of the bowtie diagram can potentially be reduced when presenting multiple threats, barriers, and associated degradation events with their controls. </a:t>
            </a:r>
          </a:p>
          <a:p>
            <a:pPr marL="812800" indent="-812800"/>
            <a:r>
              <a:rPr lang="en-GB" altLang="en-US" sz="4800" dirty="0"/>
              <a:t>The traditional bowtie diagram is not normally used to perform a qualitative or quantitative risk assessment. </a:t>
            </a:r>
          </a:p>
          <a:p>
            <a:pPr marL="812800" indent="-812800"/>
            <a:r>
              <a:rPr lang="en-GB" altLang="en-US" sz="4800" dirty="0"/>
              <a:t>The traditional bowtie diagram does not generally indicate the effectiveness of barriers used, using visual techniques. </a:t>
            </a:r>
          </a:p>
          <a:p>
            <a:pPr marL="812800" indent="-812800"/>
            <a:endParaRPr lang="en-GB"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686A1C7-AEB1-9407-91A4-821B23CC8E1B}"/>
              </a:ext>
            </a:extLst>
          </p:cNvPr>
          <p:cNvSpPr>
            <a:spLocks noGrp="1" noChangeArrowheads="1"/>
          </p:cNvSpPr>
          <p:nvPr>
            <p:ph type="title"/>
          </p:nvPr>
        </p:nvSpPr>
        <p:spPr bwMode="auto">
          <a:xfrm>
            <a:off x="1819275" y="1606550"/>
            <a:ext cx="2059305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t>The Weighted BowTie Diagram methodology</a:t>
            </a:r>
          </a:p>
        </p:txBody>
      </p:sp>
      <p:sp>
        <p:nvSpPr>
          <p:cNvPr id="3" name="Footer Placeholder 2">
            <a:extLst>
              <a:ext uri="{FF2B5EF4-FFF2-40B4-BE49-F238E27FC236}">
                <a16:creationId xmlns:a16="http://schemas.microsoft.com/office/drawing/2014/main" id="{9863653E-D621-C4BC-9425-C0022DE3BD75}"/>
              </a:ext>
            </a:extLst>
          </p:cNvPr>
          <p:cNvSpPr>
            <a:spLocks noGrp="1"/>
          </p:cNvSpPr>
          <p:nvPr>
            <p:ph type="ftr" sz="quarter" idx="12"/>
          </p:nvPr>
        </p:nvSpPr>
        <p:spPr/>
        <p:txBody>
          <a:bodyPr/>
          <a:lstStyle/>
          <a:p>
            <a:pPr>
              <a:defRPr/>
            </a:pPr>
            <a:endParaRPr lang="en-GB"/>
          </a:p>
        </p:txBody>
      </p:sp>
      <p:sp>
        <p:nvSpPr>
          <p:cNvPr id="17412" name="Text Placeholder 3">
            <a:extLst>
              <a:ext uri="{FF2B5EF4-FFF2-40B4-BE49-F238E27FC236}">
                <a16:creationId xmlns:a16="http://schemas.microsoft.com/office/drawing/2014/main" id="{E5F1025B-2475-F03A-0336-14841CDD8A3B}"/>
              </a:ext>
            </a:extLst>
          </p:cNvPr>
          <p:cNvSpPr>
            <a:spLocks noGrp="1" noChangeArrowheads="1"/>
          </p:cNvSpPr>
          <p:nvPr>
            <p:ph type="body" sz="quarter" idx="11"/>
          </p:nvPr>
        </p:nvSpPr>
        <p:spPr bwMode="auto">
          <a:xfrm>
            <a:off x="1819275" y="3440113"/>
            <a:ext cx="20593050" cy="8669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12800" indent="-812800">
              <a:spcAft>
                <a:spcPts val="1200"/>
              </a:spcAft>
            </a:pPr>
            <a:r>
              <a:rPr lang="en-GB" altLang="en-US" sz="4800" dirty="0"/>
              <a:t>Starts by populating a traditional bowtie diagram for the top event being considered</a:t>
            </a:r>
          </a:p>
          <a:p>
            <a:pPr marL="812800" indent="-812800">
              <a:spcAft>
                <a:spcPts val="1200"/>
              </a:spcAft>
            </a:pPr>
            <a:r>
              <a:rPr lang="en-GB" altLang="en-US" sz="4800" dirty="0"/>
              <a:t>A simplified bowtie diagram is produced dependent of the risk assessment aspect to be presented</a:t>
            </a:r>
          </a:p>
          <a:p>
            <a:pPr marL="812800" indent="-812800">
              <a:spcAft>
                <a:spcPts val="1200"/>
              </a:spcAft>
            </a:pPr>
            <a:r>
              <a:rPr lang="en-GB" altLang="en-US" sz="4800" dirty="0"/>
              <a:t>The relative risk reduction implemented by barriers is depicted on the WBTD, by varying the threat / consequence pathway line thickness in proportion to the relative risk reduction implemented by each barrier</a:t>
            </a:r>
          </a:p>
          <a:p>
            <a:pPr marL="812800" indent="-812800">
              <a:spcAft>
                <a:spcPts val="1200"/>
              </a:spcAft>
            </a:pPr>
            <a:r>
              <a:rPr lang="en-GB" altLang="en-US" sz="4800" dirty="0"/>
              <a:t>The WBTD methodology uses established risk assessment techniques, combined with expert judgement, to assess the effectiveness of each  barrier and to identify other relevant factors </a:t>
            </a:r>
          </a:p>
          <a:p>
            <a:pPr marL="812800" indent="-812800"/>
            <a:endParaRPr lang="en-GB" altLang="en-US" sz="5400" dirty="0"/>
          </a:p>
          <a:p>
            <a:pPr marL="812800" indent="-812800"/>
            <a:endParaRPr lang="en-GB" altLang="en-US" dirty="0"/>
          </a:p>
          <a:p>
            <a:pPr marL="812800" indent="-812800"/>
            <a:endParaRPr lang="en-GB" altLang="en-US" dirty="0"/>
          </a:p>
        </p:txBody>
      </p:sp>
      <p:pic>
        <p:nvPicPr>
          <p:cNvPr id="5" name="Audio 4">
            <a:hlinkClick r:id="" action="ppaction://media"/>
            <a:extLst>
              <a:ext uri="{FF2B5EF4-FFF2-40B4-BE49-F238E27FC236}">
                <a16:creationId xmlns:a16="http://schemas.microsoft.com/office/drawing/2014/main" id="{AC30FB6A-BCA0-0ED8-3117-CD334C77E604}"/>
              </a:ext>
            </a:extLst>
          </p:cNvPr>
          <p:cNvPicPr>
            <a:picLocks noChangeAspect="1"/>
          </p:cNvPicPr>
          <p:nvPr/>
        </p:nvPicPr>
        <p:blipFill>
          <a:blip r:embed="rId2"/>
          <a:srcRect l="-456250" t="-456250" r="-456250" b="-456250"/>
          <a:stretch>
            <a:fillRect/>
          </a:stretch>
        </p:blipFill>
        <p:spPr>
          <a:xfrm>
            <a:off x="19952208" y="9436608"/>
            <a:ext cx="4114800" cy="4114800"/>
          </a:xfrm>
          <a:prstGeom prst="ellipse">
            <a:avLst/>
          </a:prstGeom>
        </p:spPr>
      </p:pic>
    </p:spTree>
  </p:cSld>
  <p:clrMapOvr>
    <a:masterClrMapping/>
  </p:clrMapOvr>
  <p:transition spd="slow" advTm="76905"/>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BA8E-66FE-4C0E-48F5-D6674ADF993C}"/>
              </a:ext>
            </a:extLst>
          </p:cNvPr>
          <p:cNvSpPr>
            <a:spLocks noGrp="1"/>
          </p:cNvSpPr>
          <p:nvPr>
            <p:ph type="title"/>
          </p:nvPr>
        </p:nvSpPr>
        <p:spPr>
          <a:xfrm>
            <a:off x="1819275" y="849313"/>
            <a:ext cx="18526125" cy="1903412"/>
          </a:xfrm>
        </p:spPr>
        <p:txBody>
          <a:bodyPr/>
          <a:lstStyle/>
          <a:p>
            <a:pPr defTabSz="1084204" fontAlgn="auto">
              <a:spcAft>
                <a:spcPts val="0"/>
              </a:spcAft>
              <a:defRPr/>
            </a:pPr>
            <a:r>
              <a:rPr lang="en-GB" spc="-100" dirty="0">
                <a:solidFill>
                  <a:prstClr val="black"/>
                </a:solidFill>
                <a:latin typeface="Arial"/>
                <a:cs typeface="Helvetica"/>
              </a:rPr>
              <a:t>WBTD risk assessment simplified process</a:t>
            </a:r>
            <a:endParaRPr lang="en-GB" dirty="0"/>
          </a:p>
        </p:txBody>
      </p:sp>
      <p:sp>
        <p:nvSpPr>
          <p:cNvPr id="3" name="Footer Placeholder 2">
            <a:extLst>
              <a:ext uri="{FF2B5EF4-FFF2-40B4-BE49-F238E27FC236}">
                <a16:creationId xmlns:a16="http://schemas.microsoft.com/office/drawing/2014/main" id="{4F0C6C7D-A1E5-9B49-2B47-1D1BCCC241FF}"/>
              </a:ext>
            </a:extLst>
          </p:cNvPr>
          <p:cNvSpPr>
            <a:spLocks noGrp="1"/>
          </p:cNvSpPr>
          <p:nvPr>
            <p:ph type="ftr" sz="quarter" idx="12"/>
          </p:nvPr>
        </p:nvSpPr>
        <p:spPr/>
        <p:txBody>
          <a:bodyPr/>
          <a:lstStyle/>
          <a:p>
            <a:pPr>
              <a:defRPr/>
            </a:pPr>
            <a:endParaRPr lang="en-GB"/>
          </a:p>
        </p:txBody>
      </p:sp>
      <p:pic>
        <p:nvPicPr>
          <p:cNvPr id="18436" name="Picture 4">
            <a:extLst>
              <a:ext uri="{FF2B5EF4-FFF2-40B4-BE49-F238E27FC236}">
                <a16:creationId xmlns:a16="http://schemas.microsoft.com/office/drawing/2014/main" id="{7665CB69-0A0E-971A-61B8-449A52041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138" y="3352800"/>
            <a:ext cx="205073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CED7916A-DBDE-ABDF-6AB9-324A0A7FD2AE}"/>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5165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6358C4B-3CE8-30D7-E3B3-AFF996416AD9}"/>
              </a:ext>
            </a:extLst>
          </p:cNvPr>
          <p:cNvSpPr>
            <a:spLocks noGrp="1" noChangeArrowheads="1"/>
          </p:cNvSpPr>
          <p:nvPr>
            <p:ph type="title"/>
          </p:nvPr>
        </p:nvSpPr>
        <p:spPr bwMode="auto">
          <a:xfrm>
            <a:off x="1819275" y="1606550"/>
            <a:ext cx="2059305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a:t>‘Attending the Gym’ scenario</a:t>
            </a:r>
          </a:p>
        </p:txBody>
      </p:sp>
      <p:sp>
        <p:nvSpPr>
          <p:cNvPr id="3" name="Footer Placeholder 2">
            <a:extLst>
              <a:ext uri="{FF2B5EF4-FFF2-40B4-BE49-F238E27FC236}">
                <a16:creationId xmlns:a16="http://schemas.microsoft.com/office/drawing/2014/main" id="{5302B3BB-988A-00CD-17FB-723038D51DE3}"/>
              </a:ext>
            </a:extLst>
          </p:cNvPr>
          <p:cNvSpPr>
            <a:spLocks noGrp="1"/>
          </p:cNvSpPr>
          <p:nvPr>
            <p:ph type="ftr" sz="quarter" idx="12"/>
          </p:nvPr>
        </p:nvSpPr>
        <p:spPr/>
        <p:txBody>
          <a:bodyPr/>
          <a:lstStyle/>
          <a:p>
            <a:pPr>
              <a:defRPr/>
            </a:pPr>
            <a:endParaRPr lang="en-GB"/>
          </a:p>
        </p:txBody>
      </p:sp>
      <p:graphicFrame>
        <p:nvGraphicFramePr>
          <p:cNvPr id="4" name="Table 5">
            <a:extLst>
              <a:ext uri="{FF2B5EF4-FFF2-40B4-BE49-F238E27FC236}">
                <a16:creationId xmlns:a16="http://schemas.microsoft.com/office/drawing/2014/main" id="{1E8E0AF9-607E-D0C9-249C-3047DF637042}"/>
              </a:ext>
            </a:extLst>
          </p:cNvPr>
          <p:cNvGraphicFramePr>
            <a:graphicFrameLocks noGrp="1"/>
          </p:cNvGraphicFramePr>
          <p:nvPr/>
        </p:nvGraphicFramePr>
        <p:xfrm>
          <a:off x="2532063" y="4456113"/>
          <a:ext cx="19184937" cy="5853112"/>
        </p:xfrm>
        <a:graphic>
          <a:graphicData uri="http://schemas.openxmlformats.org/drawingml/2006/table">
            <a:tbl>
              <a:tblPr firstRow="1" bandRow="1">
                <a:tableStyleId>{BC89EF96-8CEA-46FF-86C4-4CE0E7609802}</a:tableStyleId>
              </a:tblPr>
              <a:tblGrid>
                <a:gridCol w="4074709">
                  <a:extLst>
                    <a:ext uri="{9D8B030D-6E8A-4147-A177-3AD203B41FA5}">
                      <a16:colId xmlns:a16="http://schemas.microsoft.com/office/drawing/2014/main" val="20000"/>
                    </a:ext>
                  </a:extLst>
                </a:gridCol>
                <a:gridCol w="15110228">
                  <a:extLst>
                    <a:ext uri="{9D8B030D-6E8A-4147-A177-3AD203B41FA5}">
                      <a16:colId xmlns:a16="http://schemas.microsoft.com/office/drawing/2014/main" val="20001"/>
                    </a:ext>
                  </a:extLst>
                </a:gridCol>
              </a:tblGrid>
              <a:tr h="701154">
                <a:tc>
                  <a:txBody>
                    <a:bodyPr/>
                    <a:lstStyle/>
                    <a:p>
                      <a:r>
                        <a:rPr lang="en-GB" sz="4000" b="1" dirty="0">
                          <a:latin typeface="Arial" panose="020B0604020202020204" pitchFamily="34" charset="0"/>
                          <a:cs typeface="Arial" panose="020B0604020202020204" pitchFamily="34" charset="0"/>
                        </a:rPr>
                        <a:t>Hazard</a:t>
                      </a:r>
                    </a:p>
                  </a:txBody>
                  <a:tcPr marL="91441" marR="91441" marT="45727" marB="45727"/>
                </a:tc>
                <a:tc>
                  <a:txBody>
                    <a:bodyPr/>
                    <a:lstStyle/>
                    <a:p>
                      <a:r>
                        <a:rPr lang="en-GB" sz="4000" b="1" dirty="0">
                          <a:latin typeface="Arial" panose="020B0604020202020204" pitchFamily="34" charset="0"/>
                          <a:cs typeface="Arial" panose="020B0604020202020204" pitchFamily="34" charset="0"/>
                        </a:rPr>
                        <a:t>SARS-Cov-2 virus present in the population</a:t>
                      </a:r>
                    </a:p>
                  </a:txBody>
                  <a:tcPr marL="91441" marR="91441" marT="45727" marB="45727"/>
                </a:tc>
                <a:extLst>
                  <a:ext uri="{0D108BD9-81ED-4DB2-BD59-A6C34878D82A}">
                    <a16:rowId xmlns:a16="http://schemas.microsoft.com/office/drawing/2014/main" val="10000"/>
                  </a:ext>
                </a:extLst>
              </a:tr>
              <a:tr h="1310853">
                <a:tc>
                  <a:txBody>
                    <a:bodyPr/>
                    <a:lstStyle/>
                    <a:p>
                      <a:r>
                        <a:rPr lang="en-GB" sz="4000" b="1" dirty="0">
                          <a:latin typeface="Arial" panose="020B0604020202020204" pitchFamily="34" charset="0"/>
                          <a:cs typeface="Arial" panose="020B0604020202020204" pitchFamily="34" charset="0"/>
                        </a:rPr>
                        <a:t>Top Event</a:t>
                      </a:r>
                    </a:p>
                  </a:txBody>
                  <a:tcPr marL="91441" marR="91441" marT="45727" marB="45727"/>
                </a:tc>
                <a:tc>
                  <a:txBody>
                    <a:bodyPr/>
                    <a:lstStyle/>
                    <a:p>
                      <a:r>
                        <a:rPr lang="en-GB" sz="4000" b="1" dirty="0">
                          <a:latin typeface="Arial" panose="020B0604020202020204" pitchFamily="34" charset="0"/>
                          <a:cs typeface="Arial" panose="020B0604020202020204" pitchFamily="34" charset="0"/>
                        </a:rPr>
                        <a:t>Individual is infected with SARS-Cov-2 while attending the gym</a:t>
                      </a:r>
                    </a:p>
                  </a:txBody>
                  <a:tcPr marL="91441" marR="91441" marT="45727" marB="45727"/>
                </a:tc>
                <a:extLst>
                  <a:ext uri="{0D108BD9-81ED-4DB2-BD59-A6C34878D82A}">
                    <a16:rowId xmlns:a16="http://schemas.microsoft.com/office/drawing/2014/main" val="10001"/>
                  </a:ext>
                </a:extLst>
              </a:tr>
              <a:tr h="3139951">
                <a:tc>
                  <a:txBody>
                    <a:bodyPr/>
                    <a:lstStyle/>
                    <a:p>
                      <a:r>
                        <a:rPr lang="en-GB" sz="4000" b="1" dirty="0">
                          <a:latin typeface="Arial" panose="020B0604020202020204" pitchFamily="34" charset="0"/>
                          <a:cs typeface="Arial" panose="020B0604020202020204" pitchFamily="34" charset="0"/>
                        </a:rPr>
                        <a:t>Consequences</a:t>
                      </a:r>
                    </a:p>
                  </a:txBody>
                  <a:tcPr marL="91441" marR="91441" marT="45727" marB="45727"/>
                </a:tc>
                <a:tc>
                  <a:txBody>
                    <a:bodyPr/>
                    <a:lstStyle/>
                    <a:p>
                      <a:pPr marL="742950" indent="-742950">
                        <a:buAutoNum type="arabicParenBoth"/>
                      </a:pPr>
                      <a:r>
                        <a:rPr lang="en-GB" sz="4000" b="1" dirty="0">
                          <a:latin typeface="Arial" panose="020B0604020202020204" pitchFamily="34" charset="0"/>
                          <a:cs typeface="Arial" panose="020B0604020202020204" pitchFamily="34" charset="0"/>
                        </a:rPr>
                        <a:t>Admitted to hospital with Covid-19 and recovers</a:t>
                      </a:r>
                    </a:p>
                    <a:p>
                      <a:pPr marL="742950" indent="-742950">
                        <a:buAutoNum type="arabicParenBoth"/>
                      </a:pPr>
                      <a:endParaRPr lang="en-GB" sz="4000" b="1" dirty="0">
                        <a:latin typeface="Arial" panose="020B0604020202020204" pitchFamily="34" charset="0"/>
                        <a:cs typeface="Arial" panose="020B0604020202020204" pitchFamily="34" charset="0"/>
                      </a:endParaRPr>
                    </a:p>
                    <a:p>
                      <a:pPr marL="742950" marR="0" lvl="0" indent="-742950" algn="l" defTabSz="1084204" rtl="0" eaLnBrk="1" fontAlgn="auto" latinLnBrk="0" hangingPunct="1">
                        <a:lnSpc>
                          <a:spcPct val="100000"/>
                        </a:lnSpc>
                        <a:spcBef>
                          <a:spcPts val="0"/>
                        </a:spcBef>
                        <a:spcAft>
                          <a:spcPts val="0"/>
                        </a:spcAft>
                        <a:buClrTx/>
                        <a:buSzTx/>
                        <a:buFontTx/>
                        <a:buAutoNum type="arabicParenBoth"/>
                        <a:tabLst/>
                        <a:defRPr/>
                      </a:pPr>
                      <a:r>
                        <a:rPr lang="en-GB" sz="4000" b="1" dirty="0">
                          <a:latin typeface="Arial" panose="020B0604020202020204" pitchFamily="34" charset="0"/>
                          <a:cs typeface="Arial" panose="020B0604020202020204" pitchFamily="34" charset="0"/>
                        </a:rPr>
                        <a:t>Admitted to hospital with Covid-19 and suffers fatality with Covid-19 cited as the primary cause</a:t>
                      </a:r>
                    </a:p>
                    <a:p>
                      <a:pPr marL="742950" indent="-742950">
                        <a:buAutoNum type="arabicParenBoth"/>
                      </a:pPr>
                      <a:endParaRPr lang="en-GB" sz="4000" b="1" dirty="0">
                        <a:latin typeface="Arial" panose="020B0604020202020204" pitchFamily="34" charset="0"/>
                        <a:cs typeface="Arial" panose="020B0604020202020204" pitchFamily="34" charset="0"/>
                      </a:endParaRPr>
                    </a:p>
                  </a:txBody>
                  <a:tcPr marL="91441" marR="91441" marT="45727" marB="45727"/>
                </a:tc>
                <a:extLst>
                  <a:ext uri="{0D108BD9-81ED-4DB2-BD59-A6C34878D82A}">
                    <a16:rowId xmlns:a16="http://schemas.microsoft.com/office/drawing/2014/main" val="10002"/>
                  </a:ext>
                </a:extLst>
              </a:tr>
              <a:tr h="701154">
                <a:tc>
                  <a:txBody>
                    <a:bodyPr/>
                    <a:lstStyle/>
                    <a:p>
                      <a:r>
                        <a:rPr lang="en-GB" sz="4000" b="1" dirty="0">
                          <a:latin typeface="Arial" panose="020B0604020202020204" pitchFamily="34" charset="0"/>
                          <a:cs typeface="Arial" panose="020B0604020202020204" pitchFamily="34" charset="0"/>
                        </a:rPr>
                        <a:t>Main cause</a:t>
                      </a:r>
                    </a:p>
                  </a:txBody>
                  <a:tcPr marL="91441" marR="91441" marT="45727" marB="45727"/>
                </a:tc>
                <a:tc>
                  <a:txBody>
                    <a:bodyPr/>
                    <a:lstStyle/>
                    <a:p>
                      <a:r>
                        <a:rPr lang="en-GB" sz="4000" b="1" dirty="0">
                          <a:latin typeface="Arial" panose="020B0604020202020204" pitchFamily="34" charset="0"/>
                          <a:cs typeface="Arial" panose="020B0604020202020204" pitchFamily="34" charset="0"/>
                        </a:rPr>
                        <a:t>Attending the  gym, is broken down into dominant threats</a:t>
                      </a:r>
                    </a:p>
                  </a:txBody>
                  <a:tcPr marL="91441" marR="91441" marT="45727" marB="45727"/>
                </a:tc>
                <a:extLst>
                  <a:ext uri="{0D108BD9-81ED-4DB2-BD59-A6C34878D82A}">
                    <a16:rowId xmlns:a16="http://schemas.microsoft.com/office/drawing/2014/main" val="10003"/>
                  </a:ext>
                </a:extLst>
              </a:tr>
            </a:tbl>
          </a:graphicData>
        </a:graphic>
      </p:graphicFrame>
      <p:pic>
        <p:nvPicPr>
          <p:cNvPr id="5" name="Audio 4">
            <a:hlinkClick r:id="" action="ppaction://media"/>
            <a:extLst>
              <a:ext uri="{FF2B5EF4-FFF2-40B4-BE49-F238E27FC236}">
                <a16:creationId xmlns:a16="http://schemas.microsoft.com/office/drawing/2014/main" id="{BDA6AEC2-A1E4-B160-CA23-367FFCFAE9DC}"/>
              </a:ext>
            </a:extLst>
          </p:cNvPr>
          <p:cNvPicPr>
            <a:picLocks noChangeAspect="1"/>
          </p:cNvPicPr>
          <p:nvPr/>
        </p:nvPicPr>
        <p:blipFill>
          <a:blip r:embed="rId3"/>
          <a:srcRect l="-456250" t="-456250" r="-456250" b="-456250"/>
          <a:stretch>
            <a:fillRect/>
          </a:stretch>
        </p:blipFill>
        <p:spPr>
          <a:xfrm>
            <a:off x="19952208" y="9436608"/>
            <a:ext cx="4114800" cy="4114800"/>
          </a:xfrm>
          <a:prstGeom prst="ellipse">
            <a:avLst/>
          </a:prstGeom>
        </p:spPr>
      </p:pic>
    </p:spTree>
  </p:cSld>
  <p:clrMapOvr>
    <a:masterClrMapping/>
  </p:clrMapOvr>
  <p:transition spd="slow" advTm="5973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5573-0E0C-0D2D-0F8B-AD3C239974CB}"/>
              </a:ext>
            </a:extLst>
          </p:cNvPr>
          <p:cNvSpPr>
            <a:spLocks noGrp="1"/>
          </p:cNvSpPr>
          <p:nvPr>
            <p:ph type="title"/>
          </p:nvPr>
        </p:nvSpPr>
        <p:spPr>
          <a:xfrm>
            <a:off x="1819275" y="1606550"/>
            <a:ext cx="20593050" cy="1146175"/>
          </a:xfrm>
        </p:spPr>
        <p:txBody>
          <a:bodyPr/>
          <a:lstStyle/>
          <a:p>
            <a:pPr defTabSz="1084204" fontAlgn="auto">
              <a:spcAft>
                <a:spcPts val="0"/>
              </a:spcAft>
              <a:defRPr/>
            </a:pPr>
            <a:r>
              <a:rPr lang="en-GB" spc="-100" dirty="0">
                <a:solidFill>
                  <a:prstClr val="black"/>
                </a:solidFill>
                <a:latin typeface="Arial"/>
                <a:cs typeface="Helvetica"/>
              </a:rPr>
              <a:t>Demand tree used to identify threats</a:t>
            </a:r>
            <a:endParaRPr lang="en-GB" dirty="0"/>
          </a:p>
        </p:txBody>
      </p:sp>
      <p:sp>
        <p:nvSpPr>
          <p:cNvPr id="3" name="Footer Placeholder 2">
            <a:extLst>
              <a:ext uri="{FF2B5EF4-FFF2-40B4-BE49-F238E27FC236}">
                <a16:creationId xmlns:a16="http://schemas.microsoft.com/office/drawing/2014/main" id="{67599037-A8DA-AB6B-4722-C3A0198877E9}"/>
              </a:ext>
            </a:extLst>
          </p:cNvPr>
          <p:cNvSpPr>
            <a:spLocks noGrp="1"/>
          </p:cNvSpPr>
          <p:nvPr>
            <p:ph type="ftr" sz="quarter" idx="12"/>
          </p:nvPr>
        </p:nvSpPr>
        <p:spPr/>
        <p:txBody>
          <a:bodyPr/>
          <a:lstStyle/>
          <a:p>
            <a:pPr>
              <a:defRPr/>
            </a:pPr>
            <a:endParaRPr lang="en-GB"/>
          </a:p>
        </p:txBody>
      </p:sp>
      <p:pic>
        <p:nvPicPr>
          <p:cNvPr id="21508" name="Picture 4">
            <a:extLst>
              <a:ext uri="{FF2B5EF4-FFF2-40B4-BE49-F238E27FC236}">
                <a16:creationId xmlns:a16="http://schemas.microsoft.com/office/drawing/2014/main" id="{05B60182-5E73-D122-2D6D-C35528328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2971800"/>
            <a:ext cx="19948525" cy="9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a:extLst>
              <a:ext uri="{FF2B5EF4-FFF2-40B4-BE49-F238E27FC236}">
                <a16:creationId xmlns:a16="http://schemas.microsoft.com/office/drawing/2014/main" id="{BF5B86AE-94DA-7BE3-EB24-C2EFE8E1B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6248400"/>
            <a:ext cx="947102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66FAAC01-B1D1-2C6B-0452-BE5089FC817F}"/>
              </a:ext>
            </a:extLst>
          </p:cNvPr>
          <p:cNvPicPr>
            <a:picLocks noChangeAspect="1"/>
          </p:cNvPicPr>
          <p:nvPr/>
        </p:nvPicPr>
        <p:blipFill>
          <a:blip r:embed="rId4"/>
          <a:srcRect l="-456250" t="-456250" r="-456250" b="-456250"/>
          <a:stretch>
            <a:fillRect/>
          </a:stretch>
        </p:blipFill>
        <p:spPr>
          <a:xfrm>
            <a:off x="19952208" y="9436608"/>
            <a:ext cx="4114800" cy="4114800"/>
          </a:xfrm>
          <a:prstGeom prst="ellipse">
            <a:avLst/>
          </a:prstGeom>
        </p:spPr>
      </p:pic>
    </p:spTree>
  </p:cSld>
  <p:clrMapOvr>
    <a:masterClrMapping/>
  </p:clrMapOvr>
  <p:transition spd="slow" advTm="4714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BE40-4807-C0A5-B03A-1346E6E22039}"/>
              </a:ext>
            </a:extLst>
          </p:cNvPr>
          <p:cNvSpPr>
            <a:spLocks noGrp="1"/>
          </p:cNvSpPr>
          <p:nvPr>
            <p:ph type="title"/>
          </p:nvPr>
        </p:nvSpPr>
        <p:spPr>
          <a:xfrm>
            <a:off x="1819275" y="1606550"/>
            <a:ext cx="20593050" cy="1146175"/>
          </a:xfrm>
        </p:spPr>
        <p:txBody>
          <a:bodyPr/>
          <a:lstStyle/>
          <a:p>
            <a:pPr defTabSz="1084204" fontAlgn="auto">
              <a:spcAft>
                <a:spcPts val="0"/>
              </a:spcAft>
              <a:defRPr/>
            </a:pPr>
            <a:r>
              <a:rPr lang="en-GB" spc="-100" dirty="0">
                <a:solidFill>
                  <a:prstClr val="black"/>
                </a:solidFill>
                <a:latin typeface="Arial"/>
                <a:cs typeface="Helvetica"/>
              </a:rPr>
              <a:t>Attending the gym example scenario threats</a:t>
            </a:r>
            <a:endParaRPr lang="en-GB" dirty="0"/>
          </a:p>
        </p:txBody>
      </p:sp>
      <p:sp>
        <p:nvSpPr>
          <p:cNvPr id="3" name="Footer Placeholder 2">
            <a:extLst>
              <a:ext uri="{FF2B5EF4-FFF2-40B4-BE49-F238E27FC236}">
                <a16:creationId xmlns:a16="http://schemas.microsoft.com/office/drawing/2014/main" id="{518A2555-2D4E-E6DD-581F-9A9F5AD8AD4A}"/>
              </a:ext>
            </a:extLst>
          </p:cNvPr>
          <p:cNvSpPr>
            <a:spLocks noGrp="1"/>
          </p:cNvSpPr>
          <p:nvPr>
            <p:ph type="ftr" sz="quarter" idx="12"/>
          </p:nvPr>
        </p:nvSpPr>
        <p:spPr/>
        <p:txBody>
          <a:bodyPr/>
          <a:lstStyle/>
          <a:p>
            <a:pPr>
              <a:defRPr/>
            </a:pPr>
            <a:endParaRPr lang="en-GB"/>
          </a:p>
        </p:txBody>
      </p:sp>
      <p:graphicFrame>
        <p:nvGraphicFramePr>
          <p:cNvPr id="5" name="Table 5">
            <a:extLst>
              <a:ext uri="{FF2B5EF4-FFF2-40B4-BE49-F238E27FC236}">
                <a16:creationId xmlns:a16="http://schemas.microsoft.com/office/drawing/2014/main" id="{BD42300F-DD28-C0EB-C6B4-E6C1D84C401D}"/>
              </a:ext>
            </a:extLst>
          </p:cNvPr>
          <p:cNvGraphicFramePr>
            <a:graphicFrameLocks noGrp="1"/>
          </p:cNvGraphicFramePr>
          <p:nvPr/>
        </p:nvGraphicFramePr>
        <p:xfrm>
          <a:off x="1819275" y="3167063"/>
          <a:ext cx="20593050" cy="7646988"/>
        </p:xfrm>
        <a:graphic>
          <a:graphicData uri="http://schemas.openxmlformats.org/drawingml/2006/table">
            <a:tbl>
              <a:tblPr firstRow="1" bandRow="1">
                <a:tableStyleId>{5C22544A-7EE6-4342-B048-85BDC9FD1C3A}</a:tableStyleId>
              </a:tblPr>
              <a:tblGrid>
                <a:gridCol w="20593050">
                  <a:extLst>
                    <a:ext uri="{9D8B030D-6E8A-4147-A177-3AD203B41FA5}">
                      <a16:colId xmlns:a16="http://schemas.microsoft.com/office/drawing/2014/main" val="20000"/>
                    </a:ext>
                  </a:extLst>
                </a:gridCol>
              </a:tblGrid>
              <a:tr h="1262272">
                <a:tc>
                  <a:txBody>
                    <a:bodyPr/>
                    <a:lstStyle/>
                    <a:p>
                      <a:pPr marL="0" marR="0" lvl="0" indent="0" algn="l" defTabSz="1084204" rtl="0" eaLnBrk="1" fontAlgn="auto" latinLnBrk="0" hangingPunct="1">
                        <a:lnSpc>
                          <a:spcPct val="100000"/>
                        </a:lnSpc>
                        <a:spcBef>
                          <a:spcPts val="0"/>
                        </a:spcBef>
                        <a:spcAft>
                          <a:spcPts val="0"/>
                        </a:spcAft>
                        <a:buClrTx/>
                        <a:buSzTx/>
                        <a:buFontTx/>
                        <a:buNone/>
                        <a:tabLst/>
                        <a:defRPr/>
                      </a:pPr>
                      <a:r>
                        <a:rPr lang="en-GB" sz="5400" b="1" i="0" kern="1200" dirty="0">
                          <a:solidFill>
                            <a:schemeClr val="tx1"/>
                          </a:solidFill>
                          <a:effectLst/>
                          <a:latin typeface="Arial" panose="020B0604020202020204" pitchFamily="34" charset="0"/>
                          <a:cs typeface="Arial" panose="020B0604020202020204" pitchFamily="34" charset="0"/>
                        </a:rPr>
                        <a:t>Example scenario threats for the Attending the gym scenario</a:t>
                      </a:r>
                      <a:endParaRPr lang="en-GB" sz="5400" dirty="0">
                        <a:latin typeface="Arial" panose="020B0604020202020204" pitchFamily="34" charset="0"/>
                        <a:cs typeface="Arial" panose="020B0604020202020204" pitchFamily="34" charset="0"/>
                      </a:endParaRPr>
                    </a:p>
                  </a:txBody>
                  <a:tcPr marL="91445" marR="91445" marT="45727" marB="45727"/>
                </a:tc>
                <a:extLst>
                  <a:ext uri="{0D108BD9-81ED-4DB2-BD59-A6C34878D82A}">
                    <a16:rowId xmlns:a16="http://schemas.microsoft.com/office/drawing/2014/main" val="10000"/>
                  </a:ext>
                </a:extLst>
              </a:tr>
              <a:tr h="1646181">
                <a:tc>
                  <a:txBody>
                    <a:bodyPr/>
                    <a:lstStyle/>
                    <a:p>
                      <a:pPr>
                        <a:spcBef>
                          <a:spcPts val="600"/>
                        </a:spcBef>
                        <a:spcAft>
                          <a:spcPts val="600"/>
                        </a:spcAft>
                      </a:pPr>
                      <a:r>
                        <a:rPr lang="en-GB" sz="5400" b="1" dirty="0">
                          <a:effectLst/>
                          <a:latin typeface="Arial" panose="020B0604020202020204" pitchFamily="34" charset="0"/>
                          <a:cs typeface="Arial" panose="020B0604020202020204" pitchFamily="34" charset="0"/>
                        </a:rPr>
                        <a:t>Contact with surfaces at external or internal doors and turnstile</a:t>
                      </a:r>
                    </a:p>
                  </a:txBody>
                  <a:tcPr marL="68583" marR="68583" marT="0" marB="0"/>
                </a:tc>
                <a:extLst>
                  <a:ext uri="{0D108BD9-81ED-4DB2-BD59-A6C34878D82A}">
                    <a16:rowId xmlns:a16="http://schemas.microsoft.com/office/drawing/2014/main" val="10001"/>
                  </a:ext>
                </a:extLst>
              </a:tr>
              <a:tr h="1121868">
                <a:tc>
                  <a:txBody>
                    <a:bodyPr/>
                    <a:lstStyle/>
                    <a:p>
                      <a:pPr>
                        <a:spcBef>
                          <a:spcPts val="600"/>
                        </a:spcBef>
                        <a:spcAft>
                          <a:spcPts val="600"/>
                        </a:spcAft>
                      </a:pPr>
                      <a:r>
                        <a:rPr lang="en-GB" sz="5400" b="1" dirty="0">
                          <a:effectLst/>
                          <a:latin typeface="Arial" panose="020B0604020202020204" pitchFamily="34" charset="0"/>
                          <a:cs typeface="Arial" panose="020B0604020202020204" pitchFamily="34" charset="0"/>
                        </a:rPr>
                        <a:t>Using gym apparatus</a:t>
                      </a:r>
                    </a:p>
                  </a:txBody>
                  <a:tcPr marL="68583" marR="68583" marT="0" marB="0"/>
                </a:tc>
                <a:extLst>
                  <a:ext uri="{0D108BD9-81ED-4DB2-BD59-A6C34878D82A}">
                    <a16:rowId xmlns:a16="http://schemas.microsoft.com/office/drawing/2014/main" val="10002"/>
                  </a:ext>
                </a:extLst>
              </a:tr>
              <a:tr h="1094503">
                <a:tc>
                  <a:txBody>
                    <a:bodyPr/>
                    <a:lstStyle/>
                    <a:p>
                      <a:pPr>
                        <a:spcBef>
                          <a:spcPts val="600"/>
                        </a:spcBef>
                        <a:spcAft>
                          <a:spcPts val="600"/>
                        </a:spcAft>
                      </a:pPr>
                      <a:r>
                        <a:rPr lang="en-GB" sz="5400" b="1" dirty="0">
                          <a:effectLst/>
                          <a:latin typeface="Arial" panose="020B0604020202020204" pitchFamily="34" charset="0"/>
                          <a:cs typeface="Arial" panose="020B0604020202020204" pitchFamily="34" charset="0"/>
                        </a:rPr>
                        <a:t>Use of </a:t>
                      </a:r>
                      <a:r>
                        <a:rPr lang="en-GB" sz="5400" b="1" baseline="0" dirty="0">
                          <a:effectLst/>
                          <a:latin typeface="Arial" panose="020B0604020202020204" pitchFamily="34" charset="0"/>
                          <a:cs typeface="Arial" panose="020B0604020202020204" pitchFamily="34" charset="0"/>
                        </a:rPr>
                        <a:t>locker</a:t>
                      </a:r>
                    </a:p>
                  </a:txBody>
                  <a:tcPr marL="68583" marR="68583" marT="0" marB="0"/>
                </a:tc>
                <a:extLst>
                  <a:ext uri="{0D108BD9-81ED-4DB2-BD59-A6C34878D82A}">
                    <a16:rowId xmlns:a16="http://schemas.microsoft.com/office/drawing/2014/main" val="10003"/>
                  </a:ext>
                </a:extLst>
              </a:tr>
              <a:tr h="875983">
                <a:tc>
                  <a:txBody>
                    <a:bodyPr/>
                    <a:lstStyle/>
                    <a:p>
                      <a:pPr>
                        <a:spcBef>
                          <a:spcPts val="600"/>
                        </a:spcBef>
                        <a:spcAft>
                          <a:spcPts val="600"/>
                        </a:spcAft>
                      </a:pPr>
                      <a:r>
                        <a:rPr lang="en-GB" sz="5400" b="1" dirty="0">
                          <a:effectLst/>
                          <a:latin typeface="Arial" panose="020B0604020202020204" pitchFamily="34" charset="0"/>
                          <a:cs typeface="Arial" panose="020B0604020202020204" pitchFamily="34" charset="0"/>
                        </a:rPr>
                        <a:t>Use of showers</a:t>
                      </a:r>
                    </a:p>
                  </a:txBody>
                  <a:tcPr marL="68583" marR="68583" marT="0" marB="0"/>
                </a:tc>
                <a:extLst>
                  <a:ext uri="{0D108BD9-81ED-4DB2-BD59-A6C34878D82A}">
                    <a16:rowId xmlns:a16="http://schemas.microsoft.com/office/drawing/2014/main" val="10004"/>
                  </a:ext>
                </a:extLst>
              </a:tr>
              <a:tr h="1646181">
                <a:tc>
                  <a:txBody>
                    <a:bodyPr/>
                    <a:lstStyle/>
                    <a:p>
                      <a:pPr>
                        <a:spcBef>
                          <a:spcPts val="600"/>
                        </a:spcBef>
                        <a:spcAft>
                          <a:spcPts val="600"/>
                        </a:spcAft>
                      </a:pPr>
                      <a:r>
                        <a:rPr lang="en-GB" sz="5400" b="1" dirty="0">
                          <a:effectLst/>
                          <a:latin typeface="Arial" panose="020B0604020202020204" pitchFamily="34" charset="0"/>
                          <a:cs typeface="Arial" panose="020B0604020202020204" pitchFamily="34" charset="0"/>
                        </a:rPr>
                        <a:t>Presence in a poorly ventilated, indoor environment for 90 minutes</a:t>
                      </a:r>
                    </a:p>
                  </a:txBody>
                  <a:tcPr marL="68583" marR="68583" marT="0" marB="0"/>
                </a:tc>
                <a:extLst>
                  <a:ext uri="{0D108BD9-81ED-4DB2-BD59-A6C34878D82A}">
                    <a16:rowId xmlns:a16="http://schemas.microsoft.com/office/drawing/2014/main" val="10005"/>
                  </a:ext>
                </a:extLst>
              </a:tr>
            </a:tbl>
          </a:graphicData>
        </a:graphic>
      </p:graphicFrame>
      <p:pic>
        <p:nvPicPr>
          <p:cNvPr id="4" name="Audio 3">
            <a:hlinkClick r:id="" action="ppaction://media"/>
            <a:extLst>
              <a:ext uri="{FF2B5EF4-FFF2-40B4-BE49-F238E27FC236}">
                <a16:creationId xmlns:a16="http://schemas.microsoft.com/office/drawing/2014/main" id="{404118B7-71BF-1E97-D132-98DBC6EAF886}"/>
              </a:ext>
            </a:extLst>
          </p:cNvPr>
          <p:cNvPicPr>
            <a:picLocks noChangeAspect="1"/>
          </p:cNvPicPr>
          <p:nvPr/>
        </p:nvPicPr>
        <p:blipFill>
          <a:blip r:embed="rId2"/>
          <a:srcRect l="-456250" t="-456250" r="-456250" b="-456250"/>
          <a:stretch>
            <a:fillRect/>
          </a:stretch>
        </p:blipFill>
        <p:spPr>
          <a:xfrm>
            <a:off x="19952208" y="9436608"/>
            <a:ext cx="4114800" cy="4114800"/>
          </a:xfrm>
          <a:prstGeom prst="ellipse">
            <a:avLst/>
          </a:prstGeom>
        </p:spPr>
      </p:pic>
    </p:spTree>
  </p:cSld>
  <p:clrMapOvr>
    <a:masterClrMapping/>
  </p:clrMapOvr>
  <p:transition spd="slow" advTm="26048"/>
</p:sld>
</file>

<file path=ppt/theme/theme1.xml><?xml version="1.0" encoding="utf-8"?>
<a:theme xmlns:a="http://schemas.openxmlformats.org/drawingml/2006/main" name="HSE R&amp;G Report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Props1.xml><?xml version="1.0" encoding="utf-8"?>
<ds:datastoreItem xmlns:ds="http://schemas.openxmlformats.org/officeDocument/2006/customXml" ds:itemID="{E3BBA18B-6F8B-411B-B1BF-A38E29ADEFA1}">
  <ds:schemaRefs>
    <ds:schemaRef ds:uri="http://schemas.microsoft.com/sharepoint/v3/contenttype/forms"/>
  </ds:schemaRefs>
</ds:datastoreItem>
</file>

<file path=customXml/itemProps2.xml><?xml version="1.0" encoding="utf-8"?>
<ds:datastoreItem xmlns:ds="http://schemas.openxmlformats.org/officeDocument/2006/customXml" ds:itemID="{FEED2AC7-D7EF-49DC-846D-9DFAB43E7408}"/>
</file>

<file path=customXml/itemProps3.xml><?xml version="1.0" encoding="utf-8"?>
<ds:datastoreItem xmlns:ds="http://schemas.openxmlformats.org/officeDocument/2006/customXml" ds:itemID="{E08757EB-3C6F-45C9-B294-C2146303FEB2}">
  <ds:schemaRefs>
    <ds:schemaRef ds:uri="fe950824-a3da-4804-8393-f32d2ee444b8"/>
    <ds:schemaRef ds:uri="http://purl.org/dc/terms/"/>
    <ds:schemaRef ds:uri="d8129491-dd4f-484d-b98c-210a558e7bb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REVISED HSE Guidance Powerpoint Template.potx</Template>
  <TotalTime>964</TotalTime>
  <Words>1397</Words>
  <Application>Microsoft Office PowerPoint</Application>
  <PresentationFormat>Custom</PresentationFormat>
  <Paragraphs>143</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Arial Narrow</vt:lpstr>
      <vt:lpstr>Calibri</vt:lpstr>
      <vt:lpstr>Courier New</vt:lpstr>
      <vt:lpstr>Symbol</vt:lpstr>
      <vt:lpstr>Wingdings</vt:lpstr>
      <vt:lpstr>HSE R&amp;G Report Powerpoint Template</vt:lpstr>
      <vt:lpstr>PowerPoint Presentation</vt:lpstr>
      <vt:lpstr>Introduction and presentation outline</vt:lpstr>
      <vt:lpstr>Traditional bowtie diagram basics</vt:lpstr>
      <vt:lpstr>Traditional bowtie diagram potential limitations </vt:lpstr>
      <vt:lpstr>The Weighted BowTie Diagram methodology</vt:lpstr>
      <vt:lpstr>WBTD risk assessment simplified process</vt:lpstr>
      <vt:lpstr>‘Attending the Gym’ scenario</vt:lpstr>
      <vt:lpstr>Demand tree used to identify threats</vt:lpstr>
      <vt:lpstr>Attending the gym example scenario threats</vt:lpstr>
      <vt:lpstr>Person attends the gym example assumptions</vt:lpstr>
      <vt:lpstr>Preventative barrier identification two stage approach</vt:lpstr>
      <vt:lpstr>Mitigative barriers two stage approach</vt:lpstr>
      <vt:lpstr>Risk modification factors and recommended good practice</vt:lpstr>
      <vt:lpstr>Event tree analysis used to compare risk for different risk control strategies</vt:lpstr>
      <vt:lpstr>Traditional bowtie diagram for ‘attend the gym’ scenario</vt:lpstr>
      <vt:lpstr>Weighted BowTie Diagram for the ‘attend the gym scenario’</vt:lpstr>
      <vt:lpstr>Findings</vt:lpstr>
      <vt:lpstr>Conclusions</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Danson</dc:creator>
  <cp:lastModifiedBy>Colin Chambers</cp:lastModifiedBy>
  <cp:revision>108</cp:revision>
  <dcterms:created xsi:type="dcterms:W3CDTF">2018-07-20T07:52:33Z</dcterms:created>
  <dcterms:modified xsi:type="dcterms:W3CDTF">2023-10-18T13:55:48Z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