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952" r:id="rId4"/>
  </p:sldMasterIdLst>
  <p:notesMasterIdLst>
    <p:notesMasterId r:id="rId22"/>
  </p:notesMasterIdLst>
  <p:sldIdLst>
    <p:sldId id="258" r:id="rId5"/>
    <p:sldId id="276" r:id="rId6"/>
    <p:sldId id="260" r:id="rId7"/>
    <p:sldId id="977" r:id="rId8"/>
    <p:sldId id="975" r:id="rId9"/>
    <p:sldId id="979" r:id="rId10"/>
    <p:sldId id="264" r:id="rId11"/>
    <p:sldId id="282" r:id="rId12"/>
    <p:sldId id="266" r:id="rId13"/>
    <p:sldId id="267" r:id="rId14"/>
    <p:sldId id="269" r:id="rId15"/>
    <p:sldId id="268" r:id="rId16"/>
    <p:sldId id="976" r:id="rId17"/>
    <p:sldId id="271" r:id="rId18"/>
    <p:sldId id="978" r:id="rId19"/>
    <p:sldId id="280"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2B"/>
    <a:srgbClr val="D86018"/>
    <a:srgbClr val="009CDE"/>
    <a:srgbClr val="509E2F"/>
    <a:srgbClr val="5053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18" autoAdjust="0"/>
    <p:restoredTop sz="96357" autoAdjust="0"/>
  </p:normalViewPr>
  <p:slideViewPr>
    <p:cSldViewPr snapToGrid="0" snapToObjects="1">
      <p:cViewPr varScale="1">
        <p:scale>
          <a:sx n="110" d="100"/>
          <a:sy n="110"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672B8-4109-4EF2-95A6-64C1810F432B}"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AC5D4-6603-46DF-96C7-BFACE352852D}" type="slidenum">
              <a:rPr lang="en-US" smtClean="0"/>
              <a:t>‹#›</a:t>
            </a:fld>
            <a:endParaRPr lang="en-US"/>
          </a:p>
        </p:txBody>
      </p:sp>
    </p:spTree>
    <p:extLst>
      <p:ext uri="{BB962C8B-B14F-4D97-AF65-F5344CB8AC3E}">
        <p14:creationId xmlns:p14="http://schemas.microsoft.com/office/powerpoint/2010/main" val="79931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AC5D4-6603-46DF-96C7-BFACE352852D}" type="slidenum">
              <a:rPr lang="en-US" smtClean="0"/>
              <a:t>2</a:t>
            </a:fld>
            <a:endParaRPr lang="en-US"/>
          </a:p>
        </p:txBody>
      </p:sp>
    </p:spTree>
    <p:extLst>
      <p:ext uri="{BB962C8B-B14F-4D97-AF65-F5344CB8AC3E}">
        <p14:creationId xmlns:p14="http://schemas.microsoft.com/office/powerpoint/2010/main" val="1896358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AC5D4-6603-46DF-96C7-BFACE352852D}" type="slidenum">
              <a:rPr lang="en-US" smtClean="0"/>
              <a:t>4</a:t>
            </a:fld>
            <a:endParaRPr lang="en-US"/>
          </a:p>
        </p:txBody>
      </p:sp>
    </p:spTree>
    <p:extLst>
      <p:ext uri="{BB962C8B-B14F-4D97-AF65-F5344CB8AC3E}">
        <p14:creationId xmlns:p14="http://schemas.microsoft.com/office/powerpoint/2010/main" val="165114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AC5D4-6603-46DF-96C7-BFACE352852D}" type="slidenum">
              <a:rPr lang="en-US" smtClean="0"/>
              <a:t>5</a:t>
            </a:fld>
            <a:endParaRPr lang="en-US"/>
          </a:p>
        </p:txBody>
      </p:sp>
    </p:spTree>
    <p:extLst>
      <p:ext uri="{BB962C8B-B14F-4D97-AF65-F5344CB8AC3E}">
        <p14:creationId xmlns:p14="http://schemas.microsoft.com/office/powerpoint/2010/main" val="289430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AC5D4-6603-46DF-96C7-BFACE352852D}" type="slidenum">
              <a:rPr lang="en-US" smtClean="0"/>
              <a:t>6</a:t>
            </a:fld>
            <a:endParaRPr lang="en-US"/>
          </a:p>
        </p:txBody>
      </p:sp>
    </p:spTree>
    <p:extLst>
      <p:ext uri="{BB962C8B-B14F-4D97-AF65-F5344CB8AC3E}">
        <p14:creationId xmlns:p14="http://schemas.microsoft.com/office/powerpoint/2010/main" val="2495906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AC5D4-6603-46DF-96C7-BFACE352852D}" type="slidenum">
              <a:rPr lang="en-US" smtClean="0"/>
              <a:t>13</a:t>
            </a:fld>
            <a:endParaRPr lang="en-US"/>
          </a:p>
        </p:txBody>
      </p:sp>
    </p:spTree>
    <p:extLst>
      <p:ext uri="{BB962C8B-B14F-4D97-AF65-F5344CB8AC3E}">
        <p14:creationId xmlns:p14="http://schemas.microsoft.com/office/powerpoint/2010/main" val="329006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4AC5D4-6603-46DF-96C7-BFACE352852D}" type="slidenum">
              <a:rPr lang="en-US" smtClean="0"/>
              <a:t>16</a:t>
            </a:fld>
            <a:endParaRPr lang="en-US"/>
          </a:p>
        </p:txBody>
      </p:sp>
    </p:spTree>
    <p:extLst>
      <p:ext uri="{BB962C8B-B14F-4D97-AF65-F5344CB8AC3E}">
        <p14:creationId xmlns:p14="http://schemas.microsoft.com/office/powerpoint/2010/main" val="2319632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BD31-106C-3048-9C38-F85B692FE927}" type="slidenum">
              <a:rPr lang="en-US" smtClean="0"/>
              <a:t>‹#›</a:t>
            </a:fld>
            <a:endParaRPr lang="en-US"/>
          </a:p>
        </p:txBody>
      </p:sp>
      <p:pic>
        <p:nvPicPr>
          <p:cNvPr id="2" name="Picture 1">
            <a:extLst>
              <a:ext uri="{FF2B5EF4-FFF2-40B4-BE49-F238E27FC236}">
                <a16:creationId xmlns:a16="http://schemas.microsoft.com/office/drawing/2014/main" id="{BA460CE3-FD30-1A19-A5C8-CEE6266AED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182086" y="-1165244"/>
            <a:ext cx="3833929" cy="12198101"/>
          </a:xfrm>
          <a:prstGeom prst="rect">
            <a:avLst/>
          </a:prstGeom>
        </p:spPr>
      </p:pic>
    </p:spTree>
    <p:extLst>
      <p:ext uri="{BB962C8B-B14F-4D97-AF65-F5344CB8AC3E}">
        <p14:creationId xmlns:p14="http://schemas.microsoft.com/office/powerpoint/2010/main" val="44254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smtClean="0"/>
              <a:t>10/20/2023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10/20/2023</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70D1D-D13A-0C4A-ABE5-C7D6A0CC9299}" type="slidenum">
              <a:rPr lang="en-US" smtClean="0"/>
              <a:t>‹#›</a:t>
            </a:fld>
            <a:endParaRPr lang="en-US"/>
          </a:p>
        </p:txBody>
      </p:sp>
      <p:pic>
        <p:nvPicPr>
          <p:cNvPr id="5" name="Picture 4">
            <a:extLst>
              <a:ext uri="{FF2B5EF4-FFF2-40B4-BE49-F238E27FC236}">
                <a16:creationId xmlns:a16="http://schemas.microsoft.com/office/drawing/2014/main" id="{75A2F387-77E4-4372-C970-F76C1A241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184298" y="-2761290"/>
            <a:ext cx="3833929" cy="1219810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10/20/2023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10/20/2023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smtClean="0"/>
              <a:t>10/20/2023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smtClean="0"/>
              <a:t>10/20/2023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l-6-white-0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08000" y="240024"/>
            <a:ext cx="11376000" cy="439200"/>
          </a:xfrm>
          <a:prstGeom prst="rect">
            <a:avLst/>
          </a:prstGeom>
        </p:spPr>
        <p:txBody>
          <a:bodyPr anchor="ctr">
            <a:noAutofit/>
          </a:bodyPr>
          <a:lstStyle>
            <a:lvl1pPr>
              <a:defRPr sz="3600" b="1">
                <a:solidFill>
                  <a:schemeClr val="tx1">
                    <a:lumMod val="75000"/>
                    <a:lumOff val="25000"/>
                  </a:schemeClr>
                </a:solidFill>
                <a:latin typeface="+mj-lt"/>
                <a:cs typeface="Arial" panose="020B0604020202020204" pitchFamily="34" charset="0"/>
              </a:defRPr>
            </a:lvl1pPr>
          </a:lstStyle>
          <a:p>
            <a:r>
              <a:rPr lang="en-US" dirty="0"/>
              <a:t>CLICK TO EDIT MASTER TITLE STYLE</a:t>
            </a:r>
          </a:p>
        </p:txBody>
      </p:sp>
      <p:sp>
        <p:nvSpPr>
          <p:cNvPr id="6" name="Text Placeholder 6"/>
          <p:cNvSpPr>
            <a:spLocks noGrp="1"/>
          </p:cNvSpPr>
          <p:nvPr>
            <p:ph type="body" sz="quarter" idx="13"/>
          </p:nvPr>
        </p:nvSpPr>
        <p:spPr>
          <a:xfrm>
            <a:off x="408000" y="644088"/>
            <a:ext cx="11376000" cy="583200"/>
          </a:xfrm>
          <a:prstGeom prst="rect">
            <a:avLst/>
          </a:prstGeom>
        </p:spPr>
        <p:txBody>
          <a:bodyPr anchor="ctr">
            <a:normAutofit/>
          </a:bodyPr>
          <a:lstStyle>
            <a:lvl1pPr marL="0" indent="0">
              <a:buNone/>
              <a:defRPr sz="2400">
                <a:solidFill>
                  <a:schemeClr val="tx1">
                    <a:lumMod val="75000"/>
                    <a:lumOff val="25000"/>
                  </a:schemeClr>
                </a:solidFill>
                <a:latin typeface="+mj-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12447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BD31-106C-3048-9C38-F85B692FE927}" type="slidenum">
              <a:rPr lang="en-US" smtClean="0"/>
              <a:t>‹#›</a:t>
            </a:fld>
            <a:endParaRPr lang="en-US"/>
          </a:p>
        </p:txBody>
      </p:sp>
    </p:spTree>
    <p:extLst>
      <p:ext uri="{BB962C8B-B14F-4D97-AF65-F5344CB8AC3E}">
        <p14:creationId xmlns:p14="http://schemas.microsoft.com/office/powerpoint/2010/main" val="1149508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BD31-106C-3048-9C38-F85B692FE927}" type="slidenum">
              <a:rPr lang="en-US" smtClean="0"/>
              <a:t>‹#›</a:t>
            </a:fld>
            <a:endParaRPr lang="en-US"/>
          </a:p>
        </p:txBody>
      </p:sp>
    </p:spTree>
    <p:extLst>
      <p:ext uri="{BB962C8B-B14F-4D97-AF65-F5344CB8AC3E}">
        <p14:creationId xmlns:p14="http://schemas.microsoft.com/office/powerpoint/2010/main" val="150591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BD31-106C-3048-9C38-F85B692FE927}" type="slidenum">
              <a:rPr lang="en-US" smtClean="0"/>
              <a:t>‹#›</a:t>
            </a:fld>
            <a:endParaRPr lang="en-US"/>
          </a:p>
        </p:txBody>
      </p:sp>
    </p:spTree>
    <p:extLst>
      <p:ext uri="{BB962C8B-B14F-4D97-AF65-F5344CB8AC3E}">
        <p14:creationId xmlns:p14="http://schemas.microsoft.com/office/powerpoint/2010/main" val="174732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smtClean="0"/>
              <a:t>10/20/2023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smtClean="0"/>
              <a:t>10/20/2023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10/20/2023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smtClean="0"/>
              <a:t>10/20/2023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smtClean="0"/>
              <a:t>10/20/2023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6"/>
          <a:srcRect/>
          <a:stretch/>
        </p:blipFill>
        <p:spPr>
          <a:xfrm>
            <a:off x="0" y="-794"/>
            <a:ext cx="12192000" cy="6857999"/>
          </a:xfrm>
          <a:prstGeom prst="rect">
            <a:avLst/>
          </a:prstGeom>
        </p:spPr>
      </p:pic>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70D1D-D13A-0C4A-ABE5-C7D6A0CC9299}" type="slidenum">
              <a:rPr lang="en-US" smtClean="0"/>
              <a:t>‹#›</a:t>
            </a:fld>
            <a:endParaRPr lang="en-US"/>
          </a:p>
        </p:txBody>
      </p:sp>
      <p:sp>
        <p:nvSpPr>
          <p:cNvPr id="3" name="TextBox 2">
            <a:extLst>
              <a:ext uri="{FF2B5EF4-FFF2-40B4-BE49-F238E27FC236}">
                <a16:creationId xmlns:a16="http://schemas.microsoft.com/office/drawing/2014/main" id="{CC956764-EA6E-431A-638C-3157E6D24D3A}"/>
              </a:ext>
            </a:extLst>
          </p:cNvPr>
          <p:cNvSpPr txBox="1"/>
          <p:nvPr userDrawn="1">
            <p:extLst>
              <p:ext uri="{1162E1C5-73C7-4A58-AE30-91384D911F3F}">
                <p184:classification xmlns:p184="http://schemas.microsoft.com/office/powerpoint/2018/4/main" val="hdr"/>
              </p:ext>
            </p:extLst>
          </p:nvPr>
        </p:nvSpPr>
        <p:spPr>
          <a:xfrm>
            <a:off x="11612563" y="63500"/>
            <a:ext cx="544512" cy="121920"/>
          </a:xfrm>
          <a:prstGeom prst="rect">
            <a:avLst/>
          </a:prstGeom>
        </p:spPr>
        <p:txBody>
          <a:bodyPr horzOverflow="overflow" lIns="0" tIns="0" rIns="0" bIns="0">
            <a:spAutoFit/>
          </a:bodyPr>
          <a:lstStyle/>
          <a:p>
            <a:pPr algn="l"/>
            <a:r>
              <a:rPr lang="en-US" sz="800" dirty="0">
                <a:solidFill>
                  <a:srgbClr val="00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0678401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924" r:id="rId3"/>
    <p:sldLayoutId id="214748392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68A19-9BA8-534C-82BD-B443F75C4380}" type="datetimeFigureOut">
              <a:rPr lang="en-US" smtClean="0"/>
              <a:t>10/20/2023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70D1D-D13A-0C4A-ABE5-C7D6A0CC9299}" type="slidenum">
              <a:rPr lang="en-US" smtClean="0"/>
              <a:t>‹#›</a:t>
            </a:fld>
            <a:endParaRPr lang="en-US"/>
          </a:p>
        </p:txBody>
      </p:sp>
      <p:pic>
        <p:nvPicPr>
          <p:cNvPr id="7" name="Picture 6"/>
          <p:cNvPicPr>
            <a:picLocks noChangeAspect="1"/>
          </p:cNvPicPr>
          <p:nvPr userDrawn="1"/>
        </p:nvPicPr>
        <p:blipFill>
          <a:blip r:embed="rId14"/>
          <a:srcRect/>
          <a:stretch/>
        </p:blipFill>
        <p:spPr>
          <a:xfrm>
            <a:off x="0" y="-794"/>
            <a:ext cx="12192000" cy="6857999"/>
          </a:xfrm>
          <a:prstGeom prst="rect">
            <a:avLst/>
          </a:prstGeom>
        </p:spPr>
      </p:pic>
      <p:sp>
        <p:nvSpPr>
          <p:cNvPr id="9" name="TextBox 8">
            <a:extLst>
              <a:ext uri="{FF2B5EF4-FFF2-40B4-BE49-F238E27FC236}">
                <a16:creationId xmlns:a16="http://schemas.microsoft.com/office/drawing/2014/main" id="{C6FBE152-F918-F866-F1E1-59CF83395276}"/>
              </a:ext>
            </a:extLst>
          </p:cNvPr>
          <p:cNvSpPr txBox="1"/>
          <p:nvPr userDrawn="1">
            <p:extLst>
              <p:ext uri="{1162E1C5-73C7-4A58-AE30-91384D911F3F}">
                <p184:classification xmlns:p184="http://schemas.microsoft.com/office/powerpoint/2018/4/main" val="hdr"/>
              </p:ext>
            </p:extLst>
          </p:nvPr>
        </p:nvSpPr>
        <p:spPr>
          <a:xfrm>
            <a:off x="11612563" y="63500"/>
            <a:ext cx="544512" cy="121920"/>
          </a:xfrm>
          <a:prstGeom prst="rect">
            <a:avLst/>
          </a:prstGeom>
        </p:spPr>
        <p:txBody>
          <a:bodyPr horzOverflow="overflow" lIns="0" tIns="0" rIns="0" bIns="0">
            <a:spAutoFit/>
          </a:bodyPr>
          <a:lstStyle/>
          <a:p>
            <a:pPr algn="l"/>
            <a:r>
              <a:rPr lang="en-US" sz="800" dirty="0">
                <a:solidFill>
                  <a:srgbClr val="00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405116584"/>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kshaba01/data-driven-gas-dispersion-modelling-icheme-hazards-33"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6.xml"/><Relationship Id="rId1" Type="http://schemas.openxmlformats.org/officeDocument/2006/relationships/tags" Target="../tags/tag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2.emf"/><Relationship Id="rId4" Type="http://schemas.openxmlformats.org/officeDocument/2006/relationships/package" Target="../embeddings/Microsoft_Word_Document.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2320960"/>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aseline="0" dirty="0">
                <a:solidFill>
                  <a:srgbClr val="E4002B"/>
                </a:solidFill>
              </a:rPr>
              <a:t>Data Driven Gas Dispersion Modelling leveraging Machine Learning and Artificial Intelligence</a:t>
            </a:r>
          </a:p>
        </p:txBody>
      </p:sp>
      <p:sp>
        <p:nvSpPr>
          <p:cNvPr id="3" name="Text Placeholder 15"/>
          <p:cNvSpPr txBox="1">
            <a:spLocks/>
          </p:cNvSpPr>
          <p:nvPr/>
        </p:nvSpPr>
        <p:spPr>
          <a:xfrm>
            <a:off x="406400" y="3536032"/>
            <a:ext cx="11164800" cy="450050"/>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aseline="0" dirty="0">
                <a:solidFill>
                  <a:srgbClr val="50534A"/>
                </a:solidFill>
              </a:rPr>
              <a:t>Kenny Shaba, Principal Product Manager / Data Scientist</a:t>
            </a:r>
          </a:p>
          <a:p>
            <a:r>
              <a:rPr lang="en-US" baseline="0" dirty="0">
                <a:solidFill>
                  <a:srgbClr val="50534A"/>
                </a:solidFill>
              </a:rPr>
              <a:t> </a:t>
            </a:r>
            <a:endParaRPr lang="en-GB" baseline="0" dirty="0">
              <a:solidFill>
                <a:srgbClr val="50534A"/>
              </a:solidFill>
            </a:endParaRPr>
          </a:p>
        </p:txBody>
      </p:sp>
    </p:spTree>
    <p:extLst>
      <p:ext uri="{BB962C8B-B14F-4D97-AF65-F5344CB8AC3E}">
        <p14:creationId xmlns:p14="http://schemas.microsoft.com/office/powerpoint/2010/main" val="409072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3726-84C8-533E-CD50-DAA665048466}"/>
              </a:ext>
            </a:extLst>
          </p:cNvPr>
          <p:cNvSpPr>
            <a:spLocks noGrp="1"/>
          </p:cNvSpPr>
          <p:nvPr>
            <p:ph type="title"/>
          </p:nvPr>
        </p:nvSpPr>
        <p:spPr/>
        <p:txBody>
          <a:bodyPr>
            <a:normAutofit/>
          </a:bodyPr>
          <a:lstStyle/>
          <a:p>
            <a:r>
              <a:rPr lang="en-GB" sz="4000" dirty="0"/>
              <a:t>Model Performance (1): Neural Network and XRT</a:t>
            </a:r>
            <a:endParaRPr lang="en-US" sz="4000" dirty="0"/>
          </a:p>
        </p:txBody>
      </p:sp>
      <p:pic>
        <p:nvPicPr>
          <p:cNvPr id="7" name="Content Placeholder 6" descr="A graph of a graph with blue dots&#10;&#10;Description automatically generated">
            <a:extLst>
              <a:ext uri="{FF2B5EF4-FFF2-40B4-BE49-F238E27FC236}">
                <a16:creationId xmlns:a16="http://schemas.microsoft.com/office/drawing/2014/main" id="{C1818F61-CCA9-8CF2-34FD-BA3A94F67F67}"/>
              </a:ext>
            </a:extLst>
          </p:cNvPr>
          <p:cNvPicPr>
            <a:picLocks noGrp="1" noChangeAspect="1"/>
          </p:cNvPicPr>
          <p:nvPr>
            <p:ph sz="half" idx="2"/>
          </p:nvPr>
        </p:nvPicPr>
        <p:blipFill>
          <a:blip r:embed="rId2"/>
          <a:stretch>
            <a:fillRect/>
          </a:stretch>
        </p:blipFill>
        <p:spPr>
          <a:xfrm>
            <a:off x="734280" y="1935055"/>
            <a:ext cx="5157787" cy="3505782"/>
          </a:xfrm>
          <a:prstGeom prst="rect">
            <a:avLst/>
          </a:prstGeom>
        </p:spPr>
      </p:pic>
      <p:pic>
        <p:nvPicPr>
          <p:cNvPr id="8" name="Content Placeholder 4" descr="A graph of a graph with blue dots&#10;&#10;Description automatically generated">
            <a:extLst>
              <a:ext uri="{FF2B5EF4-FFF2-40B4-BE49-F238E27FC236}">
                <a16:creationId xmlns:a16="http://schemas.microsoft.com/office/drawing/2014/main" id="{E738DB6A-A071-C463-D0E9-76EBA29B7DFC}"/>
              </a:ext>
            </a:extLst>
          </p:cNvPr>
          <p:cNvPicPr>
            <a:picLocks noChangeAspect="1"/>
          </p:cNvPicPr>
          <p:nvPr/>
        </p:nvPicPr>
        <p:blipFill>
          <a:blip r:embed="rId3"/>
          <a:stretch>
            <a:fillRect/>
          </a:stretch>
        </p:blipFill>
        <p:spPr>
          <a:xfrm>
            <a:off x="6103083" y="1907235"/>
            <a:ext cx="5354637" cy="3613081"/>
          </a:xfrm>
          <a:prstGeom prst="rect">
            <a:avLst/>
          </a:prstGeom>
        </p:spPr>
      </p:pic>
    </p:spTree>
    <p:extLst>
      <p:ext uri="{BB962C8B-B14F-4D97-AF65-F5344CB8AC3E}">
        <p14:creationId xmlns:p14="http://schemas.microsoft.com/office/powerpoint/2010/main" val="1847038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5995-CCB1-3580-277A-FFE7B95FB22A}"/>
              </a:ext>
            </a:extLst>
          </p:cNvPr>
          <p:cNvSpPr>
            <a:spLocks noGrp="1"/>
          </p:cNvSpPr>
          <p:nvPr>
            <p:ph type="title"/>
          </p:nvPr>
        </p:nvSpPr>
        <p:spPr/>
        <p:txBody>
          <a:bodyPr>
            <a:normAutofit/>
          </a:bodyPr>
          <a:lstStyle/>
          <a:p>
            <a:r>
              <a:rPr lang="en-US" sz="4000" dirty="0"/>
              <a:t>Model Performance (2): Comparison with “Mathematical” models</a:t>
            </a:r>
          </a:p>
        </p:txBody>
      </p:sp>
      <p:graphicFrame>
        <p:nvGraphicFramePr>
          <p:cNvPr id="6" name="Content Placeholder 4">
            <a:extLst>
              <a:ext uri="{FF2B5EF4-FFF2-40B4-BE49-F238E27FC236}">
                <a16:creationId xmlns:a16="http://schemas.microsoft.com/office/drawing/2014/main" id="{4CF8524A-2A68-5DE4-2540-2917C39D2240}"/>
              </a:ext>
            </a:extLst>
          </p:cNvPr>
          <p:cNvGraphicFramePr>
            <a:graphicFrameLocks noGrp="1"/>
          </p:cNvGraphicFramePr>
          <p:nvPr>
            <p:ph idx="1"/>
            <p:extLst>
              <p:ext uri="{D42A27DB-BD31-4B8C-83A1-F6EECF244321}">
                <p14:modId xmlns:p14="http://schemas.microsoft.com/office/powerpoint/2010/main" val="158928417"/>
              </p:ext>
            </p:extLst>
          </p:nvPr>
        </p:nvGraphicFramePr>
        <p:xfrm>
          <a:off x="952500" y="1535931"/>
          <a:ext cx="10515599" cy="4526280"/>
        </p:xfrm>
        <a:graphic>
          <a:graphicData uri="http://schemas.openxmlformats.org/drawingml/2006/table">
            <a:tbl>
              <a:tblPr firstRow="1" firstCol="1" bandRow="1">
                <a:tableStyleId>{5C22544A-7EE6-4342-B048-85BDC9FD1C3A}</a:tableStyleId>
              </a:tblPr>
              <a:tblGrid>
                <a:gridCol w="2539482">
                  <a:extLst>
                    <a:ext uri="{9D8B030D-6E8A-4147-A177-3AD203B41FA5}">
                      <a16:colId xmlns:a16="http://schemas.microsoft.com/office/drawing/2014/main" val="2052854833"/>
                    </a:ext>
                  </a:extLst>
                </a:gridCol>
                <a:gridCol w="1407550">
                  <a:extLst>
                    <a:ext uri="{9D8B030D-6E8A-4147-A177-3AD203B41FA5}">
                      <a16:colId xmlns:a16="http://schemas.microsoft.com/office/drawing/2014/main" val="1554127633"/>
                    </a:ext>
                  </a:extLst>
                </a:gridCol>
                <a:gridCol w="1211122">
                  <a:extLst>
                    <a:ext uri="{9D8B030D-6E8A-4147-A177-3AD203B41FA5}">
                      <a16:colId xmlns:a16="http://schemas.microsoft.com/office/drawing/2014/main" val="459640028"/>
                    </a:ext>
                  </a:extLst>
                </a:gridCol>
                <a:gridCol w="951750">
                  <a:extLst>
                    <a:ext uri="{9D8B030D-6E8A-4147-A177-3AD203B41FA5}">
                      <a16:colId xmlns:a16="http://schemas.microsoft.com/office/drawing/2014/main" val="2209509365"/>
                    </a:ext>
                  </a:extLst>
                </a:gridCol>
                <a:gridCol w="858416">
                  <a:extLst>
                    <a:ext uri="{9D8B030D-6E8A-4147-A177-3AD203B41FA5}">
                      <a16:colId xmlns:a16="http://schemas.microsoft.com/office/drawing/2014/main" val="1370496899"/>
                    </a:ext>
                  </a:extLst>
                </a:gridCol>
                <a:gridCol w="862624">
                  <a:extLst>
                    <a:ext uri="{9D8B030D-6E8A-4147-A177-3AD203B41FA5}">
                      <a16:colId xmlns:a16="http://schemas.microsoft.com/office/drawing/2014/main" val="1740693662"/>
                    </a:ext>
                  </a:extLst>
                </a:gridCol>
                <a:gridCol w="862624">
                  <a:extLst>
                    <a:ext uri="{9D8B030D-6E8A-4147-A177-3AD203B41FA5}">
                      <a16:colId xmlns:a16="http://schemas.microsoft.com/office/drawing/2014/main" val="2999248828"/>
                    </a:ext>
                  </a:extLst>
                </a:gridCol>
                <a:gridCol w="873144">
                  <a:extLst>
                    <a:ext uri="{9D8B030D-6E8A-4147-A177-3AD203B41FA5}">
                      <a16:colId xmlns:a16="http://schemas.microsoft.com/office/drawing/2014/main" val="2540765512"/>
                    </a:ext>
                  </a:extLst>
                </a:gridCol>
                <a:gridCol w="948887">
                  <a:extLst>
                    <a:ext uri="{9D8B030D-6E8A-4147-A177-3AD203B41FA5}">
                      <a16:colId xmlns:a16="http://schemas.microsoft.com/office/drawing/2014/main" val="1589345231"/>
                    </a:ext>
                  </a:extLst>
                </a:gridCol>
              </a:tblGrid>
              <a:tr h="0">
                <a:tc>
                  <a:txBody>
                    <a:bodyPr/>
                    <a:lstStyle/>
                    <a:p>
                      <a:pPr marL="0" marR="0">
                        <a:spcBef>
                          <a:spcPts val="0"/>
                        </a:spcBef>
                        <a:spcAft>
                          <a:spcPts val="0"/>
                        </a:spcAft>
                      </a:pPr>
                      <a:r>
                        <a:rPr lang="en-US" sz="1100" dirty="0">
                          <a:effectLst/>
                        </a:rPr>
                        <a:t>Model 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Model type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Reference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NMSE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R (</a:t>
                      </a:r>
                      <a:r>
                        <a:rPr lang="en-GB" sz="1100">
                          <a:effectLst/>
                        </a:rPr>
                        <a:t>aka CC)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FB</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FS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FAC2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Data used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8302829"/>
                  </a:ext>
                </a:extLst>
              </a:tr>
              <a:tr h="0">
                <a:tc>
                  <a:txBody>
                    <a:bodyPr/>
                    <a:lstStyle/>
                    <a:p>
                      <a:pPr marL="0" marR="0">
                        <a:spcBef>
                          <a:spcPts val="0"/>
                        </a:spcBef>
                        <a:spcAft>
                          <a:spcPts val="0"/>
                        </a:spcAft>
                      </a:pPr>
                      <a:r>
                        <a:rPr lang="en-US" sz="1100" b="1" dirty="0">
                          <a:solidFill>
                            <a:schemeClr val="accent6"/>
                          </a:solidFill>
                          <a:effectLst/>
                        </a:rPr>
                        <a:t>Ideal model</a:t>
                      </a:r>
                      <a:endParaRPr lang="en-US" sz="16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a:solidFill>
                            <a:schemeClr val="accent6"/>
                          </a:solidFill>
                          <a:effectLst/>
                        </a:rPr>
                        <a:t>N/A (reference criteria)</a:t>
                      </a:r>
                      <a:endParaRPr lang="en-US" sz="1600" b="1">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b="1">
                          <a:solidFill>
                            <a:schemeClr val="accent6"/>
                          </a:solidFill>
                          <a:effectLst/>
                        </a:rPr>
                        <a:t>N/A</a:t>
                      </a:r>
                      <a:endParaRPr lang="en-US" sz="1600" b="1">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b="1">
                          <a:solidFill>
                            <a:schemeClr val="accent6"/>
                          </a:solidFill>
                          <a:effectLst/>
                        </a:rPr>
                        <a:t>0</a:t>
                      </a:r>
                      <a:endParaRPr lang="en-US" sz="1600" b="1">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b="1">
                          <a:solidFill>
                            <a:schemeClr val="accent6"/>
                          </a:solidFill>
                          <a:effectLst/>
                        </a:rPr>
                        <a:t>1</a:t>
                      </a:r>
                      <a:endParaRPr lang="en-US" sz="1600" b="1">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b="1">
                          <a:solidFill>
                            <a:schemeClr val="accent6"/>
                          </a:solidFill>
                          <a:effectLst/>
                        </a:rPr>
                        <a:t>0</a:t>
                      </a:r>
                      <a:endParaRPr lang="en-US" sz="1600" b="1">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b="1">
                          <a:solidFill>
                            <a:schemeClr val="accent6"/>
                          </a:solidFill>
                          <a:effectLst/>
                        </a:rPr>
                        <a:t>0</a:t>
                      </a:r>
                      <a:endParaRPr lang="en-US" sz="1600" b="1">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b="1">
                          <a:solidFill>
                            <a:schemeClr val="accent6"/>
                          </a:solidFill>
                          <a:effectLst/>
                        </a:rPr>
                        <a:t>1</a:t>
                      </a:r>
                      <a:endParaRPr lang="en-US" sz="1600" b="1">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chemeClr val="accent6"/>
                          </a:solidFill>
                          <a:effectLst/>
                        </a:rPr>
                        <a:t>N/A</a:t>
                      </a:r>
                      <a:endParaRPr lang="en-US" sz="16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4667880"/>
                  </a:ext>
                </a:extLst>
              </a:tr>
              <a:tr h="0">
                <a:tc>
                  <a:txBody>
                    <a:bodyPr/>
                    <a:lstStyle/>
                    <a:p>
                      <a:pPr marL="0" marR="0">
                        <a:spcBef>
                          <a:spcPts val="0"/>
                        </a:spcBef>
                        <a:spcAft>
                          <a:spcPts val="0"/>
                        </a:spcAft>
                      </a:pPr>
                      <a:r>
                        <a:rPr lang="en-US" sz="1100">
                          <a:effectLst/>
                        </a:rPr>
                        <a:t>XRT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Data-driven (ML/AI)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(Current work)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0.962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0.990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Held out test data set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4342168"/>
                  </a:ext>
                </a:extLst>
              </a:tr>
              <a:tr h="0">
                <a:tc>
                  <a:txBody>
                    <a:bodyPr/>
                    <a:lstStyle/>
                    <a:p>
                      <a:pPr marL="0" marR="0">
                        <a:spcBef>
                          <a:spcPts val="0"/>
                        </a:spcBef>
                        <a:spcAft>
                          <a:spcPts val="0"/>
                        </a:spcAft>
                      </a:pPr>
                      <a:r>
                        <a:rPr lang="en-US" sz="1100" dirty="0">
                          <a:effectLst/>
                        </a:rPr>
                        <a:t>NN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Data-driven (ML/AI)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(Current work)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0.966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0.077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0.990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Held out test data set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8981104"/>
                  </a:ext>
                </a:extLst>
              </a:tr>
              <a:tr h="0">
                <a:tc>
                  <a:txBody>
                    <a:bodyPr/>
                    <a:lstStyle/>
                    <a:p>
                      <a:pPr marL="0" marR="0">
                        <a:spcBef>
                          <a:spcPts val="0"/>
                        </a:spcBef>
                        <a:spcAft>
                          <a:spcPts val="0"/>
                        </a:spcAft>
                      </a:pPr>
                      <a:r>
                        <a:rPr lang="en-US" sz="1100">
                          <a:effectLst/>
                        </a:rPr>
                        <a:t>CONFIG1 </a:t>
                      </a:r>
                      <a:r>
                        <a:rPr lang="en-GB" sz="1100">
                          <a:effectLst/>
                        </a:rPr>
                        <a:t>(Pimentel, et al., 2014)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10">
                  <a:txBody>
                    <a:bodyPr/>
                    <a:lstStyle/>
                    <a:p>
                      <a:pPr marL="0" marR="0">
                        <a:spcBef>
                          <a:spcPts val="0"/>
                        </a:spcBef>
                        <a:spcAft>
                          <a:spcPts val="0"/>
                        </a:spcAft>
                      </a:pPr>
                      <a:r>
                        <a:rPr lang="en-US" sz="1100" dirty="0">
                          <a:effectLst/>
                        </a:rPr>
                        <a:t>Mathematical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100">
                          <a:effectLst/>
                        </a:rPr>
                        <a:t>(Pimentel, et al., 2014)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0.043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0.962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0.085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0.990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10">
                  <a:txBody>
                    <a:bodyPr/>
                    <a:lstStyle/>
                    <a:p>
                      <a:pPr marL="0" marR="0">
                        <a:spcBef>
                          <a:spcPts val="0"/>
                        </a:spcBef>
                        <a:spcAft>
                          <a:spcPts val="0"/>
                        </a:spcAft>
                      </a:pPr>
                      <a:r>
                        <a:rPr lang="en-US" sz="1100" dirty="0">
                          <a:effectLst/>
                        </a:rPr>
                        <a:t>Entire dataset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3121249"/>
                  </a:ext>
                </a:extLst>
              </a:tr>
              <a:tr h="0">
                <a:tc>
                  <a:txBody>
                    <a:bodyPr/>
                    <a:lstStyle/>
                    <a:p>
                      <a:pPr marL="0" marR="0">
                        <a:spcBef>
                          <a:spcPts val="0"/>
                        </a:spcBef>
                        <a:spcAft>
                          <a:spcPts val="0"/>
                        </a:spcAft>
                      </a:pPr>
                      <a:r>
                        <a:rPr lang="en-US" sz="1100" dirty="0">
                          <a:effectLst/>
                        </a:rPr>
                        <a:t>CONFIG2 </a:t>
                      </a:r>
                      <a:r>
                        <a:rPr lang="en-GB" sz="1100" dirty="0">
                          <a:effectLst/>
                        </a:rPr>
                        <a:t>(Pimentel, et al., 2014)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GB" sz="1100">
                          <a:effectLst/>
                        </a:rPr>
                        <a:t>(Pimentel, et al., 2014)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0.962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-0.114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0.093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0.981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890033554"/>
                  </a:ext>
                </a:extLst>
              </a:tr>
              <a:tr h="0">
                <a:tc>
                  <a:txBody>
                    <a:bodyPr/>
                    <a:lstStyle/>
                    <a:p>
                      <a:pPr marL="0" marR="0">
                        <a:spcBef>
                          <a:spcPts val="0"/>
                        </a:spcBef>
                        <a:spcAft>
                          <a:spcPts val="0"/>
                        </a:spcAft>
                      </a:pPr>
                      <a:r>
                        <a:rPr lang="en-US" sz="1100">
                          <a:effectLst/>
                        </a:rPr>
                        <a:t>Kumar and Sharan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GB" sz="1100">
                          <a:effectLst/>
                        </a:rPr>
                        <a:t>(Pimentel, et al., 2014)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-0.160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0.120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0.95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498886882"/>
                  </a:ext>
                </a:extLst>
              </a:tr>
              <a:tr h="0">
                <a:tc>
                  <a:txBody>
                    <a:bodyPr/>
                    <a:lstStyle/>
                    <a:p>
                      <a:pPr marL="0" marR="0">
                        <a:spcBef>
                          <a:spcPts val="0"/>
                        </a:spcBef>
                        <a:spcAft>
                          <a:spcPts val="0"/>
                        </a:spcAft>
                      </a:pPr>
                      <a:r>
                        <a:rPr lang="en-US" sz="1100">
                          <a:effectLst/>
                        </a:rPr>
                        <a:t>The OML model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GB" sz="1100">
                          <a:effectLst/>
                        </a:rPr>
                        <a:t>(Pimentel, et al., 2014)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0.976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0.071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876805701"/>
                  </a:ext>
                </a:extLst>
              </a:tr>
              <a:tr h="0">
                <a:tc>
                  <a:txBody>
                    <a:bodyPr/>
                    <a:lstStyle/>
                    <a:p>
                      <a:pPr marL="0" marR="0">
                        <a:spcBef>
                          <a:spcPts val="0"/>
                        </a:spcBef>
                        <a:spcAft>
                          <a:spcPts val="0"/>
                        </a:spcAft>
                      </a:pPr>
                      <a:r>
                        <a:rPr lang="en-US" sz="1100">
                          <a:effectLst/>
                        </a:rPr>
                        <a:t>Present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GB" sz="1100">
                          <a:effectLst/>
                        </a:rPr>
                        <a:t>(Marie, et al., 2013)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89%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0.097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383675934"/>
                  </a:ext>
                </a:extLst>
              </a:tr>
              <a:tr h="0">
                <a:tc>
                  <a:txBody>
                    <a:bodyPr/>
                    <a:lstStyle/>
                    <a:p>
                      <a:pPr marL="0" marR="0">
                        <a:spcBef>
                          <a:spcPts val="0"/>
                        </a:spcBef>
                        <a:spcAft>
                          <a:spcPts val="0"/>
                        </a:spcAft>
                      </a:pPr>
                      <a:r>
                        <a:rPr lang="en-US" sz="1100">
                          <a:effectLst/>
                        </a:rPr>
                        <a:t>OML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GB" sz="1100">
                          <a:effectLst/>
                        </a:rPr>
                        <a:t>(Marie, et al., 2013)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0.92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92%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80072356"/>
                  </a:ext>
                </a:extLst>
              </a:tr>
              <a:tr h="0">
                <a:tc>
                  <a:txBody>
                    <a:bodyPr/>
                    <a:lstStyle/>
                    <a:p>
                      <a:pPr marL="0" marR="0">
                        <a:spcBef>
                          <a:spcPts val="0"/>
                        </a:spcBef>
                        <a:spcAft>
                          <a:spcPts val="0"/>
                        </a:spcAft>
                      </a:pPr>
                      <a:r>
                        <a:rPr lang="en-US" sz="1100">
                          <a:effectLst/>
                        </a:rPr>
                        <a:t>Present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GB" sz="1100">
                          <a:effectLst/>
                        </a:rPr>
                        <a:t>(Sharan &amp; Kumar, 2009)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0.970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-0.106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0.263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0.78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92333392"/>
                  </a:ext>
                </a:extLst>
              </a:tr>
              <a:tr h="0">
                <a:tc>
                  <a:txBody>
                    <a:bodyPr/>
                    <a:lstStyle/>
                    <a:p>
                      <a:pPr marL="0" marR="0">
                        <a:spcBef>
                          <a:spcPts val="0"/>
                        </a:spcBef>
                        <a:spcAft>
                          <a:spcPts val="0"/>
                        </a:spcAft>
                      </a:pPr>
                      <a:r>
                        <a:rPr lang="en-US" sz="1100">
                          <a:effectLst/>
                        </a:rPr>
                        <a:t>AERMOD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GB" sz="1100">
                          <a:effectLst/>
                        </a:rPr>
                        <a:t>(Sharan &amp; Kumar, 2009)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0.105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0.965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0.154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0.092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0.91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3951236730"/>
                  </a:ext>
                </a:extLst>
              </a:tr>
              <a:tr h="0">
                <a:tc>
                  <a:txBody>
                    <a:bodyPr/>
                    <a:lstStyle/>
                    <a:p>
                      <a:pPr marL="0" marR="0">
                        <a:spcBef>
                          <a:spcPts val="0"/>
                        </a:spcBef>
                        <a:spcAft>
                          <a:spcPts val="0"/>
                        </a:spcAft>
                      </a:pPr>
                      <a:r>
                        <a:rPr lang="en-US" sz="1100">
                          <a:effectLst/>
                        </a:rPr>
                        <a:t>MODELAR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GB" sz="1100">
                          <a:effectLst/>
                        </a:rPr>
                        <a:t>(Armani, et al., 2014)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0.30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412669952"/>
                  </a:ext>
                </a:extLst>
              </a:tr>
              <a:tr h="0">
                <a:tc>
                  <a:txBody>
                    <a:bodyPr/>
                    <a:lstStyle/>
                    <a:p>
                      <a:pPr marL="0" marR="0">
                        <a:spcBef>
                          <a:spcPts val="0"/>
                        </a:spcBef>
                        <a:spcAft>
                          <a:spcPts val="0"/>
                        </a:spcAft>
                      </a:pPr>
                      <a:r>
                        <a:rPr lang="en-US" sz="1100">
                          <a:effectLst/>
                        </a:rPr>
                        <a:t>AERMOD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GB" sz="1100">
                          <a:effectLst/>
                        </a:rPr>
                        <a:t>(Armani, et al., 2014)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0.41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0.29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0.91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4185708474"/>
                  </a:ext>
                </a:extLst>
              </a:tr>
            </a:tbl>
          </a:graphicData>
        </a:graphic>
      </p:graphicFrame>
    </p:spTree>
    <p:extLst>
      <p:ext uri="{BB962C8B-B14F-4D97-AF65-F5344CB8AC3E}">
        <p14:creationId xmlns:p14="http://schemas.microsoft.com/office/powerpoint/2010/main" val="1081564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0F816-66FA-7EDA-E01B-5295EBB91EC2}"/>
              </a:ext>
            </a:extLst>
          </p:cNvPr>
          <p:cNvSpPr>
            <a:spLocks noGrp="1"/>
          </p:cNvSpPr>
          <p:nvPr>
            <p:ph type="title"/>
          </p:nvPr>
        </p:nvSpPr>
        <p:spPr/>
        <p:txBody>
          <a:bodyPr/>
          <a:lstStyle/>
          <a:p>
            <a:r>
              <a:rPr lang="en-GB" dirty="0"/>
              <a:t>Model Performance (3): </a:t>
            </a:r>
            <a:r>
              <a:rPr lang="en-US" dirty="0"/>
              <a:t>Comparison with other “Data-driven” models</a:t>
            </a:r>
          </a:p>
        </p:txBody>
      </p:sp>
      <p:graphicFrame>
        <p:nvGraphicFramePr>
          <p:cNvPr id="4" name="Content Placeholder 6">
            <a:extLst>
              <a:ext uri="{FF2B5EF4-FFF2-40B4-BE49-F238E27FC236}">
                <a16:creationId xmlns:a16="http://schemas.microsoft.com/office/drawing/2014/main" id="{C8DB1BAE-7CFC-FE2F-DA1E-79B96CC71807}"/>
              </a:ext>
            </a:extLst>
          </p:cNvPr>
          <p:cNvGraphicFramePr>
            <a:graphicFrameLocks noGrp="1"/>
          </p:cNvGraphicFramePr>
          <p:nvPr>
            <p:ph idx="1"/>
            <p:extLst>
              <p:ext uri="{D42A27DB-BD31-4B8C-83A1-F6EECF244321}">
                <p14:modId xmlns:p14="http://schemas.microsoft.com/office/powerpoint/2010/main" val="3352291390"/>
              </p:ext>
            </p:extLst>
          </p:nvPr>
        </p:nvGraphicFramePr>
        <p:xfrm>
          <a:off x="838200" y="2068745"/>
          <a:ext cx="10515600" cy="3657600"/>
        </p:xfrm>
        <a:graphic>
          <a:graphicData uri="http://schemas.openxmlformats.org/drawingml/2006/table">
            <a:tbl>
              <a:tblPr firstRow="1" firstCol="1" bandRow="1">
                <a:tableStyleId>{5C22544A-7EE6-4342-B048-85BDC9FD1C3A}</a:tableStyleId>
              </a:tblPr>
              <a:tblGrid>
                <a:gridCol w="2040026">
                  <a:extLst>
                    <a:ext uri="{9D8B030D-6E8A-4147-A177-3AD203B41FA5}">
                      <a16:colId xmlns:a16="http://schemas.microsoft.com/office/drawing/2014/main" val="2403323043"/>
                    </a:ext>
                  </a:extLst>
                </a:gridCol>
                <a:gridCol w="1827611">
                  <a:extLst>
                    <a:ext uri="{9D8B030D-6E8A-4147-A177-3AD203B41FA5}">
                      <a16:colId xmlns:a16="http://schemas.microsoft.com/office/drawing/2014/main" val="3869583195"/>
                    </a:ext>
                  </a:extLst>
                </a:gridCol>
                <a:gridCol w="1364925">
                  <a:extLst>
                    <a:ext uri="{9D8B030D-6E8A-4147-A177-3AD203B41FA5}">
                      <a16:colId xmlns:a16="http://schemas.microsoft.com/office/drawing/2014/main" val="3259154018"/>
                    </a:ext>
                  </a:extLst>
                </a:gridCol>
                <a:gridCol w="1291316">
                  <a:extLst>
                    <a:ext uri="{9D8B030D-6E8A-4147-A177-3AD203B41FA5}">
                      <a16:colId xmlns:a16="http://schemas.microsoft.com/office/drawing/2014/main" val="4258616723"/>
                    </a:ext>
                  </a:extLst>
                </a:gridCol>
                <a:gridCol w="1331275">
                  <a:extLst>
                    <a:ext uri="{9D8B030D-6E8A-4147-A177-3AD203B41FA5}">
                      <a16:colId xmlns:a16="http://schemas.microsoft.com/office/drawing/2014/main" val="2916246963"/>
                    </a:ext>
                  </a:extLst>
                </a:gridCol>
                <a:gridCol w="1331275">
                  <a:extLst>
                    <a:ext uri="{9D8B030D-6E8A-4147-A177-3AD203B41FA5}">
                      <a16:colId xmlns:a16="http://schemas.microsoft.com/office/drawing/2014/main" val="2609264441"/>
                    </a:ext>
                  </a:extLst>
                </a:gridCol>
                <a:gridCol w="1329172">
                  <a:extLst>
                    <a:ext uri="{9D8B030D-6E8A-4147-A177-3AD203B41FA5}">
                      <a16:colId xmlns:a16="http://schemas.microsoft.com/office/drawing/2014/main" val="1197911299"/>
                    </a:ext>
                  </a:extLst>
                </a:gridCol>
              </a:tblGrid>
              <a:tr h="0">
                <a:tc>
                  <a:txBody>
                    <a:bodyPr/>
                    <a:lstStyle/>
                    <a:p>
                      <a:pPr marL="0" marR="0">
                        <a:spcBef>
                          <a:spcPts val="0"/>
                        </a:spcBef>
                        <a:spcAft>
                          <a:spcPts val="0"/>
                        </a:spcAft>
                      </a:pPr>
                      <a:r>
                        <a:rPr lang="en-US" sz="1600">
                          <a:effectLst/>
                        </a:rPr>
                        <a:t>Model name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Reference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NMSE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R (</a:t>
                      </a:r>
                      <a:r>
                        <a:rPr lang="en-GB" sz="1600">
                          <a:effectLst/>
                        </a:rPr>
                        <a:t>aka CC)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R2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RMSE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MAE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5345088"/>
                  </a:ext>
                </a:extLst>
              </a:tr>
              <a:tr h="0">
                <a:tc>
                  <a:txBody>
                    <a:bodyPr/>
                    <a:lstStyle/>
                    <a:p>
                      <a:pPr marL="0" marR="0">
                        <a:spcBef>
                          <a:spcPts val="0"/>
                        </a:spcBef>
                        <a:spcAft>
                          <a:spcPts val="0"/>
                        </a:spcAft>
                      </a:pPr>
                      <a:r>
                        <a:rPr lang="en-US" sz="1600" b="1">
                          <a:solidFill>
                            <a:schemeClr val="accent6"/>
                          </a:solidFill>
                          <a:effectLst/>
                        </a:rPr>
                        <a:t>Ideal model</a:t>
                      </a:r>
                      <a:endParaRPr lang="en-US" sz="2400" b="1">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solidFill>
                            <a:schemeClr val="accent6"/>
                          </a:solidFill>
                          <a:effectLst/>
                        </a:rPr>
                        <a:t>N/A</a:t>
                      </a:r>
                      <a:endParaRPr lang="en-US"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a:solidFill>
                            <a:schemeClr val="accent6"/>
                          </a:solidFill>
                          <a:effectLst/>
                        </a:rPr>
                        <a:t>0</a:t>
                      </a:r>
                      <a:endParaRPr lang="en-US" sz="2400" b="1">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a:solidFill>
                            <a:schemeClr val="accent6"/>
                          </a:solidFill>
                          <a:effectLst/>
                        </a:rPr>
                        <a:t>1</a:t>
                      </a:r>
                      <a:endParaRPr lang="en-US" sz="2400" b="1">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a:solidFill>
                            <a:schemeClr val="accent6"/>
                          </a:solidFill>
                          <a:effectLst/>
                        </a:rPr>
                        <a:t>1</a:t>
                      </a:r>
                      <a:endParaRPr lang="en-US" sz="2400" b="1">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a:solidFill>
                            <a:schemeClr val="accent6"/>
                          </a:solidFill>
                          <a:effectLst/>
                        </a:rPr>
                        <a:t>0</a:t>
                      </a:r>
                      <a:endParaRPr lang="en-US" sz="2400" b="1">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solidFill>
                            <a:schemeClr val="accent6"/>
                          </a:solidFill>
                          <a:effectLst/>
                        </a:rPr>
                        <a:t>0</a:t>
                      </a:r>
                      <a:endParaRPr lang="en-US" sz="24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8411085"/>
                  </a:ext>
                </a:extLst>
              </a:tr>
              <a:tr h="0">
                <a:tc>
                  <a:txBody>
                    <a:bodyPr/>
                    <a:lstStyle/>
                    <a:p>
                      <a:pPr marL="0" marR="0">
                        <a:spcBef>
                          <a:spcPts val="0"/>
                        </a:spcBef>
                        <a:spcAft>
                          <a:spcPts val="0"/>
                        </a:spcAft>
                      </a:pPr>
                      <a:r>
                        <a:rPr lang="en-US" sz="1600">
                          <a:effectLst/>
                        </a:rPr>
                        <a:t>XRT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(Current work</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0.009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0.961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0.920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0.320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0.173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9840911"/>
                  </a:ext>
                </a:extLst>
              </a:tr>
              <a:tr h="0">
                <a:tc>
                  <a:txBody>
                    <a:bodyPr/>
                    <a:lstStyle/>
                    <a:p>
                      <a:pPr marL="0" marR="0">
                        <a:spcBef>
                          <a:spcPts val="0"/>
                        </a:spcBef>
                        <a:spcAft>
                          <a:spcPts val="0"/>
                        </a:spcAft>
                      </a:pPr>
                      <a:r>
                        <a:rPr lang="en-US" sz="1600">
                          <a:effectLst/>
                        </a:rPr>
                        <a:t>NN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(Current work)</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0.008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0.965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0.931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0.299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0.185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979479"/>
                  </a:ext>
                </a:extLst>
              </a:tr>
              <a:tr h="0">
                <a:tc>
                  <a:txBody>
                    <a:bodyPr/>
                    <a:lstStyle/>
                    <a:p>
                      <a:pPr marL="0" marR="0">
                        <a:spcBef>
                          <a:spcPts val="0"/>
                        </a:spcBef>
                        <a:spcAft>
                          <a:spcPts val="0"/>
                        </a:spcAft>
                      </a:pPr>
                      <a:r>
                        <a:rPr lang="en-GB" sz="1600">
                          <a:effectLst/>
                        </a:rPr>
                        <a:t>BP network with original parameters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4">
                  <a:txBody>
                    <a:bodyPr/>
                    <a:lstStyle/>
                    <a:p>
                      <a:pPr marL="0" marR="0" algn="ctr">
                        <a:spcBef>
                          <a:spcPts val="0"/>
                        </a:spcBef>
                        <a:spcAft>
                          <a:spcPts val="0"/>
                        </a:spcAft>
                      </a:pPr>
                      <a:r>
                        <a:rPr lang="en-GB" sz="1600" dirty="0">
                          <a:effectLst/>
                        </a:rPr>
                        <a:t>(Wang, et al., 2018)</a:t>
                      </a:r>
                    </a:p>
                  </a:txBody>
                  <a:tcPr marL="68580" marR="68580" marT="0" marB="0" anchor="ctr"/>
                </a:tc>
                <a:tc>
                  <a:txBody>
                    <a:bodyPr/>
                    <a:lstStyle/>
                    <a:p>
                      <a:pPr marL="0" marR="0" algn="ctr">
                        <a:spcBef>
                          <a:spcPts val="0"/>
                        </a:spcBef>
                        <a:spcAft>
                          <a:spcPts val="0"/>
                        </a:spcAft>
                      </a:pPr>
                      <a:r>
                        <a:rPr lang="en-US" sz="1600">
                          <a:effectLst/>
                        </a:rPr>
                        <a:t>0.4539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0.6183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4882654"/>
                  </a:ext>
                </a:extLst>
              </a:tr>
              <a:tr h="0">
                <a:tc>
                  <a:txBody>
                    <a:bodyPr/>
                    <a:lstStyle/>
                    <a:p>
                      <a:pPr marL="0" marR="0">
                        <a:spcBef>
                          <a:spcPts val="0"/>
                        </a:spcBef>
                        <a:spcAft>
                          <a:spcPts val="0"/>
                        </a:spcAft>
                      </a:pPr>
                      <a:r>
                        <a:rPr lang="en-GB" sz="1600">
                          <a:effectLst/>
                        </a:rPr>
                        <a:t>BP network with Gaussian parameters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gn="ctr">
                        <a:spcBef>
                          <a:spcPts val="0"/>
                        </a:spcBef>
                        <a:spcAft>
                          <a:spcPts val="0"/>
                        </a:spcAft>
                      </a:pPr>
                      <a:r>
                        <a:rPr lang="en-GB" sz="1600">
                          <a:effectLst/>
                        </a:rPr>
                        <a:t>(Wang, et al., 2018)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0.3529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0.6687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0953412"/>
                  </a:ext>
                </a:extLst>
              </a:tr>
              <a:tr h="0">
                <a:tc>
                  <a:txBody>
                    <a:bodyPr/>
                    <a:lstStyle/>
                    <a:p>
                      <a:pPr marL="0" marR="0">
                        <a:spcBef>
                          <a:spcPts val="0"/>
                        </a:spcBef>
                        <a:spcAft>
                          <a:spcPts val="0"/>
                        </a:spcAft>
                      </a:pPr>
                      <a:r>
                        <a:rPr lang="en-GB" sz="1600">
                          <a:effectLst/>
                        </a:rPr>
                        <a:t>SVR with original parameters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gn="ctr">
                        <a:spcBef>
                          <a:spcPts val="0"/>
                        </a:spcBef>
                        <a:spcAft>
                          <a:spcPts val="0"/>
                        </a:spcAft>
                      </a:pPr>
                      <a:r>
                        <a:rPr lang="en-GB" sz="1600">
                          <a:effectLst/>
                        </a:rPr>
                        <a:t>(Wang, et al., 2018)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1.0024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0.4587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273919"/>
                  </a:ext>
                </a:extLst>
              </a:tr>
              <a:tr h="0">
                <a:tc>
                  <a:txBody>
                    <a:bodyPr/>
                    <a:lstStyle/>
                    <a:p>
                      <a:pPr marL="0" marR="0">
                        <a:spcBef>
                          <a:spcPts val="0"/>
                        </a:spcBef>
                        <a:spcAft>
                          <a:spcPts val="0"/>
                        </a:spcAft>
                      </a:pPr>
                      <a:r>
                        <a:rPr lang="en-GB" sz="1600">
                          <a:effectLst/>
                        </a:rPr>
                        <a:t>SVR with Gaussian parameters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gn="ctr">
                        <a:spcBef>
                          <a:spcPts val="0"/>
                        </a:spcBef>
                        <a:spcAft>
                          <a:spcPts val="0"/>
                        </a:spcAft>
                      </a:pPr>
                      <a:r>
                        <a:rPr lang="en-GB" sz="1600" dirty="0">
                          <a:effectLst/>
                        </a:rPr>
                        <a:t>(Wang, et al., 2018)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0.3649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0.6624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191444"/>
                  </a:ext>
                </a:extLst>
              </a:tr>
              <a:tr h="0">
                <a:tc>
                  <a:txBody>
                    <a:bodyPr/>
                    <a:lstStyle/>
                    <a:p>
                      <a:pPr marL="0" marR="0">
                        <a:spcBef>
                          <a:spcPts val="0"/>
                        </a:spcBef>
                        <a:spcAft>
                          <a:spcPts val="0"/>
                        </a:spcAft>
                      </a:pPr>
                      <a:r>
                        <a:rPr lang="en-US" sz="1600">
                          <a:effectLst/>
                        </a:rPr>
                        <a:t>SVM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gn="ctr">
                        <a:spcBef>
                          <a:spcPts val="0"/>
                        </a:spcBef>
                        <a:spcAft>
                          <a:spcPts val="0"/>
                        </a:spcAft>
                      </a:pPr>
                      <a:r>
                        <a:rPr lang="en-GB" sz="1600" dirty="0">
                          <a:effectLst/>
                        </a:rPr>
                        <a:t>(Qian, et al., 2019)</a:t>
                      </a:r>
                    </a:p>
                  </a:txBody>
                  <a:tcPr marL="68580" marR="68580" marT="0" marB="0" anchor="ctr"/>
                </a:tc>
                <a:tc>
                  <a:txBody>
                    <a:bodyPr/>
                    <a:lstStyle/>
                    <a:p>
                      <a:pPr marL="0" marR="0" algn="ctr">
                        <a:spcBef>
                          <a:spcPts val="0"/>
                        </a:spcBef>
                        <a:spcAft>
                          <a:spcPts val="0"/>
                        </a:spcAft>
                      </a:pPr>
                      <a:r>
                        <a:rPr lang="en-US" sz="16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0.5886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50.9144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67.0491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412788"/>
                  </a:ext>
                </a:extLst>
              </a:tr>
              <a:tr h="0">
                <a:tc>
                  <a:txBody>
                    <a:bodyPr/>
                    <a:lstStyle/>
                    <a:p>
                      <a:pPr marL="0" marR="0">
                        <a:spcBef>
                          <a:spcPts val="0"/>
                        </a:spcBef>
                        <a:spcAft>
                          <a:spcPts val="0"/>
                        </a:spcAft>
                      </a:pPr>
                      <a:r>
                        <a:rPr lang="en-US" sz="1600">
                          <a:effectLst/>
                        </a:rPr>
                        <a:t>BP</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gn="ctr">
                        <a:spcBef>
                          <a:spcPts val="0"/>
                        </a:spcBef>
                        <a:spcAft>
                          <a:spcPts val="0"/>
                        </a:spcAft>
                      </a:pPr>
                      <a:r>
                        <a:rPr lang="en-GB" sz="1600">
                          <a:effectLst/>
                        </a:rPr>
                        <a:t>(Qian, et al., 2019)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0.8093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59.7562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23.5882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4730868"/>
                  </a:ext>
                </a:extLst>
              </a:tr>
              <a:tr h="0">
                <a:tc>
                  <a:txBody>
                    <a:bodyPr/>
                    <a:lstStyle/>
                    <a:p>
                      <a:pPr marL="0" marR="0">
                        <a:spcBef>
                          <a:spcPts val="0"/>
                        </a:spcBef>
                        <a:spcAft>
                          <a:spcPts val="0"/>
                        </a:spcAft>
                      </a:pPr>
                      <a:r>
                        <a:rPr lang="en-US" sz="1600">
                          <a:effectLst/>
                        </a:rPr>
                        <a:t>LSTM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gn="ctr">
                        <a:spcBef>
                          <a:spcPts val="0"/>
                        </a:spcBef>
                        <a:spcAft>
                          <a:spcPts val="0"/>
                        </a:spcAft>
                      </a:pPr>
                      <a:r>
                        <a:rPr lang="en-GB" sz="1600" dirty="0">
                          <a:effectLst/>
                        </a:rPr>
                        <a:t>(Qian, et al., 2019)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0.9338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28.9063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16.1069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1386975"/>
                  </a:ext>
                </a:extLst>
              </a:tr>
            </a:tbl>
          </a:graphicData>
        </a:graphic>
      </p:graphicFrame>
    </p:spTree>
    <p:extLst>
      <p:ext uri="{BB962C8B-B14F-4D97-AF65-F5344CB8AC3E}">
        <p14:creationId xmlns:p14="http://schemas.microsoft.com/office/powerpoint/2010/main" val="474367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6E753-AA10-C8D8-F0B3-E5AC07C543EE}"/>
              </a:ext>
            </a:extLst>
          </p:cNvPr>
          <p:cNvSpPr>
            <a:spLocks noGrp="1"/>
          </p:cNvSpPr>
          <p:nvPr>
            <p:ph type="title"/>
          </p:nvPr>
        </p:nvSpPr>
        <p:spPr/>
        <p:txBody>
          <a:bodyPr/>
          <a:lstStyle/>
          <a:p>
            <a:r>
              <a:rPr lang="en-GB" dirty="0"/>
              <a:t>Conclusions</a:t>
            </a:r>
            <a:endParaRPr lang="en-US" dirty="0"/>
          </a:p>
        </p:txBody>
      </p:sp>
      <p:sp>
        <p:nvSpPr>
          <p:cNvPr id="3" name="TextBox 2">
            <a:extLst>
              <a:ext uri="{FF2B5EF4-FFF2-40B4-BE49-F238E27FC236}">
                <a16:creationId xmlns:a16="http://schemas.microsoft.com/office/drawing/2014/main" id="{C2C3DEEA-3BB2-B2B7-4AFA-6AAF92AD80A8}"/>
              </a:ext>
            </a:extLst>
          </p:cNvPr>
          <p:cNvSpPr txBox="1"/>
          <p:nvPr/>
        </p:nvSpPr>
        <p:spPr>
          <a:xfrm>
            <a:off x="527051" y="2036233"/>
            <a:ext cx="3566125" cy="3938195"/>
          </a:xfrm>
          <a:prstGeom prst="roundRect">
            <a:avLst>
              <a:gd name="adj" fmla="val 7240"/>
            </a:avLst>
          </a:prstGeom>
          <a:solidFill>
            <a:schemeClr val="accent1"/>
          </a:solidFill>
          <a:ln>
            <a:solidFill>
              <a:schemeClr val="tx1"/>
            </a:solidFill>
          </a:ln>
        </p:spPr>
        <p:txBody>
          <a:bodyPr wrap="square" tIns="240000" rtlCol="0">
            <a:noAutofit/>
          </a:bodyPr>
          <a:lstStyle/>
          <a:p>
            <a:pPr defTabSz="609585">
              <a:spcBef>
                <a:spcPts val="800"/>
              </a:spcBef>
              <a:defRPr/>
            </a:pPr>
            <a:r>
              <a:rPr lang="en-GB" sz="1467" b="1" dirty="0">
                <a:solidFill>
                  <a:srgbClr val="FFFFFF"/>
                </a:solidFill>
              </a:rPr>
              <a:t>Conclusions</a:t>
            </a:r>
          </a:p>
          <a:p>
            <a:pPr defTabSz="609585">
              <a:spcBef>
                <a:spcPts val="800"/>
              </a:spcBef>
              <a:defRPr/>
            </a:pPr>
            <a:br>
              <a:rPr lang="en-GB" sz="1467" dirty="0">
                <a:solidFill>
                  <a:srgbClr val="FFFFFF"/>
                </a:solidFill>
              </a:rPr>
            </a:br>
            <a:r>
              <a:rPr lang="en-US" sz="1467" dirty="0">
                <a:solidFill>
                  <a:srgbClr val="FFFFFF"/>
                </a:solidFill>
              </a:rPr>
              <a:t>Work has demonstrated ML/AI can be effectively applied to Gas Dispersion Modelling</a:t>
            </a:r>
          </a:p>
          <a:p>
            <a:pPr defTabSz="609585">
              <a:spcBef>
                <a:spcPts val="800"/>
              </a:spcBef>
              <a:defRPr/>
            </a:pPr>
            <a:endParaRPr lang="en-US" sz="1467" dirty="0">
              <a:solidFill>
                <a:srgbClr val="FFFFFF"/>
              </a:solidFill>
            </a:endParaRPr>
          </a:p>
          <a:p>
            <a:pPr defTabSz="609585">
              <a:spcBef>
                <a:spcPts val="800"/>
              </a:spcBef>
              <a:defRPr/>
            </a:pPr>
            <a:r>
              <a:rPr lang="en-US" sz="1467" dirty="0">
                <a:solidFill>
                  <a:srgbClr val="FFFFFF"/>
                </a:solidFill>
              </a:rPr>
              <a:t>Speed of Development: Much quicker than traditional approaches (timescale of “months” vs “years”) </a:t>
            </a:r>
          </a:p>
          <a:p>
            <a:pPr defTabSz="609585">
              <a:spcBef>
                <a:spcPts val="800"/>
              </a:spcBef>
              <a:defRPr/>
            </a:pPr>
            <a:endParaRPr lang="en-US" sz="1467" dirty="0">
              <a:solidFill>
                <a:srgbClr val="FFFFFF"/>
              </a:solidFill>
            </a:endParaRPr>
          </a:p>
          <a:p>
            <a:pPr defTabSz="609585">
              <a:spcBef>
                <a:spcPts val="800"/>
              </a:spcBef>
              <a:defRPr/>
            </a:pPr>
            <a:r>
              <a:rPr lang="en-US" sz="1467" dirty="0">
                <a:solidFill>
                  <a:srgbClr val="FFFFFF"/>
                </a:solidFill>
              </a:rPr>
              <a:t>Model Accuracy: At par / exceeds the metrics for both first-principle models and other data-driven approaches</a:t>
            </a:r>
          </a:p>
          <a:p>
            <a:pPr defTabSz="609585">
              <a:spcBef>
                <a:spcPts val="800"/>
              </a:spcBef>
              <a:defRPr/>
            </a:pPr>
            <a:endParaRPr lang="en-GB" sz="1200" dirty="0">
              <a:solidFill>
                <a:srgbClr val="FFFFFF"/>
              </a:solidFill>
            </a:endParaRPr>
          </a:p>
        </p:txBody>
      </p:sp>
      <p:sp>
        <p:nvSpPr>
          <p:cNvPr id="4" name="TextBox 3">
            <a:extLst>
              <a:ext uri="{FF2B5EF4-FFF2-40B4-BE49-F238E27FC236}">
                <a16:creationId xmlns:a16="http://schemas.microsoft.com/office/drawing/2014/main" id="{1FD3DD28-5F0F-5865-A342-58F0EA264097}"/>
              </a:ext>
            </a:extLst>
          </p:cNvPr>
          <p:cNvSpPr txBox="1"/>
          <p:nvPr/>
        </p:nvSpPr>
        <p:spPr>
          <a:xfrm>
            <a:off x="4310036" y="2036233"/>
            <a:ext cx="3566125" cy="3938195"/>
          </a:xfrm>
          <a:prstGeom prst="roundRect">
            <a:avLst>
              <a:gd name="adj" fmla="val 7240"/>
            </a:avLst>
          </a:prstGeom>
          <a:solidFill>
            <a:schemeClr val="accent4"/>
          </a:solidFill>
          <a:ln>
            <a:solidFill>
              <a:schemeClr val="tx1"/>
            </a:solidFill>
          </a:ln>
        </p:spPr>
        <p:txBody>
          <a:bodyPr wrap="square" tIns="240000" rtlCol="0">
            <a:noAutofit/>
          </a:bodyPr>
          <a:lstStyle/>
          <a:p>
            <a:pPr defTabSz="609585">
              <a:spcBef>
                <a:spcPts val="800"/>
              </a:spcBef>
              <a:defRPr/>
            </a:pPr>
            <a:r>
              <a:rPr lang="en-GB" sz="1467" b="1" dirty="0"/>
              <a:t>Limitations</a:t>
            </a:r>
          </a:p>
          <a:p>
            <a:pPr defTabSz="609585">
              <a:spcBef>
                <a:spcPts val="800"/>
              </a:spcBef>
              <a:defRPr/>
            </a:pPr>
            <a:br>
              <a:rPr lang="en-GB" sz="1467" dirty="0"/>
            </a:br>
            <a:r>
              <a:rPr lang="en-US" sz="1467" dirty="0"/>
              <a:t>Narrow scope of the dataset used – which limits generalizability</a:t>
            </a:r>
          </a:p>
          <a:p>
            <a:pPr defTabSz="609585">
              <a:spcBef>
                <a:spcPts val="800"/>
              </a:spcBef>
              <a:defRPr/>
            </a:pPr>
            <a:endParaRPr lang="en-US" sz="1467" dirty="0"/>
          </a:p>
          <a:p>
            <a:pPr defTabSz="609585">
              <a:spcBef>
                <a:spcPts val="800"/>
              </a:spcBef>
              <a:defRPr/>
            </a:pPr>
            <a:r>
              <a:rPr lang="en-US" sz="1467" dirty="0"/>
              <a:t>No insight into causal understanding of underlying dispersion mechanism / key drivers of predictions</a:t>
            </a:r>
          </a:p>
          <a:p>
            <a:pPr defTabSz="609585">
              <a:spcBef>
                <a:spcPts val="800"/>
              </a:spcBef>
              <a:defRPr/>
            </a:pPr>
            <a:br>
              <a:rPr lang="en-GB" sz="1467" dirty="0"/>
            </a:br>
            <a:endParaRPr lang="en-GB" sz="1200" dirty="0"/>
          </a:p>
        </p:txBody>
      </p:sp>
      <p:sp>
        <p:nvSpPr>
          <p:cNvPr id="5" name="TextBox 4">
            <a:extLst>
              <a:ext uri="{FF2B5EF4-FFF2-40B4-BE49-F238E27FC236}">
                <a16:creationId xmlns:a16="http://schemas.microsoft.com/office/drawing/2014/main" id="{6AF8A94D-BEA4-61EC-DD3B-2E0536EE7C59}"/>
              </a:ext>
            </a:extLst>
          </p:cNvPr>
          <p:cNvSpPr txBox="1"/>
          <p:nvPr/>
        </p:nvSpPr>
        <p:spPr>
          <a:xfrm>
            <a:off x="8093022" y="2036233"/>
            <a:ext cx="3566125" cy="3938195"/>
          </a:xfrm>
          <a:prstGeom prst="roundRect">
            <a:avLst>
              <a:gd name="adj" fmla="val 7240"/>
            </a:avLst>
          </a:prstGeom>
          <a:solidFill>
            <a:schemeClr val="accent6"/>
          </a:solidFill>
          <a:ln>
            <a:solidFill>
              <a:schemeClr val="tx2"/>
            </a:solidFill>
          </a:ln>
        </p:spPr>
        <p:txBody>
          <a:bodyPr wrap="square" tIns="240000" rtlCol="0">
            <a:noAutofit/>
          </a:bodyPr>
          <a:lstStyle/>
          <a:p>
            <a:pPr defTabSz="609585">
              <a:spcBef>
                <a:spcPts val="800"/>
              </a:spcBef>
              <a:defRPr/>
            </a:pPr>
            <a:r>
              <a:rPr lang="en-GB" sz="1467" b="1" dirty="0">
                <a:solidFill>
                  <a:srgbClr val="FFFFFF"/>
                </a:solidFill>
              </a:rPr>
              <a:t>Overall</a:t>
            </a:r>
          </a:p>
          <a:p>
            <a:pPr defTabSz="609585">
              <a:spcBef>
                <a:spcPts val="800"/>
              </a:spcBef>
              <a:defRPr/>
            </a:pPr>
            <a:br>
              <a:rPr lang="en-GB" sz="1467" dirty="0">
                <a:solidFill>
                  <a:srgbClr val="FFFFFF"/>
                </a:solidFill>
              </a:rPr>
            </a:br>
            <a:r>
              <a:rPr lang="en-US" sz="1467" dirty="0">
                <a:solidFill>
                  <a:srgbClr val="FFFFFF"/>
                </a:solidFill>
              </a:rPr>
              <a:t>Not an “either/or” but “and” </a:t>
            </a:r>
          </a:p>
          <a:p>
            <a:pPr defTabSz="609585">
              <a:spcBef>
                <a:spcPts val="800"/>
              </a:spcBef>
              <a:defRPr/>
            </a:pPr>
            <a:endParaRPr lang="en-US" sz="1467" dirty="0">
              <a:solidFill>
                <a:srgbClr val="FFFFFF"/>
              </a:solidFill>
            </a:endParaRPr>
          </a:p>
          <a:p>
            <a:pPr defTabSz="609585">
              <a:spcBef>
                <a:spcPts val="800"/>
              </a:spcBef>
              <a:defRPr/>
            </a:pPr>
            <a:r>
              <a:rPr lang="en-US" sz="1467" dirty="0">
                <a:solidFill>
                  <a:srgbClr val="FFFFFF"/>
                </a:solidFill>
              </a:rPr>
              <a:t>Recommendation is to see how the best of both approaches can be combined to achieve better models. For e.g., “domain knowledge” was instrumental in providing key insights to process the data, build the models etc. </a:t>
            </a:r>
          </a:p>
          <a:p>
            <a:pPr defTabSz="609585">
              <a:spcBef>
                <a:spcPts val="800"/>
              </a:spcBef>
              <a:defRPr/>
            </a:pPr>
            <a:endParaRPr lang="en-GB" sz="1200" dirty="0">
              <a:solidFill>
                <a:srgbClr val="FFFFFF"/>
              </a:solidFill>
            </a:endParaRPr>
          </a:p>
        </p:txBody>
      </p:sp>
      <p:grpSp>
        <p:nvGrpSpPr>
          <p:cNvPr id="14" name="Group 13">
            <a:extLst>
              <a:ext uri="{FF2B5EF4-FFF2-40B4-BE49-F238E27FC236}">
                <a16:creationId xmlns:a16="http://schemas.microsoft.com/office/drawing/2014/main" id="{BB6A4A6D-33F8-89DD-35B0-0ACBBC35B637}"/>
              </a:ext>
            </a:extLst>
          </p:cNvPr>
          <p:cNvGrpSpPr/>
          <p:nvPr/>
        </p:nvGrpSpPr>
        <p:grpSpPr>
          <a:xfrm>
            <a:off x="3956384" y="3787320"/>
            <a:ext cx="436021" cy="436021"/>
            <a:chOff x="2947191" y="2784037"/>
            <a:chExt cx="327016" cy="327016"/>
          </a:xfrm>
        </p:grpSpPr>
        <p:sp>
          <p:nvSpPr>
            <p:cNvPr id="17" name="Oval 16">
              <a:extLst>
                <a:ext uri="{FF2B5EF4-FFF2-40B4-BE49-F238E27FC236}">
                  <a16:creationId xmlns:a16="http://schemas.microsoft.com/office/drawing/2014/main" id="{F6C1176A-0C0C-4A76-476B-1E75D9036EA5}"/>
                </a:ext>
              </a:extLst>
            </p:cNvPr>
            <p:cNvSpPr/>
            <p:nvPr/>
          </p:nvSpPr>
          <p:spPr>
            <a:xfrm>
              <a:off x="2947191" y="2784037"/>
              <a:ext cx="327016" cy="327016"/>
            </a:xfrm>
            <a:prstGeom prst="ellipse">
              <a:avLst/>
            </a:prstGeom>
            <a:solidFill>
              <a:schemeClr val="bg1"/>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2400" dirty="0">
                <a:solidFill>
                  <a:schemeClr val="tx1"/>
                </a:solidFill>
              </a:endParaRPr>
            </a:p>
          </p:txBody>
        </p:sp>
        <p:sp>
          <p:nvSpPr>
            <p:cNvPr id="18" name="Content Placeholder 21">
              <a:extLst>
                <a:ext uri="{FF2B5EF4-FFF2-40B4-BE49-F238E27FC236}">
                  <a16:creationId xmlns:a16="http://schemas.microsoft.com/office/drawing/2014/main" id="{6B1C96AD-7261-C50B-EBEE-DE8D8E42BBA1}"/>
                </a:ext>
              </a:extLst>
            </p:cNvPr>
            <p:cNvSpPr/>
            <p:nvPr/>
          </p:nvSpPr>
          <p:spPr>
            <a:xfrm>
              <a:off x="3072356" y="2873828"/>
              <a:ext cx="91879" cy="170125"/>
            </a:xfrm>
            <a:custGeom>
              <a:avLst/>
              <a:gdLst>
                <a:gd name="connsiteX0" fmla="*/ 125844 w 128556"/>
                <a:gd name="connsiteY0" fmla="*/ 112486 h 238036"/>
                <a:gd name="connsiteX1" fmla="*/ 15745 w 128556"/>
                <a:gd name="connsiteY1" fmla="*/ 2692 h 238036"/>
                <a:gd name="connsiteX2" fmla="*/ 2696 w 128556"/>
                <a:gd name="connsiteY2" fmla="*/ 2710 h 238036"/>
                <a:gd name="connsiteX3" fmla="*/ 2715 w 128556"/>
                <a:gd name="connsiteY3" fmla="*/ 15759 h 238036"/>
                <a:gd name="connsiteX4" fmla="*/ 106261 w 128556"/>
                <a:gd name="connsiteY4" fmla="*/ 119019 h 238036"/>
                <a:gd name="connsiteX5" fmla="*/ 2711 w 128556"/>
                <a:gd name="connsiteY5" fmla="*/ 222278 h 238036"/>
                <a:gd name="connsiteX6" fmla="*/ 2693 w 128556"/>
                <a:gd name="connsiteY6" fmla="*/ 235324 h 238036"/>
                <a:gd name="connsiteX7" fmla="*/ 9228 w 128556"/>
                <a:gd name="connsiteY7" fmla="*/ 238037 h 238036"/>
                <a:gd name="connsiteX8" fmla="*/ 15745 w 128556"/>
                <a:gd name="connsiteY8" fmla="*/ 235343 h 238036"/>
                <a:gd name="connsiteX9" fmla="*/ 125844 w 128556"/>
                <a:gd name="connsiteY9" fmla="*/ 125551 h 238036"/>
                <a:gd name="connsiteX10" fmla="*/ 128557 w 128556"/>
                <a:gd name="connsiteY10" fmla="*/ 119019 h 238036"/>
                <a:gd name="connsiteX11" fmla="*/ 125844 w 128556"/>
                <a:gd name="connsiteY11" fmla="*/ 112486 h 23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556" h="238036">
                  <a:moveTo>
                    <a:pt x="125844" y="112486"/>
                  </a:moveTo>
                  <a:lnTo>
                    <a:pt x="15745" y="2692"/>
                  </a:lnTo>
                  <a:cubicBezTo>
                    <a:pt x="12138" y="-903"/>
                    <a:pt x="6298" y="-897"/>
                    <a:pt x="2696" y="2710"/>
                  </a:cubicBezTo>
                  <a:cubicBezTo>
                    <a:pt x="-902" y="6318"/>
                    <a:pt x="-893" y="12161"/>
                    <a:pt x="2715" y="15759"/>
                  </a:cubicBezTo>
                  <a:lnTo>
                    <a:pt x="106261" y="119019"/>
                  </a:lnTo>
                  <a:lnTo>
                    <a:pt x="2711" y="222278"/>
                  </a:lnTo>
                  <a:cubicBezTo>
                    <a:pt x="-896" y="225877"/>
                    <a:pt x="-905" y="231716"/>
                    <a:pt x="2693" y="235324"/>
                  </a:cubicBezTo>
                  <a:cubicBezTo>
                    <a:pt x="4498" y="237133"/>
                    <a:pt x="6863" y="238037"/>
                    <a:pt x="9228" y="238037"/>
                  </a:cubicBezTo>
                  <a:cubicBezTo>
                    <a:pt x="11587" y="238037"/>
                    <a:pt x="13943" y="237139"/>
                    <a:pt x="15745" y="235343"/>
                  </a:cubicBezTo>
                  <a:lnTo>
                    <a:pt x="125844" y="125551"/>
                  </a:lnTo>
                  <a:cubicBezTo>
                    <a:pt x="127582" y="123822"/>
                    <a:pt x="128557" y="121470"/>
                    <a:pt x="128557" y="119019"/>
                  </a:cubicBezTo>
                  <a:cubicBezTo>
                    <a:pt x="128557" y="116568"/>
                    <a:pt x="127579" y="114218"/>
                    <a:pt x="125844" y="112486"/>
                  </a:cubicBezTo>
                  <a:close/>
                </a:path>
              </a:pathLst>
            </a:custGeom>
            <a:solidFill>
              <a:schemeClr val="tx1"/>
            </a:solidFill>
            <a:ln w="446" cap="flat">
              <a:noFill/>
              <a:prstDash val="solid"/>
              <a:miter/>
            </a:ln>
          </p:spPr>
          <p:txBody>
            <a:bodyPr rtlCol="0" anchor="ctr"/>
            <a:lstStyle/>
            <a:p>
              <a:endParaRPr lang="en-GB" sz="2400"/>
            </a:p>
          </p:txBody>
        </p:sp>
      </p:grpSp>
      <p:grpSp>
        <p:nvGrpSpPr>
          <p:cNvPr id="19" name="Group 18">
            <a:extLst>
              <a:ext uri="{FF2B5EF4-FFF2-40B4-BE49-F238E27FC236}">
                <a16:creationId xmlns:a16="http://schemas.microsoft.com/office/drawing/2014/main" id="{EF05E8DA-0D6B-59E2-77BB-5B053FB392B3}"/>
              </a:ext>
            </a:extLst>
          </p:cNvPr>
          <p:cNvGrpSpPr/>
          <p:nvPr/>
        </p:nvGrpSpPr>
        <p:grpSpPr>
          <a:xfrm>
            <a:off x="7739370" y="3787320"/>
            <a:ext cx="436021" cy="436021"/>
            <a:chOff x="2947191" y="2784037"/>
            <a:chExt cx="327016" cy="327016"/>
          </a:xfrm>
        </p:grpSpPr>
        <p:sp>
          <p:nvSpPr>
            <p:cNvPr id="20" name="Oval 19">
              <a:extLst>
                <a:ext uri="{FF2B5EF4-FFF2-40B4-BE49-F238E27FC236}">
                  <a16:creationId xmlns:a16="http://schemas.microsoft.com/office/drawing/2014/main" id="{336DA22B-6A4C-46C2-C117-4A4A45075849}"/>
                </a:ext>
              </a:extLst>
            </p:cNvPr>
            <p:cNvSpPr/>
            <p:nvPr/>
          </p:nvSpPr>
          <p:spPr>
            <a:xfrm>
              <a:off x="2947191" y="2784037"/>
              <a:ext cx="327016" cy="327016"/>
            </a:xfrm>
            <a:prstGeom prst="ellipse">
              <a:avLst/>
            </a:prstGeom>
            <a:solidFill>
              <a:schemeClr val="bg1"/>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2400" dirty="0">
                <a:solidFill>
                  <a:schemeClr val="tx1"/>
                </a:solidFill>
              </a:endParaRPr>
            </a:p>
          </p:txBody>
        </p:sp>
        <p:sp>
          <p:nvSpPr>
            <p:cNvPr id="21" name="Content Placeholder 21">
              <a:extLst>
                <a:ext uri="{FF2B5EF4-FFF2-40B4-BE49-F238E27FC236}">
                  <a16:creationId xmlns:a16="http://schemas.microsoft.com/office/drawing/2014/main" id="{AD518EC0-B22F-73C8-5537-D0401CB6BD55}"/>
                </a:ext>
              </a:extLst>
            </p:cNvPr>
            <p:cNvSpPr/>
            <p:nvPr/>
          </p:nvSpPr>
          <p:spPr>
            <a:xfrm>
              <a:off x="3072356" y="2873828"/>
              <a:ext cx="91879" cy="170125"/>
            </a:xfrm>
            <a:custGeom>
              <a:avLst/>
              <a:gdLst>
                <a:gd name="connsiteX0" fmla="*/ 125844 w 128556"/>
                <a:gd name="connsiteY0" fmla="*/ 112486 h 238036"/>
                <a:gd name="connsiteX1" fmla="*/ 15745 w 128556"/>
                <a:gd name="connsiteY1" fmla="*/ 2692 h 238036"/>
                <a:gd name="connsiteX2" fmla="*/ 2696 w 128556"/>
                <a:gd name="connsiteY2" fmla="*/ 2710 h 238036"/>
                <a:gd name="connsiteX3" fmla="*/ 2715 w 128556"/>
                <a:gd name="connsiteY3" fmla="*/ 15759 h 238036"/>
                <a:gd name="connsiteX4" fmla="*/ 106261 w 128556"/>
                <a:gd name="connsiteY4" fmla="*/ 119019 h 238036"/>
                <a:gd name="connsiteX5" fmla="*/ 2711 w 128556"/>
                <a:gd name="connsiteY5" fmla="*/ 222278 h 238036"/>
                <a:gd name="connsiteX6" fmla="*/ 2693 w 128556"/>
                <a:gd name="connsiteY6" fmla="*/ 235324 h 238036"/>
                <a:gd name="connsiteX7" fmla="*/ 9228 w 128556"/>
                <a:gd name="connsiteY7" fmla="*/ 238037 h 238036"/>
                <a:gd name="connsiteX8" fmla="*/ 15745 w 128556"/>
                <a:gd name="connsiteY8" fmla="*/ 235343 h 238036"/>
                <a:gd name="connsiteX9" fmla="*/ 125844 w 128556"/>
                <a:gd name="connsiteY9" fmla="*/ 125551 h 238036"/>
                <a:gd name="connsiteX10" fmla="*/ 128557 w 128556"/>
                <a:gd name="connsiteY10" fmla="*/ 119019 h 238036"/>
                <a:gd name="connsiteX11" fmla="*/ 125844 w 128556"/>
                <a:gd name="connsiteY11" fmla="*/ 112486 h 23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556" h="238036">
                  <a:moveTo>
                    <a:pt x="125844" y="112486"/>
                  </a:moveTo>
                  <a:lnTo>
                    <a:pt x="15745" y="2692"/>
                  </a:lnTo>
                  <a:cubicBezTo>
                    <a:pt x="12138" y="-903"/>
                    <a:pt x="6298" y="-897"/>
                    <a:pt x="2696" y="2710"/>
                  </a:cubicBezTo>
                  <a:cubicBezTo>
                    <a:pt x="-902" y="6318"/>
                    <a:pt x="-893" y="12161"/>
                    <a:pt x="2715" y="15759"/>
                  </a:cubicBezTo>
                  <a:lnTo>
                    <a:pt x="106261" y="119019"/>
                  </a:lnTo>
                  <a:lnTo>
                    <a:pt x="2711" y="222278"/>
                  </a:lnTo>
                  <a:cubicBezTo>
                    <a:pt x="-896" y="225877"/>
                    <a:pt x="-905" y="231716"/>
                    <a:pt x="2693" y="235324"/>
                  </a:cubicBezTo>
                  <a:cubicBezTo>
                    <a:pt x="4498" y="237133"/>
                    <a:pt x="6863" y="238037"/>
                    <a:pt x="9228" y="238037"/>
                  </a:cubicBezTo>
                  <a:cubicBezTo>
                    <a:pt x="11587" y="238037"/>
                    <a:pt x="13943" y="237139"/>
                    <a:pt x="15745" y="235343"/>
                  </a:cubicBezTo>
                  <a:lnTo>
                    <a:pt x="125844" y="125551"/>
                  </a:lnTo>
                  <a:cubicBezTo>
                    <a:pt x="127582" y="123822"/>
                    <a:pt x="128557" y="121470"/>
                    <a:pt x="128557" y="119019"/>
                  </a:cubicBezTo>
                  <a:cubicBezTo>
                    <a:pt x="128557" y="116568"/>
                    <a:pt x="127579" y="114218"/>
                    <a:pt x="125844" y="112486"/>
                  </a:cubicBezTo>
                  <a:close/>
                </a:path>
              </a:pathLst>
            </a:custGeom>
            <a:solidFill>
              <a:schemeClr val="tx1"/>
            </a:solidFill>
            <a:ln w="446" cap="flat">
              <a:noFill/>
              <a:prstDash val="solid"/>
              <a:miter/>
            </a:ln>
          </p:spPr>
          <p:txBody>
            <a:bodyPr rtlCol="0" anchor="ctr"/>
            <a:lstStyle/>
            <a:p>
              <a:endParaRPr lang="en-GB" sz="2400"/>
            </a:p>
          </p:txBody>
        </p:sp>
      </p:grpSp>
    </p:spTree>
    <p:extLst>
      <p:ext uri="{BB962C8B-B14F-4D97-AF65-F5344CB8AC3E}">
        <p14:creationId xmlns:p14="http://schemas.microsoft.com/office/powerpoint/2010/main" val="554057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C704-1B09-F011-6FC0-5E1879FA40D2}"/>
              </a:ext>
            </a:extLst>
          </p:cNvPr>
          <p:cNvSpPr>
            <a:spLocks noGrp="1"/>
          </p:cNvSpPr>
          <p:nvPr>
            <p:ph type="title"/>
          </p:nvPr>
        </p:nvSpPr>
        <p:spPr/>
        <p:txBody>
          <a:bodyPr/>
          <a:lstStyle/>
          <a:p>
            <a:r>
              <a:rPr lang="en-GB" dirty="0"/>
              <a:t>Industry Application</a:t>
            </a:r>
            <a:endParaRPr lang="en-US" dirty="0"/>
          </a:p>
        </p:txBody>
      </p:sp>
      <p:sp>
        <p:nvSpPr>
          <p:cNvPr id="3" name="Content Placeholder 2">
            <a:extLst>
              <a:ext uri="{FF2B5EF4-FFF2-40B4-BE49-F238E27FC236}">
                <a16:creationId xmlns:a16="http://schemas.microsoft.com/office/drawing/2014/main" id="{F2FD82DC-58D2-D6BD-03F6-9A90B797A3CD}"/>
              </a:ext>
            </a:extLst>
          </p:cNvPr>
          <p:cNvSpPr>
            <a:spLocks noGrp="1"/>
          </p:cNvSpPr>
          <p:nvPr>
            <p:ph idx="1"/>
          </p:nvPr>
        </p:nvSpPr>
        <p:spPr>
          <a:xfrm>
            <a:off x="838200" y="1825625"/>
            <a:ext cx="5694802" cy="4013382"/>
          </a:xfrm>
        </p:spPr>
        <p:txBody>
          <a:bodyPr>
            <a:normAutofit fontScale="92500" lnSpcReduction="10000"/>
          </a:bodyPr>
          <a:lstStyle/>
          <a:p>
            <a:r>
              <a:rPr lang="en-US" dirty="0"/>
              <a:t>Typical pathways include:</a:t>
            </a:r>
          </a:p>
          <a:p>
            <a:pPr lvl="1"/>
            <a:r>
              <a:rPr lang="en-US" b="1" dirty="0"/>
              <a:t>Open</a:t>
            </a:r>
            <a:r>
              <a:rPr lang="en-US" dirty="0"/>
              <a:t>: making the model / source code available</a:t>
            </a:r>
          </a:p>
          <a:p>
            <a:pPr lvl="1"/>
            <a:r>
              <a:rPr lang="en-US" b="1" dirty="0"/>
              <a:t>Closed</a:t>
            </a:r>
            <a:r>
              <a:rPr lang="en-US" dirty="0"/>
              <a:t>: making the model available via a software application (e.g., a Web API or Desktop Software Application)  </a:t>
            </a:r>
          </a:p>
          <a:p>
            <a:endParaRPr lang="en-US" dirty="0"/>
          </a:p>
          <a:p>
            <a:r>
              <a:rPr lang="en-US" dirty="0"/>
              <a:t>All information needed to reproduce this work is available online</a:t>
            </a:r>
          </a:p>
          <a:p>
            <a:pPr lvl="1"/>
            <a:r>
              <a:rPr lang="en-US" dirty="0"/>
              <a:t>Includes data and code (Python) to recreate/reproduce this work</a:t>
            </a:r>
          </a:p>
          <a:p>
            <a:endParaRPr lang="en-US" dirty="0"/>
          </a:p>
        </p:txBody>
      </p:sp>
      <p:pic>
        <p:nvPicPr>
          <p:cNvPr id="4" name="Picture 3">
            <a:extLst>
              <a:ext uri="{FF2B5EF4-FFF2-40B4-BE49-F238E27FC236}">
                <a16:creationId xmlns:a16="http://schemas.microsoft.com/office/drawing/2014/main" id="{E094ADE8-7FE1-3A6C-6D70-6428E1391555}"/>
              </a:ext>
            </a:extLst>
          </p:cNvPr>
          <p:cNvPicPr>
            <a:picLocks noChangeAspect="1"/>
          </p:cNvPicPr>
          <p:nvPr/>
        </p:nvPicPr>
        <p:blipFill>
          <a:blip r:embed="rId2"/>
          <a:stretch>
            <a:fillRect/>
          </a:stretch>
        </p:blipFill>
        <p:spPr>
          <a:xfrm>
            <a:off x="6858000" y="1690688"/>
            <a:ext cx="5059411" cy="2803130"/>
          </a:xfrm>
          <a:prstGeom prst="rect">
            <a:avLst/>
          </a:prstGeom>
        </p:spPr>
      </p:pic>
      <p:sp>
        <p:nvSpPr>
          <p:cNvPr id="5" name="TextBox 4">
            <a:extLst>
              <a:ext uri="{FF2B5EF4-FFF2-40B4-BE49-F238E27FC236}">
                <a16:creationId xmlns:a16="http://schemas.microsoft.com/office/drawing/2014/main" id="{CFEC8E98-C842-7429-8D02-5A24604EC24E}"/>
              </a:ext>
            </a:extLst>
          </p:cNvPr>
          <p:cNvSpPr txBox="1"/>
          <p:nvPr/>
        </p:nvSpPr>
        <p:spPr>
          <a:xfrm>
            <a:off x="6858000" y="4915677"/>
            <a:ext cx="5261760" cy="923330"/>
          </a:xfrm>
          <a:prstGeom prst="rect">
            <a:avLst/>
          </a:prstGeom>
          <a:noFill/>
        </p:spPr>
        <p:txBody>
          <a:bodyPr wrap="square" rtlCol="0">
            <a:spAutoFit/>
          </a:bodyPr>
          <a:lstStyle/>
          <a:p>
            <a:r>
              <a:rPr lang="en-GB" dirty="0">
                <a:hlinkClick r:id="rId3"/>
              </a:rPr>
              <a:t>https://github.com/kshaba01/data-driven-gas-dispersion-modelling-icheme-hazards-33</a:t>
            </a:r>
            <a:r>
              <a:rPr lang="en-GB" dirty="0"/>
              <a:t> </a:t>
            </a:r>
          </a:p>
          <a:p>
            <a:endParaRPr lang="en-US" dirty="0"/>
          </a:p>
        </p:txBody>
      </p:sp>
    </p:spTree>
    <p:extLst>
      <p:ext uri="{BB962C8B-B14F-4D97-AF65-F5344CB8AC3E}">
        <p14:creationId xmlns:p14="http://schemas.microsoft.com/office/powerpoint/2010/main" val="3546555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98D5FD1-22A3-7656-261B-819B2E94CC1E}"/>
              </a:ext>
            </a:extLst>
          </p:cNvPr>
          <p:cNvSpPr>
            <a:spLocks noGrp="1"/>
          </p:cNvSpPr>
          <p:nvPr>
            <p:ph type="title"/>
          </p:nvPr>
        </p:nvSpPr>
        <p:spPr/>
        <p:txBody>
          <a:bodyPr/>
          <a:lstStyle/>
          <a:p>
            <a:r>
              <a:rPr lang="en-US" dirty="0"/>
              <a:t>Sample Prediction Use-Case from the models</a:t>
            </a:r>
            <a:br>
              <a:rPr lang="en-US" dirty="0"/>
            </a:br>
            <a:endParaRPr lang="en-US" dirty="0"/>
          </a:p>
        </p:txBody>
      </p:sp>
      <p:sp>
        <p:nvSpPr>
          <p:cNvPr id="14" name="Text Placeholder 13">
            <a:extLst>
              <a:ext uri="{FF2B5EF4-FFF2-40B4-BE49-F238E27FC236}">
                <a16:creationId xmlns:a16="http://schemas.microsoft.com/office/drawing/2014/main" id="{7F86D593-59AC-87D8-D75F-B83D684967D8}"/>
              </a:ext>
            </a:extLst>
          </p:cNvPr>
          <p:cNvSpPr>
            <a:spLocks noGrp="1"/>
          </p:cNvSpPr>
          <p:nvPr>
            <p:ph type="body" idx="1"/>
          </p:nvPr>
        </p:nvSpPr>
        <p:spPr/>
        <p:txBody>
          <a:bodyPr/>
          <a:lstStyle/>
          <a:p>
            <a:pPr algn="ctr"/>
            <a:r>
              <a:rPr lang="en-GB" dirty="0"/>
              <a:t>INPUT</a:t>
            </a:r>
            <a:endParaRPr lang="en-US" dirty="0"/>
          </a:p>
        </p:txBody>
      </p:sp>
      <p:sp>
        <p:nvSpPr>
          <p:cNvPr id="12" name="Content Placeholder 11">
            <a:extLst>
              <a:ext uri="{FF2B5EF4-FFF2-40B4-BE49-F238E27FC236}">
                <a16:creationId xmlns:a16="http://schemas.microsoft.com/office/drawing/2014/main" id="{A03765DA-D0CE-F99A-C60E-380ABD3FD53B}"/>
              </a:ext>
            </a:extLst>
          </p:cNvPr>
          <p:cNvSpPr>
            <a:spLocks noGrp="1"/>
          </p:cNvSpPr>
          <p:nvPr>
            <p:ph sz="half" idx="2"/>
          </p:nvPr>
        </p:nvSpPr>
        <p:spPr/>
        <p:txBody>
          <a:bodyPr>
            <a:normAutofit/>
          </a:bodyPr>
          <a:lstStyle/>
          <a:p>
            <a:r>
              <a:rPr lang="en-US" sz="2000" i="1" dirty="0">
                <a:effectLst/>
                <a:latin typeface="Calibri" panose="020F0502020204030204" pitchFamily="34" charset="0"/>
                <a:ea typeface="Times New Roman" panose="02020603050405020304" pitchFamily="18" charset="0"/>
                <a:cs typeface="Calibri" panose="020F0502020204030204" pitchFamily="34" charset="0"/>
              </a:rPr>
              <a:t>{"Q (g/s)": 101.5, "Hs (m)": 0.46,"U_1m  (m/s)": 6.42, "</a:t>
            </a:r>
            <a:r>
              <a:rPr lang="en-US" sz="2000" i="1" dirty="0" err="1">
                <a:effectLst/>
                <a:latin typeface="Calibri" panose="020F0502020204030204" pitchFamily="34" charset="0"/>
                <a:ea typeface="Times New Roman" panose="02020603050405020304" pitchFamily="18" charset="0"/>
                <a:cs typeface="Calibri" panose="020F0502020204030204" pitchFamily="34" charset="0"/>
              </a:rPr>
              <a:t>Ustar</a:t>
            </a:r>
            <a:r>
              <a:rPr lang="en-US" sz="2000" i="1" dirty="0">
                <a:effectLst/>
                <a:latin typeface="Calibri" panose="020F0502020204030204" pitchFamily="34" charset="0"/>
                <a:ea typeface="Times New Roman" panose="02020603050405020304" pitchFamily="18" charset="0"/>
                <a:cs typeface="Calibri" panose="020F0502020204030204" pitchFamily="34" charset="0"/>
              </a:rPr>
              <a:t> (m/s)": 0.5039, "</a:t>
            </a:r>
            <a:r>
              <a:rPr lang="en-US" sz="2000" i="1" dirty="0" err="1">
                <a:effectLst/>
                <a:latin typeface="Calibri" panose="020F0502020204030204" pitchFamily="34" charset="0"/>
                <a:ea typeface="Times New Roman" panose="02020603050405020304" pitchFamily="18" charset="0"/>
                <a:cs typeface="Calibri" panose="020F0502020204030204" pitchFamily="34" charset="0"/>
              </a:rPr>
              <a:t>HeatFlux</a:t>
            </a:r>
            <a:r>
              <a:rPr lang="en-US" sz="2000" i="1" dirty="0">
                <a:effectLst/>
                <a:latin typeface="Calibri" panose="020F0502020204030204" pitchFamily="34" charset="0"/>
                <a:ea typeface="Times New Roman" panose="02020603050405020304" pitchFamily="18" charset="0"/>
                <a:cs typeface="Calibri" panose="020F0502020204030204" pitchFamily="34" charset="0"/>
              </a:rPr>
              <a:t> (W/m2)": 48.22,"Zmix (m)": 1620.0,"T (C)": 34.1,"Wstar (m/s)": 1.29,"L (m)": -238.66,"stable": 0.0,"category_A": 0.0, "</a:t>
            </a:r>
            <a:r>
              <a:rPr lang="en-US" sz="2000" i="1" dirty="0" err="1">
                <a:effectLst/>
                <a:latin typeface="Calibri" panose="020F0502020204030204" pitchFamily="34" charset="0"/>
                <a:ea typeface="Times New Roman" panose="02020603050405020304" pitchFamily="18" charset="0"/>
                <a:cs typeface="Calibri" panose="020F0502020204030204" pitchFamily="34" charset="0"/>
              </a:rPr>
              <a:t>category_B</a:t>
            </a:r>
            <a:r>
              <a:rPr lang="en-US" sz="2000" i="1" dirty="0">
                <a:effectLst/>
                <a:latin typeface="Calibri" panose="020F0502020204030204" pitchFamily="34" charset="0"/>
                <a:ea typeface="Times New Roman" panose="02020603050405020304" pitchFamily="18" charset="0"/>
                <a:cs typeface="Calibri" panose="020F0502020204030204" pitchFamily="34" charset="0"/>
              </a:rPr>
              <a:t>": 0.0,"category_C": 0.0,"category_D": 1.0,"category_E": 0.0,"category_F": 0.0,"X": -58.77852522924729,"Y": 80.90169943749474}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15" name="Text Placeholder 14">
            <a:extLst>
              <a:ext uri="{FF2B5EF4-FFF2-40B4-BE49-F238E27FC236}">
                <a16:creationId xmlns:a16="http://schemas.microsoft.com/office/drawing/2014/main" id="{96E1A583-16E2-1651-52FE-82C690F6244E}"/>
              </a:ext>
            </a:extLst>
          </p:cNvPr>
          <p:cNvSpPr>
            <a:spLocks noGrp="1"/>
          </p:cNvSpPr>
          <p:nvPr>
            <p:ph type="body" sz="quarter" idx="3"/>
          </p:nvPr>
        </p:nvSpPr>
        <p:spPr/>
        <p:txBody>
          <a:bodyPr/>
          <a:lstStyle/>
          <a:p>
            <a:pPr algn="ctr"/>
            <a:r>
              <a:rPr lang="en-GB" dirty="0"/>
              <a:t>OUTPUT</a:t>
            </a:r>
            <a:endParaRPr lang="en-US" dirty="0"/>
          </a:p>
        </p:txBody>
      </p:sp>
      <p:pic>
        <p:nvPicPr>
          <p:cNvPr id="10" name="Picture 9">
            <a:extLst>
              <a:ext uri="{FF2B5EF4-FFF2-40B4-BE49-F238E27FC236}">
                <a16:creationId xmlns:a16="http://schemas.microsoft.com/office/drawing/2014/main" id="{6FA9A3E1-EE70-84C9-D1BB-47FAFFBBC15E}"/>
              </a:ext>
            </a:extLst>
          </p:cNvPr>
          <p:cNvPicPr>
            <a:picLocks noChangeAspect="1"/>
          </p:cNvPicPr>
          <p:nvPr/>
        </p:nvPicPr>
        <p:blipFill>
          <a:blip r:embed="rId2"/>
          <a:stretch>
            <a:fillRect/>
          </a:stretch>
        </p:blipFill>
        <p:spPr>
          <a:xfrm>
            <a:off x="6172202" y="2520688"/>
            <a:ext cx="5469861" cy="2656149"/>
          </a:xfrm>
          <a:prstGeom prst="rect">
            <a:avLst/>
          </a:prstGeom>
        </p:spPr>
      </p:pic>
    </p:spTree>
    <p:extLst>
      <p:ext uri="{BB962C8B-B14F-4D97-AF65-F5344CB8AC3E}">
        <p14:creationId xmlns:p14="http://schemas.microsoft.com/office/powerpoint/2010/main" val="1719398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1146-56D4-6196-814C-99115B591B49}"/>
              </a:ext>
            </a:extLst>
          </p:cNvPr>
          <p:cNvSpPr>
            <a:spLocks noGrp="1"/>
          </p:cNvSpPr>
          <p:nvPr>
            <p:ph type="title"/>
          </p:nvPr>
        </p:nvSpPr>
        <p:spPr/>
        <p:txBody>
          <a:bodyPr/>
          <a:lstStyle/>
          <a:p>
            <a:r>
              <a:rPr lang="en-GB"/>
              <a:t>Final Reflection</a:t>
            </a:r>
            <a:endParaRPr lang="en-US" dirty="0"/>
          </a:p>
        </p:txBody>
      </p:sp>
      <p:sp>
        <p:nvSpPr>
          <p:cNvPr id="3" name="Content Placeholder 2">
            <a:extLst>
              <a:ext uri="{FF2B5EF4-FFF2-40B4-BE49-F238E27FC236}">
                <a16:creationId xmlns:a16="http://schemas.microsoft.com/office/drawing/2014/main" id="{0EF296DC-2DBC-0DD5-1D45-97C94BA6310A}"/>
              </a:ext>
            </a:extLst>
          </p:cNvPr>
          <p:cNvSpPr>
            <a:spLocks noGrp="1"/>
          </p:cNvSpPr>
          <p:nvPr>
            <p:ph sz="half" idx="1"/>
          </p:nvPr>
        </p:nvSpPr>
        <p:spPr/>
        <p:txBody>
          <a:bodyPr/>
          <a:lstStyle/>
          <a:p>
            <a:r>
              <a:rPr lang="en-GB"/>
              <a:t>“Scientists are still studying the Apollo rocks today. Some of the samples are placed in long term storage “</a:t>
            </a:r>
            <a:r>
              <a:rPr lang="en-GB" i="1" u="sng"/>
              <a:t>so that scientists not yet born can use instruments not yet developed to answer questions not yet asked</a:t>
            </a:r>
            <a:r>
              <a:rPr lang="en-GB"/>
              <a:t>”</a:t>
            </a:r>
          </a:p>
          <a:p>
            <a:pPr marL="0" indent="0">
              <a:buNone/>
            </a:pPr>
            <a:r>
              <a:rPr lang="en-GB"/>
              <a:t>					</a:t>
            </a:r>
            <a:r>
              <a:rPr lang="en-GB" sz="2000" i="1"/>
              <a:t>NASA Astrochemist Jamie Elsila Cook</a:t>
            </a:r>
            <a:endParaRPr lang="en-US" i="1" dirty="0"/>
          </a:p>
        </p:txBody>
      </p:sp>
      <p:pic>
        <p:nvPicPr>
          <p:cNvPr id="10" name="Content Placeholder 9" descr="Earth as seen from moon">
            <a:extLst>
              <a:ext uri="{FF2B5EF4-FFF2-40B4-BE49-F238E27FC236}">
                <a16:creationId xmlns:a16="http://schemas.microsoft.com/office/drawing/2014/main" id="{6640A299-2D71-7FB2-74F3-9680D663C691}"/>
              </a:ext>
            </a:extLst>
          </p:cNvPr>
          <p:cNvPicPr>
            <a:picLocks noGrp="1" noChangeAspect="1"/>
          </p:cNvPicPr>
          <p:nvPr>
            <p:ph sz="half" idx="2"/>
          </p:nvPr>
        </p:nvPicPr>
        <p:blipFill>
          <a:blip r:embed="rId3"/>
          <a:stretch>
            <a:fillRect/>
          </a:stretch>
        </p:blipFill>
        <p:spPr>
          <a:xfrm>
            <a:off x="6403554" y="1382139"/>
            <a:ext cx="5181600" cy="4093721"/>
          </a:xfrm>
        </p:spPr>
      </p:pic>
    </p:spTree>
    <p:extLst>
      <p:ext uri="{BB962C8B-B14F-4D97-AF65-F5344CB8AC3E}">
        <p14:creationId xmlns:p14="http://schemas.microsoft.com/office/powerpoint/2010/main" val="2232965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76D2-0ACE-B430-4D31-2510B9DD8272}"/>
              </a:ext>
            </a:extLst>
          </p:cNvPr>
          <p:cNvSpPr>
            <a:spLocks noGrp="1"/>
          </p:cNvSpPr>
          <p:nvPr>
            <p:ph type="title"/>
          </p:nvPr>
        </p:nvSpPr>
        <p:spPr/>
        <p:txBody>
          <a:bodyPr/>
          <a:lstStyle/>
          <a:p>
            <a:r>
              <a:rPr lang="en-GB" dirty="0"/>
              <a:t>Questions?</a:t>
            </a:r>
            <a:endParaRPr lang="en-US" dirty="0"/>
          </a:p>
        </p:txBody>
      </p:sp>
    </p:spTree>
    <p:extLst>
      <p:ext uri="{BB962C8B-B14F-4D97-AF65-F5344CB8AC3E}">
        <p14:creationId xmlns:p14="http://schemas.microsoft.com/office/powerpoint/2010/main" val="138565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C7F41-401A-257C-7753-925CB93FC47A}"/>
              </a:ext>
            </a:extLst>
          </p:cNvPr>
          <p:cNvSpPr>
            <a:spLocks noGrp="1"/>
          </p:cNvSpPr>
          <p:nvPr>
            <p:ph type="title"/>
          </p:nvPr>
        </p:nvSpPr>
        <p:spPr/>
        <p:txBody>
          <a:bodyPr/>
          <a:lstStyle/>
          <a:p>
            <a:r>
              <a:rPr lang="en-GB"/>
              <a:t>Meet the Presenter</a:t>
            </a:r>
            <a:endParaRPr lang="en-US" dirty="0"/>
          </a:p>
        </p:txBody>
      </p:sp>
      <p:sp>
        <p:nvSpPr>
          <p:cNvPr id="4" name="Content Placeholder 3">
            <a:extLst>
              <a:ext uri="{FF2B5EF4-FFF2-40B4-BE49-F238E27FC236}">
                <a16:creationId xmlns:a16="http://schemas.microsoft.com/office/drawing/2014/main" id="{4AD87B11-4151-69C0-5198-1C450CB8EE4F}"/>
              </a:ext>
            </a:extLst>
          </p:cNvPr>
          <p:cNvSpPr>
            <a:spLocks noGrp="1"/>
          </p:cNvSpPr>
          <p:nvPr>
            <p:ph sz="half" idx="1"/>
          </p:nvPr>
        </p:nvSpPr>
        <p:spPr/>
        <p:txBody>
          <a:bodyPr>
            <a:normAutofit lnSpcReduction="10000"/>
          </a:bodyPr>
          <a:lstStyle/>
          <a:p>
            <a:r>
              <a:rPr lang="en-GB" sz="2000" dirty="0"/>
              <a:t>Principal Product Manager – </a:t>
            </a:r>
            <a:r>
              <a:rPr lang="en-GB" sz="2000" i="1" dirty="0"/>
              <a:t>“Create/Curate products to solve technical/business problems”</a:t>
            </a:r>
          </a:p>
          <a:p>
            <a:endParaRPr lang="en-GB" sz="2000" dirty="0"/>
          </a:p>
          <a:p>
            <a:r>
              <a:rPr lang="en-GB" sz="2000" dirty="0"/>
              <a:t>Background in Technical Safety / Risk (Consequence Modelling, QRA etc.), Consulting, Process Engineering and Technology/Product Development in the Mining, Oil and Gas and FMCG industries.   </a:t>
            </a:r>
          </a:p>
          <a:p>
            <a:endParaRPr lang="en-GB" sz="2000" dirty="0"/>
          </a:p>
          <a:p>
            <a:r>
              <a:rPr lang="en-GB" sz="2000" dirty="0"/>
              <a:t>Data Scientist / Chemical Engineer by training</a:t>
            </a:r>
          </a:p>
          <a:p>
            <a:pPr lvl="1"/>
            <a:r>
              <a:rPr lang="en-US" sz="1800" dirty="0"/>
              <a:t>MSc. Data Science [AI/ML] / Risk Analysis</a:t>
            </a:r>
          </a:p>
          <a:p>
            <a:pPr lvl="1"/>
            <a:r>
              <a:rPr lang="en-US" sz="1800" dirty="0"/>
              <a:t>BEng (Hons) Chemical and Process Engineering</a:t>
            </a:r>
            <a:r>
              <a:rPr lang="en-GB" sz="2000" dirty="0"/>
              <a:t>  </a:t>
            </a:r>
          </a:p>
        </p:txBody>
      </p:sp>
      <p:pic>
        <p:nvPicPr>
          <p:cNvPr id="7" name="Content Placeholder 6" descr="A person wearing glasses and a suit&#10;&#10;Description automatically generated">
            <a:extLst>
              <a:ext uri="{FF2B5EF4-FFF2-40B4-BE49-F238E27FC236}">
                <a16:creationId xmlns:a16="http://schemas.microsoft.com/office/drawing/2014/main" id="{20BCCCDB-892A-5C03-FCA1-795B9D5C85D4}"/>
              </a:ext>
            </a:extLst>
          </p:cNvPr>
          <p:cNvPicPr>
            <a:picLocks noGrp="1" noChangeAspect="1"/>
          </p:cNvPicPr>
          <p:nvPr>
            <p:ph sz="half" idx="2"/>
          </p:nvPr>
        </p:nvPicPr>
        <p:blipFill>
          <a:blip r:embed="rId3"/>
          <a:stretch>
            <a:fillRect/>
          </a:stretch>
        </p:blipFill>
        <p:spPr>
          <a:xfrm>
            <a:off x="6172202" y="1825625"/>
            <a:ext cx="5181600" cy="3454400"/>
          </a:xfrm>
        </p:spPr>
      </p:pic>
    </p:spTree>
    <p:extLst>
      <p:ext uri="{BB962C8B-B14F-4D97-AF65-F5344CB8AC3E}">
        <p14:creationId xmlns:p14="http://schemas.microsoft.com/office/powerpoint/2010/main" val="7276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6B0C0-F53C-9C97-E727-51D0FE5E0B19}"/>
              </a:ext>
            </a:extLst>
          </p:cNvPr>
          <p:cNvSpPr>
            <a:spLocks noGrp="1"/>
          </p:cNvSpPr>
          <p:nvPr>
            <p:ph type="title"/>
          </p:nvPr>
        </p:nvSpPr>
        <p:spPr/>
        <p:txBody>
          <a:bodyPr/>
          <a:lstStyle/>
          <a:p>
            <a:r>
              <a:rPr lang="en-GB" dirty="0"/>
              <a:t>Disclaimer</a:t>
            </a:r>
            <a:endParaRPr lang="en-US" dirty="0"/>
          </a:p>
        </p:txBody>
      </p:sp>
      <p:sp>
        <p:nvSpPr>
          <p:cNvPr id="3" name="Content Placeholder 2">
            <a:extLst>
              <a:ext uri="{FF2B5EF4-FFF2-40B4-BE49-F238E27FC236}">
                <a16:creationId xmlns:a16="http://schemas.microsoft.com/office/drawing/2014/main" id="{3AB93143-8238-7BBD-25BB-A1B5FB885395}"/>
              </a:ext>
            </a:extLst>
          </p:cNvPr>
          <p:cNvSpPr>
            <a:spLocks noGrp="1"/>
          </p:cNvSpPr>
          <p:nvPr>
            <p:ph idx="1"/>
          </p:nvPr>
        </p:nvSpPr>
        <p:spPr/>
        <p:txBody>
          <a:bodyPr/>
          <a:lstStyle/>
          <a:p>
            <a:r>
              <a:rPr lang="en-US" dirty="0"/>
              <a:t>This work and views expressed therein are solely those of the author and does not necessarily represent the views of other entities (specifically the Institution of Chemical Engineers and Anglo American [current employer]) </a:t>
            </a:r>
          </a:p>
          <a:p>
            <a:endParaRPr lang="en-US" dirty="0"/>
          </a:p>
        </p:txBody>
      </p:sp>
    </p:spTree>
    <p:extLst>
      <p:ext uri="{BB962C8B-B14F-4D97-AF65-F5344CB8AC3E}">
        <p14:creationId xmlns:p14="http://schemas.microsoft.com/office/powerpoint/2010/main" val="1468311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4A6C-C832-064A-4931-033DBFF457BE}"/>
              </a:ext>
            </a:extLst>
          </p:cNvPr>
          <p:cNvSpPr>
            <a:spLocks noGrp="1"/>
          </p:cNvSpPr>
          <p:nvPr>
            <p:ph type="title"/>
          </p:nvPr>
        </p:nvSpPr>
        <p:spPr/>
        <p:txBody>
          <a:bodyPr/>
          <a:lstStyle/>
          <a:p>
            <a:r>
              <a:rPr lang="en-GB" dirty="0"/>
              <a:t>Contents</a:t>
            </a:r>
            <a:endParaRPr lang="en-US" dirty="0"/>
          </a:p>
        </p:txBody>
      </p:sp>
      <p:sp>
        <p:nvSpPr>
          <p:cNvPr id="3" name="Content Placeholder 2">
            <a:extLst>
              <a:ext uri="{FF2B5EF4-FFF2-40B4-BE49-F238E27FC236}">
                <a16:creationId xmlns:a16="http://schemas.microsoft.com/office/drawing/2014/main" id="{85795D25-70B0-EB2F-0415-11F29DAF8F7D}"/>
              </a:ext>
            </a:extLst>
          </p:cNvPr>
          <p:cNvSpPr>
            <a:spLocks noGrp="1"/>
          </p:cNvSpPr>
          <p:nvPr>
            <p:ph sz="half" idx="1"/>
          </p:nvPr>
        </p:nvSpPr>
        <p:spPr/>
        <p:txBody>
          <a:bodyPr>
            <a:normAutofit/>
          </a:bodyPr>
          <a:lstStyle/>
          <a:p>
            <a:r>
              <a:rPr lang="en-US" dirty="0"/>
              <a:t>Why this work?</a:t>
            </a:r>
          </a:p>
          <a:p>
            <a:endParaRPr lang="en-US" dirty="0"/>
          </a:p>
          <a:p>
            <a:r>
              <a:rPr lang="en-US" dirty="0"/>
              <a:t>Model Development Approach</a:t>
            </a:r>
          </a:p>
          <a:p>
            <a:endParaRPr lang="en-US" dirty="0"/>
          </a:p>
          <a:p>
            <a:r>
              <a:rPr lang="en-US" dirty="0"/>
              <a:t>Model Performance</a:t>
            </a:r>
          </a:p>
          <a:p>
            <a:endParaRPr lang="en-US" dirty="0"/>
          </a:p>
          <a:p>
            <a:r>
              <a:rPr lang="en-US" dirty="0"/>
              <a:t>Conclusions</a:t>
            </a:r>
          </a:p>
          <a:p>
            <a:pPr marL="0" indent="0">
              <a:buNone/>
            </a:pPr>
            <a:endParaRPr lang="en-US" dirty="0"/>
          </a:p>
        </p:txBody>
      </p:sp>
      <p:pic>
        <p:nvPicPr>
          <p:cNvPr id="6" name="Content Placeholder 5" descr="Hourglass and a calendar">
            <a:extLst>
              <a:ext uri="{FF2B5EF4-FFF2-40B4-BE49-F238E27FC236}">
                <a16:creationId xmlns:a16="http://schemas.microsoft.com/office/drawing/2014/main" id="{6768A851-2127-F6C0-9BAF-5A85F0AB24D2}"/>
              </a:ext>
            </a:extLst>
          </p:cNvPr>
          <p:cNvPicPr>
            <a:picLocks noGrp="1" noChangeAspect="1"/>
          </p:cNvPicPr>
          <p:nvPr>
            <p:ph sz="half" idx="2"/>
          </p:nvPr>
        </p:nvPicPr>
        <p:blipFill>
          <a:blip r:embed="rId3"/>
          <a:stretch>
            <a:fillRect/>
          </a:stretch>
        </p:blipFill>
        <p:spPr>
          <a:xfrm>
            <a:off x="6172202" y="1924137"/>
            <a:ext cx="5181600" cy="3471267"/>
          </a:xfrm>
        </p:spPr>
      </p:pic>
    </p:spTree>
    <p:extLst>
      <p:ext uri="{BB962C8B-B14F-4D97-AF65-F5344CB8AC3E}">
        <p14:creationId xmlns:p14="http://schemas.microsoft.com/office/powerpoint/2010/main" val="2855302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6E753-AA10-C8D8-F0B3-E5AC07C543EE}"/>
              </a:ext>
            </a:extLst>
          </p:cNvPr>
          <p:cNvSpPr>
            <a:spLocks noGrp="1"/>
          </p:cNvSpPr>
          <p:nvPr>
            <p:ph type="title"/>
          </p:nvPr>
        </p:nvSpPr>
        <p:spPr/>
        <p:txBody>
          <a:bodyPr/>
          <a:lstStyle/>
          <a:p>
            <a:r>
              <a:rPr lang="en-GB" dirty="0"/>
              <a:t>Why this work?</a:t>
            </a:r>
            <a:endParaRPr lang="en-US" dirty="0"/>
          </a:p>
        </p:txBody>
      </p:sp>
      <p:sp>
        <p:nvSpPr>
          <p:cNvPr id="3" name="TextBox 2">
            <a:extLst>
              <a:ext uri="{FF2B5EF4-FFF2-40B4-BE49-F238E27FC236}">
                <a16:creationId xmlns:a16="http://schemas.microsoft.com/office/drawing/2014/main" id="{C2C3DEEA-3BB2-B2B7-4AFA-6AAF92AD80A8}"/>
              </a:ext>
            </a:extLst>
          </p:cNvPr>
          <p:cNvSpPr txBox="1"/>
          <p:nvPr/>
        </p:nvSpPr>
        <p:spPr>
          <a:xfrm>
            <a:off x="527051" y="2036233"/>
            <a:ext cx="3566125" cy="3938195"/>
          </a:xfrm>
          <a:prstGeom prst="roundRect">
            <a:avLst>
              <a:gd name="adj" fmla="val 7240"/>
            </a:avLst>
          </a:prstGeom>
          <a:solidFill>
            <a:schemeClr val="accent1"/>
          </a:solidFill>
          <a:ln>
            <a:solidFill>
              <a:schemeClr val="tx1"/>
            </a:solidFill>
          </a:ln>
        </p:spPr>
        <p:txBody>
          <a:bodyPr wrap="square" tIns="240000" rtlCol="0">
            <a:noAutofit/>
          </a:bodyPr>
          <a:lstStyle/>
          <a:p>
            <a:pPr defTabSz="609585">
              <a:spcBef>
                <a:spcPts val="800"/>
              </a:spcBef>
              <a:defRPr/>
            </a:pPr>
            <a:r>
              <a:rPr lang="en-GB" sz="1467" b="1" dirty="0">
                <a:solidFill>
                  <a:srgbClr val="FFFFFF"/>
                </a:solidFill>
              </a:rPr>
              <a:t>Background</a:t>
            </a:r>
          </a:p>
          <a:p>
            <a:pPr defTabSz="609585">
              <a:spcBef>
                <a:spcPts val="800"/>
              </a:spcBef>
              <a:defRPr/>
            </a:pPr>
            <a:br>
              <a:rPr lang="en-GB" sz="1467" dirty="0">
                <a:solidFill>
                  <a:srgbClr val="FFFFFF"/>
                </a:solidFill>
              </a:rPr>
            </a:br>
            <a:r>
              <a:rPr lang="en-US" sz="1200" dirty="0">
                <a:solidFill>
                  <a:srgbClr val="FFFFFF"/>
                </a:solidFill>
              </a:rPr>
              <a:t>Gas Dispersion Modelling is a key tool used to inform diverse issues especially safety e.g., in defining separation distances. Typically approached using first-principle approaches e.g., “</a:t>
            </a:r>
            <a:r>
              <a:rPr lang="en-US" sz="1200" dirty="0" err="1">
                <a:solidFill>
                  <a:srgbClr val="FFFFFF"/>
                </a:solidFill>
              </a:rPr>
              <a:t>Pasquill</a:t>
            </a:r>
            <a:r>
              <a:rPr lang="en-US" sz="1200" dirty="0">
                <a:solidFill>
                  <a:srgbClr val="FFFFFF"/>
                </a:solidFill>
              </a:rPr>
              <a:t>-Gifford Model” (or similar).</a:t>
            </a:r>
          </a:p>
          <a:p>
            <a:pPr defTabSz="609585">
              <a:spcBef>
                <a:spcPts val="800"/>
              </a:spcBef>
              <a:defRPr/>
            </a:pPr>
            <a:r>
              <a:rPr lang="en-US" sz="1200" dirty="0">
                <a:solidFill>
                  <a:srgbClr val="FFFFFF"/>
                </a:solidFill>
              </a:rPr>
              <a:t>Robust, well-established approach but not without its challenges e.g., </a:t>
            </a:r>
          </a:p>
          <a:p>
            <a:pPr marL="171450" indent="-171450" defTabSz="609585">
              <a:spcBef>
                <a:spcPts val="800"/>
              </a:spcBef>
              <a:buFont typeface="Arial" panose="020B0604020202020204" pitchFamily="34" charset="0"/>
              <a:buChar char="•"/>
              <a:defRPr/>
            </a:pPr>
            <a:r>
              <a:rPr lang="en-US" sz="1200" dirty="0">
                <a:solidFill>
                  <a:srgbClr val="FFFFFF"/>
                </a:solidFill>
              </a:rPr>
              <a:t>“Speed of Development”  </a:t>
            </a:r>
          </a:p>
          <a:p>
            <a:pPr marL="171450" indent="-171450" defTabSz="609585">
              <a:spcBef>
                <a:spcPts val="800"/>
              </a:spcBef>
              <a:buFont typeface="Arial" panose="020B0604020202020204" pitchFamily="34" charset="0"/>
              <a:buChar char="•"/>
              <a:defRPr/>
            </a:pPr>
            <a:r>
              <a:rPr lang="en-US" sz="1200" dirty="0">
                <a:solidFill>
                  <a:srgbClr val="FFFFFF"/>
                </a:solidFill>
              </a:rPr>
              <a:t>“Model Accuracy”</a:t>
            </a:r>
            <a:endParaRPr lang="en-GB" sz="1200" dirty="0">
              <a:solidFill>
                <a:srgbClr val="FFFFFF"/>
              </a:solidFill>
            </a:endParaRPr>
          </a:p>
        </p:txBody>
      </p:sp>
      <p:sp>
        <p:nvSpPr>
          <p:cNvPr id="4" name="TextBox 3">
            <a:extLst>
              <a:ext uri="{FF2B5EF4-FFF2-40B4-BE49-F238E27FC236}">
                <a16:creationId xmlns:a16="http://schemas.microsoft.com/office/drawing/2014/main" id="{1FD3DD28-5F0F-5865-A342-58F0EA264097}"/>
              </a:ext>
            </a:extLst>
          </p:cNvPr>
          <p:cNvSpPr txBox="1"/>
          <p:nvPr/>
        </p:nvSpPr>
        <p:spPr>
          <a:xfrm>
            <a:off x="4310036" y="2036233"/>
            <a:ext cx="3566125" cy="3938195"/>
          </a:xfrm>
          <a:prstGeom prst="roundRect">
            <a:avLst>
              <a:gd name="adj" fmla="val 7240"/>
            </a:avLst>
          </a:prstGeom>
          <a:solidFill>
            <a:schemeClr val="accent4"/>
          </a:solidFill>
          <a:ln>
            <a:solidFill>
              <a:schemeClr val="tx1"/>
            </a:solidFill>
          </a:ln>
        </p:spPr>
        <p:txBody>
          <a:bodyPr wrap="square" tIns="240000" rtlCol="0">
            <a:noAutofit/>
          </a:bodyPr>
          <a:lstStyle/>
          <a:p>
            <a:pPr defTabSz="609585">
              <a:spcBef>
                <a:spcPts val="800"/>
              </a:spcBef>
              <a:defRPr/>
            </a:pPr>
            <a:r>
              <a:rPr lang="en-GB" sz="1467" b="1" dirty="0"/>
              <a:t>The Opportunity</a:t>
            </a:r>
          </a:p>
          <a:p>
            <a:pPr defTabSz="609585">
              <a:spcBef>
                <a:spcPts val="800"/>
              </a:spcBef>
              <a:defRPr/>
            </a:pPr>
            <a:br>
              <a:rPr lang="en-GB" sz="1467" dirty="0"/>
            </a:br>
            <a:r>
              <a:rPr lang="en-US" sz="1200" dirty="0"/>
              <a:t>Leverage data-driven (ML and AI) approaches to address the challenges viz-a-viz:</a:t>
            </a:r>
          </a:p>
          <a:p>
            <a:pPr marL="171450" indent="-171450" defTabSz="609585">
              <a:spcBef>
                <a:spcPts val="800"/>
              </a:spcBef>
              <a:buFont typeface="Arial" panose="020B0604020202020204" pitchFamily="34" charset="0"/>
              <a:buChar char="•"/>
              <a:defRPr/>
            </a:pPr>
            <a:r>
              <a:rPr lang="en-US" sz="1200" dirty="0"/>
              <a:t>“Speed of Development” </a:t>
            </a:r>
          </a:p>
          <a:p>
            <a:pPr marL="171450" indent="-171450" defTabSz="609585">
              <a:spcBef>
                <a:spcPts val="800"/>
              </a:spcBef>
              <a:buFont typeface="Arial" panose="020B0604020202020204" pitchFamily="34" charset="0"/>
              <a:buChar char="•"/>
              <a:defRPr/>
            </a:pPr>
            <a:r>
              <a:rPr lang="en-US" sz="1200" dirty="0"/>
              <a:t>“Model Accuracy”</a:t>
            </a:r>
            <a:endParaRPr lang="en-GB" sz="1200" dirty="0"/>
          </a:p>
          <a:p>
            <a:pPr defTabSz="609585">
              <a:spcBef>
                <a:spcPts val="800"/>
              </a:spcBef>
              <a:defRPr/>
            </a:pPr>
            <a:br>
              <a:rPr lang="en-GB" sz="1467" dirty="0"/>
            </a:br>
            <a:endParaRPr lang="en-GB" sz="1200" dirty="0"/>
          </a:p>
        </p:txBody>
      </p:sp>
      <p:sp>
        <p:nvSpPr>
          <p:cNvPr id="5" name="TextBox 4">
            <a:extLst>
              <a:ext uri="{FF2B5EF4-FFF2-40B4-BE49-F238E27FC236}">
                <a16:creationId xmlns:a16="http://schemas.microsoft.com/office/drawing/2014/main" id="{6AF8A94D-BEA4-61EC-DD3B-2E0536EE7C59}"/>
              </a:ext>
            </a:extLst>
          </p:cNvPr>
          <p:cNvSpPr txBox="1"/>
          <p:nvPr/>
        </p:nvSpPr>
        <p:spPr>
          <a:xfrm>
            <a:off x="8093022" y="2036233"/>
            <a:ext cx="3566125" cy="3938195"/>
          </a:xfrm>
          <a:prstGeom prst="roundRect">
            <a:avLst>
              <a:gd name="adj" fmla="val 7240"/>
            </a:avLst>
          </a:prstGeom>
          <a:solidFill>
            <a:schemeClr val="accent6"/>
          </a:solidFill>
          <a:ln>
            <a:solidFill>
              <a:schemeClr val="tx2"/>
            </a:solidFill>
          </a:ln>
        </p:spPr>
        <p:txBody>
          <a:bodyPr wrap="square" tIns="240000" rtlCol="0">
            <a:noAutofit/>
          </a:bodyPr>
          <a:lstStyle/>
          <a:p>
            <a:pPr defTabSz="609585">
              <a:spcBef>
                <a:spcPts val="800"/>
              </a:spcBef>
              <a:defRPr/>
            </a:pPr>
            <a:r>
              <a:rPr lang="en-GB" sz="1467" b="1" dirty="0">
                <a:solidFill>
                  <a:srgbClr val="FFFFFF"/>
                </a:solidFill>
              </a:rPr>
              <a:t>This Work</a:t>
            </a:r>
          </a:p>
          <a:p>
            <a:pPr defTabSz="609585">
              <a:spcBef>
                <a:spcPts val="800"/>
              </a:spcBef>
              <a:defRPr/>
            </a:pPr>
            <a:br>
              <a:rPr lang="en-GB" sz="1467" dirty="0">
                <a:solidFill>
                  <a:srgbClr val="FFFFFF"/>
                </a:solidFill>
              </a:rPr>
            </a:br>
            <a:r>
              <a:rPr lang="en-US" sz="1200" dirty="0">
                <a:solidFill>
                  <a:srgbClr val="FFFFFF"/>
                </a:solidFill>
              </a:rPr>
              <a:t>Goal (i.e., What?):</a:t>
            </a:r>
          </a:p>
          <a:p>
            <a:pPr marL="171450" indent="-171450" defTabSz="609585">
              <a:spcBef>
                <a:spcPts val="800"/>
              </a:spcBef>
              <a:buFont typeface="Arial" panose="020B0604020202020204" pitchFamily="34" charset="0"/>
              <a:buChar char="•"/>
              <a:defRPr/>
            </a:pPr>
            <a:r>
              <a:rPr lang="en-US" sz="1200" dirty="0">
                <a:solidFill>
                  <a:srgbClr val="FFFFFF"/>
                </a:solidFill>
              </a:rPr>
              <a:t>ML / AI Model: [Given certain input variables -&gt; predict the concentration of gas at a fixed downwind location]. </a:t>
            </a:r>
          </a:p>
          <a:p>
            <a:pPr marL="171450" indent="-171450" defTabSz="609585">
              <a:spcBef>
                <a:spcPts val="800"/>
              </a:spcBef>
              <a:buFont typeface="Arial" panose="020B0604020202020204" pitchFamily="34" charset="0"/>
              <a:buChar char="•"/>
              <a:defRPr/>
            </a:pPr>
            <a:endParaRPr lang="en-US" sz="1200" dirty="0">
              <a:solidFill>
                <a:srgbClr val="FFFFFF"/>
              </a:solidFill>
            </a:endParaRPr>
          </a:p>
          <a:p>
            <a:pPr marL="171450" indent="-171450" defTabSz="609585">
              <a:spcBef>
                <a:spcPts val="800"/>
              </a:spcBef>
              <a:buFont typeface="Arial" panose="020B0604020202020204" pitchFamily="34" charset="0"/>
              <a:buChar char="•"/>
              <a:defRPr/>
            </a:pPr>
            <a:r>
              <a:rPr lang="en-US" sz="1200" dirty="0">
                <a:solidFill>
                  <a:srgbClr val="FFFFFF"/>
                </a:solidFill>
              </a:rPr>
              <a:t>Speed of Development: Quicker than traditional approaches (typically years to develop)</a:t>
            </a:r>
          </a:p>
          <a:p>
            <a:pPr marL="171450" indent="-171450" defTabSz="609585">
              <a:spcBef>
                <a:spcPts val="800"/>
              </a:spcBef>
              <a:buFont typeface="Arial" panose="020B0604020202020204" pitchFamily="34" charset="0"/>
              <a:buChar char="•"/>
              <a:defRPr/>
            </a:pPr>
            <a:endParaRPr lang="en-US" sz="1200" dirty="0">
              <a:solidFill>
                <a:srgbClr val="FFFFFF"/>
              </a:solidFill>
            </a:endParaRPr>
          </a:p>
          <a:p>
            <a:pPr marL="171450" indent="-171450" defTabSz="609585">
              <a:spcBef>
                <a:spcPts val="800"/>
              </a:spcBef>
              <a:buFont typeface="Arial" panose="020B0604020202020204" pitchFamily="34" charset="0"/>
              <a:buChar char="•"/>
              <a:defRPr/>
            </a:pPr>
            <a:r>
              <a:rPr lang="en-US" sz="1200" dirty="0">
                <a:solidFill>
                  <a:srgbClr val="FFFFFF"/>
                </a:solidFill>
              </a:rPr>
              <a:t>Model Accuracy: Comparable / better than existing models </a:t>
            </a:r>
          </a:p>
          <a:p>
            <a:pPr defTabSz="609585">
              <a:spcBef>
                <a:spcPts val="800"/>
              </a:spcBef>
              <a:defRPr/>
            </a:pPr>
            <a:endParaRPr lang="en-GB" sz="1200" dirty="0">
              <a:solidFill>
                <a:srgbClr val="FFFFFF"/>
              </a:solidFill>
            </a:endParaRPr>
          </a:p>
        </p:txBody>
      </p:sp>
      <p:grpSp>
        <p:nvGrpSpPr>
          <p:cNvPr id="14" name="Group 13">
            <a:extLst>
              <a:ext uri="{FF2B5EF4-FFF2-40B4-BE49-F238E27FC236}">
                <a16:creationId xmlns:a16="http://schemas.microsoft.com/office/drawing/2014/main" id="{BB6A4A6D-33F8-89DD-35B0-0ACBBC35B637}"/>
              </a:ext>
            </a:extLst>
          </p:cNvPr>
          <p:cNvGrpSpPr/>
          <p:nvPr/>
        </p:nvGrpSpPr>
        <p:grpSpPr>
          <a:xfrm>
            <a:off x="3956384" y="3787320"/>
            <a:ext cx="436021" cy="436021"/>
            <a:chOff x="2947191" y="2784037"/>
            <a:chExt cx="327016" cy="327016"/>
          </a:xfrm>
        </p:grpSpPr>
        <p:sp>
          <p:nvSpPr>
            <p:cNvPr id="17" name="Oval 16">
              <a:extLst>
                <a:ext uri="{FF2B5EF4-FFF2-40B4-BE49-F238E27FC236}">
                  <a16:creationId xmlns:a16="http://schemas.microsoft.com/office/drawing/2014/main" id="{F6C1176A-0C0C-4A76-476B-1E75D9036EA5}"/>
                </a:ext>
              </a:extLst>
            </p:cNvPr>
            <p:cNvSpPr/>
            <p:nvPr/>
          </p:nvSpPr>
          <p:spPr>
            <a:xfrm>
              <a:off x="2947191" y="2784037"/>
              <a:ext cx="327016" cy="327016"/>
            </a:xfrm>
            <a:prstGeom prst="ellipse">
              <a:avLst/>
            </a:prstGeom>
            <a:solidFill>
              <a:schemeClr val="bg1"/>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2400" dirty="0">
                <a:solidFill>
                  <a:schemeClr val="tx1"/>
                </a:solidFill>
              </a:endParaRPr>
            </a:p>
          </p:txBody>
        </p:sp>
        <p:sp>
          <p:nvSpPr>
            <p:cNvPr id="18" name="Content Placeholder 21">
              <a:extLst>
                <a:ext uri="{FF2B5EF4-FFF2-40B4-BE49-F238E27FC236}">
                  <a16:creationId xmlns:a16="http://schemas.microsoft.com/office/drawing/2014/main" id="{6B1C96AD-7261-C50B-EBEE-DE8D8E42BBA1}"/>
                </a:ext>
              </a:extLst>
            </p:cNvPr>
            <p:cNvSpPr/>
            <p:nvPr/>
          </p:nvSpPr>
          <p:spPr>
            <a:xfrm>
              <a:off x="3072356" y="2873828"/>
              <a:ext cx="91879" cy="170125"/>
            </a:xfrm>
            <a:custGeom>
              <a:avLst/>
              <a:gdLst>
                <a:gd name="connsiteX0" fmla="*/ 125844 w 128556"/>
                <a:gd name="connsiteY0" fmla="*/ 112486 h 238036"/>
                <a:gd name="connsiteX1" fmla="*/ 15745 w 128556"/>
                <a:gd name="connsiteY1" fmla="*/ 2692 h 238036"/>
                <a:gd name="connsiteX2" fmla="*/ 2696 w 128556"/>
                <a:gd name="connsiteY2" fmla="*/ 2710 h 238036"/>
                <a:gd name="connsiteX3" fmla="*/ 2715 w 128556"/>
                <a:gd name="connsiteY3" fmla="*/ 15759 h 238036"/>
                <a:gd name="connsiteX4" fmla="*/ 106261 w 128556"/>
                <a:gd name="connsiteY4" fmla="*/ 119019 h 238036"/>
                <a:gd name="connsiteX5" fmla="*/ 2711 w 128556"/>
                <a:gd name="connsiteY5" fmla="*/ 222278 h 238036"/>
                <a:gd name="connsiteX6" fmla="*/ 2693 w 128556"/>
                <a:gd name="connsiteY6" fmla="*/ 235324 h 238036"/>
                <a:gd name="connsiteX7" fmla="*/ 9228 w 128556"/>
                <a:gd name="connsiteY7" fmla="*/ 238037 h 238036"/>
                <a:gd name="connsiteX8" fmla="*/ 15745 w 128556"/>
                <a:gd name="connsiteY8" fmla="*/ 235343 h 238036"/>
                <a:gd name="connsiteX9" fmla="*/ 125844 w 128556"/>
                <a:gd name="connsiteY9" fmla="*/ 125551 h 238036"/>
                <a:gd name="connsiteX10" fmla="*/ 128557 w 128556"/>
                <a:gd name="connsiteY10" fmla="*/ 119019 h 238036"/>
                <a:gd name="connsiteX11" fmla="*/ 125844 w 128556"/>
                <a:gd name="connsiteY11" fmla="*/ 112486 h 23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556" h="238036">
                  <a:moveTo>
                    <a:pt x="125844" y="112486"/>
                  </a:moveTo>
                  <a:lnTo>
                    <a:pt x="15745" y="2692"/>
                  </a:lnTo>
                  <a:cubicBezTo>
                    <a:pt x="12138" y="-903"/>
                    <a:pt x="6298" y="-897"/>
                    <a:pt x="2696" y="2710"/>
                  </a:cubicBezTo>
                  <a:cubicBezTo>
                    <a:pt x="-902" y="6318"/>
                    <a:pt x="-893" y="12161"/>
                    <a:pt x="2715" y="15759"/>
                  </a:cubicBezTo>
                  <a:lnTo>
                    <a:pt x="106261" y="119019"/>
                  </a:lnTo>
                  <a:lnTo>
                    <a:pt x="2711" y="222278"/>
                  </a:lnTo>
                  <a:cubicBezTo>
                    <a:pt x="-896" y="225877"/>
                    <a:pt x="-905" y="231716"/>
                    <a:pt x="2693" y="235324"/>
                  </a:cubicBezTo>
                  <a:cubicBezTo>
                    <a:pt x="4498" y="237133"/>
                    <a:pt x="6863" y="238037"/>
                    <a:pt x="9228" y="238037"/>
                  </a:cubicBezTo>
                  <a:cubicBezTo>
                    <a:pt x="11587" y="238037"/>
                    <a:pt x="13943" y="237139"/>
                    <a:pt x="15745" y="235343"/>
                  </a:cubicBezTo>
                  <a:lnTo>
                    <a:pt x="125844" y="125551"/>
                  </a:lnTo>
                  <a:cubicBezTo>
                    <a:pt x="127582" y="123822"/>
                    <a:pt x="128557" y="121470"/>
                    <a:pt x="128557" y="119019"/>
                  </a:cubicBezTo>
                  <a:cubicBezTo>
                    <a:pt x="128557" y="116568"/>
                    <a:pt x="127579" y="114218"/>
                    <a:pt x="125844" y="112486"/>
                  </a:cubicBezTo>
                  <a:close/>
                </a:path>
              </a:pathLst>
            </a:custGeom>
            <a:solidFill>
              <a:schemeClr val="tx1"/>
            </a:solidFill>
            <a:ln w="446" cap="flat">
              <a:noFill/>
              <a:prstDash val="solid"/>
              <a:miter/>
            </a:ln>
          </p:spPr>
          <p:txBody>
            <a:bodyPr rtlCol="0" anchor="ctr"/>
            <a:lstStyle/>
            <a:p>
              <a:endParaRPr lang="en-GB" sz="2400"/>
            </a:p>
          </p:txBody>
        </p:sp>
      </p:grpSp>
      <p:grpSp>
        <p:nvGrpSpPr>
          <p:cNvPr id="19" name="Group 18">
            <a:extLst>
              <a:ext uri="{FF2B5EF4-FFF2-40B4-BE49-F238E27FC236}">
                <a16:creationId xmlns:a16="http://schemas.microsoft.com/office/drawing/2014/main" id="{EF05E8DA-0D6B-59E2-77BB-5B053FB392B3}"/>
              </a:ext>
            </a:extLst>
          </p:cNvPr>
          <p:cNvGrpSpPr/>
          <p:nvPr/>
        </p:nvGrpSpPr>
        <p:grpSpPr>
          <a:xfrm>
            <a:off x="7739370" y="3787320"/>
            <a:ext cx="436021" cy="436021"/>
            <a:chOff x="2947191" y="2784037"/>
            <a:chExt cx="327016" cy="327016"/>
          </a:xfrm>
        </p:grpSpPr>
        <p:sp>
          <p:nvSpPr>
            <p:cNvPr id="20" name="Oval 19">
              <a:extLst>
                <a:ext uri="{FF2B5EF4-FFF2-40B4-BE49-F238E27FC236}">
                  <a16:creationId xmlns:a16="http://schemas.microsoft.com/office/drawing/2014/main" id="{336DA22B-6A4C-46C2-C117-4A4A45075849}"/>
                </a:ext>
              </a:extLst>
            </p:cNvPr>
            <p:cNvSpPr/>
            <p:nvPr/>
          </p:nvSpPr>
          <p:spPr>
            <a:xfrm>
              <a:off x="2947191" y="2784037"/>
              <a:ext cx="327016" cy="327016"/>
            </a:xfrm>
            <a:prstGeom prst="ellipse">
              <a:avLst/>
            </a:prstGeom>
            <a:solidFill>
              <a:schemeClr val="bg1"/>
            </a:solidFill>
            <a:ln w="9525">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2400" dirty="0">
                <a:solidFill>
                  <a:schemeClr val="tx1"/>
                </a:solidFill>
              </a:endParaRPr>
            </a:p>
          </p:txBody>
        </p:sp>
        <p:sp>
          <p:nvSpPr>
            <p:cNvPr id="21" name="Content Placeholder 21">
              <a:extLst>
                <a:ext uri="{FF2B5EF4-FFF2-40B4-BE49-F238E27FC236}">
                  <a16:creationId xmlns:a16="http://schemas.microsoft.com/office/drawing/2014/main" id="{AD518EC0-B22F-73C8-5537-D0401CB6BD55}"/>
                </a:ext>
              </a:extLst>
            </p:cNvPr>
            <p:cNvSpPr/>
            <p:nvPr/>
          </p:nvSpPr>
          <p:spPr>
            <a:xfrm>
              <a:off x="3072356" y="2873828"/>
              <a:ext cx="91879" cy="170125"/>
            </a:xfrm>
            <a:custGeom>
              <a:avLst/>
              <a:gdLst>
                <a:gd name="connsiteX0" fmla="*/ 125844 w 128556"/>
                <a:gd name="connsiteY0" fmla="*/ 112486 h 238036"/>
                <a:gd name="connsiteX1" fmla="*/ 15745 w 128556"/>
                <a:gd name="connsiteY1" fmla="*/ 2692 h 238036"/>
                <a:gd name="connsiteX2" fmla="*/ 2696 w 128556"/>
                <a:gd name="connsiteY2" fmla="*/ 2710 h 238036"/>
                <a:gd name="connsiteX3" fmla="*/ 2715 w 128556"/>
                <a:gd name="connsiteY3" fmla="*/ 15759 h 238036"/>
                <a:gd name="connsiteX4" fmla="*/ 106261 w 128556"/>
                <a:gd name="connsiteY4" fmla="*/ 119019 h 238036"/>
                <a:gd name="connsiteX5" fmla="*/ 2711 w 128556"/>
                <a:gd name="connsiteY5" fmla="*/ 222278 h 238036"/>
                <a:gd name="connsiteX6" fmla="*/ 2693 w 128556"/>
                <a:gd name="connsiteY6" fmla="*/ 235324 h 238036"/>
                <a:gd name="connsiteX7" fmla="*/ 9228 w 128556"/>
                <a:gd name="connsiteY7" fmla="*/ 238037 h 238036"/>
                <a:gd name="connsiteX8" fmla="*/ 15745 w 128556"/>
                <a:gd name="connsiteY8" fmla="*/ 235343 h 238036"/>
                <a:gd name="connsiteX9" fmla="*/ 125844 w 128556"/>
                <a:gd name="connsiteY9" fmla="*/ 125551 h 238036"/>
                <a:gd name="connsiteX10" fmla="*/ 128557 w 128556"/>
                <a:gd name="connsiteY10" fmla="*/ 119019 h 238036"/>
                <a:gd name="connsiteX11" fmla="*/ 125844 w 128556"/>
                <a:gd name="connsiteY11" fmla="*/ 112486 h 23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556" h="238036">
                  <a:moveTo>
                    <a:pt x="125844" y="112486"/>
                  </a:moveTo>
                  <a:lnTo>
                    <a:pt x="15745" y="2692"/>
                  </a:lnTo>
                  <a:cubicBezTo>
                    <a:pt x="12138" y="-903"/>
                    <a:pt x="6298" y="-897"/>
                    <a:pt x="2696" y="2710"/>
                  </a:cubicBezTo>
                  <a:cubicBezTo>
                    <a:pt x="-902" y="6318"/>
                    <a:pt x="-893" y="12161"/>
                    <a:pt x="2715" y="15759"/>
                  </a:cubicBezTo>
                  <a:lnTo>
                    <a:pt x="106261" y="119019"/>
                  </a:lnTo>
                  <a:lnTo>
                    <a:pt x="2711" y="222278"/>
                  </a:lnTo>
                  <a:cubicBezTo>
                    <a:pt x="-896" y="225877"/>
                    <a:pt x="-905" y="231716"/>
                    <a:pt x="2693" y="235324"/>
                  </a:cubicBezTo>
                  <a:cubicBezTo>
                    <a:pt x="4498" y="237133"/>
                    <a:pt x="6863" y="238037"/>
                    <a:pt x="9228" y="238037"/>
                  </a:cubicBezTo>
                  <a:cubicBezTo>
                    <a:pt x="11587" y="238037"/>
                    <a:pt x="13943" y="237139"/>
                    <a:pt x="15745" y="235343"/>
                  </a:cubicBezTo>
                  <a:lnTo>
                    <a:pt x="125844" y="125551"/>
                  </a:lnTo>
                  <a:cubicBezTo>
                    <a:pt x="127582" y="123822"/>
                    <a:pt x="128557" y="121470"/>
                    <a:pt x="128557" y="119019"/>
                  </a:cubicBezTo>
                  <a:cubicBezTo>
                    <a:pt x="128557" y="116568"/>
                    <a:pt x="127579" y="114218"/>
                    <a:pt x="125844" y="112486"/>
                  </a:cubicBezTo>
                  <a:close/>
                </a:path>
              </a:pathLst>
            </a:custGeom>
            <a:solidFill>
              <a:schemeClr val="tx1"/>
            </a:solidFill>
            <a:ln w="446" cap="flat">
              <a:noFill/>
              <a:prstDash val="solid"/>
              <a:miter/>
            </a:ln>
          </p:spPr>
          <p:txBody>
            <a:bodyPr rtlCol="0" anchor="ctr"/>
            <a:lstStyle/>
            <a:p>
              <a:endParaRPr lang="en-GB" sz="2400"/>
            </a:p>
          </p:txBody>
        </p:sp>
      </p:grpSp>
    </p:spTree>
    <p:extLst>
      <p:ext uri="{BB962C8B-B14F-4D97-AF65-F5344CB8AC3E}">
        <p14:creationId xmlns:p14="http://schemas.microsoft.com/office/powerpoint/2010/main" val="70247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4DD5846-9A17-EC28-5016-26C0ED6DF61B}"/>
              </a:ext>
            </a:extLst>
          </p:cNvPr>
          <p:cNvGrpSpPr/>
          <p:nvPr/>
        </p:nvGrpSpPr>
        <p:grpSpPr>
          <a:xfrm>
            <a:off x="6321470" y="610829"/>
            <a:ext cx="3334271" cy="1996087"/>
            <a:chOff x="6321470" y="919819"/>
            <a:chExt cx="3334271" cy="1996087"/>
          </a:xfrm>
        </p:grpSpPr>
        <p:sp>
          <p:nvSpPr>
            <p:cNvPr id="6" name="Rectangle: Top Corners Rounded 5">
              <a:extLst>
                <a:ext uri="{FF2B5EF4-FFF2-40B4-BE49-F238E27FC236}">
                  <a16:creationId xmlns:a16="http://schemas.microsoft.com/office/drawing/2014/main" id="{D2BC9B8D-9F42-D797-4B44-A6928688E5FF}"/>
                </a:ext>
              </a:extLst>
            </p:cNvPr>
            <p:cNvSpPr/>
            <p:nvPr/>
          </p:nvSpPr>
          <p:spPr bwMode="auto">
            <a:xfrm flipV="1">
              <a:off x="6859105" y="919819"/>
              <a:ext cx="2796636" cy="1470775"/>
            </a:xfrm>
            <a:prstGeom prst="round2SameRect">
              <a:avLst/>
            </a:prstGeom>
            <a:solidFill>
              <a:schemeClr val="accent1"/>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7" name="Rectangle: Top Corners Rounded 6">
              <a:extLst>
                <a:ext uri="{FF2B5EF4-FFF2-40B4-BE49-F238E27FC236}">
                  <a16:creationId xmlns:a16="http://schemas.microsoft.com/office/drawing/2014/main" id="{B5BB4C74-1504-8DCB-1A8A-CC2F00307400}"/>
                </a:ext>
              </a:extLst>
            </p:cNvPr>
            <p:cNvSpPr/>
            <p:nvPr/>
          </p:nvSpPr>
          <p:spPr bwMode="auto">
            <a:xfrm flipV="1">
              <a:off x="6859105" y="919819"/>
              <a:ext cx="2796636" cy="525544"/>
            </a:xfrm>
            <a:prstGeom prst="round2SameRect">
              <a:avLst/>
            </a:prstGeom>
            <a:solidFill>
              <a:schemeClr val="accent1">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8" name="Oval 7">
              <a:extLst>
                <a:ext uri="{FF2B5EF4-FFF2-40B4-BE49-F238E27FC236}">
                  <a16:creationId xmlns:a16="http://schemas.microsoft.com/office/drawing/2014/main" id="{C79C220D-A583-6BAA-81F1-21A302D05EB9}"/>
                </a:ext>
              </a:extLst>
            </p:cNvPr>
            <p:cNvSpPr/>
            <p:nvPr/>
          </p:nvSpPr>
          <p:spPr>
            <a:xfrm rot="60000">
              <a:off x="6321470" y="2039735"/>
              <a:ext cx="876171" cy="876171"/>
            </a:xfrm>
            <a:prstGeom prst="ellipse">
              <a:avLst/>
            </a:prstGeom>
            <a:solidFill>
              <a:schemeClr val="accent1">
                <a:lumMod val="75000"/>
              </a:schemeClr>
            </a:solidFill>
            <a:ln w="19050" cap="flat">
              <a:solidFill>
                <a:schemeClr val="accent1">
                  <a:lumMod val="50000"/>
                </a:schemeClr>
              </a:solidFill>
              <a:prstDash val="solid"/>
              <a:miter/>
            </a:ln>
            <a:effectLst>
              <a:outerShdw blurRad="50800" dist="38100" dir="18900000" algn="bl" rotWithShape="0">
                <a:prstClr val="black">
                  <a:alpha val="40000"/>
                </a:prstClr>
              </a:outerShdw>
            </a:effectLst>
          </p:spPr>
          <p:txBody>
            <a:bodyPr rtlCol="0" anchor="ctr"/>
            <a:lstStyle/>
            <a:p>
              <a:endParaRPr lang="en-US"/>
            </a:p>
          </p:txBody>
        </p:sp>
      </p:grpSp>
      <p:grpSp>
        <p:nvGrpSpPr>
          <p:cNvPr id="9" name="Group 8">
            <a:extLst>
              <a:ext uri="{FF2B5EF4-FFF2-40B4-BE49-F238E27FC236}">
                <a16:creationId xmlns:a16="http://schemas.microsoft.com/office/drawing/2014/main" id="{F873BB6C-986A-43EA-8510-C784D1209260}"/>
              </a:ext>
            </a:extLst>
          </p:cNvPr>
          <p:cNvGrpSpPr/>
          <p:nvPr/>
        </p:nvGrpSpPr>
        <p:grpSpPr>
          <a:xfrm>
            <a:off x="2521509" y="611891"/>
            <a:ext cx="3334285" cy="1995032"/>
            <a:chOff x="2521509" y="920881"/>
            <a:chExt cx="3334285" cy="1995032"/>
          </a:xfrm>
        </p:grpSpPr>
        <p:sp>
          <p:nvSpPr>
            <p:cNvPr id="10" name="Rectangle: Top Corners Rounded 9">
              <a:extLst>
                <a:ext uri="{FF2B5EF4-FFF2-40B4-BE49-F238E27FC236}">
                  <a16:creationId xmlns:a16="http://schemas.microsoft.com/office/drawing/2014/main" id="{311A4427-1945-86BF-659D-08EEEBD5B58E}"/>
                </a:ext>
              </a:extLst>
            </p:cNvPr>
            <p:cNvSpPr/>
            <p:nvPr/>
          </p:nvSpPr>
          <p:spPr bwMode="auto">
            <a:xfrm flipV="1">
              <a:off x="2521509" y="920881"/>
              <a:ext cx="2796636" cy="1470775"/>
            </a:xfrm>
            <a:prstGeom prst="round2SameRect">
              <a:avLst/>
            </a:prstGeom>
            <a:solidFill>
              <a:schemeClr val="accent6"/>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1" name="Rectangle: Top Corners Rounded 10">
              <a:extLst>
                <a:ext uri="{FF2B5EF4-FFF2-40B4-BE49-F238E27FC236}">
                  <a16:creationId xmlns:a16="http://schemas.microsoft.com/office/drawing/2014/main" id="{E2B4DF5C-E964-99DB-1C7A-EA017D6C973B}"/>
                </a:ext>
              </a:extLst>
            </p:cNvPr>
            <p:cNvSpPr/>
            <p:nvPr/>
          </p:nvSpPr>
          <p:spPr bwMode="auto">
            <a:xfrm flipV="1">
              <a:off x="2521509" y="920881"/>
              <a:ext cx="2796636" cy="525544"/>
            </a:xfrm>
            <a:prstGeom prst="round2SameRect">
              <a:avLst/>
            </a:prstGeom>
            <a:solidFill>
              <a:schemeClr val="accent6">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2" name="Oval 11">
              <a:extLst>
                <a:ext uri="{FF2B5EF4-FFF2-40B4-BE49-F238E27FC236}">
                  <a16:creationId xmlns:a16="http://schemas.microsoft.com/office/drawing/2014/main" id="{00C26DB0-8D3D-40E5-3C31-BE91A800639F}"/>
                </a:ext>
              </a:extLst>
            </p:cNvPr>
            <p:cNvSpPr/>
            <p:nvPr/>
          </p:nvSpPr>
          <p:spPr>
            <a:xfrm rot="60000">
              <a:off x="4979623" y="2039742"/>
              <a:ext cx="876171" cy="876171"/>
            </a:xfrm>
            <a:prstGeom prst="ellipse">
              <a:avLst/>
            </a:prstGeom>
            <a:solidFill>
              <a:schemeClr val="accent6">
                <a:lumMod val="75000"/>
              </a:schemeClr>
            </a:solidFill>
            <a:ln w="19050" cap="flat">
              <a:solidFill>
                <a:schemeClr val="accent6">
                  <a:lumMod val="50000"/>
                </a:schemeClr>
              </a:solidFill>
              <a:prstDash val="solid"/>
              <a:miter/>
            </a:ln>
            <a:effectLst>
              <a:outerShdw blurRad="50800" dist="38100" dir="13500000" algn="br" rotWithShape="0">
                <a:prstClr val="black">
                  <a:alpha val="40000"/>
                </a:prstClr>
              </a:outerShdw>
            </a:effectLst>
          </p:spPr>
          <p:txBody>
            <a:bodyPr rtlCol="0" anchor="ctr"/>
            <a:lstStyle/>
            <a:p>
              <a:endParaRPr lang="en-US" dirty="0"/>
            </a:p>
          </p:txBody>
        </p:sp>
      </p:grpSp>
      <p:grpSp>
        <p:nvGrpSpPr>
          <p:cNvPr id="13" name="Group 12">
            <a:extLst>
              <a:ext uri="{FF2B5EF4-FFF2-40B4-BE49-F238E27FC236}">
                <a16:creationId xmlns:a16="http://schemas.microsoft.com/office/drawing/2014/main" id="{22FF678E-2DDE-72C6-B8D9-8C8F23DD7951}"/>
              </a:ext>
            </a:extLst>
          </p:cNvPr>
          <p:cNvGrpSpPr/>
          <p:nvPr/>
        </p:nvGrpSpPr>
        <p:grpSpPr>
          <a:xfrm>
            <a:off x="1580445" y="2595521"/>
            <a:ext cx="3604421" cy="1470775"/>
            <a:chOff x="1580445" y="2904511"/>
            <a:chExt cx="3604421" cy="1470775"/>
          </a:xfrm>
        </p:grpSpPr>
        <p:sp>
          <p:nvSpPr>
            <p:cNvPr id="14" name="Rectangle: Top Corners Rounded 13">
              <a:extLst>
                <a:ext uri="{FF2B5EF4-FFF2-40B4-BE49-F238E27FC236}">
                  <a16:creationId xmlns:a16="http://schemas.microsoft.com/office/drawing/2014/main" id="{5A54944A-D0FE-F99A-F954-CD99D7B21DA6}"/>
                </a:ext>
              </a:extLst>
            </p:cNvPr>
            <p:cNvSpPr/>
            <p:nvPr/>
          </p:nvSpPr>
          <p:spPr bwMode="auto">
            <a:xfrm flipV="1">
              <a:off x="1580445" y="2904511"/>
              <a:ext cx="2796636" cy="1470775"/>
            </a:xfrm>
            <a:prstGeom prst="round2SameRect">
              <a:avLst/>
            </a:prstGeom>
            <a:solidFill>
              <a:schemeClr val="accent5"/>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5" name="Rectangle: Top Corners Rounded 14">
              <a:extLst>
                <a:ext uri="{FF2B5EF4-FFF2-40B4-BE49-F238E27FC236}">
                  <a16:creationId xmlns:a16="http://schemas.microsoft.com/office/drawing/2014/main" id="{B366B260-4E6D-F8CA-7D4F-D08D66AB1A6A}"/>
                </a:ext>
              </a:extLst>
            </p:cNvPr>
            <p:cNvSpPr/>
            <p:nvPr/>
          </p:nvSpPr>
          <p:spPr bwMode="auto">
            <a:xfrm flipV="1">
              <a:off x="1580445" y="2904511"/>
              <a:ext cx="2796636" cy="525544"/>
            </a:xfrm>
            <a:prstGeom prst="round2SameRect">
              <a:avLst/>
            </a:prstGeom>
            <a:solidFill>
              <a:schemeClr val="accent5">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6" name="Oval 15">
              <a:extLst>
                <a:ext uri="{FF2B5EF4-FFF2-40B4-BE49-F238E27FC236}">
                  <a16:creationId xmlns:a16="http://schemas.microsoft.com/office/drawing/2014/main" id="{8FF78000-54E1-E910-DCEA-C7197719470F}"/>
                </a:ext>
              </a:extLst>
            </p:cNvPr>
            <p:cNvSpPr/>
            <p:nvPr/>
          </p:nvSpPr>
          <p:spPr>
            <a:xfrm rot="60000">
              <a:off x="4308695" y="3201821"/>
              <a:ext cx="876171" cy="876171"/>
            </a:xfrm>
            <a:prstGeom prst="ellipse">
              <a:avLst/>
            </a:prstGeom>
            <a:solidFill>
              <a:schemeClr val="accent5">
                <a:lumMod val="75000"/>
              </a:schemeClr>
            </a:solidFill>
            <a:ln w="19050" cap="flat">
              <a:solidFill>
                <a:schemeClr val="accent5">
                  <a:lumMod val="50000"/>
                </a:schemeClr>
              </a:solidFill>
              <a:prstDash val="solid"/>
              <a:miter/>
            </a:ln>
            <a:effectLst>
              <a:outerShdw blurRad="50800" dist="38100" dir="10800000" algn="r" rotWithShape="0">
                <a:prstClr val="black">
                  <a:alpha val="40000"/>
                </a:prstClr>
              </a:outerShdw>
            </a:effectLst>
          </p:spPr>
          <p:txBody>
            <a:bodyPr rtlCol="0" anchor="ctr"/>
            <a:lstStyle/>
            <a:p>
              <a:endParaRPr lang="en-US"/>
            </a:p>
          </p:txBody>
        </p:sp>
      </p:grpSp>
      <p:grpSp>
        <p:nvGrpSpPr>
          <p:cNvPr id="17" name="Group 16">
            <a:extLst>
              <a:ext uri="{FF2B5EF4-FFF2-40B4-BE49-F238E27FC236}">
                <a16:creationId xmlns:a16="http://schemas.microsoft.com/office/drawing/2014/main" id="{97B59C86-1D8F-E8D2-D25F-C3D57891924B}"/>
              </a:ext>
            </a:extLst>
          </p:cNvPr>
          <p:cNvGrpSpPr/>
          <p:nvPr/>
        </p:nvGrpSpPr>
        <p:grpSpPr>
          <a:xfrm>
            <a:off x="2520218" y="4054865"/>
            <a:ext cx="3335590" cy="2025882"/>
            <a:chOff x="2520218" y="4363855"/>
            <a:chExt cx="3335590" cy="2025882"/>
          </a:xfrm>
        </p:grpSpPr>
        <p:sp>
          <p:nvSpPr>
            <p:cNvPr id="18" name="Rectangle: Top Corners Rounded 17">
              <a:extLst>
                <a:ext uri="{FF2B5EF4-FFF2-40B4-BE49-F238E27FC236}">
                  <a16:creationId xmlns:a16="http://schemas.microsoft.com/office/drawing/2014/main" id="{2BC3B484-11C1-DE3A-A6DD-9854183561BE}"/>
                </a:ext>
              </a:extLst>
            </p:cNvPr>
            <p:cNvSpPr/>
            <p:nvPr/>
          </p:nvSpPr>
          <p:spPr bwMode="auto">
            <a:xfrm flipV="1">
              <a:off x="2520218" y="4918962"/>
              <a:ext cx="2796636" cy="1470775"/>
            </a:xfrm>
            <a:prstGeom prst="round2SameRect">
              <a:avLst/>
            </a:prstGeom>
            <a:solidFill>
              <a:schemeClr val="accent4"/>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9" name="Rectangle: Top Corners Rounded 18">
              <a:extLst>
                <a:ext uri="{FF2B5EF4-FFF2-40B4-BE49-F238E27FC236}">
                  <a16:creationId xmlns:a16="http://schemas.microsoft.com/office/drawing/2014/main" id="{950039BF-4A9A-70E9-BE9A-B1CAE4881E91}"/>
                </a:ext>
              </a:extLst>
            </p:cNvPr>
            <p:cNvSpPr/>
            <p:nvPr/>
          </p:nvSpPr>
          <p:spPr bwMode="auto">
            <a:xfrm flipV="1">
              <a:off x="2520218" y="4918962"/>
              <a:ext cx="2796636" cy="525544"/>
            </a:xfrm>
            <a:prstGeom prst="round2SameRect">
              <a:avLst/>
            </a:prstGeom>
            <a:solidFill>
              <a:schemeClr val="accent4">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20" name="Oval 19">
              <a:extLst>
                <a:ext uri="{FF2B5EF4-FFF2-40B4-BE49-F238E27FC236}">
                  <a16:creationId xmlns:a16="http://schemas.microsoft.com/office/drawing/2014/main" id="{EAB23D36-073C-21F4-86DE-CC1CD6C0AE3A}"/>
                </a:ext>
              </a:extLst>
            </p:cNvPr>
            <p:cNvSpPr/>
            <p:nvPr/>
          </p:nvSpPr>
          <p:spPr>
            <a:xfrm rot="60000">
              <a:off x="4979637" y="4363855"/>
              <a:ext cx="876171" cy="876171"/>
            </a:xfrm>
            <a:prstGeom prst="ellipse">
              <a:avLst/>
            </a:prstGeom>
            <a:solidFill>
              <a:schemeClr val="accent4">
                <a:lumMod val="75000"/>
              </a:schemeClr>
            </a:solidFill>
            <a:ln w="19050" cap="flat">
              <a:solidFill>
                <a:schemeClr val="accent4">
                  <a:lumMod val="50000"/>
                </a:schemeClr>
              </a:solidFill>
              <a:prstDash val="solid"/>
              <a:miter/>
            </a:ln>
            <a:effectLst>
              <a:outerShdw blurRad="50800" dist="38100" dir="8100000" algn="tr" rotWithShape="0">
                <a:prstClr val="black">
                  <a:alpha val="40000"/>
                </a:prstClr>
              </a:outerShdw>
            </a:effectLst>
          </p:spPr>
          <p:txBody>
            <a:bodyPr rtlCol="0" anchor="ctr"/>
            <a:lstStyle/>
            <a:p>
              <a:endParaRPr lang="en-US" dirty="0"/>
            </a:p>
          </p:txBody>
        </p:sp>
      </p:grpSp>
      <p:grpSp>
        <p:nvGrpSpPr>
          <p:cNvPr id="21" name="Group 20">
            <a:extLst>
              <a:ext uri="{FF2B5EF4-FFF2-40B4-BE49-F238E27FC236}">
                <a16:creationId xmlns:a16="http://schemas.microsoft.com/office/drawing/2014/main" id="{59DB17AA-BEA9-585A-31F0-09CFE3A89C6F}"/>
              </a:ext>
            </a:extLst>
          </p:cNvPr>
          <p:cNvGrpSpPr/>
          <p:nvPr/>
        </p:nvGrpSpPr>
        <p:grpSpPr>
          <a:xfrm>
            <a:off x="6321457" y="4054900"/>
            <a:ext cx="3336736" cy="2025847"/>
            <a:chOff x="6321457" y="4363890"/>
            <a:chExt cx="3336736" cy="2025847"/>
          </a:xfrm>
        </p:grpSpPr>
        <p:sp>
          <p:nvSpPr>
            <p:cNvPr id="22" name="Rectangle: Top Corners Rounded 21">
              <a:extLst>
                <a:ext uri="{FF2B5EF4-FFF2-40B4-BE49-F238E27FC236}">
                  <a16:creationId xmlns:a16="http://schemas.microsoft.com/office/drawing/2014/main" id="{8BB0EF9D-C4AB-FF03-EAE6-96E4924E267D}"/>
                </a:ext>
              </a:extLst>
            </p:cNvPr>
            <p:cNvSpPr/>
            <p:nvPr/>
          </p:nvSpPr>
          <p:spPr bwMode="auto">
            <a:xfrm flipV="1">
              <a:off x="6861557" y="4918962"/>
              <a:ext cx="2796636" cy="1470775"/>
            </a:xfrm>
            <a:prstGeom prst="round2SameRect">
              <a:avLst/>
            </a:prstGeom>
            <a:solidFill>
              <a:schemeClr val="accent3"/>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23" name="Rectangle 22">
              <a:extLst>
                <a:ext uri="{FF2B5EF4-FFF2-40B4-BE49-F238E27FC236}">
                  <a16:creationId xmlns:a16="http://schemas.microsoft.com/office/drawing/2014/main" id="{5D63BEAA-31EB-0FEC-6EF0-D976BC01D804}"/>
                </a:ext>
              </a:extLst>
            </p:cNvPr>
            <p:cNvSpPr/>
            <p:nvPr/>
          </p:nvSpPr>
          <p:spPr bwMode="auto">
            <a:xfrm>
              <a:off x="6861557" y="4918962"/>
              <a:ext cx="2796636" cy="525544"/>
            </a:xfrm>
            <a:prstGeom prst="rect">
              <a:avLst/>
            </a:prstGeom>
            <a:solidFill>
              <a:schemeClr val="accent3">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24" name="Oval 23">
              <a:extLst>
                <a:ext uri="{FF2B5EF4-FFF2-40B4-BE49-F238E27FC236}">
                  <a16:creationId xmlns:a16="http://schemas.microsoft.com/office/drawing/2014/main" id="{C90F1FE7-7F2F-EBA8-6FAC-C24EFC88A75C}"/>
                </a:ext>
              </a:extLst>
            </p:cNvPr>
            <p:cNvSpPr/>
            <p:nvPr/>
          </p:nvSpPr>
          <p:spPr>
            <a:xfrm rot="60000">
              <a:off x="6321457" y="4363890"/>
              <a:ext cx="876171" cy="876171"/>
            </a:xfrm>
            <a:prstGeom prst="ellipse">
              <a:avLst/>
            </a:prstGeom>
            <a:solidFill>
              <a:schemeClr val="accent3">
                <a:lumMod val="75000"/>
              </a:schemeClr>
            </a:solidFill>
            <a:ln w="19050" cap="flat">
              <a:solidFill>
                <a:schemeClr val="accent3">
                  <a:lumMod val="50000"/>
                </a:schemeClr>
              </a:solidFill>
              <a:prstDash val="solid"/>
              <a:miter/>
            </a:ln>
            <a:effectLst>
              <a:outerShdw blurRad="50800" dist="38100" dir="2700000" algn="tl" rotWithShape="0">
                <a:prstClr val="black">
                  <a:alpha val="40000"/>
                </a:prstClr>
              </a:outerShdw>
            </a:effectLst>
          </p:spPr>
          <p:txBody>
            <a:bodyPr rtlCol="0" anchor="ctr"/>
            <a:lstStyle/>
            <a:p>
              <a:endParaRPr lang="en-US" dirty="0"/>
            </a:p>
          </p:txBody>
        </p:sp>
      </p:grpSp>
      <p:grpSp>
        <p:nvGrpSpPr>
          <p:cNvPr id="25" name="Group 24">
            <a:extLst>
              <a:ext uri="{FF2B5EF4-FFF2-40B4-BE49-F238E27FC236}">
                <a16:creationId xmlns:a16="http://schemas.microsoft.com/office/drawing/2014/main" id="{5D26572A-D6C6-93B4-1C53-D737676B84E8}"/>
              </a:ext>
            </a:extLst>
          </p:cNvPr>
          <p:cNvGrpSpPr/>
          <p:nvPr/>
        </p:nvGrpSpPr>
        <p:grpSpPr>
          <a:xfrm>
            <a:off x="6992386" y="2595521"/>
            <a:ext cx="3619169" cy="1470775"/>
            <a:chOff x="6992386" y="2904511"/>
            <a:chExt cx="3619169" cy="1470775"/>
          </a:xfrm>
        </p:grpSpPr>
        <p:sp>
          <p:nvSpPr>
            <p:cNvPr id="26" name="Rectangle: Top Corners Rounded 25">
              <a:extLst>
                <a:ext uri="{FF2B5EF4-FFF2-40B4-BE49-F238E27FC236}">
                  <a16:creationId xmlns:a16="http://schemas.microsoft.com/office/drawing/2014/main" id="{1B761543-5EED-7D46-6ABD-A7DFA7E5911A}"/>
                </a:ext>
              </a:extLst>
            </p:cNvPr>
            <p:cNvSpPr/>
            <p:nvPr/>
          </p:nvSpPr>
          <p:spPr bwMode="auto">
            <a:xfrm flipV="1">
              <a:off x="7814919" y="2904511"/>
              <a:ext cx="2796636" cy="1470775"/>
            </a:xfrm>
            <a:prstGeom prst="round2SameRect">
              <a:avLst/>
            </a:pr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27" name="Rectangle: Top Corners Rounded 26">
              <a:extLst>
                <a:ext uri="{FF2B5EF4-FFF2-40B4-BE49-F238E27FC236}">
                  <a16:creationId xmlns:a16="http://schemas.microsoft.com/office/drawing/2014/main" id="{3BD09F9E-7ADA-8848-8407-FDFE53093D7F}"/>
                </a:ext>
              </a:extLst>
            </p:cNvPr>
            <p:cNvSpPr/>
            <p:nvPr/>
          </p:nvSpPr>
          <p:spPr bwMode="auto">
            <a:xfrm flipV="1">
              <a:off x="7814919" y="2904511"/>
              <a:ext cx="2796636" cy="525544"/>
            </a:xfrm>
            <a:prstGeom prst="round2SameRect">
              <a:avLst/>
            </a:prstGeom>
            <a:solidFill>
              <a:schemeClr val="accent2">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28" name="Oval 27">
              <a:extLst>
                <a:ext uri="{FF2B5EF4-FFF2-40B4-BE49-F238E27FC236}">
                  <a16:creationId xmlns:a16="http://schemas.microsoft.com/office/drawing/2014/main" id="{057E1E8F-7D47-533B-E760-4AFCEBB97C69}"/>
                </a:ext>
              </a:extLst>
            </p:cNvPr>
            <p:cNvSpPr/>
            <p:nvPr/>
          </p:nvSpPr>
          <p:spPr>
            <a:xfrm rot="60000">
              <a:off x="6992386" y="3201809"/>
              <a:ext cx="876171" cy="876171"/>
            </a:xfrm>
            <a:prstGeom prst="ellipse">
              <a:avLst/>
            </a:prstGeom>
            <a:solidFill>
              <a:schemeClr val="accent2">
                <a:lumMod val="75000"/>
              </a:schemeClr>
            </a:solidFill>
            <a:ln w="19050" cap="flat">
              <a:solidFill>
                <a:schemeClr val="accent2">
                  <a:lumMod val="50000"/>
                </a:schemeClr>
              </a:solidFill>
              <a:prstDash val="solid"/>
              <a:miter/>
            </a:ln>
            <a:effectLst>
              <a:outerShdw blurRad="50800" dist="38100" algn="l" rotWithShape="0">
                <a:prstClr val="black">
                  <a:alpha val="40000"/>
                </a:prstClr>
              </a:outerShdw>
            </a:effectLst>
          </p:spPr>
          <p:txBody>
            <a:bodyPr rtlCol="0" anchor="ctr"/>
            <a:lstStyle/>
            <a:p>
              <a:endParaRPr lang="en-US"/>
            </a:p>
          </p:txBody>
        </p:sp>
      </p:grpSp>
      <p:sp>
        <p:nvSpPr>
          <p:cNvPr id="29" name="Title 1">
            <a:extLst>
              <a:ext uri="{FF2B5EF4-FFF2-40B4-BE49-F238E27FC236}">
                <a16:creationId xmlns:a16="http://schemas.microsoft.com/office/drawing/2014/main" id="{0FFB3EC1-C3B0-8890-0634-5E22B8EC45CD}"/>
              </a:ext>
            </a:extLst>
          </p:cNvPr>
          <p:cNvSpPr txBox="1">
            <a:spLocks/>
          </p:cNvSpPr>
          <p:nvPr/>
        </p:nvSpPr>
        <p:spPr>
          <a:xfrm>
            <a:off x="392911" y="185143"/>
            <a:ext cx="11376000" cy="439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Model Development Approach</a:t>
            </a:r>
            <a:endParaRPr lang="en-IN" sz="4000" dirty="0"/>
          </a:p>
        </p:txBody>
      </p:sp>
      <p:sp>
        <p:nvSpPr>
          <p:cNvPr id="30" name="TextBox 29">
            <a:extLst>
              <a:ext uri="{FF2B5EF4-FFF2-40B4-BE49-F238E27FC236}">
                <a16:creationId xmlns:a16="http://schemas.microsoft.com/office/drawing/2014/main" id="{04891B46-0B50-EE77-EAD6-E35E8E5D31AE}"/>
              </a:ext>
            </a:extLst>
          </p:cNvPr>
          <p:cNvSpPr txBox="1"/>
          <p:nvPr/>
        </p:nvSpPr>
        <p:spPr>
          <a:xfrm>
            <a:off x="7062330" y="615826"/>
            <a:ext cx="2515668" cy="584775"/>
          </a:xfrm>
          <a:prstGeom prst="rect">
            <a:avLst/>
          </a:prstGeom>
          <a:noFill/>
        </p:spPr>
        <p:txBody>
          <a:bodyPr wrap="square">
            <a:spAutoFit/>
          </a:bodyPr>
          <a:lstStyle/>
          <a:p>
            <a:pPr algn="ctr"/>
            <a:r>
              <a:rPr lang="en-GB" sz="1600" b="1" dirty="0">
                <a:solidFill>
                  <a:schemeClr val="bg1"/>
                </a:solidFill>
              </a:rPr>
              <a:t>Model Metrics / Dataset Identification</a:t>
            </a:r>
            <a:endParaRPr lang="en-US" sz="1600" b="1" dirty="0">
              <a:solidFill>
                <a:schemeClr val="bg1"/>
              </a:solidFill>
            </a:endParaRPr>
          </a:p>
        </p:txBody>
      </p:sp>
      <p:sp>
        <p:nvSpPr>
          <p:cNvPr id="31" name="TextBox 30">
            <a:extLst>
              <a:ext uri="{FF2B5EF4-FFF2-40B4-BE49-F238E27FC236}">
                <a16:creationId xmlns:a16="http://schemas.microsoft.com/office/drawing/2014/main" id="{A458B2FA-E773-4AA3-C2E8-D963EED0C65D}"/>
              </a:ext>
            </a:extLst>
          </p:cNvPr>
          <p:cNvSpPr txBox="1"/>
          <p:nvPr/>
        </p:nvSpPr>
        <p:spPr>
          <a:xfrm>
            <a:off x="7080404" y="1262873"/>
            <a:ext cx="2165587" cy="954107"/>
          </a:xfrm>
          <a:prstGeom prst="rect">
            <a:avLst/>
          </a:prstGeom>
          <a:noFill/>
        </p:spPr>
        <p:txBody>
          <a:bodyPr wrap="square">
            <a:spAutoFit/>
          </a:bodyPr>
          <a:lstStyle/>
          <a:p>
            <a:pPr marL="234950" indent="-234950" fontAlgn="base">
              <a:buFont typeface="Arial" panose="020B0604020202020204" pitchFamily="34" charset="0"/>
              <a:buChar char="•"/>
            </a:pPr>
            <a:r>
              <a:rPr lang="en-US" sz="1400" dirty="0">
                <a:solidFill>
                  <a:schemeClr val="bg1"/>
                </a:solidFill>
              </a:rPr>
              <a:t>Metrics: MAE, RMSE, FAC2 etc. </a:t>
            </a:r>
          </a:p>
          <a:p>
            <a:pPr marL="234950" indent="-234950" fontAlgn="base">
              <a:buFont typeface="Arial" panose="020B0604020202020204" pitchFamily="34" charset="0"/>
              <a:buChar char="•"/>
            </a:pPr>
            <a:r>
              <a:rPr lang="en-US" sz="1400" dirty="0">
                <a:solidFill>
                  <a:schemeClr val="bg1"/>
                </a:solidFill>
              </a:rPr>
              <a:t>Prairie Grass Dataset</a:t>
            </a:r>
          </a:p>
          <a:p>
            <a:pPr marL="234950" indent="-234950" fontAlgn="base">
              <a:buFont typeface="Arial" panose="020B0604020202020204" pitchFamily="34" charset="0"/>
              <a:buChar char="•"/>
            </a:pPr>
            <a:endParaRPr lang="en-US" sz="1400" dirty="0">
              <a:solidFill>
                <a:schemeClr val="bg1"/>
              </a:solidFill>
            </a:endParaRPr>
          </a:p>
        </p:txBody>
      </p:sp>
      <p:sp>
        <p:nvSpPr>
          <p:cNvPr id="32" name="TextBox 31">
            <a:extLst>
              <a:ext uri="{FF2B5EF4-FFF2-40B4-BE49-F238E27FC236}">
                <a16:creationId xmlns:a16="http://schemas.microsoft.com/office/drawing/2014/main" id="{B563B014-5E61-569E-9C37-44E62A754261}"/>
              </a:ext>
            </a:extLst>
          </p:cNvPr>
          <p:cNvSpPr txBox="1"/>
          <p:nvPr/>
        </p:nvSpPr>
        <p:spPr>
          <a:xfrm>
            <a:off x="7983882" y="3168583"/>
            <a:ext cx="2165587" cy="1169551"/>
          </a:xfrm>
          <a:prstGeom prst="rect">
            <a:avLst/>
          </a:prstGeom>
          <a:noFill/>
        </p:spPr>
        <p:txBody>
          <a:bodyPr wrap="square">
            <a:spAutoFit/>
          </a:bodyPr>
          <a:lstStyle/>
          <a:p>
            <a:pPr marL="234950" indent="-234950" fontAlgn="base">
              <a:buFont typeface="Arial" panose="020B0604020202020204" pitchFamily="34" charset="0"/>
              <a:buChar char="•"/>
            </a:pPr>
            <a:r>
              <a:rPr lang="en-US" sz="1400" dirty="0">
                <a:solidFill>
                  <a:schemeClr val="bg1"/>
                </a:solidFill>
              </a:rPr>
              <a:t>Understand features</a:t>
            </a:r>
          </a:p>
          <a:p>
            <a:pPr marL="234950" indent="-234950" fontAlgn="base">
              <a:buFont typeface="Arial" panose="020B0604020202020204" pitchFamily="34" charset="0"/>
              <a:buChar char="•"/>
            </a:pPr>
            <a:r>
              <a:rPr lang="en-US" sz="1400" dirty="0">
                <a:solidFill>
                  <a:schemeClr val="bg1"/>
                </a:solidFill>
              </a:rPr>
              <a:t>Clean data </a:t>
            </a:r>
          </a:p>
          <a:p>
            <a:pPr marL="234950" indent="-234950" fontAlgn="base">
              <a:buFont typeface="Arial" panose="020B0604020202020204" pitchFamily="34" charset="0"/>
              <a:buChar char="•"/>
            </a:pPr>
            <a:r>
              <a:rPr lang="en-US" sz="1400" dirty="0">
                <a:solidFill>
                  <a:schemeClr val="bg1"/>
                </a:solidFill>
              </a:rPr>
              <a:t>Delete invalid observations</a:t>
            </a:r>
          </a:p>
          <a:p>
            <a:pPr marL="234950" indent="-234950" fontAlgn="base">
              <a:buFont typeface="Arial" panose="020B0604020202020204" pitchFamily="34" charset="0"/>
              <a:buChar char="•"/>
            </a:pPr>
            <a:endParaRPr lang="en-US" sz="1400" dirty="0">
              <a:solidFill>
                <a:schemeClr val="bg1"/>
              </a:solidFill>
            </a:endParaRPr>
          </a:p>
        </p:txBody>
      </p:sp>
      <p:sp>
        <p:nvSpPr>
          <p:cNvPr id="33" name="TextBox 32">
            <a:extLst>
              <a:ext uri="{FF2B5EF4-FFF2-40B4-BE49-F238E27FC236}">
                <a16:creationId xmlns:a16="http://schemas.microsoft.com/office/drawing/2014/main" id="{C847815C-C6A5-4D83-D715-5384E706A07C}"/>
              </a:ext>
            </a:extLst>
          </p:cNvPr>
          <p:cNvSpPr txBox="1"/>
          <p:nvPr/>
        </p:nvSpPr>
        <p:spPr>
          <a:xfrm>
            <a:off x="6937283" y="5275402"/>
            <a:ext cx="2577796" cy="954107"/>
          </a:xfrm>
          <a:prstGeom prst="rect">
            <a:avLst/>
          </a:prstGeom>
          <a:noFill/>
        </p:spPr>
        <p:txBody>
          <a:bodyPr wrap="square">
            <a:spAutoFit/>
          </a:bodyPr>
          <a:lstStyle/>
          <a:p>
            <a:pPr marL="234950" indent="-234950" fontAlgn="base">
              <a:buFont typeface="Arial" panose="020B0604020202020204" pitchFamily="34" charset="0"/>
              <a:buChar char="•"/>
            </a:pPr>
            <a:r>
              <a:rPr lang="en-US" sz="1400" dirty="0">
                <a:solidFill>
                  <a:schemeClr val="bg1"/>
                </a:solidFill>
              </a:rPr>
              <a:t>Understand the structure of the data / transformations required</a:t>
            </a:r>
          </a:p>
          <a:p>
            <a:pPr marL="234950" indent="-234950" fontAlgn="base">
              <a:buFont typeface="Arial" panose="020B0604020202020204" pitchFamily="34" charset="0"/>
              <a:buChar char="•"/>
            </a:pPr>
            <a:endParaRPr lang="en-US" sz="1400" dirty="0">
              <a:solidFill>
                <a:schemeClr val="bg1"/>
              </a:solidFill>
            </a:endParaRPr>
          </a:p>
        </p:txBody>
      </p:sp>
      <p:sp>
        <p:nvSpPr>
          <p:cNvPr id="34" name="TextBox 33">
            <a:extLst>
              <a:ext uri="{FF2B5EF4-FFF2-40B4-BE49-F238E27FC236}">
                <a16:creationId xmlns:a16="http://schemas.microsoft.com/office/drawing/2014/main" id="{3593B2FF-BC3D-BC11-E373-2F105B277A45}"/>
              </a:ext>
            </a:extLst>
          </p:cNvPr>
          <p:cNvSpPr txBox="1"/>
          <p:nvPr/>
        </p:nvSpPr>
        <p:spPr>
          <a:xfrm>
            <a:off x="2633794" y="1293894"/>
            <a:ext cx="2567807" cy="954107"/>
          </a:xfrm>
          <a:prstGeom prst="rect">
            <a:avLst/>
          </a:prstGeom>
          <a:noFill/>
        </p:spPr>
        <p:txBody>
          <a:bodyPr wrap="square">
            <a:spAutoFit/>
          </a:bodyPr>
          <a:lstStyle/>
          <a:p>
            <a:pPr marL="234950" indent="-234950" fontAlgn="base">
              <a:buFont typeface="Arial" panose="020B0604020202020204" pitchFamily="34" charset="0"/>
              <a:buChar char="•"/>
            </a:pPr>
            <a:r>
              <a:rPr lang="en-US" sz="1400" dirty="0">
                <a:solidFill>
                  <a:schemeClr val="bg1"/>
                </a:solidFill>
              </a:rPr>
              <a:t>Model performance using selected metrics</a:t>
            </a:r>
          </a:p>
          <a:p>
            <a:pPr marL="234950" indent="-234950" fontAlgn="base">
              <a:buFont typeface="Arial" panose="020B0604020202020204" pitchFamily="34" charset="0"/>
              <a:buChar char="•"/>
            </a:pPr>
            <a:r>
              <a:rPr lang="en-US" sz="1400" dirty="0">
                <a:solidFill>
                  <a:schemeClr val="bg1"/>
                </a:solidFill>
              </a:rPr>
              <a:t>Comparison vs others</a:t>
            </a:r>
          </a:p>
          <a:p>
            <a:pPr marL="234950" indent="-234950" fontAlgn="base">
              <a:buFont typeface="Arial" panose="020B0604020202020204" pitchFamily="34" charset="0"/>
              <a:buChar char="•"/>
            </a:pPr>
            <a:endParaRPr lang="en-US" sz="1400" dirty="0">
              <a:solidFill>
                <a:schemeClr val="bg1"/>
              </a:solidFill>
            </a:endParaRPr>
          </a:p>
        </p:txBody>
      </p:sp>
      <p:sp>
        <p:nvSpPr>
          <p:cNvPr id="35" name="TextBox 34">
            <a:extLst>
              <a:ext uri="{FF2B5EF4-FFF2-40B4-BE49-F238E27FC236}">
                <a16:creationId xmlns:a16="http://schemas.microsoft.com/office/drawing/2014/main" id="{EC94C651-05CA-7120-4C12-84AD9200E3DF}"/>
              </a:ext>
            </a:extLst>
          </p:cNvPr>
          <p:cNvSpPr txBox="1"/>
          <p:nvPr/>
        </p:nvSpPr>
        <p:spPr>
          <a:xfrm>
            <a:off x="1692730" y="3203467"/>
            <a:ext cx="2165587" cy="954107"/>
          </a:xfrm>
          <a:prstGeom prst="rect">
            <a:avLst/>
          </a:prstGeom>
          <a:noFill/>
        </p:spPr>
        <p:txBody>
          <a:bodyPr wrap="square">
            <a:spAutoFit/>
          </a:bodyPr>
          <a:lstStyle/>
          <a:p>
            <a:pPr marL="234950" indent="-234950" fontAlgn="base">
              <a:buFont typeface="Arial" panose="020B0604020202020204" pitchFamily="34" charset="0"/>
              <a:buChar char="•"/>
            </a:pPr>
            <a:r>
              <a:rPr lang="en-IN" sz="1400" dirty="0">
                <a:solidFill>
                  <a:schemeClr val="bg1"/>
                </a:solidFill>
              </a:rPr>
              <a:t>Initial shortlist of 12x models</a:t>
            </a:r>
          </a:p>
          <a:p>
            <a:pPr marL="234950" indent="-234950" fontAlgn="base">
              <a:buFont typeface="Arial" panose="020B0604020202020204" pitchFamily="34" charset="0"/>
              <a:buChar char="•"/>
            </a:pPr>
            <a:r>
              <a:rPr lang="en-IN" sz="1400" dirty="0">
                <a:solidFill>
                  <a:schemeClr val="bg1"/>
                </a:solidFill>
              </a:rPr>
              <a:t>Final 2x models</a:t>
            </a:r>
          </a:p>
          <a:p>
            <a:pPr marL="234950" indent="-234950" fontAlgn="base">
              <a:buFont typeface="Arial" panose="020B0604020202020204" pitchFamily="34" charset="0"/>
              <a:buChar char="•"/>
            </a:pPr>
            <a:endParaRPr lang="en-US" sz="1400" dirty="0">
              <a:solidFill>
                <a:schemeClr val="bg1"/>
              </a:solidFill>
            </a:endParaRPr>
          </a:p>
        </p:txBody>
      </p:sp>
      <p:sp>
        <p:nvSpPr>
          <p:cNvPr id="36" name="TextBox 35">
            <a:extLst>
              <a:ext uri="{FF2B5EF4-FFF2-40B4-BE49-F238E27FC236}">
                <a16:creationId xmlns:a16="http://schemas.microsoft.com/office/drawing/2014/main" id="{6641A037-A878-104C-D6C6-D3CB591A9FCD}"/>
              </a:ext>
            </a:extLst>
          </p:cNvPr>
          <p:cNvSpPr txBox="1"/>
          <p:nvPr/>
        </p:nvSpPr>
        <p:spPr>
          <a:xfrm>
            <a:off x="2533807" y="5129757"/>
            <a:ext cx="2784337" cy="1169551"/>
          </a:xfrm>
          <a:prstGeom prst="rect">
            <a:avLst/>
          </a:prstGeom>
          <a:noFill/>
        </p:spPr>
        <p:txBody>
          <a:bodyPr wrap="square">
            <a:spAutoFit/>
          </a:bodyPr>
          <a:lstStyle/>
          <a:p>
            <a:pPr marL="234950" indent="-234950" fontAlgn="base">
              <a:buFont typeface="Arial" panose="020B0604020202020204" pitchFamily="34" charset="0"/>
              <a:buChar char="•"/>
            </a:pPr>
            <a:r>
              <a:rPr lang="en-US" sz="1400" dirty="0">
                <a:solidFill>
                  <a:schemeClr val="bg1"/>
                </a:solidFill>
              </a:rPr>
              <a:t>Creation of new features  </a:t>
            </a:r>
          </a:p>
          <a:p>
            <a:pPr marL="234950" indent="-234950" fontAlgn="base">
              <a:buFont typeface="Arial" panose="020B0604020202020204" pitchFamily="34" charset="0"/>
              <a:buChar char="•"/>
            </a:pPr>
            <a:r>
              <a:rPr lang="en-US" sz="1400" dirty="0">
                <a:solidFill>
                  <a:schemeClr val="bg1"/>
                </a:solidFill>
              </a:rPr>
              <a:t>Removal of irrelevant features (e.g., the experiment number)</a:t>
            </a:r>
          </a:p>
          <a:p>
            <a:pPr marL="234950" indent="-234950" fontAlgn="base">
              <a:buFont typeface="Arial" panose="020B0604020202020204" pitchFamily="34" charset="0"/>
              <a:buChar char="•"/>
            </a:pPr>
            <a:r>
              <a:rPr lang="en-US" sz="1400" dirty="0">
                <a:solidFill>
                  <a:schemeClr val="bg1"/>
                </a:solidFill>
              </a:rPr>
              <a:t>Final set of features</a:t>
            </a:r>
          </a:p>
          <a:p>
            <a:pPr marL="234950" indent="-234950" fontAlgn="base">
              <a:buFont typeface="Arial" panose="020B0604020202020204" pitchFamily="34" charset="0"/>
              <a:buChar char="•"/>
            </a:pPr>
            <a:endParaRPr lang="en-IN" sz="1400" dirty="0">
              <a:solidFill>
                <a:schemeClr val="bg1"/>
              </a:solidFill>
            </a:endParaRPr>
          </a:p>
        </p:txBody>
      </p:sp>
      <p:sp>
        <p:nvSpPr>
          <p:cNvPr id="37" name="TextBox 36">
            <a:extLst>
              <a:ext uri="{FF2B5EF4-FFF2-40B4-BE49-F238E27FC236}">
                <a16:creationId xmlns:a16="http://schemas.microsoft.com/office/drawing/2014/main" id="{47E06B75-1D40-66D4-5BBE-77AD8E99FB68}"/>
              </a:ext>
            </a:extLst>
          </p:cNvPr>
          <p:cNvSpPr txBox="1"/>
          <p:nvPr/>
        </p:nvSpPr>
        <p:spPr>
          <a:xfrm>
            <a:off x="8162723" y="2689016"/>
            <a:ext cx="2101029" cy="338554"/>
          </a:xfrm>
          <a:prstGeom prst="rect">
            <a:avLst/>
          </a:prstGeom>
          <a:noFill/>
        </p:spPr>
        <p:txBody>
          <a:bodyPr wrap="square">
            <a:spAutoFit/>
          </a:bodyPr>
          <a:lstStyle/>
          <a:p>
            <a:pPr algn="ctr"/>
            <a:r>
              <a:rPr lang="en-US" sz="1600" b="1" dirty="0">
                <a:solidFill>
                  <a:schemeClr val="bg1"/>
                </a:solidFill>
              </a:rPr>
              <a:t>Dataset Preprocessing</a:t>
            </a:r>
          </a:p>
        </p:txBody>
      </p:sp>
      <p:sp>
        <p:nvSpPr>
          <p:cNvPr id="38" name="TextBox 37">
            <a:extLst>
              <a:ext uri="{FF2B5EF4-FFF2-40B4-BE49-F238E27FC236}">
                <a16:creationId xmlns:a16="http://schemas.microsoft.com/office/drawing/2014/main" id="{C4BF9281-F12B-B398-0B9B-3949825142AE}"/>
              </a:ext>
            </a:extLst>
          </p:cNvPr>
          <p:cNvSpPr txBox="1"/>
          <p:nvPr/>
        </p:nvSpPr>
        <p:spPr>
          <a:xfrm>
            <a:off x="7107780" y="4703467"/>
            <a:ext cx="2458209" cy="338554"/>
          </a:xfrm>
          <a:prstGeom prst="rect">
            <a:avLst/>
          </a:prstGeom>
          <a:noFill/>
        </p:spPr>
        <p:txBody>
          <a:bodyPr wrap="square">
            <a:spAutoFit/>
          </a:bodyPr>
          <a:lstStyle/>
          <a:p>
            <a:pPr algn="ctr"/>
            <a:r>
              <a:rPr lang="en-US" sz="1600" b="1" dirty="0">
                <a:solidFill>
                  <a:schemeClr val="bg1"/>
                </a:solidFill>
              </a:rPr>
              <a:t>Exploratory Data Analysis</a:t>
            </a:r>
          </a:p>
        </p:txBody>
      </p:sp>
      <p:sp>
        <p:nvSpPr>
          <p:cNvPr id="39" name="TextBox 38">
            <a:extLst>
              <a:ext uri="{FF2B5EF4-FFF2-40B4-BE49-F238E27FC236}">
                <a16:creationId xmlns:a16="http://schemas.microsoft.com/office/drawing/2014/main" id="{16800BA5-8867-0013-EA4D-D698B20B4AAA}"/>
              </a:ext>
            </a:extLst>
          </p:cNvPr>
          <p:cNvSpPr txBox="1"/>
          <p:nvPr/>
        </p:nvSpPr>
        <p:spPr>
          <a:xfrm>
            <a:off x="2657166" y="4703467"/>
            <a:ext cx="1940243" cy="338554"/>
          </a:xfrm>
          <a:prstGeom prst="rect">
            <a:avLst/>
          </a:prstGeom>
          <a:noFill/>
        </p:spPr>
        <p:txBody>
          <a:bodyPr wrap="square">
            <a:spAutoFit/>
          </a:bodyPr>
          <a:lstStyle/>
          <a:p>
            <a:pPr algn="ctr"/>
            <a:r>
              <a:rPr lang="en-US" sz="1600" b="1" dirty="0">
                <a:solidFill>
                  <a:schemeClr val="bg1"/>
                </a:solidFill>
              </a:rPr>
              <a:t>Feature Engineering</a:t>
            </a:r>
          </a:p>
        </p:txBody>
      </p:sp>
      <p:sp>
        <p:nvSpPr>
          <p:cNvPr id="40" name="TextBox 39">
            <a:extLst>
              <a:ext uri="{FF2B5EF4-FFF2-40B4-BE49-F238E27FC236}">
                <a16:creationId xmlns:a16="http://schemas.microsoft.com/office/drawing/2014/main" id="{310BD2EA-A8E6-4F4A-51B7-2D1825AEBB27}"/>
              </a:ext>
            </a:extLst>
          </p:cNvPr>
          <p:cNvSpPr txBox="1"/>
          <p:nvPr/>
        </p:nvSpPr>
        <p:spPr>
          <a:xfrm>
            <a:off x="1755086" y="2635522"/>
            <a:ext cx="2272193" cy="830997"/>
          </a:xfrm>
          <a:prstGeom prst="rect">
            <a:avLst/>
          </a:prstGeom>
          <a:noFill/>
        </p:spPr>
        <p:txBody>
          <a:bodyPr wrap="square">
            <a:spAutoFit/>
          </a:bodyPr>
          <a:lstStyle/>
          <a:p>
            <a:pPr algn="ctr"/>
            <a:r>
              <a:rPr lang="en-US" sz="1600" b="1" dirty="0">
                <a:solidFill>
                  <a:schemeClr val="bg1"/>
                </a:solidFill>
              </a:rPr>
              <a:t>Model Identification and Selection</a:t>
            </a:r>
          </a:p>
          <a:p>
            <a:pPr algn="ctr"/>
            <a:endParaRPr lang="en-US" sz="1600" b="1" dirty="0">
              <a:solidFill>
                <a:schemeClr val="bg1"/>
              </a:solidFill>
            </a:endParaRPr>
          </a:p>
        </p:txBody>
      </p:sp>
      <p:sp>
        <p:nvSpPr>
          <p:cNvPr id="41" name="TextBox 40">
            <a:extLst>
              <a:ext uri="{FF2B5EF4-FFF2-40B4-BE49-F238E27FC236}">
                <a16:creationId xmlns:a16="http://schemas.microsoft.com/office/drawing/2014/main" id="{1593BCDA-EDCF-B4D7-6E04-BDD9AA313A1F}"/>
              </a:ext>
            </a:extLst>
          </p:cNvPr>
          <p:cNvSpPr txBox="1"/>
          <p:nvPr/>
        </p:nvSpPr>
        <p:spPr>
          <a:xfrm>
            <a:off x="2374566" y="628195"/>
            <a:ext cx="3111619" cy="584775"/>
          </a:xfrm>
          <a:prstGeom prst="rect">
            <a:avLst/>
          </a:prstGeom>
          <a:noFill/>
        </p:spPr>
        <p:txBody>
          <a:bodyPr wrap="square">
            <a:spAutoFit/>
          </a:bodyPr>
          <a:lstStyle/>
          <a:p>
            <a:pPr algn="ctr"/>
            <a:r>
              <a:rPr lang="en-US" sz="1600" b="1" dirty="0">
                <a:solidFill>
                  <a:schemeClr val="bg1"/>
                </a:solidFill>
              </a:rPr>
              <a:t>Model Performance / Evaluation</a:t>
            </a:r>
          </a:p>
          <a:p>
            <a:pPr algn="ctr"/>
            <a:endParaRPr lang="en-US" sz="1600" b="1" dirty="0">
              <a:solidFill>
                <a:schemeClr val="bg1"/>
              </a:solidFill>
            </a:endParaRPr>
          </a:p>
        </p:txBody>
      </p:sp>
      <p:sp>
        <p:nvSpPr>
          <p:cNvPr id="42" name="Oval 41">
            <a:extLst>
              <a:ext uri="{FF2B5EF4-FFF2-40B4-BE49-F238E27FC236}">
                <a16:creationId xmlns:a16="http://schemas.microsoft.com/office/drawing/2014/main" id="{0D015604-0332-FC90-56C1-74111BCA52C0}"/>
              </a:ext>
            </a:extLst>
          </p:cNvPr>
          <p:cNvSpPr/>
          <p:nvPr/>
        </p:nvSpPr>
        <p:spPr>
          <a:xfrm rot="60000">
            <a:off x="5537376" y="2779660"/>
            <a:ext cx="1102502" cy="1102503"/>
          </a:xfrm>
          <a:prstGeom prst="ellipse">
            <a:avLst/>
          </a:prstGeom>
          <a:solidFill>
            <a:schemeClr val="tx1">
              <a:lumMod val="75000"/>
              <a:lumOff val="25000"/>
            </a:schemeClr>
          </a:solidFill>
          <a:ln w="3737" cap="flat">
            <a:noFill/>
            <a:prstDash val="solid"/>
            <a:miter/>
          </a:ln>
        </p:spPr>
        <p:txBody>
          <a:bodyPr rtlCol="0" anchor="ctr"/>
          <a:lstStyle/>
          <a:p>
            <a:endParaRPr lang="en-US" dirty="0"/>
          </a:p>
        </p:txBody>
      </p:sp>
      <p:sp>
        <p:nvSpPr>
          <p:cNvPr id="43" name="TextBox 42">
            <a:extLst>
              <a:ext uri="{FF2B5EF4-FFF2-40B4-BE49-F238E27FC236}">
                <a16:creationId xmlns:a16="http://schemas.microsoft.com/office/drawing/2014/main" id="{4B28E385-8BD4-26B2-3031-303970410452}"/>
              </a:ext>
            </a:extLst>
          </p:cNvPr>
          <p:cNvSpPr txBox="1"/>
          <p:nvPr/>
        </p:nvSpPr>
        <p:spPr>
          <a:xfrm>
            <a:off x="5658908" y="3130856"/>
            <a:ext cx="859438" cy="400110"/>
          </a:xfrm>
          <a:prstGeom prst="rect">
            <a:avLst/>
          </a:prstGeom>
          <a:noFill/>
        </p:spPr>
        <p:txBody>
          <a:bodyPr wrap="square">
            <a:spAutoFit/>
          </a:bodyPr>
          <a:lstStyle/>
          <a:p>
            <a:pPr algn="ctr"/>
            <a:r>
              <a:rPr lang="en-US" sz="2000" b="1" dirty="0">
                <a:solidFill>
                  <a:schemeClr val="bg1"/>
                </a:solidFill>
              </a:rPr>
              <a:t>Data</a:t>
            </a:r>
          </a:p>
        </p:txBody>
      </p:sp>
      <p:sp>
        <p:nvSpPr>
          <p:cNvPr id="44" name="Freeform: Shape 43">
            <a:extLst>
              <a:ext uri="{FF2B5EF4-FFF2-40B4-BE49-F238E27FC236}">
                <a16:creationId xmlns:a16="http://schemas.microsoft.com/office/drawing/2014/main" id="{3E0FD307-6C67-2B2D-C166-AA44D26ABEFF}"/>
              </a:ext>
            </a:extLst>
          </p:cNvPr>
          <p:cNvSpPr/>
          <p:nvPr/>
        </p:nvSpPr>
        <p:spPr>
          <a:xfrm>
            <a:off x="7153772" y="3088829"/>
            <a:ext cx="553401" cy="484150"/>
          </a:xfrm>
          <a:custGeom>
            <a:avLst/>
            <a:gdLst>
              <a:gd name="connsiteX0" fmla="*/ 375328 w 450229"/>
              <a:gd name="connsiteY0" fmla="*/ 262937 h 393889"/>
              <a:gd name="connsiteX1" fmla="*/ 364655 w 450229"/>
              <a:gd name="connsiteY1" fmla="*/ 274198 h 393889"/>
              <a:gd name="connsiteX2" fmla="*/ 372902 w 450229"/>
              <a:gd name="connsiteY2" fmla="*/ 281803 h 393889"/>
              <a:gd name="connsiteX3" fmla="*/ 383952 w 450229"/>
              <a:gd name="connsiteY3" fmla="*/ 271227 h 393889"/>
              <a:gd name="connsiteX4" fmla="*/ 375328 w 450229"/>
              <a:gd name="connsiteY4" fmla="*/ 262937 h 393889"/>
              <a:gd name="connsiteX5" fmla="*/ 299741 w 450229"/>
              <a:gd name="connsiteY5" fmla="*/ 116247 h 393889"/>
              <a:gd name="connsiteX6" fmla="*/ 214572 w 450229"/>
              <a:gd name="connsiteY6" fmla="*/ 199878 h 393889"/>
              <a:gd name="connsiteX7" fmla="*/ 298801 w 450229"/>
              <a:gd name="connsiteY7" fmla="*/ 284879 h 393889"/>
              <a:gd name="connsiteX8" fmla="*/ 383319 w 450229"/>
              <a:gd name="connsiteY8" fmla="*/ 201029 h 393889"/>
              <a:gd name="connsiteX9" fmla="*/ 299741 w 450229"/>
              <a:gd name="connsiteY9" fmla="*/ 116247 h 393889"/>
              <a:gd name="connsiteX10" fmla="*/ 172173 w 450229"/>
              <a:gd name="connsiteY10" fmla="*/ 105663 h 393889"/>
              <a:gd name="connsiteX11" fmla="*/ 195900 w 450229"/>
              <a:gd name="connsiteY11" fmla="*/ 105680 h 393889"/>
              <a:gd name="connsiteX12" fmla="*/ 211118 w 450229"/>
              <a:gd name="connsiteY12" fmla="*/ 120783 h 393889"/>
              <a:gd name="connsiteX13" fmla="*/ 206177 w 450229"/>
              <a:gd name="connsiteY13" fmla="*/ 137346 h 393889"/>
              <a:gd name="connsiteX14" fmla="*/ 208595 w 450229"/>
              <a:gd name="connsiteY14" fmla="*/ 267640 h 393889"/>
              <a:gd name="connsiteX15" fmla="*/ 210942 w 450229"/>
              <a:gd name="connsiteY15" fmla="*/ 274779 h 393889"/>
              <a:gd name="connsiteX16" fmla="*/ 211047 w 450229"/>
              <a:gd name="connsiteY16" fmla="*/ 332352 h 393889"/>
              <a:gd name="connsiteX17" fmla="*/ 211047 w 450229"/>
              <a:gd name="connsiteY17" fmla="*/ 337337 h 393889"/>
              <a:gd name="connsiteX18" fmla="*/ 224990 w 450229"/>
              <a:gd name="connsiteY18" fmla="*/ 337337 h 393889"/>
              <a:gd name="connsiteX19" fmla="*/ 224990 w 450229"/>
              <a:gd name="connsiteY19" fmla="*/ 286682 h 393889"/>
              <a:gd name="connsiteX20" fmla="*/ 251540 w 450229"/>
              <a:gd name="connsiteY20" fmla="*/ 302339 h 393889"/>
              <a:gd name="connsiteX21" fmla="*/ 281183 w 450229"/>
              <a:gd name="connsiteY21" fmla="*/ 312862 h 393889"/>
              <a:gd name="connsiteX22" fmla="*/ 281183 w 450229"/>
              <a:gd name="connsiteY22" fmla="*/ 337618 h 393889"/>
              <a:gd name="connsiteX23" fmla="*/ 288489 w 450229"/>
              <a:gd name="connsiteY23" fmla="*/ 337636 h 393889"/>
              <a:gd name="connsiteX24" fmla="*/ 295390 w 450229"/>
              <a:gd name="connsiteY24" fmla="*/ 344185 h 393889"/>
              <a:gd name="connsiteX25" fmla="*/ 289210 w 450229"/>
              <a:gd name="connsiteY25" fmla="*/ 351526 h 393889"/>
              <a:gd name="connsiteX26" fmla="*/ 285263 w 450229"/>
              <a:gd name="connsiteY26" fmla="*/ 351649 h 393889"/>
              <a:gd name="connsiteX27" fmla="*/ 10151 w 450229"/>
              <a:gd name="connsiteY27" fmla="*/ 351640 h 393889"/>
              <a:gd name="connsiteX28" fmla="*/ 5369 w 450229"/>
              <a:gd name="connsiteY28" fmla="*/ 351279 h 393889"/>
              <a:gd name="connsiteX29" fmla="*/ 155 w 450229"/>
              <a:gd name="connsiteY29" fmla="*/ 343728 h 393889"/>
              <a:gd name="connsiteX30" fmla="*/ 6555 w 450229"/>
              <a:gd name="connsiteY30" fmla="*/ 337662 h 393889"/>
              <a:gd name="connsiteX31" fmla="*/ 14098 w 450229"/>
              <a:gd name="connsiteY31" fmla="*/ 337636 h 393889"/>
              <a:gd name="connsiteX32" fmla="*/ 14098 w 450229"/>
              <a:gd name="connsiteY32" fmla="*/ 332537 h 393889"/>
              <a:gd name="connsiteX33" fmla="*/ 14107 w 450229"/>
              <a:gd name="connsiteY33" fmla="*/ 262225 h 393889"/>
              <a:gd name="connsiteX34" fmla="*/ 30028 w 450229"/>
              <a:gd name="connsiteY34" fmla="*/ 246234 h 393889"/>
              <a:gd name="connsiteX35" fmla="*/ 55514 w 450229"/>
              <a:gd name="connsiteY35" fmla="*/ 246242 h 393889"/>
              <a:gd name="connsiteX36" fmla="*/ 70362 w 450229"/>
              <a:gd name="connsiteY36" fmla="*/ 261100 h 393889"/>
              <a:gd name="connsiteX37" fmla="*/ 70388 w 450229"/>
              <a:gd name="connsiteY37" fmla="*/ 332291 h 393889"/>
              <a:gd name="connsiteX38" fmla="*/ 70388 w 450229"/>
              <a:gd name="connsiteY38" fmla="*/ 337302 h 393889"/>
              <a:gd name="connsiteX39" fmla="*/ 84428 w 450229"/>
              <a:gd name="connsiteY39" fmla="*/ 337302 h 393889"/>
              <a:gd name="connsiteX40" fmla="*/ 84428 w 450229"/>
              <a:gd name="connsiteY40" fmla="*/ 332141 h 393889"/>
              <a:gd name="connsiteX41" fmla="*/ 84428 w 450229"/>
              <a:gd name="connsiteY41" fmla="*/ 192827 h 393889"/>
              <a:gd name="connsiteX42" fmla="*/ 101263 w 450229"/>
              <a:gd name="connsiteY42" fmla="*/ 175931 h 393889"/>
              <a:gd name="connsiteX43" fmla="*/ 125430 w 450229"/>
              <a:gd name="connsiteY43" fmla="*/ 175939 h 393889"/>
              <a:gd name="connsiteX44" fmla="*/ 140691 w 450229"/>
              <a:gd name="connsiteY44" fmla="*/ 191324 h 393889"/>
              <a:gd name="connsiteX45" fmla="*/ 140709 w 450229"/>
              <a:gd name="connsiteY45" fmla="*/ 331948 h 393889"/>
              <a:gd name="connsiteX46" fmla="*/ 140718 w 450229"/>
              <a:gd name="connsiteY46" fmla="*/ 337354 h 393889"/>
              <a:gd name="connsiteX47" fmla="*/ 154766 w 450229"/>
              <a:gd name="connsiteY47" fmla="*/ 337354 h 393889"/>
              <a:gd name="connsiteX48" fmla="*/ 154766 w 450229"/>
              <a:gd name="connsiteY48" fmla="*/ 331614 h 393889"/>
              <a:gd name="connsiteX49" fmla="*/ 154766 w 450229"/>
              <a:gd name="connsiteY49" fmla="*/ 122893 h 393889"/>
              <a:gd name="connsiteX50" fmla="*/ 172173 w 450229"/>
              <a:gd name="connsiteY50" fmla="*/ 105663 h 393889"/>
              <a:gd name="connsiteX51" fmla="*/ 288647 w 450229"/>
              <a:gd name="connsiteY51" fmla="*/ 102823 h 393889"/>
              <a:gd name="connsiteX52" fmla="*/ 397297 w 450229"/>
              <a:gd name="connsiteY52" fmla="*/ 205996 h 393889"/>
              <a:gd name="connsiteX53" fmla="*/ 385649 w 450229"/>
              <a:gd name="connsiteY53" fmla="*/ 247033 h 393889"/>
              <a:gd name="connsiteX54" fmla="*/ 386695 w 450229"/>
              <a:gd name="connsiteY54" fmla="*/ 253697 h 393889"/>
              <a:gd name="connsiteX55" fmla="*/ 394255 w 450229"/>
              <a:gd name="connsiteY55" fmla="*/ 260994 h 393889"/>
              <a:gd name="connsiteX56" fmla="*/ 421104 w 450229"/>
              <a:gd name="connsiteY56" fmla="*/ 264950 h 393889"/>
              <a:gd name="connsiteX57" fmla="*/ 447205 w 450229"/>
              <a:gd name="connsiteY57" fmla="*/ 289152 h 393889"/>
              <a:gd name="connsiteX58" fmla="*/ 450229 w 450229"/>
              <a:gd name="connsiteY58" fmla="*/ 295948 h 393889"/>
              <a:gd name="connsiteX59" fmla="*/ 450229 w 450229"/>
              <a:gd name="connsiteY59" fmla="*/ 386488 h 393889"/>
              <a:gd name="connsiteX60" fmla="*/ 446387 w 450229"/>
              <a:gd name="connsiteY60" fmla="*/ 393020 h 393889"/>
              <a:gd name="connsiteX61" fmla="*/ 438264 w 450229"/>
              <a:gd name="connsiteY61" fmla="*/ 391991 h 393889"/>
              <a:gd name="connsiteX62" fmla="*/ 431099 w 450229"/>
              <a:gd name="connsiteY62" fmla="*/ 384870 h 393889"/>
              <a:gd name="connsiteX63" fmla="*/ 366941 w 450229"/>
              <a:gd name="connsiteY63" fmla="*/ 320387 h 393889"/>
              <a:gd name="connsiteX64" fmla="*/ 363099 w 450229"/>
              <a:gd name="connsiteY64" fmla="*/ 292387 h 393889"/>
              <a:gd name="connsiteX65" fmla="*/ 353051 w 450229"/>
              <a:gd name="connsiteY65" fmla="*/ 283279 h 393889"/>
              <a:gd name="connsiteX66" fmla="*/ 336647 w 450229"/>
              <a:gd name="connsiteY66" fmla="*/ 291359 h 393889"/>
              <a:gd name="connsiteX67" fmla="*/ 203065 w 450229"/>
              <a:gd name="connsiteY67" fmla="*/ 223368 h 393889"/>
              <a:gd name="connsiteX68" fmla="*/ 288647 w 450229"/>
              <a:gd name="connsiteY68" fmla="*/ 102823 h 393889"/>
              <a:gd name="connsiteX69" fmla="*/ 238607 w 450229"/>
              <a:gd name="connsiteY69" fmla="*/ 35509 h 393889"/>
              <a:gd name="connsiteX70" fmla="*/ 268005 w 450229"/>
              <a:gd name="connsiteY70" fmla="*/ 35518 h 393889"/>
              <a:gd name="connsiteX71" fmla="*/ 281191 w 450229"/>
              <a:gd name="connsiteY71" fmla="*/ 47887 h 393889"/>
              <a:gd name="connsiteX72" fmla="*/ 281297 w 450229"/>
              <a:gd name="connsiteY72" fmla="*/ 89381 h 393889"/>
              <a:gd name="connsiteX73" fmla="*/ 225130 w 450229"/>
              <a:gd name="connsiteY73" fmla="*/ 115684 h 393889"/>
              <a:gd name="connsiteX74" fmla="*/ 225200 w 450229"/>
              <a:gd name="connsiteY74" fmla="*/ 48616 h 393889"/>
              <a:gd name="connsiteX75" fmla="*/ 238607 w 450229"/>
              <a:gd name="connsiteY75" fmla="*/ 35509 h 393889"/>
              <a:gd name="connsiteX76" fmla="*/ 192261 w 450229"/>
              <a:gd name="connsiteY76" fmla="*/ 293 h 393889"/>
              <a:gd name="connsiteX77" fmla="*/ 196770 w 450229"/>
              <a:gd name="connsiteY77" fmla="*/ 5082 h 393889"/>
              <a:gd name="connsiteX78" fmla="*/ 203838 w 450229"/>
              <a:gd name="connsiteY78" fmla="*/ 35412 h 393889"/>
              <a:gd name="connsiteX79" fmla="*/ 198756 w 450229"/>
              <a:gd name="connsiteY79" fmla="*/ 43465 h 393889"/>
              <a:gd name="connsiteX80" fmla="*/ 190510 w 450229"/>
              <a:gd name="connsiteY80" fmla="*/ 39421 h 393889"/>
              <a:gd name="connsiteX81" fmla="*/ 189306 w 450229"/>
              <a:gd name="connsiteY81" fmla="*/ 36142 h 393889"/>
              <a:gd name="connsiteX82" fmla="*/ 188075 w 450229"/>
              <a:gd name="connsiteY82" fmla="*/ 38164 h 393889"/>
              <a:gd name="connsiteX83" fmla="*/ 86730 w 450229"/>
              <a:gd name="connsiteY83" fmla="*/ 166823 h 393889"/>
              <a:gd name="connsiteX84" fmla="*/ 10915 w 450229"/>
              <a:gd name="connsiteY84" fmla="*/ 209811 h 393889"/>
              <a:gd name="connsiteX85" fmla="*/ 1218 w 450229"/>
              <a:gd name="connsiteY85" fmla="*/ 207649 h 393889"/>
              <a:gd name="connsiteX86" fmla="*/ 5579 w 450229"/>
              <a:gd name="connsiteY86" fmla="*/ 196844 h 393889"/>
              <a:gd name="connsiteX87" fmla="*/ 61333 w 450229"/>
              <a:gd name="connsiteY87" fmla="*/ 167236 h 393889"/>
              <a:gd name="connsiteX88" fmla="*/ 159688 w 450229"/>
              <a:gd name="connsiteY88" fmla="*/ 65144 h 393889"/>
              <a:gd name="connsiteX89" fmla="*/ 174396 w 450229"/>
              <a:gd name="connsiteY89" fmla="*/ 34260 h 393889"/>
              <a:gd name="connsiteX90" fmla="*/ 175486 w 450229"/>
              <a:gd name="connsiteY90" fmla="*/ 30577 h 393889"/>
              <a:gd name="connsiteX91" fmla="*/ 171803 w 450229"/>
              <a:gd name="connsiteY91" fmla="*/ 33460 h 393889"/>
              <a:gd name="connsiteX92" fmla="*/ 162299 w 450229"/>
              <a:gd name="connsiteY92" fmla="*/ 32335 h 393889"/>
              <a:gd name="connsiteX93" fmla="*/ 162554 w 450229"/>
              <a:gd name="connsiteY93" fmla="*/ 23122 h 393889"/>
              <a:gd name="connsiteX94" fmla="*/ 185833 w 450229"/>
              <a:gd name="connsiteY94" fmla="*/ 1715 h 393889"/>
              <a:gd name="connsiteX95" fmla="*/ 192261 w 450229"/>
              <a:gd name="connsiteY95" fmla="*/ 293 h 39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50229" h="393889">
                <a:moveTo>
                  <a:pt x="375328" y="262937"/>
                </a:moveTo>
                <a:cubicBezTo>
                  <a:pt x="371882" y="266576"/>
                  <a:pt x="368418" y="270225"/>
                  <a:pt x="364655" y="274198"/>
                </a:cubicBezTo>
                <a:cubicBezTo>
                  <a:pt x="367601" y="276915"/>
                  <a:pt x="370379" y="279473"/>
                  <a:pt x="372902" y="281803"/>
                </a:cubicBezTo>
                <a:cubicBezTo>
                  <a:pt x="376647" y="278225"/>
                  <a:pt x="380277" y="274752"/>
                  <a:pt x="383952" y="271227"/>
                </a:cubicBezTo>
                <a:cubicBezTo>
                  <a:pt x="381095" y="268475"/>
                  <a:pt x="378291" y="265785"/>
                  <a:pt x="375328" y="262937"/>
                </a:cubicBezTo>
                <a:close/>
                <a:moveTo>
                  <a:pt x="299741" y="116247"/>
                </a:moveTo>
                <a:cubicBezTo>
                  <a:pt x="252981" y="116071"/>
                  <a:pt x="214687" y="153680"/>
                  <a:pt x="214572" y="199878"/>
                </a:cubicBezTo>
                <a:cubicBezTo>
                  <a:pt x="214458" y="246752"/>
                  <a:pt x="252190" y="284827"/>
                  <a:pt x="298801" y="284879"/>
                </a:cubicBezTo>
                <a:cubicBezTo>
                  <a:pt x="345130" y="284932"/>
                  <a:pt x="383222" y="247139"/>
                  <a:pt x="383319" y="201029"/>
                </a:cubicBezTo>
                <a:cubicBezTo>
                  <a:pt x="383416" y="154594"/>
                  <a:pt x="345790" y="116423"/>
                  <a:pt x="299741" y="116247"/>
                </a:cubicBezTo>
                <a:close/>
                <a:moveTo>
                  <a:pt x="172173" y="105663"/>
                </a:moveTo>
                <a:cubicBezTo>
                  <a:pt x="180085" y="105654"/>
                  <a:pt x="187997" y="105610"/>
                  <a:pt x="195900" y="105680"/>
                </a:cubicBezTo>
                <a:cubicBezTo>
                  <a:pt x="205201" y="105759"/>
                  <a:pt x="210678" y="111509"/>
                  <a:pt x="211118" y="120783"/>
                </a:cubicBezTo>
                <a:cubicBezTo>
                  <a:pt x="211417" y="127008"/>
                  <a:pt x="209843" y="132045"/>
                  <a:pt x="206177" y="137346"/>
                </a:cubicBezTo>
                <a:cubicBezTo>
                  <a:pt x="178784" y="176854"/>
                  <a:pt x="179997" y="229012"/>
                  <a:pt x="208595" y="267640"/>
                </a:cubicBezTo>
                <a:cubicBezTo>
                  <a:pt x="210019" y="269565"/>
                  <a:pt x="210915" y="272370"/>
                  <a:pt x="210942" y="274779"/>
                </a:cubicBezTo>
                <a:cubicBezTo>
                  <a:pt x="211135" y="293970"/>
                  <a:pt x="211047" y="313161"/>
                  <a:pt x="211047" y="332352"/>
                </a:cubicBezTo>
                <a:cubicBezTo>
                  <a:pt x="211047" y="333926"/>
                  <a:pt x="211047" y="335491"/>
                  <a:pt x="211047" y="337337"/>
                </a:cubicBezTo>
                <a:cubicBezTo>
                  <a:pt x="215847" y="337337"/>
                  <a:pt x="220155" y="337337"/>
                  <a:pt x="224990" y="337337"/>
                </a:cubicBezTo>
                <a:cubicBezTo>
                  <a:pt x="224990" y="320326"/>
                  <a:pt x="224990" y="303447"/>
                  <a:pt x="224990" y="286682"/>
                </a:cubicBezTo>
                <a:cubicBezTo>
                  <a:pt x="234028" y="292106"/>
                  <a:pt x="242388" y="298066"/>
                  <a:pt x="251540" y="302339"/>
                </a:cubicBezTo>
                <a:cubicBezTo>
                  <a:pt x="260735" y="306629"/>
                  <a:pt x="270722" y="309231"/>
                  <a:pt x="281183" y="312862"/>
                </a:cubicBezTo>
                <a:cubicBezTo>
                  <a:pt x="281183" y="320044"/>
                  <a:pt x="281183" y="328466"/>
                  <a:pt x="281183" y="337618"/>
                </a:cubicBezTo>
                <a:cubicBezTo>
                  <a:pt x="283944" y="337618"/>
                  <a:pt x="286221" y="337521"/>
                  <a:pt x="288489" y="337636"/>
                </a:cubicBezTo>
                <a:cubicBezTo>
                  <a:pt x="292480" y="337838"/>
                  <a:pt x="295197" y="340484"/>
                  <a:pt x="295390" y="344185"/>
                </a:cubicBezTo>
                <a:cubicBezTo>
                  <a:pt x="295575" y="347816"/>
                  <a:pt x="293034" y="350910"/>
                  <a:pt x="289210" y="351526"/>
                </a:cubicBezTo>
                <a:cubicBezTo>
                  <a:pt x="287918" y="351737"/>
                  <a:pt x="286581" y="351649"/>
                  <a:pt x="285263" y="351649"/>
                </a:cubicBezTo>
                <a:cubicBezTo>
                  <a:pt x="193562" y="351649"/>
                  <a:pt x="101861" y="351658"/>
                  <a:pt x="10151" y="351640"/>
                </a:cubicBezTo>
                <a:cubicBezTo>
                  <a:pt x="8551" y="351640"/>
                  <a:pt x="6881" y="351693"/>
                  <a:pt x="5369" y="351279"/>
                </a:cubicBezTo>
                <a:cubicBezTo>
                  <a:pt x="1615" y="350251"/>
                  <a:pt x="-293" y="347561"/>
                  <a:pt x="155" y="343728"/>
                </a:cubicBezTo>
                <a:cubicBezTo>
                  <a:pt x="577" y="340141"/>
                  <a:pt x="2793" y="337891"/>
                  <a:pt x="6555" y="337662"/>
                </a:cubicBezTo>
                <a:cubicBezTo>
                  <a:pt x="8859" y="337521"/>
                  <a:pt x="11180" y="337636"/>
                  <a:pt x="14098" y="337636"/>
                </a:cubicBezTo>
                <a:cubicBezTo>
                  <a:pt x="14098" y="335649"/>
                  <a:pt x="14098" y="334093"/>
                  <a:pt x="14098" y="332537"/>
                </a:cubicBezTo>
                <a:cubicBezTo>
                  <a:pt x="14098" y="309099"/>
                  <a:pt x="14089" y="285662"/>
                  <a:pt x="14107" y="262225"/>
                </a:cubicBezTo>
                <a:cubicBezTo>
                  <a:pt x="14116" y="251631"/>
                  <a:pt x="19478" y="246260"/>
                  <a:pt x="30028" y="246234"/>
                </a:cubicBezTo>
                <a:cubicBezTo>
                  <a:pt x="38520" y="246216"/>
                  <a:pt x="47021" y="246190"/>
                  <a:pt x="55514" y="246242"/>
                </a:cubicBezTo>
                <a:cubicBezTo>
                  <a:pt x="64569" y="246295"/>
                  <a:pt x="70336" y="251983"/>
                  <a:pt x="70362" y="261100"/>
                </a:cubicBezTo>
                <a:cubicBezTo>
                  <a:pt x="70432" y="284827"/>
                  <a:pt x="70388" y="308563"/>
                  <a:pt x="70388" y="332291"/>
                </a:cubicBezTo>
                <a:cubicBezTo>
                  <a:pt x="70388" y="333864"/>
                  <a:pt x="70388" y="335438"/>
                  <a:pt x="70388" y="337302"/>
                </a:cubicBezTo>
                <a:cubicBezTo>
                  <a:pt x="75153" y="337302"/>
                  <a:pt x="79461" y="337302"/>
                  <a:pt x="84428" y="337302"/>
                </a:cubicBezTo>
                <a:cubicBezTo>
                  <a:pt x="84428" y="335526"/>
                  <a:pt x="84428" y="333829"/>
                  <a:pt x="84428" y="332141"/>
                </a:cubicBezTo>
                <a:cubicBezTo>
                  <a:pt x="84428" y="285706"/>
                  <a:pt x="84428" y="239271"/>
                  <a:pt x="84428" y="192827"/>
                </a:cubicBezTo>
                <a:cubicBezTo>
                  <a:pt x="84428" y="181100"/>
                  <a:pt x="89579" y="175939"/>
                  <a:pt x="101263" y="175931"/>
                </a:cubicBezTo>
                <a:cubicBezTo>
                  <a:pt x="109316" y="175922"/>
                  <a:pt x="117377" y="175895"/>
                  <a:pt x="125430" y="175939"/>
                </a:cubicBezTo>
                <a:cubicBezTo>
                  <a:pt x="134986" y="175992"/>
                  <a:pt x="140683" y="181671"/>
                  <a:pt x="140691" y="191324"/>
                </a:cubicBezTo>
                <a:cubicBezTo>
                  <a:pt x="140727" y="238199"/>
                  <a:pt x="140709" y="285073"/>
                  <a:pt x="140709" y="331948"/>
                </a:cubicBezTo>
                <a:cubicBezTo>
                  <a:pt x="140718" y="333680"/>
                  <a:pt x="140718" y="335394"/>
                  <a:pt x="140718" y="337354"/>
                </a:cubicBezTo>
                <a:cubicBezTo>
                  <a:pt x="145544" y="337354"/>
                  <a:pt x="149861" y="337354"/>
                  <a:pt x="154766" y="337354"/>
                </a:cubicBezTo>
                <a:cubicBezTo>
                  <a:pt x="154766" y="335315"/>
                  <a:pt x="154766" y="333469"/>
                  <a:pt x="154766" y="331614"/>
                </a:cubicBezTo>
                <a:cubicBezTo>
                  <a:pt x="154766" y="262040"/>
                  <a:pt x="154766" y="192467"/>
                  <a:pt x="154766" y="122893"/>
                </a:cubicBezTo>
                <a:cubicBezTo>
                  <a:pt x="154766" y="110647"/>
                  <a:pt x="159803" y="105671"/>
                  <a:pt x="172173" y="105663"/>
                </a:cubicBezTo>
                <a:close/>
                <a:moveTo>
                  <a:pt x="288647" y="102823"/>
                </a:moveTo>
                <a:cubicBezTo>
                  <a:pt x="349341" y="96739"/>
                  <a:pt x="400277" y="145047"/>
                  <a:pt x="397297" y="205996"/>
                </a:cubicBezTo>
                <a:cubicBezTo>
                  <a:pt x="396585" y="220519"/>
                  <a:pt x="392761" y="234313"/>
                  <a:pt x="385649" y="247033"/>
                </a:cubicBezTo>
                <a:cubicBezTo>
                  <a:pt x="384031" y="249926"/>
                  <a:pt x="384313" y="251658"/>
                  <a:pt x="386695" y="253697"/>
                </a:cubicBezTo>
                <a:cubicBezTo>
                  <a:pt x="389350" y="255974"/>
                  <a:pt x="391750" y="258550"/>
                  <a:pt x="394255" y="260994"/>
                </a:cubicBezTo>
                <a:cubicBezTo>
                  <a:pt x="406545" y="254735"/>
                  <a:pt x="410915" y="255403"/>
                  <a:pt x="421104" y="264950"/>
                </a:cubicBezTo>
                <a:cubicBezTo>
                  <a:pt x="429763" y="273064"/>
                  <a:pt x="438422" y="281170"/>
                  <a:pt x="447205" y="289152"/>
                </a:cubicBezTo>
                <a:cubicBezTo>
                  <a:pt x="449323" y="291077"/>
                  <a:pt x="450238" y="293020"/>
                  <a:pt x="450229" y="295948"/>
                </a:cubicBezTo>
                <a:cubicBezTo>
                  <a:pt x="450123" y="326128"/>
                  <a:pt x="450115" y="356308"/>
                  <a:pt x="450229" y="386488"/>
                </a:cubicBezTo>
                <a:cubicBezTo>
                  <a:pt x="450238" y="389697"/>
                  <a:pt x="449341" y="391684"/>
                  <a:pt x="446387" y="393020"/>
                </a:cubicBezTo>
                <a:cubicBezTo>
                  <a:pt x="443354" y="394391"/>
                  <a:pt x="440664" y="394207"/>
                  <a:pt x="438264" y="391991"/>
                </a:cubicBezTo>
                <a:cubicBezTo>
                  <a:pt x="435794" y="389706"/>
                  <a:pt x="433473" y="387253"/>
                  <a:pt x="431099" y="384870"/>
                </a:cubicBezTo>
                <a:cubicBezTo>
                  <a:pt x="409710" y="363376"/>
                  <a:pt x="388330" y="341882"/>
                  <a:pt x="366941" y="320387"/>
                </a:cubicBezTo>
                <a:cubicBezTo>
                  <a:pt x="357139" y="310541"/>
                  <a:pt x="356251" y="304598"/>
                  <a:pt x="363099" y="292387"/>
                </a:cubicBezTo>
                <a:cubicBezTo>
                  <a:pt x="359864" y="289451"/>
                  <a:pt x="356532" y="286427"/>
                  <a:pt x="353051" y="283279"/>
                </a:cubicBezTo>
                <a:cubicBezTo>
                  <a:pt x="347855" y="285855"/>
                  <a:pt x="342396" y="288959"/>
                  <a:pt x="336647" y="291359"/>
                </a:cubicBezTo>
                <a:cubicBezTo>
                  <a:pt x="280805" y="314664"/>
                  <a:pt x="217130" y="282216"/>
                  <a:pt x="203065" y="223368"/>
                </a:cubicBezTo>
                <a:cubicBezTo>
                  <a:pt x="189289" y="165741"/>
                  <a:pt x="229772" y="108722"/>
                  <a:pt x="288647" y="102823"/>
                </a:cubicBezTo>
                <a:close/>
                <a:moveTo>
                  <a:pt x="238607" y="35509"/>
                </a:moveTo>
                <a:cubicBezTo>
                  <a:pt x="248400" y="35219"/>
                  <a:pt x="258211" y="35210"/>
                  <a:pt x="268005" y="35518"/>
                </a:cubicBezTo>
                <a:cubicBezTo>
                  <a:pt x="275029" y="35737"/>
                  <a:pt x="281016" y="41162"/>
                  <a:pt x="281191" y="47887"/>
                </a:cubicBezTo>
                <a:cubicBezTo>
                  <a:pt x="281552" y="61610"/>
                  <a:pt x="281297" y="75342"/>
                  <a:pt x="281297" y="89381"/>
                </a:cubicBezTo>
                <a:cubicBezTo>
                  <a:pt x="260356" y="92924"/>
                  <a:pt x="241851" y="101531"/>
                  <a:pt x="225130" y="115684"/>
                </a:cubicBezTo>
                <a:cubicBezTo>
                  <a:pt x="225130" y="92484"/>
                  <a:pt x="225016" y="70550"/>
                  <a:pt x="225200" y="48616"/>
                </a:cubicBezTo>
                <a:cubicBezTo>
                  <a:pt x="225262" y="41469"/>
                  <a:pt x="231178" y="35729"/>
                  <a:pt x="238607" y="35509"/>
                </a:cubicBezTo>
                <a:close/>
                <a:moveTo>
                  <a:pt x="192261" y="293"/>
                </a:moveTo>
                <a:cubicBezTo>
                  <a:pt x="194355" y="937"/>
                  <a:pt x="196128" y="2616"/>
                  <a:pt x="196770" y="5082"/>
                </a:cubicBezTo>
                <a:cubicBezTo>
                  <a:pt x="199389" y="15122"/>
                  <a:pt x="201658" y="25267"/>
                  <a:pt x="203838" y="35412"/>
                </a:cubicBezTo>
                <a:cubicBezTo>
                  <a:pt x="204673" y="39280"/>
                  <a:pt x="202449" y="42506"/>
                  <a:pt x="198756" y="43465"/>
                </a:cubicBezTo>
                <a:cubicBezTo>
                  <a:pt x="194923" y="44458"/>
                  <a:pt x="192216" y="42849"/>
                  <a:pt x="190510" y="39421"/>
                </a:cubicBezTo>
                <a:cubicBezTo>
                  <a:pt x="190071" y="38533"/>
                  <a:pt x="189816" y="37557"/>
                  <a:pt x="189306" y="36142"/>
                </a:cubicBezTo>
                <a:cubicBezTo>
                  <a:pt x="188752" y="37047"/>
                  <a:pt x="188313" y="37566"/>
                  <a:pt x="188075" y="38164"/>
                </a:cubicBezTo>
                <a:cubicBezTo>
                  <a:pt x="167319" y="91306"/>
                  <a:pt x="132251" y="133205"/>
                  <a:pt x="86730" y="166823"/>
                </a:cubicBezTo>
                <a:cubicBezTo>
                  <a:pt x="63196" y="184203"/>
                  <a:pt x="37904" y="198515"/>
                  <a:pt x="10915" y="209811"/>
                </a:cubicBezTo>
                <a:cubicBezTo>
                  <a:pt x="6669" y="211587"/>
                  <a:pt x="3205" y="210743"/>
                  <a:pt x="1218" y="207649"/>
                </a:cubicBezTo>
                <a:cubicBezTo>
                  <a:pt x="-1428" y="203543"/>
                  <a:pt x="330" y="199077"/>
                  <a:pt x="5579" y="196844"/>
                </a:cubicBezTo>
                <a:cubicBezTo>
                  <a:pt x="25016" y="188581"/>
                  <a:pt x="43627" y="178752"/>
                  <a:pt x="61333" y="167236"/>
                </a:cubicBezTo>
                <a:cubicBezTo>
                  <a:pt x="101992" y="140792"/>
                  <a:pt x="135943" y="107816"/>
                  <a:pt x="159688" y="65144"/>
                </a:cubicBezTo>
                <a:cubicBezTo>
                  <a:pt x="165218" y="55201"/>
                  <a:pt x="169543" y="44581"/>
                  <a:pt x="174396" y="34260"/>
                </a:cubicBezTo>
                <a:cubicBezTo>
                  <a:pt x="174809" y="33390"/>
                  <a:pt x="174967" y="32397"/>
                  <a:pt x="175486" y="30577"/>
                </a:cubicBezTo>
                <a:cubicBezTo>
                  <a:pt x="173772" y="31922"/>
                  <a:pt x="172831" y="32757"/>
                  <a:pt x="171803" y="33460"/>
                </a:cubicBezTo>
                <a:cubicBezTo>
                  <a:pt x="168708" y="35579"/>
                  <a:pt x="164409" y="35166"/>
                  <a:pt x="162299" y="32335"/>
                </a:cubicBezTo>
                <a:cubicBezTo>
                  <a:pt x="160040" y="29293"/>
                  <a:pt x="159759" y="25812"/>
                  <a:pt x="162554" y="23122"/>
                </a:cubicBezTo>
                <a:cubicBezTo>
                  <a:pt x="170159" y="15816"/>
                  <a:pt x="177895" y="8643"/>
                  <a:pt x="185833" y="1715"/>
                </a:cubicBezTo>
                <a:cubicBezTo>
                  <a:pt x="187754" y="40"/>
                  <a:pt x="190168" y="-351"/>
                  <a:pt x="192261" y="293"/>
                </a:cubicBezTo>
                <a:close/>
              </a:path>
            </a:pathLst>
          </a:custGeom>
          <a:solidFill>
            <a:schemeClr val="bg1"/>
          </a:solidFill>
          <a:ln w="87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B3602DEB-3A47-C825-984D-3AFFEF3206D1}"/>
              </a:ext>
            </a:extLst>
          </p:cNvPr>
          <p:cNvSpPr/>
          <p:nvPr/>
        </p:nvSpPr>
        <p:spPr>
          <a:xfrm>
            <a:off x="6494405" y="4241671"/>
            <a:ext cx="530276" cy="502631"/>
          </a:xfrm>
          <a:custGeom>
            <a:avLst/>
            <a:gdLst>
              <a:gd name="connsiteX0" fmla="*/ 216212 w 431415"/>
              <a:gd name="connsiteY0" fmla="*/ 254305 h 408924"/>
              <a:gd name="connsiteX1" fmla="*/ 153569 w 431415"/>
              <a:gd name="connsiteY1" fmla="*/ 316223 h 408924"/>
              <a:gd name="connsiteX2" fmla="*/ 215383 w 431415"/>
              <a:gd name="connsiteY2" fmla="*/ 378784 h 408924"/>
              <a:gd name="connsiteX3" fmla="*/ 278027 w 431415"/>
              <a:gd name="connsiteY3" fmla="*/ 317052 h 408924"/>
              <a:gd name="connsiteX4" fmla="*/ 216212 w 431415"/>
              <a:gd name="connsiteY4" fmla="*/ 254305 h 408924"/>
              <a:gd name="connsiteX5" fmla="*/ 70797 w 431415"/>
              <a:gd name="connsiteY5" fmla="*/ 35778 h 408924"/>
              <a:gd name="connsiteX6" fmla="*/ 360902 w 431415"/>
              <a:gd name="connsiteY6" fmla="*/ 35944 h 408924"/>
              <a:gd name="connsiteX7" fmla="*/ 360695 w 431415"/>
              <a:gd name="connsiteY7" fmla="*/ 70313 h 408924"/>
              <a:gd name="connsiteX8" fmla="*/ 356114 w 431415"/>
              <a:gd name="connsiteY8" fmla="*/ 77796 h 408924"/>
              <a:gd name="connsiteX9" fmla="*/ 325331 w 431415"/>
              <a:gd name="connsiteY9" fmla="*/ 107024 h 408924"/>
              <a:gd name="connsiteX10" fmla="*/ 349833 w 431415"/>
              <a:gd name="connsiteY10" fmla="*/ 139175 h 408924"/>
              <a:gd name="connsiteX11" fmla="*/ 373692 w 431415"/>
              <a:gd name="connsiteY11" fmla="*/ 125328 h 408924"/>
              <a:gd name="connsiteX12" fmla="*/ 378169 w 431415"/>
              <a:gd name="connsiteY12" fmla="*/ 117990 h 408924"/>
              <a:gd name="connsiteX13" fmla="*/ 397551 w 431415"/>
              <a:gd name="connsiteY13" fmla="*/ 107252 h 408924"/>
              <a:gd name="connsiteX14" fmla="*/ 406610 w 431415"/>
              <a:gd name="connsiteY14" fmla="*/ 125577 h 408924"/>
              <a:gd name="connsiteX15" fmla="*/ 387705 w 431415"/>
              <a:gd name="connsiteY15" fmla="*/ 134760 h 408924"/>
              <a:gd name="connsiteX16" fmla="*/ 379102 w 431415"/>
              <a:gd name="connsiteY16" fmla="*/ 135859 h 408924"/>
              <a:gd name="connsiteX17" fmla="*/ 356777 w 431415"/>
              <a:gd name="connsiteY17" fmla="*/ 148358 h 408924"/>
              <a:gd name="connsiteX18" fmla="*/ 372241 w 431415"/>
              <a:gd name="connsiteY18" fmla="*/ 217034 h 408924"/>
              <a:gd name="connsiteX19" fmla="*/ 399417 w 431415"/>
              <a:gd name="connsiteY19" fmla="*/ 216827 h 408924"/>
              <a:gd name="connsiteX20" fmla="*/ 405843 w 431415"/>
              <a:gd name="connsiteY20" fmla="*/ 212536 h 408924"/>
              <a:gd name="connsiteX21" fmla="*/ 427277 w 431415"/>
              <a:gd name="connsiteY21" fmla="*/ 212100 h 408924"/>
              <a:gd name="connsiteX22" fmla="*/ 427235 w 431415"/>
              <a:gd name="connsiteY22" fmla="*/ 232581 h 408924"/>
              <a:gd name="connsiteX23" fmla="*/ 406133 w 431415"/>
              <a:gd name="connsiteY23" fmla="*/ 232726 h 408924"/>
              <a:gd name="connsiteX24" fmla="*/ 394649 w 431415"/>
              <a:gd name="connsiteY24" fmla="*/ 227979 h 408924"/>
              <a:gd name="connsiteX25" fmla="*/ 371018 w 431415"/>
              <a:gd name="connsiteY25" fmla="*/ 227772 h 408924"/>
              <a:gd name="connsiteX26" fmla="*/ 355906 w 431415"/>
              <a:gd name="connsiteY26" fmla="*/ 283388 h 408924"/>
              <a:gd name="connsiteX27" fmla="*/ 380346 w 431415"/>
              <a:gd name="connsiteY27" fmla="*/ 297443 h 408924"/>
              <a:gd name="connsiteX28" fmla="*/ 390876 w 431415"/>
              <a:gd name="connsiteY28" fmla="*/ 296924 h 408924"/>
              <a:gd name="connsiteX29" fmla="*/ 406506 w 431415"/>
              <a:gd name="connsiteY29" fmla="*/ 307330 h 408924"/>
              <a:gd name="connsiteX30" fmla="*/ 398028 w 431415"/>
              <a:gd name="connsiteY30" fmla="*/ 324992 h 408924"/>
              <a:gd name="connsiteX31" fmla="*/ 380263 w 431415"/>
              <a:gd name="connsiteY31" fmla="*/ 319063 h 408924"/>
              <a:gd name="connsiteX32" fmla="*/ 349833 w 431415"/>
              <a:gd name="connsiteY32" fmla="*/ 294147 h 408924"/>
              <a:gd name="connsiteX33" fmla="*/ 317018 w 431415"/>
              <a:gd name="connsiteY33" fmla="*/ 333594 h 408924"/>
              <a:gd name="connsiteX34" fmla="*/ 319796 w 431415"/>
              <a:gd name="connsiteY34" fmla="*/ 304345 h 408924"/>
              <a:gd name="connsiteX35" fmla="*/ 313101 w 431415"/>
              <a:gd name="connsiteY35" fmla="*/ 120830 h 408924"/>
              <a:gd name="connsiteX36" fmla="*/ 295211 w 431415"/>
              <a:gd name="connsiteY36" fmla="*/ 140149 h 408924"/>
              <a:gd name="connsiteX37" fmla="*/ 282815 w 431415"/>
              <a:gd name="connsiteY37" fmla="*/ 152628 h 408924"/>
              <a:gd name="connsiteX38" fmla="*/ 255038 w 431415"/>
              <a:gd name="connsiteY38" fmla="*/ 217324 h 408924"/>
              <a:gd name="connsiteX39" fmla="*/ 235262 w 431415"/>
              <a:gd name="connsiteY39" fmla="*/ 233037 h 408924"/>
              <a:gd name="connsiteX40" fmla="*/ 225437 w 431415"/>
              <a:gd name="connsiteY40" fmla="*/ 216993 h 408924"/>
              <a:gd name="connsiteX41" fmla="*/ 210595 w 431415"/>
              <a:gd name="connsiteY41" fmla="*/ 216868 h 408924"/>
              <a:gd name="connsiteX42" fmla="*/ 195545 w 431415"/>
              <a:gd name="connsiteY42" fmla="*/ 228207 h 408924"/>
              <a:gd name="connsiteX43" fmla="*/ 184725 w 431415"/>
              <a:gd name="connsiteY43" fmla="*/ 236084 h 408924"/>
              <a:gd name="connsiteX44" fmla="*/ 176702 w 431415"/>
              <a:gd name="connsiteY44" fmla="*/ 225471 h 408924"/>
              <a:gd name="connsiteX45" fmla="*/ 176184 w 431415"/>
              <a:gd name="connsiteY45" fmla="*/ 187163 h 408924"/>
              <a:gd name="connsiteX46" fmla="*/ 173365 w 431415"/>
              <a:gd name="connsiteY46" fmla="*/ 177877 h 408924"/>
              <a:gd name="connsiteX47" fmla="*/ 115842 w 431415"/>
              <a:gd name="connsiteY47" fmla="*/ 123276 h 408924"/>
              <a:gd name="connsiteX48" fmla="*/ 81224 w 431415"/>
              <a:gd name="connsiteY48" fmla="*/ 192885 h 408924"/>
              <a:gd name="connsiteX49" fmla="*/ 117832 w 431415"/>
              <a:gd name="connsiteY49" fmla="*/ 311497 h 408924"/>
              <a:gd name="connsiteX50" fmla="*/ 123159 w 431415"/>
              <a:gd name="connsiteY50" fmla="*/ 323167 h 408924"/>
              <a:gd name="connsiteX51" fmla="*/ 134643 w 431415"/>
              <a:gd name="connsiteY51" fmla="*/ 313155 h 408924"/>
              <a:gd name="connsiteX52" fmla="*/ 125170 w 431415"/>
              <a:gd name="connsiteY52" fmla="*/ 289337 h 408924"/>
              <a:gd name="connsiteX53" fmla="*/ 128860 w 431415"/>
              <a:gd name="connsiteY53" fmla="*/ 280175 h 408924"/>
              <a:gd name="connsiteX54" fmla="*/ 132591 w 431415"/>
              <a:gd name="connsiteY54" fmla="*/ 271925 h 408924"/>
              <a:gd name="connsiteX55" fmla="*/ 154626 w 431415"/>
              <a:gd name="connsiteY55" fmla="*/ 244687 h 408924"/>
              <a:gd name="connsiteX56" fmla="*/ 170401 w 431415"/>
              <a:gd name="connsiteY56" fmla="*/ 233762 h 408924"/>
              <a:gd name="connsiteX57" fmla="*/ 202655 w 431415"/>
              <a:gd name="connsiteY57" fmla="*/ 223854 h 408924"/>
              <a:gd name="connsiteX58" fmla="*/ 223157 w 431415"/>
              <a:gd name="connsiteY58" fmla="*/ 223854 h 408924"/>
              <a:gd name="connsiteX59" fmla="*/ 234599 w 431415"/>
              <a:gd name="connsiteY59" fmla="*/ 239380 h 408924"/>
              <a:gd name="connsiteX60" fmla="*/ 250706 w 431415"/>
              <a:gd name="connsiteY60" fmla="*/ 235400 h 408924"/>
              <a:gd name="connsiteX61" fmla="*/ 263807 w 431415"/>
              <a:gd name="connsiteY61" fmla="*/ 235835 h 408924"/>
              <a:gd name="connsiteX62" fmla="*/ 271290 w 431415"/>
              <a:gd name="connsiteY62" fmla="*/ 248066 h 408924"/>
              <a:gd name="connsiteX63" fmla="*/ 289511 w 431415"/>
              <a:gd name="connsiteY63" fmla="*/ 267427 h 408924"/>
              <a:gd name="connsiteX64" fmla="*/ 298258 w 431415"/>
              <a:gd name="connsiteY64" fmla="*/ 271635 h 408924"/>
              <a:gd name="connsiteX65" fmla="*/ 304519 w 431415"/>
              <a:gd name="connsiteY65" fmla="*/ 284072 h 408924"/>
              <a:gd name="connsiteX66" fmla="*/ 294113 w 431415"/>
              <a:gd name="connsiteY66" fmla="*/ 302894 h 408924"/>
              <a:gd name="connsiteX67" fmla="*/ 310157 w 431415"/>
              <a:gd name="connsiteY67" fmla="*/ 317654 h 408924"/>
              <a:gd name="connsiteX68" fmla="*/ 308644 w 431415"/>
              <a:gd name="connsiteY68" fmla="*/ 336020 h 408924"/>
              <a:gd name="connsiteX69" fmla="*/ 289345 w 431415"/>
              <a:gd name="connsiteY69" fmla="*/ 347421 h 408924"/>
              <a:gd name="connsiteX70" fmla="*/ 294900 w 431415"/>
              <a:gd name="connsiteY70" fmla="*/ 368461 h 408924"/>
              <a:gd name="connsiteX71" fmla="*/ 287541 w 431415"/>
              <a:gd name="connsiteY71" fmla="*/ 378452 h 408924"/>
              <a:gd name="connsiteX72" fmla="*/ 275477 w 431415"/>
              <a:gd name="connsiteY72" fmla="*/ 381334 h 408924"/>
              <a:gd name="connsiteX73" fmla="*/ 254292 w 431415"/>
              <a:gd name="connsiteY73" fmla="*/ 396632 h 408924"/>
              <a:gd name="connsiteX74" fmla="*/ 248799 w 431415"/>
              <a:gd name="connsiteY74" fmla="*/ 405255 h 408924"/>
              <a:gd name="connsiteX75" fmla="*/ 238144 w 431415"/>
              <a:gd name="connsiteY75" fmla="*/ 408924 h 408924"/>
              <a:gd name="connsiteX76" fmla="*/ 221519 w 431415"/>
              <a:gd name="connsiteY76" fmla="*/ 397710 h 408924"/>
              <a:gd name="connsiteX77" fmla="*/ 203961 w 431415"/>
              <a:gd name="connsiteY77" fmla="*/ 405939 h 408924"/>
              <a:gd name="connsiteX78" fmla="*/ 192166 w 431415"/>
              <a:gd name="connsiteY78" fmla="*/ 407991 h 408924"/>
              <a:gd name="connsiteX79" fmla="*/ 182382 w 431415"/>
              <a:gd name="connsiteY79" fmla="*/ 400301 h 408924"/>
              <a:gd name="connsiteX80" fmla="*/ 158564 w 431415"/>
              <a:gd name="connsiteY80" fmla="*/ 385272 h 408924"/>
              <a:gd name="connsiteX81" fmla="*/ 149962 w 431415"/>
              <a:gd name="connsiteY81" fmla="*/ 384215 h 408924"/>
              <a:gd name="connsiteX82" fmla="*/ 139950 w 431415"/>
              <a:gd name="connsiteY82" fmla="*/ 373913 h 408924"/>
              <a:gd name="connsiteX83" fmla="*/ 144344 w 431415"/>
              <a:gd name="connsiteY83" fmla="*/ 352499 h 408924"/>
              <a:gd name="connsiteX84" fmla="*/ 125170 w 431415"/>
              <a:gd name="connsiteY84" fmla="*/ 343254 h 408924"/>
              <a:gd name="connsiteX85" fmla="*/ 120734 w 431415"/>
              <a:gd name="connsiteY85" fmla="*/ 323603 h 408924"/>
              <a:gd name="connsiteX86" fmla="*/ 115634 w 431415"/>
              <a:gd name="connsiteY86" fmla="*/ 334734 h 408924"/>
              <a:gd name="connsiteX87" fmla="*/ 81224 w 431415"/>
              <a:gd name="connsiteY87" fmla="*/ 293608 h 408924"/>
              <a:gd name="connsiteX88" fmla="*/ 58505 w 431415"/>
              <a:gd name="connsiteY88" fmla="*/ 306895 h 408924"/>
              <a:gd name="connsiteX89" fmla="*/ 53799 w 431415"/>
              <a:gd name="connsiteY89" fmla="*/ 313902 h 408924"/>
              <a:gd name="connsiteX90" fmla="*/ 35122 w 431415"/>
              <a:gd name="connsiteY90" fmla="*/ 325531 h 408924"/>
              <a:gd name="connsiteX91" fmla="*/ 25172 w 431415"/>
              <a:gd name="connsiteY91" fmla="*/ 306791 h 408924"/>
              <a:gd name="connsiteX92" fmla="*/ 44326 w 431415"/>
              <a:gd name="connsiteY92" fmla="*/ 297795 h 408924"/>
              <a:gd name="connsiteX93" fmla="*/ 51830 w 431415"/>
              <a:gd name="connsiteY93" fmla="*/ 297297 h 408924"/>
              <a:gd name="connsiteX94" fmla="*/ 75814 w 431415"/>
              <a:gd name="connsiteY94" fmla="*/ 283430 h 408924"/>
              <a:gd name="connsiteX95" fmla="*/ 60619 w 431415"/>
              <a:gd name="connsiteY95" fmla="*/ 227813 h 408924"/>
              <a:gd name="connsiteX96" fmla="*/ 32365 w 431415"/>
              <a:gd name="connsiteY96" fmla="*/ 228083 h 408924"/>
              <a:gd name="connsiteX97" fmla="*/ 24302 w 431415"/>
              <a:gd name="connsiteY97" fmla="*/ 233680 h 408924"/>
              <a:gd name="connsiteX98" fmla="*/ 4858 w 431415"/>
              <a:gd name="connsiteY98" fmla="*/ 232913 h 408924"/>
              <a:gd name="connsiteX99" fmla="*/ 2888 w 431415"/>
              <a:gd name="connsiteY99" fmla="*/ 214194 h 408924"/>
              <a:gd name="connsiteX100" fmla="*/ 21773 w 431415"/>
              <a:gd name="connsiteY100" fmla="*/ 210048 h 408924"/>
              <a:gd name="connsiteX101" fmla="*/ 51395 w 431415"/>
              <a:gd name="connsiteY101" fmla="*/ 217055 h 408924"/>
              <a:gd name="connsiteX102" fmla="*/ 60971 w 431415"/>
              <a:gd name="connsiteY102" fmla="*/ 217096 h 408924"/>
              <a:gd name="connsiteX103" fmla="*/ 66340 w 431415"/>
              <a:gd name="connsiteY103" fmla="*/ 182624 h 408924"/>
              <a:gd name="connsiteX104" fmla="*/ 76249 w 431415"/>
              <a:gd name="connsiteY104" fmla="*/ 149250 h 408924"/>
              <a:gd name="connsiteX105" fmla="*/ 52203 w 431415"/>
              <a:gd name="connsiteY105" fmla="*/ 135610 h 408924"/>
              <a:gd name="connsiteX106" fmla="*/ 41652 w 431415"/>
              <a:gd name="connsiteY106" fmla="*/ 135693 h 408924"/>
              <a:gd name="connsiteX107" fmla="*/ 25400 w 431415"/>
              <a:gd name="connsiteY107" fmla="*/ 126033 h 408924"/>
              <a:gd name="connsiteX108" fmla="*/ 32780 w 431415"/>
              <a:gd name="connsiteY108" fmla="*/ 107853 h 408924"/>
              <a:gd name="connsiteX109" fmla="*/ 50669 w 431415"/>
              <a:gd name="connsiteY109" fmla="*/ 112973 h 408924"/>
              <a:gd name="connsiteX110" fmla="*/ 81576 w 431415"/>
              <a:gd name="connsiteY110" fmla="*/ 139548 h 408924"/>
              <a:gd name="connsiteX111" fmla="*/ 106617 w 431415"/>
              <a:gd name="connsiteY111" fmla="*/ 106796 h 408924"/>
              <a:gd name="connsiteX112" fmla="*/ 77327 w 431415"/>
              <a:gd name="connsiteY112" fmla="*/ 79765 h 408924"/>
              <a:gd name="connsiteX113" fmla="*/ 70673 w 431415"/>
              <a:gd name="connsiteY113" fmla="*/ 63576 h 408924"/>
              <a:gd name="connsiteX114" fmla="*/ 70797 w 431415"/>
              <a:gd name="connsiteY114" fmla="*/ 35778 h 408924"/>
              <a:gd name="connsiteX115" fmla="*/ 216046 w 431415"/>
              <a:gd name="connsiteY115" fmla="*/ 0 h 408924"/>
              <a:gd name="connsiteX116" fmla="*/ 337208 w 431415"/>
              <a:gd name="connsiteY116" fmla="*/ 12044 h 408924"/>
              <a:gd name="connsiteX117" fmla="*/ 355699 w 431415"/>
              <a:gd name="connsiteY117" fmla="*/ 17972 h 408924"/>
              <a:gd name="connsiteX118" fmla="*/ 360321 w 431415"/>
              <a:gd name="connsiteY118" fmla="*/ 22553 h 408924"/>
              <a:gd name="connsiteX119" fmla="*/ 355699 w 431415"/>
              <a:gd name="connsiteY119" fmla="*/ 28275 h 408924"/>
              <a:gd name="connsiteX120" fmla="*/ 312831 w 431415"/>
              <a:gd name="connsiteY120" fmla="*/ 38266 h 408924"/>
              <a:gd name="connsiteX121" fmla="*/ 166068 w 431415"/>
              <a:gd name="connsiteY121" fmla="*/ 42267 h 408924"/>
              <a:gd name="connsiteX122" fmla="*/ 85369 w 431415"/>
              <a:gd name="connsiteY122" fmla="*/ 32027 h 408924"/>
              <a:gd name="connsiteX123" fmla="*/ 70921 w 431415"/>
              <a:gd name="connsiteY123" fmla="*/ 23611 h 408924"/>
              <a:gd name="connsiteX124" fmla="*/ 85411 w 431415"/>
              <a:gd name="connsiteY124" fmla="*/ 14345 h 408924"/>
              <a:gd name="connsiteX125" fmla="*/ 170255 w 431415"/>
              <a:gd name="connsiteY125" fmla="*/ 3814 h 408924"/>
              <a:gd name="connsiteX126" fmla="*/ 215797 w 431415"/>
              <a:gd name="connsiteY126" fmla="*/ 3565 h 408924"/>
              <a:gd name="connsiteX127" fmla="*/ 216046 w 431415"/>
              <a:gd name="connsiteY127" fmla="*/ 0 h 40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31415" h="408924">
                <a:moveTo>
                  <a:pt x="216212" y="254305"/>
                </a:moveTo>
                <a:cubicBezTo>
                  <a:pt x="181429" y="254222"/>
                  <a:pt x="153631" y="281709"/>
                  <a:pt x="153569" y="316223"/>
                </a:cubicBezTo>
                <a:cubicBezTo>
                  <a:pt x="153527" y="351256"/>
                  <a:pt x="180703" y="378763"/>
                  <a:pt x="215383" y="378784"/>
                </a:cubicBezTo>
                <a:cubicBezTo>
                  <a:pt x="250457" y="378805"/>
                  <a:pt x="277985" y="351670"/>
                  <a:pt x="278027" y="317052"/>
                </a:cubicBezTo>
                <a:cubicBezTo>
                  <a:pt x="278068" y="282207"/>
                  <a:pt x="250664" y="254388"/>
                  <a:pt x="216212" y="254305"/>
                </a:cubicBezTo>
                <a:close/>
                <a:moveTo>
                  <a:pt x="70797" y="35778"/>
                </a:moveTo>
                <a:cubicBezTo>
                  <a:pt x="167291" y="55595"/>
                  <a:pt x="263454" y="55346"/>
                  <a:pt x="360902" y="35944"/>
                </a:cubicBezTo>
                <a:cubicBezTo>
                  <a:pt x="360902" y="45977"/>
                  <a:pt x="361171" y="58166"/>
                  <a:pt x="360695" y="70313"/>
                </a:cubicBezTo>
                <a:cubicBezTo>
                  <a:pt x="360591" y="72883"/>
                  <a:pt x="358187" y="75785"/>
                  <a:pt x="356114" y="77796"/>
                </a:cubicBezTo>
                <a:cubicBezTo>
                  <a:pt x="345977" y="87684"/>
                  <a:pt x="335612" y="97302"/>
                  <a:pt x="325331" y="107024"/>
                </a:cubicBezTo>
                <a:cubicBezTo>
                  <a:pt x="334078" y="118508"/>
                  <a:pt x="341769" y="128583"/>
                  <a:pt x="349833" y="139175"/>
                </a:cubicBezTo>
                <a:cubicBezTo>
                  <a:pt x="357813" y="134635"/>
                  <a:pt x="365981" y="130324"/>
                  <a:pt x="373692" y="125328"/>
                </a:cubicBezTo>
                <a:cubicBezTo>
                  <a:pt x="375868" y="123919"/>
                  <a:pt x="377112" y="120643"/>
                  <a:pt x="378169" y="117990"/>
                </a:cubicBezTo>
                <a:cubicBezTo>
                  <a:pt x="381818" y="108641"/>
                  <a:pt x="388907" y="104599"/>
                  <a:pt x="397551" y="107252"/>
                </a:cubicBezTo>
                <a:cubicBezTo>
                  <a:pt x="404786" y="109470"/>
                  <a:pt x="408911" y="117824"/>
                  <a:pt x="406610" y="125577"/>
                </a:cubicBezTo>
                <a:cubicBezTo>
                  <a:pt x="404330" y="133309"/>
                  <a:pt x="397137" y="136543"/>
                  <a:pt x="387705" y="134760"/>
                </a:cubicBezTo>
                <a:cubicBezTo>
                  <a:pt x="384969" y="134242"/>
                  <a:pt x="381528" y="134594"/>
                  <a:pt x="379102" y="135859"/>
                </a:cubicBezTo>
                <a:cubicBezTo>
                  <a:pt x="370790" y="140046"/>
                  <a:pt x="362871" y="144876"/>
                  <a:pt x="356777" y="148358"/>
                </a:cubicBezTo>
                <a:cubicBezTo>
                  <a:pt x="361959" y="171388"/>
                  <a:pt x="366893" y="193278"/>
                  <a:pt x="372241" y="217034"/>
                </a:cubicBezTo>
                <a:cubicBezTo>
                  <a:pt x="379662" y="217034"/>
                  <a:pt x="389550" y="217304"/>
                  <a:pt x="399417" y="216827"/>
                </a:cubicBezTo>
                <a:cubicBezTo>
                  <a:pt x="401635" y="216723"/>
                  <a:pt x="403894" y="214236"/>
                  <a:pt x="405843" y="212536"/>
                </a:cubicBezTo>
                <a:cubicBezTo>
                  <a:pt x="412455" y="206732"/>
                  <a:pt x="421701" y="206462"/>
                  <a:pt x="427277" y="212100"/>
                </a:cubicBezTo>
                <a:cubicBezTo>
                  <a:pt x="432812" y="217697"/>
                  <a:pt x="432791" y="226818"/>
                  <a:pt x="427235" y="232581"/>
                </a:cubicBezTo>
                <a:cubicBezTo>
                  <a:pt x="420975" y="239090"/>
                  <a:pt x="413782" y="238779"/>
                  <a:pt x="406133" y="232726"/>
                </a:cubicBezTo>
                <a:cubicBezTo>
                  <a:pt x="402982" y="230239"/>
                  <a:pt x="398629" y="228352"/>
                  <a:pt x="394649" y="227979"/>
                </a:cubicBezTo>
                <a:cubicBezTo>
                  <a:pt x="386793" y="227254"/>
                  <a:pt x="378833" y="227772"/>
                  <a:pt x="371018" y="227772"/>
                </a:cubicBezTo>
                <a:cubicBezTo>
                  <a:pt x="366001" y="246221"/>
                  <a:pt x="361109" y="264234"/>
                  <a:pt x="355906" y="283388"/>
                </a:cubicBezTo>
                <a:cubicBezTo>
                  <a:pt x="363141" y="287658"/>
                  <a:pt x="371474" y="293089"/>
                  <a:pt x="380346" y="297443"/>
                </a:cubicBezTo>
                <a:cubicBezTo>
                  <a:pt x="383103" y="298790"/>
                  <a:pt x="387332" y="297111"/>
                  <a:pt x="390876" y="296924"/>
                </a:cubicBezTo>
                <a:cubicBezTo>
                  <a:pt x="398650" y="296510"/>
                  <a:pt x="404433" y="299661"/>
                  <a:pt x="406506" y="307330"/>
                </a:cubicBezTo>
                <a:cubicBezTo>
                  <a:pt x="408662" y="315311"/>
                  <a:pt x="405947" y="321592"/>
                  <a:pt x="398028" y="324992"/>
                </a:cubicBezTo>
                <a:cubicBezTo>
                  <a:pt x="390400" y="328288"/>
                  <a:pt x="384285" y="325510"/>
                  <a:pt x="380263" y="319063"/>
                </a:cubicBezTo>
                <a:cubicBezTo>
                  <a:pt x="371702" y="305340"/>
                  <a:pt x="367245" y="301381"/>
                  <a:pt x="349833" y="294147"/>
                </a:cubicBezTo>
                <a:cubicBezTo>
                  <a:pt x="338846" y="307351"/>
                  <a:pt x="327922" y="320473"/>
                  <a:pt x="317018" y="333594"/>
                </a:cubicBezTo>
                <a:cubicBezTo>
                  <a:pt x="313349" y="322442"/>
                  <a:pt x="311339" y="313674"/>
                  <a:pt x="319796" y="304345"/>
                </a:cubicBezTo>
                <a:cubicBezTo>
                  <a:pt x="365379" y="253932"/>
                  <a:pt x="362560" y="168776"/>
                  <a:pt x="313101" y="120830"/>
                </a:cubicBezTo>
                <a:cubicBezTo>
                  <a:pt x="307172" y="127256"/>
                  <a:pt x="301243" y="133744"/>
                  <a:pt x="295211" y="140149"/>
                </a:cubicBezTo>
                <a:cubicBezTo>
                  <a:pt x="291190" y="144420"/>
                  <a:pt x="287459" y="149167"/>
                  <a:pt x="282815" y="152628"/>
                </a:cubicBezTo>
                <a:cubicBezTo>
                  <a:pt x="260987" y="168901"/>
                  <a:pt x="250561" y="189423"/>
                  <a:pt x="255038" y="217324"/>
                </a:cubicBezTo>
                <a:cubicBezTo>
                  <a:pt x="256717" y="227792"/>
                  <a:pt x="243077" y="238053"/>
                  <a:pt x="235262" y="233037"/>
                </a:cubicBezTo>
                <a:cubicBezTo>
                  <a:pt x="230889" y="230218"/>
                  <a:pt x="229127" y="223356"/>
                  <a:pt x="225437" y="216993"/>
                </a:cubicBezTo>
                <a:cubicBezTo>
                  <a:pt x="221540" y="216993"/>
                  <a:pt x="215984" y="217552"/>
                  <a:pt x="210595" y="216868"/>
                </a:cubicBezTo>
                <a:cubicBezTo>
                  <a:pt x="201536" y="215728"/>
                  <a:pt x="195898" y="218444"/>
                  <a:pt x="195545" y="228207"/>
                </a:cubicBezTo>
                <a:cubicBezTo>
                  <a:pt x="195276" y="235690"/>
                  <a:pt x="188539" y="236996"/>
                  <a:pt x="184725" y="236084"/>
                </a:cubicBezTo>
                <a:cubicBezTo>
                  <a:pt x="181284" y="235255"/>
                  <a:pt x="177013" y="229389"/>
                  <a:pt x="176702" y="225471"/>
                </a:cubicBezTo>
                <a:cubicBezTo>
                  <a:pt x="175687" y="212764"/>
                  <a:pt x="176495" y="199932"/>
                  <a:pt x="176184" y="187163"/>
                </a:cubicBezTo>
                <a:cubicBezTo>
                  <a:pt x="176101" y="183992"/>
                  <a:pt x="175417" y="179867"/>
                  <a:pt x="173365" y="177877"/>
                </a:cubicBezTo>
                <a:cubicBezTo>
                  <a:pt x="154564" y="159635"/>
                  <a:pt x="135410" y="141746"/>
                  <a:pt x="115842" y="123276"/>
                </a:cubicBezTo>
                <a:cubicBezTo>
                  <a:pt x="98015" y="141683"/>
                  <a:pt x="85701" y="165460"/>
                  <a:pt x="81224" y="192885"/>
                </a:cubicBezTo>
                <a:cubicBezTo>
                  <a:pt x="73803" y="238302"/>
                  <a:pt x="86137" y="277916"/>
                  <a:pt x="117832" y="311497"/>
                </a:cubicBezTo>
                <a:cubicBezTo>
                  <a:pt x="120174" y="313964"/>
                  <a:pt x="120879" y="317985"/>
                  <a:pt x="123159" y="323167"/>
                </a:cubicBezTo>
                <a:cubicBezTo>
                  <a:pt x="126600" y="320328"/>
                  <a:pt x="132985" y="317612"/>
                  <a:pt x="134643" y="313155"/>
                </a:cubicBezTo>
                <a:cubicBezTo>
                  <a:pt x="138975" y="301526"/>
                  <a:pt x="138146" y="301215"/>
                  <a:pt x="125170" y="289337"/>
                </a:cubicBezTo>
                <a:cubicBezTo>
                  <a:pt x="126351" y="286415"/>
                  <a:pt x="127533" y="283264"/>
                  <a:pt x="128860" y="280175"/>
                </a:cubicBezTo>
                <a:cubicBezTo>
                  <a:pt x="130062" y="277356"/>
                  <a:pt x="131368" y="274578"/>
                  <a:pt x="132591" y="271925"/>
                </a:cubicBezTo>
                <a:cubicBezTo>
                  <a:pt x="155206" y="272775"/>
                  <a:pt x="160078" y="266743"/>
                  <a:pt x="154626" y="244687"/>
                </a:cubicBezTo>
                <a:cubicBezTo>
                  <a:pt x="159870" y="241059"/>
                  <a:pt x="165198" y="237369"/>
                  <a:pt x="170401" y="233762"/>
                </a:cubicBezTo>
                <a:cubicBezTo>
                  <a:pt x="187316" y="247547"/>
                  <a:pt x="197929" y="244397"/>
                  <a:pt x="202655" y="223854"/>
                </a:cubicBezTo>
                <a:cubicBezTo>
                  <a:pt x="209164" y="223854"/>
                  <a:pt x="215881" y="223854"/>
                  <a:pt x="223157" y="223854"/>
                </a:cubicBezTo>
                <a:cubicBezTo>
                  <a:pt x="225831" y="229451"/>
                  <a:pt x="224960" y="237784"/>
                  <a:pt x="234599" y="239380"/>
                </a:cubicBezTo>
                <a:cubicBezTo>
                  <a:pt x="241004" y="240437"/>
                  <a:pt x="246435" y="241909"/>
                  <a:pt x="250706" y="235400"/>
                </a:cubicBezTo>
                <a:cubicBezTo>
                  <a:pt x="255121" y="228684"/>
                  <a:pt x="259598" y="233389"/>
                  <a:pt x="263807" y="235835"/>
                </a:cubicBezTo>
                <a:cubicBezTo>
                  <a:pt x="268388" y="238509"/>
                  <a:pt x="273632" y="240271"/>
                  <a:pt x="271290" y="248066"/>
                </a:cubicBezTo>
                <a:cubicBezTo>
                  <a:pt x="267621" y="260317"/>
                  <a:pt x="276555" y="268961"/>
                  <a:pt x="289511" y="267427"/>
                </a:cubicBezTo>
                <a:cubicBezTo>
                  <a:pt x="292288" y="267095"/>
                  <a:pt x="296351" y="269313"/>
                  <a:pt x="298258" y="271635"/>
                </a:cubicBezTo>
                <a:cubicBezTo>
                  <a:pt x="301015" y="274993"/>
                  <a:pt x="302342" y="279533"/>
                  <a:pt x="304519" y="284072"/>
                </a:cubicBezTo>
                <a:cubicBezTo>
                  <a:pt x="300103" y="289565"/>
                  <a:pt x="292330" y="292509"/>
                  <a:pt x="294113" y="302894"/>
                </a:cubicBezTo>
                <a:cubicBezTo>
                  <a:pt x="295875" y="313217"/>
                  <a:pt x="303627" y="314212"/>
                  <a:pt x="310157" y="317654"/>
                </a:cubicBezTo>
                <a:cubicBezTo>
                  <a:pt x="309639" y="323914"/>
                  <a:pt x="309162" y="329697"/>
                  <a:pt x="308644" y="336020"/>
                </a:cubicBezTo>
                <a:cubicBezTo>
                  <a:pt x="303441" y="341057"/>
                  <a:pt x="293615" y="336994"/>
                  <a:pt x="289345" y="347421"/>
                </a:cubicBezTo>
                <a:cubicBezTo>
                  <a:pt x="285261" y="357391"/>
                  <a:pt x="291024" y="361827"/>
                  <a:pt x="294900" y="368461"/>
                </a:cubicBezTo>
                <a:cubicBezTo>
                  <a:pt x="292371" y="371881"/>
                  <a:pt x="289863" y="375094"/>
                  <a:pt x="287541" y="378452"/>
                </a:cubicBezTo>
                <a:cubicBezTo>
                  <a:pt x="284328" y="383075"/>
                  <a:pt x="281095" y="384091"/>
                  <a:pt x="275477" y="381334"/>
                </a:cubicBezTo>
                <a:cubicBezTo>
                  <a:pt x="264864" y="376110"/>
                  <a:pt x="254064" y="384671"/>
                  <a:pt x="254292" y="396632"/>
                </a:cubicBezTo>
                <a:cubicBezTo>
                  <a:pt x="254354" y="399555"/>
                  <a:pt x="251473" y="403535"/>
                  <a:pt x="248799" y="405255"/>
                </a:cubicBezTo>
                <a:cubicBezTo>
                  <a:pt x="245192" y="407577"/>
                  <a:pt x="240486" y="408178"/>
                  <a:pt x="238144" y="408924"/>
                </a:cubicBezTo>
                <a:cubicBezTo>
                  <a:pt x="231946" y="404571"/>
                  <a:pt x="227240" y="399555"/>
                  <a:pt x="221519" y="397710"/>
                </a:cubicBezTo>
                <a:cubicBezTo>
                  <a:pt x="214326" y="395367"/>
                  <a:pt x="207713" y="397399"/>
                  <a:pt x="203961" y="405939"/>
                </a:cubicBezTo>
                <a:cubicBezTo>
                  <a:pt x="203049" y="408012"/>
                  <a:pt x="196209" y="408199"/>
                  <a:pt x="192166" y="407991"/>
                </a:cubicBezTo>
                <a:cubicBezTo>
                  <a:pt x="187606" y="407763"/>
                  <a:pt x="182714" y="407618"/>
                  <a:pt x="182382" y="400301"/>
                </a:cubicBezTo>
                <a:cubicBezTo>
                  <a:pt x="181698" y="385832"/>
                  <a:pt x="171541" y="379965"/>
                  <a:pt x="158564" y="385272"/>
                </a:cubicBezTo>
                <a:cubicBezTo>
                  <a:pt x="156160" y="386246"/>
                  <a:pt x="152055" y="385728"/>
                  <a:pt x="149962" y="384215"/>
                </a:cubicBezTo>
                <a:cubicBezTo>
                  <a:pt x="146127" y="381437"/>
                  <a:pt x="143225" y="377395"/>
                  <a:pt x="139950" y="373913"/>
                </a:cubicBezTo>
                <a:cubicBezTo>
                  <a:pt x="142334" y="366885"/>
                  <a:pt x="149734" y="362283"/>
                  <a:pt x="144344" y="352499"/>
                </a:cubicBezTo>
                <a:cubicBezTo>
                  <a:pt x="139577" y="343876"/>
                  <a:pt x="133378" y="343524"/>
                  <a:pt x="125170" y="343254"/>
                </a:cubicBezTo>
                <a:cubicBezTo>
                  <a:pt x="123822" y="337284"/>
                  <a:pt x="122516" y="331459"/>
                  <a:pt x="120734" y="323603"/>
                </a:cubicBezTo>
                <a:cubicBezTo>
                  <a:pt x="118847" y="327728"/>
                  <a:pt x="117832" y="329967"/>
                  <a:pt x="115634" y="334734"/>
                </a:cubicBezTo>
                <a:cubicBezTo>
                  <a:pt x="103632" y="320411"/>
                  <a:pt x="92583" y="307206"/>
                  <a:pt x="81224" y="293608"/>
                </a:cubicBezTo>
                <a:cubicBezTo>
                  <a:pt x="73844" y="297857"/>
                  <a:pt x="65967" y="302065"/>
                  <a:pt x="58505" y="306895"/>
                </a:cubicBezTo>
                <a:cubicBezTo>
                  <a:pt x="56328" y="308305"/>
                  <a:pt x="54773" y="311310"/>
                  <a:pt x="53799" y="313902"/>
                </a:cubicBezTo>
                <a:cubicBezTo>
                  <a:pt x="50130" y="323644"/>
                  <a:pt x="43207" y="328142"/>
                  <a:pt x="35122" y="325531"/>
                </a:cubicBezTo>
                <a:cubicBezTo>
                  <a:pt x="26727" y="322815"/>
                  <a:pt x="22643" y="315125"/>
                  <a:pt x="25172" y="306791"/>
                </a:cubicBezTo>
                <a:cubicBezTo>
                  <a:pt x="27535" y="298997"/>
                  <a:pt x="34604" y="295846"/>
                  <a:pt x="44326" y="297795"/>
                </a:cubicBezTo>
                <a:cubicBezTo>
                  <a:pt x="46731" y="298272"/>
                  <a:pt x="49798" y="298375"/>
                  <a:pt x="51830" y="297297"/>
                </a:cubicBezTo>
                <a:cubicBezTo>
                  <a:pt x="60287" y="292778"/>
                  <a:pt x="68455" y="287741"/>
                  <a:pt x="75814" y="283430"/>
                </a:cubicBezTo>
                <a:cubicBezTo>
                  <a:pt x="70735" y="264856"/>
                  <a:pt x="65884" y="247091"/>
                  <a:pt x="60619" y="227813"/>
                </a:cubicBezTo>
                <a:cubicBezTo>
                  <a:pt x="52120" y="227813"/>
                  <a:pt x="42212" y="227399"/>
                  <a:pt x="32365" y="228083"/>
                </a:cubicBezTo>
                <a:cubicBezTo>
                  <a:pt x="29567" y="228290"/>
                  <a:pt x="26893" y="231607"/>
                  <a:pt x="24302" y="233680"/>
                </a:cubicBezTo>
                <a:cubicBezTo>
                  <a:pt x="17565" y="239090"/>
                  <a:pt x="10952" y="238675"/>
                  <a:pt x="4858" y="232913"/>
                </a:cubicBezTo>
                <a:cubicBezTo>
                  <a:pt x="-967" y="227399"/>
                  <a:pt x="-1465" y="220662"/>
                  <a:pt x="2888" y="214194"/>
                </a:cubicBezTo>
                <a:cubicBezTo>
                  <a:pt x="7697" y="207043"/>
                  <a:pt x="16777" y="204887"/>
                  <a:pt x="21773" y="210048"/>
                </a:cubicBezTo>
                <a:cubicBezTo>
                  <a:pt x="30893" y="219459"/>
                  <a:pt x="41217" y="216433"/>
                  <a:pt x="51395" y="217055"/>
                </a:cubicBezTo>
                <a:cubicBezTo>
                  <a:pt x="54732" y="217262"/>
                  <a:pt x="58111" y="217096"/>
                  <a:pt x="60971" y="217096"/>
                </a:cubicBezTo>
                <a:cubicBezTo>
                  <a:pt x="62816" y="204845"/>
                  <a:pt x="63874" y="193569"/>
                  <a:pt x="66340" y="182624"/>
                </a:cubicBezTo>
                <a:cubicBezTo>
                  <a:pt x="68807" y="171658"/>
                  <a:pt x="72683" y="161003"/>
                  <a:pt x="76249" y="149250"/>
                </a:cubicBezTo>
                <a:cubicBezTo>
                  <a:pt x="68828" y="144938"/>
                  <a:pt x="60764" y="139756"/>
                  <a:pt x="52203" y="135610"/>
                </a:cubicBezTo>
                <a:cubicBezTo>
                  <a:pt x="49342" y="134221"/>
                  <a:pt x="45176" y="135320"/>
                  <a:pt x="41652" y="135693"/>
                </a:cubicBezTo>
                <a:cubicBezTo>
                  <a:pt x="33754" y="136501"/>
                  <a:pt x="27950" y="133330"/>
                  <a:pt x="25400" y="126033"/>
                </a:cubicBezTo>
                <a:cubicBezTo>
                  <a:pt x="22685" y="118280"/>
                  <a:pt x="25089" y="111212"/>
                  <a:pt x="32780" y="107853"/>
                </a:cubicBezTo>
                <a:cubicBezTo>
                  <a:pt x="39600" y="104868"/>
                  <a:pt x="48451" y="105573"/>
                  <a:pt x="50669" y="112973"/>
                </a:cubicBezTo>
                <a:cubicBezTo>
                  <a:pt x="55520" y="129184"/>
                  <a:pt x="71046" y="130676"/>
                  <a:pt x="81576" y="139548"/>
                </a:cubicBezTo>
                <a:cubicBezTo>
                  <a:pt x="89723" y="128894"/>
                  <a:pt x="97393" y="118861"/>
                  <a:pt x="106617" y="106796"/>
                </a:cubicBezTo>
                <a:cubicBezTo>
                  <a:pt x="97020" y="97883"/>
                  <a:pt x="87401" y="88575"/>
                  <a:pt x="77327" y="79765"/>
                </a:cubicBezTo>
                <a:cubicBezTo>
                  <a:pt x="72186" y="75288"/>
                  <a:pt x="70320" y="70313"/>
                  <a:pt x="70673" y="63576"/>
                </a:cubicBezTo>
                <a:cubicBezTo>
                  <a:pt x="71191" y="53937"/>
                  <a:pt x="70797" y="44256"/>
                  <a:pt x="70797" y="35778"/>
                </a:cubicBezTo>
                <a:close/>
                <a:moveTo>
                  <a:pt x="216046" y="0"/>
                </a:moveTo>
                <a:cubicBezTo>
                  <a:pt x="256447" y="3959"/>
                  <a:pt x="296869" y="7732"/>
                  <a:pt x="337208" y="12044"/>
                </a:cubicBezTo>
                <a:cubicBezTo>
                  <a:pt x="343510" y="12728"/>
                  <a:pt x="349666" y="15630"/>
                  <a:pt x="355699" y="17972"/>
                </a:cubicBezTo>
                <a:cubicBezTo>
                  <a:pt x="357668" y="18739"/>
                  <a:pt x="360570" y="21330"/>
                  <a:pt x="360321" y="22553"/>
                </a:cubicBezTo>
                <a:cubicBezTo>
                  <a:pt x="359886" y="24751"/>
                  <a:pt x="357709" y="27736"/>
                  <a:pt x="355699" y="28275"/>
                </a:cubicBezTo>
                <a:cubicBezTo>
                  <a:pt x="341499" y="32047"/>
                  <a:pt x="327279" y="37541"/>
                  <a:pt x="312831" y="38266"/>
                </a:cubicBezTo>
                <a:cubicBezTo>
                  <a:pt x="263951" y="40733"/>
                  <a:pt x="214968" y="42889"/>
                  <a:pt x="166068" y="42267"/>
                </a:cubicBezTo>
                <a:cubicBezTo>
                  <a:pt x="139120" y="41935"/>
                  <a:pt x="112172" y="36172"/>
                  <a:pt x="85369" y="32027"/>
                </a:cubicBezTo>
                <a:cubicBezTo>
                  <a:pt x="80249" y="31239"/>
                  <a:pt x="75730" y="26513"/>
                  <a:pt x="70921" y="23611"/>
                </a:cubicBezTo>
                <a:cubicBezTo>
                  <a:pt x="75730" y="20398"/>
                  <a:pt x="80228" y="15112"/>
                  <a:pt x="85411" y="14345"/>
                </a:cubicBezTo>
                <a:cubicBezTo>
                  <a:pt x="113602" y="10157"/>
                  <a:pt x="141898" y="6447"/>
                  <a:pt x="170255" y="3814"/>
                </a:cubicBezTo>
                <a:cubicBezTo>
                  <a:pt x="185305" y="2425"/>
                  <a:pt x="200603" y="3565"/>
                  <a:pt x="215797" y="3565"/>
                </a:cubicBezTo>
                <a:cubicBezTo>
                  <a:pt x="215880" y="2384"/>
                  <a:pt x="215963" y="1182"/>
                  <a:pt x="216046" y="0"/>
                </a:cubicBezTo>
                <a:close/>
              </a:path>
            </a:pathLst>
          </a:custGeom>
          <a:solidFill>
            <a:schemeClr val="bg1"/>
          </a:solidFill>
          <a:ln w="206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8A477E2-DDE9-B665-86E6-4714720B7C5C}"/>
              </a:ext>
            </a:extLst>
          </p:cNvPr>
          <p:cNvSpPr/>
          <p:nvPr/>
        </p:nvSpPr>
        <p:spPr>
          <a:xfrm>
            <a:off x="5113824" y="1805777"/>
            <a:ext cx="615142" cy="565646"/>
          </a:xfrm>
          <a:custGeom>
            <a:avLst/>
            <a:gdLst>
              <a:gd name="connsiteX0" fmla="*/ 239673 w 500460"/>
              <a:gd name="connsiteY0" fmla="*/ 434973 h 460192"/>
              <a:gd name="connsiteX1" fmla="*/ 239673 w 500460"/>
              <a:gd name="connsiteY1" fmla="*/ 453853 h 460192"/>
              <a:gd name="connsiteX2" fmla="*/ 257892 w 500460"/>
              <a:gd name="connsiteY2" fmla="*/ 453853 h 460192"/>
              <a:gd name="connsiteX3" fmla="*/ 257892 w 500460"/>
              <a:gd name="connsiteY3" fmla="*/ 434973 h 460192"/>
              <a:gd name="connsiteX4" fmla="*/ 239673 w 500460"/>
              <a:gd name="connsiteY4" fmla="*/ 434973 h 460192"/>
              <a:gd name="connsiteX5" fmla="*/ 101994 w 500460"/>
              <a:gd name="connsiteY5" fmla="*/ 355598 h 460192"/>
              <a:gd name="connsiteX6" fmla="*/ 101994 w 500460"/>
              <a:gd name="connsiteY6" fmla="*/ 374478 h 460192"/>
              <a:gd name="connsiteX7" fmla="*/ 120167 w 500460"/>
              <a:gd name="connsiteY7" fmla="*/ 374478 h 460192"/>
              <a:gd name="connsiteX8" fmla="*/ 120167 w 500460"/>
              <a:gd name="connsiteY8" fmla="*/ 355598 h 460192"/>
              <a:gd name="connsiteX9" fmla="*/ 101994 w 500460"/>
              <a:gd name="connsiteY9" fmla="*/ 355598 h 460192"/>
              <a:gd name="connsiteX10" fmla="*/ 377694 w 500460"/>
              <a:gd name="connsiteY10" fmla="*/ 355553 h 460192"/>
              <a:gd name="connsiteX11" fmla="*/ 377694 w 500460"/>
              <a:gd name="connsiteY11" fmla="*/ 374296 h 460192"/>
              <a:gd name="connsiteX12" fmla="*/ 395593 w 500460"/>
              <a:gd name="connsiteY12" fmla="*/ 374296 h 460192"/>
              <a:gd name="connsiteX13" fmla="*/ 395593 w 500460"/>
              <a:gd name="connsiteY13" fmla="*/ 355553 h 460192"/>
              <a:gd name="connsiteX14" fmla="*/ 377694 w 500460"/>
              <a:gd name="connsiteY14" fmla="*/ 355553 h 460192"/>
              <a:gd name="connsiteX15" fmla="*/ 317086 w 500460"/>
              <a:gd name="connsiteY15" fmla="*/ 329992 h 460192"/>
              <a:gd name="connsiteX16" fmla="*/ 317086 w 500460"/>
              <a:gd name="connsiteY16" fmla="*/ 404829 h 460192"/>
              <a:gd name="connsiteX17" fmla="*/ 265417 w 500460"/>
              <a:gd name="connsiteY17" fmla="*/ 434996 h 460192"/>
              <a:gd name="connsiteX18" fmla="*/ 265417 w 500460"/>
              <a:gd name="connsiteY18" fmla="*/ 460192 h 460192"/>
              <a:gd name="connsiteX19" fmla="*/ 233311 w 500460"/>
              <a:gd name="connsiteY19" fmla="*/ 460147 h 460192"/>
              <a:gd name="connsiteX20" fmla="*/ 233311 w 500460"/>
              <a:gd name="connsiteY20" fmla="*/ 435817 h 460192"/>
              <a:gd name="connsiteX21" fmla="*/ 181368 w 500460"/>
              <a:gd name="connsiteY21" fmla="*/ 405421 h 460192"/>
              <a:gd name="connsiteX22" fmla="*/ 181368 w 500460"/>
              <a:gd name="connsiteY22" fmla="*/ 330699 h 460192"/>
              <a:gd name="connsiteX23" fmla="*/ 245054 w 500460"/>
              <a:gd name="connsiteY23" fmla="*/ 367365 h 460192"/>
              <a:gd name="connsiteX24" fmla="*/ 245100 w 500460"/>
              <a:gd name="connsiteY24" fmla="*/ 420950 h 460192"/>
              <a:gd name="connsiteX25" fmla="*/ 251462 w 500460"/>
              <a:gd name="connsiteY25" fmla="*/ 428794 h 460192"/>
              <a:gd name="connsiteX26" fmla="*/ 251462 w 500460"/>
              <a:gd name="connsiteY26" fmla="*/ 367958 h 460192"/>
              <a:gd name="connsiteX27" fmla="*/ 317086 w 500460"/>
              <a:gd name="connsiteY27" fmla="*/ 329992 h 460192"/>
              <a:gd name="connsiteX28" fmla="*/ 111753 w 500460"/>
              <a:gd name="connsiteY28" fmla="*/ 290407 h 460192"/>
              <a:gd name="connsiteX29" fmla="*/ 176329 w 500460"/>
              <a:gd name="connsiteY29" fmla="*/ 327666 h 460192"/>
              <a:gd name="connsiteX30" fmla="*/ 176329 w 500460"/>
              <a:gd name="connsiteY30" fmla="*/ 402502 h 460192"/>
              <a:gd name="connsiteX31" fmla="*/ 128558 w 500460"/>
              <a:gd name="connsiteY31" fmla="*/ 375208 h 460192"/>
              <a:gd name="connsiteX32" fmla="*/ 124294 w 500460"/>
              <a:gd name="connsiteY32" fmla="*/ 381980 h 460192"/>
              <a:gd name="connsiteX33" fmla="*/ 71690 w 500460"/>
              <a:gd name="connsiteY33" fmla="*/ 396368 h 460192"/>
              <a:gd name="connsiteX34" fmla="*/ 25835 w 500460"/>
              <a:gd name="connsiteY34" fmla="*/ 422614 h 460192"/>
              <a:gd name="connsiteX35" fmla="*/ 30532 w 500460"/>
              <a:gd name="connsiteY35" fmla="*/ 433810 h 460192"/>
              <a:gd name="connsiteX36" fmla="*/ 0 w 500460"/>
              <a:gd name="connsiteY36" fmla="*/ 433810 h 460192"/>
              <a:gd name="connsiteX37" fmla="*/ 15277 w 500460"/>
              <a:gd name="connsiteY37" fmla="*/ 406584 h 460192"/>
              <a:gd name="connsiteX38" fmla="*/ 22346 w 500460"/>
              <a:gd name="connsiteY38" fmla="*/ 417118 h 460192"/>
              <a:gd name="connsiteX39" fmla="*/ 94150 w 500460"/>
              <a:gd name="connsiteY39" fmla="*/ 376462 h 460192"/>
              <a:gd name="connsiteX40" fmla="*/ 94150 w 500460"/>
              <a:gd name="connsiteY40" fmla="*/ 349761 h 460192"/>
              <a:gd name="connsiteX41" fmla="*/ 111753 w 500460"/>
              <a:gd name="connsiteY41" fmla="*/ 348028 h 460192"/>
              <a:gd name="connsiteX42" fmla="*/ 111753 w 500460"/>
              <a:gd name="connsiteY42" fmla="*/ 290407 h 460192"/>
              <a:gd name="connsiteX43" fmla="*/ 385834 w 500460"/>
              <a:gd name="connsiteY43" fmla="*/ 290111 h 460192"/>
              <a:gd name="connsiteX44" fmla="*/ 385834 w 500460"/>
              <a:gd name="connsiteY44" fmla="*/ 348120 h 460192"/>
              <a:gd name="connsiteX45" fmla="*/ 402092 w 500460"/>
              <a:gd name="connsiteY45" fmla="*/ 349351 h 460192"/>
              <a:gd name="connsiteX46" fmla="*/ 402092 w 500460"/>
              <a:gd name="connsiteY46" fmla="*/ 373430 h 460192"/>
              <a:gd name="connsiteX47" fmla="*/ 477544 w 500460"/>
              <a:gd name="connsiteY47" fmla="*/ 417073 h 460192"/>
              <a:gd name="connsiteX48" fmla="*/ 485046 w 500460"/>
              <a:gd name="connsiteY48" fmla="*/ 407291 h 460192"/>
              <a:gd name="connsiteX49" fmla="*/ 500460 w 500460"/>
              <a:gd name="connsiteY49" fmla="*/ 433696 h 460192"/>
              <a:gd name="connsiteX50" fmla="*/ 469655 w 500460"/>
              <a:gd name="connsiteY50" fmla="*/ 433696 h 460192"/>
              <a:gd name="connsiteX51" fmla="*/ 474717 w 500460"/>
              <a:gd name="connsiteY51" fmla="*/ 422819 h 460192"/>
              <a:gd name="connsiteX52" fmla="*/ 405581 w 500460"/>
              <a:gd name="connsiteY52" fmla="*/ 383052 h 460192"/>
              <a:gd name="connsiteX53" fmla="*/ 391124 w 500460"/>
              <a:gd name="connsiteY53" fmla="*/ 381251 h 460192"/>
              <a:gd name="connsiteX54" fmla="*/ 371856 w 500460"/>
              <a:gd name="connsiteY54" fmla="*/ 381137 h 460192"/>
              <a:gd name="connsiteX55" fmla="*/ 369097 w 500460"/>
              <a:gd name="connsiteY55" fmla="*/ 375095 h 460192"/>
              <a:gd name="connsiteX56" fmla="*/ 321099 w 500460"/>
              <a:gd name="connsiteY56" fmla="*/ 402389 h 460192"/>
              <a:gd name="connsiteX57" fmla="*/ 321099 w 500460"/>
              <a:gd name="connsiteY57" fmla="*/ 327734 h 460192"/>
              <a:gd name="connsiteX58" fmla="*/ 385834 w 500460"/>
              <a:gd name="connsiteY58" fmla="*/ 290111 h 460192"/>
              <a:gd name="connsiteX59" fmla="*/ 239354 w 500460"/>
              <a:gd name="connsiteY59" fmla="*/ 273374 h 460192"/>
              <a:gd name="connsiteX60" fmla="*/ 239354 w 500460"/>
              <a:gd name="connsiteY60" fmla="*/ 292118 h 460192"/>
              <a:gd name="connsiteX61" fmla="*/ 258097 w 500460"/>
              <a:gd name="connsiteY61" fmla="*/ 292118 h 460192"/>
              <a:gd name="connsiteX62" fmla="*/ 258097 w 500460"/>
              <a:gd name="connsiteY62" fmla="*/ 273374 h 460192"/>
              <a:gd name="connsiteX63" fmla="*/ 239354 w 500460"/>
              <a:gd name="connsiteY63" fmla="*/ 273374 h 460192"/>
              <a:gd name="connsiteX64" fmla="*/ 248634 w 500460"/>
              <a:gd name="connsiteY64" fmla="*/ 207385 h 460192"/>
              <a:gd name="connsiteX65" fmla="*/ 313894 w 500460"/>
              <a:gd name="connsiteY65" fmla="*/ 244826 h 460192"/>
              <a:gd name="connsiteX66" fmla="*/ 272599 w 500460"/>
              <a:gd name="connsiteY66" fmla="*/ 268472 h 460192"/>
              <a:gd name="connsiteX67" fmla="*/ 265873 w 500460"/>
              <a:gd name="connsiteY67" fmla="*/ 280078 h 460192"/>
              <a:gd name="connsiteX68" fmla="*/ 316448 w 500460"/>
              <a:gd name="connsiteY68" fmla="*/ 251119 h 460192"/>
              <a:gd name="connsiteX69" fmla="*/ 316448 w 500460"/>
              <a:gd name="connsiteY69" fmla="*/ 325910 h 460192"/>
              <a:gd name="connsiteX70" fmla="*/ 252078 w 500460"/>
              <a:gd name="connsiteY70" fmla="*/ 363283 h 460192"/>
              <a:gd name="connsiteX71" fmla="*/ 252078 w 500460"/>
              <a:gd name="connsiteY71" fmla="*/ 299050 h 460192"/>
              <a:gd name="connsiteX72" fmla="*/ 245123 w 500460"/>
              <a:gd name="connsiteY72" fmla="*/ 305685 h 460192"/>
              <a:gd name="connsiteX73" fmla="*/ 245054 w 500460"/>
              <a:gd name="connsiteY73" fmla="*/ 350104 h 460192"/>
              <a:gd name="connsiteX74" fmla="*/ 244530 w 500460"/>
              <a:gd name="connsiteY74" fmla="*/ 362782 h 460192"/>
              <a:gd name="connsiteX75" fmla="*/ 181277 w 500460"/>
              <a:gd name="connsiteY75" fmla="*/ 326253 h 460192"/>
              <a:gd name="connsiteX76" fmla="*/ 181277 w 500460"/>
              <a:gd name="connsiteY76" fmla="*/ 251553 h 460192"/>
              <a:gd name="connsiteX77" fmla="*/ 231442 w 500460"/>
              <a:gd name="connsiteY77" fmla="*/ 279964 h 460192"/>
              <a:gd name="connsiteX78" fmla="*/ 233653 w 500460"/>
              <a:gd name="connsiteY78" fmla="*/ 277684 h 460192"/>
              <a:gd name="connsiteX79" fmla="*/ 227884 w 500460"/>
              <a:gd name="connsiteY79" fmla="*/ 270479 h 460192"/>
              <a:gd name="connsiteX80" fmla="*/ 196463 w 500460"/>
              <a:gd name="connsiteY80" fmla="*/ 252214 h 460192"/>
              <a:gd name="connsiteX81" fmla="*/ 184241 w 500460"/>
              <a:gd name="connsiteY81" fmla="*/ 244780 h 460192"/>
              <a:gd name="connsiteX82" fmla="*/ 248634 w 500460"/>
              <a:gd name="connsiteY82" fmla="*/ 207385 h 460192"/>
              <a:gd name="connsiteX83" fmla="*/ 377671 w 500460"/>
              <a:gd name="connsiteY83" fmla="*/ 200248 h 460192"/>
              <a:gd name="connsiteX84" fmla="*/ 377671 w 500460"/>
              <a:gd name="connsiteY84" fmla="*/ 218763 h 460192"/>
              <a:gd name="connsiteX85" fmla="*/ 395297 w 500460"/>
              <a:gd name="connsiteY85" fmla="*/ 218763 h 460192"/>
              <a:gd name="connsiteX86" fmla="*/ 395297 w 500460"/>
              <a:gd name="connsiteY86" fmla="*/ 200248 h 460192"/>
              <a:gd name="connsiteX87" fmla="*/ 377671 w 500460"/>
              <a:gd name="connsiteY87" fmla="*/ 200248 h 460192"/>
              <a:gd name="connsiteX88" fmla="*/ 102085 w 500460"/>
              <a:gd name="connsiteY88" fmla="*/ 200065 h 460192"/>
              <a:gd name="connsiteX89" fmla="*/ 102085 w 500460"/>
              <a:gd name="connsiteY89" fmla="*/ 219196 h 460192"/>
              <a:gd name="connsiteX90" fmla="*/ 120098 w 500460"/>
              <a:gd name="connsiteY90" fmla="*/ 219196 h 460192"/>
              <a:gd name="connsiteX91" fmla="*/ 120098 w 500460"/>
              <a:gd name="connsiteY91" fmla="*/ 200065 h 460192"/>
              <a:gd name="connsiteX92" fmla="*/ 102085 w 500460"/>
              <a:gd name="connsiteY92" fmla="*/ 200065 h 460192"/>
              <a:gd name="connsiteX93" fmla="*/ 180182 w 500460"/>
              <a:gd name="connsiteY93" fmla="*/ 167686 h 460192"/>
              <a:gd name="connsiteX94" fmla="*/ 245214 w 500460"/>
              <a:gd name="connsiteY94" fmla="*/ 205104 h 460192"/>
              <a:gd name="connsiteX95" fmla="*/ 180273 w 500460"/>
              <a:gd name="connsiteY95" fmla="*/ 242477 h 460192"/>
              <a:gd name="connsiteX96" fmla="*/ 128011 w 500460"/>
              <a:gd name="connsiteY96" fmla="*/ 212675 h 460192"/>
              <a:gd name="connsiteX97" fmla="*/ 133073 w 500460"/>
              <a:gd name="connsiteY97" fmla="*/ 223346 h 460192"/>
              <a:gd name="connsiteX98" fmla="*/ 176260 w 500460"/>
              <a:gd name="connsiteY98" fmla="*/ 248520 h 460192"/>
              <a:gd name="connsiteX99" fmla="*/ 176260 w 500460"/>
              <a:gd name="connsiteY99" fmla="*/ 323379 h 460192"/>
              <a:gd name="connsiteX100" fmla="*/ 112232 w 500460"/>
              <a:gd name="connsiteY100" fmla="*/ 286371 h 460192"/>
              <a:gd name="connsiteX101" fmla="*/ 112232 w 500460"/>
              <a:gd name="connsiteY101" fmla="*/ 226265 h 460192"/>
              <a:gd name="connsiteX102" fmla="*/ 95267 w 500460"/>
              <a:gd name="connsiteY102" fmla="*/ 224805 h 460192"/>
              <a:gd name="connsiteX103" fmla="*/ 95267 w 500460"/>
              <a:gd name="connsiteY103" fmla="*/ 194022 h 460192"/>
              <a:gd name="connsiteX104" fmla="*/ 130565 w 500460"/>
              <a:gd name="connsiteY104" fmla="*/ 196120 h 460192"/>
              <a:gd name="connsiteX105" fmla="*/ 180182 w 500460"/>
              <a:gd name="connsiteY105" fmla="*/ 167686 h 460192"/>
              <a:gd name="connsiteX106" fmla="*/ 317291 w 500460"/>
              <a:gd name="connsiteY106" fmla="*/ 167527 h 460192"/>
              <a:gd name="connsiteX107" fmla="*/ 367798 w 500460"/>
              <a:gd name="connsiteY107" fmla="*/ 196509 h 460192"/>
              <a:gd name="connsiteX108" fmla="*/ 401659 w 500460"/>
              <a:gd name="connsiteY108" fmla="*/ 193293 h 460192"/>
              <a:gd name="connsiteX109" fmla="*/ 401659 w 500460"/>
              <a:gd name="connsiteY109" fmla="*/ 224601 h 460192"/>
              <a:gd name="connsiteX110" fmla="*/ 386473 w 500460"/>
              <a:gd name="connsiteY110" fmla="*/ 226402 h 460192"/>
              <a:gd name="connsiteX111" fmla="*/ 386473 w 500460"/>
              <a:gd name="connsiteY111" fmla="*/ 285505 h 460192"/>
              <a:gd name="connsiteX112" fmla="*/ 321510 w 500460"/>
              <a:gd name="connsiteY112" fmla="*/ 323174 h 460192"/>
              <a:gd name="connsiteX113" fmla="*/ 321510 w 500460"/>
              <a:gd name="connsiteY113" fmla="*/ 248292 h 460192"/>
              <a:gd name="connsiteX114" fmla="*/ 363466 w 500460"/>
              <a:gd name="connsiteY114" fmla="*/ 223894 h 460192"/>
              <a:gd name="connsiteX115" fmla="*/ 369235 w 500460"/>
              <a:gd name="connsiteY115" fmla="*/ 212880 h 460192"/>
              <a:gd name="connsiteX116" fmla="*/ 317223 w 500460"/>
              <a:gd name="connsiteY116" fmla="*/ 242318 h 460192"/>
              <a:gd name="connsiteX117" fmla="*/ 252579 w 500460"/>
              <a:gd name="connsiteY117" fmla="*/ 205036 h 460192"/>
              <a:gd name="connsiteX118" fmla="*/ 317291 w 500460"/>
              <a:gd name="connsiteY118" fmla="*/ 167527 h 460192"/>
              <a:gd name="connsiteX119" fmla="*/ 239651 w 500460"/>
              <a:gd name="connsiteY119" fmla="*/ 122333 h 460192"/>
              <a:gd name="connsiteX120" fmla="*/ 239651 w 500460"/>
              <a:gd name="connsiteY120" fmla="*/ 140963 h 460192"/>
              <a:gd name="connsiteX121" fmla="*/ 257778 w 500460"/>
              <a:gd name="connsiteY121" fmla="*/ 140963 h 460192"/>
              <a:gd name="connsiteX122" fmla="*/ 257778 w 500460"/>
              <a:gd name="connsiteY122" fmla="*/ 122333 h 460192"/>
              <a:gd name="connsiteX123" fmla="*/ 239651 w 500460"/>
              <a:gd name="connsiteY123" fmla="*/ 122333 h 460192"/>
              <a:gd name="connsiteX124" fmla="*/ 248794 w 500460"/>
              <a:gd name="connsiteY124" fmla="*/ 0 h 460192"/>
              <a:gd name="connsiteX125" fmla="*/ 264026 w 500460"/>
              <a:gd name="connsiteY125" fmla="*/ 25972 h 460192"/>
              <a:gd name="connsiteX126" fmla="*/ 252351 w 500460"/>
              <a:gd name="connsiteY126" fmla="*/ 28685 h 460192"/>
              <a:gd name="connsiteX127" fmla="*/ 252351 w 500460"/>
              <a:gd name="connsiteY127" fmla="*/ 114718 h 460192"/>
              <a:gd name="connsiteX128" fmla="*/ 264710 w 500460"/>
              <a:gd name="connsiteY128" fmla="*/ 115812 h 460192"/>
              <a:gd name="connsiteX129" fmla="*/ 264710 w 500460"/>
              <a:gd name="connsiteY129" fmla="*/ 136539 h 460192"/>
              <a:gd name="connsiteX130" fmla="*/ 313712 w 500460"/>
              <a:gd name="connsiteY130" fmla="*/ 165179 h 460192"/>
              <a:gd name="connsiteX131" fmla="*/ 248726 w 500460"/>
              <a:gd name="connsiteY131" fmla="*/ 202506 h 460192"/>
              <a:gd name="connsiteX132" fmla="*/ 183945 w 500460"/>
              <a:gd name="connsiteY132" fmla="*/ 165133 h 460192"/>
              <a:gd name="connsiteX133" fmla="*/ 232992 w 500460"/>
              <a:gd name="connsiteY133" fmla="*/ 136653 h 460192"/>
              <a:gd name="connsiteX134" fmla="*/ 232992 w 500460"/>
              <a:gd name="connsiteY134" fmla="*/ 116268 h 460192"/>
              <a:gd name="connsiteX135" fmla="*/ 245032 w 500460"/>
              <a:gd name="connsiteY135" fmla="*/ 114398 h 460192"/>
              <a:gd name="connsiteX136" fmla="*/ 245032 w 500460"/>
              <a:gd name="connsiteY136" fmla="*/ 28115 h 460192"/>
              <a:gd name="connsiteX137" fmla="*/ 233289 w 500460"/>
              <a:gd name="connsiteY137" fmla="*/ 26724 h 460192"/>
              <a:gd name="connsiteX138" fmla="*/ 248794 w 500460"/>
              <a:gd name="connsiteY138" fmla="*/ 0 h 46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00460" h="460192">
                <a:moveTo>
                  <a:pt x="239673" y="434973"/>
                </a:moveTo>
                <a:cubicBezTo>
                  <a:pt x="239673" y="441494"/>
                  <a:pt x="239673" y="447833"/>
                  <a:pt x="239673" y="453853"/>
                </a:cubicBezTo>
                <a:cubicBezTo>
                  <a:pt x="246536" y="453853"/>
                  <a:pt x="252328" y="453853"/>
                  <a:pt x="257892" y="453853"/>
                </a:cubicBezTo>
                <a:cubicBezTo>
                  <a:pt x="257892" y="447127"/>
                  <a:pt x="257892" y="441289"/>
                  <a:pt x="257892" y="434973"/>
                </a:cubicBezTo>
                <a:cubicBezTo>
                  <a:pt x="251598" y="434973"/>
                  <a:pt x="246080" y="434973"/>
                  <a:pt x="239673" y="434973"/>
                </a:cubicBezTo>
                <a:close/>
                <a:moveTo>
                  <a:pt x="101994" y="355598"/>
                </a:moveTo>
                <a:cubicBezTo>
                  <a:pt x="101994" y="362325"/>
                  <a:pt x="101994" y="368185"/>
                  <a:pt x="101994" y="374478"/>
                </a:cubicBezTo>
                <a:cubicBezTo>
                  <a:pt x="108219" y="374478"/>
                  <a:pt x="113737" y="374478"/>
                  <a:pt x="120167" y="374478"/>
                </a:cubicBezTo>
                <a:cubicBezTo>
                  <a:pt x="120167" y="367957"/>
                  <a:pt x="120167" y="361846"/>
                  <a:pt x="120167" y="355598"/>
                </a:cubicBezTo>
                <a:cubicBezTo>
                  <a:pt x="113509" y="355598"/>
                  <a:pt x="107717" y="355598"/>
                  <a:pt x="101994" y="355598"/>
                </a:cubicBezTo>
                <a:close/>
                <a:moveTo>
                  <a:pt x="377694" y="355553"/>
                </a:moveTo>
                <a:cubicBezTo>
                  <a:pt x="377694" y="362234"/>
                  <a:pt x="377694" y="368140"/>
                  <a:pt x="377694" y="374296"/>
                </a:cubicBezTo>
                <a:cubicBezTo>
                  <a:pt x="383896" y="374296"/>
                  <a:pt x="389368" y="374296"/>
                  <a:pt x="395593" y="374296"/>
                </a:cubicBezTo>
                <a:cubicBezTo>
                  <a:pt x="395593" y="367843"/>
                  <a:pt x="395593" y="362006"/>
                  <a:pt x="395593" y="355553"/>
                </a:cubicBezTo>
                <a:cubicBezTo>
                  <a:pt x="388616" y="355553"/>
                  <a:pt x="383143" y="355553"/>
                  <a:pt x="377694" y="355553"/>
                </a:cubicBezTo>
                <a:close/>
                <a:moveTo>
                  <a:pt x="317086" y="329992"/>
                </a:moveTo>
                <a:cubicBezTo>
                  <a:pt x="317086" y="355827"/>
                  <a:pt x="317086" y="379951"/>
                  <a:pt x="317086" y="404829"/>
                </a:cubicBezTo>
                <a:cubicBezTo>
                  <a:pt x="300190" y="414702"/>
                  <a:pt x="283225" y="424598"/>
                  <a:pt x="265417" y="434996"/>
                </a:cubicBezTo>
                <a:cubicBezTo>
                  <a:pt x="265417" y="442977"/>
                  <a:pt x="265417" y="451185"/>
                  <a:pt x="265417" y="460192"/>
                </a:cubicBezTo>
                <a:cubicBezTo>
                  <a:pt x="254380" y="460147"/>
                  <a:pt x="244370" y="460147"/>
                  <a:pt x="233311" y="460147"/>
                </a:cubicBezTo>
                <a:cubicBezTo>
                  <a:pt x="233311" y="451869"/>
                  <a:pt x="233311" y="444025"/>
                  <a:pt x="233311" y="435817"/>
                </a:cubicBezTo>
                <a:cubicBezTo>
                  <a:pt x="215776" y="425556"/>
                  <a:pt x="198834" y="415637"/>
                  <a:pt x="181368" y="405421"/>
                </a:cubicBezTo>
                <a:cubicBezTo>
                  <a:pt x="181368" y="381320"/>
                  <a:pt x="181368" y="357104"/>
                  <a:pt x="181368" y="330699"/>
                </a:cubicBezTo>
                <a:cubicBezTo>
                  <a:pt x="203053" y="343194"/>
                  <a:pt x="223757" y="355097"/>
                  <a:pt x="245054" y="367365"/>
                </a:cubicBezTo>
                <a:cubicBezTo>
                  <a:pt x="245054" y="385333"/>
                  <a:pt x="245009" y="403141"/>
                  <a:pt x="245100" y="420950"/>
                </a:cubicBezTo>
                <a:cubicBezTo>
                  <a:pt x="245123" y="424416"/>
                  <a:pt x="243823" y="429067"/>
                  <a:pt x="251462" y="428794"/>
                </a:cubicBezTo>
                <a:cubicBezTo>
                  <a:pt x="251462" y="408500"/>
                  <a:pt x="251462" y="388251"/>
                  <a:pt x="251462" y="367958"/>
                </a:cubicBezTo>
                <a:cubicBezTo>
                  <a:pt x="273625" y="355120"/>
                  <a:pt x="294808" y="342875"/>
                  <a:pt x="317086" y="329992"/>
                </a:cubicBezTo>
                <a:close/>
                <a:moveTo>
                  <a:pt x="111753" y="290407"/>
                </a:moveTo>
                <a:cubicBezTo>
                  <a:pt x="134190" y="303359"/>
                  <a:pt x="155282" y="315535"/>
                  <a:pt x="176329" y="327666"/>
                </a:cubicBezTo>
                <a:cubicBezTo>
                  <a:pt x="176329" y="352497"/>
                  <a:pt x="176329" y="376759"/>
                  <a:pt x="176329" y="402502"/>
                </a:cubicBezTo>
                <a:cubicBezTo>
                  <a:pt x="159957" y="393153"/>
                  <a:pt x="144360" y="384238"/>
                  <a:pt x="128558" y="375208"/>
                </a:cubicBezTo>
                <a:cubicBezTo>
                  <a:pt x="127167" y="377397"/>
                  <a:pt x="126073" y="379153"/>
                  <a:pt x="124294" y="381980"/>
                </a:cubicBezTo>
                <a:cubicBezTo>
                  <a:pt x="104251" y="376599"/>
                  <a:pt x="88062" y="386518"/>
                  <a:pt x="71690" y="396368"/>
                </a:cubicBezTo>
                <a:cubicBezTo>
                  <a:pt x="56800" y="405330"/>
                  <a:pt x="41545" y="413653"/>
                  <a:pt x="25835" y="422614"/>
                </a:cubicBezTo>
                <a:cubicBezTo>
                  <a:pt x="27454" y="426467"/>
                  <a:pt x="28822" y="429774"/>
                  <a:pt x="30532" y="433810"/>
                </a:cubicBezTo>
                <a:cubicBezTo>
                  <a:pt x="20385" y="433810"/>
                  <a:pt x="11059" y="433810"/>
                  <a:pt x="0" y="433810"/>
                </a:cubicBezTo>
                <a:cubicBezTo>
                  <a:pt x="5222" y="424506"/>
                  <a:pt x="9942" y="416092"/>
                  <a:pt x="15277" y="406584"/>
                </a:cubicBezTo>
                <a:cubicBezTo>
                  <a:pt x="17831" y="410392"/>
                  <a:pt x="19747" y="413265"/>
                  <a:pt x="22346" y="417118"/>
                </a:cubicBezTo>
                <a:cubicBezTo>
                  <a:pt x="46265" y="403574"/>
                  <a:pt x="69866" y="390212"/>
                  <a:pt x="94150" y="376462"/>
                </a:cubicBezTo>
                <a:cubicBezTo>
                  <a:pt x="94150" y="368071"/>
                  <a:pt x="94150" y="359429"/>
                  <a:pt x="94150" y="349761"/>
                </a:cubicBezTo>
                <a:cubicBezTo>
                  <a:pt x="100238" y="349168"/>
                  <a:pt x="105642" y="348644"/>
                  <a:pt x="111753" y="348028"/>
                </a:cubicBezTo>
                <a:cubicBezTo>
                  <a:pt x="111753" y="329102"/>
                  <a:pt x="111753" y="310655"/>
                  <a:pt x="111753" y="290407"/>
                </a:cubicBezTo>
                <a:close/>
                <a:moveTo>
                  <a:pt x="385834" y="290111"/>
                </a:moveTo>
                <a:cubicBezTo>
                  <a:pt x="385834" y="310200"/>
                  <a:pt x="385834" y="328852"/>
                  <a:pt x="385834" y="348120"/>
                </a:cubicBezTo>
                <a:cubicBezTo>
                  <a:pt x="391626" y="348553"/>
                  <a:pt x="396414" y="348918"/>
                  <a:pt x="402092" y="349351"/>
                </a:cubicBezTo>
                <a:cubicBezTo>
                  <a:pt x="402092" y="357468"/>
                  <a:pt x="402092" y="365312"/>
                  <a:pt x="402092" y="373430"/>
                </a:cubicBezTo>
                <a:cubicBezTo>
                  <a:pt x="427494" y="388115"/>
                  <a:pt x="452302" y="402457"/>
                  <a:pt x="477544" y="417073"/>
                </a:cubicBezTo>
                <a:cubicBezTo>
                  <a:pt x="480052" y="413813"/>
                  <a:pt x="482036" y="411213"/>
                  <a:pt x="485046" y="407291"/>
                </a:cubicBezTo>
                <a:cubicBezTo>
                  <a:pt x="490268" y="416230"/>
                  <a:pt x="495056" y="424438"/>
                  <a:pt x="500460" y="433696"/>
                </a:cubicBezTo>
                <a:cubicBezTo>
                  <a:pt x="489721" y="433696"/>
                  <a:pt x="480166" y="433696"/>
                  <a:pt x="469655" y="433696"/>
                </a:cubicBezTo>
                <a:cubicBezTo>
                  <a:pt x="471410" y="429956"/>
                  <a:pt x="472915" y="426696"/>
                  <a:pt x="474717" y="422819"/>
                </a:cubicBezTo>
                <a:cubicBezTo>
                  <a:pt x="451481" y="409343"/>
                  <a:pt x="428725" y="395844"/>
                  <a:pt x="405581" y="383052"/>
                </a:cubicBezTo>
                <a:cubicBezTo>
                  <a:pt x="401636" y="380863"/>
                  <a:pt x="396004" y="381456"/>
                  <a:pt x="391124" y="381251"/>
                </a:cubicBezTo>
                <a:cubicBezTo>
                  <a:pt x="384717" y="380932"/>
                  <a:pt x="378264" y="381137"/>
                  <a:pt x="371856" y="381137"/>
                </a:cubicBezTo>
                <a:cubicBezTo>
                  <a:pt x="370899" y="379062"/>
                  <a:pt x="370146" y="377375"/>
                  <a:pt x="369097" y="375095"/>
                </a:cubicBezTo>
                <a:cubicBezTo>
                  <a:pt x="353387" y="384033"/>
                  <a:pt x="337722" y="392949"/>
                  <a:pt x="321099" y="402389"/>
                </a:cubicBezTo>
                <a:cubicBezTo>
                  <a:pt x="321099" y="376782"/>
                  <a:pt x="321099" y="352634"/>
                  <a:pt x="321099" y="327734"/>
                </a:cubicBezTo>
                <a:cubicBezTo>
                  <a:pt x="341986" y="315604"/>
                  <a:pt x="363192" y="303268"/>
                  <a:pt x="385834" y="290111"/>
                </a:cubicBezTo>
                <a:close/>
                <a:moveTo>
                  <a:pt x="239354" y="273374"/>
                </a:moveTo>
                <a:cubicBezTo>
                  <a:pt x="239354" y="280033"/>
                  <a:pt x="239354" y="285847"/>
                  <a:pt x="239354" y="292118"/>
                </a:cubicBezTo>
                <a:cubicBezTo>
                  <a:pt x="245898" y="292118"/>
                  <a:pt x="251713" y="292118"/>
                  <a:pt x="258097" y="292118"/>
                </a:cubicBezTo>
                <a:cubicBezTo>
                  <a:pt x="258097" y="285574"/>
                  <a:pt x="258097" y="279759"/>
                  <a:pt x="258097" y="273374"/>
                </a:cubicBezTo>
                <a:cubicBezTo>
                  <a:pt x="251211" y="273374"/>
                  <a:pt x="245419" y="273374"/>
                  <a:pt x="239354" y="273374"/>
                </a:cubicBezTo>
                <a:close/>
                <a:moveTo>
                  <a:pt x="248634" y="207385"/>
                </a:moveTo>
                <a:cubicBezTo>
                  <a:pt x="270023" y="219653"/>
                  <a:pt x="291001" y="231692"/>
                  <a:pt x="313894" y="244826"/>
                </a:cubicBezTo>
                <a:cubicBezTo>
                  <a:pt x="299209" y="253240"/>
                  <a:pt x="285893" y="260833"/>
                  <a:pt x="272599" y="268472"/>
                </a:cubicBezTo>
                <a:cubicBezTo>
                  <a:pt x="266876" y="271710"/>
                  <a:pt x="266899" y="271733"/>
                  <a:pt x="265873" y="280078"/>
                </a:cubicBezTo>
                <a:cubicBezTo>
                  <a:pt x="283180" y="270159"/>
                  <a:pt x="299209" y="260993"/>
                  <a:pt x="316448" y="251119"/>
                </a:cubicBezTo>
                <a:cubicBezTo>
                  <a:pt x="316448" y="276567"/>
                  <a:pt x="316448" y="300874"/>
                  <a:pt x="316448" y="325910"/>
                </a:cubicBezTo>
                <a:cubicBezTo>
                  <a:pt x="295698" y="337950"/>
                  <a:pt x="274857" y="350058"/>
                  <a:pt x="252078" y="363283"/>
                </a:cubicBezTo>
                <a:cubicBezTo>
                  <a:pt x="252078" y="340595"/>
                  <a:pt x="252078" y="319685"/>
                  <a:pt x="252078" y="299050"/>
                </a:cubicBezTo>
                <a:cubicBezTo>
                  <a:pt x="244165" y="297408"/>
                  <a:pt x="245146" y="302151"/>
                  <a:pt x="245123" y="305685"/>
                </a:cubicBezTo>
                <a:cubicBezTo>
                  <a:pt x="245032" y="320484"/>
                  <a:pt x="245123" y="335305"/>
                  <a:pt x="245054" y="350104"/>
                </a:cubicBezTo>
                <a:cubicBezTo>
                  <a:pt x="245032" y="353729"/>
                  <a:pt x="244758" y="357377"/>
                  <a:pt x="244530" y="362782"/>
                </a:cubicBezTo>
                <a:cubicBezTo>
                  <a:pt x="222640" y="350149"/>
                  <a:pt x="202118" y="338292"/>
                  <a:pt x="181277" y="326253"/>
                </a:cubicBezTo>
                <a:cubicBezTo>
                  <a:pt x="181277" y="301945"/>
                  <a:pt x="181277" y="277707"/>
                  <a:pt x="181277" y="251553"/>
                </a:cubicBezTo>
                <a:cubicBezTo>
                  <a:pt x="198561" y="261335"/>
                  <a:pt x="215001" y="270638"/>
                  <a:pt x="231442" y="279964"/>
                </a:cubicBezTo>
                <a:cubicBezTo>
                  <a:pt x="232171" y="279212"/>
                  <a:pt x="232901" y="278436"/>
                  <a:pt x="233653" y="277684"/>
                </a:cubicBezTo>
                <a:cubicBezTo>
                  <a:pt x="231761" y="275244"/>
                  <a:pt x="230347" y="272006"/>
                  <a:pt x="227884" y="270479"/>
                </a:cubicBezTo>
                <a:cubicBezTo>
                  <a:pt x="217578" y="264117"/>
                  <a:pt x="206952" y="258302"/>
                  <a:pt x="196463" y="252214"/>
                </a:cubicBezTo>
                <a:cubicBezTo>
                  <a:pt x="192906" y="250162"/>
                  <a:pt x="189417" y="247927"/>
                  <a:pt x="184241" y="244780"/>
                </a:cubicBezTo>
                <a:cubicBezTo>
                  <a:pt x="206359" y="231943"/>
                  <a:pt x="227337" y="219767"/>
                  <a:pt x="248634" y="207385"/>
                </a:cubicBezTo>
                <a:close/>
                <a:moveTo>
                  <a:pt x="377671" y="200248"/>
                </a:moveTo>
                <a:cubicBezTo>
                  <a:pt x="377671" y="206815"/>
                  <a:pt x="377671" y="212675"/>
                  <a:pt x="377671" y="218763"/>
                </a:cubicBezTo>
                <a:cubicBezTo>
                  <a:pt x="384124" y="218763"/>
                  <a:pt x="389870" y="218763"/>
                  <a:pt x="395297" y="218763"/>
                </a:cubicBezTo>
                <a:cubicBezTo>
                  <a:pt x="395297" y="211946"/>
                  <a:pt x="395297" y="206108"/>
                  <a:pt x="395297" y="200248"/>
                </a:cubicBezTo>
                <a:cubicBezTo>
                  <a:pt x="388822" y="200248"/>
                  <a:pt x="383326" y="200248"/>
                  <a:pt x="377671" y="200248"/>
                </a:cubicBezTo>
                <a:close/>
                <a:moveTo>
                  <a:pt x="102085" y="200065"/>
                </a:moveTo>
                <a:cubicBezTo>
                  <a:pt x="102085" y="207293"/>
                  <a:pt x="102085" y="213153"/>
                  <a:pt x="102085" y="219196"/>
                </a:cubicBezTo>
                <a:cubicBezTo>
                  <a:pt x="108424" y="219196"/>
                  <a:pt x="113965" y="219196"/>
                  <a:pt x="120098" y="219196"/>
                </a:cubicBezTo>
                <a:cubicBezTo>
                  <a:pt x="120098" y="212561"/>
                  <a:pt x="120098" y="206404"/>
                  <a:pt x="120098" y="200065"/>
                </a:cubicBezTo>
                <a:cubicBezTo>
                  <a:pt x="113645" y="200065"/>
                  <a:pt x="108105" y="200065"/>
                  <a:pt x="102085" y="200065"/>
                </a:cubicBezTo>
                <a:close/>
                <a:moveTo>
                  <a:pt x="180182" y="167686"/>
                </a:moveTo>
                <a:cubicBezTo>
                  <a:pt x="201365" y="179862"/>
                  <a:pt x="222640" y="192130"/>
                  <a:pt x="245214" y="205104"/>
                </a:cubicBezTo>
                <a:cubicBezTo>
                  <a:pt x="222936" y="217919"/>
                  <a:pt x="201525" y="230232"/>
                  <a:pt x="180273" y="242477"/>
                </a:cubicBezTo>
                <a:cubicBezTo>
                  <a:pt x="162852" y="232558"/>
                  <a:pt x="145796" y="222822"/>
                  <a:pt x="128011" y="212675"/>
                </a:cubicBezTo>
                <a:cubicBezTo>
                  <a:pt x="125069" y="219812"/>
                  <a:pt x="129607" y="221317"/>
                  <a:pt x="133073" y="223346"/>
                </a:cubicBezTo>
                <a:cubicBezTo>
                  <a:pt x="147415" y="231737"/>
                  <a:pt x="161781" y="240083"/>
                  <a:pt x="176260" y="248520"/>
                </a:cubicBezTo>
                <a:cubicBezTo>
                  <a:pt x="176260" y="273077"/>
                  <a:pt x="176260" y="297316"/>
                  <a:pt x="176260" y="323379"/>
                </a:cubicBezTo>
                <a:cubicBezTo>
                  <a:pt x="154484" y="310792"/>
                  <a:pt x="133689" y="298775"/>
                  <a:pt x="112232" y="286371"/>
                </a:cubicBezTo>
                <a:cubicBezTo>
                  <a:pt x="112232" y="266556"/>
                  <a:pt x="112232" y="246923"/>
                  <a:pt x="112232" y="226265"/>
                </a:cubicBezTo>
                <a:cubicBezTo>
                  <a:pt x="106189" y="225740"/>
                  <a:pt x="101082" y="225307"/>
                  <a:pt x="95267" y="224805"/>
                </a:cubicBezTo>
                <a:cubicBezTo>
                  <a:pt x="95267" y="214932"/>
                  <a:pt x="95267" y="205173"/>
                  <a:pt x="95267" y="194022"/>
                </a:cubicBezTo>
                <a:cubicBezTo>
                  <a:pt x="106303" y="193498"/>
                  <a:pt x="117453" y="191491"/>
                  <a:pt x="130565" y="196120"/>
                </a:cubicBezTo>
                <a:cubicBezTo>
                  <a:pt x="145705" y="187455"/>
                  <a:pt x="162738" y="177673"/>
                  <a:pt x="180182" y="167686"/>
                </a:cubicBezTo>
                <a:close/>
                <a:moveTo>
                  <a:pt x="317291" y="167527"/>
                </a:moveTo>
                <a:cubicBezTo>
                  <a:pt x="334119" y="177195"/>
                  <a:pt x="351152" y="186977"/>
                  <a:pt x="367798" y="196509"/>
                </a:cubicBezTo>
                <a:cubicBezTo>
                  <a:pt x="378720" y="190055"/>
                  <a:pt x="389984" y="194776"/>
                  <a:pt x="401659" y="193293"/>
                </a:cubicBezTo>
                <a:cubicBezTo>
                  <a:pt x="401659" y="204124"/>
                  <a:pt x="401659" y="214112"/>
                  <a:pt x="401659" y="224601"/>
                </a:cubicBezTo>
                <a:cubicBezTo>
                  <a:pt x="396643" y="225194"/>
                  <a:pt x="391877" y="225764"/>
                  <a:pt x="386473" y="226402"/>
                </a:cubicBezTo>
                <a:cubicBezTo>
                  <a:pt x="386473" y="246126"/>
                  <a:pt x="386473" y="265417"/>
                  <a:pt x="386473" y="285505"/>
                </a:cubicBezTo>
                <a:cubicBezTo>
                  <a:pt x="365107" y="297910"/>
                  <a:pt x="343924" y="310177"/>
                  <a:pt x="321510" y="323174"/>
                </a:cubicBezTo>
                <a:cubicBezTo>
                  <a:pt x="321510" y="297932"/>
                  <a:pt x="321510" y="273945"/>
                  <a:pt x="321510" y="248292"/>
                </a:cubicBezTo>
                <a:cubicBezTo>
                  <a:pt x="334781" y="240585"/>
                  <a:pt x="349146" y="232285"/>
                  <a:pt x="363466" y="223894"/>
                </a:cubicBezTo>
                <a:cubicBezTo>
                  <a:pt x="367205" y="221705"/>
                  <a:pt x="372358" y="220132"/>
                  <a:pt x="369235" y="212880"/>
                </a:cubicBezTo>
                <a:cubicBezTo>
                  <a:pt x="351791" y="222754"/>
                  <a:pt x="334507" y="232536"/>
                  <a:pt x="317223" y="242318"/>
                </a:cubicBezTo>
                <a:cubicBezTo>
                  <a:pt x="295857" y="230028"/>
                  <a:pt x="274902" y="217920"/>
                  <a:pt x="252579" y="205036"/>
                </a:cubicBezTo>
                <a:cubicBezTo>
                  <a:pt x="275358" y="191834"/>
                  <a:pt x="295994" y="179863"/>
                  <a:pt x="317291" y="167527"/>
                </a:cubicBezTo>
                <a:close/>
                <a:moveTo>
                  <a:pt x="239651" y="122333"/>
                </a:moveTo>
                <a:cubicBezTo>
                  <a:pt x="239651" y="129470"/>
                  <a:pt x="239651" y="135285"/>
                  <a:pt x="239651" y="140963"/>
                </a:cubicBezTo>
                <a:cubicBezTo>
                  <a:pt x="246468" y="140963"/>
                  <a:pt x="252283" y="140963"/>
                  <a:pt x="257778" y="140963"/>
                </a:cubicBezTo>
                <a:cubicBezTo>
                  <a:pt x="257778" y="134122"/>
                  <a:pt x="257778" y="128285"/>
                  <a:pt x="257778" y="122333"/>
                </a:cubicBezTo>
                <a:cubicBezTo>
                  <a:pt x="251280" y="122333"/>
                  <a:pt x="245693" y="122333"/>
                  <a:pt x="239651" y="122333"/>
                </a:cubicBezTo>
                <a:close/>
                <a:moveTo>
                  <a:pt x="248794" y="0"/>
                </a:moveTo>
                <a:cubicBezTo>
                  <a:pt x="254061" y="8961"/>
                  <a:pt x="258759" y="16988"/>
                  <a:pt x="264026" y="25972"/>
                </a:cubicBezTo>
                <a:cubicBezTo>
                  <a:pt x="259648" y="26998"/>
                  <a:pt x="256182" y="27796"/>
                  <a:pt x="252351" y="28685"/>
                </a:cubicBezTo>
                <a:cubicBezTo>
                  <a:pt x="252351" y="57302"/>
                  <a:pt x="252351" y="85668"/>
                  <a:pt x="252351" y="114718"/>
                </a:cubicBezTo>
                <a:cubicBezTo>
                  <a:pt x="256387" y="115082"/>
                  <a:pt x="260036" y="115402"/>
                  <a:pt x="264710" y="115812"/>
                </a:cubicBezTo>
                <a:cubicBezTo>
                  <a:pt x="264710" y="122653"/>
                  <a:pt x="264710" y="129334"/>
                  <a:pt x="264710" y="136539"/>
                </a:cubicBezTo>
                <a:cubicBezTo>
                  <a:pt x="280808" y="145956"/>
                  <a:pt x="296382" y="155032"/>
                  <a:pt x="313712" y="165179"/>
                </a:cubicBezTo>
                <a:cubicBezTo>
                  <a:pt x="291229" y="178085"/>
                  <a:pt x="270091" y="190238"/>
                  <a:pt x="248726" y="202506"/>
                </a:cubicBezTo>
                <a:cubicBezTo>
                  <a:pt x="227406" y="190215"/>
                  <a:pt x="206519" y="178153"/>
                  <a:pt x="183945" y="165133"/>
                </a:cubicBezTo>
                <a:cubicBezTo>
                  <a:pt x="201389" y="155009"/>
                  <a:pt x="216757" y="146070"/>
                  <a:pt x="232992" y="136653"/>
                </a:cubicBezTo>
                <a:cubicBezTo>
                  <a:pt x="232992" y="130177"/>
                  <a:pt x="232992" y="123474"/>
                  <a:pt x="232992" y="116268"/>
                </a:cubicBezTo>
                <a:cubicBezTo>
                  <a:pt x="237462" y="115584"/>
                  <a:pt x="241019" y="115014"/>
                  <a:pt x="245032" y="114398"/>
                </a:cubicBezTo>
                <a:cubicBezTo>
                  <a:pt x="245032" y="85554"/>
                  <a:pt x="245032" y="57211"/>
                  <a:pt x="245032" y="28115"/>
                </a:cubicBezTo>
                <a:cubicBezTo>
                  <a:pt x="241589" y="27705"/>
                  <a:pt x="238351" y="27317"/>
                  <a:pt x="233289" y="26724"/>
                </a:cubicBezTo>
                <a:cubicBezTo>
                  <a:pt x="238465" y="17786"/>
                  <a:pt x="243253" y="9554"/>
                  <a:pt x="248794" y="0"/>
                </a:cubicBezTo>
                <a:close/>
              </a:path>
            </a:pathLst>
          </a:custGeom>
          <a:solidFill>
            <a:schemeClr val="bg1"/>
          </a:solidFill>
          <a:ln w="2262"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4AE2AD47-B38E-F2C8-C103-1718DBD1BC1C}"/>
              </a:ext>
            </a:extLst>
          </p:cNvPr>
          <p:cNvSpPr/>
          <p:nvPr/>
        </p:nvSpPr>
        <p:spPr>
          <a:xfrm>
            <a:off x="4490506" y="3074506"/>
            <a:ext cx="512550" cy="512819"/>
          </a:xfrm>
          <a:custGeom>
            <a:avLst/>
            <a:gdLst>
              <a:gd name="connsiteX0" fmla="*/ 118591 w 416994"/>
              <a:gd name="connsiteY0" fmla="*/ 338236 h 417214"/>
              <a:gd name="connsiteX1" fmla="*/ 111627 w 416994"/>
              <a:gd name="connsiteY1" fmla="*/ 344923 h 417214"/>
              <a:gd name="connsiteX2" fmla="*/ 133298 w 416994"/>
              <a:gd name="connsiteY2" fmla="*/ 353577 h 417214"/>
              <a:gd name="connsiteX3" fmla="*/ 148523 w 416994"/>
              <a:gd name="connsiteY3" fmla="*/ 345525 h 417214"/>
              <a:gd name="connsiteX4" fmla="*/ 130314 w 416994"/>
              <a:gd name="connsiteY4" fmla="*/ 339355 h 417214"/>
              <a:gd name="connsiteX5" fmla="*/ 118591 w 416994"/>
              <a:gd name="connsiteY5" fmla="*/ 338236 h 417214"/>
              <a:gd name="connsiteX6" fmla="*/ 138842 w 416994"/>
              <a:gd name="connsiteY6" fmla="*/ 313495 h 417214"/>
              <a:gd name="connsiteX7" fmla="*/ 68712 w 416994"/>
              <a:gd name="connsiteY7" fmla="*/ 313520 h 417214"/>
              <a:gd name="connsiteX8" fmla="*/ 58528 w 416994"/>
              <a:gd name="connsiteY8" fmla="*/ 319766 h 417214"/>
              <a:gd name="connsiteX9" fmla="*/ 69188 w 416994"/>
              <a:gd name="connsiteY9" fmla="*/ 325936 h 417214"/>
              <a:gd name="connsiteX10" fmla="*/ 104253 w 416994"/>
              <a:gd name="connsiteY10" fmla="*/ 326237 h 417214"/>
              <a:gd name="connsiteX11" fmla="*/ 138039 w 416994"/>
              <a:gd name="connsiteY11" fmla="*/ 325911 h 417214"/>
              <a:gd name="connsiteX12" fmla="*/ 149301 w 416994"/>
              <a:gd name="connsiteY12" fmla="*/ 319289 h 417214"/>
              <a:gd name="connsiteX13" fmla="*/ 138842 w 416994"/>
              <a:gd name="connsiteY13" fmla="*/ 313495 h 417214"/>
              <a:gd name="connsiteX14" fmla="*/ 140572 w 416994"/>
              <a:gd name="connsiteY14" fmla="*/ 274116 h 417214"/>
              <a:gd name="connsiteX15" fmla="*/ 86821 w 416994"/>
              <a:gd name="connsiteY15" fmla="*/ 274141 h 417214"/>
              <a:gd name="connsiteX16" fmla="*/ 78293 w 416994"/>
              <a:gd name="connsiteY16" fmla="*/ 280688 h 417214"/>
              <a:gd name="connsiteX17" fmla="*/ 87674 w 416994"/>
              <a:gd name="connsiteY17" fmla="*/ 286356 h 417214"/>
              <a:gd name="connsiteX18" fmla="*/ 113885 w 416994"/>
              <a:gd name="connsiteY18" fmla="*/ 286607 h 417214"/>
              <a:gd name="connsiteX19" fmla="*/ 140121 w 416994"/>
              <a:gd name="connsiteY19" fmla="*/ 286331 h 417214"/>
              <a:gd name="connsiteX20" fmla="*/ 149326 w 416994"/>
              <a:gd name="connsiteY20" fmla="*/ 280487 h 417214"/>
              <a:gd name="connsiteX21" fmla="*/ 140572 w 416994"/>
              <a:gd name="connsiteY21" fmla="*/ 274116 h 417214"/>
              <a:gd name="connsiteX22" fmla="*/ 104805 w 416994"/>
              <a:gd name="connsiteY22" fmla="*/ 247980 h 417214"/>
              <a:gd name="connsiteX23" fmla="*/ 104805 w 416994"/>
              <a:gd name="connsiteY23" fmla="*/ 248030 h 417214"/>
              <a:gd name="connsiteX24" fmla="*/ 67257 w 416994"/>
              <a:gd name="connsiteY24" fmla="*/ 248281 h 417214"/>
              <a:gd name="connsiteX25" fmla="*/ 58654 w 416994"/>
              <a:gd name="connsiteY25" fmla="*/ 253473 h 417214"/>
              <a:gd name="connsiteX26" fmla="*/ 66906 w 416994"/>
              <a:gd name="connsiteY26" fmla="*/ 260622 h 417214"/>
              <a:gd name="connsiteX27" fmla="*/ 140773 w 416994"/>
              <a:gd name="connsiteY27" fmla="*/ 260672 h 417214"/>
              <a:gd name="connsiteX28" fmla="*/ 149251 w 416994"/>
              <a:gd name="connsiteY28" fmla="*/ 253849 h 417214"/>
              <a:gd name="connsiteX29" fmla="*/ 139845 w 416994"/>
              <a:gd name="connsiteY29" fmla="*/ 248256 h 417214"/>
              <a:gd name="connsiteX30" fmla="*/ 104805 w 416994"/>
              <a:gd name="connsiteY30" fmla="*/ 247980 h 417214"/>
              <a:gd name="connsiteX31" fmla="*/ 310405 w 416994"/>
              <a:gd name="connsiteY31" fmla="*/ 239753 h 417214"/>
              <a:gd name="connsiteX32" fmla="*/ 306743 w 416994"/>
              <a:gd name="connsiteY32" fmla="*/ 253373 h 417214"/>
              <a:gd name="connsiteX33" fmla="*/ 264805 w 416994"/>
              <a:gd name="connsiteY33" fmla="*/ 298170 h 417214"/>
              <a:gd name="connsiteX34" fmla="*/ 249380 w 416994"/>
              <a:gd name="connsiteY34" fmla="*/ 298471 h 417214"/>
              <a:gd name="connsiteX35" fmla="*/ 231722 w 416994"/>
              <a:gd name="connsiteY35" fmla="*/ 279032 h 417214"/>
              <a:gd name="connsiteX36" fmla="*/ 230819 w 416994"/>
              <a:gd name="connsiteY36" fmla="*/ 268397 h 417214"/>
              <a:gd name="connsiteX37" fmla="*/ 240526 w 416994"/>
              <a:gd name="connsiteY37" fmla="*/ 270253 h 417214"/>
              <a:gd name="connsiteX38" fmla="*/ 257707 w 416994"/>
              <a:gd name="connsiteY38" fmla="*/ 286456 h 417214"/>
              <a:gd name="connsiteX39" fmla="*/ 297864 w 416994"/>
              <a:gd name="connsiteY39" fmla="*/ 244468 h 417214"/>
              <a:gd name="connsiteX40" fmla="*/ 310405 w 416994"/>
              <a:gd name="connsiteY40" fmla="*/ 239753 h 417214"/>
              <a:gd name="connsiteX41" fmla="*/ 105081 w 416994"/>
              <a:gd name="connsiteY41" fmla="*/ 208952 h 417214"/>
              <a:gd name="connsiteX42" fmla="*/ 98033 w 416994"/>
              <a:gd name="connsiteY42" fmla="*/ 215549 h 417214"/>
              <a:gd name="connsiteX43" fmla="*/ 104855 w 416994"/>
              <a:gd name="connsiteY43" fmla="*/ 221042 h 417214"/>
              <a:gd name="connsiteX44" fmla="*/ 123516 w 416994"/>
              <a:gd name="connsiteY44" fmla="*/ 221343 h 417214"/>
              <a:gd name="connsiteX45" fmla="*/ 142152 w 416994"/>
              <a:gd name="connsiteY45" fmla="*/ 221092 h 417214"/>
              <a:gd name="connsiteX46" fmla="*/ 149201 w 416994"/>
              <a:gd name="connsiteY46" fmla="*/ 215825 h 417214"/>
              <a:gd name="connsiteX47" fmla="*/ 142403 w 416994"/>
              <a:gd name="connsiteY47" fmla="*/ 208952 h 417214"/>
              <a:gd name="connsiteX48" fmla="*/ 105081 w 416994"/>
              <a:gd name="connsiteY48" fmla="*/ 208952 h 417214"/>
              <a:gd name="connsiteX49" fmla="*/ 270122 w 416994"/>
              <a:gd name="connsiteY49" fmla="*/ 195833 h 417214"/>
              <a:gd name="connsiteX50" fmla="*/ 195653 w 416994"/>
              <a:gd name="connsiteY50" fmla="*/ 270830 h 417214"/>
              <a:gd name="connsiteX51" fmla="*/ 270323 w 416994"/>
              <a:gd name="connsiteY51" fmla="*/ 346076 h 417214"/>
              <a:gd name="connsiteX52" fmla="*/ 345921 w 416994"/>
              <a:gd name="connsiteY52" fmla="*/ 271231 h 417214"/>
              <a:gd name="connsiteX53" fmla="*/ 270122 w 416994"/>
              <a:gd name="connsiteY53" fmla="*/ 195833 h 417214"/>
              <a:gd name="connsiteX54" fmla="*/ 68411 w 416994"/>
              <a:gd name="connsiteY54" fmla="*/ 183017 h 417214"/>
              <a:gd name="connsiteX55" fmla="*/ 58679 w 416994"/>
              <a:gd name="connsiteY55" fmla="*/ 188360 h 417214"/>
              <a:gd name="connsiteX56" fmla="*/ 68285 w 416994"/>
              <a:gd name="connsiteY56" fmla="*/ 195408 h 417214"/>
              <a:gd name="connsiteX57" fmla="*/ 104579 w 416994"/>
              <a:gd name="connsiteY57" fmla="*/ 195784 h 417214"/>
              <a:gd name="connsiteX58" fmla="*/ 139619 w 416994"/>
              <a:gd name="connsiteY58" fmla="*/ 195458 h 417214"/>
              <a:gd name="connsiteX59" fmla="*/ 149276 w 416994"/>
              <a:gd name="connsiteY59" fmla="*/ 188535 h 417214"/>
              <a:gd name="connsiteX60" fmla="*/ 139795 w 416994"/>
              <a:gd name="connsiteY60" fmla="*/ 183042 h 417214"/>
              <a:gd name="connsiteX61" fmla="*/ 68411 w 416994"/>
              <a:gd name="connsiteY61" fmla="*/ 183017 h 417214"/>
              <a:gd name="connsiteX62" fmla="*/ 270473 w 416994"/>
              <a:gd name="connsiteY62" fmla="*/ 181662 h 417214"/>
              <a:gd name="connsiteX63" fmla="*/ 354098 w 416994"/>
              <a:gd name="connsiteY63" fmla="*/ 296965 h 417214"/>
              <a:gd name="connsiteX64" fmla="*/ 361271 w 416994"/>
              <a:gd name="connsiteY64" fmla="*/ 319564 h 417214"/>
              <a:gd name="connsiteX65" fmla="*/ 401478 w 416994"/>
              <a:gd name="connsiteY65" fmla="*/ 351469 h 417214"/>
              <a:gd name="connsiteX66" fmla="*/ 416001 w 416994"/>
              <a:gd name="connsiteY66" fmla="*/ 390221 h 417214"/>
              <a:gd name="connsiteX67" fmla="*/ 390041 w 416994"/>
              <a:gd name="connsiteY67" fmla="*/ 416206 h 417214"/>
              <a:gd name="connsiteX68" fmla="*/ 351289 w 416994"/>
              <a:gd name="connsiteY68" fmla="*/ 401709 h 417214"/>
              <a:gd name="connsiteX69" fmla="*/ 319384 w 416994"/>
              <a:gd name="connsiteY69" fmla="*/ 361502 h 417214"/>
              <a:gd name="connsiteX70" fmla="*/ 296760 w 416994"/>
              <a:gd name="connsiteY70" fmla="*/ 354354 h 417214"/>
              <a:gd name="connsiteX71" fmla="*/ 187075 w 416994"/>
              <a:gd name="connsiteY71" fmla="*/ 299223 h 417214"/>
              <a:gd name="connsiteX72" fmla="*/ 241328 w 416994"/>
              <a:gd name="connsiteY72" fmla="*/ 187832 h 417214"/>
              <a:gd name="connsiteX73" fmla="*/ 270473 w 416994"/>
              <a:gd name="connsiteY73" fmla="*/ 181662 h 417214"/>
              <a:gd name="connsiteX74" fmla="*/ 140071 w 416994"/>
              <a:gd name="connsiteY74" fmla="*/ 136966 h 417214"/>
              <a:gd name="connsiteX75" fmla="*/ 87548 w 416994"/>
              <a:gd name="connsiteY75" fmla="*/ 136991 h 417214"/>
              <a:gd name="connsiteX76" fmla="*/ 78268 w 416994"/>
              <a:gd name="connsiteY76" fmla="*/ 143111 h 417214"/>
              <a:gd name="connsiteX77" fmla="*/ 88251 w 416994"/>
              <a:gd name="connsiteY77" fmla="*/ 149858 h 417214"/>
              <a:gd name="connsiteX78" fmla="*/ 113233 w 416994"/>
              <a:gd name="connsiteY78" fmla="*/ 150134 h 417214"/>
              <a:gd name="connsiteX79" fmla="*/ 139469 w 416994"/>
              <a:gd name="connsiteY79" fmla="*/ 149808 h 417214"/>
              <a:gd name="connsiteX80" fmla="*/ 149351 w 416994"/>
              <a:gd name="connsiteY80" fmla="*/ 143036 h 417214"/>
              <a:gd name="connsiteX81" fmla="*/ 140071 w 416994"/>
              <a:gd name="connsiteY81" fmla="*/ 136966 h 417214"/>
              <a:gd name="connsiteX82" fmla="*/ 205360 w 416994"/>
              <a:gd name="connsiteY82" fmla="*/ 116072 h 417214"/>
              <a:gd name="connsiteX83" fmla="*/ 196957 w 416994"/>
              <a:gd name="connsiteY83" fmla="*/ 116775 h 417214"/>
              <a:gd name="connsiteX84" fmla="*/ 185520 w 416994"/>
              <a:gd name="connsiteY84" fmla="*/ 129843 h 417214"/>
              <a:gd name="connsiteX85" fmla="*/ 184341 w 416994"/>
              <a:gd name="connsiteY85" fmla="*/ 126707 h 417214"/>
              <a:gd name="connsiteX86" fmla="*/ 169893 w 416994"/>
              <a:gd name="connsiteY86" fmla="*/ 130394 h 417214"/>
              <a:gd name="connsiteX87" fmla="*/ 180052 w 416994"/>
              <a:gd name="connsiteY87" fmla="*/ 143237 h 417214"/>
              <a:gd name="connsiteX88" fmla="*/ 190662 w 416994"/>
              <a:gd name="connsiteY88" fmla="*/ 143512 h 417214"/>
              <a:gd name="connsiteX89" fmla="*/ 206539 w 416994"/>
              <a:gd name="connsiteY89" fmla="*/ 124325 h 417214"/>
              <a:gd name="connsiteX90" fmla="*/ 205360 w 416994"/>
              <a:gd name="connsiteY90" fmla="*/ 116072 h 417214"/>
              <a:gd name="connsiteX91" fmla="*/ 67608 w 416994"/>
              <a:gd name="connsiteY91" fmla="*/ 111006 h 417214"/>
              <a:gd name="connsiteX92" fmla="*/ 58503 w 416994"/>
              <a:gd name="connsiteY92" fmla="*/ 117201 h 417214"/>
              <a:gd name="connsiteX93" fmla="*/ 67608 w 416994"/>
              <a:gd name="connsiteY93" fmla="*/ 123221 h 417214"/>
              <a:gd name="connsiteX94" fmla="*/ 103952 w 416994"/>
              <a:gd name="connsiteY94" fmla="*/ 123572 h 417214"/>
              <a:gd name="connsiteX95" fmla="*/ 140296 w 416994"/>
              <a:gd name="connsiteY95" fmla="*/ 123271 h 417214"/>
              <a:gd name="connsiteX96" fmla="*/ 149351 w 416994"/>
              <a:gd name="connsiteY96" fmla="*/ 117251 h 417214"/>
              <a:gd name="connsiteX97" fmla="*/ 140321 w 416994"/>
              <a:gd name="connsiteY97" fmla="*/ 111006 h 417214"/>
              <a:gd name="connsiteX98" fmla="*/ 67608 w 416994"/>
              <a:gd name="connsiteY98" fmla="*/ 111006 h 417214"/>
              <a:gd name="connsiteX99" fmla="*/ 62190 w 416994"/>
              <a:gd name="connsiteY99" fmla="*/ 45566 h 417214"/>
              <a:gd name="connsiteX100" fmla="*/ 62341 w 416994"/>
              <a:gd name="connsiteY100" fmla="*/ 68441 h 417214"/>
              <a:gd name="connsiteX101" fmla="*/ 86645 w 416994"/>
              <a:gd name="connsiteY101" fmla="*/ 90790 h 417214"/>
              <a:gd name="connsiteX102" fmla="*/ 179425 w 416994"/>
              <a:gd name="connsiteY102" fmla="*/ 90840 h 417214"/>
              <a:gd name="connsiteX103" fmla="*/ 205335 w 416994"/>
              <a:gd name="connsiteY103" fmla="*/ 65532 h 417214"/>
              <a:gd name="connsiteX104" fmla="*/ 205410 w 416994"/>
              <a:gd name="connsiteY104" fmla="*/ 45692 h 417214"/>
              <a:gd name="connsiteX105" fmla="*/ 250006 w 416994"/>
              <a:gd name="connsiteY105" fmla="*/ 45967 h 417214"/>
              <a:gd name="connsiteX106" fmla="*/ 266510 w 416994"/>
              <a:gd name="connsiteY106" fmla="*/ 63375 h 417214"/>
              <a:gd name="connsiteX107" fmla="*/ 266485 w 416994"/>
              <a:gd name="connsiteY107" fmla="*/ 162399 h 417214"/>
              <a:gd name="connsiteX108" fmla="*/ 258283 w 416994"/>
              <a:gd name="connsiteY108" fmla="*/ 172207 h 417214"/>
              <a:gd name="connsiteX109" fmla="*/ 253844 w 416994"/>
              <a:gd name="connsiteY109" fmla="*/ 170150 h 417214"/>
              <a:gd name="connsiteX110" fmla="*/ 253844 w 416994"/>
              <a:gd name="connsiteY110" fmla="*/ 152091 h 417214"/>
              <a:gd name="connsiteX111" fmla="*/ 253844 w 416994"/>
              <a:gd name="connsiteY111" fmla="*/ 74361 h 417214"/>
              <a:gd name="connsiteX112" fmla="*/ 235082 w 416994"/>
              <a:gd name="connsiteY112" fmla="*/ 59211 h 417214"/>
              <a:gd name="connsiteX113" fmla="*/ 234305 w 416994"/>
              <a:gd name="connsiteY113" fmla="*/ 72078 h 417214"/>
              <a:gd name="connsiteX114" fmla="*/ 234255 w 416994"/>
              <a:gd name="connsiteY114" fmla="*/ 163603 h 417214"/>
              <a:gd name="connsiteX115" fmla="*/ 209348 w 416994"/>
              <a:gd name="connsiteY115" fmla="*/ 188636 h 417214"/>
              <a:gd name="connsiteX116" fmla="*/ 187727 w 416994"/>
              <a:gd name="connsiteY116" fmla="*/ 199371 h 417214"/>
              <a:gd name="connsiteX117" fmla="*/ 170671 w 416994"/>
              <a:gd name="connsiteY117" fmla="*/ 200249 h 417214"/>
              <a:gd name="connsiteX118" fmla="*/ 180629 w 416994"/>
              <a:gd name="connsiteY118" fmla="*/ 219361 h 417214"/>
              <a:gd name="connsiteX119" fmla="*/ 170320 w 416994"/>
              <a:gd name="connsiteY119" fmla="*/ 263707 h 417214"/>
              <a:gd name="connsiteX120" fmla="*/ 174835 w 416994"/>
              <a:gd name="connsiteY120" fmla="*/ 312341 h 417214"/>
              <a:gd name="connsiteX121" fmla="*/ 176891 w 416994"/>
              <a:gd name="connsiteY121" fmla="*/ 329598 h 417214"/>
              <a:gd name="connsiteX122" fmla="*/ 171449 w 416994"/>
              <a:gd name="connsiteY122" fmla="*/ 349940 h 417214"/>
              <a:gd name="connsiteX123" fmla="*/ 190511 w 416994"/>
              <a:gd name="connsiteY123" fmla="*/ 344647 h 417214"/>
              <a:gd name="connsiteX124" fmla="*/ 226705 w 416994"/>
              <a:gd name="connsiteY124" fmla="*/ 362155 h 417214"/>
              <a:gd name="connsiteX125" fmla="*/ 233377 w 416994"/>
              <a:gd name="connsiteY125" fmla="*/ 372790 h 417214"/>
              <a:gd name="connsiteX126" fmla="*/ 222441 w 416994"/>
              <a:gd name="connsiteY126" fmla="*/ 384077 h 417214"/>
              <a:gd name="connsiteX127" fmla="*/ 215067 w 416994"/>
              <a:gd name="connsiteY127" fmla="*/ 384403 h 417214"/>
              <a:gd name="connsiteX128" fmla="*/ 50828 w 416994"/>
              <a:gd name="connsiteY128" fmla="*/ 384378 h 417214"/>
              <a:gd name="connsiteX129" fmla="*/ 32618 w 416994"/>
              <a:gd name="connsiteY129" fmla="*/ 365892 h 417214"/>
              <a:gd name="connsiteX130" fmla="*/ 32618 w 416994"/>
              <a:gd name="connsiteY130" fmla="*/ 75063 h 417214"/>
              <a:gd name="connsiteX131" fmla="*/ 32618 w 416994"/>
              <a:gd name="connsiteY131" fmla="*/ 60465 h 417214"/>
              <a:gd name="connsiteX132" fmla="*/ 12778 w 416994"/>
              <a:gd name="connsiteY132" fmla="*/ 73633 h 417214"/>
              <a:gd name="connsiteX133" fmla="*/ 12778 w 416994"/>
              <a:gd name="connsiteY133" fmla="*/ 384553 h 417214"/>
              <a:gd name="connsiteX134" fmla="*/ 32744 w 416994"/>
              <a:gd name="connsiteY134" fmla="*/ 404243 h 417214"/>
              <a:gd name="connsiteX135" fmla="*/ 229589 w 416994"/>
              <a:gd name="connsiteY135" fmla="*/ 404243 h 417214"/>
              <a:gd name="connsiteX136" fmla="*/ 253844 w 416994"/>
              <a:gd name="connsiteY136" fmla="*/ 380264 h 417214"/>
              <a:gd name="connsiteX137" fmla="*/ 254195 w 416994"/>
              <a:gd name="connsiteY137" fmla="*/ 372263 h 417214"/>
              <a:gd name="connsiteX138" fmla="*/ 266636 w 416994"/>
              <a:gd name="connsiteY138" fmla="*/ 372263 h 417214"/>
              <a:gd name="connsiteX139" fmla="*/ 266536 w 416994"/>
              <a:gd name="connsiteY139" fmla="*/ 393558 h 417214"/>
              <a:gd name="connsiteX140" fmla="*/ 241880 w 416994"/>
              <a:gd name="connsiteY140" fmla="*/ 416884 h 417214"/>
              <a:gd name="connsiteX141" fmla="*/ 24993 w 416994"/>
              <a:gd name="connsiteY141" fmla="*/ 416884 h 417214"/>
              <a:gd name="connsiteX142" fmla="*/ 61 w 416994"/>
              <a:gd name="connsiteY142" fmla="*/ 388592 h 417214"/>
              <a:gd name="connsiteX143" fmla="*/ 11 w 416994"/>
              <a:gd name="connsiteY143" fmla="*/ 226861 h 417214"/>
              <a:gd name="connsiteX144" fmla="*/ 11 w 416994"/>
              <a:gd name="connsiteY144" fmla="*/ 71401 h 417214"/>
              <a:gd name="connsiteX145" fmla="*/ 26272 w 416994"/>
              <a:gd name="connsiteY145" fmla="*/ 45591 h 417214"/>
              <a:gd name="connsiteX146" fmla="*/ 62190 w 416994"/>
              <a:gd name="connsiteY146" fmla="*/ 45566 h 417214"/>
              <a:gd name="connsiteX147" fmla="*/ 128132 w 416994"/>
              <a:gd name="connsiteY147" fmla="*/ 493 h 417214"/>
              <a:gd name="connsiteX148" fmla="*/ 160212 w 416994"/>
              <a:gd name="connsiteY148" fmla="*/ 16746 h 417214"/>
              <a:gd name="connsiteX149" fmla="*/ 174083 w 416994"/>
              <a:gd name="connsiteY149" fmla="*/ 25600 h 417214"/>
              <a:gd name="connsiteX150" fmla="*/ 192117 w 416994"/>
              <a:gd name="connsiteY150" fmla="*/ 43107 h 417214"/>
              <a:gd name="connsiteX151" fmla="*/ 158808 w 416994"/>
              <a:gd name="connsiteY151" fmla="*/ 78147 h 417214"/>
              <a:gd name="connsiteX152" fmla="*/ 93820 w 416994"/>
              <a:gd name="connsiteY152" fmla="*/ 78122 h 417214"/>
              <a:gd name="connsiteX153" fmla="*/ 75058 w 416994"/>
              <a:gd name="connsiteY153" fmla="*/ 58884 h 417214"/>
              <a:gd name="connsiteX154" fmla="*/ 75058 w 416994"/>
              <a:gd name="connsiteY154" fmla="*/ 53893 h 417214"/>
              <a:gd name="connsiteX155" fmla="*/ 102398 w 416994"/>
              <a:gd name="connsiteY155" fmla="*/ 24722 h 417214"/>
              <a:gd name="connsiteX156" fmla="*/ 128132 w 416994"/>
              <a:gd name="connsiteY156" fmla="*/ 493 h 41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16994" h="417214">
                <a:moveTo>
                  <a:pt x="118591" y="338236"/>
                </a:moveTo>
                <a:cubicBezTo>
                  <a:pt x="114769" y="338308"/>
                  <a:pt x="111740" y="339681"/>
                  <a:pt x="111627" y="344923"/>
                </a:cubicBezTo>
                <a:cubicBezTo>
                  <a:pt x="111351" y="357314"/>
                  <a:pt x="124018" y="349313"/>
                  <a:pt x="133298" y="353577"/>
                </a:cubicBezTo>
                <a:cubicBezTo>
                  <a:pt x="137613" y="351394"/>
                  <a:pt x="148799" y="347657"/>
                  <a:pt x="148523" y="345525"/>
                </a:cubicBezTo>
                <a:cubicBezTo>
                  <a:pt x="146968" y="334439"/>
                  <a:pt x="136835" y="339280"/>
                  <a:pt x="130314" y="339355"/>
                </a:cubicBezTo>
                <a:cubicBezTo>
                  <a:pt x="127028" y="339393"/>
                  <a:pt x="122413" y="338164"/>
                  <a:pt x="118591" y="338236"/>
                </a:cubicBezTo>
                <a:close/>
                <a:moveTo>
                  <a:pt x="138842" y="313495"/>
                </a:moveTo>
                <a:cubicBezTo>
                  <a:pt x="115465" y="312968"/>
                  <a:pt x="92088" y="312968"/>
                  <a:pt x="68712" y="313520"/>
                </a:cubicBezTo>
                <a:cubicBezTo>
                  <a:pt x="65275" y="313595"/>
                  <a:pt x="61914" y="317584"/>
                  <a:pt x="58528" y="319766"/>
                </a:cubicBezTo>
                <a:cubicBezTo>
                  <a:pt x="62065" y="321923"/>
                  <a:pt x="65501" y="325685"/>
                  <a:pt x="69188" y="325936"/>
                </a:cubicBezTo>
                <a:cubicBezTo>
                  <a:pt x="80826" y="326739"/>
                  <a:pt x="92565" y="326212"/>
                  <a:pt x="104253" y="326237"/>
                </a:cubicBezTo>
                <a:cubicBezTo>
                  <a:pt x="115515" y="326237"/>
                  <a:pt x="126852" y="326814"/>
                  <a:pt x="138039" y="325911"/>
                </a:cubicBezTo>
                <a:cubicBezTo>
                  <a:pt x="141952" y="325585"/>
                  <a:pt x="145564" y="321597"/>
                  <a:pt x="149301" y="319289"/>
                </a:cubicBezTo>
                <a:cubicBezTo>
                  <a:pt x="145815" y="317258"/>
                  <a:pt x="142378" y="313570"/>
                  <a:pt x="138842" y="313495"/>
                </a:cubicBezTo>
                <a:close/>
                <a:moveTo>
                  <a:pt x="140572" y="274116"/>
                </a:moveTo>
                <a:cubicBezTo>
                  <a:pt x="122664" y="273514"/>
                  <a:pt x="104730" y="273514"/>
                  <a:pt x="86821" y="274141"/>
                </a:cubicBezTo>
                <a:cubicBezTo>
                  <a:pt x="83911" y="274241"/>
                  <a:pt x="81127" y="278405"/>
                  <a:pt x="78293" y="280688"/>
                </a:cubicBezTo>
                <a:cubicBezTo>
                  <a:pt x="81403" y="282669"/>
                  <a:pt x="84388" y="286055"/>
                  <a:pt x="87674" y="286356"/>
                </a:cubicBezTo>
                <a:cubicBezTo>
                  <a:pt x="96327" y="287134"/>
                  <a:pt x="105131" y="286607"/>
                  <a:pt x="113885" y="286607"/>
                </a:cubicBezTo>
                <a:cubicBezTo>
                  <a:pt x="122638" y="286607"/>
                  <a:pt x="131442" y="287159"/>
                  <a:pt x="140121" y="286331"/>
                </a:cubicBezTo>
                <a:cubicBezTo>
                  <a:pt x="143331" y="286030"/>
                  <a:pt x="146266" y="282519"/>
                  <a:pt x="149326" y="280487"/>
                </a:cubicBezTo>
                <a:cubicBezTo>
                  <a:pt x="146416" y="278255"/>
                  <a:pt x="143557" y="274216"/>
                  <a:pt x="140572" y="274116"/>
                </a:cubicBezTo>
                <a:close/>
                <a:moveTo>
                  <a:pt x="104805" y="247980"/>
                </a:moveTo>
                <a:cubicBezTo>
                  <a:pt x="104805" y="248005"/>
                  <a:pt x="104805" y="248005"/>
                  <a:pt x="104805" y="248030"/>
                </a:cubicBezTo>
                <a:cubicBezTo>
                  <a:pt x="92289" y="248030"/>
                  <a:pt x="79748" y="247704"/>
                  <a:pt x="67257" y="248281"/>
                </a:cubicBezTo>
                <a:cubicBezTo>
                  <a:pt x="64322" y="248407"/>
                  <a:pt x="61513" y="251667"/>
                  <a:pt x="58654" y="253473"/>
                </a:cubicBezTo>
                <a:cubicBezTo>
                  <a:pt x="61413" y="255956"/>
                  <a:pt x="64096" y="260546"/>
                  <a:pt x="66906" y="260622"/>
                </a:cubicBezTo>
                <a:cubicBezTo>
                  <a:pt x="91511" y="261199"/>
                  <a:pt x="116167" y="261199"/>
                  <a:pt x="140773" y="260672"/>
                </a:cubicBezTo>
                <a:cubicBezTo>
                  <a:pt x="143657" y="260622"/>
                  <a:pt x="146442" y="256232"/>
                  <a:pt x="149251" y="253849"/>
                </a:cubicBezTo>
                <a:cubicBezTo>
                  <a:pt x="146115" y="251893"/>
                  <a:pt x="143081" y="248457"/>
                  <a:pt x="139845" y="248256"/>
                </a:cubicBezTo>
                <a:cubicBezTo>
                  <a:pt x="128207" y="247579"/>
                  <a:pt x="116493" y="247980"/>
                  <a:pt x="104805" y="247980"/>
                </a:cubicBezTo>
                <a:close/>
                <a:moveTo>
                  <a:pt x="310405" y="239753"/>
                </a:moveTo>
                <a:cubicBezTo>
                  <a:pt x="309276" y="244368"/>
                  <a:pt x="309527" y="250212"/>
                  <a:pt x="306743" y="253373"/>
                </a:cubicBezTo>
                <a:cubicBezTo>
                  <a:pt x="293199" y="268673"/>
                  <a:pt x="278701" y="283145"/>
                  <a:pt x="264805" y="298170"/>
                </a:cubicBezTo>
                <a:cubicBezTo>
                  <a:pt x="259438" y="303989"/>
                  <a:pt x="254898" y="304867"/>
                  <a:pt x="249380" y="298471"/>
                </a:cubicBezTo>
                <a:cubicBezTo>
                  <a:pt x="243661" y="291849"/>
                  <a:pt x="236989" y="285980"/>
                  <a:pt x="231722" y="279032"/>
                </a:cubicBezTo>
                <a:cubicBezTo>
                  <a:pt x="229916" y="276649"/>
                  <a:pt x="231045" y="272009"/>
                  <a:pt x="230819" y="268397"/>
                </a:cubicBezTo>
                <a:cubicBezTo>
                  <a:pt x="234105" y="268949"/>
                  <a:pt x="238193" y="268447"/>
                  <a:pt x="240526" y="270253"/>
                </a:cubicBezTo>
                <a:cubicBezTo>
                  <a:pt x="246395" y="274818"/>
                  <a:pt x="251462" y="280411"/>
                  <a:pt x="257707" y="286456"/>
                </a:cubicBezTo>
                <a:cubicBezTo>
                  <a:pt x="271277" y="272134"/>
                  <a:pt x="284219" y="257938"/>
                  <a:pt x="297864" y="244468"/>
                </a:cubicBezTo>
                <a:cubicBezTo>
                  <a:pt x="300773" y="241609"/>
                  <a:pt x="306166" y="241258"/>
                  <a:pt x="310405" y="239753"/>
                </a:cubicBezTo>
                <a:close/>
                <a:moveTo>
                  <a:pt x="105081" y="208952"/>
                </a:moveTo>
                <a:cubicBezTo>
                  <a:pt x="102623" y="209078"/>
                  <a:pt x="100365" y="213241"/>
                  <a:pt x="98033" y="215549"/>
                </a:cubicBezTo>
                <a:cubicBezTo>
                  <a:pt x="100290" y="217480"/>
                  <a:pt x="102397" y="220716"/>
                  <a:pt x="104855" y="221042"/>
                </a:cubicBezTo>
                <a:cubicBezTo>
                  <a:pt x="111000" y="221844"/>
                  <a:pt x="117296" y="221318"/>
                  <a:pt x="123516" y="221343"/>
                </a:cubicBezTo>
                <a:cubicBezTo>
                  <a:pt x="129737" y="221343"/>
                  <a:pt x="136032" y="221870"/>
                  <a:pt x="142152" y="221092"/>
                </a:cubicBezTo>
                <a:cubicBezTo>
                  <a:pt x="144686" y="220766"/>
                  <a:pt x="146868" y="217656"/>
                  <a:pt x="149201" y="215825"/>
                </a:cubicBezTo>
                <a:cubicBezTo>
                  <a:pt x="146943" y="213417"/>
                  <a:pt x="144786" y="209078"/>
                  <a:pt x="142403" y="208952"/>
                </a:cubicBezTo>
                <a:cubicBezTo>
                  <a:pt x="129988" y="208250"/>
                  <a:pt x="117497" y="208275"/>
                  <a:pt x="105081" y="208952"/>
                </a:cubicBezTo>
                <a:close/>
                <a:moveTo>
                  <a:pt x="270122" y="195833"/>
                </a:moveTo>
                <a:cubicBezTo>
                  <a:pt x="228461" y="195934"/>
                  <a:pt x="195553" y="229068"/>
                  <a:pt x="195653" y="270830"/>
                </a:cubicBezTo>
                <a:cubicBezTo>
                  <a:pt x="195753" y="312466"/>
                  <a:pt x="228837" y="345801"/>
                  <a:pt x="270323" y="346076"/>
                </a:cubicBezTo>
                <a:cubicBezTo>
                  <a:pt x="310956" y="346352"/>
                  <a:pt x="345470" y="312190"/>
                  <a:pt x="345921" y="271231"/>
                </a:cubicBezTo>
                <a:cubicBezTo>
                  <a:pt x="346372" y="229695"/>
                  <a:pt x="312210" y="195733"/>
                  <a:pt x="270122" y="195833"/>
                </a:cubicBezTo>
                <a:close/>
                <a:moveTo>
                  <a:pt x="68411" y="183017"/>
                </a:moveTo>
                <a:cubicBezTo>
                  <a:pt x="65125" y="183092"/>
                  <a:pt x="61914" y="186504"/>
                  <a:pt x="58679" y="188360"/>
                </a:cubicBezTo>
                <a:cubicBezTo>
                  <a:pt x="61864" y="190818"/>
                  <a:pt x="64924" y="195182"/>
                  <a:pt x="68285" y="195408"/>
                </a:cubicBezTo>
                <a:cubicBezTo>
                  <a:pt x="80325" y="196311"/>
                  <a:pt x="92464" y="195784"/>
                  <a:pt x="104579" y="195784"/>
                </a:cubicBezTo>
                <a:cubicBezTo>
                  <a:pt x="116268" y="195784"/>
                  <a:pt x="128006" y="196311"/>
                  <a:pt x="139619" y="195458"/>
                </a:cubicBezTo>
                <a:cubicBezTo>
                  <a:pt x="142980" y="195207"/>
                  <a:pt x="146065" y="190968"/>
                  <a:pt x="149276" y="188535"/>
                </a:cubicBezTo>
                <a:cubicBezTo>
                  <a:pt x="146115" y="186629"/>
                  <a:pt x="142980" y="183117"/>
                  <a:pt x="139795" y="183042"/>
                </a:cubicBezTo>
                <a:cubicBezTo>
                  <a:pt x="116017" y="182566"/>
                  <a:pt x="92214" y="182566"/>
                  <a:pt x="68411" y="183017"/>
                </a:cubicBezTo>
                <a:close/>
                <a:moveTo>
                  <a:pt x="270473" y="181662"/>
                </a:moveTo>
                <a:cubicBezTo>
                  <a:pt x="330445" y="182941"/>
                  <a:pt x="372533" y="239903"/>
                  <a:pt x="354098" y="296965"/>
                </a:cubicBezTo>
                <a:cubicBezTo>
                  <a:pt x="350611" y="307776"/>
                  <a:pt x="352668" y="313344"/>
                  <a:pt x="361271" y="319564"/>
                </a:cubicBezTo>
                <a:cubicBezTo>
                  <a:pt x="375117" y="329572"/>
                  <a:pt x="388034" y="340884"/>
                  <a:pt x="401478" y="351469"/>
                </a:cubicBezTo>
                <a:cubicBezTo>
                  <a:pt x="414220" y="361502"/>
                  <a:pt x="419337" y="374670"/>
                  <a:pt x="416001" y="390221"/>
                </a:cubicBezTo>
                <a:cubicBezTo>
                  <a:pt x="413041" y="403966"/>
                  <a:pt x="403761" y="413247"/>
                  <a:pt x="390041" y="416206"/>
                </a:cubicBezTo>
                <a:cubicBezTo>
                  <a:pt x="374465" y="419593"/>
                  <a:pt x="361321" y="414375"/>
                  <a:pt x="351289" y="401709"/>
                </a:cubicBezTo>
                <a:cubicBezTo>
                  <a:pt x="340679" y="388290"/>
                  <a:pt x="329367" y="375373"/>
                  <a:pt x="319384" y="361502"/>
                </a:cubicBezTo>
                <a:cubicBezTo>
                  <a:pt x="313113" y="352824"/>
                  <a:pt x="307545" y="350742"/>
                  <a:pt x="296760" y="354354"/>
                </a:cubicBezTo>
                <a:cubicBezTo>
                  <a:pt x="251361" y="369579"/>
                  <a:pt x="202325" y="344396"/>
                  <a:pt x="187075" y="299223"/>
                </a:cubicBezTo>
                <a:cubicBezTo>
                  <a:pt x="171549" y="253197"/>
                  <a:pt x="195553" y="203408"/>
                  <a:pt x="241328" y="187832"/>
                </a:cubicBezTo>
                <a:cubicBezTo>
                  <a:pt x="250658" y="184622"/>
                  <a:pt x="260742" y="183644"/>
                  <a:pt x="270473" y="181662"/>
                </a:cubicBezTo>
                <a:close/>
                <a:moveTo>
                  <a:pt x="140071" y="136966"/>
                </a:moveTo>
                <a:cubicBezTo>
                  <a:pt x="122588" y="136364"/>
                  <a:pt x="105031" y="136364"/>
                  <a:pt x="87548" y="136991"/>
                </a:cubicBezTo>
                <a:cubicBezTo>
                  <a:pt x="84388" y="137091"/>
                  <a:pt x="81353" y="140979"/>
                  <a:pt x="78268" y="143111"/>
                </a:cubicBezTo>
                <a:cubicBezTo>
                  <a:pt x="81579" y="145469"/>
                  <a:pt x="84714" y="149432"/>
                  <a:pt x="88251" y="149858"/>
                </a:cubicBezTo>
                <a:cubicBezTo>
                  <a:pt x="96478" y="150862"/>
                  <a:pt x="104905" y="150159"/>
                  <a:pt x="113233" y="150134"/>
                </a:cubicBezTo>
                <a:cubicBezTo>
                  <a:pt x="121986" y="150134"/>
                  <a:pt x="130815" y="150811"/>
                  <a:pt x="139469" y="149808"/>
                </a:cubicBezTo>
                <a:cubicBezTo>
                  <a:pt x="142980" y="149407"/>
                  <a:pt x="146065" y="145394"/>
                  <a:pt x="149351" y="143036"/>
                </a:cubicBezTo>
                <a:cubicBezTo>
                  <a:pt x="146266" y="140904"/>
                  <a:pt x="143231" y="137066"/>
                  <a:pt x="140071" y="136966"/>
                </a:cubicBezTo>
                <a:close/>
                <a:moveTo>
                  <a:pt x="205360" y="116072"/>
                </a:moveTo>
                <a:cubicBezTo>
                  <a:pt x="203629" y="114743"/>
                  <a:pt x="198788" y="115195"/>
                  <a:pt x="196957" y="116775"/>
                </a:cubicBezTo>
                <a:cubicBezTo>
                  <a:pt x="192643" y="120562"/>
                  <a:pt x="189282" y="125428"/>
                  <a:pt x="185520" y="129843"/>
                </a:cubicBezTo>
                <a:cubicBezTo>
                  <a:pt x="185118" y="128789"/>
                  <a:pt x="184742" y="127761"/>
                  <a:pt x="184341" y="126707"/>
                </a:cubicBezTo>
                <a:cubicBezTo>
                  <a:pt x="179525" y="127936"/>
                  <a:pt x="174709" y="129165"/>
                  <a:pt x="169893" y="130394"/>
                </a:cubicBezTo>
                <a:cubicBezTo>
                  <a:pt x="173204" y="134784"/>
                  <a:pt x="175888" y="139976"/>
                  <a:pt x="180052" y="143237"/>
                </a:cubicBezTo>
                <a:cubicBezTo>
                  <a:pt x="182384" y="145068"/>
                  <a:pt x="188705" y="145318"/>
                  <a:pt x="190662" y="143512"/>
                </a:cubicBezTo>
                <a:cubicBezTo>
                  <a:pt x="196706" y="137894"/>
                  <a:pt x="201873" y="131197"/>
                  <a:pt x="206539" y="124325"/>
                </a:cubicBezTo>
                <a:cubicBezTo>
                  <a:pt x="207768" y="122519"/>
                  <a:pt x="207015" y="117352"/>
                  <a:pt x="205360" y="116072"/>
                </a:cubicBezTo>
                <a:close/>
                <a:moveTo>
                  <a:pt x="67608" y="111006"/>
                </a:moveTo>
                <a:cubicBezTo>
                  <a:pt x="64523" y="111081"/>
                  <a:pt x="61538" y="115044"/>
                  <a:pt x="58503" y="117201"/>
                </a:cubicBezTo>
                <a:cubicBezTo>
                  <a:pt x="61538" y="119308"/>
                  <a:pt x="64473" y="123045"/>
                  <a:pt x="67608" y="123221"/>
                </a:cubicBezTo>
                <a:cubicBezTo>
                  <a:pt x="79698" y="123998"/>
                  <a:pt x="91837" y="123572"/>
                  <a:pt x="103952" y="123572"/>
                </a:cubicBezTo>
                <a:cubicBezTo>
                  <a:pt x="116067" y="123572"/>
                  <a:pt x="128232" y="123998"/>
                  <a:pt x="140296" y="123271"/>
                </a:cubicBezTo>
                <a:cubicBezTo>
                  <a:pt x="143432" y="123095"/>
                  <a:pt x="146341" y="119358"/>
                  <a:pt x="149351" y="117251"/>
                </a:cubicBezTo>
                <a:cubicBezTo>
                  <a:pt x="146341" y="115069"/>
                  <a:pt x="143356" y="111081"/>
                  <a:pt x="140321" y="111006"/>
                </a:cubicBezTo>
                <a:cubicBezTo>
                  <a:pt x="116092" y="110504"/>
                  <a:pt x="91837" y="110504"/>
                  <a:pt x="67608" y="111006"/>
                </a:cubicBezTo>
                <a:close/>
                <a:moveTo>
                  <a:pt x="62190" y="45566"/>
                </a:moveTo>
                <a:cubicBezTo>
                  <a:pt x="62190" y="54395"/>
                  <a:pt x="61538" y="61493"/>
                  <a:pt x="62341" y="68441"/>
                </a:cubicBezTo>
                <a:cubicBezTo>
                  <a:pt x="63871" y="81735"/>
                  <a:pt x="73327" y="90639"/>
                  <a:pt x="86645" y="90790"/>
                </a:cubicBezTo>
                <a:cubicBezTo>
                  <a:pt x="117572" y="91141"/>
                  <a:pt x="148498" y="91166"/>
                  <a:pt x="179425" y="90840"/>
                </a:cubicBezTo>
                <a:cubicBezTo>
                  <a:pt x="194023" y="90689"/>
                  <a:pt x="204030" y="80581"/>
                  <a:pt x="205335" y="65532"/>
                </a:cubicBezTo>
                <a:cubicBezTo>
                  <a:pt x="205862" y="59386"/>
                  <a:pt x="205410" y="53141"/>
                  <a:pt x="205410" y="45692"/>
                </a:cubicBezTo>
                <a:cubicBezTo>
                  <a:pt x="221011" y="45692"/>
                  <a:pt x="235559" y="44939"/>
                  <a:pt x="250006" y="45967"/>
                </a:cubicBezTo>
                <a:cubicBezTo>
                  <a:pt x="259713" y="46645"/>
                  <a:pt x="266360" y="53266"/>
                  <a:pt x="266510" y="63375"/>
                </a:cubicBezTo>
                <a:cubicBezTo>
                  <a:pt x="266962" y="96383"/>
                  <a:pt x="267037" y="129391"/>
                  <a:pt x="266485" y="162399"/>
                </a:cubicBezTo>
                <a:cubicBezTo>
                  <a:pt x="266435" y="165710"/>
                  <a:pt x="261143" y="168946"/>
                  <a:pt x="258283" y="172207"/>
                </a:cubicBezTo>
                <a:cubicBezTo>
                  <a:pt x="256804" y="171529"/>
                  <a:pt x="255324" y="170827"/>
                  <a:pt x="253844" y="170150"/>
                </a:cubicBezTo>
                <a:cubicBezTo>
                  <a:pt x="253844" y="164130"/>
                  <a:pt x="253844" y="158110"/>
                  <a:pt x="253844" y="152091"/>
                </a:cubicBezTo>
                <a:cubicBezTo>
                  <a:pt x="253844" y="126181"/>
                  <a:pt x="253869" y="100271"/>
                  <a:pt x="253844" y="74361"/>
                </a:cubicBezTo>
                <a:cubicBezTo>
                  <a:pt x="253819" y="57907"/>
                  <a:pt x="253593" y="57731"/>
                  <a:pt x="235082" y="59211"/>
                </a:cubicBezTo>
                <a:cubicBezTo>
                  <a:pt x="234832" y="63349"/>
                  <a:pt x="234330" y="67714"/>
                  <a:pt x="234305" y="72078"/>
                </a:cubicBezTo>
                <a:cubicBezTo>
                  <a:pt x="234230" y="102578"/>
                  <a:pt x="234280" y="133103"/>
                  <a:pt x="234255" y="163603"/>
                </a:cubicBezTo>
                <a:cubicBezTo>
                  <a:pt x="234255" y="172683"/>
                  <a:pt x="216371" y="192222"/>
                  <a:pt x="209348" y="188636"/>
                </a:cubicBezTo>
                <a:cubicBezTo>
                  <a:pt x="194123" y="180885"/>
                  <a:pt x="193747" y="196837"/>
                  <a:pt x="187727" y="199371"/>
                </a:cubicBezTo>
                <a:cubicBezTo>
                  <a:pt x="180854" y="199722"/>
                  <a:pt x="175763" y="199998"/>
                  <a:pt x="170671" y="200249"/>
                </a:cubicBezTo>
                <a:cubicBezTo>
                  <a:pt x="174007" y="206670"/>
                  <a:pt x="177343" y="213066"/>
                  <a:pt x="180629" y="219361"/>
                </a:cubicBezTo>
                <a:cubicBezTo>
                  <a:pt x="177192" y="233282"/>
                  <a:pt x="171373" y="248331"/>
                  <a:pt x="170320" y="263707"/>
                </a:cubicBezTo>
                <a:cubicBezTo>
                  <a:pt x="169266" y="279107"/>
                  <a:pt x="173004" y="294859"/>
                  <a:pt x="174835" y="312341"/>
                </a:cubicBezTo>
                <a:cubicBezTo>
                  <a:pt x="159886" y="318110"/>
                  <a:pt x="173681" y="324908"/>
                  <a:pt x="176891" y="329598"/>
                </a:cubicBezTo>
                <a:cubicBezTo>
                  <a:pt x="174734" y="337725"/>
                  <a:pt x="173079" y="343845"/>
                  <a:pt x="171449" y="349940"/>
                </a:cubicBezTo>
                <a:cubicBezTo>
                  <a:pt x="177569" y="348234"/>
                  <a:pt x="183689" y="346554"/>
                  <a:pt x="190511" y="344647"/>
                </a:cubicBezTo>
                <a:cubicBezTo>
                  <a:pt x="201522" y="349864"/>
                  <a:pt x="214440" y="355433"/>
                  <a:pt x="226705" y="362155"/>
                </a:cubicBezTo>
                <a:cubicBezTo>
                  <a:pt x="230091" y="364011"/>
                  <a:pt x="234330" y="370332"/>
                  <a:pt x="233377" y="372790"/>
                </a:cubicBezTo>
                <a:cubicBezTo>
                  <a:pt x="231646" y="377330"/>
                  <a:pt x="226680" y="380891"/>
                  <a:pt x="222441" y="384077"/>
                </a:cubicBezTo>
                <a:cubicBezTo>
                  <a:pt x="220811" y="385306"/>
                  <a:pt x="217575" y="384403"/>
                  <a:pt x="215067" y="384403"/>
                </a:cubicBezTo>
                <a:cubicBezTo>
                  <a:pt x="160312" y="384403"/>
                  <a:pt x="105583" y="384453"/>
                  <a:pt x="50828" y="384378"/>
                </a:cubicBezTo>
                <a:cubicBezTo>
                  <a:pt x="35703" y="384353"/>
                  <a:pt x="32618" y="381242"/>
                  <a:pt x="32618" y="365892"/>
                </a:cubicBezTo>
                <a:cubicBezTo>
                  <a:pt x="32593" y="268974"/>
                  <a:pt x="32618" y="172006"/>
                  <a:pt x="32618" y="75063"/>
                </a:cubicBezTo>
                <a:cubicBezTo>
                  <a:pt x="32618" y="70122"/>
                  <a:pt x="32618" y="65155"/>
                  <a:pt x="32618" y="60465"/>
                </a:cubicBezTo>
                <a:cubicBezTo>
                  <a:pt x="15387" y="56301"/>
                  <a:pt x="12778" y="58107"/>
                  <a:pt x="12778" y="73633"/>
                </a:cubicBezTo>
                <a:cubicBezTo>
                  <a:pt x="12753" y="177273"/>
                  <a:pt x="12753" y="280913"/>
                  <a:pt x="12778" y="384553"/>
                </a:cubicBezTo>
                <a:cubicBezTo>
                  <a:pt x="12778" y="400706"/>
                  <a:pt x="16390" y="404243"/>
                  <a:pt x="32744" y="404243"/>
                </a:cubicBezTo>
                <a:cubicBezTo>
                  <a:pt x="98359" y="404268"/>
                  <a:pt x="163974" y="404268"/>
                  <a:pt x="229589" y="404243"/>
                </a:cubicBezTo>
                <a:cubicBezTo>
                  <a:pt x="252414" y="404243"/>
                  <a:pt x="253493" y="403139"/>
                  <a:pt x="253844" y="380264"/>
                </a:cubicBezTo>
                <a:cubicBezTo>
                  <a:pt x="253869" y="377806"/>
                  <a:pt x="254045" y="375348"/>
                  <a:pt x="254195" y="372263"/>
                </a:cubicBezTo>
                <a:cubicBezTo>
                  <a:pt x="258283" y="372263"/>
                  <a:pt x="261770" y="372263"/>
                  <a:pt x="266636" y="372263"/>
                </a:cubicBezTo>
                <a:cubicBezTo>
                  <a:pt x="266636" y="379637"/>
                  <a:pt x="267112" y="386635"/>
                  <a:pt x="266536" y="393558"/>
                </a:cubicBezTo>
                <a:cubicBezTo>
                  <a:pt x="265407" y="407403"/>
                  <a:pt x="255901" y="416834"/>
                  <a:pt x="241880" y="416884"/>
                </a:cubicBezTo>
                <a:cubicBezTo>
                  <a:pt x="169593" y="417135"/>
                  <a:pt x="97280" y="417135"/>
                  <a:pt x="24993" y="416884"/>
                </a:cubicBezTo>
                <a:cubicBezTo>
                  <a:pt x="9367" y="416834"/>
                  <a:pt x="86" y="405823"/>
                  <a:pt x="61" y="388592"/>
                </a:cubicBezTo>
                <a:cubicBezTo>
                  <a:pt x="-39" y="334690"/>
                  <a:pt x="36" y="280763"/>
                  <a:pt x="11" y="226861"/>
                </a:cubicBezTo>
                <a:cubicBezTo>
                  <a:pt x="11" y="175041"/>
                  <a:pt x="-14" y="123221"/>
                  <a:pt x="11" y="71401"/>
                </a:cubicBezTo>
                <a:cubicBezTo>
                  <a:pt x="11" y="51410"/>
                  <a:pt x="5956" y="45641"/>
                  <a:pt x="26272" y="45591"/>
                </a:cubicBezTo>
                <a:cubicBezTo>
                  <a:pt x="37534" y="45541"/>
                  <a:pt x="48796" y="45566"/>
                  <a:pt x="62190" y="45566"/>
                </a:cubicBezTo>
                <a:close/>
                <a:moveTo>
                  <a:pt x="128132" y="493"/>
                </a:moveTo>
                <a:cubicBezTo>
                  <a:pt x="141651" y="-1815"/>
                  <a:pt x="154218" y="4029"/>
                  <a:pt x="160212" y="16746"/>
                </a:cubicBezTo>
                <a:cubicBezTo>
                  <a:pt x="163348" y="23368"/>
                  <a:pt x="166809" y="25750"/>
                  <a:pt x="174083" y="25600"/>
                </a:cubicBezTo>
                <a:cubicBezTo>
                  <a:pt x="188330" y="25299"/>
                  <a:pt x="191691" y="29036"/>
                  <a:pt x="192117" y="43107"/>
                </a:cubicBezTo>
                <a:cubicBezTo>
                  <a:pt x="193196" y="77846"/>
                  <a:pt x="192920" y="78147"/>
                  <a:pt x="158808" y="78147"/>
                </a:cubicBezTo>
                <a:cubicBezTo>
                  <a:pt x="137137" y="78147"/>
                  <a:pt x="115491" y="78198"/>
                  <a:pt x="93820" y="78122"/>
                </a:cubicBezTo>
                <a:cubicBezTo>
                  <a:pt x="78168" y="78072"/>
                  <a:pt x="75158" y="74912"/>
                  <a:pt x="75058" y="58884"/>
                </a:cubicBezTo>
                <a:cubicBezTo>
                  <a:pt x="75058" y="57229"/>
                  <a:pt x="75058" y="55548"/>
                  <a:pt x="75058" y="53893"/>
                </a:cubicBezTo>
                <a:cubicBezTo>
                  <a:pt x="75108" y="26879"/>
                  <a:pt x="75108" y="26879"/>
                  <a:pt x="102398" y="24722"/>
                </a:cubicBezTo>
                <a:cubicBezTo>
                  <a:pt x="107289" y="13009"/>
                  <a:pt x="114237" y="2850"/>
                  <a:pt x="128132" y="493"/>
                </a:cubicBezTo>
                <a:close/>
              </a:path>
            </a:pathLst>
          </a:custGeom>
          <a:solidFill>
            <a:schemeClr val="bg1"/>
          </a:solidFill>
          <a:ln w="2467"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E69D19D-EE81-7CF3-A15E-55F31D2E031F}"/>
              </a:ext>
            </a:extLst>
          </p:cNvPr>
          <p:cNvSpPr/>
          <p:nvPr/>
        </p:nvSpPr>
        <p:spPr>
          <a:xfrm>
            <a:off x="5201601" y="4223062"/>
            <a:ext cx="454373" cy="563345"/>
          </a:xfrm>
          <a:custGeom>
            <a:avLst/>
            <a:gdLst>
              <a:gd name="connsiteX0" fmla="*/ 185255 w 369663"/>
              <a:gd name="connsiteY0" fmla="*/ 114235 h 458319"/>
              <a:gd name="connsiteX1" fmla="*/ 201188 w 369663"/>
              <a:gd name="connsiteY1" fmla="*/ 131534 h 458319"/>
              <a:gd name="connsiteX2" fmla="*/ 187804 w 369663"/>
              <a:gd name="connsiteY2" fmla="*/ 150988 h 458319"/>
              <a:gd name="connsiteX3" fmla="*/ 180399 w 369663"/>
              <a:gd name="connsiteY3" fmla="*/ 150746 h 458319"/>
              <a:gd name="connsiteX4" fmla="*/ 168350 w 369663"/>
              <a:gd name="connsiteY4" fmla="*/ 130533 h 458319"/>
              <a:gd name="connsiteX5" fmla="*/ 185255 w 369663"/>
              <a:gd name="connsiteY5" fmla="*/ 114235 h 458319"/>
              <a:gd name="connsiteX6" fmla="*/ 109563 w 369663"/>
              <a:gd name="connsiteY6" fmla="*/ 106587 h 458319"/>
              <a:gd name="connsiteX7" fmla="*/ 98485 w 369663"/>
              <a:gd name="connsiteY7" fmla="*/ 130047 h 458319"/>
              <a:gd name="connsiteX8" fmla="*/ 22611 w 369663"/>
              <a:gd name="connsiteY8" fmla="*/ 318457 h 458319"/>
              <a:gd name="connsiteX9" fmla="*/ 179519 w 369663"/>
              <a:gd name="connsiteY9" fmla="*/ 442222 h 458319"/>
              <a:gd name="connsiteX10" fmla="*/ 345471 w 369663"/>
              <a:gd name="connsiteY10" fmla="*/ 322584 h 458319"/>
              <a:gd name="connsiteX11" fmla="*/ 272146 w 369663"/>
              <a:gd name="connsiteY11" fmla="*/ 130684 h 458319"/>
              <a:gd name="connsiteX12" fmla="*/ 260219 w 369663"/>
              <a:gd name="connsiteY12" fmla="*/ 106587 h 458319"/>
              <a:gd name="connsiteX13" fmla="*/ 367080 w 369663"/>
              <a:gd name="connsiteY13" fmla="*/ 303252 h 458319"/>
              <a:gd name="connsiteX14" fmla="*/ 181522 w 369663"/>
              <a:gd name="connsiteY14" fmla="*/ 458307 h 458319"/>
              <a:gd name="connsiteX15" fmla="*/ 2034 w 369663"/>
              <a:gd name="connsiteY15" fmla="*/ 301461 h 458319"/>
              <a:gd name="connsiteX16" fmla="*/ 109563 w 369663"/>
              <a:gd name="connsiteY16" fmla="*/ 106587 h 458319"/>
              <a:gd name="connsiteX17" fmla="*/ 184739 w 369663"/>
              <a:gd name="connsiteY17" fmla="*/ 97452 h 458319"/>
              <a:gd name="connsiteX18" fmla="*/ 151566 w 369663"/>
              <a:gd name="connsiteY18" fmla="*/ 131808 h 458319"/>
              <a:gd name="connsiteX19" fmla="*/ 184708 w 369663"/>
              <a:gd name="connsiteY19" fmla="*/ 164039 h 458319"/>
              <a:gd name="connsiteX20" fmla="*/ 217759 w 369663"/>
              <a:gd name="connsiteY20" fmla="*/ 130351 h 458319"/>
              <a:gd name="connsiteX21" fmla="*/ 184739 w 369663"/>
              <a:gd name="connsiteY21" fmla="*/ 97452 h 458319"/>
              <a:gd name="connsiteX22" fmla="*/ 185103 w 369663"/>
              <a:gd name="connsiteY22" fmla="*/ 0 h 458319"/>
              <a:gd name="connsiteX23" fmla="*/ 243496 w 369663"/>
              <a:gd name="connsiteY23" fmla="*/ 126436 h 458319"/>
              <a:gd name="connsiteX24" fmla="*/ 245134 w 369663"/>
              <a:gd name="connsiteY24" fmla="*/ 188349 h 458319"/>
              <a:gd name="connsiteX25" fmla="*/ 251053 w 369663"/>
              <a:gd name="connsiteY25" fmla="*/ 203948 h 458319"/>
              <a:gd name="connsiteX26" fmla="*/ 291114 w 369663"/>
              <a:gd name="connsiteY26" fmla="*/ 245315 h 458319"/>
              <a:gd name="connsiteX27" fmla="*/ 304316 w 369663"/>
              <a:gd name="connsiteY27" fmla="*/ 286469 h 458319"/>
              <a:gd name="connsiteX28" fmla="*/ 275666 w 369663"/>
              <a:gd name="connsiteY28" fmla="*/ 378549 h 458319"/>
              <a:gd name="connsiteX29" fmla="*/ 271781 w 369663"/>
              <a:gd name="connsiteY29" fmla="*/ 382980 h 458319"/>
              <a:gd name="connsiteX30" fmla="*/ 263587 w 369663"/>
              <a:gd name="connsiteY30" fmla="*/ 364922 h 458319"/>
              <a:gd name="connsiteX31" fmla="*/ 252540 w 369663"/>
              <a:gd name="connsiteY31" fmla="*/ 319853 h 458319"/>
              <a:gd name="connsiteX32" fmla="*/ 223495 w 369663"/>
              <a:gd name="connsiteY32" fmla="*/ 291567 h 458319"/>
              <a:gd name="connsiteX33" fmla="*/ 172842 w 369663"/>
              <a:gd name="connsiteY33" fmla="*/ 320824 h 458319"/>
              <a:gd name="connsiteX34" fmla="*/ 144768 w 369663"/>
              <a:gd name="connsiteY34" fmla="*/ 291841 h 458319"/>
              <a:gd name="connsiteX35" fmla="*/ 104585 w 369663"/>
              <a:gd name="connsiteY35" fmla="*/ 335180 h 458319"/>
              <a:gd name="connsiteX36" fmla="*/ 105435 w 369663"/>
              <a:gd name="connsiteY36" fmla="*/ 362191 h 458319"/>
              <a:gd name="connsiteX37" fmla="*/ 99122 w 369663"/>
              <a:gd name="connsiteY37" fmla="*/ 382585 h 458319"/>
              <a:gd name="connsiteX38" fmla="*/ 95511 w 369663"/>
              <a:gd name="connsiteY38" fmla="*/ 380704 h 458319"/>
              <a:gd name="connsiteX39" fmla="*/ 65070 w 369663"/>
              <a:gd name="connsiteY39" fmla="*/ 275604 h 458319"/>
              <a:gd name="connsiteX40" fmla="*/ 73325 w 369663"/>
              <a:gd name="connsiteY40" fmla="*/ 252386 h 458319"/>
              <a:gd name="connsiteX41" fmla="*/ 114874 w 369663"/>
              <a:gd name="connsiteY41" fmla="*/ 208349 h 458319"/>
              <a:gd name="connsiteX42" fmla="*/ 124434 w 369663"/>
              <a:gd name="connsiteY42" fmla="*/ 183463 h 458319"/>
              <a:gd name="connsiteX43" fmla="*/ 165922 w 369663"/>
              <a:gd name="connsiteY43" fmla="*/ 21154 h 458319"/>
              <a:gd name="connsiteX44" fmla="*/ 176483 w 369663"/>
              <a:gd name="connsiteY44" fmla="*/ 8285 h 458319"/>
              <a:gd name="connsiteX45" fmla="*/ 185103 w 369663"/>
              <a:gd name="connsiteY45" fmla="*/ 0 h 45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9663" h="458319">
                <a:moveTo>
                  <a:pt x="185255" y="114235"/>
                </a:moveTo>
                <a:cubicBezTo>
                  <a:pt x="195908" y="114478"/>
                  <a:pt x="203313" y="121246"/>
                  <a:pt x="201188" y="131534"/>
                </a:cubicBezTo>
                <a:cubicBezTo>
                  <a:pt x="199701" y="138636"/>
                  <a:pt x="192448" y="144554"/>
                  <a:pt x="187804" y="150988"/>
                </a:cubicBezTo>
                <a:cubicBezTo>
                  <a:pt x="185316" y="150897"/>
                  <a:pt x="182857" y="150806"/>
                  <a:pt x="180399" y="150746"/>
                </a:cubicBezTo>
                <a:cubicBezTo>
                  <a:pt x="176180" y="144038"/>
                  <a:pt x="169443" y="137726"/>
                  <a:pt x="168350" y="130533"/>
                </a:cubicBezTo>
                <a:cubicBezTo>
                  <a:pt x="166711" y="119911"/>
                  <a:pt x="174784" y="113992"/>
                  <a:pt x="185255" y="114235"/>
                </a:cubicBezTo>
                <a:close/>
                <a:moveTo>
                  <a:pt x="109563" y="106587"/>
                </a:moveTo>
                <a:cubicBezTo>
                  <a:pt x="111718" y="117270"/>
                  <a:pt x="108288" y="124068"/>
                  <a:pt x="98485" y="130047"/>
                </a:cubicBezTo>
                <a:cubicBezTo>
                  <a:pt x="32566" y="170503"/>
                  <a:pt x="2914" y="244950"/>
                  <a:pt x="22611" y="318457"/>
                </a:cubicBezTo>
                <a:cubicBezTo>
                  <a:pt x="41398" y="388534"/>
                  <a:pt x="105800" y="439339"/>
                  <a:pt x="179519" y="442222"/>
                </a:cubicBezTo>
                <a:cubicBezTo>
                  <a:pt x="254149" y="445135"/>
                  <a:pt x="323346" y="395241"/>
                  <a:pt x="345471" y="322584"/>
                </a:cubicBezTo>
                <a:cubicBezTo>
                  <a:pt x="367748" y="249351"/>
                  <a:pt x="338339" y="171413"/>
                  <a:pt x="272146" y="130684"/>
                </a:cubicBezTo>
                <a:cubicBezTo>
                  <a:pt x="262161" y="124524"/>
                  <a:pt x="257184" y="118211"/>
                  <a:pt x="260219" y="106587"/>
                </a:cubicBezTo>
                <a:cubicBezTo>
                  <a:pt x="332633" y="133173"/>
                  <a:pt x="381708" y="223706"/>
                  <a:pt x="367080" y="303252"/>
                </a:cubicBezTo>
                <a:cubicBezTo>
                  <a:pt x="350023" y="396000"/>
                  <a:pt x="274271" y="459339"/>
                  <a:pt x="181522" y="458307"/>
                </a:cubicBezTo>
                <a:cubicBezTo>
                  <a:pt x="92142" y="457336"/>
                  <a:pt x="16389" y="391144"/>
                  <a:pt x="2034" y="301461"/>
                </a:cubicBezTo>
                <a:cubicBezTo>
                  <a:pt x="-10834" y="220944"/>
                  <a:pt x="38787" y="130806"/>
                  <a:pt x="109563" y="106587"/>
                </a:cubicBezTo>
                <a:close/>
                <a:moveTo>
                  <a:pt x="184739" y="97452"/>
                </a:moveTo>
                <a:cubicBezTo>
                  <a:pt x="166741" y="97361"/>
                  <a:pt x="151202" y="113446"/>
                  <a:pt x="151566" y="131808"/>
                </a:cubicBezTo>
                <a:cubicBezTo>
                  <a:pt x="151961" y="150230"/>
                  <a:pt x="166195" y="164069"/>
                  <a:pt x="184708" y="164039"/>
                </a:cubicBezTo>
                <a:cubicBezTo>
                  <a:pt x="204041" y="164009"/>
                  <a:pt x="218154" y="149653"/>
                  <a:pt x="217759" y="130351"/>
                </a:cubicBezTo>
                <a:cubicBezTo>
                  <a:pt x="217425" y="112475"/>
                  <a:pt x="202402" y="97543"/>
                  <a:pt x="184739" y="97452"/>
                </a:cubicBezTo>
                <a:close/>
                <a:moveTo>
                  <a:pt x="185103" y="0"/>
                </a:moveTo>
                <a:cubicBezTo>
                  <a:pt x="220915" y="35661"/>
                  <a:pt x="237911" y="78696"/>
                  <a:pt x="243496" y="126436"/>
                </a:cubicBezTo>
                <a:cubicBezTo>
                  <a:pt x="245893" y="146861"/>
                  <a:pt x="244133" y="167711"/>
                  <a:pt x="245134" y="188349"/>
                </a:cubicBezTo>
                <a:cubicBezTo>
                  <a:pt x="245377" y="193690"/>
                  <a:pt x="247532" y="200064"/>
                  <a:pt x="251053" y="203948"/>
                </a:cubicBezTo>
                <a:cubicBezTo>
                  <a:pt x="263860" y="218213"/>
                  <a:pt x="277427" y="231840"/>
                  <a:pt x="291114" y="245315"/>
                </a:cubicBezTo>
                <a:cubicBezTo>
                  <a:pt x="302829" y="256878"/>
                  <a:pt x="308717" y="270808"/>
                  <a:pt x="304316" y="286469"/>
                </a:cubicBezTo>
                <a:cubicBezTo>
                  <a:pt x="295667" y="317425"/>
                  <a:pt x="285408" y="347926"/>
                  <a:pt x="275666" y="378549"/>
                </a:cubicBezTo>
                <a:cubicBezTo>
                  <a:pt x="275150" y="380218"/>
                  <a:pt x="273178" y="381432"/>
                  <a:pt x="271781" y="382980"/>
                </a:cubicBezTo>
                <a:cubicBezTo>
                  <a:pt x="262889" y="379217"/>
                  <a:pt x="259277" y="373359"/>
                  <a:pt x="263587" y="364922"/>
                </a:cubicBezTo>
                <a:cubicBezTo>
                  <a:pt x="272965" y="346500"/>
                  <a:pt x="267927" y="332418"/>
                  <a:pt x="252540" y="319853"/>
                </a:cubicBezTo>
                <a:cubicBezTo>
                  <a:pt x="242858" y="311962"/>
                  <a:pt x="234512" y="302432"/>
                  <a:pt x="223495" y="291567"/>
                </a:cubicBezTo>
                <a:cubicBezTo>
                  <a:pt x="220035" y="326469"/>
                  <a:pt x="195391" y="322554"/>
                  <a:pt x="172842" y="320824"/>
                </a:cubicBezTo>
                <a:cubicBezTo>
                  <a:pt x="154571" y="319428"/>
                  <a:pt x="157424" y="322251"/>
                  <a:pt x="144768" y="291841"/>
                </a:cubicBezTo>
                <a:cubicBezTo>
                  <a:pt x="130686" y="306560"/>
                  <a:pt x="115814" y="319550"/>
                  <a:pt x="104585" y="335180"/>
                </a:cubicBezTo>
                <a:cubicBezTo>
                  <a:pt x="100336" y="341067"/>
                  <a:pt x="103068" y="353480"/>
                  <a:pt x="105435" y="362191"/>
                </a:cubicBezTo>
                <a:cubicBezTo>
                  <a:pt x="107863" y="371144"/>
                  <a:pt x="108743" y="377760"/>
                  <a:pt x="99122" y="382585"/>
                </a:cubicBezTo>
                <a:cubicBezTo>
                  <a:pt x="97969" y="382009"/>
                  <a:pt x="96026" y="381705"/>
                  <a:pt x="95511" y="380704"/>
                </a:cubicBezTo>
                <a:cubicBezTo>
                  <a:pt x="78788" y="347562"/>
                  <a:pt x="66193" y="313055"/>
                  <a:pt x="65070" y="275604"/>
                </a:cubicBezTo>
                <a:cubicBezTo>
                  <a:pt x="64827" y="267864"/>
                  <a:pt x="68348" y="258426"/>
                  <a:pt x="73325" y="252386"/>
                </a:cubicBezTo>
                <a:cubicBezTo>
                  <a:pt x="86163" y="236847"/>
                  <a:pt x="100275" y="222249"/>
                  <a:pt x="114874" y="208349"/>
                </a:cubicBezTo>
                <a:cubicBezTo>
                  <a:pt x="122491" y="201065"/>
                  <a:pt x="125162" y="194328"/>
                  <a:pt x="124434" y="183463"/>
                </a:cubicBezTo>
                <a:cubicBezTo>
                  <a:pt x="120549" y="125009"/>
                  <a:pt x="131020" y="69864"/>
                  <a:pt x="165922" y="21154"/>
                </a:cubicBezTo>
                <a:cubicBezTo>
                  <a:pt x="169139" y="16662"/>
                  <a:pt x="172811" y="12443"/>
                  <a:pt x="176483" y="8285"/>
                </a:cubicBezTo>
                <a:cubicBezTo>
                  <a:pt x="178729" y="5675"/>
                  <a:pt x="181461" y="3429"/>
                  <a:pt x="185103" y="0"/>
                </a:cubicBezTo>
                <a:close/>
              </a:path>
            </a:pathLst>
          </a:custGeom>
          <a:solidFill>
            <a:schemeClr val="bg1"/>
          </a:solidFill>
          <a:ln w="2967"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7CBDC57-B236-5BAE-0EB4-177D81533956}"/>
              </a:ext>
            </a:extLst>
          </p:cNvPr>
          <p:cNvSpPr/>
          <p:nvPr/>
        </p:nvSpPr>
        <p:spPr>
          <a:xfrm>
            <a:off x="6518676" y="1959256"/>
            <a:ext cx="481760" cy="419149"/>
          </a:xfrm>
          <a:custGeom>
            <a:avLst/>
            <a:gdLst>
              <a:gd name="connsiteX0" fmla="*/ 91211 w 431139"/>
              <a:gd name="connsiteY0" fmla="*/ 290250 h 375108"/>
              <a:gd name="connsiteX1" fmla="*/ 91833 w 431139"/>
              <a:gd name="connsiteY1" fmla="*/ 300366 h 375108"/>
              <a:gd name="connsiteX2" fmla="*/ 103213 w 431139"/>
              <a:gd name="connsiteY2" fmla="*/ 300366 h 375108"/>
              <a:gd name="connsiteX3" fmla="*/ 103193 w 431139"/>
              <a:gd name="connsiteY3" fmla="*/ 290250 h 375108"/>
              <a:gd name="connsiteX4" fmla="*/ 91211 w 431139"/>
              <a:gd name="connsiteY4" fmla="*/ 290250 h 375108"/>
              <a:gd name="connsiteX5" fmla="*/ 141148 w 431139"/>
              <a:gd name="connsiteY5" fmla="*/ 290146 h 375108"/>
              <a:gd name="connsiteX6" fmla="*/ 141148 w 431139"/>
              <a:gd name="connsiteY6" fmla="*/ 300884 h 375108"/>
              <a:gd name="connsiteX7" fmla="*/ 151160 w 431139"/>
              <a:gd name="connsiteY7" fmla="*/ 300386 h 375108"/>
              <a:gd name="connsiteX8" fmla="*/ 151160 w 431139"/>
              <a:gd name="connsiteY8" fmla="*/ 290146 h 375108"/>
              <a:gd name="connsiteX9" fmla="*/ 141148 w 431139"/>
              <a:gd name="connsiteY9" fmla="*/ 290146 h 375108"/>
              <a:gd name="connsiteX10" fmla="*/ 165028 w 431139"/>
              <a:gd name="connsiteY10" fmla="*/ 290084 h 375108"/>
              <a:gd name="connsiteX11" fmla="*/ 165028 w 431139"/>
              <a:gd name="connsiteY11" fmla="*/ 300386 h 375108"/>
              <a:gd name="connsiteX12" fmla="*/ 175703 w 431139"/>
              <a:gd name="connsiteY12" fmla="*/ 300386 h 375108"/>
              <a:gd name="connsiteX13" fmla="*/ 175703 w 431139"/>
              <a:gd name="connsiteY13" fmla="*/ 290084 h 375108"/>
              <a:gd name="connsiteX14" fmla="*/ 165028 w 431139"/>
              <a:gd name="connsiteY14" fmla="*/ 290084 h 375108"/>
              <a:gd name="connsiteX15" fmla="*/ 19260 w 431139"/>
              <a:gd name="connsiteY15" fmla="*/ 290043 h 375108"/>
              <a:gd name="connsiteX16" fmla="*/ 19260 w 431139"/>
              <a:gd name="connsiteY16" fmla="*/ 300925 h 375108"/>
              <a:gd name="connsiteX17" fmla="*/ 30226 w 431139"/>
              <a:gd name="connsiteY17" fmla="*/ 300449 h 375108"/>
              <a:gd name="connsiteX18" fmla="*/ 30226 w 431139"/>
              <a:gd name="connsiteY18" fmla="*/ 290043 h 375108"/>
              <a:gd name="connsiteX19" fmla="*/ 19260 w 431139"/>
              <a:gd name="connsiteY19" fmla="*/ 290043 h 375108"/>
              <a:gd name="connsiteX20" fmla="*/ 43845 w 431139"/>
              <a:gd name="connsiteY20" fmla="*/ 289918 h 375108"/>
              <a:gd name="connsiteX21" fmla="*/ 43845 w 431139"/>
              <a:gd name="connsiteY21" fmla="*/ 300241 h 375108"/>
              <a:gd name="connsiteX22" fmla="*/ 53981 w 431139"/>
              <a:gd name="connsiteY22" fmla="*/ 300241 h 375108"/>
              <a:gd name="connsiteX23" fmla="*/ 53981 w 431139"/>
              <a:gd name="connsiteY23" fmla="*/ 289918 h 375108"/>
              <a:gd name="connsiteX24" fmla="*/ 43845 w 431139"/>
              <a:gd name="connsiteY24" fmla="*/ 289918 h 375108"/>
              <a:gd name="connsiteX25" fmla="*/ 67870 w 431139"/>
              <a:gd name="connsiteY25" fmla="*/ 289856 h 375108"/>
              <a:gd name="connsiteX26" fmla="*/ 67870 w 431139"/>
              <a:gd name="connsiteY26" fmla="*/ 300324 h 375108"/>
              <a:gd name="connsiteX27" fmla="*/ 78919 w 431139"/>
              <a:gd name="connsiteY27" fmla="*/ 300324 h 375108"/>
              <a:gd name="connsiteX28" fmla="*/ 78297 w 431139"/>
              <a:gd name="connsiteY28" fmla="*/ 289856 h 375108"/>
              <a:gd name="connsiteX29" fmla="*/ 67870 w 431139"/>
              <a:gd name="connsiteY29" fmla="*/ 289856 h 375108"/>
              <a:gd name="connsiteX30" fmla="*/ 189302 w 431139"/>
              <a:gd name="connsiteY30" fmla="*/ 289752 h 375108"/>
              <a:gd name="connsiteX31" fmla="*/ 189302 w 431139"/>
              <a:gd name="connsiteY31" fmla="*/ 300138 h 375108"/>
              <a:gd name="connsiteX32" fmla="*/ 201179 w 431139"/>
              <a:gd name="connsiteY32" fmla="*/ 300138 h 375108"/>
              <a:gd name="connsiteX33" fmla="*/ 200557 w 431139"/>
              <a:gd name="connsiteY33" fmla="*/ 289752 h 375108"/>
              <a:gd name="connsiteX34" fmla="*/ 189302 w 431139"/>
              <a:gd name="connsiteY34" fmla="*/ 289752 h 375108"/>
              <a:gd name="connsiteX35" fmla="*/ 127425 w 431139"/>
              <a:gd name="connsiteY35" fmla="*/ 289462 h 375108"/>
              <a:gd name="connsiteX36" fmla="*/ 116045 w 431139"/>
              <a:gd name="connsiteY36" fmla="*/ 290105 h 375108"/>
              <a:gd name="connsiteX37" fmla="*/ 116542 w 431139"/>
              <a:gd name="connsiteY37" fmla="*/ 300552 h 375108"/>
              <a:gd name="connsiteX38" fmla="*/ 127425 w 431139"/>
              <a:gd name="connsiteY38" fmla="*/ 300552 h 375108"/>
              <a:gd name="connsiteX39" fmla="*/ 127425 w 431139"/>
              <a:gd name="connsiteY39" fmla="*/ 289462 h 375108"/>
              <a:gd name="connsiteX40" fmla="*/ 320911 w 431139"/>
              <a:gd name="connsiteY40" fmla="*/ 262265 h 375108"/>
              <a:gd name="connsiteX41" fmla="*/ 287350 w 431139"/>
              <a:gd name="connsiteY41" fmla="*/ 295494 h 375108"/>
              <a:gd name="connsiteX42" fmla="*/ 321222 w 431139"/>
              <a:gd name="connsiteY42" fmla="*/ 329365 h 375108"/>
              <a:gd name="connsiteX43" fmla="*/ 354575 w 431139"/>
              <a:gd name="connsiteY43" fmla="*/ 296240 h 375108"/>
              <a:gd name="connsiteX44" fmla="*/ 320911 w 431139"/>
              <a:gd name="connsiteY44" fmla="*/ 262265 h 375108"/>
              <a:gd name="connsiteX45" fmla="*/ 319919 w 431139"/>
              <a:gd name="connsiteY45" fmla="*/ 215907 h 375108"/>
              <a:gd name="connsiteX46" fmla="*/ 329783 w 431139"/>
              <a:gd name="connsiteY46" fmla="*/ 223295 h 375108"/>
              <a:gd name="connsiteX47" fmla="*/ 356710 w 431139"/>
              <a:gd name="connsiteY47" fmla="*/ 231648 h 375108"/>
              <a:gd name="connsiteX48" fmla="*/ 363261 w 431139"/>
              <a:gd name="connsiteY48" fmla="*/ 227731 h 375108"/>
              <a:gd name="connsiteX49" fmla="*/ 378787 w 431139"/>
              <a:gd name="connsiteY49" fmla="*/ 240583 h 375108"/>
              <a:gd name="connsiteX50" fmla="*/ 379657 w 431139"/>
              <a:gd name="connsiteY50" fmla="*/ 264276 h 375108"/>
              <a:gd name="connsiteX51" fmla="*/ 393297 w 431139"/>
              <a:gd name="connsiteY51" fmla="*/ 276299 h 375108"/>
              <a:gd name="connsiteX52" fmla="*/ 399744 w 431139"/>
              <a:gd name="connsiteY52" fmla="*/ 284404 h 375108"/>
              <a:gd name="connsiteX53" fmla="*/ 389172 w 431139"/>
              <a:gd name="connsiteY53" fmla="*/ 306688 h 375108"/>
              <a:gd name="connsiteX54" fmla="*/ 384114 w 431139"/>
              <a:gd name="connsiteY54" fmla="*/ 329511 h 375108"/>
              <a:gd name="connsiteX55" fmla="*/ 389110 w 431139"/>
              <a:gd name="connsiteY55" fmla="*/ 338092 h 375108"/>
              <a:gd name="connsiteX56" fmla="*/ 374309 w 431139"/>
              <a:gd name="connsiteY56" fmla="*/ 355982 h 375108"/>
              <a:gd name="connsiteX57" fmla="*/ 338696 w 431139"/>
              <a:gd name="connsiteY57" fmla="*/ 374161 h 375108"/>
              <a:gd name="connsiteX58" fmla="*/ 320434 w 431139"/>
              <a:gd name="connsiteY58" fmla="*/ 375032 h 375108"/>
              <a:gd name="connsiteX59" fmla="*/ 313718 w 431139"/>
              <a:gd name="connsiteY59" fmla="*/ 370471 h 375108"/>
              <a:gd name="connsiteX60" fmla="*/ 282334 w 431139"/>
              <a:gd name="connsiteY60" fmla="*/ 361993 h 375108"/>
              <a:gd name="connsiteX61" fmla="*/ 278706 w 431139"/>
              <a:gd name="connsiteY61" fmla="*/ 363589 h 375108"/>
              <a:gd name="connsiteX62" fmla="*/ 268839 w 431139"/>
              <a:gd name="connsiteY62" fmla="*/ 355899 h 375108"/>
              <a:gd name="connsiteX63" fmla="*/ 264113 w 431139"/>
              <a:gd name="connsiteY63" fmla="*/ 339792 h 375108"/>
              <a:gd name="connsiteX64" fmla="*/ 251945 w 431139"/>
              <a:gd name="connsiteY64" fmla="*/ 316576 h 375108"/>
              <a:gd name="connsiteX65" fmla="*/ 242948 w 431139"/>
              <a:gd name="connsiteY65" fmla="*/ 313756 h 375108"/>
              <a:gd name="connsiteX66" fmla="*/ 242161 w 431139"/>
              <a:gd name="connsiteY66" fmla="*/ 302397 h 375108"/>
              <a:gd name="connsiteX67" fmla="*/ 250577 w 431139"/>
              <a:gd name="connsiteY67" fmla="*/ 286249 h 375108"/>
              <a:gd name="connsiteX68" fmla="*/ 257728 w 431139"/>
              <a:gd name="connsiteY68" fmla="*/ 261871 h 375108"/>
              <a:gd name="connsiteX69" fmla="*/ 253126 w 431139"/>
              <a:gd name="connsiteY69" fmla="*/ 253766 h 375108"/>
              <a:gd name="connsiteX70" fmla="*/ 260174 w 431139"/>
              <a:gd name="connsiteY70" fmla="*/ 244666 h 375108"/>
              <a:gd name="connsiteX71" fmla="*/ 277815 w 431139"/>
              <a:gd name="connsiteY71" fmla="*/ 239173 h 375108"/>
              <a:gd name="connsiteX72" fmla="*/ 300700 w 431139"/>
              <a:gd name="connsiteY72" fmla="*/ 225989 h 375108"/>
              <a:gd name="connsiteX73" fmla="*/ 308142 w 431139"/>
              <a:gd name="connsiteY73" fmla="*/ 217428 h 375108"/>
              <a:gd name="connsiteX74" fmla="*/ 319919 w 431139"/>
              <a:gd name="connsiteY74" fmla="*/ 215907 h 375108"/>
              <a:gd name="connsiteX75" fmla="*/ 430341 w 431139"/>
              <a:gd name="connsiteY75" fmla="*/ 142161 h 375108"/>
              <a:gd name="connsiteX76" fmla="*/ 430341 w 431139"/>
              <a:gd name="connsiteY76" fmla="*/ 313840 h 375108"/>
              <a:gd name="connsiteX77" fmla="*/ 393753 w 431139"/>
              <a:gd name="connsiteY77" fmla="*/ 313840 h 375108"/>
              <a:gd name="connsiteX78" fmla="*/ 409404 w 431139"/>
              <a:gd name="connsiteY78" fmla="*/ 305652 h 375108"/>
              <a:gd name="connsiteX79" fmla="*/ 408450 w 431139"/>
              <a:gd name="connsiteY79" fmla="*/ 288633 h 375108"/>
              <a:gd name="connsiteX80" fmla="*/ 393878 w 431139"/>
              <a:gd name="connsiteY80" fmla="*/ 267282 h 375108"/>
              <a:gd name="connsiteX81" fmla="*/ 387348 w 431139"/>
              <a:gd name="connsiteY81" fmla="*/ 250284 h 375108"/>
              <a:gd name="connsiteX82" fmla="*/ 382684 w 431139"/>
              <a:gd name="connsiteY82" fmla="*/ 233307 h 375108"/>
              <a:gd name="connsiteX83" fmla="*/ 364235 w 431139"/>
              <a:gd name="connsiteY83" fmla="*/ 217905 h 375108"/>
              <a:gd name="connsiteX84" fmla="*/ 354285 w 431139"/>
              <a:gd name="connsiteY84" fmla="*/ 223585 h 375108"/>
              <a:gd name="connsiteX85" fmla="*/ 336064 w 431139"/>
              <a:gd name="connsiteY85" fmla="*/ 217698 h 375108"/>
              <a:gd name="connsiteX86" fmla="*/ 318693 w 431139"/>
              <a:gd name="connsiteY86" fmla="*/ 208515 h 375108"/>
              <a:gd name="connsiteX87" fmla="*/ 313552 w 431139"/>
              <a:gd name="connsiteY87" fmla="*/ 208867 h 375108"/>
              <a:gd name="connsiteX88" fmla="*/ 292429 w 431139"/>
              <a:gd name="connsiteY88" fmla="*/ 223087 h 375108"/>
              <a:gd name="connsiteX89" fmla="*/ 276551 w 431139"/>
              <a:gd name="connsiteY89" fmla="*/ 229907 h 375108"/>
              <a:gd name="connsiteX90" fmla="*/ 257190 w 431139"/>
              <a:gd name="connsiteY90" fmla="*/ 235649 h 375108"/>
              <a:gd name="connsiteX91" fmla="*/ 242990 w 431139"/>
              <a:gd name="connsiteY91" fmla="*/ 252917 h 375108"/>
              <a:gd name="connsiteX92" fmla="*/ 248753 w 431139"/>
              <a:gd name="connsiteY92" fmla="*/ 262514 h 375108"/>
              <a:gd name="connsiteX93" fmla="*/ 242057 w 431139"/>
              <a:gd name="connsiteY93" fmla="*/ 281150 h 375108"/>
              <a:gd name="connsiteX94" fmla="*/ 233330 w 431139"/>
              <a:gd name="connsiteY94" fmla="*/ 297236 h 375108"/>
              <a:gd name="connsiteX95" fmla="*/ 234346 w 431139"/>
              <a:gd name="connsiteY95" fmla="*/ 314068 h 375108"/>
              <a:gd name="connsiteX96" fmla="*/ 894 w 431139"/>
              <a:gd name="connsiteY96" fmla="*/ 314068 h 375108"/>
              <a:gd name="connsiteX97" fmla="*/ 894 w 431139"/>
              <a:gd name="connsiteY97" fmla="*/ 142410 h 375108"/>
              <a:gd name="connsiteX98" fmla="*/ 35781 w 431139"/>
              <a:gd name="connsiteY98" fmla="*/ 183018 h 375108"/>
              <a:gd name="connsiteX99" fmla="*/ 60097 w 431139"/>
              <a:gd name="connsiteY99" fmla="*/ 194792 h 375108"/>
              <a:gd name="connsiteX100" fmla="*/ 158519 w 431139"/>
              <a:gd name="connsiteY100" fmla="*/ 194709 h 375108"/>
              <a:gd name="connsiteX101" fmla="*/ 170832 w 431139"/>
              <a:gd name="connsiteY101" fmla="*/ 199456 h 375108"/>
              <a:gd name="connsiteX102" fmla="*/ 185695 w 431139"/>
              <a:gd name="connsiteY102" fmla="*/ 205053 h 375108"/>
              <a:gd name="connsiteX103" fmla="*/ 245768 w 431139"/>
              <a:gd name="connsiteY103" fmla="*/ 205136 h 375108"/>
              <a:gd name="connsiteX104" fmla="*/ 257936 w 431139"/>
              <a:gd name="connsiteY104" fmla="*/ 201094 h 375108"/>
              <a:gd name="connsiteX105" fmla="*/ 277090 w 431139"/>
              <a:gd name="connsiteY105" fmla="*/ 194419 h 375108"/>
              <a:gd name="connsiteX106" fmla="*/ 373439 w 431139"/>
              <a:gd name="connsiteY106" fmla="*/ 194771 h 375108"/>
              <a:gd name="connsiteX107" fmla="*/ 393546 w 431139"/>
              <a:gd name="connsiteY107" fmla="*/ 185153 h 375108"/>
              <a:gd name="connsiteX108" fmla="*/ 430341 w 431139"/>
              <a:gd name="connsiteY108" fmla="*/ 142161 h 375108"/>
              <a:gd name="connsiteX109" fmla="*/ 161276 w 431139"/>
              <a:gd name="connsiteY109" fmla="*/ 16687 h 375108"/>
              <a:gd name="connsiteX110" fmla="*/ 154186 w 431139"/>
              <a:gd name="connsiteY110" fmla="*/ 21870 h 375108"/>
              <a:gd name="connsiteX111" fmla="*/ 144900 w 431139"/>
              <a:gd name="connsiteY111" fmla="*/ 57358 h 375108"/>
              <a:gd name="connsiteX112" fmla="*/ 286252 w 431139"/>
              <a:gd name="connsiteY112" fmla="*/ 57358 h 375108"/>
              <a:gd name="connsiteX113" fmla="*/ 277028 w 431139"/>
              <a:gd name="connsiteY113" fmla="*/ 21932 h 375108"/>
              <a:gd name="connsiteX114" fmla="*/ 269959 w 431139"/>
              <a:gd name="connsiteY114" fmla="*/ 16687 h 375108"/>
              <a:gd name="connsiteX115" fmla="*/ 161276 w 431139"/>
              <a:gd name="connsiteY115" fmla="*/ 16687 h 375108"/>
              <a:gd name="connsiteX116" fmla="*/ 153938 w 431139"/>
              <a:gd name="connsiteY116" fmla="*/ 0 h 375108"/>
              <a:gd name="connsiteX117" fmla="*/ 277214 w 431139"/>
              <a:gd name="connsiteY117" fmla="*/ 0 h 375108"/>
              <a:gd name="connsiteX118" fmla="*/ 291496 w 431139"/>
              <a:gd name="connsiteY118" fmla="*/ 11422 h 375108"/>
              <a:gd name="connsiteX119" fmla="*/ 303561 w 431139"/>
              <a:gd name="connsiteY119" fmla="*/ 57855 h 375108"/>
              <a:gd name="connsiteX120" fmla="*/ 431108 w 431139"/>
              <a:gd name="connsiteY120" fmla="*/ 57855 h 375108"/>
              <a:gd name="connsiteX121" fmla="*/ 430921 w 431139"/>
              <a:gd name="connsiteY121" fmla="*/ 114239 h 375108"/>
              <a:gd name="connsiteX122" fmla="*/ 426920 w 431139"/>
              <a:gd name="connsiteY122" fmla="*/ 120996 h 375108"/>
              <a:gd name="connsiteX123" fmla="*/ 381565 w 431139"/>
              <a:gd name="connsiteY123" fmla="*/ 173462 h 375108"/>
              <a:gd name="connsiteX124" fmla="*/ 372112 w 431139"/>
              <a:gd name="connsiteY124" fmla="*/ 177753 h 375108"/>
              <a:gd name="connsiteX125" fmla="*/ 270581 w 431139"/>
              <a:gd name="connsiteY125" fmla="*/ 177835 h 375108"/>
              <a:gd name="connsiteX126" fmla="*/ 262268 w 431139"/>
              <a:gd name="connsiteY126" fmla="*/ 175389 h 375108"/>
              <a:gd name="connsiteX127" fmla="*/ 239964 w 431139"/>
              <a:gd name="connsiteY127" fmla="*/ 167305 h 375108"/>
              <a:gd name="connsiteX128" fmla="*/ 187125 w 431139"/>
              <a:gd name="connsiteY128" fmla="*/ 167575 h 375108"/>
              <a:gd name="connsiteX129" fmla="*/ 173900 w 431139"/>
              <a:gd name="connsiteY129" fmla="*/ 171430 h 375108"/>
              <a:gd name="connsiteX130" fmla="*/ 153399 w 431139"/>
              <a:gd name="connsiteY130" fmla="*/ 177981 h 375108"/>
              <a:gd name="connsiteX131" fmla="*/ 61195 w 431139"/>
              <a:gd name="connsiteY131" fmla="*/ 177670 h 375108"/>
              <a:gd name="connsiteX132" fmla="*/ 48405 w 431139"/>
              <a:gd name="connsiteY132" fmla="*/ 171783 h 375108"/>
              <a:gd name="connsiteX133" fmla="*/ 4335 w 431139"/>
              <a:gd name="connsiteY133" fmla="*/ 120955 h 375108"/>
              <a:gd name="connsiteX134" fmla="*/ 251 w 431139"/>
              <a:gd name="connsiteY134" fmla="*/ 112166 h 375108"/>
              <a:gd name="connsiteX135" fmla="*/ 44 w 431139"/>
              <a:gd name="connsiteY135" fmla="*/ 58146 h 375108"/>
              <a:gd name="connsiteX136" fmla="*/ 127487 w 431139"/>
              <a:gd name="connsiteY136" fmla="*/ 58146 h 375108"/>
              <a:gd name="connsiteX137" fmla="*/ 139676 w 431139"/>
              <a:gd name="connsiteY137" fmla="*/ 11443 h 375108"/>
              <a:gd name="connsiteX138" fmla="*/ 153938 w 431139"/>
              <a:gd name="connsiteY138" fmla="*/ 0 h 37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431139" h="375108">
                <a:moveTo>
                  <a:pt x="91211" y="290250"/>
                </a:moveTo>
                <a:cubicBezTo>
                  <a:pt x="91439" y="294147"/>
                  <a:pt x="91646" y="297277"/>
                  <a:pt x="91833" y="300366"/>
                </a:cubicBezTo>
                <a:cubicBezTo>
                  <a:pt x="96207" y="300366"/>
                  <a:pt x="99461" y="300366"/>
                  <a:pt x="103213" y="300366"/>
                </a:cubicBezTo>
                <a:cubicBezTo>
                  <a:pt x="103193" y="296904"/>
                  <a:pt x="103193" y="293981"/>
                  <a:pt x="103193" y="290250"/>
                </a:cubicBezTo>
                <a:cubicBezTo>
                  <a:pt x="98943" y="290250"/>
                  <a:pt x="95419" y="290250"/>
                  <a:pt x="91211" y="290250"/>
                </a:cubicBezTo>
                <a:close/>
                <a:moveTo>
                  <a:pt x="141148" y="290146"/>
                </a:moveTo>
                <a:cubicBezTo>
                  <a:pt x="141148" y="293629"/>
                  <a:pt x="141148" y="296572"/>
                  <a:pt x="141148" y="300884"/>
                </a:cubicBezTo>
                <a:cubicBezTo>
                  <a:pt x="145128" y="300677"/>
                  <a:pt x="148071" y="300531"/>
                  <a:pt x="151160" y="300386"/>
                </a:cubicBezTo>
                <a:cubicBezTo>
                  <a:pt x="151160" y="296510"/>
                  <a:pt x="151160" y="293318"/>
                  <a:pt x="151160" y="290146"/>
                </a:cubicBezTo>
                <a:cubicBezTo>
                  <a:pt x="147449" y="290146"/>
                  <a:pt x="144506" y="290146"/>
                  <a:pt x="141148" y="290146"/>
                </a:cubicBezTo>
                <a:close/>
                <a:moveTo>
                  <a:pt x="165028" y="290084"/>
                </a:moveTo>
                <a:cubicBezTo>
                  <a:pt x="165028" y="293732"/>
                  <a:pt x="165028" y="296862"/>
                  <a:pt x="165028" y="300386"/>
                </a:cubicBezTo>
                <a:cubicBezTo>
                  <a:pt x="168925" y="300386"/>
                  <a:pt x="172138" y="300386"/>
                  <a:pt x="175703" y="300386"/>
                </a:cubicBezTo>
                <a:cubicBezTo>
                  <a:pt x="175703" y="296676"/>
                  <a:pt x="175703" y="293463"/>
                  <a:pt x="175703" y="290084"/>
                </a:cubicBezTo>
                <a:cubicBezTo>
                  <a:pt x="171889" y="290084"/>
                  <a:pt x="168655" y="290084"/>
                  <a:pt x="165028" y="290084"/>
                </a:cubicBezTo>
                <a:close/>
                <a:moveTo>
                  <a:pt x="19260" y="290043"/>
                </a:moveTo>
                <a:cubicBezTo>
                  <a:pt x="19260" y="293794"/>
                  <a:pt x="19260" y="297028"/>
                  <a:pt x="19260" y="300925"/>
                </a:cubicBezTo>
                <a:cubicBezTo>
                  <a:pt x="23219" y="300759"/>
                  <a:pt x="26536" y="300614"/>
                  <a:pt x="30226" y="300449"/>
                </a:cubicBezTo>
                <a:cubicBezTo>
                  <a:pt x="30226" y="296551"/>
                  <a:pt x="30226" y="293359"/>
                  <a:pt x="30226" y="290043"/>
                </a:cubicBezTo>
                <a:cubicBezTo>
                  <a:pt x="26225" y="290043"/>
                  <a:pt x="22908" y="290043"/>
                  <a:pt x="19260" y="290043"/>
                </a:cubicBezTo>
                <a:close/>
                <a:moveTo>
                  <a:pt x="43845" y="289918"/>
                </a:moveTo>
                <a:cubicBezTo>
                  <a:pt x="43845" y="293484"/>
                  <a:pt x="43845" y="296717"/>
                  <a:pt x="43845" y="300241"/>
                </a:cubicBezTo>
                <a:cubicBezTo>
                  <a:pt x="47535" y="300241"/>
                  <a:pt x="50706" y="300241"/>
                  <a:pt x="53981" y="300241"/>
                </a:cubicBezTo>
                <a:cubicBezTo>
                  <a:pt x="53981" y="296386"/>
                  <a:pt x="53981" y="293193"/>
                  <a:pt x="53981" y="289918"/>
                </a:cubicBezTo>
                <a:cubicBezTo>
                  <a:pt x="50292" y="289918"/>
                  <a:pt x="47307" y="289918"/>
                  <a:pt x="43845" y="289918"/>
                </a:cubicBezTo>
                <a:close/>
                <a:moveTo>
                  <a:pt x="67870" y="289856"/>
                </a:moveTo>
                <a:cubicBezTo>
                  <a:pt x="67870" y="293525"/>
                  <a:pt x="67870" y="296904"/>
                  <a:pt x="67870" y="300324"/>
                </a:cubicBezTo>
                <a:cubicBezTo>
                  <a:pt x="71912" y="300324"/>
                  <a:pt x="75104" y="300324"/>
                  <a:pt x="78919" y="300324"/>
                </a:cubicBezTo>
                <a:cubicBezTo>
                  <a:pt x="78691" y="296469"/>
                  <a:pt x="78504" y="293256"/>
                  <a:pt x="78297" y="289856"/>
                </a:cubicBezTo>
                <a:cubicBezTo>
                  <a:pt x="74545" y="289856"/>
                  <a:pt x="71539" y="289856"/>
                  <a:pt x="67870" y="289856"/>
                </a:cubicBezTo>
                <a:close/>
                <a:moveTo>
                  <a:pt x="189302" y="289752"/>
                </a:moveTo>
                <a:cubicBezTo>
                  <a:pt x="189302" y="293794"/>
                  <a:pt x="189302" y="296966"/>
                  <a:pt x="189302" y="300138"/>
                </a:cubicBezTo>
                <a:cubicBezTo>
                  <a:pt x="193468" y="300138"/>
                  <a:pt x="196971" y="300138"/>
                  <a:pt x="201179" y="300138"/>
                </a:cubicBezTo>
                <a:cubicBezTo>
                  <a:pt x="200931" y="296158"/>
                  <a:pt x="200744" y="293007"/>
                  <a:pt x="200557" y="289752"/>
                </a:cubicBezTo>
                <a:cubicBezTo>
                  <a:pt x="196412" y="289752"/>
                  <a:pt x="193364" y="289752"/>
                  <a:pt x="189302" y="289752"/>
                </a:cubicBezTo>
                <a:close/>
                <a:moveTo>
                  <a:pt x="127425" y="289462"/>
                </a:moveTo>
                <a:cubicBezTo>
                  <a:pt x="123279" y="289690"/>
                  <a:pt x="120004" y="289877"/>
                  <a:pt x="116045" y="290105"/>
                </a:cubicBezTo>
                <a:cubicBezTo>
                  <a:pt x="116231" y="294085"/>
                  <a:pt x="116376" y="297298"/>
                  <a:pt x="116542" y="300552"/>
                </a:cubicBezTo>
                <a:cubicBezTo>
                  <a:pt x="120605" y="300552"/>
                  <a:pt x="123652" y="300552"/>
                  <a:pt x="127425" y="300552"/>
                </a:cubicBezTo>
                <a:cubicBezTo>
                  <a:pt x="127425" y="296800"/>
                  <a:pt x="127425" y="293421"/>
                  <a:pt x="127425" y="289462"/>
                </a:cubicBezTo>
                <a:close/>
                <a:moveTo>
                  <a:pt x="320911" y="262265"/>
                </a:moveTo>
                <a:cubicBezTo>
                  <a:pt x="301778" y="262390"/>
                  <a:pt x="287558" y="276465"/>
                  <a:pt x="287350" y="295494"/>
                </a:cubicBezTo>
                <a:cubicBezTo>
                  <a:pt x="287143" y="314938"/>
                  <a:pt x="301612" y="329407"/>
                  <a:pt x="321222" y="329365"/>
                </a:cubicBezTo>
                <a:cubicBezTo>
                  <a:pt x="340272" y="329365"/>
                  <a:pt x="354513" y="315207"/>
                  <a:pt x="354575" y="296240"/>
                </a:cubicBezTo>
                <a:cubicBezTo>
                  <a:pt x="354658" y="276610"/>
                  <a:pt x="340313" y="262141"/>
                  <a:pt x="320911" y="262265"/>
                </a:cubicBezTo>
                <a:close/>
                <a:moveTo>
                  <a:pt x="319919" y="215907"/>
                </a:moveTo>
                <a:cubicBezTo>
                  <a:pt x="323850" y="215464"/>
                  <a:pt x="327462" y="216506"/>
                  <a:pt x="329783" y="223295"/>
                </a:cubicBezTo>
                <a:cubicBezTo>
                  <a:pt x="333245" y="233431"/>
                  <a:pt x="347341" y="237162"/>
                  <a:pt x="356710" y="231648"/>
                </a:cubicBezTo>
                <a:cubicBezTo>
                  <a:pt x="358783" y="230425"/>
                  <a:pt x="360835" y="229182"/>
                  <a:pt x="363261" y="227731"/>
                </a:cubicBezTo>
                <a:cubicBezTo>
                  <a:pt x="369106" y="232561"/>
                  <a:pt x="374890" y="237349"/>
                  <a:pt x="378787" y="240583"/>
                </a:cubicBezTo>
                <a:cubicBezTo>
                  <a:pt x="379015" y="249766"/>
                  <a:pt x="378331" y="257207"/>
                  <a:pt x="379657" y="264276"/>
                </a:cubicBezTo>
                <a:cubicBezTo>
                  <a:pt x="380922" y="271034"/>
                  <a:pt x="385648" y="275180"/>
                  <a:pt x="393297" y="276299"/>
                </a:cubicBezTo>
                <a:cubicBezTo>
                  <a:pt x="395888" y="276672"/>
                  <a:pt x="399267" y="281315"/>
                  <a:pt x="399744" y="284404"/>
                </a:cubicBezTo>
                <a:cubicBezTo>
                  <a:pt x="401195" y="293774"/>
                  <a:pt x="402542" y="303268"/>
                  <a:pt x="389172" y="306688"/>
                </a:cubicBezTo>
                <a:cubicBezTo>
                  <a:pt x="383720" y="308077"/>
                  <a:pt x="381129" y="324121"/>
                  <a:pt x="384114" y="329511"/>
                </a:cubicBezTo>
                <a:cubicBezTo>
                  <a:pt x="385607" y="332205"/>
                  <a:pt x="387203" y="334838"/>
                  <a:pt x="389110" y="338092"/>
                </a:cubicBezTo>
                <a:cubicBezTo>
                  <a:pt x="384135" y="344104"/>
                  <a:pt x="379181" y="350074"/>
                  <a:pt x="374309" y="355982"/>
                </a:cubicBezTo>
                <a:cubicBezTo>
                  <a:pt x="358534" y="347711"/>
                  <a:pt x="344646" y="350841"/>
                  <a:pt x="338696" y="374161"/>
                </a:cubicBezTo>
                <a:cubicBezTo>
                  <a:pt x="332726" y="374534"/>
                  <a:pt x="326549" y="375363"/>
                  <a:pt x="320434" y="375032"/>
                </a:cubicBezTo>
                <a:cubicBezTo>
                  <a:pt x="318071" y="374907"/>
                  <a:pt x="314962" y="372648"/>
                  <a:pt x="313718" y="370471"/>
                </a:cubicBezTo>
                <a:cubicBezTo>
                  <a:pt x="306027" y="356997"/>
                  <a:pt x="296139" y="354178"/>
                  <a:pt x="282334" y="361993"/>
                </a:cubicBezTo>
                <a:cubicBezTo>
                  <a:pt x="281194" y="362636"/>
                  <a:pt x="279909" y="363050"/>
                  <a:pt x="278706" y="363589"/>
                </a:cubicBezTo>
                <a:cubicBezTo>
                  <a:pt x="275369" y="360957"/>
                  <a:pt x="272280" y="358158"/>
                  <a:pt x="268839" y="355899"/>
                </a:cubicBezTo>
                <a:cubicBezTo>
                  <a:pt x="262620" y="351774"/>
                  <a:pt x="260506" y="347379"/>
                  <a:pt x="264113" y="339792"/>
                </a:cubicBezTo>
                <a:cubicBezTo>
                  <a:pt x="268010" y="331583"/>
                  <a:pt x="260713" y="319001"/>
                  <a:pt x="251945" y="316576"/>
                </a:cubicBezTo>
                <a:cubicBezTo>
                  <a:pt x="248981" y="315809"/>
                  <a:pt x="246120" y="314772"/>
                  <a:pt x="242948" y="313756"/>
                </a:cubicBezTo>
                <a:cubicBezTo>
                  <a:pt x="242720" y="309859"/>
                  <a:pt x="243259" y="305879"/>
                  <a:pt x="242161" y="302397"/>
                </a:cubicBezTo>
                <a:cubicBezTo>
                  <a:pt x="239487" y="293856"/>
                  <a:pt x="242285" y="289358"/>
                  <a:pt x="250577" y="286249"/>
                </a:cubicBezTo>
                <a:cubicBezTo>
                  <a:pt x="258184" y="283388"/>
                  <a:pt x="261812" y="269127"/>
                  <a:pt x="257728" y="261871"/>
                </a:cubicBezTo>
                <a:cubicBezTo>
                  <a:pt x="256215" y="259177"/>
                  <a:pt x="254681" y="256503"/>
                  <a:pt x="253126" y="253766"/>
                </a:cubicBezTo>
                <a:cubicBezTo>
                  <a:pt x="255552" y="250657"/>
                  <a:pt x="257936" y="247713"/>
                  <a:pt x="260174" y="244666"/>
                </a:cubicBezTo>
                <a:cubicBezTo>
                  <a:pt x="264714" y="238510"/>
                  <a:pt x="268860" y="234281"/>
                  <a:pt x="277815" y="239173"/>
                </a:cubicBezTo>
                <a:cubicBezTo>
                  <a:pt x="285402" y="243319"/>
                  <a:pt x="298212" y="234882"/>
                  <a:pt x="300700" y="225989"/>
                </a:cubicBezTo>
                <a:cubicBezTo>
                  <a:pt x="301799" y="222030"/>
                  <a:pt x="301488" y="215832"/>
                  <a:pt x="308142" y="217428"/>
                </a:cubicBezTo>
                <a:cubicBezTo>
                  <a:pt x="311739" y="218278"/>
                  <a:pt x="315988" y="216350"/>
                  <a:pt x="319919" y="215907"/>
                </a:cubicBezTo>
                <a:close/>
                <a:moveTo>
                  <a:pt x="430341" y="142161"/>
                </a:moveTo>
                <a:cubicBezTo>
                  <a:pt x="430341" y="200348"/>
                  <a:pt x="430341" y="256689"/>
                  <a:pt x="430341" y="313840"/>
                </a:cubicBezTo>
                <a:cubicBezTo>
                  <a:pt x="419188" y="313840"/>
                  <a:pt x="407621" y="313840"/>
                  <a:pt x="393753" y="313840"/>
                </a:cubicBezTo>
                <a:cubicBezTo>
                  <a:pt x="400055" y="310544"/>
                  <a:pt x="404823" y="308035"/>
                  <a:pt x="409404" y="305652"/>
                </a:cubicBezTo>
                <a:cubicBezTo>
                  <a:pt x="409052" y="299578"/>
                  <a:pt x="408513" y="294105"/>
                  <a:pt x="408450" y="288633"/>
                </a:cubicBezTo>
                <a:cubicBezTo>
                  <a:pt x="408347" y="278227"/>
                  <a:pt x="407642" y="269458"/>
                  <a:pt x="393878" y="267282"/>
                </a:cubicBezTo>
                <a:cubicBezTo>
                  <a:pt x="385462" y="265955"/>
                  <a:pt x="383306" y="258182"/>
                  <a:pt x="387348" y="250284"/>
                </a:cubicBezTo>
                <a:cubicBezTo>
                  <a:pt x="391100" y="242967"/>
                  <a:pt x="390167" y="237971"/>
                  <a:pt x="382684" y="233307"/>
                </a:cubicBezTo>
                <a:cubicBezTo>
                  <a:pt x="376030" y="229182"/>
                  <a:pt x="370495" y="223233"/>
                  <a:pt x="364235" y="217905"/>
                </a:cubicBezTo>
                <a:cubicBezTo>
                  <a:pt x="360732" y="219916"/>
                  <a:pt x="357540" y="221823"/>
                  <a:pt x="354285" y="223585"/>
                </a:cubicBezTo>
                <a:cubicBezTo>
                  <a:pt x="346450" y="227855"/>
                  <a:pt x="338759" y="225990"/>
                  <a:pt x="336064" y="217698"/>
                </a:cubicBezTo>
                <a:cubicBezTo>
                  <a:pt x="332976" y="208204"/>
                  <a:pt x="328001" y="205095"/>
                  <a:pt x="318693" y="208515"/>
                </a:cubicBezTo>
                <a:cubicBezTo>
                  <a:pt x="317138" y="209095"/>
                  <a:pt x="315252" y="209033"/>
                  <a:pt x="313552" y="208867"/>
                </a:cubicBezTo>
                <a:cubicBezTo>
                  <a:pt x="302566" y="207769"/>
                  <a:pt x="294440" y="209489"/>
                  <a:pt x="292429" y="223087"/>
                </a:cubicBezTo>
                <a:cubicBezTo>
                  <a:pt x="291248" y="231110"/>
                  <a:pt x="283972" y="233887"/>
                  <a:pt x="276551" y="229907"/>
                </a:cubicBezTo>
                <a:cubicBezTo>
                  <a:pt x="267679" y="225119"/>
                  <a:pt x="262310" y="227959"/>
                  <a:pt x="257190" y="235649"/>
                </a:cubicBezTo>
                <a:cubicBezTo>
                  <a:pt x="253065" y="241868"/>
                  <a:pt x="247696" y="247299"/>
                  <a:pt x="242990" y="252917"/>
                </a:cubicBezTo>
                <a:cubicBezTo>
                  <a:pt x="245581" y="257208"/>
                  <a:pt x="247281" y="259799"/>
                  <a:pt x="248753" y="262514"/>
                </a:cubicBezTo>
                <a:cubicBezTo>
                  <a:pt x="253210" y="270723"/>
                  <a:pt x="251075" y="278123"/>
                  <a:pt x="242057" y="281150"/>
                </a:cubicBezTo>
                <a:cubicBezTo>
                  <a:pt x="233393" y="284052"/>
                  <a:pt x="231009" y="288529"/>
                  <a:pt x="233330" y="297236"/>
                </a:cubicBezTo>
                <a:cubicBezTo>
                  <a:pt x="234698" y="302376"/>
                  <a:pt x="234056" y="308035"/>
                  <a:pt x="234346" y="314068"/>
                </a:cubicBezTo>
                <a:cubicBezTo>
                  <a:pt x="156239" y="314068"/>
                  <a:pt x="78981" y="314068"/>
                  <a:pt x="894" y="314068"/>
                </a:cubicBezTo>
                <a:cubicBezTo>
                  <a:pt x="894" y="257643"/>
                  <a:pt x="894" y="200970"/>
                  <a:pt x="894" y="142410"/>
                </a:cubicBezTo>
                <a:cubicBezTo>
                  <a:pt x="13186" y="156630"/>
                  <a:pt x="24898" y="169503"/>
                  <a:pt x="35781" y="183018"/>
                </a:cubicBezTo>
                <a:cubicBezTo>
                  <a:pt x="42269" y="191061"/>
                  <a:pt x="49110" y="195062"/>
                  <a:pt x="60097" y="194792"/>
                </a:cubicBezTo>
                <a:cubicBezTo>
                  <a:pt x="92890" y="193963"/>
                  <a:pt x="125704" y="194315"/>
                  <a:pt x="158519" y="194709"/>
                </a:cubicBezTo>
                <a:cubicBezTo>
                  <a:pt x="162644" y="194751"/>
                  <a:pt x="166727" y="197819"/>
                  <a:pt x="170832" y="199456"/>
                </a:cubicBezTo>
                <a:cubicBezTo>
                  <a:pt x="175786" y="201426"/>
                  <a:pt x="180678" y="204887"/>
                  <a:pt x="185695" y="205053"/>
                </a:cubicBezTo>
                <a:cubicBezTo>
                  <a:pt x="205698" y="205696"/>
                  <a:pt x="225743" y="205530"/>
                  <a:pt x="245768" y="205136"/>
                </a:cubicBezTo>
                <a:cubicBezTo>
                  <a:pt x="249955" y="205053"/>
                  <a:pt x="255676" y="203934"/>
                  <a:pt x="257936" y="201094"/>
                </a:cubicBezTo>
                <a:cubicBezTo>
                  <a:pt x="263305" y="194378"/>
                  <a:pt x="269793" y="194378"/>
                  <a:pt x="277090" y="194419"/>
                </a:cubicBezTo>
                <a:cubicBezTo>
                  <a:pt x="309199" y="194585"/>
                  <a:pt x="341329" y="194067"/>
                  <a:pt x="373439" y="194771"/>
                </a:cubicBezTo>
                <a:cubicBezTo>
                  <a:pt x="382560" y="194979"/>
                  <a:pt x="388177" y="191600"/>
                  <a:pt x="393546" y="185153"/>
                </a:cubicBezTo>
                <a:cubicBezTo>
                  <a:pt x="405217" y="171140"/>
                  <a:pt x="417240" y="157438"/>
                  <a:pt x="430341" y="142161"/>
                </a:cubicBezTo>
                <a:close/>
                <a:moveTo>
                  <a:pt x="161276" y="16687"/>
                </a:moveTo>
                <a:cubicBezTo>
                  <a:pt x="158809" y="16708"/>
                  <a:pt x="154891" y="19569"/>
                  <a:pt x="154186" y="21870"/>
                </a:cubicBezTo>
                <a:cubicBezTo>
                  <a:pt x="150683" y="33291"/>
                  <a:pt x="148051" y="44962"/>
                  <a:pt x="144900" y="57358"/>
                </a:cubicBezTo>
                <a:cubicBezTo>
                  <a:pt x="192722" y="57358"/>
                  <a:pt x="239135" y="57358"/>
                  <a:pt x="286252" y="57358"/>
                </a:cubicBezTo>
                <a:cubicBezTo>
                  <a:pt x="283122" y="45024"/>
                  <a:pt x="280510" y="33354"/>
                  <a:pt x="277028" y="21932"/>
                </a:cubicBezTo>
                <a:cubicBezTo>
                  <a:pt x="276323" y="19610"/>
                  <a:pt x="272405" y="16708"/>
                  <a:pt x="269959" y="16687"/>
                </a:cubicBezTo>
                <a:cubicBezTo>
                  <a:pt x="233724" y="16356"/>
                  <a:pt x="197510" y="16356"/>
                  <a:pt x="161276" y="16687"/>
                </a:cubicBezTo>
                <a:close/>
                <a:moveTo>
                  <a:pt x="153938" y="0"/>
                </a:moveTo>
                <a:cubicBezTo>
                  <a:pt x="195023" y="208"/>
                  <a:pt x="236129" y="208"/>
                  <a:pt x="277214" y="0"/>
                </a:cubicBezTo>
                <a:cubicBezTo>
                  <a:pt x="285506" y="-41"/>
                  <a:pt x="289610" y="3441"/>
                  <a:pt x="291496" y="11422"/>
                </a:cubicBezTo>
                <a:cubicBezTo>
                  <a:pt x="295083" y="26720"/>
                  <a:pt x="299353" y="41852"/>
                  <a:pt x="303561" y="57855"/>
                </a:cubicBezTo>
                <a:cubicBezTo>
                  <a:pt x="345724" y="57855"/>
                  <a:pt x="387742" y="57855"/>
                  <a:pt x="431108" y="57855"/>
                </a:cubicBezTo>
                <a:cubicBezTo>
                  <a:pt x="431108" y="77237"/>
                  <a:pt x="431253" y="95748"/>
                  <a:pt x="430921" y="114239"/>
                </a:cubicBezTo>
                <a:cubicBezTo>
                  <a:pt x="430880" y="116519"/>
                  <a:pt x="428620" y="119006"/>
                  <a:pt x="426920" y="120996"/>
                </a:cubicBezTo>
                <a:cubicBezTo>
                  <a:pt x="411912" y="138575"/>
                  <a:pt x="396925" y="156174"/>
                  <a:pt x="381565" y="173462"/>
                </a:cubicBezTo>
                <a:cubicBezTo>
                  <a:pt x="379430" y="175866"/>
                  <a:pt x="375325" y="177732"/>
                  <a:pt x="372112" y="177753"/>
                </a:cubicBezTo>
                <a:cubicBezTo>
                  <a:pt x="338282" y="178063"/>
                  <a:pt x="304431" y="178001"/>
                  <a:pt x="270581" y="177835"/>
                </a:cubicBezTo>
                <a:cubicBezTo>
                  <a:pt x="267741" y="177815"/>
                  <a:pt x="263802" y="177255"/>
                  <a:pt x="262268" y="175389"/>
                </a:cubicBezTo>
                <a:cubicBezTo>
                  <a:pt x="256257" y="168113"/>
                  <a:pt x="248629" y="167139"/>
                  <a:pt x="239964" y="167305"/>
                </a:cubicBezTo>
                <a:cubicBezTo>
                  <a:pt x="222365" y="167637"/>
                  <a:pt x="204745" y="167160"/>
                  <a:pt x="187125" y="167575"/>
                </a:cubicBezTo>
                <a:cubicBezTo>
                  <a:pt x="182565" y="167678"/>
                  <a:pt x="176325" y="168466"/>
                  <a:pt x="173900" y="171430"/>
                </a:cubicBezTo>
                <a:cubicBezTo>
                  <a:pt x="168054" y="178540"/>
                  <a:pt x="160965" y="178001"/>
                  <a:pt x="153399" y="177981"/>
                </a:cubicBezTo>
                <a:cubicBezTo>
                  <a:pt x="122657" y="177898"/>
                  <a:pt x="91916" y="178167"/>
                  <a:pt x="61195" y="177670"/>
                </a:cubicBezTo>
                <a:cubicBezTo>
                  <a:pt x="56842" y="177607"/>
                  <a:pt x="51349" y="175037"/>
                  <a:pt x="48405" y="171783"/>
                </a:cubicBezTo>
                <a:cubicBezTo>
                  <a:pt x="33314" y="155199"/>
                  <a:pt x="18825" y="138077"/>
                  <a:pt x="4335" y="120955"/>
                </a:cubicBezTo>
                <a:cubicBezTo>
                  <a:pt x="2304" y="118550"/>
                  <a:pt x="314" y="115151"/>
                  <a:pt x="251" y="112166"/>
                </a:cubicBezTo>
                <a:cubicBezTo>
                  <a:pt x="-142" y="94650"/>
                  <a:pt x="44" y="77071"/>
                  <a:pt x="44" y="58146"/>
                </a:cubicBezTo>
                <a:cubicBezTo>
                  <a:pt x="43119" y="58146"/>
                  <a:pt x="84827" y="58146"/>
                  <a:pt x="127487" y="58146"/>
                </a:cubicBezTo>
                <a:cubicBezTo>
                  <a:pt x="131654" y="42350"/>
                  <a:pt x="135986" y="26990"/>
                  <a:pt x="139676" y="11443"/>
                </a:cubicBezTo>
                <a:cubicBezTo>
                  <a:pt x="141562" y="3483"/>
                  <a:pt x="145625" y="-41"/>
                  <a:pt x="153938" y="0"/>
                </a:cubicBezTo>
                <a:close/>
              </a:path>
            </a:pathLst>
          </a:custGeom>
          <a:solidFill>
            <a:schemeClr val="bg1"/>
          </a:solidFill>
          <a:ln w="2061" cap="flat">
            <a:noFill/>
            <a:prstDash val="solid"/>
            <a:miter/>
          </a:ln>
        </p:spPr>
        <p:txBody>
          <a:bodyPr rtlCol="0" anchor="ctr"/>
          <a:lstStyle/>
          <a:p>
            <a:endParaRPr lang="en-US"/>
          </a:p>
        </p:txBody>
      </p:sp>
      <p:sp>
        <p:nvSpPr>
          <p:cNvPr id="50" name="Arrow: Right 49">
            <a:extLst>
              <a:ext uri="{FF2B5EF4-FFF2-40B4-BE49-F238E27FC236}">
                <a16:creationId xmlns:a16="http://schemas.microsoft.com/office/drawing/2014/main" id="{B3739B2B-8A83-C056-DE35-E2D21C70179E}"/>
              </a:ext>
            </a:extLst>
          </p:cNvPr>
          <p:cNvSpPr/>
          <p:nvPr/>
        </p:nvSpPr>
        <p:spPr bwMode="auto">
          <a:xfrm rot="14548133">
            <a:off x="6904392" y="2680989"/>
            <a:ext cx="217991" cy="208071"/>
          </a:xfrm>
          <a:prstGeom prst="rightArrow">
            <a:avLst/>
          </a:pr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51" name="Arrow: Right 50">
            <a:extLst>
              <a:ext uri="{FF2B5EF4-FFF2-40B4-BE49-F238E27FC236}">
                <a16:creationId xmlns:a16="http://schemas.microsoft.com/office/drawing/2014/main" id="{C78608F6-282B-C9CF-B416-DAF573A4298C}"/>
              </a:ext>
            </a:extLst>
          </p:cNvPr>
          <p:cNvSpPr/>
          <p:nvPr/>
        </p:nvSpPr>
        <p:spPr bwMode="auto">
          <a:xfrm rot="3748133" flipV="1">
            <a:off x="7066625" y="2614304"/>
            <a:ext cx="217991" cy="208071"/>
          </a:xfrm>
          <a:prstGeom prst="rightArrow">
            <a:avLst/>
          </a:pr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52" name="Arrow: Right 51">
            <a:extLst>
              <a:ext uri="{FF2B5EF4-FFF2-40B4-BE49-F238E27FC236}">
                <a16:creationId xmlns:a16="http://schemas.microsoft.com/office/drawing/2014/main" id="{6AEEF46C-4367-E3F2-F297-EBA46B8792E6}"/>
              </a:ext>
            </a:extLst>
          </p:cNvPr>
          <p:cNvSpPr/>
          <p:nvPr/>
        </p:nvSpPr>
        <p:spPr bwMode="auto">
          <a:xfrm rot="7086757" flipV="1">
            <a:off x="6971409" y="3804292"/>
            <a:ext cx="217990" cy="208071"/>
          </a:xfrm>
          <a:prstGeom prst="rightArrow">
            <a:avLst/>
          </a:pr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53" name="Arrow: Right 52">
            <a:extLst>
              <a:ext uri="{FF2B5EF4-FFF2-40B4-BE49-F238E27FC236}">
                <a16:creationId xmlns:a16="http://schemas.microsoft.com/office/drawing/2014/main" id="{A7B1C1D5-2CA7-A33D-3680-21EADAEB6243}"/>
              </a:ext>
            </a:extLst>
          </p:cNvPr>
          <p:cNvSpPr/>
          <p:nvPr/>
        </p:nvSpPr>
        <p:spPr bwMode="auto">
          <a:xfrm rot="21561503">
            <a:off x="5985815" y="4316468"/>
            <a:ext cx="217991" cy="208071"/>
          </a:xfrm>
          <a:prstGeom prst="rightArrow">
            <a:avLst/>
          </a:prstGeom>
          <a:solidFill>
            <a:schemeClr val="accent4">
              <a:lumMod val="75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54" name="Arrow: Right 53">
            <a:extLst>
              <a:ext uri="{FF2B5EF4-FFF2-40B4-BE49-F238E27FC236}">
                <a16:creationId xmlns:a16="http://schemas.microsoft.com/office/drawing/2014/main" id="{D2C40EC3-71E4-FC1E-5A86-95517B0C77A6}"/>
              </a:ext>
            </a:extLst>
          </p:cNvPr>
          <p:cNvSpPr/>
          <p:nvPr/>
        </p:nvSpPr>
        <p:spPr bwMode="auto">
          <a:xfrm rot="10761503" flipV="1">
            <a:off x="5971916" y="4491321"/>
            <a:ext cx="217991" cy="208071"/>
          </a:xfrm>
          <a:prstGeom prst="rightArrow">
            <a:avLst/>
          </a:prstGeom>
          <a:solidFill>
            <a:schemeClr val="accent3">
              <a:lumMod val="75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55" name="Arrow: Right 54">
            <a:extLst>
              <a:ext uri="{FF2B5EF4-FFF2-40B4-BE49-F238E27FC236}">
                <a16:creationId xmlns:a16="http://schemas.microsoft.com/office/drawing/2014/main" id="{29543CFA-2B96-E815-15C9-7C1EA6D772B2}"/>
              </a:ext>
            </a:extLst>
          </p:cNvPr>
          <p:cNvSpPr/>
          <p:nvPr/>
        </p:nvSpPr>
        <p:spPr bwMode="auto">
          <a:xfrm rot="14513243">
            <a:off x="4949486" y="3814236"/>
            <a:ext cx="217990" cy="208071"/>
          </a:xfrm>
          <a:prstGeom prst="rightArrow">
            <a:avLst/>
          </a:prstGeom>
          <a:solidFill>
            <a:schemeClr val="accent4">
              <a:lumMod val="75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108" name="Arrow: Right 107">
            <a:extLst>
              <a:ext uri="{FF2B5EF4-FFF2-40B4-BE49-F238E27FC236}">
                <a16:creationId xmlns:a16="http://schemas.microsoft.com/office/drawing/2014/main" id="{B0EE1A62-D114-B6E9-B424-092E72EB9532}"/>
              </a:ext>
            </a:extLst>
          </p:cNvPr>
          <p:cNvSpPr/>
          <p:nvPr/>
        </p:nvSpPr>
        <p:spPr bwMode="auto">
          <a:xfrm rot="7086757" flipH="1">
            <a:off x="4940329" y="2624190"/>
            <a:ext cx="217990" cy="208071"/>
          </a:xfrm>
          <a:prstGeom prst="rightArrow">
            <a:avLst/>
          </a:prstGeom>
          <a:solidFill>
            <a:schemeClr val="accent5">
              <a:lumMod val="75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109" name="Arrow: Right 108">
            <a:extLst>
              <a:ext uri="{FF2B5EF4-FFF2-40B4-BE49-F238E27FC236}">
                <a16:creationId xmlns:a16="http://schemas.microsoft.com/office/drawing/2014/main" id="{0E378589-36D1-EF25-FC24-F118EBCAD0B1}"/>
              </a:ext>
            </a:extLst>
          </p:cNvPr>
          <p:cNvSpPr/>
          <p:nvPr/>
        </p:nvSpPr>
        <p:spPr bwMode="auto">
          <a:xfrm rot="8978449" flipH="1">
            <a:off x="5061676" y="2639099"/>
            <a:ext cx="1280598" cy="141083"/>
          </a:xfrm>
          <a:prstGeom prst="rightArrow">
            <a:avLst/>
          </a:prstGeom>
          <a:solidFill>
            <a:schemeClr val="accent5">
              <a:lumMod val="75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spTree>
    <p:custDataLst>
      <p:tags r:id="rId1"/>
    </p:custDataLst>
    <p:extLst>
      <p:ext uri="{BB962C8B-B14F-4D97-AF65-F5344CB8AC3E}">
        <p14:creationId xmlns:p14="http://schemas.microsoft.com/office/powerpoint/2010/main" val="57376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childTnLst>
                          </p:cTn>
                        </p:par>
                        <p:par>
                          <p:cTn id="15" fill="hold">
                            <p:stCondLst>
                              <p:cond delay="500"/>
                            </p:stCondLst>
                            <p:childTnLst>
                              <p:par>
                                <p:cTn id="16" presetID="53" presetClass="entr" presetSubtype="52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animEffect transition="in" filter="fade">
                                      <p:cBhvr>
                                        <p:cTn id="28" dur="500"/>
                                        <p:tgtEl>
                                          <p:spTgt spid="49"/>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up)">
                                      <p:cBhvr>
                                        <p:cTn id="40" dur="250"/>
                                        <p:tgtEl>
                                          <p:spTgt spid="51"/>
                                        </p:tgtEl>
                                      </p:cBhvr>
                                    </p:animEffect>
                                  </p:childTnLst>
                                </p:cTn>
                              </p:par>
                            </p:childTnLst>
                          </p:cTn>
                        </p:par>
                        <p:par>
                          <p:cTn id="41" fill="hold">
                            <p:stCondLst>
                              <p:cond delay="250"/>
                            </p:stCondLst>
                            <p:childTnLst>
                              <p:par>
                                <p:cTn id="42" presetID="53" presetClass="entr" presetSubtype="528"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anim calcmode="lin" valueType="num">
                                      <p:cBhvr>
                                        <p:cTn id="47" dur="500" fill="hold"/>
                                        <p:tgtEl>
                                          <p:spTgt spid="25"/>
                                        </p:tgtEl>
                                        <p:attrNameLst>
                                          <p:attrName>ppt_x</p:attrName>
                                        </p:attrNameLst>
                                      </p:cBhvr>
                                      <p:tavLst>
                                        <p:tav tm="0">
                                          <p:val>
                                            <p:fltVal val="0.5"/>
                                          </p:val>
                                        </p:tav>
                                        <p:tav tm="100000">
                                          <p:val>
                                            <p:strVal val="#ppt_x"/>
                                          </p:val>
                                        </p:tav>
                                      </p:tavLst>
                                    </p:anim>
                                    <p:anim calcmode="lin" valueType="num">
                                      <p:cBhvr>
                                        <p:cTn id="48" dur="500" fill="hold"/>
                                        <p:tgtEl>
                                          <p:spTgt spid="25"/>
                                        </p:tgtEl>
                                        <p:attrNameLst>
                                          <p:attrName>ppt_y</p:attrName>
                                        </p:attrNameLst>
                                      </p:cBhvr>
                                      <p:tavLst>
                                        <p:tav tm="0">
                                          <p:val>
                                            <p:fltVal val="0.5"/>
                                          </p:val>
                                        </p:tav>
                                        <p:tav tm="100000">
                                          <p:val>
                                            <p:strVal val="#ppt_y"/>
                                          </p:val>
                                        </p:tav>
                                      </p:tavLst>
                                    </p:anim>
                                  </p:childTnLst>
                                </p:cTn>
                              </p:par>
                            </p:childTnLst>
                          </p:cTn>
                        </p:par>
                        <p:par>
                          <p:cTn id="49" fill="hold">
                            <p:stCondLst>
                              <p:cond delay="750"/>
                            </p:stCondLst>
                            <p:childTnLst>
                              <p:par>
                                <p:cTn id="50" presetID="53" presetClass="entr" presetSubtype="16"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animEffect transition="in" filter="fade">
                                      <p:cBhvr>
                                        <p:cTn id="54" dur="500"/>
                                        <p:tgtEl>
                                          <p:spTgt spid="44"/>
                                        </p:tgtEl>
                                      </p:cBhvr>
                                    </p:animEffect>
                                  </p:childTnLst>
                                </p:cTn>
                              </p:par>
                            </p:childTnLst>
                          </p:cTn>
                        </p:par>
                        <p:par>
                          <p:cTn id="55" fill="hold">
                            <p:stCondLst>
                              <p:cond delay="1250"/>
                            </p:stCondLst>
                            <p:childTnLst>
                              <p:par>
                                <p:cTn id="56" presetID="10" presetClass="entr" presetSubtype="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par>
                          <p:cTn id="62" fill="hold">
                            <p:stCondLst>
                              <p:cond delay="1750"/>
                            </p:stCondLst>
                            <p:childTnLst>
                              <p:par>
                                <p:cTn id="63" presetID="22" presetClass="entr" presetSubtype="4"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wipe(down)">
                                      <p:cBhvr>
                                        <p:cTn id="65" dur="250"/>
                                        <p:tgtEl>
                                          <p:spTgt spid="5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up)">
                                      <p:cBhvr>
                                        <p:cTn id="70" dur="250"/>
                                        <p:tgtEl>
                                          <p:spTgt spid="52"/>
                                        </p:tgtEl>
                                      </p:cBhvr>
                                    </p:animEffect>
                                  </p:childTnLst>
                                </p:cTn>
                              </p:par>
                            </p:childTnLst>
                          </p:cTn>
                        </p:par>
                        <p:par>
                          <p:cTn id="71" fill="hold">
                            <p:stCondLst>
                              <p:cond delay="250"/>
                            </p:stCondLst>
                            <p:childTnLst>
                              <p:par>
                                <p:cTn id="72" presetID="53" presetClass="entr" presetSubtype="528"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animEffect transition="in" filter="fade">
                                      <p:cBhvr>
                                        <p:cTn id="76" dur="500"/>
                                        <p:tgtEl>
                                          <p:spTgt spid="21"/>
                                        </p:tgtEl>
                                      </p:cBhvr>
                                    </p:animEffect>
                                    <p:anim calcmode="lin" valueType="num">
                                      <p:cBhvr>
                                        <p:cTn id="77" dur="500" fill="hold"/>
                                        <p:tgtEl>
                                          <p:spTgt spid="21"/>
                                        </p:tgtEl>
                                        <p:attrNameLst>
                                          <p:attrName>ppt_x</p:attrName>
                                        </p:attrNameLst>
                                      </p:cBhvr>
                                      <p:tavLst>
                                        <p:tav tm="0">
                                          <p:val>
                                            <p:fltVal val="0.5"/>
                                          </p:val>
                                        </p:tav>
                                        <p:tav tm="100000">
                                          <p:val>
                                            <p:strVal val="#ppt_x"/>
                                          </p:val>
                                        </p:tav>
                                      </p:tavLst>
                                    </p:anim>
                                    <p:anim calcmode="lin" valueType="num">
                                      <p:cBhvr>
                                        <p:cTn id="78" dur="500" fill="hold"/>
                                        <p:tgtEl>
                                          <p:spTgt spid="21"/>
                                        </p:tgtEl>
                                        <p:attrNameLst>
                                          <p:attrName>ppt_y</p:attrName>
                                        </p:attrNameLst>
                                      </p:cBhvr>
                                      <p:tavLst>
                                        <p:tav tm="0">
                                          <p:val>
                                            <p:fltVal val="0.5"/>
                                          </p:val>
                                        </p:tav>
                                        <p:tav tm="100000">
                                          <p:val>
                                            <p:strVal val="#ppt_y"/>
                                          </p:val>
                                        </p:tav>
                                      </p:tavLst>
                                    </p:anim>
                                  </p:childTnLst>
                                </p:cTn>
                              </p:par>
                            </p:childTnLst>
                          </p:cTn>
                        </p:par>
                        <p:par>
                          <p:cTn id="79" fill="hold">
                            <p:stCondLst>
                              <p:cond delay="750"/>
                            </p:stCondLst>
                            <p:childTnLst>
                              <p:par>
                                <p:cTn id="80" presetID="53" presetClass="entr" presetSubtype="16"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childTnLst>
                                </p:cTn>
                              </p:par>
                            </p:childTnLst>
                          </p:cTn>
                        </p:par>
                        <p:par>
                          <p:cTn id="85" fill="hold">
                            <p:stCondLst>
                              <p:cond delay="1250"/>
                            </p:stCondLst>
                            <p:childTnLst>
                              <p:par>
                                <p:cTn id="86" presetID="10" presetClass="entr" presetSubtype="0"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wipe(right)">
                                      <p:cBhvr>
                                        <p:cTn id="96" dur="250"/>
                                        <p:tgtEl>
                                          <p:spTgt spid="54"/>
                                        </p:tgtEl>
                                      </p:cBhvr>
                                    </p:animEffect>
                                  </p:childTnLst>
                                </p:cTn>
                              </p:par>
                            </p:childTnLst>
                          </p:cTn>
                        </p:par>
                        <p:par>
                          <p:cTn id="97" fill="hold">
                            <p:stCondLst>
                              <p:cond delay="250"/>
                            </p:stCondLst>
                            <p:childTnLst>
                              <p:par>
                                <p:cTn id="98" presetID="53" presetClass="entr" presetSubtype="528" fill="hold" nodeType="afterEffect">
                                  <p:stCondLst>
                                    <p:cond delay="0"/>
                                  </p:stCondLst>
                                  <p:childTnLst>
                                    <p:set>
                                      <p:cBhvr>
                                        <p:cTn id="99" dur="1" fill="hold">
                                          <p:stCondLst>
                                            <p:cond delay="0"/>
                                          </p:stCondLst>
                                        </p:cTn>
                                        <p:tgtEl>
                                          <p:spTgt spid="17"/>
                                        </p:tgtEl>
                                        <p:attrNameLst>
                                          <p:attrName>style.visibility</p:attrName>
                                        </p:attrNameLst>
                                      </p:cBhvr>
                                      <p:to>
                                        <p:strVal val="visible"/>
                                      </p:to>
                                    </p:set>
                                    <p:anim calcmode="lin" valueType="num">
                                      <p:cBhvr>
                                        <p:cTn id="100" dur="500" fill="hold"/>
                                        <p:tgtEl>
                                          <p:spTgt spid="17"/>
                                        </p:tgtEl>
                                        <p:attrNameLst>
                                          <p:attrName>ppt_w</p:attrName>
                                        </p:attrNameLst>
                                      </p:cBhvr>
                                      <p:tavLst>
                                        <p:tav tm="0">
                                          <p:val>
                                            <p:fltVal val="0"/>
                                          </p:val>
                                        </p:tav>
                                        <p:tav tm="100000">
                                          <p:val>
                                            <p:strVal val="#ppt_w"/>
                                          </p:val>
                                        </p:tav>
                                      </p:tavLst>
                                    </p:anim>
                                    <p:anim calcmode="lin" valueType="num">
                                      <p:cBhvr>
                                        <p:cTn id="101" dur="500" fill="hold"/>
                                        <p:tgtEl>
                                          <p:spTgt spid="17"/>
                                        </p:tgtEl>
                                        <p:attrNameLst>
                                          <p:attrName>ppt_h</p:attrName>
                                        </p:attrNameLst>
                                      </p:cBhvr>
                                      <p:tavLst>
                                        <p:tav tm="0">
                                          <p:val>
                                            <p:fltVal val="0"/>
                                          </p:val>
                                        </p:tav>
                                        <p:tav tm="100000">
                                          <p:val>
                                            <p:strVal val="#ppt_h"/>
                                          </p:val>
                                        </p:tav>
                                      </p:tavLst>
                                    </p:anim>
                                    <p:animEffect transition="in" filter="fade">
                                      <p:cBhvr>
                                        <p:cTn id="102" dur="500"/>
                                        <p:tgtEl>
                                          <p:spTgt spid="17"/>
                                        </p:tgtEl>
                                      </p:cBhvr>
                                    </p:animEffect>
                                    <p:anim calcmode="lin" valueType="num">
                                      <p:cBhvr>
                                        <p:cTn id="103" dur="500" fill="hold"/>
                                        <p:tgtEl>
                                          <p:spTgt spid="17"/>
                                        </p:tgtEl>
                                        <p:attrNameLst>
                                          <p:attrName>ppt_x</p:attrName>
                                        </p:attrNameLst>
                                      </p:cBhvr>
                                      <p:tavLst>
                                        <p:tav tm="0">
                                          <p:val>
                                            <p:fltVal val="0.5"/>
                                          </p:val>
                                        </p:tav>
                                        <p:tav tm="100000">
                                          <p:val>
                                            <p:strVal val="#ppt_x"/>
                                          </p:val>
                                        </p:tav>
                                      </p:tavLst>
                                    </p:anim>
                                    <p:anim calcmode="lin" valueType="num">
                                      <p:cBhvr>
                                        <p:cTn id="104" dur="500" fill="hold"/>
                                        <p:tgtEl>
                                          <p:spTgt spid="17"/>
                                        </p:tgtEl>
                                        <p:attrNameLst>
                                          <p:attrName>ppt_y</p:attrName>
                                        </p:attrNameLst>
                                      </p:cBhvr>
                                      <p:tavLst>
                                        <p:tav tm="0">
                                          <p:val>
                                            <p:fltVal val="0.5"/>
                                          </p:val>
                                        </p:tav>
                                        <p:tav tm="100000">
                                          <p:val>
                                            <p:strVal val="#ppt_y"/>
                                          </p:val>
                                        </p:tav>
                                      </p:tavLst>
                                    </p:anim>
                                  </p:childTnLst>
                                </p:cTn>
                              </p:par>
                            </p:childTnLst>
                          </p:cTn>
                        </p:par>
                        <p:par>
                          <p:cTn id="105" fill="hold">
                            <p:stCondLst>
                              <p:cond delay="750"/>
                            </p:stCondLst>
                            <p:childTnLst>
                              <p:par>
                                <p:cTn id="106" presetID="53" presetClass="entr" presetSubtype="16"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animEffect transition="in" filter="fade">
                                      <p:cBhvr>
                                        <p:cTn id="110" dur="500"/>
                                        <p:tgtEl>
                                          <p:spTgt spid="48"/>
                                        </p:tgtEl>
                                      </p:cBhvr>
                                    </p:animEffect>
                                  </p:childTnLst>
                                </p:cTn>
                              </p:par>
                            </p:childTnLst>
                          </p:cTn>
                        </p:par>
                        <p:par>
                          <p:cTn id="111" fill="hold">
                            <p:stCondLst>
                              <p:cond delay="1250"/>
                            </p:stCondLst>
                            <p:childTnLst>
                              <p:par>
                                <p:cTn id="112" presetID="10" presetClass="entr" presetSubtype="0" fill="hold" grpId="0" nodeType="after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fade">
                                      <p:cBhvr>
                                        <p:cTn id="114" dur="500"/>
                                        <p:tgtEl>
                                          <p:spTgt spid="3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fade">
                                      <p:cBhvr>
                                        <p:cTn id="117" dur="500"/>
                                        <p:tgtEl>
                                          <p:spTgt spid="36"/>
                                        </p:tgtEl>
                                      </p:cBhvr>
                                    </p:animEffect>
                                  </p:childTnLst>
                                </p:cTn>
                              </p:par>
                            </p:childTnLst>
                          </p:cTn>
                        </p:par>
                        <p:par>
                          <p:cTn id="118" fill="hold">
                            <p:stCondLst>
                              <p:cond delay="1750"/>
                            </p:stCondLst>
                            <p:childTnLst>
                              <p:par>
                                <p:cTn id="119" presetID="22" presetClass="entr" presetSubtype="8" fill="hold" grpId="0" nodeType="afterEffect">
                                  <p:stCondLst>
                                    <p:cond delay="0"/>
                                  </p:stCondLst>
                                  <p:childTnLst>
                                    <p:set>
                                      <p:cBhvr>
                                        <p:cTn id="120" dur="1" fill="hold">
                                          <p:stCondLst>
                                            <p:cond delay="0"/>
                                          </p:stCondLst>
                                        </p:cTn>
                                        <p:tgtEl>
                                          <p:spTgt spid="53"/>
                                        </p:tgtEl>
                                        <p:attrNameLst>
                                          <p:attrName>style.visibility</p:attrName>
                                        </p:attrNameLst>
                                      </p:cBhvr>
                                      <p:to>
                                        <p:strVal val="visible"/>
                                      </p:to>
                                    </p:set>
                                    <p:animEffect transition="in" filter="wipe(left)">
                                      <p:cBhvr>
                                        <p:cTn id="121" dur="250"/>
                                        <p:tgtEl>
                                          <p:spTgt spid="53"/>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wipe(down)">
                                      <p:cBhvr>
                                        <p:cTn id="126" dur="250"/>
                                        <p:tgtEl>
                                          <p:spTgt spid="55"/>
                                        </p:tgtEl>
                                      </p:cBhvr>
                                    </p:animEffect>
                                  </p:childTnLst>
                                </p:cTn>
                              </p:par>
                            </p:childTnLst>
                          </p:cTn>
                        </p:par>
                        <p:par>
                          <p:cTn id="127" fill="hold">
                            <p:stCondLst>
                              <p:cond delay="250"/>
                            </p:stCondLst>
                            <p:childTnLst>
                              <p:par>
                                <p:cTn id="128" presetID="53" presetClass="entr" presetSubtype="528" fill="hold" nodeType="afterEffect">
                                  <p:stCondLst>
                                    <p:cond delay="0"/>
                                  </p:stCondLst>
                                  <p:childTnLst>
                                    <p:set>
                                      <p:cBhvr>
                                        <p:cTn id="129" dur="1" fill="hold">
                                          <p:stCondLst>
                                            <p:cond delay="0"/>
                                          </p:stCondLst>
                                        </p:cTn>
                                        <p:tgtEl>
                                          <p:spTgt spid="13"/>
                                        </p:tgtEl>
                                        <p:attrNameLst>
                                          <p:attrName>style.visibility</p:attrName>
                                        </p:attrNameLst>
                                      </p:cBhvr>
                                      <p:to>
                                        <p:strVal val="visible"/>
                                      </p:to>
                                    </p:set>
                                    <p:anim calcmode="lin" valueType="num">
                                      <p:cBhvr>
                                        <p:cTn id="130" dur="500" fill="hold"/>
                                        <p:tgtEl>
                                          <p:spTgt spid="13"/>
                                        </p:tgtEl>
                                        <p:attrNameLst>
                                          <p:attrName>ppt_w</p:attrName>
                                        </p:attrNameLst>
                                      </p:cBhvr>
                                      <p:tavLst>
                                        <p:tav tm="0">
                                          <p:val>
                                            <p:fltVal val="0"/>
                                          </p:val>
                                        </p:tav>
                                        <p:tav tm="100000">
                                          <p:val>
                                            <p:strVal val="#ppt_w"/>
                                          </p:val>
                                        </p:tav>
                                      </p:tavLst>
                                    </p:anim>
                                    <p:anim calcmode="lin" valueType="num">
                                      <p:cBhvr>
                                        <p:cTn id="131" dur="500" fill="hold"/>
                                        <p:tgtEl>
                                          <p:spTgt spid="13"/>
                                        </p:tgtEl>
                                        <p:attrNameLst>
                                          <p:attrName>ppt_h</p:attrName>
                                        </p:attrNameLst>
                                      </p:cBhvr>
                                      <p:tavLst>
                                        <p:tav tm="0">
                                          <p:val>
                                            <p:fltVal val="0"/>
                                          </p:val>
                                        </p:tav>
                                        <p:tav tm="100000">
                                          <p:val>
                                            <p:strVal val="#ppt_h"/>
                                          </p:val>
                                        </p:tav>
                                      </p:tavLst>
                                    </p:anim>
                                    <p:animEffect transition="in" filter="fade">
                                      <p:cBhvr>
                                        <p:cTn id="132" dur="500"/>
                                        <p:tgtEl>
                                          <p:spTgt spid="13"/>
                                        </p:tgtEl>
                                      </p:cBhvr>
                                    </p:animEffect>
                                    <p:anim calcmode="lin" valueType="num">
                                      <p:cBhvr>
                                        <p:cTn id="133" dur="500" fill="hold"/>
                                        <p:tgtEl>
                                          <p:spTgt spid="13"/>
                                        </p:tgtEl>
                                        <p:attrNameLst>
                                          <p:attrName>ppt_x</p:attrName>
                                        </p:attrNameLst>
                                      </p:cBhvr>
                                      <p:tavLst>
                                        <p:tav tm="0">
                                          <p:val>
                                            <p:fltVal val="0.5"/>
                                          </p:val>
                                        </p:tav>
                                        <p:tav tm="100000">
                                          <p:val>
                                            <p:strVal val="#ppt_x"/>
                                          </p:val>
                                        </p:tav>
                                      </p:tavLst>
                                    </p:anim>
                                    <p:anim calcmode="lin" valueType="num">
                                      <p:cBhvr>
                                        <p:cTn id="134" dur="500" fill="hold"/>
                                        <p:tgtEl>
                                          <p:spTgt spid="13"/>
                                        </p:tgtEl>
                                        <p:attrNameLst>
                                          <p:attrName>ppt_y</p:attrName>
                                        </p:attrNameLst>
                                      </p:cBhvr>
                                      <p:tavLst>
                                        <p:tav tm="0">
                                          <p:val>
                                            <p:fltVal val="0.5"/>
                                          </p:val>
                                        </p:tav>
                                        <p:tav tm="100000">
                                          <p:val>
                                            <p:strVal val="#ppt_y"/>
                                          </p:val>
                                        </p:tav>
                                      </p:tavLst>
                                    </p:anim>
                                  </p:childTnLst>
                                </p:cTn>
                              </p:par>
                            </p:childTnLst>
                          </p:cTn>
                        </p:par>
                        <p:par>
                          <p:cTn id="135" fill="hold">
                            <p:stCondLst>
                              <p:cond delay="750"/>
                            </p:stCondLst>
                            <p:childTnLst>
                              <p:par>
                                <p:cTn id="136" presetID="53" presetClass="entr" presetSubtype="16" fill="hold" grpId="0" nodeType="afterEffect">
                                  <p:stCondLst>
                                    <p:cond delay="0"/>
                                  </p:stCondLst>
                                  <p:childTnLst>
                                    <p:set>
                                      <p:cBhvr>
                                        <p:cTn id="137" dur="1" fill="hold">
                                          <p:stCondLst>
                                            <p:cond delay="0"/>
                                          </p:stCondLst>
                                        </p:cTn>
                                        <p:tgtEl>
                                          <p:spTgt spid="47"/>
                                        </p:tgtEl>
                                        <p:attrNameLst>
                                          <p:attrName>style.visibility</p:attrName>
                                        </p:attrNameLst>
                                      </p:cBhvr>
                                      <p:to>
                                        <p:strVal val="visible"/>
                                      </p:to>
                                    </p:set>
                                    <p:anim calcmode="lin" valueType="num">
                                      <p:cBhvr>
                                        <p:cTn id="138" dur="500" fill="hold"/>
                                        <p:tgtEl>
                                          <p:spTgt spid="47"/>
                                        </p:tgtEl>
                                        <p:attrNameLst>
                                          <p:attrName>ppt_w</p:attrName>
                                        </p:attrNameLst>
                                      </p:cBhvr>
                                      <p:tavLst>
                                        <p:tav tm="0">
                                          <p:val>
                                            <p:fltVal val="0"/>
                                          </p:val>
                                        </p:tav>
                                        <p:tav tm="100000">
                                          <p:val>
                                            <p:strVal val="#ppt_w"/>
                                          </p:val>
                                        </p:tav>
                                      </p:tavLst>
                                    </p:anim>
                                    <p:anim calcmode="lin" valueType="num">
                                      <p:cBhvr>
                                        <p:cTn id="139" dur="500" fill="hold"/>
                                        <p:tgtEl>
                                          <p:spTgt spid="47"/>
                                        </p:tgtEl>
                                        <p:attrNameLst>
                                          <p:attrName>ppt_h</p:attrName>
                                        </p:attrNameLst>
                                      </p:cBhvr>
                                      <p:tavLst>
                                        <p:tav tm="0">
                                          <p:val>
                                            <p:fltVal val="0"/>
                                          </p:val>
                                        </p:tav>
                                        <p:tav tm="100000">
                                          <p:val>
                                            <p:strVal val="#ppt_h"/>
                                          </p:val>
                                        </p:tav>
                                      </p:tavLst>
                                    </p:anim>
                                    <p:animEffect transition="in" filter="fade">
                                      <p:cBhvr>
                                        <p:cTn id="140" dur="500"/>
                                        <p:tgtEl>
                                          <p:spTgt spid="47"/>
                                        </p:tgtEl>
                                      </p:cBhvr>
                                    </p:animEffect>
                                  </p:childTnLst>
                                </p:cTn>
                              </p:par>
                            </p:childTnLst>
                          </p:cTn>
                        </p:par>
                        <p:par>
                          <p:cTn id="141" fill="hold">
                            <p:stCondLst>
                              <p:cond delay="1250"/>
                            </p:stCondLst>
                            <p:childTnLst>
                              <p:par>
                                <p:cTn id="142" presetID="10" presetClass="entr" presetSubtype="0" fill="hold" grpId="0" nodeType="afterEffect">
                                  <p:stCondLst>
                                    <p:cond delay="0"/>
                                  </p:stCondLst>
                                  <p:childTnLst>
                                    <p:set>
                                      <p:cBhvr>
                                        <p:cTn id="143" dur="1" fill="hold">
                                          <p:stCondLst>
                                            <p:cond delay="0"/>
                                          </p:stCondLst>
                                        </p:cTn>
                                        <p:tgtEl>
                                          <p:spTgt spid="40"/>
                                        </p:tgtEl>
                                        <p:attrNameLst>
                                          <p:attrName>style.visibility</p:attrName>
                                        </p:attrNameLst>
                                      </p:cBhvr>
                                      <p:to>
                                        <p:strVal val="visible"/>
                                      </p:to>
                                    </p:set>
                                    <p:animEffect transition="in" filter="fade">
                                      <p:cBhvr>
                                        <p:cTn id="144" dur="500"/>
                                        <p:tgtEl>
                                          <p:spTgt spid="40"/>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5"/>
                                        </p:tgtEl>
                                        <p:attrNameLst>
                                          <p:attrName>style.visibility</p:attrName>
                                        </p:attrNameLst>
                                      </p:cBhvr>
                                      <p:to>
                                        <p:strVal val="visible"/>
                                      </p:to>
                                    </p:set>
                                    <p:animEffect transition="in" filter="fade">
                                      <p:cBhvr>
                                        <p:cTn id="147" dur="500"/>
                                        <p:tgtEl>
                                          <p:spTgt spid="35"/>
                                        </p:tgtEl>
                                      </p:cBhvr>
                                    </p:animEffect>
                                  </p:childTnLst>
                                </p:cTn>
                              </p:par>
                            </p:childTnLst>
                          </p:cTn>
                        </p:par>
                        <p:par>
                          <p:cTn id="148" fill="hold">
                            <p:stCondLst>
                              <p:cond delay="1750"/>
                            </p:stCondLst>
                            <p:childTnLst>
                              <p:par>
                                <p:cTn id="149" presetID="22" presetClass="entr" presetSubtype="8" fill="hold" grpId="0" nodeType="afterEffect">
                                  <p:stCondLst>
                                    <p:cond delay="0"/>
                                  </p:stCondLst>
                                  <p:childTnLst>
                                    <p:set>
                                      <p:cBhvr>
                                        <p:cTn id="150" dur="1" fill="hold">
                                          <p:stCondLst>
                                            <p:cond delay="0"/>
                                          </p:stCondLst>
                                        </p:cTn>
                                        <p:tgtEl>
                                          <p:spTgt spid="109"/>
                                        </p:tgtEl>
                                        <p:attrNameLst>
                                          <p:attrName>style.visibility</p:attrName>
                                        </p:attrNameLst>
                                      </p:cBhvr>
                                      <p:to>
                                        <p:strVal val="visible"/>
                                      </p:to>
                                    </p:set>
                                    <p:animEffect transition="in" filter="wipe(left)">
                                      <p:cBhvr>
                                        <p:cTn id="151" dur="250"/>
                                        <p:tgtEl>
                                          <p:spTgt spid="109"/>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4" fill="hold" grpId="0" nodeType="clickEffect">
                                  <p:stCondLst>
                                    <p:cond delay="0"/>
                                  </p:stCondLst>
                                  <p:childTnLst>
                                    <p:set>
                                      <p:cBhvr>
                                        <p:cTn id="155" dur="1" fill="hold">
                                          <p:stCondLst>
                                            <p:cond delay="0"/>
                                          </p:stCondLst>
                                        </p:cTn>
                                        <p:tgtEl>
                                          <p:spTgt spid="108"/>
                                        </p:tgtEl>
                                        <p:attrNameLst>
                                          <p:attrName>style.visibility</p:attrName>
                                        </p:attrNameLst>
                                      </p:cBhvr>
                                      <p:to>
                                        <p:strVal val="visible"/>
                                      </p:to>
                                    </p:set>
                                    <p:animEffect transition="in" filter="wipe(down)">
                                      <p:cBhvr>
                                        <p:cTn id="156" dur="250"/>
                                        <p:tgtEl>
                                          <p:spTgt spid="108"/>
                                        </p:tgtEl>
                                      </p:cBhvr>
                                    </p:animEffect>
                                  </p:childTnLst>
                                </p:cTn>
                              </p:par>
                              <p:par>
                                <p:cTn id="157" presetID="53" presetClass="entr" presetSubtype="528" fill="hold" nodeType="withEffect">
                                  <p:stCondLst>
                                    <p:cond delay="0"/>
                                  </p:stCondLst>
                                  <p:childTnLst>
                                    <p:set>
                                      <p:cBhvr>
                                        <p:cTn id="158" dur="1" fill="hold">
                                          <p:stCondLst>
                                            <p:cond delay="0"/>
                                          </p:stCondLst>
                                        </p:cTn>
                                        <p:tgtEl>
                                          <p:spTgt spid="9"/>
                                        </p:tgtEl>
                                        <p:attrNameLst>
                                          <p:attrName>style.visibility</p:attrName>
                                        </p:attrNameLst>
                                      </p:cBhvr>
                                      <p:to>
                                        <p:strVal val="visible"/>
                                      </p:to>
                                    </p:set>
                                    <p:anim calcmode="lin" valueType="num">
                                      <p:cBhvr>
                                        <p:cTn id="159" dur="500" fill="hold"/>
                                        <p:tgtEl>
                                          <p:spTgt spid="9"/>
                                        </p:tgtEl>
                                        <p:attrNameLst>
                                          <p:attrName>ppt_w</p:attrName>
                                        </p:attrNameLst>
                                      </p:cBhvr>
                                      <p:tavLst>
                                        <p:tav tm="0">
                                          <p:val>
                                            <p:fltVal val="0"/>
                                          </p:val>
                                        </p:tav>
                                        <p:tav tm="100000">
                                          <p:val>
                                            <p:strVal val="#ppt_w"/>
                                          </p:val>
                                        </p:tav>
                                      </p:tavLst>
                                    </p:anim>
                                    <p:anim calcmode="lin" valueType="num">
                                      <p:cBhvr>
                                        <p:cTn id="160" dur="500" fill="hold"/>
                                        <p:tgtEl>
                                          <p:spTgt spid="9"/>
                                        </p:tgtEl>
                                        <p:attrNameLst>
                                          <p:attrName>ppt_h</p:attrName>
                                        </p:attrNameLst>
                                      </p:cBhvr>
                                      <p:tavLst>
                                        <p:tav tm="0">
                                          <p:val>
                                            <p:fltVal val="0"/>
                                          </p:val>
                                        </p:tav>
                                        <p:tav tm="100000">
                                          <p:val>
                                            <p:strVal val="#ppt_h"/>
                                          </p:val>
                                        </p:tav>
                                      </p:tavLst>
                                    </p:anim>
                                    <p:animEffect transition="in" filter="fade">
                                      <p:cBhvr>
                                        <p:cTn id="161" dur="500"/>
                                        <p:tgtEl>
                                          <p:spTgt spid="9"/>
                                        </p:tgtEl>
                                      </p:cBhvr>
                                    </p:animEffect>
                                    <p:anim calcmode="lin" valueType="num">
                                      <p:cBhvr>
                                        <p:cTn id="162" dur="500" fill="hold"/>
                                        <p:tgtEl>
                                          <p:spTgt spid="9"/>
                                        </p:tgtEl>
                                        <p:attrNameLst>
                                          <p:attrName>ppt_x</p:attrName>
                                        </p:attrNameLst>
                                      </p:cBhvr>
                                      <p:tavLst>
                                        <p:tav tm="0">
                                          <p:val>
                                            <p:fltVal val="0.5"/>
                                          </p:val>
                                        </p:tav>
                                        <p:tav tm="100000">
                                          <p:val>
                                            <p:strVal val="#ppt_x"/>
                                          </p:val>
                                        </p:tav>
                                      </p:tavLst>
                                    </p:anim>
                                    <p:anim calcmode="lin" valueType="num">
                                      <p:cBhvr>
                                        <p:cTn id="163" dur="500" fill="hold"/>
                                        <p:tgtEl>
                                          <p:spTgt spid="9"/>
                                        </p:tgtEl>
                                        <p:attrNameLst>
                                          <p:attrName>ppt_y</p:attrName>
                                        </p:attrNameLst>
                                      </p:cBhvr>
                                      <p:tavLst>
                                        <p:tav tm="0">
                                          <p:val>
                                            <p:fltVal val="0.5"/>
                                          </p:val>
                                        </p:tav>
                                        <p:tav tm="100000">
                                          <p:val>
                                            <p:strVal val="#ppt_y"/>
                                          </p:val>
                                        </p:tav>
                                      </p:tavLst>
                                    </p:anim>
                                  </p:childTnLst>
                                </p:cTn>
                              </p:par>
                            </p:childTnLst>
                          </p:cTn>
                        </p:par>
                        <p:par>
                          <p:cTn id="164" fill="hold">
                            <p:stCondLst>
                              <p:cond delay="500"/>
                            </p:stCondLst>
                            <p:childTnLst>
                              <p:par>
                                <p:cTn id="165" presetID="53" presetClass="entr" presetSubtype="16" fill="hold" grpId="0" nodeType="afterEffect">
                                  <p:stCondLst>
                                    <p:cond delay="0"/>
                                  </p:stCondLst>
                                  <p:childTnLst>
                                    <p:set>
                                      <p:cBhvr>
                                        <p:cTn id="166" dur="1" fill="hold">
                                          <p:stCondLst>
                                            <p:cond delay="0"/>
                                          </p:stCondLst>
                                        </p:cTn>
                                        <p:tgtEl>
                                          <p:spTgt spid="46"/>
                                        </p:tgtEl>
                                        <p:attrNameLst>
                                          <p:attrName>style.visibility</p:attrName>
                                        </p:attrNameLst>
                                      </p:cBhvr>
                                      <p:to>
                                        <p:strVal val="visible"/>
                                      </p:to>
                                    </p:set>
                                    <p:anim calcmode="lin" valueType="num">
                                      <p:cBhvr>
                                        <p:cTn id="167" dur="500" fill="hold"/>
                                        <p:tgtEl>
                                          <p:spTgt spid="46"/>
                                        </p:tgtEl>
                                        <p:attrNameLst>
                                          <p:attrName>ppt_w</p:attrName>
                                        </p:attrNameLst>
                                      </p:cBhvr>
                                      <p:tavLst>
                                        <p:tav tm="0">
                                          <p:val>
                                            <p:fltVal val="0"/>
                                          </p:val>
                                        </p:tav>
                                        <p:tav tm="100000">
                                          <p:val>
                                            <p:strVal val="#ppt_w"/>
                                          </p:val>
                                        </p:tav>
                                      </p:tavLst>
                                    </p:anim>
                                    <p:anim calcmode="lin" valueType="num">
                                      <p:cBhvr>
                                        <p:cTn id="168" dur="500" fill="hold"/>
                                        <p:tgtEl>
                                          <p:spTgt spid="46"/>
                                        </p:tgtEl>
                                        <p:attrNameLst>
                                          <p:attrName>ppt_h</p:attrName>
                                        </p:attrNameLst>
                                      </p:cBhvr>
                                      <p:tavLst>
                                        <p:tav tm="0">
                                          <p:val>
                                            <p:fltVal val="0"/>
                                          </p:val>
                                        </p:tav>
                                        <p:tav tm="100000">
                                          <p:val>
                                            <p:strVal val="#ppt_h"/>
                                          </p:val>
                                        </p:tav>
                                      </p:tavLst>
                                    </p:anim>
                                    <p:animEffect transition="in" filter="fade">
                                      <p:cBhvr>
                                        <p:cTn id="169" dur="500"/>
                                        <p:tgtEl>
                                          <p:spTgt spid="46"/>
                                        </p:tgtEl>
                                      </p:cBhvr>
                                    </p:animEffect>
                                  </p:childTnLst>
                                </p:cTn>
                              </p:par>
                            </p:childTnLst>
                          </p:cTn>
                        </p:par>
                        <p:par>
                          <p:cTn id="170" fill="hold">
                            <p:stCondLst>
                              <p:cond delay="1500"/>
                            </p:stCondLst>
                            <p:childTnLst>
                              <p:par>
                                <p:cTn id="171" presetID="10" presetClass="entr" presetSubtype="0" fill="hold" grpId="0" nodeType="afterEffect">
                                  <p:stCondLst>
                                    <p:cond delay="0"/>
                                  </p:stCondLst>
                                  <p:childTnLst>
                                    <p:set>
                                      <p:cBhvr>
                                        <p:cTn id="172" dur="1" fill="hold">
                                          <p:stCondLst>
                                            <p:cond delay="0"/>
                                          </p:stCondLst>
                                        </p:cTn>
                                        <p:tgtEl>
                                          <p:spTgt spid="41"/>
                                        </p:tgtEl>
                                        <p:attrNameLst>
                                          <p:attrName>style.visibility</p:attrName>
                                        </p:attrNameLst>
                                      </p:cBhvr>
                                      <p:to>
                                        <p:strVal val="visible"/>
                                      </p:to>
                                    </p:set>
                                    <p:animEffect transition="in" filter="fade">
                                      <p:cBhvr>
                                        <p:cTn id="173" dur="500"/>
                                        <p:tgtEl>
                                          <p:spTgt spid="41"/>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34"/>
                                        </p:tgtEl>
                                        <p:attrNameLst>
                                          <p:attrName>style.visibility</p:attrName>
                                        </p:attrNameLst>
                                      </p:cBhvr>
                                      <p:to>
                                        <p:strVal val="visible"/>
                                      </p:to>
                                    </p:set>
                                    <p:animEffect transition="in" filter="fade">
                                      <p:cBhvr>
                                        <p:cTn id="17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39" grpId="0"/>
      <p:bldP spid="40" grpId="0"/>
      <p:bldP spid="41" grpId="0"/>
      <p:bldP spid="42" grpId="0" animBg="1"/>
      <p:bldP spid="43" grpId="0"/>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108" grpId="0" animBg="1"/>
      <p:bldP spid="10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4B7186-DDC3-73E3-C9AD-2B9D050BDDA1}"/>
              </a:ext>
            </a:extLst>
          </p:cNvPr>
          <p:cNvPicPr>
            <a:picLocks noChangeAspect="1"/>
          </p:cNvPicPr>
          <p:nvPr/>
        </p:nvPicPr>
        <p:blipFill>
          <a:blip r:embed="rId2"/>
          <a:stretch>
            <a:fillRect/>
          </a:stretch>
        </p:blipFill>
        <p:spPr>
          <a:xfrm>
            <a:off x="6588087" y="1825625"/>
            <a:ext cx="5258083" cy="3480533"/>
          </a:xfrm>
          <a:prstGeom prst="rect">
            <a:avLst/>
          </a:prstGeom>
        </p:spPr>
      </p:pic>
      <p:sp>
        <p:nvSpPr>
          <p:cNvPr id="2" name="Title 1">
            <a:extLst>
              <a:ext uri="{FF2B5EF4-FFF2-40B4-BE49-F238E27FC236}">
                <a16:creationId xmlns:a16="http://schemas.microsoft.com/office/drawing/2014/main" id="{93729BDA-3A0B-CB03-9FB8-07B6DBF6AE4A}"/>
              </a:ext>
            </a:extLst>
          </p:cNvPr>
          <p:cNvSpPr>
            <a:spLocks noGrp="1"/>
          </p:cNvSpPr>
          <p:nvPr>
            <p:ph type="title"/>
          </p:nvPr>
        </p:nvSpPr>
        <p:spPr/>
        <p:txBody>
          <a:bodyPr/>
          <a:lstStyle/>
          <a:p>
            <a:r>
              <a:rPr lang="en-US" dirty="0"/>
              <a:t>Why Prairie Grass?</a:t>
            </a:r>
          </a:p>
        </p:txBody>
      </p:sp>
      <p:sp>
        <p:nvSpPr>
          <p:cNvPr id="3" name="Content Placeholder 2">
            <a:extLst>
              <a:ext uri="{FF2B5EF4-FFF2-40B4-BE49-F238E27FC236}">
                <a16:creationId xmlns:a16="http://schemas.microsoft.com/office/drawing/2014/main" id="{A610B000-17F7-F853-3236-F32CA605990B}"/>
              </a:ext>
            </a:extLst>
          </p:cNvPr>
          <p:cNvSpPr>
            <a:spLocks noGrp="1"/>
          </p:cNvSpPr>
          <p:nvPr>
            <p:ph idx="1"/>
          </p:nvPr>
        </p:nvSpPr>
        <p:spPr>
          <a:xfrm>
            <a:off x="838201" y="1825625"/>
            <a:ext cx="6080392" cy="4351338"/>
          </a:xfrm>
        </p:spPr>
        <p:txBody>
          <a:bodyPr>
            <a:normAutofit fontScale="77500" lnSpcReduction="20000"/>
          </a:bodyPr>
          <a:lstStyle/>
          <a:p>
            <a:r>
              <a:rPr lang="en-US" dirty="0"/>
              <a:t>Available in binary/csv format, well formatted and ready to use</a:t>
            </a:r>
          </a:p>
          <a:p>
            <a:r>
              <a:rPr lang="en-US" dirty="0"/>
              <a:t>Has been used extensively for model development (physics and data-driven) </a:t>
            </a:r>
          </a:p>
          <a:p>
            <a:r>
              <a:rPr lang="en-US" dirty="0"/>
              <a:t>Widely recognized as a standard dataset for model validation</a:t>
            </a:r>
          </a:p>
          <a:p>
            <a:endParaRPr lang="en-US" dirty="0"/>
          </a:p>
          <a:p>
            <a:r>
              <a:rPr lang="en-US" dirty="0"/>
              <a:t>The Prairie Grass Dataset:</a:t>
            </a:r>
          </a:p>
          <a:p>
            <a:pPr lvl="1"/>
            <a:r>
              <a:rPr lang="en-US" dirty="0"/>
              <a:t>Experimental program conducted in the 1950’s</a:t>
            </a:r>
          </a:p>
          <a:p>
            <a:pPr lvl="1"/>
            <a:r>
              <a:rPr lang="en-US" dirty="0"/>
              <a:t>Key goal: Determine the rate of diffusion of a tracer gas (SO</a:t>
            </a:r>
            <a:r>
              <a:rPr lang="en-US" baseline="-25000" dirty="0"/>
              <a:t>2</a:t>
            </a:r>
            <a:r>
              <a:rPr lang="en-US" dirty="0"/>
              <a:t>) as a function on meteorological conditions</a:t>
            </a:r>
          </a:p>
          <a:p>
            <a:pPr lvl="1"/>
            <a:r>
              <a:rPr lang="en-US" dirty="0"/>
              <a:t>10 min average gas concentrations (mg/m</a:t>
            </a:r>
            <a:r>
              <a:rPr lang="en-US" baseline="30000" dirty="0"/>
              <a:t>3</a:t>
            </a:r>
            <a:r>
              <a:rPr lang="en-US" dirty="0"/>
              <a:t>); 1.5m height; 5 Arcs (50, 100, 200, 400 , 800m)</a:t>
            </a:r>
          </a:p>
          <a:p>
            <a:pPr lvl="1"/>
            <a:r>
              <a:rPr lang="en-US" dirty="0"/>
              <a:t>70 experimental runs with ~ 10, 000 observations</a:t>
            </a:r>
          </a:p>
        </p:txBody>
      </p:sp>
    </p:spTree>
    <p:extLst>
      <p:ext uri="{BB962C8B-B14F-4D97-AF65-F5344CB8AC3E}">
        <p14:creationId xmlns:p14="http://schemas.microsoft.com/office/powerpoint/2010/main" val="213976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A8AC409-970A-F78F-CC6D-6EBFC725100A}"/>
              </a:ext>
            </a:extLst>
          </p:cNvPr>
          <p:cNvGrpSpPr/>
          <p:nvPr/>
        </p:nvGrpSpPr>
        <p:grpSpPr>
          <a:xfrm>
            <a:off x="1596000" y="1236666"/>
            <a:ext cx="2394689" cy="1995574"/>
            <a:chOff x="1596000" y="1166328"/>
            <a:chExt cx="2394689" cy="1995574"/>
          </a:xfrm>
        </p:grpSpPr>
        <p:sp>
          <p:nvSpPr>
            <p:cNvPr id="6" name="Rectangle 5">
              <a:extLst>
                <a:ext uri="{FF2B5EF4-FFF2-40B4-BE49-F238E27FC236}">
                  <a16:creationId xmlns:a16="http://schemas.microsoft.com/office/drawing/2014/main" id="{6ACAEA2A-0D4C-42C9-B3E5-3DE8041D4373}"/>
                </a:ext>
              </a:extLst>
            </p:cNvPr>
            <p:cNvSpPr/>
            <p:nvPr/>
          </p:nvSpPr>
          <p:spPr bwMode="auto">
            <a:xfrm>
              <a:off x="1596000" y="1166328"/>
              <a:ext cx="2394689" cy="1995574"/>
            </a:xfrm>
            <a:prstGeom prst="rect">
              <a:avLst/>
            </a:prstGeom>
            <a:solidFill>
              <a:schemeClr val="accent1"/>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37" name="Rectangle 36">
              <a:extLst>
                <a:ext uri="{FF2B5EF4-FFF2-40B4-BE49-F238E27FC236}">
                  <a16:creationId xmlns:a16="http://schemas.microsoft.com/office/drawing/2014/main" id="{772B756E-5342-4895-83D9-EC30FE56BA5B}"/>
                </a:ext>
              </a:extLst>
            </p:cNvPr>
            <p:cNvSpPr/>
            <p:nvPr/>
          </p:nvSpPr>
          <p:spPr bwMode="auto">
            <a:xfrm>
              <a:off x="1695779" y="1266107"/>
              <a:ext cx="2195132" cy="1796017"/>
            </a:xfrm>
            <a:prstGeom prst="rect">
              <a:avLst/>
            </a:prstGeom>
            <a:solidFill>
              <a:schemeClr val="tx1">
                <a:alpha val="10000"/>
              </a:schemeClr>
            </a:solidFill>
            <a:ln w="12700">
              <a:solidFill>
                <a:schemeClr val="bg1">
                  <a:alpha val="50000"/>
                </a:schemeClr>
              </a:solidFill>
            </a:ln>
          </p:spPr>
          <p:txBody>
            <a:bodyPr vert="horz" wrap="square" lIns="91440" tIns="45720" rIns="91440" bIns="45720" numCol="1" rtlCol="0" anchor="t" anchorCtr="0" compatLnSpc="1">
              <a:prstTxWarp prst="textNoShape">
                <a:avLst/>
              </a:prstTxWarp>
            </a:bodyPr>
            <a:lstStyle/>
            <a:p>
              <a:pPr algn="ctr"/>
              <a:endParaRPr lang="en-IN"/>
            </a:p>
          </p:txBody>
        </p:sp>
      </p:grpSp>
      <p:grpSp>
        <p:nvGrpSpPr>
          <p:cNvPr id="4" name="Group 3">
            <a:extLst>
              <a:ext uri="{FF2B5EF4-FFF2-40B4-BE49-F238E27FC236}">
                <a16:creationId xmlns:a16="http://schemas.microsoft.com/office/drawing/2014/main" id="{A70EC9A1-FCC0-013F-89A0-0975B476D653}"/>
              </a:ext>
            </a:extLst>
          </p:cNvPr>
          <p:cNvGrpSpPr/>
          <p:nvPr/>
        </p:nvGrpSpPr>
        <p:grpSpPr>
          <a:xfrm>
            <a:off x="1596000" y="4030470"/>
            <a:ext cx="2394689" cy="1995574"/>
            <a:chOff x="1596000" y="3960132"/>
            <a:chExt cx="2394689" cy="1995574"/>
          </a:xfrm>
        </p:grpSpPr>
        <p:sp>
          <p:nvSpPr>
            <p:cNvPr id="7" name="Rectangle 6">
              <a:extLst>
                <a:ext uri="{FF2B5EF4-FFF2-40B4-BE49-F238E27FC236}">
                  <a16:creationId xmlns:a16="http://schemas.microsoft.com/office/drawing/2014/main" id="{59DF5D4E-AB18-4F20-8448-9CDA596842F8}"/>
                </a:ext>
              </a:extLst>
            </p:cNvPr>
            <p:cNvSpPr/>
            <p:nvPr/>
          </p:nvSpPr>
          <p:spPr bwMode="auto">
            <a:xfrm>
              <a:off x="1596000" y="3960132"/>
              <a:ext cx="2394689" cy="1995574"/>
            </a:xfrm>
            <a:prstGeom prst="rect">
              <a:avLst/>
            </a:prstGeom>
            <a:solidFill>
              <a:schemeClr val="accent1"/>
            </a:solidFill>
            <a:ln>
              <a:noFill/>
            </a:ln>
          </p:spPr>
          <p:txBody>
            <a:bodyPr vert="horz" wrap="square" lIns="91440" tIns="45720" rIns="91440" bIns="45720" numCol="1" rtlCol="0" anchor="t" anchorCtr="0" compatLnSpc="1">
              <a:prstTxWarp prst="textNoShape">
                <a:avLst/>
              </a:prstTxWarp>
            </a:bodyPr>
            <a:lstStyle/>
            <a:p>
              <a:pPr algn="ctr"/>
              <a:endParaRPr lang="en-IN" dirty="0"/>
            </a:p>
          </p:txBody>
        </p:sp>
        <p:sp>
          <p:nvSpPr>
            <p:cNvPr id="38" name="Rectangle 37">
              <a:extLst>
                <a:ext uri="{FF2B5EF4-FFF2-40B4-BE49-F238E27FC236}">
                  <a16:creationId xmlns:a16="http://schemas.microsoft.com/office/drawing/2014/main" id="{6DF953C1-E28C-42F3-A30A-1C7F951A92AB}"/>
                </a:ext>
              </a:extLst>
            </p:cNvPr>
            <p:cNvSpPr/>
            <p:nvPr/>
          </p:nvSpPr>
          <p:spPr bwMode="auto">
            <a:xfrm>
              <a:off x="1695779" y="4059911"/>
              <a:ext cx="2195132" cy="1796017"/>
            </a:xfrm>
            <a:prstGeom prst="rect">
              <a:avLst/>
            </a:prstGeom>
            <a:solidFill>
              <a:schemeClr val="tx1">
                <a:alpha val="10000"/>
              </a:schemeClr>
            </a:solidFill>
            <a:ln w="12700">
              <a:solidFill>
                <a:schemeClr val="bg1">
                  <a:alpha val="50000"/>
                </a:schemeClr>
              </a:solidFill>
            </a:ln>
          </p:spPr>
          <p:txBody>
            <a:bodyPr vert="horz" wrap="square" lIns="91440" tIns="45720" rIns="91440" bIns="45720" numCol="1" rtlCol="0" anchor="t" anchorCtr="0" compatLnSpc="1">
              <a:prstTxWarp prst="textNoShape">
                <a:avLst/>
              </a:prstTxWarp>
            </a:bodyPr>
            <a:lstStyle/>
            <a:p>
              <a:pPr algn="ctr"/>
              <a:endParaRPr lang="en-IN"/>
            </a:p>
          </p:txBody>
        </p:sp>
      </p:grpSp>
      <p:sp>
        <p:nvSpPr>
          <p:cNvPr id="9" name="Arrow: Right 8">
            <a:extLst>
              <a:ext uri="{FF2B5EF4-FFF2-40B4-BE49-F238E27FC236}">
                <a16:creationId xmlns:a16="http://schemas.microsoft.com/office/drawing/2014/main" id="{91B23170-0431-492E-B265-DE1830900C5A}"/>
              </a:ext>
            </a:extLst>
          </p:cNvPr>
          <p:cNvSpPr/>
          <p:nvPr/>
        </p:nvSpPr>
        <p:spPr bwMode="auto">
          <a:xfrm>
            <a:off x="2831672" y="3270445"/>
            <a:ext cx="1908781" cy="721820"/>
          </a:xfrm>
          <a:prstGeom prst="rightArrow">
            <a:avLst>
              <a:gd name="adj1" fmla="val 80196"/>
              <a:gd name="adj2" fmla="val 50000"/>
            </a:avLst>
          </a:prstGeom>
          <a:solidFill>
            <a:schemeClr val="accent2"/>
          </a:solidFill>
          <a:ln>
            <a:noFill/>
          </a:ln>
        </p:spPr>
        <p:txBody>
          <a:bodyPr vert="horz" wrap="square" lIns="91440" tIns="45720" rIns="91440" bIns="45720" numCol="1" rtlCol="0" anchor="t" anchorCtr="0" compatLnSpc="1">
            <a:prstTxWarp prst="textNoShape">
              <a:avLst/>
            </a:prstTxWarp>
          </a:bodyPr>
          <a:lstStyle/>
          <a:p>
            <a:pPr algn="ctr"/>
            <a:endParaRPr lang="en-IN" dirty="0"/>
          </a:p>
        </p:txBody>
      </p:sp>
      <p:sp>
        <p:nvSpPr>
          <p:cNvPr id="10" name="Arrow: Right 9">
            <a:extLst>
              <a:ext uri="{FF2B5EF4-FFF2-40B4-BE49-F238E27FC236}">
                <a16:creationId xmlns:a16="http://schemas.microsoft.com/office/drawing/2014/main" id="{C99B896D-8252-4E84-BA3A-83E32FD6EB57}"/>
              </a:ext>
            </a:extLst>
          </p:cNvPr>
          <p:cNvSpPr/>
          <p:nvPr/>
        </p:nvSpPr>
        <p:spPr bwMode="auto">
          <a:xfrm>
            <a:off x="7257252" y="3270445"/>
            <a:ext cx="1908781" cy="721820"/>
          </a:xfrm>
          <a:prstGeom prst="rightArrow">
            <a:avLst>
              <a:gd name="adj1" fmla="val 80196"/>
              <a:gd name="adj2" fmla="val 50000"/>
            </a:avLst>
          </a:prstGeom>
          <a:solidFill>
            <a:schemeClr val="accent2"/>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8" name="Rectangle 7">
            <a:extLst>
              <a:ext uri="{FF2B5EF4-FFF2-40B4-BE49-F238E27FC236}">
                <a16:creationId xmlns:a16="http://schemas.microsoft.com/office/drawing/2014/main" id="{B7D14210-8119-4484-A788-CCA0E1B9B8E2}"/>
              </a:ext>
            </a:extLst>
          </p:cNvPr>
          <p:cNvSpPr/>
          <p:nvPr/>
        </p:nvSpPr>
        <p:spPr bwMode="auto">
          <a:xfrm>
            <a:off x="4787950" y="3270445"/>
            <a:ext cx="2421806" cy="721820"/>
          </a:xfrm>
          <a:prstGeom prst="rect">
            <a:avLst/>
          </a:prstGeom>
          <a:solidFill>
            <a:schemeClr val="tx1">
              <a:lumMod val="65000"/>
              <a:lumOff val="35000"/>
            </a:schemeClr>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11" name="Rectangle: Top Corners Rounded 10">
            <a:extLst>
              <a:ext uri="{FF2B5EF4-FFF2-40B4-BE49-F238E27FC236}">
                <a16:creationId xmlns:a16="http://schemas.microsoft.com/office/drawing/2014/main" id="{AB4DAE23-4D76-4AF7-BE0E-9D5D9CAE5BDA}"/>
              </a:ext>
            </a:extLst>
          </p:cNvPr>
          <p:cNvSpPr/>
          <p:nvPr/>
        </p:nvSpPr>
        <p:spPr bwMode="auto">
          <a:xfrm>
            <a:off x="4787950" y="2427224"/>
            <a:ext cx="2421806" cy="721820"/>
          </a:xfrm>
          <a:prstGeom prst="round2SameRect">
            <a:avLst/>
          </a:prstGeom>
          <a:solidFill>
            <a:schemeClr val="accent4"/>
          </a:solidFill>
          <a:ln>
            <a:noFill/>
          </a:ln>
        </p:spPr>
        <p:txBody>
          <a:bodyPr vert="horz" wrap="square" lIns="91440" tIns="45720" rIns="91440" bIns="45720" numCol="1" rtlCol="0" anchor="t" anchorCtr="0" compatLnSpc="1">
            <a:prstTxWarp prst="textNoShape">
              <a:avLst/>
            </a:prstTxWarp>
          </a:bodyPr>
          <a:lstStyle/>
          <a:p>
            <a:pPr algn="ctr"/>
            <a:endParaRPr lang="en-IN" dirty="0"/>
          </a:p>
        </p:txBody>
      </p:sp>
      <p:sp>
        <p:nvSpPr>
          <p:cNvPr id="12" name="Rectangle: Top Corners Rounded 11">
            <a:extLst>
              <a:ext uri="{FF2B5EF4-FFF2-40B4-BE49-F238E27FC236}">
                <a16:creationId xmlns:a16="http://schemas.microsoft.com/office/drawing/2014/main" id="{AECDC512-82A9-45F9-A399-95EFCBAD69C0}"/>
              </a:ext>
            </a:extLst>
          </p:cNvPr>
          <p:cNvSpPr/>
          <p:nvPr/>
        </p:nvSpPr>
        <p:spPr bwMode="auto">
          <a:xfrm flipV="1">
            <a:off x="4787950" y="4113666"/>
            <a:ext cx="2421806" cy="721820"/>
          </a:xfrm>
          <a:prstGeom prst="round2SameRect">
            <a:avLst/>
          </a:prstGeom>
          <a:solidFill>
            <a:schemeClr val="accent4"/>
          </a:solidFill>
          <a:ln>
            <a:noFill/>
          </a:ln>
        </p:spPr>
        <p:txBody>
          <a:bodyPr vert="horz" wrap="square" lIns="91440" tIns="45720" rIns="91440" bIns="45720" numCol="1" rtlCol="0" anchor="t" anchorCtr="0" compatLnSpc="1">
            <a:prstTxWarp prst="textNoShape">
              <a:avLst/>
            </a:prstTxWarp>
          </a:bodyPr>
          <a:lstStyle/>
          <a:p>
            <a:pPr algn="ctr"/>
            <a:endParaRPr lang="en-IN" dirty="0"/>
          </a:p>
        </p:txBody>
      </p:sp>
      <p:sp>
        <p:nvSpPr>
          <p:cNvPr id="22" name="TextBox 21">
            <a:extLst>
              <a:ext uri="{FF2B5EF4-FFF2-40B4-BE49-F238E27FC236}">
                <a16:creationId xmlns:a16="http://schemas.microsoft.com/office/drawing/2014/main" id="{6E87B8F2-A7DE-4FE5-93DB-99F6DF09CDB8}"/>
              </a:ext>
            </a:extLst>
          </p:cNvPr>
          <p:cNvSpPr txBox="1"/>
          <p:nvPr/>
        </p:nvSpPr>
        <p:spPr>
          <a:xfrm>
            <a:off x="1944830" y="1309037"/>
            <a:ext cx="1624428" cy="338554"/>
          </a:xfrm>
          <a:prstGeom prst="rect">
            <a:avLst/>
          </a:prstGeom>
          <a:noFill/>
        </p:spPr>
        <p:txBody>
          <a:bodyPr wrap="square">
            <a:spAutoFit/>
          </a:bodyPr>
          <a:lstStyle/>
          <a:p>
            <a:pPr algn="ctr"/>
            <a:r>
              <a:rPr lang="en-IN" sz="1600" b="1" dirty="0">
                <a:solidFill>
                  <a:schemeClr val="bg1"/>
                </a:solidFill>
              </a:rPr>
              <a:t>Input Features</a:t>
            </a:r>
          </a:p>
        </p:txBody>
      </p:sp>
      <p:sp>
        <p:nvSpPr>
          <p:cNvPr id="24" name="TextBox 23">
            <a:extLst>
              <a:ext uri="{FF2B5EF4-FFF2-40B4-BE49-F238E27FC236}">
                <a16:creationId xmlns:a16="http://schemas.microsoft.com/office/drawing/2014/main" id="{DF5A4F2A-CFD4-4D6B-80AB-835DC887FA57}"/>
              </a:ext>
            </a:extLst>
          </p:cNvPr>
          <p:cNvSpPr txBox="1"/>
          <p:nvPr/>
        </p:nvSpPr>
        <p:spPr>
          <a:xfrm>
            <a:off x="1756846" y="1572733"/>
            <a:ext cx="2072996" cy="1846659"/>
          </a:xfrm>
          <a:prstGeom prst="rect">
            <a:avLst/>
          </a:prstGeom>
          <a:noFill/>
        </p:spPr>
        <p:txBody>
          <a:bodyPr wrap="square">
            <a:spAutoFit/>
          </a:bodyPr>
          <a:lstStyle/>
          <a:p>
            <a:pPr marL="174625" indent="-174625">
              <a:spcBef>
                <a:spcPts val="300"/>
              </a:spcBef>
              <a:spcAft>
                <a:spcPts val="300"/>
              </a:spcAft>
              <a:buFont typeface="Arial" panose="020B0604020202020204" pitchFamily="34" charset="0"/>
              <a:buChar char="•"/>
            </a:pPr>
            <a:r>
              <a:rPr lang="en-IN" sz="1200" dirty="0">
                <a:solidFill>
                  <a:schemeClr val="bg1"/>
                </a:solidFill>
              </a:rPr>
              <a:t>Release Rate / Height [1-2]</a:t>
            </a:r>
          </a:p>
          <a:p>
            <a:pPr marL="174625" indent="-174625">
              <a:spcBef>
                <a:spcPts val="300"/>
              </a:spcBef>
              <a:spcAft>
                <a:spcPts val="300"/>
              </a:spcAft>
              <a:buFont typeface="Arial" panose="020B0604020202020204" pitchFamily="34" charset="0"/>
              <a:buChar char="•"/>
            </a:pPr>
            <a:r>
              <a:rPr lang="en-IN" sz="1200" dirty="0">
                <a:solidFill>
                  <a:schemeClr val="bg1"/>
                </a:solidFill>
              </a:rPr>
              <a:t>Wind Speed [3]</a:t>
            </a:r>
          </a:p>
          <a:p>
            <a:pPr marL="174625" indent="-174625">
              <a:spcBef>
                <a:spcPts val="300"/>
              </a:spcBef>
              <a:spcAft>
                <a:spcPts val="300"/>
              </a:spcAft>
              <a:buFont typeface="Arial" panose="020B0604020202020204" pitchFamily="34" charset="0"/>
              <a:buChar char="•"/>
            </a:pPr>
            <a:r>
              <a:rPr lang="en-IN" sz="1200" dirty="0">
                <a:solidFill>
                  <a:schemeClr val="bg1"/>
                </a:solidFill>
              </a:rPr>
              <a:t>Friction Velocity [4]</a:t>
            </a:r>
          </a:p>
          <a:p>
            <a:pPr marL="174625" indent="-174625">
              <a:spcBef>
                <a:spcPts val="300"/>
              </a:spcBef>
              <a:spcAft>
                <a:spcPts val="300"/>
              </a:spcAft>
              <a:buFont typeface="Arial" panose="020B0604020202020204" pitchFamily="34" charset="0"/>
              <a:buChar char="•"/>
            </a:pPr>
            <a:r>
              <a:rPr lang="en-IN" sz="1200" dirty="0">
                <a:solidFill>
                  <a:schemeClr val="bg1"/>
                </a:solidFill>
              </a:rPr>
              <a:t>Ambient Heat Flux [5]</a:t>
            </a:r>
          </a:p>
          <a:p>
            <a:pPr marL="174625" indent="-174625">
              <a:spcBef>
                <a:spcPts val="300"/>
              </a:spcBef>
              <a:spcAft>
                <a:spcPts val="300"/>
              </a:spcAft>
              <a:buFont typeface="Arial" panose="020B0604020202020204" pitchFamily="34" charset="0"/>
              <a:buChar char="•"/>
            </a:pPr>
            <a:r>
              <a:rPr lang="en-IN" sz="1200" dirty="0">
                <a:solidFill>
                  <a:schemeClr val="bg1"/>
                </a:solidFill>
              </a:rPr>
              <a:t>Mixing Layer Height [6]</a:t>
            </a:r>
          </a:p>
          <a:p>
            <a:pPr marL="174625" indent="-174625">
              <a:spcBef>
                <a:spcPts val="300"/>
              </a:spcBef>
              <a:spcAft>
                <a:spcPts val="300"/>
              </a:spcAft>
              <a:buFont typeface="Arial" panose="020B0604020202020204" pitchFamily="34" charset="0"/>
              <a:buChar char="•"/>
            </a:pPr>
            <a:r>
              <a:rPr lang="en-IN" sz="1200" dirty="0">
                <a:solidFill>
                  <a:schemeClr val="bg1"/>
                </a:solidFill>
              </a:rPr>
              <a:t>Ambient Temperature [7]</a:t>
            </a:r>
          </a:p>
          <a:p>
            <a:pPr marL="174625" indent="-174625">
              <a:spcBef>
                <a:spcPts val="300"/>
              </a:spcBef>
              <a:spcAft>
                <a:spcPts val="300"/>
              </a:spcAft>
              <a:buFont typeface="Arial" panose="020B0604020202020204" pitchFamily="34" charset="0"/>
              <a:buChar char="•"/>
            </a:pPr>
            <a:endParaRPr lang="en-IN" sz="1200" dirty="0">
              <a:solidFill>
                <a:schemeClr val="bg1"/>
              </a:solidFill>
            </a:endParaRPr>
          </a:p>
        </p:txBody>
      </p:sp>
      <p:sp>
        <p:nvSpPr>
          <p:cNvPr id="30" name="TextBox 29">
            <a:extLst>
              <a:ext uri="{FF2B5EF4-FFF2-40B4-BE49-F238E27FC236}">
                <a16:creationId xmlns:a16="http://schemas.microsoft.com/office/drawing/2014/main" id="{57A83629-E02D-4095-B186-12566BA1AE20}"/>
              </a:ext>
            </a:extLst>
          </p:cNvPr>
          <p:cNvSpPr txBox="1"/>
          <p:nvPr/>
        </p:nvSpPr>
        <p:spPr>
          <a:xfrm>
            <a:off x="1756846" y="4118193"/>
            <a:ext cx="2072996" cy="1877437"/>
          </a:xfrm>
          <a:prstGeom prst="rect">
            <a:avLst/>
          </a:prstGeom>
          <a:noFill/>
        </p:spPr>
        <p:txBody>
          <a:bodyPr wrap="square">
            <a:spAutoFit/>
          </a:bodyPr>
          <a:lstStyle/>
          <a:p>
            <a:pPr marL="177800" indent="-177800">
              <a:spcBef>
                <a:spcPts val="300"/>
              </a:spcBef>
              <a:spcAft>
                <a:spcPts val="300"/>
              </a:spcAft>
              <a:buFont typeface="Arial" panose="020B0604020202020204" pitchFamily="34" charset="0"/>
              <a:buChar char="•"/>
            </a:pPr>
            <a:r>
              <a:rPr lang="en-IN" sz="1200" dirty="0">
                <a:solidFill>
                  <a:schemeClr val="bg1"/>
                </a:solidFill>
              </a:rPr>
              <a:t>Convective Velocity [8]</a:t>
            </a:r>
          </a:p>
          <a:p>
            <a:pPr marL="177800" indent="-177800">
              <a:spcBef>
                <a:spcPts val="300"/>
              </a:spcBef>
              <a:spcAft>
                <a:spcPts val="300"/>
              </a:spcAft>
              <a:buFont typeface="Arial" panose="020B0604020202020204" pitchFamily="34" charset="0"/>
              <a:buChar char="•"/>
            </a:pPr>
            <a:r>
              <a:rPr lang="en-IN" sz="1200" dirty="0" err="1">
                <a:solidFill>
                  <a:schemeClr val="bg1"/>
                </a:solidFill>
              </a:rPr>
              <a:t>Monin</a:t>
            </a:r>
            <a:r>
              <a:rPr lang="en-IN" sz="1200" dirty="0">
                <a:solidFill>
                  <a:schemeClr val="bg1"/>
                </a:solidFill>
              </a:rPr>
              <a:t> Obukhov scale length [9]</a:t>
            </a:r>
          </a:p>
          <a:p>
            <a:pPr marL="177800" indent="-177800">
              <a:spcBef>
                <a:spcPts val="300"/>
              </a:spcBef>
              <a:spcAft>
                <a:spcPts val="300"/>
              </a:spcAft>
              <a:buFont typeface="Arial" panose="020B0604020202020204" pitchFamily="34" charset="0"/>
              <a:buChar char="•"/>
            </a:pPr>
            <a:r>
              <a:rPr lang="en-IN" sz="1200" dirty="0">
                <a:solidFill>
                  <a:schemeClr val="bg1"/>
                </a:solidFill>
              </a:rPr>
              <a:t>Stable conditions indicator [10]</a:t>
            </a:r>
          </a:p>
          <a:p>
            <a:pPr marL="177800" indent="-177800">
              <a:spcBef>
                <a:spcPts val="300"/>
              </a:spcBef>
              <a:spcAft>
                <a:spcPts val="300"/>
              </a:spcAft>
              <a:buFont typeface="Arial" panose="020B0604020202020204" pitchFamily="34" charset="0"/>
              <a:buChar char="•"/>
            </a:pPr>
            <a:r>
              <a:rPr lang="en-IN" sz="1200" dirty="0">
                <a:solidFill>
                  <a:schemeClr val="bg1"/>
                </a:solidFill>
              </a:rPr>
              <a:t>Distance downwind / crosswind [11-12]</a:t>
            </a:r>
          </a:p>
          <a:p>
            <a:pPr marL="177800" indent="-177800">
              <a:spcBef>
                <a:spcPts val="300"/>
              </a:spcBef>
              <a:spcAft>
                <a:spcPts val="300"/>
              </a:spcAft>
              <a:buFont typeface="Arial" panose="020B0604020202020204" pitchFamily="34" charset="0"/>
              <a:buChar char="•"/>
            </a:pPr>
            <a:r>
              <a:rPr lang="en-IN" sz="1200" dirty="0">
                <a:solidFill>
                  <a:schemeClr val="bg1"/>
                </a:solidFill>
              </a:rPr>
              <a:t>Stability Class [13-18]</a:t>
            </a:r>
          </a:p>
        </p:txBody>
      </p:sp>
      <p:sp>
        <p:nvSpPr>
          <p:cNvPr id="31" name="TextBox 30">
            <a:extLst>
              <a:ext uri="{FF2B5EF4-FFF2-40B4-BE49-F238E27FC236}">
                <a16:creationId xmlns:a16="http://schemas.microsoft.com/office/drawing/2014/main" id="{5EDF8BB7-2BC5-4AD2-8D4E-57E26A35A9BB}"/>
              </a:ext>
            </a:extLst>
          </p:cNvPr>
          <p:cNvSpPr txBox="1"/>
          <p:nvPr/>
        </p:nvSpPr>
        <p:spPr>
          <a:xfrm>
            <a:off x="2946755" y="3379313"/>
            <a:ext cx="1552189" cy="523220"/>
          </a:xfrm>
          <a:prstGeom prst="rect">
            <a:avLst/>
          </a:prstGeom>
          <a:noFill/>
        </p:spPr>
        <p:txBody>
          <a:bodyPr wrap="square">
            <a:spAutoFit/>
          </a:bodyPr>
          <a:lstStyle/>
          <a:p>
            <a:pPr algn="ctr"/>
            <a:r>
              <a:rPr lang="en-IN" sz="1400" b="1" dirty="0">
                <a:solidFill>
                  <a:schemeClr val="bg1"/>
                </a:solidFill>
              </a:rPr>
              <a:t>Input Features (18x)</a:t>
            </a:r>
            <a:endParaRPr lang="en-IN" sz="1050" b="1" dirty="0">
              <a:solidFill>
                <a:schemeClr val="bg1"/>
              </a:solidFill>
            </a:endParaRPr>
          </a:p>
        </p:txBody>
      </p:sp>
      <p:sp>
        <p:nvSpPr>
          <p:cNvPr id="34" name="TextBox 33">
            <a:extLst>
              <a:ext uri="{FF2B5EF4-FFF2-40B4-BE49-F238E27FC236}">
                <a16:creationId xmlns:a16="http://schemas.microsoft.com/office/drawing/2014/main" id="{D94E741F-9D3F-43C9-9306-80A8F6763209}"/>
              </a:ext>
            </a:extLst>
          </p:cNvPr>
          <p:cNvSpPr txBox="1"/>
          <p:nvPr/>
        </p:nvSpPr>
        <p:spPr>
          <a:xfrm>
            <a:off x="5185795" y="3440123"/>
            <a:ext cx="1585967" cy="338554"/>
          </a:xfrm>
          <a:prstGeom prst="rect">
            <a:avLst/>
          </a:prstGeom>
          <a:noFill/>
        </p:spPr>
        <p:txBody>
          <a:bodyPr wrap="square">
            <a:spAutoFit/>
          </a:bodyPr>
          <a:lstStyle/>
          <a:p>
            <a:pPr algn="ctr"/>
            <a:r>
              <a:rPr lang="en-IN" sz="1600" b="1" dirty="0">
                <a:solidFill>
                  <a:schemeClr val="bg1"/>
                </a:solidFill>
              </a:rPr>
              <a:t>AI / ML Models</a:t>
            </a:r>
            <a:endParaRPr lang="en-IN" sz="900" b="1" dirty="0">
              <a:solidFill>
                <a:schemeClr val="bg1"/>
              </a:solidFill>
            </a:endParaRPr>
          </a:p>
        </p:txBody>
      </p:sp>
      <p:sp>
        <p:nvSpPr>
          <p:cNvPr id="36" name="TextBox 35">
            <a:extLst>
              <a:ext uri="{FF2B5EF4-FFF2-40B4-BE49-F238E27FC236}">
                <a16:creationId xmlns:a16="http://schemas.microsoft.com/office/drawing/2014/main" id="{F71061E9-EB3F-498B-B853-10CA50ABA950}"/>
              </a:ext>
            </a:extLst>
          </p:cNvPr>
          <p:cNvSpPr txBox="1"/>
          <p:nvPr/>
        </p:nvSpPr>
        <p:spPr>
          <a:xfrm>
            <a:off x="7203339" y="3379313"/>
            <a:ext cx="1707408" cy="523220"/>
          </a:xfrm>
          <a:prstGeom prst="rect">
            <a:avLst/>
          </a:prstGeom>
          <a:noFill/>
        </p:spPr>
        <p:txBody>
          <a:bodyPr wrap="square">
            <a:spAutoFit/>
          </a:bodyPr>
          <a:lstStyle/>
          <a:p>
            <a:pPr algn="ctr"/>
            <a:r>
              <a:rPr lang="en-IN" sz="1400" dirty="0">
                <a:solidFill>
                  <a:schemeClr val="bg1"/>
                </a:solidFill>
              </a:rPr>
              <a:t>Output / Target variable (1x)</a:t>
            </a:r>
            <a:endParaRPr lang="en-IN" sz="500" b="1" dirty="0">
              <a:solidFill>
                <a:schemeClr val="bg1"/>
              </a:solidFill>
            </a:endParaRPr>
          </a:p>
        </p:txBody>
      </p:sp>
      <p:sp>
        <p:nvSpPr>
          <p:cNvPr id="14" name="Rectangle: Rounded Corners 13">
            <a:extLst>
              <a:ext uri="{FF2B5EF4-FFF2-40B4-BE49-F238E27FC236}">
                <a16:creationId xmlns:a16="http://schemas.microsoft.com/office/drawing/2014/main" id="{E5CB09F9-75B7-4E76-BDBF-86AA7CAAFC63}"/>
              </a:ext>
            </a:extLst>
          </p:cNvPr>
          <p:cNvSpPr/>
          <p:nvPr/>
        </p:nvSpPr>
        <p:spPr bwMode="auto">
          <a:xfrm>
            <a:off x="9215201" y="2823346"/>
            <a:ext cx="1380799" cy="1616018"/>
          </a:xfrm>
          <a:prstGeom prst="roundRect">
            <a:avLst/>
          </a:prstGeom>
          <a:solidFill>
            <a:schemeClr val="accent6"/>
          </a:solidFill>
          <a:ln>
            <a:noFill/>
          </a:ln>
        </p:spPr>
        <p:txBody>
          <a:bodyPr vert="horz" wrap="square" lIns="91440" tIns="45720" rIns="91440" bIns="45720" numCol="1" rtlCol="0" anchor="t" anchorCtr="0" compatLnSpc="1">
            <a:prstTxWarp prst="textNoShape">
              <a:avLst/>
            </a:prstTxWarp>
          </a:bodyPr>
          <a:lstStyle/>
          <a:p>
            <a:pPr algn="ctr"/>
            <a:endParaRPr lang="en-IN"/>
          </a:p>
        </p:txBody>
      </p:sp>
      <p:sp>
        <p:nvSpPr>
          <p:cNvPr id="35" name="TextBox 34">
            <a:extLst>
              <a:ext uri="{FF2B5EF4-FFF2-40B4-BE49-F238E27FC236}">
                <a16:creationId xmlns:a16="http://schemas.microsoft.com/office/drawing/2014/main" id="{B9EE5E0D-902D-4409-82F6-8EE67036BE4F}"/>
              </a:ext>
            </a:extLst>
          </p:cNvPr>
          <p:cNvSpPr txBox="1"/>
          <p:nvPr/>
        </p:nvSpPr>
        <p:spPr>
          <a:xfrm>
            <a:off x="9322509" y="3822652"/>
            <a:ext cx="1166183" cy="646331"/>
          </a:xfrm>
          <a:prstGeom prst="rect">
            <a:avLst/>
          </a:prstGeom>
          <a:noFill/>
        </p:spPr>
        <p:txBody>
          <a:bodyPr wrap="square">
            <a:spAutoFit/>
          </a:bodyPr>
          <a:lstStyle/>
          <a:p>
            <a:pPr algn="ctr"/>
            <a:r>
              <a:rPr lang="en-IN" sz="1200" dirty="0">
                <a:solidFill>
                  <a:schemeClr val="bg1"/>
                </a:solidFill>
              </a:rPr>
              <a:t>Concentration at a point (mg/m</a:t>
            </a:r>
            <a:r>
              <a:rPr lang="en-IN" sz="1200" baseline="30000" dirty="0">
                <a:solidFill>
                  <a:schemeClr val="bg1"/>
                </a:solidFill>
              </a:rPr>
              <a:t>3</a:t>
            </a:r>
            <a:r>
              <a:rPr lang="en-IN" sz="1200" dirty="0">
                <a:solidFill>
                  <a:schemeClr val="bg1"/>
                </a:solidFill>
              </a:rPr>
              <a:t>)</a:t>
            </a:r>
          </a:p>
        </p:txBody>
      </p:sp>
      <p:sp>
        <p:nvSpPr>
          <p:cNvPr id="23" name="Title 1">
            <a:extLst>
              <a:ext uri="{FF2B5EF4-FFF2-40B4-BE49-F238E27FC236}">
                <a16:creationId xmlns:a16="http://schemas.microsoft.com/office/drawing/2014/main" id="{3D65975F-46D8-1670-8C0A-AABBEC1722D7}"/>
              </a:ext>
            </a:extLst>
          </p:cNvPr>
          <p:cNvSpPr>
            <a:spLocks noGrp="1"/>
          </p:cNvSpPr>
          <p:nvPr>
            <p:ph type="title"/>
          </p:nvPr>
        </p:nvSpPr>
        <p:spPr>
          <a:xfrm>
            <a:off x="838200" y="164919"/>
            <a:ext cx="10515600" cy="1325563"/>
          </a:xfrm>
        </p:spPr>
        <p:txBody>
          <a:bodyPr/>
          <a:lstStyle/>
          <a:p>
            <a:r>
              <a:rPr lang="en-US" b="0" dirty="0"/>
              <a:t>Model Input / Output (Target) Features</a:t>
            </a:r>
          </a:p>
        </p:txBody>
      </p:sp>
      <p:grpSp>
        <p:nvGrpSpPr>
          <p:cNvPr id="33" name="Group 32">
            <a:extLst>
              <a:ext uri="{FF2B5EF4-FFF2-40B4-BE49-F238E27FC236}">
                <a16:creationId xmlns:a16="http://schemas.microsoft.com/office/drawing/2014/main" id="{0F44DADA-2F58-3649-EFB3-D085C2C28AE7}"/>
              </a:ext>
            </a:extLst>
          </p:cNvPr>
          <p:cNvGrpSpPr/>
          <p:nvPr/>
        </p:nvGrpSpPr>
        <p:grpSpPr>
          <a:xfrm>
            <a:off x="9392594" y="2856024"/>
            <a:ext cx="1103627" cy="1108900"/>
            <a:chOff x="9392594" y="2856024"/>
            <a:chExt cx="1103627" cy="1108900"/>
          </a:xfrm>
          <a:solidFill>
            <a:schemeClr val="bg1"/>
          </a:solidFill>
        </p:grpSpPr>
        <p:pic>
          <p:nvPicPr>
            <p:cNvPr id="28" name="Graphic 27" descr="Marker outline">
              <a:extLst>
                <a:ext uri="{FF2B5EF4-FFF2-40B4-BE49-F238E27FC236}">
                  <a16:creationId xmlns:a16="http://schemas.microsoft.com/office/drawing/2014/main" id="{3E9FFA3E-9132-BF00-5D0D-666CFF874F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7081" y="2856024"/>
              <a:ext cx="749140" cy="749140"/>
            </a:xfrm>
            <a:prstGeom prst="rect">
              <a:avLst/>
            </a:prstGeom>
          </p:spPr>
        </p:pic>
        <p:pic>
          <p:nvPicPr>
            <p:cNvPr id="32" name="Graphic 31" descr="Topography Map outline">
              <a:extLst>
                <a:ext uri="{FF2B5EF4-FFF2-40B4-BE49-F238E27FC236}">
                  <a16:creationId xmlns:a16="http://schemas.microsoft.com/office/drawing/2014/main" id="{5C096410-0D2E-548F-F992-4F93ECFAE2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92594" y="3050524"/>
              <a:ext cx="914400" cy="914400"/>
            </a:xfrm>
            <a:prstGeom prst="rect">
              <a:avLst/>
            </a:prstGeom>
          </p:spPr>
        </p:pic>
      </p:grpSp>
      <p:sp>
        <p:nvSpPr>
          <p:cNvPr id="39" name="TextBox 38">
            <a:extLst>
              <a:ext uri="{FF2B5EF4-FFF2-40B4-BE49-F238E27FC236}">
                <a16:creationId xmlns:a16="http://schemas.microsoft.com/office/drawing/2014/main" id="{13C4A45F-8D36-C805-6563-A74D70B09AE5}"/>
              </a:ext>
            </a:extLst>
          </p:cNvPr>
          <p:cNvSpPr txBox="1"/>
          <p:nvPr/>
        </p:nvSpPr>
        <p:spPr>
          <a:xfrm>
            <a:off x="5055786" y="2547687"/>
            <a:ext cx="1880696" cy="584775"/>
          </a:xfrm>
          <a:prstGeom prst="rect">
            <a:avLst/>
          </a:prstGeom>
          <a:noFill/>
        </p:spPr>
        <p:txBody>
          <a:bodyPr wrap="square">
            <a:spAutoFit/>
          </a:bodyPr>
          <a:lstStyle/>
          <a:p>
            <a:pPr algn="ctr"/>
            <a:r>
              <a:rPr lang="en-IN" sz="1600" b="1" dirty="0">
                <a:solidFill>
                  <a:schemeClr val="bg1"/>
                </a:solidFill>
              </a:rPr>
              <a:t>Shortlist of 12x models</a:t>
            </a:r>
            <a:endParaRPr lang="en-IN" sz="900" b="1" dirty="0">
              <a:solidFill>
                <a:schemeClr val="bg1"/>
              </a:solidFill>
            </a:endParaRPr>
          </a:p>
        </p:txBody>
      </p:sp>
      <p:sp>
        <p:nvSpPr>
          <p:cNvPr id="40" name="TextBox 39">
            <a:extLst>
              <a:ext uri="{FF2B5EF4-FFF2-40B4-BE49-F238E27FC236}">
                <a16:creationId xmlns:a16="http://schemas.microsoft.com/office/drawing/2014/main" id="{99461B42-5207-8360-51DD-3BB96D84C001}"/>
              </a:ext>
            </a:extLst>
          </p:cNvPr>
          <p:cNvSpPr txBox="1"/>
          <p:nvPr/>
        </p:nvSpPr>
        <p:spPr>
          <a:xfrm>
            <a:off x="5055786" y="4270087"/>
            <a:ext cx="1880696" cy="584775"/>
          </a:xfrm>
          <a:prstGeom prst="rect">
            <a:avLst/>
          </a:prstGeom>
          <a:noFill/>
        </p:spPr>
        <p:txBody>
          <a:bodyPr wrap="square">
            <a:spAutoFit/>
          </a:bodyPr>
          <a:lstStyle/>
          <a:p>
            <a:pPr algn="ctr"/>
            <a:r>
              <a:rPr lang="en-IN" sz="1600" b="1" dirty="0">
                <a:solidFill>
                  <a:schemeClr val="bg1"/>
                </a:solidFill>
              </a:rPr>
              <a:t>Select best 2x models</a:t>
            </a:r>
            <a:endParaRPr lang="en-IN" sz="900" b="1" dirty="0">
              <a:solidFill>
                <a:schemeClr val="bg1"/>
              </a:solidFill>
            </a:endParaRPr>
          </a:p>
        </p:txBody>
      </p:sp>
    </p:spTree>
    <p:custDataLst>
      <p:tags r:id="rId1"/>
    </p:custDataLst>
    <p:extLst>
      <p:ext uri="{BB962C8B-B14F-4D97-AF65-F5344CB8AC3E}">
        <p14:creationId xmlns:p14="http://schemas.microsoft.com/office/powerpoint/2010/main" val="252595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1500"/>
                            </p:stCondLst>
                            <p:childTnLst>
                              <p:par>
                                <p:cTn id="39" presetID="53" presetClass="entr" presetSubtype="16"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up)">
                                      <p:cBhvr>
                                        <p:cTn id="57" dur="500"/>
                                        <p:tgtEl>
                                          <p:spTgt spid="12"/>
                                        </p:tgtEl>
                                      </p:cBhvr>
                                    </p:animEffect>
                                  </p:childTnLst>
                                </p:cTn>
                              </p:par>
                            </p:childTnLst>
                          </p:cTn>
                        </p:par>
                        <p:par>
                          <p:cTn id="58" fill="hold">
                            <p:stCondLst>
                              <p:cond delay="100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left)">
                                      <p:cBhvr>
                                        <p:cTn id="68" dur="500"/>
                                        <p:tgtEl>
                                          <p:spTgt spid="10"/>
                                        </p:tgtEl>
                                      </p:cBhvr>
                                    </p:animEffect>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par>
                                <p:cTn id="80" presetID="53" presetClass="entr" presetSubtype="16" fill="hold" nodeType="with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Effect transition="in" filter="fade">
                                      <p:cBhvr>
                                        <p:cTn id="84" dur="500"/>
                                        <p:tgtEl>
                                          <p:spTgt spid="33"/>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P spid="11" grpId="0" animBg="1"/>
      <p:bldP spid="12" grpId="0" animBg="1"/>
      <p:bldP spid="22" grpId="0"/>
      <p:bldP spid="24" grpId="0"/>
      <p:bldP spid="30" grpId="0"/>
      <p:bldP spid="31" grpId="0"/>
      <p:bldP spid="34" grpId="0"/>
      <p:bldP spid="36" grpId="0"/>
      <p:bldP spid="14" grpId="0" animBg="1"/>
      <p:bldP spid="35"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88C3-6A8B-9B6B-7724-1A1AB8CD1DD0}"/>
              </a:ext>
            </a:extLst>
          </p:cNvPr>
          <p:cNvSpPr>
            <a:spLocks noGrp="1"/>
          </p:cNvSpPr>
          <p:nvPr>
            <p:ph type="title"/>
          </p:nvPr>
        </p:nvSpPr>
        <p:spPr>
          <a:xfrm>
            <a:off x="639897" y="91563"/>
            <a:ext cx="10515600" cy="1325563"/>
          </a:xfrm>
        </p:spPr>
        <p:txBody>
          <a:bodyPr/>
          <a:lstStyle/>
          <a:p>
            <a:r>
              <a:rPr lang="en-GB" dirty="0"/>
              <a:t>Model Identification / Selection</a:t>
            </a:r>
            <a:endParaRPr lang="en-US" dirty="0"/>
          </a:p>
        </p:txBody>
      </p:sp>
      <p:sp>
        <p:nvSpPr>
          <p:cNvPr id="3" name="Content Placeholder 2">
            <a:extLst>
              <a:ext uri="{FF2B5EF4-FFF2-40B4-BE49-F238E27FC236}">
                <a16:creationId xmlns:a16="http://schemas.microsoft.com/office/drawing/2014/main" id="{6B1DF236-21DF-682D-2523-2CC9F3999571}"/>
              </a:ext>
            </a:extLst>
          </p:cNvPr>
          <p:cNvSpPr>
            <a:spLocks noGrp="1"/>
          </p:cNvSpPr>
          <p:nvPr>
            <p:ph idx="1"/>
          </p:nvPr>
        </p:nvSpPr>
        <p:spPr>
          <a:xfrm>
            <a:off x="838200" y="4886141"/>
            <a:ext cx="10515600" cy="1109466"/>
          </a:xfrm>
        </p:spPr>
        <p:txBody>
          <a:bodyPr>
            <a:normAutofit fontScale="40000" lnSpcReduction="20000"/>
          </a:bodyPr>
          <a:lstStyle/>
          <a:p>
            <a:r>
              <a:rPr lang="en-US" dirty="0"/>
              <a:t>Key modelling steps/assumptions</a:t>
            </a:r>
          </a:p>
          <a:p>
            <a:pPr lvl="1"/>
            <a:r>
              <a:rPr lang="en-US" dirty="0"/>
              <a:t>Only “stable” observations were used</a:t>
            </a:r>
          </a:p>
          <a:p>
            <a:pPr lvl="1"/>
            <a:r>
              <a:rPr lang="en-US" dirty="0"/>
              <a:t>The input feature vectors were (row) normalized prior to running the model (to eliminate weight bias).</a:t>
            </a:r>
          </a:p>
          <a:p>
            <a:pPr lvl="1"/>
            <a:r>
              <a:rPr lang="en-US" dirty="0"/>
              <a:t>Model evaluation (cross-validation) was done using repeated train/test splits (10x) with a train/test split ratio of 90/10.</a:t>
            </a:r>
          </a:p>
          <a:p>
            <a:pPr lvl="1"/>
            <a:r>
              <a:rPr lang="en-US" dirty="0"/>
              <a:t>The observations were shuffled between splits. </a:t>
            </a:r>
          </a:p>
          <a:p>
            <a:pPr lvl="1"/>
            <a:r>
              <a:rPr lang="en-US" dirty="0"/>
              <a:t>Mean Squared Error (MSE), Root Mean Squared Error (RMSE), Mean Absolute Error (MAE) and R2 were used as evaluation metrics for the comparison work. </a:t>
            </a:r>
          </a:p>
          <a:p>
            <a:endParaRPr lang="en-US" dirty="0"/>
          </a:p>
        </p:txBody>
      </p:sp>
      <p:pic>
        <p:nvPicPr>
          <p:cNvPr id="4" name="Picture 3" descr="A graph of a graph&#10;&#10;Description automatically generated">
            <a:extLst>
              <a:ext uri="{FF2B5EF4-FFF2-40B4-BE49-F238E27FC236}">
                <a16:creationId xmlns:a16="http://schemas.microsoft.com/office/drawing/2014/main" id="{A0B92BFA-7899-BB28-F776-EFC89CB7A43C}"/>
              </a:ext>
            </a:extLst>
          </p:cNvPr>
          <p:cNvPicPr>
            <a:picLocks noChangeAspect="1"/>
          </p:cNvPicPr>
          <p:nvPr/>
        </p:nvPicPr>
        <p:blipFill>
          <a:blip r:embed="rId3"/>
          <a:stretch>
            <a:fillRect/>
          </a:stretch>
        </p:blipFill>
        <p:spPr>
          <a:xfrm>
            <a:off x="6182687" y="1417126"/>
            <a:ext cx="5280597" cy="3502656"/>
          </a:xfrm>
          <a:prstGeom prst="rect">
            <a:avLst/>
          </a:prstGeom>
        </p:spPr>
      </p:pic>
      <p:graphicFrame>
        <p:nvGraphicFramePr>
          <p:cNvPr id="5" name="Object 4">
            <a:extLst>
              <a:ext uri="{FF2B5EF4-FFF2-40B4-BE49-F238E27FC236}">
                <a16:creationId xmlns:a16="http://schemas.microsoft.com/office/drawing/2014/main" id="{545924C0-22DF-5390-DD36-DA8C421F7271}"/>
              </a:ext>
            </a:extLst>
          </p:cNvPr>
          <p:cNvGraphicFramePr>
            <a:graphicFrameLocks noChangeAspect="1"/>
          </p:cNvGraphicFramePr>
          <p:nvPr>
            <p:extLst>
              <p:ext uri="{D42A27DB-BD31-4B8C-83A1-F6EECF244321}">
                <p14:modId xmlns:p14="http://schemas.microsoft.com/office/powerpoint/2010/main" val="2847894384"/>
              </p:ext>
            </p:extLst>
          </p:nvPr>
        </p:nvGraphicFramePr>
        <p:xfrm>
          <a:off x="537237" y="1599713"/>
          <a:ext cx="5472078" cy="3137483"/>
        </p:xfrm>
        <a:graphic>
          <a:graphicData uri="http://schemas.openxmlformats.org/presentationml/2006/ole">
            <mc:AlternateContent xmlns:mc="http://schemas.openxmlformats.org/markup-compatibility/2006">
              <mc:Choice xmlns:v="urn:schemas-microsoft-com:vml" Requires="v">
                <p:oleObj name="Document" r:id="rId4" imgW="5730832" imgH="2857347" progId="Word.Document.12">
                  <p:embed/>
                </p:oleObj>
              </mc:Choice>
              <mc:Fallback>
                <p:oleObj name="Document" r:id="rId4" imgW="5730832" imgH="2857347" progId="Word.Document.12">
                  <p:embed/>
                  <p:pic>
                    <p:nvPicPr>
                      <p:cNvPr id="9" name="Object 8">
                        <a:extLst>
                          <a:ext uri="{FF2B5EF4-FFF2-40B4-BE49-F238E27FC236}">
                            <a16:creationId xmlns:a16="http://schemas.microsoft.com/office/drawing/2014/main" id="{E82FC692-B3C5-C601-8FFB-4D8FC8C39AF4}"/>
                          </a:ext>
                        </a:extLst>
                      </p:cNvPr>
                      <p:cNvPicPr/>
                      <p:nvPr/>
                    </p:nvPicPr>
                    <p:blipFill>
                      <a:blip r:embed="rId5"/>
                      <a:stretch>
                        <a:fillRect/>
                      </a:stretch>
                    </p:blipFill>
                    <p:spPr>
                      <a:xfrm>
                        <a:off x="537237" y="1599713"/>
                        <a:ext cx="5472078" cy="3137483"/>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0770DFD2-D245-673C-1D55-82EF096D04A8}"/>
              </a:ext>
            </a:extLst>
          </p:cNvPr>
          <p:cNvSpPr/>
          <p:nvPr/>
        </p:nvSpPr>
        <p:spPr>
          <a:xfrm>
            <a:off x="6940626" y="1671539"/>
            <a:ext cx="275422" cy="3320069"/>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AC129B-415D-930C-2D2D-14C5EBA67239}"/>
              </a:ext>
            </a:extLst>
          </p:cNvPr>
          <p:cNvSpPr/>
          <p:nvPr/>
        </p:nvSpPr>
        <p:spPr>
          <a:xfrm>
            <a:off x="9869279" y="1691735"/>
            <a:ext cx="275422" cy="3320069"/>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4658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9.1|13.3|12.1|29.5|47.7"/>
</p:tagLst>
</file>

<file path=ppt/tags/tag2.xml><?xml version="1.0" encoding="utf-8"?>
<p:tagLst xmlns:a="http://schemas.openxmlformats.org/drawingml/2006/main" xmlns:r="http://schemas.openxmlformats.org/officeDocument/2006/relationships" xmlns:p="http://schemas.openxmlformats.org/presentationml/2006/main">
  <p:tag name="TIMING" val="|12.8|18.8|11.7|5.6"/>
</p:tagLst>
</file>

<file path=ppt/tags/tag3.xml><?xml version="1.0" encoding="utf-8"?>
<p:tagLst xmlns:a="http://schemas.openxmlformats.org/drawingml/2006/main" xmlns:r="http://schemas.openxmlformats.org/officeDocument/2006/relationships" xmlns:p="http://schemas.openxmlformats.org/presentationml/2006/main">
  <p:tag name="TIMING" val="|59.9|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604e031-f840-4ad5-97d2-0b99280ee730" xsi:nil="true"/>
    <_Flow_SignoffStatus xmlns="7604e031-f840-4ad5-97d2-0b99280ee730" xsi:nil="true"/>
    <SharedWithUsers xmlns="c4b40482-04a4-480f-b826-6548c4a2bcf1">
      <UserInfo>
        <DisplayName/>
        <AccountId xsi:nil="true"/>
        <AccountType/>
      </UserInfo>
    </SharedWithUsers>
    <lcf76f155ced4ddcb4097134ff3c332f xmlns="7604e031-f840-4ad5-97d2-0b99280ee730">
      <Terms xmlns="http://schemas.microsoft.com/office/infopath/2007/PartnerControls"/>
    </lcf76f155ced4ddcb4097134ff3c332f>
    <TaxCatchAll xmlns="c4b40482-04a4-480f-b826-6548c4a2bcf1" xsi:nil="true"/>
  </documentManagement>
</p:properties>
</file>

<file path=customXml/itemProps1.xml><?xml version="1.0" encoding="utf-8"?>
<ds:datastoreItem xmlns:ds="http://schemas.openxmlformats.org/officeDocument/2006/customXml" ds:itemID="{FEAA72A6-F3B8-43D8-8B70-D4621BEC8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555C05-0249-4FB9-826C-34E89962A0F2}">
  <ds:schemaRefs>
    <ds:schemaRef ds:uri="http://schemas.microsoft.com/sharepoint/v3/contenttype/forms"/>
  </ds:schemaRefs>
</ds:datastoreItem>
</file>

<file path=customXml/itemProps3.xml><?xml version="1.0" encoding="utf-8"?>
<ds:datastoreItem xmlns:ds="http://schemas.openxmlformats.org/officeDocument/2006/customXml" ds:itemID="{6D8B8FA8-C9A0-4E71-B309-5B086541EB4B}"/>
</file>

<file path=docProps/app.xml><?xml version="1.0" encoding="utf-8"?>
<Properties xmlns="http://schemas.openxmlformats.org/officeDocument/2006/extended-properties" xmlns:vt="http://schemas.openxmlformats.org/officeDocument/2006/docPropsVTypes">
  <Template/>
  <TotalTime>6286</TotalTime>
  <Words>1498</Words>
  <Application>Microsoft Office PowerPoint</Application>
  <PresentationFormat>Widescreen</PresentationFormat>
  <Paragraphs>317</Paragraphs>
  <Slides>17</Slides>
  <Notes>6</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Calibri Light</vt:lpstr>
      <vt:lpstr>Custom Design</vt:lpstr>
      <vt:lpstr>Office Theme</vt:lpstr>
      <vt:lpstr>Document</vt:lpstr>
      <vt:lpstr>PowerPoint Presentation</vt:lpstr>
      <vt:lpstr>Meet the Presenter</vt:lpstr>
      <vt:lpstr>Disclaimer</vt:lpstr>
      <vt:lpstr>Contents</vt:lpstr>
      <vt:lpstr>Why this work?</vt:lpstr>
      <vt:lpstr>PowerPoint Presentation</vt:lpstr>
      <vt:lpstr>Why Prairie Grass?</vt:lpstr>
      <vt:lpstr>Model Input / Output (Target) Features</vt:lpstr>
      <vt:lpstr>Model Identification / Selection</vt:lpstr>
      <vt:lpstr>Model Performance (1): Neural Network and XRT</vt:lpstr>
      <vt:lpstr>Model Performance (2): Comparison with “Mathematical” models</vt:lpstr>
      <vt:lpstr>Model Performance (3): Comparison with other “Data-driven” models</vt:lpstr>
      <vt:lpstr>Conclusions</vt:lpstr>
      <vt:lpstr>Industry Application</vt:lpstr>
      <vt:lpstr>Sample Prediction Use-Case from the models </vt:lpstr>
      <vt:lpstr>Final Reflection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Bubb</dc:creator>
  <cp:lastModifiedBy>Shaba, Kenny</cp:lastModifiedBy>
  <cp:revision>71</cp:revision>
  <dcterms:created xsi:type="dcterms:W3CDTF">2020-10-02T10:29:52Z</dcterms:created>
  <dcterms:modified xsi:type="dcterms:W3CDTF">2023-10-20T09:52:58Z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f2a5e4-10d8-4dfe-8082-7352c27520cb_Enabled">
    <vt:lpwstr>true</vt:lpwstr>
  </property>
  <property fmtid="{D5CDD505-2E9C-101B-9397-08002B2CF9AE}" pid="3" name="MSIP_Label_e3f2a5e4-10d8-4dfe-8082-7352c27520cb_SetDate">
    <vt:lpwstr>2023-10-13T18:27:48Z</vt:lpwstr>
  </property>
  <property fmtid="{D5CDD505-2E9C-101B-9397-08002B2CF9AE}" pid="4" name="MSIP_Label_e3f2a5e4-10d8-4dfe-8082-7352c27520cb_Method">
    <vt:lpwstr>Standard</vt:lpwstr>
  </property>
  <property fmtid="{D5CDD505-2E9C-101B-9397-08002B2CF9AE}" pid="5" name="MSIP_Label_e3f2a5e4-10d8-4dfe-8082-7352c27520cb_Name">
    <vt:lpwstr>_Official</vt:lpwstr>
  </property>
  <property fmtid="{D5CDD505-2E9C-101B-9397-08002B2CF9AE}" pid="6" name="MSIP_Label_e3f2a5e4-10d8-4dfe-8082-7352c27520cb_SiteId">
    <vt:lpwstr>2864f69d-77c3-4fbe-bbc0-97502052391a</vt:lpwstr>
  </property>
  <property fmtid="{D5CDD505-2E9C-101B-9397-08002B2CF9AE}" pid="7" name="MSIP_Label_e3f2a5e4-10d8-4dfe-8082-7352c27520cb_ActionId">
    <vt:lpwstr>72867b4e-4f8c-427f-b1d0-3526d4e13ba3</vt:lpwstr>
  </property>
  <property fmtid="{D5CDD505-2E9C-101B-9397-08002B2CF9AE}" pid="8" name="MSIP_Label_e3f2a5e4-10d8-4dfe-8082-7352c27520cb_ContentBits">
    <vt:lpwstr>1</vt:lpwstr>
  </property>
  <property fmtid="{D5CDD505-2E9C-101B-9397-08002B2CF9AE}" pid="9" name="ClassificationContentMarkingHeaderLocations">
    <vt:lpwstr>Custom Design:3\Office Theme:9</vt:lpwstr>
  </property>
  <property fmtid="{D5CDD505-2E9C-101B-9397-08002B2CF9AE}" pid="10" name="ClassificationContentMarkingHeaderText">
    <vt:lpwstr>[OFFICIAL]</vt:lpwstr>
  </property>
  <property fmtid="{D5CDD505-2E9C-101B-9397-08002B2CF9AE}" pid="11" name="ContentTypeId">
    <vt:lpwstr>0x0101000646A3490C442E41AC9620621F1F21BE</vt:lpwstr>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