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557" r:id="rId5"/>
    <p:sldId id="1483" r:id="rId6"/>
    <p:sldId id="1461" r:id="rId7"/>
    <p:sldId id="1470" r:id="rId8"/>
    <p:sldId id="1481" r:id="rId9"/>
    <p:sldId id="1471" r:id="rId10"/>
    <p:sldId id="1480" r:id="rId11"/>
    <p:sldId id="1482" r:id="rId12"/>
    <p:sldId id="1472" r:id="rId13"/>
    <p:sldId id="1484" r:id="rId14"/>
    <p:sldId id="1487" r:id="rId15"/>
    <p:sldId id="1473" r:id="rId16"/>
    <p:sldId id="1477" r:id="rId17"/>
    <p:sldId id="1478" r:id="rId18"/>
    <p:sldId id="1486" r:id="rId19"/>
    <p:sldId id="1444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274592"/>
    <a:srgbClr val="EAEDFB"/>
    <a:srgbClr val="192C5B"/>
    <a:srgbClr val="FF173A"/>
    <a:srgbClr val="324A87"/>
    <a:srgbClr val="EA2C49"/>
    <a:srgbClr val="0725C4"/>
    <a:srgbClr val="FA0A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17" autoAdjust="0"/>
  </p:normalViewPr>
  <p:slideViewPr>
    <p:cSldViewPr snapToGrid="0">
      <p:cViewPr varScale="1">
        <p:scale>
          <a:sx n="110" d="100"/>
          <a:sy n="110" d="100"/>
        </p:scale>
        <p:origin x="594" y="18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B6F050-0EEF-4BF6-8EFA-317BCAF917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4B301-4F54-4C3F-9A7C-4B70386FD2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9DBC0-48DF-49AC-B6F5-DB0789C5925C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B44A3-1BF9-46D6-8CFB-8CD8CBE28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BF6E13-9878-4B80-AEA6-92A58C4CA6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7248E-2C03-4658-9FDA-7423005B5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853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A3C18-4D28-4732-AF5A-D32B697DFD81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B2216-349A-4A0E-9B09-1704E4F1D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870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B2216-349A-4A0E-9B09-1704E4F1D41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98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B2216-349A-4A0E-9B09-1704E4F1D41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685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B2216-349A-4A0E-9B09-1704E4F1D41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848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Performance Shaping Factors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Command’s situational awareness of mooring team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Crew risk awareness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Physically demanding / fatigue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Suboptimal environment conditions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B2216-349A-4A0E-9B09-1704E4F1D41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657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44B763-8F47-4760-8F32-565EC1E221D3}"/>
              </a:ext>
            </a:extLst>
          </p:cNvPr>
          <p:cNvSpPr/>
          <p:nvPr userDrawn="1"/>
        </p:nvSpPr>
        <p:spPr>
          <a:xfrm>
            <a:off x="-117231" y="-140677"/>
            <a:ext cx="12449908" cy="1055077"/>
          </a:xfrm>
          <a:prstGeom prst="rect">
            <a:avLst/>
          </a:prstGeom>
          <a:solidFill>
            <a:srgbClr val="EAEDFB"/>
          </a:solidFill>
          <a:ln w="28575">
            <a:solidFill>
              <a:srgbClr val="2745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15F22-D375-4DFD-99BB-C2AF08F7107E}"/>
              </a:ext>
            </a:extLst>
          </p:cNvPr>
          <p:cNvSpPr/>
          <p:nvPr userDrawn="1"/>
        </p:nvSpPr>
        <p:spPr>
          <a:xfrm>
            <a:off x="-117231" y="5943599"/>
            <a:ext cx="12449908" cy="1055077"/>
          </a:xfrm>
          <a:prstGeom prst="rect">
            <a:avLst/>
          </a:prstGeom>
          <a:solidFill>
            <a:srgbClr val="EAEDFB"/>
          </a:solidFill>
          <a:ln w="19050">
            <a:solidFill>
              <a:srgbClr val="2745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83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B1EEF71-F35E-4D2F-BE14-55B8A56576BD}"/>
              </a:ext>
            </a:extLst>
          </p:cNvPr>
          <p:cNvSpPr/>
          <p:nvPr userDrawn="1"/>
        </p:nvSpPr>
        <p:spPr>
          <a:xfrm>
            <a:off x="-117231" y="-140677"/>
            <a:ext cx="12449908" cy="1055077"/>
          </a:xfrm>
          <a:prstGeom prst="rect">
            <a:avLst/>
          </a:prstGeom>
          <a:solidFill>
            <a:srgbClr val="EAEDFB"/>
          </a:solidFill>
          <a:ln w="28575">
            <a:solidFill>
              <a:srgbClr val="2745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44D281-53FF-41AF-9B22-3815F7A1E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7459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FA92-16B6-4C4F-8A6B-0B1903824A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74592"/>
                </a:solidFill>
              </a:defRPr>
            </a:lvl1pPr>
            <a:lvl2pPr>
              <a:defRPr>
                <a:solidFill>
                  <a:srgbClr val="274592"/>
                </a:solidFill>
              </a:defRPr>
            </a:lvl2pPr>
            <a:lvl3pPr>
              <a:defRPr>
                <a:solidFill>
                  <a:srgbClr val="274592"/>
                </a:solidFill>
              </a:defRPr>
            </a:lvl3pPr>
            <a:lvl4pPr>
              <a:defRPr>
                <a:solidFill>
                  <a:srgbClr val="274592"/>
                </a:solidFill>
              </a:defRPr>
            </a:lvl4pPr>
            <a:lvl5pPr>
              <a:defRPr>
                <a:solidFill>
                  <a:srgbClr val="27459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58D74B-03A9-4B87-8E88-A4BBBE3A3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74592"/>
                </a:solidFill>
              </a:defRPr>
            </a:lvl1pPr>
            <a:lvl2pPr>
              <a:defRPr>
                <a:solidFill>
                  <a:srgbClr val="274592"/>
                </a:solidFill>
              </a:defRPr>
            </a:lvl2pPr>
            <a:lvl3pPr>
              <a:defRPr>
                <a:solidFill>
                  <a:srgbClr val="274592"/>
                </a:solidFill>
              </a:defRPr>
            </a:lvl3pPr>
            <a:lvl4pPr>
              <a:defRPr>
                <a:solidFill>
                  <a:srgbClr val="274592"/>
                </a:solidFill>
              </a:defRPr>
            </a:lvl4pPr>
            <a:lvl5pPr>
              <a:defRPr>
                <a:solidFill>
                  <a:srgbClr val="27459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89958E-8441-4FF9-8AB4-0F9E4F7BFB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162" y="134035"/>
            <a:ext cx="2235622" cy="685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BD8F9C-0B63-4334-A7D9-ABE044744CF0}"/>
              </a:ext>
            </a:extLst>
          </p:cNvPr>
          <p:cNvSpPr txBox="1"/>
          <p:nvPr userDrawn="1"/>
        </p:nvSpPr>
        <p:spPr>
          <a:xfrm>
            <a:off x="8610599" y="6077634"/>
            <a:ext cx="3441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>
                <a:solidFill>
                  <a:srgbClr val="FF17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MINIMISING</a:t>
            </a: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>
                <a:solidFill>
                  <a:srgbClr val="2745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</a:p>
          <a:p>
            <a:pPr algn="r"/>
            <a:r>
              <a:rPr lang="en-GB" b="1">
                <a:solidFill>
                  <a:srgbClr val="FF17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MAXIMISING</a:t>
            </a: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>
                <a:solidFill>
                  <a:srgbClr val="2745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965693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D433A-9050-4E87-BD2E-90CFE5D5C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B978E-E9AB-4CB4-A27F-2D9B39F61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9E6E6E-00C1-41B8-B480-795F59887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B697A-1183-45B4-B14E-103518A51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789A4-F7C4-4256-BEB3-E94E8952DA7D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2411A-CD9C-4594-BF2F-D00AB2685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004689-27A2-4B67-9E51-D2BF66A3D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F5E53-626C-40D9-BBC5-5E482CDCE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542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260A7-2445-4A9E-8883-F1F6967CB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620083-20DB-4CE7-BE60-94E0EDD491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994537-8812-4D39-8DE2-E6D28B718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2A67E-567E-4DC6-9F5D-F0FD0EF35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789A4-F7C4-4256-BEB3-E94E8952DA7D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12FAB0-2A1F-451B-8A4A-30BA43270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84C2BB-B086-4DE8-990A-75F8A6F3F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F5E53-626C-40D9-BBC5-5E482CDCE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030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10687051" cy="9906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857EB-0B3B-4507-AE23-2A01DF5F0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32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EA7950C-ECA4-4575-9EE0-6ACABA30C864}"/>
              </a:ext>
            </a:extLst>
          </p:cNvPr>
          <p:cNvSpPr/>
          <p:nvPr userDrawn="1"/>
        </p:nvSpPr>
        <p:spPr>
          <a:xfrm>
            <a:off x="-117231" y="-140677"/>
            <a:ext cx="12449908" cy="1055077"/>
          </a:xfrm>
          <a:prstGeom prst="rect">
            <a:avLst/>
          </a:prstGeom>
          <a:solidFill>
            <a:srgbClr val="EAEDFB"/>
          </a:solidFill>
          <a:ln w="28575">
            <a:solidFill>
              <a:srgbClr val="2745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MES Logo">
            <a:extLst>
              <a:ext uri="{FF2B5EF4-FFF2-40B4-BE49-F238E27FC236}">
                <a16:creationId xmlns:a16="http://schemas.microsoft.com/office/drawing/2014/main" id="{4A3DB932-27CF-4EFB-8819-D6DB443FBD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162" y="134035"/>
            <a:ext cx="2235622" cy="685800"/>
          </a:xfrm>
          <a:prstGeom prst="rect">
            <a:avLst/>
          </a:prstGeom>
        </p:spPr>
      </p:pic>
      <p:sp>
        <p:nvSpPr>
          <p:cNvPr id="7" name="MES Slogan">
            <a:extLst>
              <a:ext uri="{FF2B5EF4-FFF2-40B4-BE49-F238E27FC236}">
                <a16:creationId xmlns:a16="http://schemas.microsoft.com/office/drawing/2014/main" id="{ED5AA8FF-52C6-410A-A7E9-5D09B6BB36E6}"/>
              </a:ext>
            </a:extLst>
          </p:cNvPr>
          <p:cNvSpPr txBox="1"/>
          <p:nvPr userDrawn="1"/>
        </p:nvSpPr>
        <p:spPr>
          <a:xfrm>
            <a:off x="8610599" y="6077634"/>
            <a:ext cx="3441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>
                <a:solidFill>
                  <a:srgbClr val="FF17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MINIMISING</a:t>
            </a: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>
                <a:solidFill>
                  <a:srgbClr val="2745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</a:p>
          <a:p>
            <a:pPr algn="r"/>
            <a:r>
              <a:rPr lang="en-GB" b="1">
                <a:solidFill>
                  <a:srgbClr val="FF17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MAXIMISING</a:t>
            </a: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>
                <a:solidFill>
                  <a:srgbClr val="2745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E5B977-25E4-4F68-86D6-D52375498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16" y="134035"/>
            <a:ext cx="9675946" cy="78036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27459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134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no sloga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EA7950C-ECA4-4575-9EE0-6ACABA30C864}"/>
              </a:ext>
            </a:extLst>
          </p:cNvPr>
          <p:cNvSpPr/>
          <p:nvPr userDrawn="1"/>
        </p:nvSpPr>
        <p:spPr>
          <a:xfrm>
            <a:off x="-117231" y="-140677"/>
            <a:ext cx="12449908" cy="1055077"/>
          </a:xfrm>
          <a:prstGeom prst="rect">
            <a:avLst/>
          </a:prstGeom>
          <a:solidFill>
            <a:srgbClr val="EAEDFB"/>
          </a:solidFill>
          <a:ln w="28575">
            <a:solidFill>
              <a:srgbClr val="2745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MES Logo">
            <a:extLst>
              <a:ext uri="{FF2B5EF4-FFF2-40B4-BE49-F238E27FC236}">
                <a16:creationId xmlns:a16="http://schemas.microsoft.com/office/drawing/2014/main" id="{4A3DB932-27CF-4EFB-8819-D6DB443FBD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162" y="134035"/>
            <a:ext cx="2235622" cy="685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E5B977-25E4-4F68-86D6-D52375498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16" y="134035"/>
            <a:ext cx="9675946" cy="78036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27459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742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Logo+Sloga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8CB17E-F990-40A9-A517-C29A87C4C18F}"/>
              </a:ext>
            </a:extLst>
          </p:cNvPr>
          <p:cNvSpPr/>
          <p:nvPr userDrawn="1"/>
        </p:nvSpPr>
        <p:spPr>
          <a:xfrm>
            <a:off x="-117231" y="-140677"/>
            <a:ext cx="12449908" cy="1055077"/>
          </a:xfrm>
          <a:prstGeom prst="rect">
            <a:avLst/>
          </a:prstGeom>
          <a:solidFill>
            <a:srgbClr val="EAEDFB"/>
          </a:solidFill>
          <a:ln w="28575">
            <a:solidFill>
              <a:srgbClr val="2745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MES Logo">
            <a:extLst>
              <a:ext uri="{FF2B5EF4-FFF2-40B4-BE49-F238E27FC236}">
                <a16:creationId xmlns:a16="http://schemas.microsoft.com/office/drawing/2014/main" id="{EB01E134-30CD-4AAE-9001-C31506DDD5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162" y="134035"/>
            <a:ext cx="2235622" cy="685800"/>
          </a:xfrm>
          <a:prstGeom prst="rect">
            <a:avLst/>
          </a:prstGeom>
        </p:spPr>
      </p:pic>
      <p:sp>
        <p:nvSpPr>
          <p:cNvPr id="7" name="MES Slogan">
            <a:extLst>
              <a:ext uri="{FF2B5EF4-FFF2-40B4-BE49-F238E27FC236}">
                <a16:creationId xmlns:a16="http://schemas.microsoft.com/office/drawing/2014/main" id="{5D74E2A8-6D50-47BC-B350-C5F0AF8FCD84}"/>
              </a:ext>
            </a:extLst>
          </p:cNvPr>
          <p:cNvSpPr txBox="1"/>
          <p:nvPr userDrawn="1"/>
        </p:nvSpPr>
        <p:spPr>
          <a:xfrm>
            <a:off x="8610599" y="6077634"/>
            <a:ext cx="3441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>
                <a:solidFill>
                  <a:srgbClr val="FF17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MINIMISING</a:t>
            </a: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>
                <a:solidFill>
                  <a:srgbClr val="2745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</a:p>
          <a:p>
            <a:pPr algn="r"/>
            <a:r>
              <a:rPr lang="en-GB" b="1">
                <a:solidFill>
                  <a:srgbClr val="FF17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MAXIMISING</a:t>
            </a: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>
                <a:solidFill>
                  <a:srgbClr val="2745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269618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DD6BF77-DAA4-4865-8B93-AE3E9CC1556E}"/>
              </a:ext>
            </a:extLst>
          </p:cNvPr>
          <p:cNvSpPr/>
          <p:nvPr userDrawn="1"/>
        </p:nvSpPr>
        <p:spPr>
          <a:xfrm>
            <a:off x="-117231" y="5943599"/>
            <a:ext cx="12449908" cy="1055077"/>
          </a:xfrm>
          <a:prstGeom prst="rect">
            <a:avLst/>
          </a:prstGeom>
          <a:solidFill>
            <a:srgbClr val="EAEDFB"/>
          </a:solidFill>
          <a:ln w="19050">
            <a:solidFill>
              <a:srgbClr val="2745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49A2A3-296E-4F03-B2E4-D463BD07B5BB}"/>
              </a:ext>
            </a:extLst>
          </p:cNvPr>
          <p:cNvSpPr/>
          <p:nvPr userDrawn="1"/>
        </p:nvSpPr>
        <p:spPr>
          <a:xfrm>
            <a:off x="-117231" y="-140677"/>
            <a:ext cx="12449908" cy="1055077"/>
          </a:xfrm>
          <a:prstGeom prst="rect">
            <a:avLst/>
          </a:prstGeom>
          <a:solidFill>
            <a:srgbClr val="EAEDFB"/>
          </a:solidFill>
          <a:ln w="28575">
            <a:solidFill>
              <a:srgbClr val="2745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A646FC-6A7F-44E9-BA5C-D32C41F3D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27459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2D6118-4363-42FE-8626-4D969C02D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7459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MES Logo">
            <a:extLst>
              <a:ext uri="{FF2B5EF4-FFF2-40B4-BE49-F238E27FC236}">
                <a16:creationId xmlns:a16="http://schemas.microsoft.com/office/drawing/2014/main" id="{53D385D3-EDB7-4616-8503-1816050269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162" y="134035"/>
            <a:ext cx="2235622" cy="685800"/>
          </a:xfrm>
          <a:prstGeom prst="rect">
            <a:avLst/>
          </a:prstGeom>
        </p:spPr>
      </p:pic>
      <p:sp>
        <p:nvSpPr>
          <p:cNvPr id="8" name="MES Slogan">
            <a:extLst>
              <a:ext uri="{FF2B5EF4-FFF2-40B4-BE49-F238E27FC236}">
                <a16:creationId xmlns:a16="http://schemas.microsoft.com/office/drawing/2014/main" id="{C7C2E857-6E83-426C-9FCA-EFE30FBB0542}"/>
              </a:ext>
            </a:extLst>
          </p:cNvPr>
          <p:cNvSpPr txBox="1"/>
          <p:nvPr userDrawn="1"/>
        </p:nvSpPr>
        <p:spPr>
          <a:xfrm>
            <a:off x="8610599" y="6077634"/>
            <a:ext cx="3441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>
                <a:solidFill>
                  <a:srgbClr val="FF17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MINIMISING</a:t>
            </a: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>
                <a:solidFill>
                  <a:srgbClr val="2745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</a:p>
          <a:p>
            <a:pPr algn="r"/>
            <a:r>
              <a:rPr lang="en-GB" b="1">
                <a:solidFill>
                  <a:srgbClr val="FF17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MAXIMISING</a:t>
            </a: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>
                <a:solidFill>
                  <a:srgbClr val="2745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208242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58EBFE-2F20-4CDB-BBA3-C19C68572D19}"/>
              </a:ext>
            </a:extLst>
          </p:cNvPr>
          <p:cNvSpPr/>
          <p:nvPr userDrawn="1"/>
        </p:nvSpPr>
        <p:spPr>
          <a:xfrm>
            <a:off x="-117231" y="-140677"/>
            <a:ext cx="12449908" cy="1055077"/>
          </a:xfrm>
          <a:prstGeom prst="rect">
            <a:avLst/>
          </a:prstGeom>
          <a:solidFill>
            <a:srgbClr val="EAEDFB"/>
          </a:solidFill>
          <a:ln w="28575">
            <a:solidFill>
              <a:srgbClr val="2745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14F57-3A24-4E0F-9553-4A212D3AC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16" y="1722665"/>
            <a:ext cx="11911568" cy="4351338"/>
          </a:xfr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rgbClr val="274592"/>
                </a:solidFill>
              </a:defRPr>
            </a:lvl1pPr>
            <a:lvl2pPr>
              <a:lnSpc>
                <a:spcPct val="100000"/>
              </a:lnSpc>
              <a:defRPr sz="2200">
                <a:solidFill>
                  <a:srgbClr val="274592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274592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274592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27459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MES Logo">
            <a:extLst>
              <a:ext uri="{FF2B5EF4-FFF2-40B4-BE49-F238E27FC236}">
                <a16:creationId xmlns:a16="http://schemas.microsoft.com/office/drawing/2014/main" id="{98DA13DB-63E6-4D1C-94C2-0FE5A95F0D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162" y="134035"/>
            <a:ext cx="2235622" cy="685800"/>
          </a:xfrm>
          <a:prstGeom prst="rect">
            <a:avLst/>
          </a:prstGeom>
        </p:spPr>
      </p:pic>
      <p:sp>
        <p:nvSpPr>
          <p:cNvPr id="8" name="MES Slogan">
            <a:extLst>
              <a:ext uri="{FF2B5EF4-FFF2-40B4-BE49-F238E27FC236}">
                <a16:creationId xmlns:a16="http://schemas.microsoft.com/office/drawing/2014/main" id="{59BCC7D9-D0AF-4BFC-887B-2B7B9E52EEC5}"/>
              </a:ext>
            </a:extLst>
          </p:cNvPr>
          <p:cNvSpPr txBox="1"/>
          <p:nvPr userDrawn="1"/>
        </p:nvSpPr>
        <p:spPr>
          <a:xfrm>
            <a:off x="8610599" y="6077634"/>
            <a:ext cx="3441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>
                <a:solidFill>
                  <a:srgbClr val="FF17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MINIMISING</a:t>
            </a: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>
                <a:solidFill>
                  <a:srgbClr val="2745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</a:p>
          <a:p>
            <a:pPr algn="r"/>
            <a:r>
              <a:rPr lang="en-GB" b="1">
                <a:solidFill>
                  <a:srgbClr val="FF17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MAXIMISING</a:t>
            </a: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>
                <a:solidFill>
                  <a:srgbClr val="2745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7AC34E-4F0E-4CB4-BA28-A792E36FF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16" y="134035"/>
            <a:ext cx="9675946" cy="78036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27459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2F29297-9FBC-405E-B6E1-78DC29DAF5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0216" y="1085170"/>
            <a:ext cx="9675946" cy="466725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27459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6142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90A9856-6948-42E1-ABFE-4DB561967E4D}"/>
              </a:ext>
            </a:extLst>
          </p:cNvPr>
          <p:cNvSpPr/>
          <p:nvPr userDrawn="1"/>
        </p:nvSpPr>
        <p:spPr>
          <a:xfrm>
            <a:off x="-117231" y="-140677"/>
            <a:ext cx="12449908" cy="1055077"/>
          </a:xfrm>
          <a:prstGeom prst="rect">
            <a:avLst/>
          </a:prstGeom>
          <a:solidFill>
            <a:srgbClr val="EAEDFB"/>
          </a:solidFill>
          <a:ln w="28575">
            <a:solidFill>
              <a:srgbClr val="2745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39099-2ECE-4E9C-89FD-3BC22F4EE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5771" y="1085170"/>
            <a:ext cx="5720216" cy="466725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27459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7AC891-1199-47CC-80C5-20C64027A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5771" y="1551896"/>
            <a:ext cx="5720216" cy="4523248"/>
          </a:xfrm>
        </p:spPr>
        <p:txBody>
          <a:bodyPr/>
          <a:lstStyle>
            <a:lvl1pPr>
              <a:defRPr sz="2400">
                <a:solidFill>
                  <a:srgbClr val="274592"/>
                </a:solidFill>
              </a:defRPr>
            </a:lvl1pPr>
            <a:lvl2pPr>
              <a:defRPr sz="2200">
                <a:solidFill>
                  <a:srgbClr val="274592"/>
                </a:solidFill>
              </a:defRPr>
            </a:lvl2pPr>
            <a:lvl3pPr>
              <a:defRPr>
                <a:solidFill>
                  <a:srgbClr val="274592"/>
                </a:solidFill>
              </a:defRPr>
            </a:lvl3pPr>
            <a:lvl4pPr>
              <a:defRPr>
                <a:solidFill>
                  <a:srgbClr val="274592"/>
                </a:solidFill>
              </a:defRPr>
            </a:lvl4pPr>
            <a:lvl5pPr>
              <a:defRPr>
                <a:solidFill>
                  <a:srgbClr val="27459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AF87FC-1C5E-432F-B5CF-7AEA69231B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1085170"/>
            <a:ext cx="5720400" cy="466725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rgbClr val="27459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EC7C59-9279-42D9-A7C2-DD5E105D65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1551896"/>
            <a:ext cx="5720400" cy="4523248"/>
          </a:xfrm>
        </p:spPr>
        <p:txBody>
          <a:bodyPr/>
          <a:lstStyle>
            <a:lvl1pPr>
              <a:defRPr sz="2400">
                <a:solidFill>
                  <a:srgbClr val="274592"/>
                </a:solidFill>
              </a:defRPr>
            </a:lvl1pPr>
            <a:lvl2pPr>
              <a:defRPr sz="2200">
                <a:solidFill>
                  <a:srgbClr val="274592"/>
                </a:solidFill>
              </a:defRPr>
            </a:lvl2pPr>
            <a:lvl3pPr>
              <a:defRPr>
                <a:solidFill>
                  <a:srgbClr val="274592"/>
                </a:solidFill>
              </a:defRPr>
            </a:lvl3pPr>
            <a:lvl4pPr>
              <a:defRPr>
                <a:solidFill>
                  <a:srgbClr val="274592"/>
                </a:solidFill>
              </a:defRPr>
            </a:lvl4pPr>
            <a:lvl5pPr>
              <a:defRPr>
                <a:solidFill>
                  <a:srgbClr val="27459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MES Logo">
            <a:extLst>
              <a:ext uri="{FF2B5EF4-FFF2-40B4-BE49-F238E27FC236}">
                <a16:creationId xmlns:a16="http://schemas.microsoft.com/office/drawing/2014/main" id="{21BB48D6-580B-4EFF-9EFE-74A2A61FCD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162" y="134035"/>
            <a:ext cx="2235622" cy="685800"/>
          </a:xfrm>
          <a:prstGeom prst="rect">
            <a:avLst/>
          </a:prstGeom>
        </p:spPr>
      </p:pic>
      <p:sp>
        <p:nvSpPr>
          <p:cNvPr id="11" name="MES Slogan">
            <a:extLst>
              <a:ext uri="{FF2B5EF4-FFF2-40B4-BE49-F238E27FC236}">
                <a16:creationId xmlns:a16="http://schemas.microsoft.com/office/drawing/2014/main" id="{D595DD66-F93F-464B-9EE1-97151476E238}"/>
              </a:ext>
            </a:extLst>
          </p:cNvPr>
          <p:cNvSpPr txBox="1"/>
          <p:nvPr userDrawn="1"/>
        </p:nvSpPr>
        <p:spPr>
          <a:xfrm>
            <a:off x="8610599" y="6077634"/>
            <a:ext cx="3441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>
                <a:solidFill>
                  <a:srgbClr val="FF17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MINIMISING</a:t>
            </a: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>
                <a:solidFill>
                  <a:srgbClr val="2745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</a:p>
          <a:p>
            <a:pPr algn="r"/>
            <a:r>
              <a:rPr lang="en-GB" b="1">
                <a:solidFill>
                  <a:srgbClr val="FF17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MAXIMISING</a:t>
            </a: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>
                <a:solidFill>
                  <a:srgbClr val="2745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BBE6C08-867C-4A79-A70A-E1B5F81C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16" y="134035"/>
            <a:ext cx="9675946" cy="78036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27459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9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024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2886CD6-C396-45FE-9BAA-0B1FD658203E}"/>
              </a:ext>
            </a:extLst>
          </p:cNvPr>
          <p:cNvSpPr/>
          <p:nvPr userDrawn="1"/>
        </p:nvSpPr>
        <p:spPr>
          <a:xfrm>
            <a:off x="-117231" y="5943599"/>
            <a:ext cx="12449908" cy="1055077"/>
          </a:xfrm>
          <a:prstGeom prst="rect">
            <a:avLst/>
          </a:prstGeom>
          <a:solidFill>
            <a:srgbClr val="EAEDFB"/>
          </a:solidFill>
          <a:ln w="19050">
            <a:solidFill>
              <a:srgbClr val="2745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3670AA-4FC9-4F8B-BB5E-7256C4F5704E}"/>
              </a:ext>
            </a:extLst>
          </p:cNvPr>
          <p:cNvSpPr/>
          <p:nvPr userDrawn="1"/>
        </p:nvSpPr>
        <p:spPr>
          <a:xfrm>
            <a:off x="-117231" y="-140677"/>
            <a:ext cx="12449908" cy="1055077"/>
          </a:xfrm>
          <a:prstGeom prst="rect">
            <a:avLst/>
          </a:prstGeom>
          <a:solidFill>
            <a:srgbClr val="EAEDFB"/>
          </a:solidFill>
          <a:ln w="28575">
            <a:solidFill>
              <a:srgbClr val="2745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FAB2C9-F0C9-439E-B030-230A70056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27459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516D5-484F-4958-BA1B-15F1D276B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27459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D0A072-D289-4E72-B942-6921555541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162" y="134035"/>
            <a:ext cx="2235622" cy="685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9D37A9-8465-42CF-8E1C-110217F124A2}"/>
              </a:ext>
            </a:extLst>
          </p:cNvPr>
          <p:cNvSpPr txBox="1"/>
          <p:nvPr userDrawn="1"/>
        </p:nvSpPr>
        <p:spPr>
          <a:xfrm>
            <a:off x="8610599" y="6077634"/>
            <a:ext cx="3441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>
                <a:solidFill>
                  <a:srgbClr val="FF17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MINIMISING</a:t>
            </a: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>
                <a:solidFill>
                  <a:srgbClr val="2745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</a:p>
          <a:p>
            <a:pPr algn="r"/>
            <a:r>
              <a:rPr lang="en-GB" b="1">
                <a:solidFill>
                  <a:srgbClr val="FF17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MAXIMISING</a:t>
            </a: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>
                <a:solidFill>
                  <a:srgbClr val="2745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172033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CF45A1-5719-4AFC-9F5F-E4268F149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ED460-4DD3-4FED-AF0F-2070AE787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ED19A-603A-4D0E-A5EE-2DB01D9FA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789A4-F7C4-4256-BEB3-E94E8952DA7D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A4C51-C8FA-4174-9B74-F8E4683963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BE9CF-774E-4463-8556-82081C7DA0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F5E53-626C-40D9-BBC5-5E482CDCE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4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4" r:id="rId2"/>
    <p:sldLayoutId id="2147483662" r:id="rId3"/>
    <p:sldLayoutId id="2147483660" r:id="rId4"/>
    <p:sldLayoutId id="2147483649" r:id="rId5"/>
    <p:sldLayoutId id="2147483650" r:id="rId6"/>
    <p:sldLayoutId id="2147483653" r:id="rId7"/>
    <p:sldLayoutId id="2147483655" r:id="rId8"/>
    <p:sldLayoutId id="2147483651" r:id="rId9"/>
    <p:sldLayoutId id="2147483652" r:id="rId10"/>
    <p:sldLayoutId id="2147483656" r:id="rId11"/>
    <p:sldLayoutId id="2147483657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7459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7459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7459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7459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7459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7459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riccardo.bandini@mes-international.com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8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78EEA-FCD1-4EDC-A962-1A570D66C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1002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GB" dirty="0"/>
              <a:t>Safety Critical Task Analysis </a:t>
            </a:r>
            <a:br>
              <a:rPr lang="en-GB" dirty="0"/>
            </a:br>
            <a:r>
              <a:rPr lang="en-GB" sz="3100" dirty="0"/>
              <a:t>Practical Examples and Application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9DF318-9869-4860-882A-424CB2EB3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0737"/>
            <a:ext cx="9144000" cy="99634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Toby Garner BSc, MSc, C.ErgHF</a:t>
            </a:r>
          </a:p>
          <a:p>
            <a:r>
              <a:rPr lang="en-GB" dirty="0"/>
              <a:t>Human Factors Consultant</a:t>
            </a:r>
          </a:p>
          <a:p>
            <a:r>
              <a:rPr lang="en-GB" dirty="0"/>
              <a:t>Monaco Engineering Solutions</a:t>
            </a:r>
          </a:p>
        </p:txBody>
      </p:sp>
    </p:spTree>
    <p:extLst>
      <p:ext uri="{BB962C8B-B14F-4D97-AF65-F5344CB8AC3E}">
        <p14:creationId xmlns:p14="http://schemas.microsoft.com/office/powerpoint/2010/main" val="1076600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0CFE460-8ABD-9EE2-9387-4A574900ACA3}"/>
              </a:ext>
            </a:extLst>
          </p:cNvPr>
          <p:cNvGrpSpPr/>
          <p:nvPr/>
        </p:nvGrpSpPr>
        <p:grpSpPr>
          <a:xfrm>
            <a:off x="211695" y="1281384"/>
            <a:ext cx="360000" cy="288000"/>
            <a:chOff x="541150" y="1890681"/>
            <a:chExt cx="360000" cy="288000"/>
          </a:xfrm>
        </p:grpSpPr>
        <p:sp>
          <p:nvSpPr>
            <p:cNvPr id="4" name="Rectangle: Top Corners Rounded 3">
              <a:extLst>
                <a:ext uri="{FF2B5EF4-FFF2-40B4-BE49-F238E27FC236}">
                  <a16:creationId xmlns:a16="http://schemas.microsoft.com/office/drawing/2014/main" id="{41A6D413-00B6-AA3B-3FD0-B22821C0F79B}"/>
                </a:ext>
              </a:extLst>
            </p:cNvPr>
            <p:cNvSpPr/>
            <p:nvPr/>
          </p:nvSpPr>
          <p:spPr>
            <a:xfrm rot="5400000">
              <a:off x="577150" y="1854681"/>
              <a:ext cx="288000" cy="36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0C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132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AE9001C-36A3-BD6E-8FBE-E568F7BE153E}"/>
                </a:ext>
              </a:extLst>
            </p:cNvPr>
            <p:cNvSpPr/>
            <p:nvPr/>
          </p:nvSpPr>
          <p:spPr>
            <a:xfrm>
              <a:off x="637053" y="1925931"/>
              <a:ext cx="216000" cy="2160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132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b="1" kern="0" dirty="0">
                  <a:solidFill>
                    <a:srgbClr val="000000"/>
                  </a:solidFill>
                  <a:latin typeface="Source Sans Pro"/>
                </a:rPr>
                <a:t>2</a:t>
              </a:r>
              <a:endPara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F83F3-5F61-D4B7-E4A5-CF311FCC8292}"/>
              </a:ext>
            </a:extLst>
          </p:cNvPr>
          <p:cNvCxnSpPr>
            <a:cxnSpLocks/>
          </p:cNvCxnSpPr>
          <p:nvPr/>
        </p:nvCxnSpPr>
        <p:spPr>
          <a:xfrm>
            <a:off x="3588570" y="1289815"/>
            <a:ext cx="0" cy="4896063"/>
          </a:xfrm>
          <a:prstGeom prst="line">
            <a:avLst/>
          </a:prstGeom>
          <a:noFill/>
          <a:ln w="12700" cap="rnd" cmpd="sng" algn="ctr">
            <a:solidFill>
              <a:srgbClr val="7030A0"/>
            </a:solidFill>
            <a:prstDash val="solid"/>
            <a:round/>
          </a:ln>
          <a:effectLst/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2E8F7C7-D9B3-9AA4-1D72-76E583C6A575}"/>
              </a:ext>
            </a:extLst>
          </p:cNvPr>
          <p:cNvSpPr/>
          <p:nvPr/>
        </p:nvSpPr>
        <p:spPr>
          <a:xfrm>
            <a:off x="694400" y="1278001"/>
            <a:ext cx="2574991" cy="5914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6E3FA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l" defTabSz="713232">
              <a:spcBef>
                <a:spcPts val="600"/>
              </a:spcBef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ource Sans Pro"/>
              </a:rPr>
              <a:t>Safety Case (COMAH)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7690A7-D217-59BE-B551-348A2CCC60B4}"/>
              </a:ext>
            </a:extLst>
          </p:cNvPr>
          <p:cNvSpPr/>
          <p:nvPr/>
        </p:nvSpPr>
        <p:spPr>
          <a:xfrm>
            <a:off x="598533" y="2043614"/>
            <a:ext cx="2467864" cy="16857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 lvl="0" defTabSz="713232">
              <a:defRPr/>
            </a:pPr>
            <a:r>
              <a:rPr lang="en-US" sz="1300" b="1" kern="0" dirty="0">
                <a:solidFill>
                  <a:srgbClr val="000000"/>
                </a:solidFill>
                <a:latin typeface="Source Sans Pro"/>
              </a:rPr>
              <a:t>Guidance:  </a:t>
            </a:r>
            <a:r>
              <a:rPr lang="en-US" sz="1300" kern="0" dirty="0">
                <a:solidFill>
                  <a:srgbClr val="000000"/>
                </a:solidFill>
                <a:latin typeface="Source Sans Pro"/>
              </a:rPr>
              <a:t>SCTA Guidance, Energy Institute (EI), 2020.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E6124E-456A-C0D3-1AEC-6F42E617DFBB}"/>
              </a:ext>
            </a:extLst>
          </p:cNvPr>
          <p:cNvCxnSpPr>
            <a:cxnSpLocks/>
          </p:cNvCxnSpPr>
          <p:nvPr/>
        </p:nvCxnSpPr>
        <p:spPr>
          <a:xfrm>
            <a:off x="704502" y="1987881"/>
            <a:ext cx="2564889" cy="0"/>
          </a:xfrm>
          <a:prstGeom prst="line">
            <a:avLst/>
          </a:prstGeom>
          <a:noFill/>
          <a:ln w="12700" cap="rnd" cmpd="sng" algn="ctr">
            <a:solidFill>
              <a:srgbClr val="7030A0"/>
            </a:solidFill>
            <a:prstDash val="solid"/>
            <a:round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AD5823-AF09-BE55-9876-3733A7D7A93A}"/>
              </a:ext>
            </a:extLst>
          </p:cNvPr>
          <p:cNvCxnSpPr>
            <a:cxnSpLocks/>
          </p:cNvCxnSpPr>
          <p:nvPr/>
        </p:nvCxnSpPr>
        <p:spPr>
          <a:xfrm>
            <a:off x="694400" y="2685226"/>
            <a:ext cx="2564889" cy="0"/>
          </a:xfrm>
          <a:prstGeom prst="line">
            <a:avLst/>
          </a:prstGeom>
          <a:noFill/>
          <a:ln w="12700" cap="rnd" cmpd="sng" algn="ctr">
            <a:solidFill>
              <a:srgbClr val="7030A0"/>
            </a:solidFill>
            <a:prstDash val="solid"/>
            <a:round/>
          </a:ln>
          <a:effectLst/>
        </p:spPr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79655B31-BD5A-1D59-4D06-8BC82480B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982" y="1181728"/>
            <a:ext cx="7812004" cy="387203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CB8F6DF-0EDB-BC92-FAEB-AB8877F392A9}"/>
              </a:ext>
            </a:extLst>
          </p:cNvPr>
          <p:cNvSpPr/>
          <p:nvPr/>
        </p:nvSpPr>
        <p:spPr>
          <a:xfrm>
            <a:off x="5961224" y="5254750"/>
            <a:ext cx="3121815" cy="24687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 lvl="0" defTabSz="713232">
              <a:defRPr/>
            </a:pPr>
            <a:r>
              <a:rPr lang="en-US" sz="1300" kern="0" dirty="0">
                <a:solidFill>
                  <a:srgbClr val="000000"/>
                </a:solidFill>
                <a:latin typeface="Source Sans Pro"/>
              </a:rPr>
              <a:t>Fig.1– SCTA excerpt</a:t>
            </a:r>
          </a:p>
        </p:txBody>
      </p:sp>
      <p:pic>
        <p:nvPicPr>
          <p:cNvPr id="24" name="Picture 2" descr="LPG Tanker - LPG Mobile Tanker Manufacturer from Vadodara">
            <a:extLst>
              <a:ext uri="{FF2B5EF4-FFF2-40B4-BE49-F238E27FC236}">
                <a16:creationId xmlns:a16="http://schemas.microsoft.com/office/drawing/2014/main" id="{F8F8B799-A444-BF93-5BCE-E0949C45F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6299" y="2846496"/>
            <a:ext cx="2829508" cy="220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0F1FB2E-3BAC-80F6-2EB9-F95DD8676673}"/>
              </a:ext>
            </a:extLst>
          </p:cNvPr>
          <p:cNvSpPr/>
          <p:nvPr/>
        </p:nvSpPr>
        <p:spPr>
          <a:xfrm>
            <a:off x="894319" y="5048787"/>
            <a:ext cx="3121815" cy="24687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 lvl="0" defTabSz="713232">
              <a:defRPr/>
            </a:pPr>
            <a:r>
              <a:rPr lang="en-US" sz="1300" kern="0" dirty="0">
                <a:solidFill>
                  <a:srgbClr val="000000"/>
                </a:solidFill>
                <a:latin typeface="Source Sans Pro"/>
              </a:rPr>
              <a:t>Fig.1 – Tanker offloading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7BB7CE-A374-B9DE-F2CB-09D62843016A}"/>
              </a:ext>
            </a:extLst>
          </p:cNvPr>
          <p:cNvSpPr/>
          <p:nvPr/>
        </p:nvSpPr>
        <p:spPr>
          <a:xfrm>
            <a:off x="0" y="170387"/>
            <a:ext cx="10707279" cy="205216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3200" dirty="0">
                <a:solidFill>
                  <a:srgbClr val="274592"/>
                </a:solidFill>
                <a:latin typeface="+mj-lt"/>
                <a:ea typeface="+mj-ea"/>
                <a:cs typeface="+mj-cs"/>
              </a:rPr>
              <a:t>Example 2  – COMAH Safety Case</a:t>
            </a:r>
          </a:p>
        </p:txBody>
      </p:sp>
    </p:spTree>
    <p:extLst>
      <p:ext uri="{BB962C8B-B14F-4D97-AF65-F5344CB8AC3E}">
        <p14:creationId xmlns:p14="http://schemas.microsoft.com/office/powerpoint/2010/main" val="2488993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0CFE460-8ABD-9EE2-9387-4A574900ACA3}"/>
              </a:ext>
            </a:extLst>
          </p:cNvPr>
          <p:cNvGrpSpPr/>
          <p:nvPr/>
        </p:nvGrpSpPr>
        <p:grpSpPr>
          <a:xfrm>
            <a:off x="211695" y="1281384"/>
            <a:ext cx="360000" cy="288000"/>
            <a:chOff x="541150" y="1890681"/>
            <a:chExt cx="360000" cy="288000"/>
          </a:xfrm>
        </p:grpSpPr>
        <p:sp>
          <p:nvSpPr>
            <p:cNvPr id="4" name="Rectangle: Top Corners Rounded 3">
              <a:extLst>
                <a:ext uri="{FF2B5EF4-FFF2-40B4-BE49-F238E27FC236}">
                  <a16:creationId xmlns:a16="http://schemas.microsoft.com/office/drawing/2014/main" id="{41A6D413-00B6-AA3B-3FD0-B22821C0F79B}"/>
                </a:ext>
              </a:extLst>
            </p:cNvPr>
            <p:cNvSpPr/>
            <p:nvPr/>
          </p:nvSpPr>
          <p:spPr>
            <a:xfrm rot="5400000">
              <a:off x="577150" y="1854681"/>
              <a:ext cx="288000" cy="36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0C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132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AE9001C-36A3-BD6E-8FBE-E568F7BE153E}"/>
                </a:ext>
              </a:extLst>
            </p:cNvPr>
            <p:cNvSpPr/>
            <p:nvPr/>
          </p:nvSpPr>
          <p:spPr>
            <a:xfrm>
              <a:off x="637053" y="1925931"/>
              <a:ext cx="216000" cy="2160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132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b="1" kern="0" dirty="0">
                  <a:solidFill>
                    <a:srgbClr val="000000"/>
                  </a:solidFill>
                  <a:latin typeface="Source Sans Pro"/>
                </a:rPr>
                <a:t>2</a:t>
              </a:r>
              <a:endPara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F83F3-5F61-D4B7-E4A5-CF311FCC8292}"/>
              </a:ext>
            </a:extLst>
          </p:cNvPr>
          <p:cNvCxnSpPr>
            <a:cxnSpLocks/>
          </p:cNvCxnSpPr>
          <p:nvPr/>
        </p:nvCxnSpPr>
        <p:spPr>
          <a:xfrm>
            <a:off x="3588570" y="1289815"/>
            <a:ext cx="0" cy="4896063"/>
          </a:xfrm>
          <a:prstGeom prst="line">
            <a:avLst/>
          </a:prstGeom>
          <a:noFill/>
          <a:ln w="12700" cap="rnd" cmpd="sng" algn="ctr">
            <a:solidFill>
              <a:srgbClr val="7030A0"/>
            </a:solidFill>
            <a:prstDash val="solid"/>
            <a:round/>
          </a:ln>
          <a:effectLst/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2E8F7C7-D9B3-9AA4-1D72-76E583C6A575}"/>
              </a:ext>
            </a:extLst>
          </p:cNvPr>
          <p:cNvSpPr/>
          <p:nvPr/>
        </p:nvSpPr>
        <p:spPr>
          <a:xfrm>
            <a:off x="694400" y="1278001"/>
            <a:ext cx="2574991" cy="5914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6E3FA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l" defTabSz="713232">
              <a:spcBef>
                <a:spcPts val="600"/>
              </a:spcBef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ource Sans Pro"/>
              </a:rPr>
              <a:t>Safety Case (COMAH)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7690A7-D217-59BE-B551-348A2CCC60B4}"/>
              </a:ext>
            </a:extLst>
          </p:cNvPr>
          <p:cNvSpPr/>
          <p:nvPr/>
        </p:nvSpPr>
        <p:spPr>
          <a:xfrm>
            <a:off x="598533" y="2043614"/>
            <a:ext cx="2467864" cy="16857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 lvl="0" defTabSz="713232">
              <a:defRPr/>
            </a:pPr>
            <a:r>
              <a:rPr lang="en-US" sz="1300" b="1" kern="0" dirty="0">
                <a:solidFill>
                  <a:srgbClr val="000000"/>
                </a:solidFill>
                <a:latin typeface="Source Sans Pro"/>
              </a:rPr>
              <a:t>Guidance:  </a:t>
            </a:r>
            <a:r>
              <a:rPr lang="en-US" sz="1300" kern="0" dirty="0">
                <a:solidFill>
                  <a:srgbClr val="000000"/>
                </a:solidFill>
                <a:latin typeface="Source Sans Pro"/>
              </a:rPr>
              <a:t>SCTA Guidance, Energy Institute (EI), 2020.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E6124E-456A-C0D3-1AEC-6F42E617DFBB}"/>
              </a:ext>
            </a:extLst>
          </p:cNvPr>
          <p:cNvCxnSpPr>
            <a:cxnSpLocks/>
          </p:cNvCxnSpPr>
          <p:nvPr/>
        </p:nvCxnSpPr>
        <p:spPr>
          <a:xfrm>
            <a:off x="704502" y="1987881"/>
            <a:ext cx="2564889" cy="0"/>
          </a:xfrm>
          <a:prstGeom prst="line">
            <a:avLst/>
          </a:prstGeom>
          <a:noFill/>
          <a:ln w="12700" cap="rnd" cmpd="sng" algn="ctr">
            <a:solidFill>
              <a:srgbClr val="7030A0"/>
            </a:solidFill>
            <a:prstDash val="solid"/>
            <a:round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AD5823-AF09-BE55-9876-3733A7D7A93A}"/>
              </a:ext>
            </a:extLst>
          </p:cNvPr>
          <p:cNvCxnSpPr>
            <a:cxnSpLocks/>
          </p:cNvCxnSpPr>
          <p:nvPr/>
        </p:nvCxnSpPr>
        <p:spPr>
          <a:xfrm>
            <a:off x="694400" y="2685226"/>
            <a:ext cx="2564889" cy="0"/>
          </a:xfrm>
          <a:prstGeom prst="line">
            <a:avLst/>
          </a:prstGeom>
          <a:noFill/>
          <a:ln w="12700" cap="rnd" cmpd="sng" algn="ctr">
            <a:solidFill>
              <a:srgbClr val="7030A0"/>
            </a:solidFill>
            <a:prstDash val="solid"/>
            <a:round/>
          </a:ln>
          <a:effectLst/>
        </p:spPr>
      </p:cxnSp>
      <p:pic>
        <p:nvPicPr>
          <p:cNvPr id="24" name="Picture 2" descr="LPG Tanker - LPG Mobile Tanker Manufacturer from Vadodara">
            <a:extLst>
              <a:ext uri="{FF2B5EF4-FFF2-40B4-BE49-F238E27FC236}">
                <a16:creationId xmlns:a16="http://schemas.microsoft.com/office/drawing/2014/main" id="{F8F8B799-A444-BF93-5BCE-E0949C45F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6299" y="2846496"/>
            <a:ext cx="2829508" cy="220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0F1FB2E-3BAC-80F6-2EB9-F95DD8676673}"/>
              </a:ext>
            </a:extLst>
          </p:cNvPr>
          <p:cNvSpPr/>
          <p:nvPr/>
        </p:nvSpPr>
        <p:spPr>
          <a:xfrm>
            <a:off x="894319" y="5048787"/>
            <a:ext cx="3121815" cy="24687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 lvl="0" defTabSz="713232">
              <a:defRPr/>
            </a:pPr>
            <a:r>
              <a:rPr lang="en-US" sz="1300" kern="0" dirty="0">
                <a:solidFill>
                  <a:srgbClr val="000000"/>
                </a:solidFill>
                <a:latin typeface="Source Sans Pro"/>
              </a:rPr>
              <a:t>Fig.1 – Tanker offloading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CF7F61-B35D-C13F-F6B8-1CDF28C50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354" y="1159412"/>
            <a:ext cx="5047217" cy="484956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07A1622-C060-60E3-A186-071B90C2D930}"/>
              </a:ext>
            </a:extLst>
          </p:cNvPr>
          <p:cNvSpPr/>
          <p:nvPr/>
        </p:nvSpPr>
        <p:spPr>
          <a:xfrm>
            <a:off x="6096000" y="6038284"/>
            <a:ext cx="3121815" cy="24687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 lvl="0" defTabSz="713232">
              <a:defRPr/>
            </a:pPr>
            <a:r>
              <a:rPr lang="en-US" sz="1300" kern="0" dirty="0">
                <a:solidFill>
                  <a:srgbClr val="000000"/>
                </a:solidFill>
                <a:latin typeface="Source Sans Pro"/>
              </a:rPr>
              <a:t>Fig.2 – Example Recommendations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C9DD6D-6805-A154-10A5-F9466FF240CF}"/>
              </a:ext>
            </a:extLst>
          </p:cNvPr>
          <p:cNvSpPr/>
          <p:nvPr/>
        </p:nvSpPr>
        <p:spPr>
          <a:xfrm>
            <a:off x="0" y="170387"/>
            <a:ext cx="10707279" cy="205216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3200" dirty="0">
                <a:solidFill>
                  <a:srgbClr val="274592"/>
                </a:solidFill>
                <a:latin typeface="+mj-lt"/>
                <a:ea typeface="+mj-ea"/>
                <a:cs typeface="+mj-cs"/>
              </a:rPr>
              <a:t>Example 2  – COMAH Safety Case</a:t>
            </a:r>
          </a:p>
        </p:txBody>
      </p:sp>
    </p:spTree>
    <p:extLst>
      <p:ext uri="{BB962C8B-B14F-4D97-AF65-F5344CB8AC3E}">
        <p14:creationId xmlns:p14="http://schemas.microsoft.com/office/powerpoint/2010/main" val="479790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F7D48-E9E9-4112-4C40-F234FFF4B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3 - Deck Cadet fatality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A82729-B403-9391-B58D-7C81E4634B2A}"/>
              </a:ext>
            </a:extLst>
          </p:cNvPr>
          <p:cNvGrpSpPr/>
          <p:nvPr/>
        </p:nvGrpSpPr>
        <p:grpSpPr>
          <a:xfrm>
            <a:off x="213202" y="1317392"/>
            <a:ext cx="360000" cy="288000"/>
            <a:chOff x="541150" y="1890681"/>
            <a:chExt cx="360000" cy="288000"/>
          </a:xfrm>
        </p:grpSpPr>
        <p:sp>
          <p:nvSpPr>
            <p:cNvPr id="13" name="Rectangle: Top Corners Rounded 12">
              <a:extLst>
                <a:ext uri="{FF2B5EF4-FFF2-40B4-BE49-F238E27FC236}">
                  <a16:creationId xmlns:a16="http://schemas.microsoft.com/office/drawing/2014/main" id="{04453BA4-DB60-765D-FB4D-52977927BB9C}"/>
                </a:ext>
              </a:extLst>
            </p:cNvPr>
            <p:cNvSpPr/>
            <p:nvPr/>
          </p:nvSpPr>
          <p:spPr>
            <a:xfrm rot="5400000">
              <a:off x="577150" y="1854681"/>
              <a:ext cx="288000" cy="36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0C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132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470777C-7C87-0DC5-92BB-A4DCD25871B8}"/>
                </a:ext>
              </a:extLst>
            </p:cNvPr>
            <p:cNvSpPr/>
            <p:nvPr/>
          </p:nvSpPr>
          <p:spPr>
            <a:xfrm>
              <a:off x="637053" y="1925931"/>
              <a:ext cx="216000" cy="2160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132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b="1" kern="0" dirty="0">
                  <a:solidFill>
                    <a:srgbClr val="000000"/>
                  </a:solidFill>
                  <a:latin typeface="Source Sans Pro"/>
                </a:rPr>
                <a:t>3</a:t>
              </a:r>
              <a:endPara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22DEEE3-5149-5FE2-D968-3A85AB7A55DE}"/>
              </a:ext>
            </a:extLst>
          </p:cNvPr>
          <p:cNvSpPr/>
          <p:nvPr/>
        </p:nvSpPr>
        <p:spPr>
          <a:xfrm>
            <a:off x="1518842" y="2196144"/>
            <a:ext cx="1881425" cy="16857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 marL="285750" lvl="0" indent="-285750" defTabSz="713232">
              <a:buFont typeface="Arial" panose="020B0604020202020204" pitchFamily="34" charset="0"/>
              <a:buChar char="•"/>
              <a:defRPr/>
            </a:pPr>
            <a:endParaRPr lang="en-US" sz="1300" kern="0" dirty="0">
              <a:solidFill>
                <a:srgbClr val="000000"/>
              </a:solidFill>
              <a:latin typeface="Source Sans Pro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315BF0B-4159-809D-CAEE-AA58C1E50AA6}"/>
              </a:ext>
            </a:extLst>
          </p:cNvPr>
          <p:cNvCxnSpPr>
            <a:cxnSpLocks/>
          </p:cNvCxnSpPr>
          <p:nvPr/>
        </p:nvCxnSpPr>
        <p:spPr>
          <a:xfrm>
            <a:off x="3736351" y="1421653"/>
            <a:ext cx="0" cy="4896063"/>
          </a:xfrm>
          <a:prstGeom prst="line">
            <a:avLst/>
          </a:prstGeom>
          <a:noFill/>
          <a:ln w="12700" cap="rnd" cmpd="sng" algn="ctr">
            <a:solidFill>
              <a:srgbClr val="7030A0"/>
            </a:solidFill>
            <a:prstDash val="solid"/>
            <a:round/>
          </a:ln>
          <a:effectLst/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CE8970D-02D9-9337-26B5-3570D8B6EDDB}"/>
              </a:ext>
            </a:extLst>
          </p:cNvPr>
          <p:cNvSpPr/>
          <p:nvPr/>
        </p:nvSpPr>
        <p:spPr>
          <a:xfrm>
            <a:off x="702645" y="1328456"/>
            <a:ext cx="2863194" cy="601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6E3FA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713232">
              <a:spcBef>
                <a:spcPts val="600"/>
              </a:spcBef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ource Sans Pro"/>
              </a:rPr>
              <a:t>Incident Investigation (offshore)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6BB90D-1490-6279-2156-1DD28277B0C0}"/>
              </a:ext>
            </a:extLst>
          </p:cNvPr>
          <p:cNvSpPr/>
          <p:nvPr/>
        </p:nvSpPr>
        <p:spPr>
          <a:xfrm>
            <a:off x="582452" y="2117505"/>
            <a:ext cx="2467864" cy="16857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 lvl="0" defTabSz="713232">
              <a:defRPr/>
            </a:pPr>
            <a:r>
              <a:rPr lang="en-US" sz="1300" b="1" kern="0" dirty="0">
                <a:solidFill>
                  <a:srgbClr val="000000"/>
                </a:solidFill>
                <a:latin typeface="Source Sans Pro"/>
              </a:rPr>
              <a:t>Guidance: </a:t>
            </a:r>
            <a:r>
              <a:rPr lang="en-US" sz="1300" kern="0" dirty="0">
                <a:solidFill>
                  <a:srgbClr val="000000"/>
                </a:solidFill>
                <a:latin typeface="Source Sans Pro"/>
              </a:rPr>
              <a:t>IOGP (2018), </a:t>
            </a:r>
            <a:r>
              <a:rPr lang="en-US" sz="1300" kern="0" dirty="0" err="1">
                <a:solidFill>
                  <a:srgbClr val="000000"/>
                </a:solidFill>
                <a:latin typeface="Source Sans Pro"/>
              </a:rPr>
              <a:t>TopSet</a:t>
            </a:r>
            <a:r>
              <a:rPr lang="en-US" sz="1300" kern="0" dirty="0">
                <a:solidFill>
                  <a:srgbClr val="000000"/>
                </a:solidFill>
                <a:latin typeface="Source Sans Pro"/>
              </a:rPr>
              <a:t>, Energy Institute (2020), NOPSEMA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44E09C-959E-4CF5-9902-A4B4201D6322}"/>
              </a:ext>
            </a:extLst>
          </p:cNvPr>
          <p:cNvCxnSpPr>
            <a:cxnSpLocks/>
          </p:cNvCxnSpPr>
          <p:nvPr/>
        </p:nvCxnSpPr>
        <p:spPr>
          <a:xfrm>
            <a:off x="688421" y="2061772"/>
            <a:ext cx="2564889" cy="0"/>
          </a:xfrm>
          <a:prstGeom prst="line">
            <a:avLst/>
          </a:prstGeom>
          <a:noFill/>
          <a:ln w="12700" cap="rnd" cmpd="sng" algn="ctr">
            <a:solidFill>
              <a:srgbClr val="7030A0"/>
            </a:solidFill>
            <a:prstDash val="solid"/>
            <a:round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88DBE48-9436-86FD-01EC-656F92836DDD}"/>
              </a:ext>
            </a:extLst>
          </p:cNvPr>
          <p:cNvCxnSpPr>
            <a:cxnSpLocks/>
          </p:cNvCxnSpPr>
          <p:nvPr/>
        </p:nvCxnSpPr>
        <p:spPr>
          <a:xfrm>
            <a:off x="678319" y="2759117"/>
            <a:ext cx="2564889" cy="0"/>
          </a:xfrm>
          <a:prstGeom prst="line">
            <a:avLst/>
          </a:prstGeom>
          <a:noFill/>
          <a:ln w="12700" cap="rnd" cmpd="sng" algn="ctr">
            <a:solidFill>
              <a:srgbClr val="7030A0"/>
            </a:solidFill>
            <a:prstDash val="solid"/>
            <a:round/>
          </a:ln>
          <a:effectLst/>
        </p:spPr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45695248-9A44-F16A-5268-6300DEF7E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16" y="2828856"/>
            <a:ext cx="2527392" cy="3389373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6DB63A8-133C-2EC2-A9F5-4A9A00A2DA36}"/>
              </a:ext>
            </a:extLst>
          </p:cNvPr>
          <p:cNvSpPr/>
          <p:nvPr/>
        </p:nvSpPr>
        <p:spPr>
          <a:xfrm>
            <a:off x="4011441" y="1352642"/>
            <a:ext cx="3981295" cy="11298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6E3FA3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defTabSz="713232">
              <a:spcBef>
                <a:spcPts val="600"/>
              </a:spcBef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ource Sans Pro"/>
              </a:rPr>
              <a:t>SCTA Aim</a:t>
            </a:r>
          </a:p>
          <a:p>
            <a:pPr defTabSz="713232">
              <a:spcBef>
                <a:spcPts val="600"/>
              </a:spcBef>
            </a:pPr>
            <a:r>
              <a:rPr lang="en-US" sz="2000" kern="0" dirty="0">
                <a:solidFill>
                  <a:srgbClr val="000000"/>
                </a:solidFill>
                <a:latin typeface="Source Sans Pro"/>
              </a:rPr>
              <a:t>Derive Human Factors learnings from a fatal accident.</a:t>
            </a:r>
          </a:p>
          <a:p>
            <a:pPr defTabSz="713232">
              <a:spcBef>
                <a:spcPts val="600"/>
              </a:spcBef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Source Sans Pr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A9BE27-3D62-1C92-D0E4-6ED902AB38F5}"/>
              </a:ext>
            </a:extLst>
          </p:cNvPr>
          <p:cNvSpPr/>
          <p:nvPr/>
        </p:nvSpPr>
        <p:spPr>
          <a:xfrm>
            <a:off x="4081643" y="2073348"/>
            <a:ext cx="3981301" cy="112982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 lvl="0" defTabSz="713232">
              <a:defRPr/>
            </a:pPr>
            <a:endParaRPr lang="en-US" sz="2000" b="1" kern="0" dirty="0">
              <a:solidFill>
                <a:srgbClr val="000000"/>
              </a:solidFill>
              <a:latin typeface="Source Sans Pro"/>
            </a:endParaRPr>
          </a:p>
        </p:txBody>
      </p:sp>
      <p:pic>
        <p:nvPicPr>
          <p:cNvPr id="1026" name="Picture 2" descr="43+ SAMPLE Investigation Report in PDF | MS Word">
            <a:extLst>
              <a:ext uri="{FF2B5EF4-FFF2-40B4-BE49-F238E27FC236}">
                <a16:creationId xmlns:a16="http://schemas.microsoft.com/office/drawing/2014/main" id="{0B09BA2F-02B3-DB78-264E-FF555B9F5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948" y="4592796"/>
            <a:ext cx="974046" cy="138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F24323-7DC3-8B1D-A85C-144834C3DC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32"/>
          <a:stretch/>
        </p:blipFill>
        <p:spPr>
          <a:xfrm>
            <a:off x="8224948" y="1755774"/>
            <a:ext cx="3757238" cy="25665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F3C3B9-C729-AFBE-01D4-938DC1CE8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4739" y="2546059"/>
            <a:ext cx="1049548" cy="94504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4DC2624-B8F5-2567-5CC5-88CE972BEE74}"/>
              </a:ext>
            </a:extLst>
          </p:cNvPr>
          <p:cNvSpPr/>
          <p:nvPr/>
        </p:nvSpPr>
        <p:spPr>
          <a:xfrm>
            <a:off x="4243653" y="4297927"/>
            <a:ext cx="2467864" cy="16857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 marL="285750" lvl="0" indent="-285750" defTabSz="713232">
              <a:buFont typeface="Arial" panose="020B0604020202020204" pitchFamily="34" charset="0"/>
              <a:buChar char="•"/>
              <a:defRPr/>
            </a:pPr>
            <a:endParaRPr lang="en-US" sz="1300" kern="0" dirty="0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CEF702-0042-DA8A-83D1-E71096705C8A}"/>
              </a:ext>
            </a:extLst>
          </p:cNvPr>
          <p:cNvSpPr/>
          <p:nvPr/>
        </p:nvSpPr>
        <p:spPr>
          <a:xfrm>
            <a:off x="4011440" y="2960398"/>
            <a:ext cx="3981295" cy="33054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6E3FA3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defTabSz="713232">
              <a:spcBef>
                <a:spcPts val="600"/>
              </a:spcBef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ource Sans Pro"/>
              </a:rPr>
              <a:t>Accident Overview</a:t>
            </a:r>
          </a:p>
          <a:p>
            <a:pPr defTabSz="713232">
              <a:spcBef>
                <a:spcPts val="600"/>
              </a:spcBef>
            </a:pPr>
            <a:endParaRPr lang="en-US" sz="2000" kern="0" dirty="0">
              <a:solidFill>
                <a:srgbClr val="000000"/>
              </a:solidFill>
              <a:latin typeface="Source Sans Pro"/>
            </a:endParaRPr>
          </a:p>
          <a:p>
            <a:pPr marL="285750" lvl="0" indent="-285750" defTabSz="713232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Source Sans Pro"/>
              </a:rPr>
              <a:t>Deck Cadet fell from height (8m). </a:t>
            </a:r>
          </a:p>
          <a:p>
            <a:pPr marL="285750" lvl="0" indent="-285750" defTabSz="713232">
              <a:buFont typeface="Arial" panose="020B0604020202020204" pitchFamily="34" charset="0"/>
              <a:buChar char="•"/>
              <a:defRPr/>
            </a:pPr>
            <a:endParaRPr lang="en-US" sz="2000" kern="0" dirty="0">
              <a:solidFill>
                <a:srgbClr val="000000"/>
              </a:solidFill>
              <a:latin typeface="Source Sans Pro"/>
            </a:endParaRPr>
          </a:p>
          <a:p>
            <a:pPr marL="285750" lvl="0" indent="-285750" defTabSz="713232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Source Sans Pro"/>
              </a:rPr>
              <a:t>Fell through open grating that was being cleaned.</a:t>
            </a:r>
          </a:p>
          <a:p>
            <a:pPr marL="285750" lvl="0" indent="-285750" defTabSz="713232">
              <a:buFont typeface="Arial" panose="020B0604020202020204" pitchFamily="34" charset="0"/>
              <a:buChar char="•"/>
              <a:defRPr/>
            </a:pPr>
            <a:endParaRPr lang="en-US" sz="2000" kern="0" dirty="0">
              <a:solidFill>
                <a:srgbClr val="000000"/>
              </a:solidFill>
              <a:latin typeface="Source Sans Pro"/>
            </a:endParaRPr>
          </a:p>
          <a:p>
            <a:pPr marL="285750" lvl="0" indent="-285750" defTabSz="713232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Source Sans Pro"/>
              </a:rPr>
              <a:t>Initial conclusion ‘Cadet at fault from entering unsafe area’ </a:t>
            </a:r>
          </a:p>
          <a:p>
            <a:pPr lvl="0" defTabSz="713232">
              <a:defRPr/>
            </a:pPr>
            <a:r>
              <a:rPr lang="en-US" sz="2000" kern="0" dirty="0">
                <a:solidFill>
                  <a:srgbClr val="000000"/>
                </a:solidFill>
                <a:latin typeface="Source Sans Pro"/>
              </a:rPr>
              <a:t> 	i.e., human error.</a:t>
            </a:r>
          </a:p>
          <a:p>
            <a:pPr marL="285750" lvl="0" indent="-285750" defTabSz="713232">
              <a:buFont typeface="Arial" panose="020B0604020202020204" pitchFamily="34" charset="0"/>
              <a:buChar char="•"/>
              <a:defRPr/>
            </a:pPr>
            <a:endParaRPr lang="en-US" sz="2000" kern="0" dirty="0">
              <a:solidFill>
                <a:srgbClr val="000000"/>
              </a:solidFill>
              <a:latin typeface="Source Sans Pro"/>
            </a:endParaRPr>
          </a:p>
          <a:p>
            <a:pPr lvl="0" defTabSz="713232">
              <a:defRPr/>
            </a:pPr>
            <a:endParaRPr lang="en-US" sz="2000" kern="0" dirty="0">
              <a:solidFill>
                <a:srgbClr val="000000"/>
              </a:solidFill>
              <a:latin typeface="Source Sans Pro"/>
            </a:endParaRPr>
          </a:p>
          <a:p>
            <a:pPr defTabSz="713232">
              <a:spcBef>
                <a:spcPts val="600"/>
              </a:spcBef>
            </a:pPr>
            <a:endParaRPr lang="en-US" sz="2000" kern="0" dirty="0">
              <a:solidFill>
                <a:srgbClr val="000000"/>
              </a:solidFill>
              <a:latin typeface="Source Sans Pro"/>
            </a:endParaRPr>
          </a:p>
          <a:p>
            <a:pPr defTabSz="713232">
              <a:spcBef>
                <a:spcPts val="600"/>
              </a:spcBef>
            </a:pPr>
            <a:endParaRPr lang="en-US" sz="2000" kern="0" dirty="0">
              <a:solidFill>
                <a:srgbClr val="000000"/>
              </a:solidFill>
              <a:latin typeface="Source Sans Pro"/>
            </a:endParaRPr>
          </a:p>
          <a:p>
            <a:pPr defTabSz="713232">
              <a:spcBef>
                <a:spcPts val="600"/>
              </a:spcBef>
            </a:pPr>
            <a:endParaRPr lang="en-US" sz="2000" kern="0" dirty="0">
              <a:solidFill>
                <a:srgbClr val="000000"/>
              </a:solidFill>
              <a:latin typeface="Source Sans Pro"/>
            </a:endParaRPr>
          </a:p>
          <a:p>
            <a:pPr defTabSz="713232">
              <a:spcBef>
                <a:spcPts val="600"/>
              </a:spcBef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Source Sans Pro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DB08A5-DC3E-B1E9-DE8D-8DE248273B25}"/>
              </a:ext>
            </a:extLst>
          </p:cNvPr>
          <p:cNvSpPr/>
          <p:nvPr/>
        </p:nvSpPr>
        <p:spPr>
          <a:xfrm>
            <a:off x="9198994" y="5794521"/>
            <a:ext cx="2467864" cy="24687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 lvl="0" defTabSz="713232">
              <a:defRPr/>
            </a:pPr>
            <a:r>
              <a:rPr lang="en-US" sz="1300" kern="0" dirty="0">
                <a:solidFill>
                  <a:srgbClr val="000000"/>
                </a:solidFill>
                <a:latin typeface="Source Sans Pro"/>
              </a:rPr>
              <a:t>Fig.2 - Accident report form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2471D28-75CE-BC80-D32D-54D235FFF0A2}"/>
              </a:ext>
            </a:extLst>
          </p:cNvPr>
          <p:cNvSpPr/>
          <p:nvPr/>
        </p:nvSpPr>
        <p:spPr>
          <a:xfrm>
            <a:off x="9816162" y="4400106"/>
            <a:ext cx="2467864" cy="24687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 lvl="0" defTabSz="713232">
              <a:defRPr/>
            </a:pPr>
            <a:r>
              <a:rPr lang="en-US" sz="1300" kern="0" dirty="0">
                <a:solidFill>
                  <a:srgbClr val="000000"/>
                </a:solidFill>
                <a:latin typeface="Source Sans Pro"/>
              </a:rPr>
              <a:t>Fig. 1 – Incident Overview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C2A3B7E-B73A-880D-9BA0-39EEFBE050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3146" y="1344443"/>
            <a:ext cx="1371794" cy="109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1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DC2624-B8F5-2567-5CC5-88CE972BEE74}"/>
              </a:ext>
            </a:extLst>
          </p:cNvPr>
          <p:cNvSpPr/>
          <p:nvPr/>
        </p:nvSpPr>
        <p:spPr>
          <a:xfrm>
            <a:off x="4243653" y="4297927"/>
            <a:ext cx="2467864" cy="16857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 marL="285750" lvl="0" indent="-285750" defTabSz="713232">
              <a:buFont typeface="Arial" panose="020B0604020202020204" pitchFamily="34" charset="0"/>
              <a:buChar char="•"/>
              <a:defRPr/>
            </a:pPr>
            <a:endParaRPr lang="en-US" sz="1300" kern="0" dirty="0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61A521-2730-D5BC-786D-173B85704865}"/>
              </a:ext>
            </a:extLst>
          </p:cNvPr>
          <p:cNvSpPr/>
          <p:nvPr/>
        </p:nvSpPr>
        <p:spPr>
          <a:xfrm>
            <a:off x="8636844" y="4893948"/>
            <a:ext cx="3098759" cy="24687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 lvl="0" defTabSz="713232">
              <a:defRPr/>
            </a:pPr>
            <a:r>
              <a:rPr lang="en-US" sz="1300" kern="0" dirty="0">
                <a:solidFill>
                  <a:srgbClr val="000000"/>
                </a:solidFill>
                <a:latin typeface="Source Sans Pro"/>
              </a:rPr>
              <a:t>Fig.1  - Timeline with actors/critical events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2B28647-B6E8-F845-9B9C-82A743FC2EEC}"/>
              </a:ext>
            </a:extLst>
          </p:cNvPr>
          <p:cNvGrpSpPr/>
          <p:nvPr/>
        </p:nvGrpSpPr>
        <p:grpSpPr>
          <a:xfrm>
            <a:off x="677528" y="1184337"/>
            <a:ext cx="11058075" cy="3625113"/>
            <a:chOff x="677528" y="1184337"/>
            <a:chExt cx="11058075" cy="362511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22DEEE3-5149-5FE2-D968-3A85AB7A55DE}"/>
                </a:ext>
              </a:extLst>
            </p:cNvPr>
            <p:cNvSpPr/>
            <p:nvPr/>
          </p:nvSpPr>
          <p:spPr>
            <a:xfrm>
              <a:off x="1518842" y="2196144"/>
              <a:ext cx="1881425" cy="168578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44000" tIns="0" rIns="0" bIns="0" rtlCol="0" anchor="t" anchorCtr="0"/>
            <a:lstStyle/>
            <a:p>
              <a:pPr marL="285750" lvl="0" indent="-285750" defTabSz="713232">
                <a:buFont typeface="Arial" panose="020B0604020202020204" pitchFamily="34" charset="0"/>
                <a:buChar char="•"/>
                <a:defRPr/>
              </a:pPr>
              <a:endParaRPr lang="en-US" sz="1300" kern="0" dirty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4A9BE27-3D62-1C92-D0E4-6ED902AB38F5}"/>
                </a:ext>
              </a:extLst>
            </p:cNvPr>
            <p:cNvSpPr/>
            <p:nvPr/>
          </p:nvSpPr>
          <p:spPr>
            <a:xfrm>
              <a:off x="4081643" y="2073348"/>
              <a:ext cx="3981301" cy="112982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44000" tIns="0" rIns="0" bIns="0" rtlCol="0" anchor="t" anchorCtr="0"/>
            <a:lstStyle/>
            <a:p>
              <a:pPr lvl="0" defTabSz="713232">
                <a:defRPr/>
              </a:pPr>
              <a:endParaRPr lang="en-US" sz="2000" b="1" kern="0" dirty="0">
                <a:solidFill>
                  <a:srgbClr val="000000"/>
                </a:solidFill>
                <a:latin typeface="Source Sans Pro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F9EA0AD-473D-7B63-8026-236EA9B50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7528" y="1184337"/>
              <a:ext cx="11058075" cy="3625113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B4C743D-CDDB-04AE-679E-F4557785A257}"/>
                </a:ext>
              </a:extLst>
            </p:cNvPr>
            <p:cNvSpPr/>
            <p:nvPr/>
          </p:nvSpPr>
          <p:spPr>
            <a:xfrm>
              <a:off x="2072640" y="1393371"/>
              <a:ext cx="574766" cy="12192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l" defTabSz="713232">
                <a:spcBef>
                  <a:spcPts val="600"/>
                </a:spcBef>
              </a:pPr>
              <a:endParaRPr lang="en-GB" sz="1600" b="1" dirty="0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5EAC10E-1B4E-4226-34C9-9D3083542F3D}"/>
                </a:ext>
              </a:extLst>
            </p:cNvPr>
            <p:cNvSpPr/>
            <p:nvPr/>
          </p:nvSpPr>
          <p:spPr>
            <a:xfrm>
              <a:off x="2825501" y="1397725"/>
              <a:ext cx="574766" cy="12192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l" defTabSz="713232">
                <a:spcBef>
                  <a:spcPts val="600"/>
                </a:spcBef>
              </a:pPr>
              <a:endParaRPr lang="en-GB" sz="1600" b="1" dirty="0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9DA4013-9C46-B6FC-56B5-1D3A8929421C}"/>
                </a:ext>
              </a:extLst>
            </p:cNvPr>
            <p:cNvSpPr/>
            <p:nvPr/>
          </p:nvSpPr>
          <p:spPr>
            <a:xfrm>
              <a:off x="3506877" y="1400818"/>
              <a:ext cx="645758" cy="14653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l" defTabSz="713232">
                <a:spcBef>
                  <a:spcPts val="600"/>
                </a:spcBef>
              </a:pPr>
              <a:endParaRPr lang="en-GB" sz="1600" b="1" dirty="0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CDB0FC3-819C-F63A-1645-95F34DB2DD92}"/>
                </a:ext>
              </a:extLst>
            </p:cNvPr>
            <p:cNvSpPr/>
            <p:nvPr/>
          </p:nvSpPr>
          <p:spPr>
            <a:xfrm>
              <a:off x="4220612" y="1393371"/>
              <a:ext cx="645759" cy="12810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l" defTabSz="713232">
                <a:spcBef>
                  <a:spcPts val="600"/>
                </a:spcBef>
              </a:pPr>
              <a:endParaRPr lang="en-GB" sz="1600" b="1" dirty="0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C017E34-EBEC-268D-B4C1-F95B9B526F36}"/>
                </a:ext>
              </a:extLst>
            </p:cNvPr>
            <p:cNvSpPr/>
            <p:nvPr/>
          </p:nvSpPr>
          <p:spPr>
            <a:xfrm>
              <a:off x="5006125" y="1400818"/>
              <a:ext cx="574766" cy="12192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l" defTabSz="713232">
                <a:spcBef>
                  <a:spcPts val="600"/>
                </a:spcBef>
              </a:pPr>
              <a:endParaRPr lang="en-GB" sz="1600" b="1" dirty="0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46D9F81-D7AE-1046-6B3A-0C1351034EF2}"/>
                </a:ext>
              </a:extLst>
            </p:cNvPr>
            <p:cNvSpPr/>
            <p:nvPr/>
          </p:nvSpPr>
          <p:spPr>
            <a:xfrm>
              <a:off x="5719861" y="1400818"/>
              <a:ext cx="574766" cy="12192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l" defTabSz="713232">
                <a:spcBef>
                  <a:spcPts val="600"/>
                </a:spcBef>
              </a:pPr>
              <a:endParaRPr lang="en-GB" sz="1600" b="1" dirty="0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C9B564D-19A7-8679-6A1A-8D2B9D65E67D}"/>
                </a:ext>
              </a:extLst>
            </p:cNvPr>
            <p:cNvSpPr/>
            <p:nvPr/>
          </p:nvSpPr>
          <p:spPr>
            <a:xfrm>
              <a:off x="6787023" y="1400818"/>
              <a:ext cx="574766" cy="12192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l" defTabSz="713232">
                <a:spcBef>
                  <a:spcPts val="600"/>
                </a:spcBef>
              </a:pPr>
              <a:endParaRPr lang="en-GB" sz="1600" b="1" dirty="0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7932E1A-E8E6-B828-A6FC-9D55A6BA6BBE}"/>
                </a:ext>
              </a:extLst>
            </p:cNvPr>
            <p:cNvSpPr/>
            <p:nvPr/>
          </p:nvSpPr>
          <p:spPr>
            <a:xfrm>
              <a:off x="7601968" y="1425436"/>
              <a:ext cx="596532" cy="12192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l" defTabSz="713232">
                <a:spcBef>
                  <a:spcPts val="600"/>
                </a:spcBef>
              </a:pPr>
              <a:endParaRPr lang="en-GB" sz="1600" b="1" dirty="0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59979A9-30AD-223C-9969-C97C58AB8015}"/>
                </a:ext>
              </a:extLst>
            </p:cNvPr>
            <p:cNvSpPr/>
            <p:nvPr/>
          </p:nvSpPr>
          <p:spPr>
            <a:xfrm>
              <a:off x="10307348" y="1398048"/>
              <a:ext cx="574766" cy="12192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l" defTabSz="713232">
                <a:spcBef>
                  <a:spcPts val="600"/>
                </a:spcBef>
              </a:pPr>
              <a:endParaRPr lang="en-GB" sz="1600" b="1" dirty="0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5E8BAF7-38A6-8073-D5C8-D3032C0367F6}"/>
                </a:ext>
              </a:extLst>
            </p:cNvPr>
            <p:cNvSpPr/>
            <p:nvPr/>
          </p:nvSpPr>
          <p:spPr>
            <a:xfrm>
              <a:off x="11092860" y="1408018"/>
              <a:ext cx="574766" cy="12192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l" defTabSz="713232">
                <a:spcBef>
                  <a:spcPts val="600"/>
                </a:spcBef>
              </a:pPr>
              <a:endParaRPr lang="en-GB" sz="1600" b="1" dirty="0">
                <a:solidFill>
                  <a:srgbClr val="FFFFFF"/>
                </a:solidFill>
                <a:latin typeface="Source Sans Pro"/>
              </a:endParaRPr>
            </a:p>
          </p:txBody>
        </p: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64B3FB44-1B41-1798-AD59-227688475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16" y="134035"/>
            <a:ext cx="9675946" cy="780365"/>
          </a:xfrm>
        </p:spPr>
        <p:txBody>
          <a:bodyPr/>
          <a:lstStyle/>
          <a:p>
            <a:r>
              <a:rPr lang="en-GB" dirty="0"/>
              <a:t>Example 3 - Deck Cadet fatality</a:t>
            </a:r>
          </a:p>
        </p:txBody>
      </p:sp>
    </p:spTree>
    <p:extLst>
      <p:ext uri="{BB962C8B-B14F-4D97-AF65-F5344CB8AC3E}">
        <p14:creationId xmlns:p14="http://schemas.microsoft.com/office/powerpoint/2010/main" val="1963698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DC2624-B8F5-2567-5CC5-88CE972BEE74}"/>
              </a:ext>
            </a:extLst>
          </p:cNvPr>
          <p:cNvSpPr/>
          <p:nvPr/>
        </p:nvSpPr>
        <p:spPr>
          <a:xfrm>
            <a:off x="4243653" y="4297927"/>
            <a:ext cx="2467864" cy="16857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 marL="285750" lvl="0" indent="-285750" defTabSz="713232">
              <a:buFont typeface="Arial" panose="020B0604020202020204" pitchFamily="34" charset="0"/>
              <a:buChar char="•"/>
              <a:defRPr/>
            </a:pPr>
            <a:endParaRPr lang="en-US" sz="1300" kern="0" dirty="0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61A521-2730-D5BC-786D-173B85704865}"/>
              </a:ext>
            </a:extLst>
          </p:cNvPr>
          <p:cNvSpPr/>
          <p:nvPr/>
        </p:nvSpPr>
        <p:spPr>
          <a:xfrm>
            <a:off x="8636844" y="4893948"/>
            <a:ext cx="3098759" cy="24687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 lvl="0" defTabSz="713232">
              <a:defRPr/>
            </a:pPr>
            <a:r>
              <a:rPr lang="en-US" sz="1300" kern="0" dirty="0">
                <a:solidFill>
                  <a:srgbClr val="000000"/>
                </a:solidFill>
                <a:latin typeface="Source Sans Pro"/>
              </a:rPr>
              <a:t>Fig.1  - Performance Shaping Factors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18B8BD-A417-7C35-7261-919FECAB4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29" y="1184337"/>
            <a:ext cx="11058074" cy="36251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133B20-E58A-50F2-3B6A-13EC859D2C12}"/>
              </a:ext>
            </a:extLst>
          </p:cNvPr>
          <p:cNvSpPr/>
          <p:nvPr/>
        </p:nvSpPr>
        <p:spPr>
          <a:xfrm>
            <a:off x="2072640" y="1393371"/>
            <a:ext cx="574766" cy="12192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l" defTabSz="713232">
              <a:spcBef>
                <a:spcPts val="600"/>
              </a:spcBef>
            </a:pPr>
            <a:endParaRPr lang="en-GB" sz="1600" b="1" dirty="0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9A5882-4EAF-10FE-F0D8-D2A6F516E47F}"/>
              </a:ext>
            </a:extLst>
          </p:cNvPr>
          <p:cNvSpPr/>
          <p:nvPr/>
        </p:nvSpPr>
        <p:spPr>
          <a:xfrm>
            <a:off x="2825501" y="1397725"/>
            <a:ext cx="574766" cy="12192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l" defTabSz="713232">
              <a:spcBef>
                <a:spcPts val="600"/>
              </a:spcBef>
            </a:pPr>
            <a:endParaRPr lang="en-GB" sz="1600" b="1" dirty="0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F51352-153A-8BED-49DD-16FFB449DD5E}"/>
              </a:ext>
            </a:extLst>
          </p:cNvPr>
          <p:cNvSpPr/>
          <p:nvPr/>
        </p:nvSpPr>
        <p:spPr>
          <a:xfrm>
            <a:off x="3506877" y="1400818"/>
            <a:ext cx="574766" cy="12192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l" defTabSz="713232">
              <a:spcBef>
                <a:spcPts val="600"/>
              </a:spcBef>
            </a:pPr>
            <a:endParaRPr lang="en-GB" sz="1600" b="1" dirty="0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2CA1E7-9B45-B653-7FC9-DFC71CFEBE7F}"/>
              </a:ext>
            </a:extLst>
          </p:cNvPr>
          <p:cNvSpPr/>
          <p:nvPr/>
        </p:nvSpPr>
        <p:spPr>
          <a:xfrm>
            <a:off x="4220613" y="1399556"/>
            <a:ext cx="574766" cy="12192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l" defTabSz="713232">
              <a:spcBef>
                <a:spcPts val="600"/>
              </a:spcBef>
            </a:pPr>
            <a:endParaRPr lang="en-GB" sz="1600" b="1" dirty="0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4A3816-6581-5BC7-715F-6EE67983547B}"/>
              </a:ext>
            </a:extLst>
          </p:cNvPr>
          <p:cNvSpPr/>
          <p:nvPr/>
        </p:nvSpPr>
        <p:spPr>
          <a:xfrm>
            <a:off x="4979998" y="1400818"/>
            <a:ext cx="574766" cy="12192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l" defTabSz="713232">
              <a:spcBef>
                <a:spcPts val="600"/>
              </a:spcBef>
            </a:pPr>
            <a:endParaRPr lang="en-GB" sz="1600" b="1" dirty="0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CFBC71-16A0-09A1-6147-61EC34F0F74D}"/>
              </a:ext>
            </a:extLst>
          </p:cNvPr>
          <p:cNvSpPr/>
          <p:nvPr/>
        </p:nvSpPr>
        <p:spPr>
          <a:xfrm>
            <a:off x="5671968" y="1400818"/>
            <a:ext cx="596532" cy="12912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l" defTabSz="713232">
              <a:spcBef>
                <a:spcPts val="600"/>
              </a:spcBef>
            </a:pPr>
            <a:endParaRPr lang="en-GB" sz="1600" b="1" dirty="0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25C994-AEAA-6AA2-3427-78E63ED67331}"/>
              </a:ext>
            </a:extLst>
          </p:cNvPr>
          <p:cNvSpPr/>
          <p:nvPr/>
        </p:nvSpPr>
        <p:spPr>
          <a:xfrm>
            <a:off x="6752187" y="1400818"/>
            <a:ext cx="574766" cy="12192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l" defTabSz="713232">
              <a:spcBef>
                <a:spcPts val="600"/>
              </a:spcBef>
            </a:pPr>
            <a:endParaRPr lang="en-GB" sz="1600" b="1" dirty="0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9C2F39-9BCA-B460-3E82-BA2EC872116D}"/>
              </a:ext>
            </a:extLst>
          </p:cNvPr>
          <p:cNvSpPr/>
          <p:nvPr/>
        </p:nvSpPr>
        <p:spPr>
          <a:xfrm>
            <a:off x="7575841" y="1408018"/>
            <a:ext cx="596532" cy="12192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l" defTabSz="713232">
              <a:spcBef>
                <a:spcPts val="600"/>
              </a:spcBef>
            </a:pPr>
            <a:endParaRPr lang="en-GB" sz="1600" b="1" dirty="0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CF1C77-8C23-42A5-3BDE-584F153D86A8}"/>
              </a:ext>
            </a:extLst>
          </p:cNvPr>
          <p:cNvSpPr/>
          <p:nvPr/>
        </p:nvSpPr>
        <p:spPr>
          <a:xfrm>
            <a:off x="10220258" y="1398048"/>
            <a:ext cx="574766" cy="12192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l" defTabSz="713232">
              <a:spcBef>
                <a:spcPts val="600"/>
              </a:spcBef>
            </a:pPr>
            <a:endParaRPr lang="en-GB" sz="1600" b="1" dirty="0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282280-4D39-F8EC-DEA8-AC7B5257E84D}"/>
              </a:ext>
            </a:extLst>
          </p:cNvPr>
          <p:cNvSpPr/>
          <p:nvPr/>
        </p:nvSpPr>
        <p:spPr>
          <a:xfrm>
            <a:off x="11005770" y="1408018"/>
            <a:ext cx="574766" cy="12192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l" defTabSz="713232">
              <a:spcBef>
                <a:spcPts val="600"/>
              </a:spcBef>
            </a:pPr>
            <a:endParaRPr lang="en-GB" sz="1600" b="1" dirty="0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27611A6-BA41-DE9C-5A68-EA726B1E7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16" y="134035"/>
            <a:ext cx="9675946" cy="780365"/>
          </a:xfrm>
        </p:spPr>
        <p:txBody>
          <a:bodyPr/>
          <a:lstStyle/>
          <a:p>
            <a:r>
              <a:rPr lang="en-GB" dirty="0"/>
              <a:t>Example 3 - Deck Cadet fatality</a:t>
            </a:r>
          </a:p>
        </p:txBody>
      </p:sp>
    </p:spTree>
    <p:extLst>
      <p:ext uri="{BB962C8B-B14F-4D97-AF65-F5344CB8AC3E}">
        <p14:creationId xmlns:p14="http://schemas.microsoft.com/office/powerpoint/2010/main" val="3082999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1BB9A-CB79-6552-43D6-1EF292276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3" y="24219"/>
            <a:ext cx="9675946" cy="780365"/>
          </a:xfrm>
        </p:spPr>
        <p:txBody>
          <a:bodyPr/>
          <a:lstStyle/>
          <a:p>
            <a:r>
              <a:rPr lang="en-GB" dirty="0"/>
              <a:t>SCTA Learnings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A97FA3-BD19-60EE-3AFD-21169A51F648}"/>
              </a:ext>
            </a:extLst>
          </p:cNvPr>
          <p:cNvSpPr/>
          <p:nvPr/>
        </p:nvSpPr>
        <p:spPr>
          <a:xfrm>
            <a:off x="1689920" y="2039363"/>
            <a:ext cx="1881425" cy="16857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 marL="285750" lvl="0" indent="-285750" defTabSz="713232">
              <a:buFont typeface="Arial" panose="020B0604020202020204" pitchFamily="34" charset="0"/>
              <a:buChar char="•"/>
              <a:defRPr/>
            </a:pPr>
            <a:endParaRPr lang="en-US" sz="1300" kern="0" dirty="0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2AB5DF6-AA0C-C9BC-D359-C859E1CC0821}"/>
              </a:ext>
            </a:extLst>
          </p:cNvPr>
          <p:cNvSpPr/>
          <p:nvPr/>
        </p:nvSpPr>
        <p:spPr>
          <a:xfrm>
            <a:off x="8826868" y="2231827"/>
            <a:ext cx="1881425" cy="16857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 marL="285750" lvl="0" indent="-285750" defTabSz="713232">
              <a:buFont typeface="Arial" panose="020B0604020202020204" pitchFamily="34" charset="0"/>
              <a:buChar char="•"/>
              <a:defRPr/>
            </a:pPr>
            <a:endParaRPr lang="en-US" sz="1300" kern="0" dirty="0">
              <a:solidFill>
                <a:srgbClr val="000000"/>
              </a:solidFill>
              <a:latin typeface="Source Sans Pro"/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0DF11935-073A-EE1B-F296-544809930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098" y="5885765"/>
            <a:ext cx="3638550" cy="838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23A8F1-0323-6E55-FD72-06E899CC161B}"/>
              </a:ext>
            </a:extLst>
          </p:cNvPr>
          <p:cNvSpPr txBox="1"/>
          <p:nvPr/>
        </p:nvSpPr>
        <p:spPr>
          <a:xfrm>
            <a:off x="453677" y="1212980"/>
            <a:ext cx="6283025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713232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Source Sans Pro"/>
              </a:rPr>
              <a:t>Relies upon </a:t>
            </a:r>
            <a:r>
              <a:rPr lang="en-US" sz="2000" b="1" kern="0" dirty="0">
                <a:solidFill>
                  <a:srgbClr val="000000"/>
                </a:solidFill>
                <a:latin typeface="Source Sans Pro"/>
              </a:rPr>
              <a:t>participation</a:t>
            </a:r>
            <a:r>
              <a:rPr lang="en-US" sz="2000" kern="0" dirty="0">
                <a:solidFill>
                  <a:srgbClr val="000000"/>
                </a:solidFill>
                <a:latin typeface="Source Sans Pro"/>
              </a:rPr>
              <a:t> and </a:t>
            </a:r>
            <a:r>
              <a:rPr lang="en-US" sz="2000" b="1" kern="0" dirty="0">
                <a:solidFill>
                  <a:srgbClr val="000000"/>
                </a:solidFill>
                <a:latin typeface="Source Sans Pro"/>
              </a:rPr>
              <a:t>contribution</a:t>
            </a:r>
            <a:r>
              <a:rPr lang="en-US" sz="2000" kern="0" dirty="0">
                <a:solidFill>
                  <a:srgbClr val="000000"/>
                </a:solidFill>
                <a:latin typeface="Source Sans Pro"/>
              </a:rPr>
              <a:t> of </a:t>
            </a:r>
            <a:r>
              <a:rPr lang="en-US" sz="2000" b="1" kern="0" dirty="0">
                <a:solidFill>
                  <a:srgbClr val="000000"/>
                </a:solidFill>
                <a:latin typeface="Source Sans Pro"/>
              </a:rPr>
              <a:t>various disciplines </a:t>
            </a:r>
            <a:r>
              <a:rPr lang="en-US" sz="2000" kern="0" dirty="0">
                <a:solidFill>
                  <a:srgbClr val="000000"/>
                </a:solidFill>
                <a:latin typeface="Source Sans Pro"/>
              </a:rPr>
              <a:t>e.g.,  workshops, site walk-throughs (if possible).</a:t>
            </a:r>
          </a:p>
          <a:p>
            <a:pPr marL="285750" lvl="0" indent="-285750" defTabSz="713232">
              <a:buFont typeface="Arial" panose="020B0604020202020204" pitchFamily="34" charset="0"/>
              <a:buChar char="•"/>
              <a:defRPr/>
            </a:pPr>
            <a:endParaRPr lang="en-US" sz="2000" kern="0" dirty="0">
              <a:solidFill>
                <a:srgbClr val="000000"/>
              </a:solidFill>
              <a:latin typeface="Source Sans Pro"/>
            </a:endParaRPr>
          </a:p>
          <a:p>
            <a:pPr marL="285750" lvl="0" indent="-285750" defTabSz="713232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Source Sans Pro"/>
              </a:rPr>
              <a:t>The method should be </a:t>
            </a:r>
            <a:r>
              <a:rPr lang="en-US" sz="2000" b="1" kern="0" dirty="0">
                <a:solidFill>
                  <a:srgbClr val="000000"/>
                </a:solidFill>
                <a:latin typeface="Source Sans Pro"/>
              </a:rPr>
              <a:t>proportionately</a:t>
            </a:r>
            <a:r>
              <a:rPr lang="en-US" sz="2000" kern="0" dirty="0">
                <a:solidFill>
                  <a:srgbClr val="000000"/>
                </a:solidFill>
                <a:latin typeface="Source Sans Pro"/>
              </a:rPr>
              <a:t> applied (e.g., error types, number of safety critical tasks, type of safeguards).</a:t>
            </a:r>
          </a:p>
          <a:p>
            <a:pPr marL="285750" lvl="0" indent="-285750" defTabSz="713232">
              <a:buFont typeface="Arial" panose="020B0604020202020204" pitchFamily="34" charset="0"/>
              <a:buChar char="•"/>
              <a:defRPr/>
            </a:pPr>
            <a:endParaRPr lang="en-US" sz="2000" kern="0" dirty="0">
              <a:solidFill>
                <a:srgbClr val="000000"/>
              </a:solidFill>
              <a:latin typeface="Source Sans Pro"/>
            </a:endParaRPr>
          </a:p>
          <a:p>
            <a:pPr marL="285750" lvl="0" indent="-285750" defTabSz="713232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Source Sans Pro"/>
              </a:rPr>
              <a:t>Value of SCTA is from </a:t>
            </a:r>
            <a:r>
              <a:rPr lang="en-US" sz="2000" b="1" kern="0" dirty="0">
                <a:solidFill>
                  <a:srgbClr val="000000"/>
                </a:solidFill>
                <a:latin typeface="Source Sans Pro"/>
              </a:rPr>
              <a:t>challenging</a:t>
            </a:r>
            <a:r>
              <a:rPr lang="en-US" sz="2000" kern="0" dirty="0">
                <a:solidFill>
                  <a:srgbClr val="000000"/>
                </a:solidFill>
                <a:latin typeface="Source Sans Pro"/>
              </a:rPr>
              <a:t> the way people think about safety and human error.</a:t>
            </a:r>
          </a:p>
          <a:p>
            <a:pPr lvl="0" defTabSz="713232">
              <a:defRPr/>
            </a:pPr>
            <a:endParaRPr lang="en-US" sz="2000" kern="0" dirty="0">
              <a:solidFill>
                <a:srgbClr val="000000"/>
              </a:solidFill>
              <a:latin typeface="Source Sans Pro"/>
            </a:endParaRPr>
          </a:p>
          <a:p>
            <a:pPr marL="285750" lvl="0" indent="-285750" defTabSz="713232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Source Sans Pro"/>
              </a:rPr>
              <a:t>It is an opportunity to generate, record and integrate</a:t>
            </a:r>
            <a:r>
              <a:rPr lang="en-US" sz="2000" b="1" kern="0" dirty="0">
                <a:solidFill>
                  <a:srgbClr val="000000"/>
                </a:solidFill>
                <a:latin typeface="Source Sans Pro"/>
              </a:rPr>
              <a:t> improvement ideas </a:t>
            </a:r>
            <a:r>
              <a:rPr lang="en-US" sz="2000" kern="0" dirty="0">
                <a:solidFill>
                  <a:srgbClr val="000000"/>
                </a:solidFill>
                <a:latin typeface="Source Sans Pro"/>
              </a:rPr>
              <a:t>from </a:t>
            </a:r>
            <a:r>
              <a:rPr lang="en-US" sz="2000" b="1" kern="0" dirty="0">
                <a:solidFill>
                  <a:srgbClr val="000000"/>
                </a:solidFill>
                <a:latin typeface="Source Sans Pro"/>
              </a:rPr>
              <a:t>staff members </a:t>
            </a:r>
            <a:r>
              <a:rPr lang="en-US" sz="2000" kern="0" dirty="0">
                <a:solidFill>
                  <a:srgbClr val="000000"/>
                </a:solidFill>
                <a:latin typeface="Source Sans Pro"/>
              </a:rPr>
              <a:t>into a company’s management process.  </a:t>
            </a:r>
          </a:p>
          <a:p>
            <a:pPr marL="285750" lvl="0" indent="-285750" defTabSz="713232">
              <a:buFont typeface="Arial" panose="020B0604020202020204" pitchFamily="34" charset="0"/>
              <a:buChar char="•"/>
              <a:defRPr/>
            </a:pPr>
            <a:endParaRPr lang="en-US" sz="2000" kern="0" dirty="0">
              <a:solidFill>
                <a:srgbClr val="000000"/>
              </a:solidFill>
              <a:latin typeface="Source Sans Pro"/>
            </a:endParaRPr>
          </a:p>
          <a:p>
            <a:pPr marL="285750" lvl="0" indent="-285750" defTabSz="713232">
              <a:buFont typeface="Arial" panose="020B0604020202020204" pitchFamily="34" charset="0"/>
              <a:buChar char="•"/>
              <a:defRPr/>
            </a:pPr>
            <a:endParaRPr lang="en-US" sz="2000" kern="0" dirty="0">
              <a:solidFill>
                <a:srgbClr val="000000"/>
              </a:solidFill>
              <a:latin typeface="Source Sans Pro"/>
            </a:endParaRPr>
          </a:p>
          <a:p>
            <a:pPr marL="285750" lvl="0" indent="-285750" defTabSz="713232">
              <a:buFont typeface="Arial" panose="020B0604020202020204" pitchFamily="34" charset="0"/>
              <a:buChar char="•"/>
              <a:defRPr/>
            </a:pPr>
            <a:endParaRPr lang="en-US" sz="2000" kern="0" dirty="0">
              <a:solidFill>
                <a:srgbClr val="000000"/>
              </a:solidFill>
              <a:latin typeface="Source Sans Pro"/>
            </a:endParaRPr>
          </a:p>
          <a:p>
            <a:pPr marL="285750" lvl="0" indent="-285750" defTabSz="713232">
              <a:buFont typeface="Arial" panose="020B0604020202020204" pitchFamily="34" charset="0"/>
              <a:buChar char="•"/>
              <a:defRPr/>
            </a:pPr>
            <a:endParaRPr lang="en-US" sz="2000" kern="0" dirty="0">
              <a:solidFill>
                <a:srgbClr val="000000"/>
              </a:solidFill>
              <a:latin typeface="Source Sans Pro"/>
            </a:endParaRPr>
          </a:p>
          <a:p>
            <a:pPr lvl="0" defTabSz="713232">
              <a:defRPr/>
            </a:pPr>
            <a:endParaRPr lang="en-US" sz="2000" kern="0" dirty="0">
              <a:solidFill>
                <a:srgbClr val="000000"/>
              </a:solidFill>
              <a:latin typeface="Source Sans Pro"/>
            </a:endParaRPr>
          </a:p>
          <a:p>
            <a:pPr lvl="0" defTabSz="713232">
              <a:defRPr/>
            </a:pPr>
            <a:endParaRPr lang="en-US" sz="2000" kern="0" dirty="0">
              <a:solidFill>
                <a:srgbClr val="000000"/>
              </a:solidFill>
              <a:latin typeface="Source Sans Pro"/>
            </a:endParaRPr>
          </a:p>
          <a:p>
            <a:pPr lvl="0" defTabSz="713232">
              <a:defRPr/>
            </a:pPr>
            <a:endParaRPr lang="en-US" sz="2000" kern="0" dirty="0">
              <a:solidFill>
                <a:srgbClr val="000000"/>
              </a:solidFill>
              <a:latin typeface="Source Sans Pro"/>
            </a:endParaRPr>
          </a:p>
          <a:p>
            <a:pPr lvl="0" defTabSz="713232">
              <a:defRPr/>
            </a:pPr>
            <a:r>
              <a:rPr lang="en-US" sz="2000" kern="0" dirty="0">
                <a:solidFill>
                  <a:srgbClr val="000000"/>
                </a:solidFill>
                <a:latin typeface="Source Sans Pro"/>
              </a:rPr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CDDC36-D2E6-8947-E20D-CDA94CE87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868" y="3325849"/>
            <a:ext cx="1294892" cy="177822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CBEBA3-DEC6-1AB8-175D-034EB45B4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6868" y="1282378"/>
            <a:ext cx="1294892" cy="1756557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6FD70F-0B6F-C152-432F-90A846AA51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8498" y="1282378"/>
            <a:ext cx="1326574" cy="1756557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D5C58F-AC71-E8DD-39C9-601BFFFE27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8498" y="3248419"/>
            <a:ext cx="1343801" cy="19330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A0CF03-F768-B221-B4E4-3E5B5E104D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6329" y="3317758"/>
            <a:ext cx="1214206" cy="179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7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BD973B7-E02B-4908-EF6A-478716637CD7}"/>
              </a:ext>
            </a:extLst>
          </p:cNvPr>
          <p:cNvSpPr txBox="1"/>
          <p:nvPr/>
        </p:nvSpPr>
        <p:spPr>
          <a:xfrm>
            <a:off x="1337205" y="2285979"/>
            <a:ext cx="9517590" cy="22860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defPPr>
              <a:defRPr lang="en-US"/>
            </a:defPPr>
            <a:lvl1pPr marL="228600" marR="0" lvl="0" indent="-228600" algn="just" fontAlgn="auto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2200" b="0" i="0" u="none" strike="noStrike" cap="none" spc="0" baseline="0">
                <a:solidFill>
                  <a:srgbClr val="274592"/>
                </a:solidFill>
                <a:uFillTx/>
              </a:defRPr>
            </a:lvl1pPr>
            <a:lvl2pPr marL="685800" lvl="1" indent="-228600" algn="just">
              <a:lnSpc>
                <a:spcPct val="80000"/>
              </a:lnSpc>
              <a:spcBef>
                <a:spcPts val="1000"/>
              </a:spcBef>
              <a:buSzPct val="100000"/>
              <a:buFont typeface="Arial" pitchFamily="34"/>
              <a:buChar char="•"/>
              <a:defRPr sz="2000" b="0" i="0" u="none" strike="noStrike" cap="none" spc="0" baseline="0">
                <a:solidFill>
                  <a:srgbClr val="274592"/>
                </a:solidFill>
                <a:uFillTx/>
              </a:defRPr>
            </a:lvl2pPr>
          </a:lstStyle>
          <a:p>
            <a:pPr marL="0" indent="0" algn="ctr">
              <a:buNone/>
            </a:pPr>
            <a:r>
              <a:rPr lang="en-GB" sz="2800" b="1" dirty="0"/>
              <a:t>Mr Toby Garner </a:t>
            </a:r>
            <a:r>
              <a:rPr lang="en-GB" dirty="0"/>
              <a:t>(MES Human Factors Consultant)</a:t>
            </a:r>
          </a:p>
          <a:p>
            <a:pPr marL="0" indent="0" algn="ctr">
              <a:buNone/>
            </a:pPr>
            <a:r>
              <a:rPr lang="en-GB" dirty="0">
                <a:hlinkClick r:id="rId2"/>
              </a:rPr>
              <a:t>toby.garner@mes-international.com</a:t>
            </a:r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28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E5CAA-1B9A-AB9C-10B3-0D4461CB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Application of SCTA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8D6D95-059A-DCDC-7BE2-E95051D0D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586" y="1454168"/>
            <a:ext cx="6778862" cy="450249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B746496-8ABA-3960-A1C7-8917FE36DA11}"/>
              </a:ext>
            </a:extLst>
          </p:cNvPr>
          <p:cNvSpPr/>
          <p:nvPr/>
        </p:nvSpPr>
        <p:spPr>
          <a:xfrm>
            <a:off x="3515330" y="6067458"/>
            <a:ext cx="3493119" cy="24687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 lvl="0" defTabSz="713232">
              <a:defRPr/>
            </a:pPr>
            <a:r>
              <a:rPr lang="en-US" sz="1300" kern="0" dirty="0">
                <a:solidFill>
                  <a:srgbClr val="000000"/>
                </a:solidFill>
                <a:latin typeface="Source Sans Pro"/>
              </a:rPr>
              <a:t>Fig.1  – SCTA Process Overview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C598F2-E40D-AA79-F464-C1AEA031A72D}"/>
              </a:ext>
            </a:extLst>
          </p:cNvPr>
          <p:cNvSpPr/>
          <p:nvPr/>
        </p:nvSpPr>
        <p:spPr>
          <a:xfrm>
            <a:off x="8580651" y="1612141"/>
            <a:ext cx="3125676" cy="14912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 lvl="0" defTabSz="713232">
              <a:defRPr/>
            </a:pPr>
            <a:r>
              <a:rPr lang="en-US" sz="2000" kern="0" dirty="0">
                <a:solidFill>
                  <a:srgbClr val="000000"/>
                </a:solidFill>
                <a:latin typeface="Source Sans Pro"/>
              </a:rPr>
              <a:t>SCTA input to:</a:t>
            </a:r>
          </a:p>
          <a:p>
            <a:pPr lvl="0" defTabSz="713232">
              <a:defRPr/>
            </a:pPr>
            <a:endParaRPr lang="en-US" sz="2000" kern="0" dirty="0">
              <a:solidFill>
                <a:srgbClr val="000000"/>
              </a:solidFill>
              <a:latin typeface="Source Sans Pro"/>
            </a:endParaRPr>
          </a:p>
          <a:p>
            <a:pPr marL="342900" lvl="0" indent="-342900" defTabSz="713232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Source Sans Pro"/>
              </a:rPr>
              <a:t>Design decisions</a:t>
            </a:r>
          </a:p>
          <a:p>
            <a:pPr marL="342900" lvl="0" indent="-342900" defTabSz="713232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Source Sans Pro"/>
              </a:rPr>
              <a:t>Risk-based procedure development</a:t>
            </a:r>
          </a:p>
          <a:p>
            <a:pPr marL="342900" lvl="0" indent="-342900" defTabSz="713232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Source Sans Pro"/>
              </a:rPr>
              <a:t>Operational concept definition</a:t>
            </a:r>
          </a:p>
          <a:p>
            <a:pPr marL="342900" lvl="0" indent="-342900" defTabSz="713232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Source Sans Pro"/>
              </a:rPr>
              <a:t>Performance standards</a:t>
            </a:r>
          </a:p>
          <a:p>
            <a:pPr marL="342900" lvl="0" indent="-342900" defTabSz="713232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Source Sans Pro"/>
              </a:rPr>
              <a:t>Resilience planning</a:t>
            </a:r>
          </a:p>
          <a:p>
            <a:pPr marL="342900" lvl="0" indent="-342900" defTabSz="713232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Source Sans Pro"/>
              </a:rPr>
              <a:t>Safety Case </a:t>
            </a:r>
          </a:p>
          <a:p>
            <a:pPr marL="342900" indent="-342900" defTabSz="713232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Source Sans Pro"/>
              </a:rPr>
              <a:t>Assurance activities</a:t>
            </a:r>
          </a:p>
          <a:p>
            <a:pPr marL="342900" indent="-342900" defTabSz="713232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Source Sans Pro"/>
              </a:rPr>
              <a:t>Continuous improvement</a:t>
            </a:r>
          </a:p>
          <a:p>
            <a:pPr lvl="0" defTabSz="713232">
              <a:defRPr/>
            </a:pPr>
            <a:endParaRPr lang="en-US" sz="2000" kern="0" dirty="0">
              <a:solidFill>
                <a:srgbClr val="000000"/>
              </a:solidFill>
              <a:latin typeface="Source Sans Pro"/>
            </a:endParaRPr>
          </a:p>
          <a:p>
            <a:pPr lvl="0" defTabSz="713232">
              <a:defRPr/>
            </a:pPr>
            <a:endParaRPr lang="en-US" sz="2000" kern="0" dirty="0">
              <a:solidFill>
                <a:srgbClr val="000000"/>
              </a:solidFill>
              <a:latin typeface="Source Sans Pro"/>
            </a:endParaRPr>
          </a:p>
          <a:p>
            <a:pPr lvl="0" defTabSz="713232">
              <a:defRPr/>
            </a:pPr>
            <a:endParaRPr lang="en-US" sz="2000" kern="0" dirty="0">
              <a:solidFill>
                <a:srgbClr val="000000"/>
              </a:solidFill>
              <a:latin typeface="Source Sans Pro"/>
            </a:endParaRPr>
          </a:p>
          <a:p>
            <a:pPr lvl="0" defTabSz="713232">
              <a:defRPr/>
            </a:pPr>
            <a:endParaRPr lang="en-US" sz="2000" kern="0" dirty="0">
              <a:solidFill>
                <a:srgbClr val="000000"/>
              </a:solidFill>
              <a:latin typeface="Source Sans Pro"/>
            </a:endParaRPr>
          </a:p>
          <a:p>
            <a:pPr marL="342900" lvl="0" indent="-342900" defTabSz="713232">
              <a:buFont typeface="Arial" panose="020B0604020202020204" pitchFamily="34" charset="0"/>
              <a:buChar char="•"/>
              <a:defRPr/>
            </a:pPr>
            <a:endParaRPr lang="en-US" sz="2000" kern="0" dirty="0">
              <a:solidFill>
                <a:srgbClr val="000000"/>
              </a:solidFill>
              <a:latin typeface="Source Sans Pro"/>
            </a:endParaRPr>
          </a:p>
          <a:p>
            <a:pPr marL="342900" lvl="0" indent="-342900" defTabSz="713232">
              <a:buFont typeface="Arial" panose="020B0604020202020204" pitchFamily="34" charset="0"/>
              <a:buChar char="•"/>
              <a:defRPr/>
            </a:pPr>
            <a:endParaRPr lang="en-US" sz="2000" kern="0" dirty="0">
              <a:solidFill>
                <a:srgbClr val="000000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934915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E5CAA-1B9A-AB9C-10B3-0D4461CB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Worldwide application of SCTA</a:t>
            </a:r>
          </a:p>
        </p:txBody>
      </p:sp>
      <p:pic>
        <p:nvPicPr>
          <p:cNvPr id="6146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6D0D8C22-6618-D320-67EF-39F6B3898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74" y="1585582"/>
            <a:ext cx="9231528" cy="455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BF3F7C5-1A7D-3F7B-86F1-78B1009949CA}"/>
              </a:ext>
            </a:extLst>
          </p:cNvPr>
          <p:cNvSpPr/>
          <p:nvPr/>
        </p:nvSpPr>
        <p:spPr>
          <a:xfrm>
            <a:off x="4120860" y="2714303"/>
            <a:ext cx="447869" cy="485192"/>
          </a:xfrm>
          <a:prstGeom prst="ellipse">
            <a:avLst/>
          </a:prstGeom>
          <a:solidFill>
            <a:srgbClr val="6E3FA3">
              <a:alpha val="46000"/>
            </a:srgbClr>
          </a:solidFill>
          <a:ln w="12700" cap="flat" cmpd="sng" algn="ctr">
            <a:solidFill>
              <a:srgbClr val="6E3FA3">
                <a:alpha val="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l" defTabSz="713232">
              <a:spcBef>
                <a:spcPts val="600"/>
              </a:spcBef>
            </a:pPr>
            <a:endParaRPr lang="en-GB" sz="1600" b="1" dirty="0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ABF0569-705F-6217-B65F-CD3FE84DF315}"/>
              </a:ext>
            </a:extLst>
          </p:cNvPr>
          <p:cNvSpPr/>
          <p:nvPr/>
        </p:nvSpPr>
        <p:spPr>
          <a:xfrm>
            <a:off x="5243643" y="3325882"/>
            <a:ext cx="944371" cy="765299"/>
          </a:xfrm>
          <a:prstGeom prst="ellipse">
            <a:avLst/>
          </a:prstGeom>
          <a:solidFill>
            <a:srgbClr val="6E3FA3">
              <a:alpha val="46000"/>
            </a:srgbClr>
          </a:solidFill>
          <a:ln w="12700" cap="flat" cmpd="sng" algn="ctr">
            <a:solidFill>
              <a:srgbClr val="6E3FA3">
                <a:alpha val="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l" defTabSz="713232">
              <a:spcBef>
                <a:spcPts val="600"/>
              </a:spcBef>
            </a:pPr>
            <a:endParaRPr lang="en-GB" sz="1600" b="1" dirty="0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0C20F3B-7962-E8DD-3CDE-20CBDD7266DE}"/>
              </a:ext>
            </a:extLst>
          </p:cNvPr>
          <p:cNvSpPr/>
          <p:nvPr/>
        </p:nvSpPr>
        <p:spPr>
          <a:xfrm>
            <a:off x="7238133" y="4630849"/>
            <a:ext cx="1258972" cy="1021278"/>
          </a:xfrm>
          <a:prstGeom prst="ellipse">
            <a:avLst/>
          </a:prstGeom>
          <a:solidFill>
            <a:srgbClr val="6E3FA3">
              <a:alpha val="46000"/>
            </a:srgbClr>
          </a:solidFill>
          <a:ln w="12700" cap="flat" cmpd="sng" algn="ctr">
            <a:solidFill>
              <a:srgbClr val="6E3FA3">
                <a:alpha val="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l" defTabSz="713232">
              <a:spcBef>
                <a:spcPts val="600"/>
              </a:spcBef>
            </a:pPr>
            <a:endParaRPr lang="en-GB" sz="1600" b="1" dirty="0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156D745-8CA6-8E27-3C2C-4A819A834FDD}"/>
              </a:ext>
            </a:extLst>
          </p:cNvPr>
          <p:cNvSpPr/>
          <p:nvPr/>
        </p:nvSpPr>
        <p:spPr>
          <a:xfrm>
            <a:off x="7444159" y="3325882"/>
            <a:ext cx="415637" cy="377372"/>
          </a:xfrm>
          <a:prstGeom prst="ellipse">
            <a:avLst/>
          </a:prstGeom>
          <a:solidFill>
            <a:srgbClr val="6E3FA3">
              <a:alpha val="46000"/>
            </a:srgbClr>
          </a:solidFill>
          <a:ln w="12700" cap="flat" cmpd="sng" algn="ctr">
            <a:solidFill>
              <a:srgbClr val="6E3FA3">
                <a:alpha val="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l" defTabSz="713232">
              <a:spcBef>
                <a:spcPts val="600"/>
              </a:spcBef>
            </a:pPr>
            <a:endParaRPr lang="en-GB" sz="1600" b="1" dirty="0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F37BE6D-3D36-934A-41C1-08A017E1EAB7}"/>
              </a:ext>
            </a:extLst>
          </p:cNvPr>
          <p:cNvSpPr/>
          <p:nvPr/>
        </p:nvSpPr>
        <p:spPr>
          <a:xfrm>
            <a:off x="6822496" y="3978366"/>
            <a:ext cx="415637" cy="377372"/>
          </a:xfrm>
          <a:prstGeom prst="ellipse">
            <a:avLst/>
          </a:prstGeom>
          <a:solidFill>
            <a:srgbClr val="6E3FA3">
              <a:alpha val="46000"/>
            </a:srgbClr>
          </a:solidFill>
          <a:ln w="12700" cap="flat" cmpd="sng" algn="ctr">
            <a:solidFill>
              <a:srgbClr val="6E3FA3">
                <a:alpha val="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l" defTabSz="713232">
              <a:spcBef>
                <a:spcPts val="600"/>
              </a:spcBef>
            </a:pPr>
            <a:endParaRPr lang="en-GB" sz="1600" b="1" dirty="0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A86BC9-1234-6FCD-D3B9-83582545A00A}"/>
              </a:ext>
            </a:extLst>
          </p:cNvPr>
          <p:cNvSpPr/>
          <p:nvPr/>
        </p:nvSpPr>
        <p:spPr>
          <a:xfrm>
            <a:off x="3106806" y="4499089"/>
            <a:ext cx="608690" cy="580383"/>
          </a:xfrm>
          <a:prstGeom prst="ellipse">
            <a:avLst/>
          </a:prstGeom>
          <a:solidFill>
            <a:srgbClr val="6E3FA3">
              <a:alpha val="46000"/>
            </a:srgbClr>
          </a:solidFill>
          <a:ln w="12700" cap="flat" cmpd="sng" algn="ctr">
            <a:solidFill>
              <a:srgbClr val="6E3FA3">
                <a:alpha val="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l" defTabSz="713232">
              <a:spcBef>
                <a:spcPts val="600"/>
              </a:spcBef>
            </a:pPr>
            <a:endParaRPr lang="en-GB" sz="1600" b="1" dirty="0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9FD102B-38C1-1E0C-F345-9397AC6DFFE6}"/>
              </a:ext>
            </a:extLst>
          </p:cNvPr>
          <p:cNvSpPr/>
          <p:nvPr/>
        </p:nvSpPr>
        <p:spPr>
          <a:xfrm>
            <a:off x="4581076" y="2516759"/>
            <a:ext cx="447869" cy="395088"/>
          </a:xfrm>
          <a:prstGeom prst="ellipse">
            <a:avLst/>
          </a:prstGeom>
          <a:solidFill>
            <a:srgbClr val="6E3FA3">
              <a:alpha val="46000"/>
            </a:srgbClr>
          </a:solidFill>
          <a:ln w="12700" cap="flat" cmpd="sng" algn="ctr">
            <a:solidFill>
              <a:srgbClr val="6E3FA3">
                <a:alpha val="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l" defTabSz="713232">
              <a:spcBef>
                <a:spcPts val="600"/>
              </a:spcBef>
            </a:pPr>
            <a:endParaRPr lang="en-GB" sz="1600" b="1" dirty="0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01AC58A-A56D-ADD2-63B3-3BF4A2C89173}"/>
              </a:ext>
            </a:extLst>
          </p:cNvPr>
          <p:cNvSpPr/>
          <p:nvPr/>
        </p:nvSpPr>
        <p:spPr>
          <a:xfrm>
            <a:off x="2153367" y="3377059"/>
            <a:ext cx="443514" cy="485193"/>
          </a:xfrm>
          <a:prstGeom prst="ellipse">
            <a:avLst/>
          </a:prstGeom>
          <a:solidFill>
            <a:srgbClr val="6E3FA3">
              <a:alpha val="46000"/>
            </a:srgbClr>
          </a:solidFill>
          <a:ln w="12700" cap="flat" cmpd="sng" algn="ctr">
            <a:solidFill>
              <a:srgbClr val="6E3FA3">
                <a:alpha val="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l" defTabSz="713232">
              <a:spcBef>
                <a:spcPts val="600"/>
              </a:spcBef>
            </a:pPr>
            <a:endParaRPr lang="en-GB" sz="1600" b="1" dirty="0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7F77764-D44F-CB47-4B4E-7F3D0AC20E04}"/>
              </a:ext>
            </a:extLst>
          </p:cNvPr>
          <p:cNvSpPr/>
          <p:nvPr/>
        </p:nvSpPr>
        <p:spPr>
          <a:xfrm>
            <a:off x="5028945" y="2999687"/>
            <a:ext cx="447869" cy="377372"/>
          </a:xfrm>
          <a:prstGeom prst="ellipse">
            <a:avLst/>
          </a:prstGeom>
          <a:solidFill>
            <a:srgbClr val="6E3FA3">
              <a:alpha val="46000"/>
            </a:srgbClr>
          </a:solidFill>
          <a:ln w="12700" cap="flat" cmpd="sng" algn="ctr">
            <a:solidFill>
              <a:srgbClr val="6E3FA3">
                <a:alpha val="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l" defTabSz="713232">
              <a:spcBef>
                <a:spcPts val="600"/>
              </a:spcBef>
            </a:pPr>
            <a:endParaRPr lang="en-GB" sz="1600" b="1" dirty="0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8DDE76-3002-367D-E7BD-CA5348A154BC}"/>
              </a:ext>
            </a:extLst>
          </p:cNvPr>
          <p:cNvSpPr/>
          <p:nvPr/>
        </p:nvSpPr>
        <p:spPr>
          <a:xfrm>
            <a:off x="8989954" y="1411844"/>
            <a:ext cx="3125676" cy="14912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 lvl="0" defTabSz="713232">
              <a:defRPr/>
            </a:pPr>
            <a:endParaRPr lang="en-US" sz="2000" b="1" kern="0" dirty="0">
              <a:solidFill>
                <a:srgbClr val="000000"/>
              </a:solidFill>
              <a:latin typeface="Source Sans Pro"/>
            </a:endParaRPr>
          </a:p>
          <a:p>
            <a:pPr marL="342900" lvl="0" indent="-342900" defTabSz="713232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Source Sans Pro"/>
              </a:rPr>
              <a:t>Application of SCTA is global.</a:t>
            </a:r>
          </a:p>
          <a:p>
            <a:pPr marL="342900" lvl="0" indent="-342900" defTabSz="713232">
              <a:buFont typeface="Arial" panose="020B0604020202020204" pitchFamily="34" charset="0"/>
              <a:buChar char="•"/>
              <a:defRPr/>
            </a:pPr>
            <a:endParaRPr lang="en-US" sz="2000" kern="0" dirty="0">
              <a:solidFill>
                <a:srgbClr val="000000"/>
              </a:solidFill>
              <a:latin typeface="Source Sans Pro"/>
            </a:endParaRPr>
          </a:p>
          <a:p>
            <a:pPr marL="342900" lvl="0" indent="-342900" defTabSz="713232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Source Sans Pro"/>
              </a:rPr>
              <a:t>The SCTA method applied across different safety critical industries.</a:t>
            </a:r>
          </a:p>
          <a:p>
            <a:pPr lvl="0" defTabSz="713232">
              <a:defRPr/>
            </a:pPr>
            <a:endParaRPr lang="en-US" sz="2000" kern="0" dirty="0">
              <a:solidFill>
                <a:srgbClr val="000000"/>
              </a:solidFill>
              <a:latin typeface="Source Sans Pro"/>
            </a:endParaRPr>
          </a:p>
          <a:p>
            <a:pPr marL="342900" lvl="0" indent="-342900" defTabSz="713232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Source Sans Pro"/>
              </a:rPr>
              <a:t>Includes also coaching SCTA to site &amp; human performance staff.</a:t>
            </a:r>
          </a:p>
          <a:p>
            <a:pPr marL="342900" lvl="0" indent="-342900" defTabSz="713232">
              <a:buFont typeface="Arial" panose="020B0604020202020204" pitchFamily="34" charset="0"/>
              <a:buChar char="•"/>
              <a:defRPr/>
            </a:pPr>
            <a:endParaRPr lang="en-US" sz="2000" kern="0" dirty="0">
              <a:solidFill>
                <a:srgbClr val="000000"/>
              </a:solidFill>
              <a:latin typeface="Source Sans Pro"/>
            </a:endParaRPr>
          </a:p>
          <a:p>
            <a:pPr marL="342900" lvl="0" indent="-342900" defTabSz="713232">
              <a:buFont typeface="Arial" panose="020B0604020202020204" pitchFamily="34" charset="0"/>
              <a:buChar char="•"/>
              <a:defRPr/>
            </a:pPr>
            <a:endParaRPr lang="en-US" sz="2000" kern="0" dirty="0">
              <a:solidFill>
                <a:srgbClr val="000000"/>
              </a:solidFill>
              <a:latin typeface="Source Sans Pro"/>
            </a:endParaRPr>
          </a:p>
          <a:p>
            <a:pPr marL="342900" lvl="0" indent="-342900" defTabSz="713232">
              <a:buFont typeface="Arial" panose="020B0604020202020204" pitchFamily="34" charset="0"/>
              <a:buChar char="•"/>
              <a:defRPr/>
            </a:pPr>
            <a:endParaRPr lang="en-US" sz="2000" kern="0" dirty="0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A2DD31B-CC97-C1C5-0FD0-57BBBE49EAAE}"/>
              </a:ext>
            </a:extLst>
          </p:cNvPr>
          <p:cNvSpPr/>
          <p:nvPr/>
        </p:nvSpPr>
        <p:spPr>
          <a:xfrm>
            <a:off x="923124" y="2666707"/>
            <a:ext cx="608690" cy="580383"/>
          </a:xfrm>
          <a:prstGeom prst="ellipse">
            <a:avLst/>
          </a:prstGeom>
          <a:solidFill>
            <a:srgbClr val="6E3FA3">
              <a:alpha val="46000"/>
            </a:srgbClr>
          </a:solidFill>
          <a:ln w="12700" cap="flat" cmpd="sng" algn="ctr">
            <a:solidFill>
              <a:srgbClr val="6E3FA3">
                <a:alpha val="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l" defTabSz="713232">
              <a:spcBef>
                <a:spcPts val="600"/>
              </a:spcBef>
            </a:pPr>
            <a:endParaRPr lang="en-GB" sz="1600" b="1" dirty="0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F2A0DDA-B871-3B2E-B54B-B79732EF1B9E}"/>
              </a:ext>
            </a:extLst>
          </p:cNvPr>
          <p:cNvSpPr/>
          <p:nvPr/>
        </p:nvSpPr>
        <p:spPr>
          <a:xfrm>
            <a:off x="4161292" y="3996838"/>
            <a:ext cx="447869" cy="485192"/>
          </a:xfrm>
          <a:prstGeom prst="ellipse">
            <a:avLst/>
          </a:prstGeom>
          <a:solidFill>
            <a:srgbClr val="6E3FA3">
              <a:alpha val="46000"/>
            </a:srgbClr>
          </a:solidFill>
          <a:ln w="12700" cap="flat" cmpd="sng" algn="ctr">
            <a:solidFill>
              <a:srgbClr val="6E3FA3">
                <a:alpha val="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l" defTabSz="713232">
              <a:spcBef>
                <a:spcPts val="600"/>
              </a:spcBef>
            </a:pPr>
            <a:endParaRPr lang="en-GB" sz="1600" b="1" dirty="0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E26E702-B462-4212-B90F-14624785884B}"/>
              </a:ext>
            </a:extLst>
          </p:cNvPr>
          <p:cNvSpPr/>
          <p:nvPr/>
        </p:nvSpPr>
        <p:spPr>
          <a:xfrm>
            <a:off x="4482390" y="2786212"/>
            <a:ext cx="447869" cy="377372"/>
          </a:xfrm>
          <a:prstGeom prst="ellipse">
            <a:avLst/>
          </a:prstGeom>
          <a:solidFill>
            <a:srgbClr val="6E3FA3">
              <a:alpha val="46000"/>
            </a:srgbClr>
          </a:solidFill>
          <a:ln w="12700" cap="flat" cmpd="sng" algn="ctr">
            <a:solidFill>
              <a:srgbClr val="6E3FA3">
                <a:alpha val="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l" defTabSz="713232">
              <a:spcBef>
                <a:spcPts val="600"/>
              </a:spcBef>
            </a:pPr>
            <a:endParaRPr lang="en-GB" sz="1600" b="1" dirty="0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CAD709-1316-9216-BE89-0D8463CB9974}"/>
              </a:ext>
            </a:extLst>
          </p:cNvPr>
          <p:cNvSpPr/>
          <p:nvPr/>
        </p:nvSpPr>
        <p:spPr>
          <a:xfrm>
            <a:off x="3515330" y="6067458"/>
            <a:ext cx="3493119" cy="24687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 lvl="0" defTabSz="713232">
              <a:defRPr/>
            </a:pPr>
            <a:r>
              <a:rPr lang="en-US" sz="1300" kern="0" dirty="0">
                <a:solidFill>
                  <a:srgbClr val="000000"/>
                </a:solidFill>
                <a:latin typeface="Source Sans Pro"/>
              </a:rPr>
              <a:t>Fig.1  – Application of SCTA</a:t>
            </a:r>
          </a:p>
        </p:txBody>
      </p:sp>
    </p:spTree>
    <p:extLst>
      <p:ext uri="{BB962C8B-B14F-4D97-AF65-F5344CB8AC3E}">
        <p14:creationId xmlns:p14="http://schemas.microsoft.com/office/powerpoint/2010/main" val="875362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9FFD63D-2949-959F-B30E-ED659DEAE394}"/>
              </a:ext>
            </a:extLst>
          </p:cNvPr>
          <p:cNvSpPr/>
          <p:nvPr/>
        </p:nvSpPr>
        <p:spPr>
          <a:xfrm>
            <a:off x="960116" y="1357328"/>
            <a:ext cx="2373752" cy="5914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6E3FA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l" defTabSz="713232">
              <a:spcBef>
                <a:spcPts val="600"/>
              </a:spcBef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ource Sans Pro"/>
              </a:rPr>
              <a:t>Vessel Design (maritime) - Korea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D1BB9A-CB79-6552-43D6-1EF292276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3" y="24219"/>
            <a:ext cx="9675946" cy="780365"/>
          </a:xfrm>
        </p:spPr>
        <p:txBody>
          <a:bodyPr/>
          <a:lstStyle/>
          <a:p>
            <a:r>
              <a:rPr lang="en-GB" dirty="0"/>
              <a:t>SCTA Examples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ADB5E79-029B-7595-3ADF-9356F3AB0444}"/>
              </a:ext>
            </a:extLst>
          </p:cNvPr>
          <p:cNvGrpSpPr/>
          <p:nvPr/>
        </p:nvGrpSpPr>
        <p:grpSpPr>
          <a:xfrm>
            <a:off x="457462" y="1337693"/>
            <a:ext cx="360000" cy="288000"/>
            <a:chOff x="541150" y="1890681"/>
            <a:chExt cx="360000" cy="288000"/>
          </a:xfrm>
        </p:grpSpPr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A8B5FCE9-D2AB-876E-2181-B82127DB9F0E}"/>
                </a:ext>
              </a:extLst>
            </p:cNvPr>
            <p:cNvSpPr/>
            <p:nvPr/>
          </p:nvSpPr>
          <p:spPr>
            <a:xfrm rot="5400000">
              <a:off x="577150" y="1854681"/>
              <a:ext cx="288000" cy="36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0C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132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956E483-4D43-7B77-F2F0-D72CF8DC5121}"/>
                </a:ext>
              </a:extLst>
            </p:cNvPr>
            <p:cNvSpPr/>
            <p:nvPr/>
          </p:nvSpPr>
          <p:spPr>
            <a:xfrm>
              <a:off x="637053" y="1925931"/>
              <a:ext cx="216000" cy="2160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132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2CA97FA3-BD19-60EE-3AFD-21169A51F648}"/>
              </a:ext>
            </a:extLst>
          </p:cNvPr>
          <p:cNvSpPr/>
          <p:nvPr/>
        </p:nvSpPr>
        <p:spPr>
          <a:xfrm>
            <a:off x="1689920" y="2039363"/>
            <a:ext cx="1881425" cy="16857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 marL="285750" lvl="0" indent="-285750" defTabSz="713232">
              <a:buFont typeface="Arial" panose="020B0604020202020204" pitchFamily="34" charset="0"/>
              <a:buChar char="•"/>
              <a:defRPr/>
            </a:pPr>
            <a:endParaRPr lang="en-US" sz="1300" kern="0" dirty="0">
              <a:solidFill>
                <a:srgbClr val="000000"/>
              </a:solidFill>
              <a:latin typeface="Source Sans Pro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3A7708C-EBD2-A6DF-C09C-81405A154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16" y="2962708"/>
            <a:ext cx="2369443" cy="33062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922D6AE0-9341-578E-462A-49111DE398F2}"/>
              </a:ext>
            </a:extLst>
          </p:cNvPr>
          <p:cNvGrpSpPr/>
          <p:nvPr/>
        </p:nvGrpSpPr>
        <p:grpSpPr>
          <a:xfrm>
            <a:off x="3867247" y="1341076"/>
            <a:ext cx="360000" cy="288000"/>
            <a:chOff x="541150" y="1890681"/>
            <a:chExt cx="360000" cy="288000"/>
          </a:xfrm>
        </p:grpSpPr>
        <p:sp>
          <p:nvSpPr>
            <p:cNvPr id="34" name="Rectangle: Top Corners Rounded 33">
              <a:extLst>
                <a:ext uri="{FF2B5EF4-FFF2-40B4-BE49-F238E27FC236}">
                  <a16:creationId xmlns:a16="http://schemas.microsoft.com/office/drawing/2014/main" id="{6B860B8A-E237-7E86-F2F8-35AB3EB0E654}"/>
                </a:ext>
              </a:extLst>
            </p:cNvPr>
            <p:cNvSpPr/>
            <p:nvPr/>
          </p:nvSpPr>
          <p:spPr>
            <a:xfrm rot="5400000">
              <a:off x="577150" y="1854681"/>
              <a:ext cx="288000" cy="36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0C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132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C59A5AE-729C-83E3-3B82-DD17B16E047F}"/>
                </a:ext>
              </a:extLst>
            </p:cNvPr>
            <p:cNvSpPr/>
            <p:nvPr/>
          </p:nvSpPr>
          <p:spPr>
            <a:xfrm>
              <a:off x="637053" y="1925931"/>
              <a:ext cx="216000" cy="2160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132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b="1" kern="0" dirty="0">
                  <a:solidFill>
                    <a:srgbClr val="000000"/>
                  </a:solidFill>
                  <a:latin typeface="Source Sans Pro"/>
                </a:rPr>
                <a:t>2</a:t>
              </a:r>
              <a:endPara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2C1485E0-7FEB-E5DA-4B5F-558B88A7A44E}"/>
              </a:ext>
            </a:extLst>
          </p:cNvPr>
          <p:cNvSpPr/>
          <p:nvPr/>
        </p:nvSpPr>
        <p:spPr>
          <a:xfrm>
            <a:off x="854147" y="2126742"/>
            <a:ext cx="2467864" cy="16857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 lvl="0" defTabSz="713232">
              <a:defRPr/>
            </a:pPr>
            <a:r>
              <a:rPr lang="en-US" sz="1300" b="1" kern="0" dirty="0">
                <a:solidFill>
                  <a:srgbClr val="000000"/>
                </a:solidFill>
                <a:latin typeface="Source Sans Pro"/>
              </a:rPr>
              <a:t>Guidance</a:t>
            </a:r>
            <a:r>
              <a:rPr lang="en-US" sz="1300" kern="0" dirty="0">
                <a:solidFill>
                  <a:srgbClr val="000000"/>
                </a:solidFill>
                <a:latin typeface="Source Sans Pro"/>
              </a:rPr>
              <a:t>: Vessel Deck Design: </a:t>
            </a:r>
          </a:p>
          <a:p>
            <a:pPr lvl="0" defTabSz="713232">
              <a:defRPr/>
            </a:pPr>
            <a:r>
              <a:rPr lang="en-US" sz="1300" kern="0" dirty="0">
                <a:solidFill>
                  <a:srgbClr val="000000"/>
                </a:solidFill>
                <a:latin typeface="Source Sans Pro"/>
              </a:rPr>
              <a:t>Mooring Equipment Guidelines (MEG4, OCIMF), 2018.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9CB7534-5C72-E90C-F321-3F72C9BCE4CC}"/>
              </a:ext>
            </a:extLst>
          </p:cNvPr>
          <p:cNvCxnSpPr>
            <a:cxnSpLocks/>
          </p:cNvCxnSpPr>
          <p:nvPr/>
        </p:nvCxnSpPr>
        <p:spPr>
          <a:xfrm>
            <a:off x="3629770" y="1353075"/>
            <a:ext cx="0" cy="4915931"/>
          </a:xfrm>
          <a:prstGeom prst="line">
            <a:avLst/>
          </a:prstGeom>
          <a:noFill/>
          <a:ln w="12700" cap="rnd" cmpd="sng" algn="ctr">
            <a:solidFill>
              <a:srgbClr val="7030A0"/>
            </a:solidFill>
            <a:prstDash val="solid"/>
            <a:round/>
          </a:ln>
          <a:effectLst/>
        </p:spPr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EA60BAF-7659-8E2B-BB1A-8BEC8155B293}"/>
              </a:ext>
            </a:extLst>
          </p:cNvPr>
          <p:cNvGrpSpPr/>
          <p:nvPr/>
        </p:nvGrpSpPr>
        <p:grpSpPr>
          <a:xfrm>
            <a:off x="7511200" y="1316108"/>
            <a:ext cx="360000" cy="288000"/>
            <a:chOff x="541150" y="1890681"/>
            <a:chExt cx="360000" cy="288000"/>
          </a:xfrm>
        </p:grpSpPr>
        <p:sp>
          <p:nvSpPr>
            <p:cNvPr id="41" name="Rectangle: Top Corners Rounded 40">
              <a:extLst>
                <a:ext uri="{FF2B5EF4-FFF2-40B4-BE49-F238E27FC236}">
                  <a16:creationId xmlns:a16="http://schemas.microsoft.com/office/drawing/2014/main" id="{A7499E94-D985-5255-AABD-AEF98156A96E}"/>
                </a:ext>
              </a:extLst>
            </p:cNvPr>
            <p:cNvSpPr/>
            <p:nvPr/>
          </p:nvSpPr>
          <p:spPr>
            <a:xfrm rot="5400000">
              <a:off x="577150" y="1854681"/>
              <a:ext cx="288000" cy="36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0C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132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D03E410-7DC3-4FBF-C1C4-C108E2D9ECEF}"/>
                </a:ext>
              </a:extLst>
            </p:cNvPr>
            <p:cNvSpPr/>
            <p:nvPr/>
          </p:nvSpPr>
          <p:spPr>
            <a:xfrm>
              <a:off x="637053" y="1925931"/>
              <a:ext cx="216000" cy="2160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132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b="1" kern="0" dirty="0">
                  <a:solidFill>
                    <a:srgbClr val="000000"/>
                  </a:solidFill>
                  <a:latin typeface="Source Sans Pro"/>
                </a:rPr>
                <a:t>3</a:t>
              </a:r>
              <a:endPara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02AB5DF6-AA0C-C9BC-D359-C859E1CC0821}"/>
              </a:ext>
            </a:extLst>
          </p:cNvPr>
          <p:cNvSpPr/>
          <p:nvPr/>
        </p:nvSpPr>
        <p:spPr>
          <a:xfrm>
            <a:off x="8826868" y="2231827"/>
            <a:ext cx="1881425" cy="16857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 marL="285750" lvl="0" indent="-285750" defTabSz="713232">
              <a:buFont typeface="Arial" panose="020B0604020202020204" pitchFamily="34" charset="0"/>
              <a:buChar char="•"/>
              <a:defRPr/>
            </a:pPr>
            <a:endParaRPr lang="en-US" sz="1300" kern="0" dirty="0">
              <a:solidFill>
                <a:srgbClr val="000000"/>
              </a:solidFill>
              <a:latin typeface="Source Sans Pro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539B0E9-78BC-64C0-9AE9-B2319A7CBCE6}"/>
              </a:ext>
            </a:extLst>
          </p:cNvPr>
          <p:cNvCxnSpPr>
            <a:cxnSpLocks/>
          </p:cNvCxnSpPr>
          <p:nvPr/>
        </p:nvCxnSpPr>
        <p:spPr>
          <a:xfrm>
            <a:off x="7301588" y="1372943"/>
            <a:ext cx="0" cy="4896063"/>
          </a:xfrm>
          <a:prstGeom prst="line">
            <a:avLst/>
          </a:prstGeom>
          <a:noFill/>
          <a:ln w="12700" cap="rnd" cmpd="sng" algn="ctr">
            <a:solidFill>
              <a:srgbClr val="7030A0"/>
            </a:solidFill>
            <a:prstDash val="solid"/>
            <a:round/>
          </a:ln>
          <a:effectLst/>
        </p:spPr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767D3A58-F96F-7E49-5550-D03BB79398D7}"/>
              </a:ext>
            </a:extLst>
          </p:cNvPr>
          <p:cNvSpPr/>
          <p:nvPr/>
        </p:nvSpPr>
        <p:spPr>
          <a:xfrm>
            <a:off x="8000643" y="1327172"/>
            <a:ext cx="2863194" cy="601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6E3FA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713232">
              <a:spcBef>
                <a:spcPts val="600"/>
              </a:spcBef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ource Sans Pro"/>
              </a:rPr>
              <a:t>Incident Investigation (offshore) – N. Europe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469773F-B50F-D8BA-1C5F-1BA91C63618D}"/>
              </a:ext>
            </a:extLst>
          </p:cNvPr>
          <p:cNvSpPr/>
          <p:nvPr/>
        </p:nvSpPr>
        <p:spPr>
          <a:xfrm>
            <a:off x="4349952" y="1337693"/>
            <a:ext cx="2574991" cy="5914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6E3FA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l" defTabSz="713232">
              <a:spcBef>
                <a:spcPts val="600"/>
              </a:spcBef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ource Sans Pro"/>
              </a:rPr>
              <a:t>Safety Case           (COMAH site) - UK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4E2481F-849A-704D-4B5E-812E7DA73DFB}"/>
              </a:ext>
            </a:extLst>
          </p:cNvPr>
          <p:cNvCxnSpPr>
            <a:cxnSpLocks/>
          </p:cNvCxnSpPr>
          <p:nvPr/>
        </p:nvCxnSpPr>
        <p:spPr>
          <a:xfrm>
            <a:off x="960116" y="2071009"/>
            <a:ext cx="2369443" cy="0"/>
          </a:xfrm>
          <a:prstGeom prst="line">
            <a:avLst/>
          </a:prstGeom>
          <a:noFill/>
          <a:ln w="12700" cap="rnd" cmpd="sng" algn="ctr">
            <a:solidFill>
              <a:srgbClr val="7030A0"/>
            </a:solidFill>
            <a:prstDash val="solid"/>
            <a:round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0F3DA76-1E18-3E21-EDEA-C9353803E0EF}"/>
              </a:ext>
            </a:extLst>
          </p:cNvPr>
          <p:cNvCxnSpPr>
            <a:cxnSpLocks/>
          </p:cNvCxnSpPr>
          <p:nvPr/>
        </p:nvCxnSpPr>
        <p:spPr>
          <a:xfrm>
            <a:off x="960116" y="2768354"/>
            <a:ext cx="2369443" cy="0"/>
          </a:xfrm>
          <a:prstGeom prst="line">
            <a:avLst/>
          </a:prstGeom>
          <a:noFill/>
          <a:ln w="12700" cap="rnd" cmpd="sng" algn="ctr">
            <a:solidFill>
              <a:srgbClr val="7030A0"/>
            </a:solidFill>
            <a:prstDash val="solid"/>
            <a:round/>
          </a:ln>
          <a:effectLst/>
        </p:spPr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14E42632-65DE-8012-81C2-A5FE76BCB407}"/>
              </a:ext>
            </a:extLst>
          </p:cNvPr>
          <p:cNvSpPr/>
          <p:nvPr/>
        </p:nvSpPr>
        <p:spPr>
          <a:xfrm>
            <a:off x="4254085" y="2103306"/>
            <a:ext cx="2467864" cy="16857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 lvl="0" defTabSz="713232">
              <a:defRPr/>
            </a:pPr>
            <a:r>
              <a:rPr lang="en-US" sz="1300" b="1" kern="0" dirty="0">
                <a:solidFill>
                  <a:srgbClr val="000000"/>
                </a:solidFill>
                <a:latin typeface="Source Sans Pro"/>
              </a:rPr>
              <a:t>Guidance:  </a:t>
            </a:r>
            <a:r>
              <a:rPr lang="en-US" sz="1300" kern="0" dirty="0">
                <a:solidFill>
                  <a:srgbClr val="000000"/>
                </a:solidFill>
                <a:latin typeface="Source Sans Pro"/>
              </a:rPr>
              <a:t>SCTA Guidance, Energy Institute (EI), 2020.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DDBEB7A-004D-5210-D556-4D8BD2AB6C0C}"/>
              </a:ext>
            </a:extLst>
          </p:cNvPr>
          <p:cNvCxnSpPr>
            <a:cxnSpLocks/>
          </p:cNvCxnSpPr>
          <p:nvPr/>
        </p:nvCxnSpPr>
        <p:spPr>
          <a:xfrm>
            <a:off x="4360054" y="2047573"/>
            <a:ext cx="2564889" cy="0"/>
          </a:xfrm>
          <a:prstGeom prst="line">
            <a:avLst/>
          </a:prstGeom>
          <a:noFill/>
          <a:ln w="12700" cap="rnd" cmpd="sng" algn="ctr">
            <a:solidFill>
              <a:srgbClr val="7030A0"/>
            </a:solidFill>
            <a:prstDash val="solid"/>
            <a:round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5EBC9E0-9D7F-7897-EB15-9BCB7324643F}"/>
              </a:ext>
            </a:extLst>
          </p:cNvPr>
          <p:cNvCxnSpPr>
            <a:cxnSpLocks/>
          </p:cNvCxnSpPr>
          <p:nvPr/>
        </p:nvCxnSpPr>
        <p:spPr>
          <a:xfrm>
            <a:off x="4349952" y="2744918"/>
            <a:ext cx="2564889" cy="0"/>
          </a:xfrm>
          <a:prstGeom prst="line">
            <a:avLst/>
          </a:prstGeom>
          <a:noFill/>
          <a:ln w="12700" cap="rnd" cmpd="sng" algn="ctr">
            <a:solidFill>
              <a:srgbClr val="7030A0"/>
            </a:solidFill>
            <a:prstDash val="solid"/>
            <a:round/>
          </a:ln>
          <a:effectLst/>
        </p:spPr>
      </p:cxnSp>
      <p:pic>
        <p:nvPicPr>
          <p:cNvPr id="64" name="Picture 63">
            <a:extLst>
              <a:ext uri="{FF2B5EF4-FFF2-40B4-BE49-F238E27FC236}">
                <a16:creationId xmlns:a16="http://schemas.microsoft.com/office/drawing/2014/main" id="{D7BA79CE-9D4A-61AA-9B80-201ACAD9D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652" y="2939272"/>
            <a:ext cx="2586709" cy="3306298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35E8371E-199C-CFA4-4CFA-902D7B4FE253}"/>
              </a:ext>
            </a:extLst>
          </p:cNvPr>
          <p:cNvSpPr/>
          <p:nvPr/>
        </p:nvSpPr>
        <p:spPr>
          <a:xfrm>
            <a:off x="7925902" y="2039362"/>
            <a:ext cx="2467864" cy="16857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 lvl="0" defTabSz="713232">
              <a:defRPr/>
            </a:pPr>
            <a:r>
              <a:rPr lang="en-US" sz="1300" b="1" kern="0" dirty="0">
                <a:solidFill>
                  <a:srgbClr val="000000"/>
                </a:solidFill>
                <a:latin typeface="Source Sans Pro"/>
              </a:rPr>
              <a:t>Guidance:  </a:t>
            </a:r>
            <a:r>
              <a:rPr lang="en-US" sz="1300" kern="0" dirty="0">
                <a:solidFill>
                  <a:srgbClr val="000000"/>
                </a:solidFill>
                <a:latin typeface="Source Sans Pro"/>
              </a:rPr>
              <a:t>IOGP (2018), </a:t>
            </a:r>
            <a:r>
              <a:rPr lang="en-US" sz="1300" kern="0" dirty="0" err="1">
                <a:solidFill>
                  <a:srgbClr val="000000"/>
                </a:solidFill>
                <a:latin typeface="Source Sans Pro"/>
              </a:rPr>
              <a:t>TopSet</a:t>
            </a:r>
            <a:r>
              <a:rPr lang="en-US" sz="1300" kern="0" dirty="0">
                <a:solidFill>
                  <a:srgbClr val="000000"/>
                </a:solidFill>
                <a:latin typeface="Source Sans Pro"/>
              </a:rPr>
              <a:t>, Energy Institute (2020), NOPSEMA 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683FEAB-799E-78CF-6E2B-CFA7AC6ECA71}"/>
              </a:ext>
            </a:extLst>
          </p:cNvPr>
          <p:cNvCxnSpPr>
            <a:cxnSpLocks/>
          </p:cNvCxnSpPr>
          <p:nvPr/>
        </p:nvCxnSpPr>
        <p:spPr>
          <a:xfrm>
            <a:off x="8023842" y="2039362"/>
            <a:ext cx="2564889" cy="0"/>
          </a:xfrm>
          <a:prstGeom prst="line">
            <a:avLst/>
          </a:prstGeom>
          <a:noFill/>
          <a:ln w="12700" cap="rnd" cmpd="sng" algn="ctr">
            <a:solidFill>
              <a:srgbClr val="7030A0"/>
            </a:solidFill>
            <a:prstDash val="solid"/>
            <a:round/>
          </a:ln>
          <a:effectLst/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5C125E8-A3C4-0FDE-6F8F-C4C65BFDCEAB}"/>
              </a:ext>
            </a:extLst>
          </p:cNvPr>
          <p:cNvCxnSpPr>
            <a:cxnSpLocks/>
          </p:cNvCxnSpPr>
          <p:nvPr/>
        </p:nvCxnSpPr>
        <p:spPr>
          <a:xfrm>
            <a:off x="8013740" y="2660068"/>
            <a:ext cx="2564889" cy="0"/>
          </a:xfrm>
          <a:prstGeom prst="line">
            <a:avLst/>
          </a:prstGeom>
          <a:noFill/>
          <a:ln w="12700" cap="rnd" cmpd="sng" algn="ctr">
            <a:solidFill>
              <a:srgbClr val="7030A0"/>
            </a:solidFill>
            <a:prstDash val="solid"/>
            <a:round/>
          </a:ln>
          <a:effectLst/>
        </p:spPr>
      </p:cxnSp>
      <p:pic>
        <p:nvPicPr>
          <p:cNvPr id="72" name="Picture 71">
            <a:extLst>
              <a:ext uri="{FF2B5EF4-FFF2-40B4-BE49-F238E27FC236}">
                <a16:creationId xmlns:a16="http://schemas.microsoft.com/office/drawing/2014/main" id="{3F1C88CD-BA87-BA7B-6072-285BBDA41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3842" y="2864539"/>
            <a:ext cx="2527392" cy="3389373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DF11935-073A-EE1B-F296-544809930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9098" y="5885765"/>
            <a:ext cx="36385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55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63735D-7B64-947D-0DB7-826CB5A782ED}"/>
              </a:ext>
            </a:extLst>
          </p:cNvPr>
          <p:cNvSpPr/>
          <p:nvPr/>
        </p:nvSpPr>
        <p:spPr>
          <a:xfrm>
            <a:off x="719970" y="1357328"/>
            <a:ext cx="2373752" cy="5914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6E3FA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l" defTabSz="713232">
              <a:spcBef>
                <a:spcPts val="600"/>
              </a:spcBef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ource Sans Pro"/>
              </a:rPr>
              <a:t>Vessel Design (maritime)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0250A82-90D0-E670-59BE-91833244E696}"/>
              </a:ext>
            </a:extLst>
          </p:cNvPr>
          <p:cNvGrpSpPr/>
          <p:nvPr/>
        </p:nvGrpSpPr>
        <p:grpSpPr>
          <a:xfrm>
            <a:off x="217316" y="1337693"/>
            <a:ext cx="360000" cy="288000"/>
            <a:chOff x="541150" y="1890681"/>
            <a:chExt cx="360000" cy="288000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6ACF4C50-A6CF-D61C-CDE1-FB17465C3411}"/>
                </a:ext>
              </a:extLst>
            </p:cNvPr>
            <p:cNvSpPr/>
            <p:nvPr/>
          </p:nvSpPr>
          <p:spPr>
            <a:xfrm rot="5400000">
              <a:off x="577150" y="1854681"/>
              <a:ext cx="288000" cy="36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0C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132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4008A33-4930-AE48-D6A9-046FAFB99B4D}"/>
                </a:ext>
              </a:extLst>
            </p:cNvPr>
            <p:cNvSpPr/>
            <p:nvPr/>
          </p:nvSpPr>
          <p:spPr>
            <a:xfrm>
              <a:off x="637053" y="1925931"/>
              <a:ext cx="216000" cy="2160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132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EFCD05A-FC79-377D-82DD-E9D75D3526A1}"/>
              </a:ext>
            </a:extLst>
          </p:cNvPr>
          <p:cNvSpPr/>
          <p:nvPr/>
        </p:nvSpPr>
        <p:spPr>
          <a:xfrm>
            <a:off x="1449774" y="2039363"/>
            <a:ext cx="1881425" cy="16857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 marL="285750" lvl="0" indent="-285750" defTabSz="713232">
              <a:buFont typeface="Arial" panose="020B0604020202020204" pitchFamily="34" charset="0"/>
              <a:buChar char="•"/>
              <a:defRPr/>
            </a:pPr>
            <a:endParaRPr lang="en-US" sz="1300" kern="0" dirty="0">
              <a:solidFill>
                <a:srgbClr val="000000"/>
              </a:solidFill>
              <a:latin typeface="Source Sans Pr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63E9E9-7D30-7A30-ABE6-AB10BC28C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70" y="2962708"/>
            <a:ext cx="2369443" cy="33062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E476A4-235D-7BFF-91EB-29D157E31FBB}"/>
              </a:ext>
            </a:extLst>
          </p:cNvPr>
          <p:cNvSpPr/>
          <p:nvPr/>
        </p:nvSpPr>
        <p:spPr>
          <a:xfrm>
            <a:off x="614001" y="2126742"/>
            <a:ext cx="2467864" cy="16857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 lvl="0" defTabSz="713232">
              <a:defRPr/>
            </a:pPr>
            <a:r>
              <a:rPr lang="en-US" sz="1300" b="1" kern="0" dirty="0">
                <a:solidFill>
                  <a:srgbClr val="000000"/>
                </a:solidFill>
                <a:latin typeface="Source Sans Pro"/>
              </a:rPr>
              <a:t>Guidance</a:t>
            </a:r>
            <a:r>
              <a:rPr lang="en-US" sz="1300" kern="0" dirty="0">
                <a:solidFill>
                  <a:srgbClr val="000000"/>
                </a:solidFill>
                <a:latin typeface="Source Sans Pro"/>
              </a:rPr>
              <a:t>: Vessel Deck Design: </a:t>
            </a:r>
          </a:p>
          <a:p>
            <a:pPr lvl="0" defTabSz="713232">
              <a:defRPr/>
            </a:pPr>
            <a:r>
              <a:rPr lang="en-US" sz="1300" kern="0" dirty="0">
                <a:solidFill>
                  <a:srgbClr val="000000"/>
                </a:solidFill>
                <a:latin typeface="Source Sans Pro"/>
              </a:rPr>
              <a:t>Mooring Equipment Guidelines (MEG4, OCIMF), 2018. Section 2.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64FD05-31C1-E005-0EC6-1079FDA6DB33}"/>
              </a:ext>
            </a:extLst>
          </p:cNvPr>
          <p:cNvCxnSpPr>
            <a:cxnSpLocks/>
          </p:cNvCxnSpPr>
          <p:nvPr/>
        </p:nvCxnSpPr>
        <p:spPr>
          <a:xfrm>
            <a:off x="3389624" y="1353075"/>
            <a:ext cx="0" cy="4915931"/>
          </a:xfrm>
          <a:prstGeom prst="line">
            <a:avLst/>
          </a:prstGeom>
          <a:noFill/>
          <a:ln w="12700" cap="rnd" cmpd="sng" algn="ctr">
            <a:solidFill>
              <a:srgbClr val="7030A0"/>
            </a:solidFill>
            <a:prstDash val="solid"/>
            <a:round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0C5FD9-044F-004F-2BD7-7447777CB71F}"/>
              </a:ext>
            </a:extLst>
          </p:cNvPr>
          <p:cNvCxnSpPr>
            <a:cxnSpLocks/>
          </p:cNvCxnSpPr>
          <p:nvPr/>
        </p:nvCxnSpPr>
        <p:spPr>
          <a:xfrm>
            <a:off x="719970" y="2071009"/>
            <a:ext cx="2369443" cy="0"/>
          </a:xfrm>
          <a:prstGeom prst="line">
            <a:avLst/>
          </a:prstGeom>
          <a:noFill/>
          <a:ln w="12700" cap="rnd" cmpd="sng" algn="ctr">
            <a:solidFill>
              <a:srgbClr val="7030A0"/>
            </a:solidFill>
            <a:prstDash val="solid"/>
            <a:round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ECB3A9-D721-42D0-03EE-2580EF49027E}"/>
              </a:ext>
            </a:extLst>
          </p:cNvPr>
          <p:cNvCxnSpPr>
            <a:cxnSpLocks/>
          </p:cNvCxnSpPr>
          <p:nvPr/>
        </p:nvCxnSpPr>
        <p:spPr>
          <a:xfrm>
            <a:off x="719970" y="2768354"/>
            <a:ext cx="2369443" cy="0"/>
          </a:xfrm>
          <a:prstGeom prst="line">
            <a:avLst/>
          </a:prstGeom>
          <a:noFill/>
          <a:ln w="12700" cap="rnd" cmpd="sng" algn="ctr">
            <a:solidFill>
              <a:srgbClr val="7030A0"/>
            </a:solidFill>
            <a:prstDash val="solid"/>
            <a:round/>
          </a:ln>
          <a:effectLst/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D2142B-DFEC-E4CE-4729-C32ADB2A7A7B}"/>
              </a:ext>
            </a:extLst>
          </p:cNvPr>
          <p:cNvSpPr/>
          <p:nvPr/>
        </p:nvSpPr>
        <p:spPr>
          <a:xfrm>
            <a:off x="3672551" y="3136967"/>
            <a:ext cx="3981302" cy="16857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 lvl="0" defTabSz="713232">
              <a:defRPr/>
            </a:pPr>
            <a:endParaRPr lang="en-US" sz="1300" kern="0" dirty="0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B85BF9-3AF2-6A3F-42FF-BDD43FD4FDBE}"/>
              </a:ext>
            </a:extLst>
          </p:cNvPr>
          <p:cNvSpPr/>
          <p:nvPr/>
        </p:nvSpPr>
        <p:spPr>
          <a:xfrm>
            <a:off x="3685527" y="1358392"/>
            <a:ext cx="3464209" cy="5914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6E3FA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713232">
              <a:spcBef>
                <a:spcPts val="600"/>
              </a:spcBef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ource Sans Pro"/>
              </a:rPr>
              <a:t>SCTA Aim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E14B11-2F4D-E920-72CB-710ED967E745}"/>
              </a:ext>
            </a:extLst>
          </p:cNvPr>
          <p:cNvSpPr/>
          <p:nvPr/>
        </p:nvSpPr>
        <p:spPr>
          <a:xfrm>
            <a:off x="3578099" y="1927696"/>
            <a:ext cx="3981301" cy="205216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 lvl="0" defTabSz="713232">
              <a:defRPr/>
            </a:pPr>
            <a:endParaRPr lang="en-US" sz="2000" b="1" kern="0" dirty="0">
              <a:solidFill>
                <a:srgbClr val="000000"/>
              </a:solidFill>
              <a:latin typeface="Source Sans Pro"/>
            </a:endParaRPr>
          </a:p>
          <a:p>
            <a:pPr marL="342900" lvl="0" indent="-342900" defTabSz="713232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Source Sans Pro"/>
              </a:rPr>
              <a:t>Design for safe maintenance / operation (LNG Carrier)</a:t>
            </a:r>
          </a:p>
        </p:txBody>
      </p:sp>
      <p:pic>
        <p:nvPicPr>
          <p:cNvPr id="21" name="Picture 4" descr="Mooring winch - Load test">
            <a:extLst>
              <a:ext uri="{FF2B5EF4-FFF2-40B4-BE49-F238E27FC236}">
                <a16:creationId xmlns:a16="http://schemas.microsoft.com/office/drawing/2014/main" id="{27468427-FA1F-F0B4-A48E-72300E6B8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947" y="1372943"/>
            <a:ext cx="3778052" cy="192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F315C16E-74B1-B125-3D25-857149268834}"/>
              </a:ext>
            </a:extLst>
          </p:cNvPr>
          <p:cNvSpPr/>
          <p:nvPr/>
        </p:nvSpPr>
        <p:spPr>
          <a:xfrm>
            <a:off x="7653851" y="3327428"/>
            <a:ext cx="3493119" cy="24687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 lvl="0" defTabSz="713232">
              <a:defRPr/>
            </a:pPr>
            <a:r>
              <a:rPr lang="en-US" sz="1300" kern="0" dirty="0">
                <a:solidFill>
                  <a:srgbClr val="000000"/>
                </a:solidFill>
                <a:latin typeface="Source Sans Pro"/>
              </a:rPr>
              <a:t>Fig.1  – Typical mooring arrangement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5A9CF14-FADC-EEBA-B29E-9BDEBC28C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326" y="3802269"/>
            <a:ext cx="4085782" cy="131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57094DD-B26C-C863-4644-143E7CC77DB3}"/>
              </a:ext>
            </a:extLst>
          </p:cNvPr>
          <p:cNvSpPr/>
          <p:nvPr/>
        </p:nvSpPr>
        <p:spPr>
          <a:xfrm>
            <a:off x="7799947" y="5248852"/>
            <a:ext cx="3493119" cy="24687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 lvl="0" defTabSz="713232">
              <a:defRPr/>
            </a:pPr>
            <a:r>
              <a:rPr lang="en-US" sz="1300" kern="0" dirty="0">
                <a:solidFill>
                  <a:srgbClr val="000000"/>
                </a:solidFill>
                <a:latin typeface="Source Sans Pro"/>
              </a:rPr>
              <a:t>Fig.2  – Design plans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784159-994E-FC62-7057-06EA9F10BB08}"/>
              </a:ext>
            </a:extLst>
          </p:cNvPr>
          <p:cNvSpPr/>
          <p:nvPr/>
        </p:nvSpPr>
        <p:spPr>
          <a:xfrm>
            <a:off x="3611772" y="3498028"/>
            <a:ext cx="3750710" cy="205216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 lvl="0" defTabSz="713232">
              <a:defRPr/>
            </a:pPr>
            <a:endParaRPr lang="en-US" sz="2000" b="1" kern="0" dirty="0">
              <a:solidFill>
                <a:srgbClr val="000000"/>
              </a:solidFill>
              <a:latin typeface="Source Sans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Falling from height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Crew overboard / Falling into the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Hit by flying objects (e.g., snapback)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Entanglement, entrapment, or crush injuries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Vessel damage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Product Release</a:t>
            </a:r>
          </a:p>
          <a:p>
            <a:pPr lvl="0" defTabSz="713232">
              <a:defRPr/>
            </a:pPr>
            <a:endParaRPr lang="en-US" sz="2000" b="1" kern="0" dirty="0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3BEAE4-9F5C-CF5C-1B7E-9254648E0352}"/>
              </a:ext>
            </a:extLst>
          </p:cNvPr>
          <p:cNvSpPr/>
          <p:nvPr/>
        </p:nvSpPr>
        <p:spPr>
          <a:xfrm>
            <a:off x="3714335" y="3014797"/>
            <a:ext cx="3464209" cy="5914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6E3FA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713232">
              <a:spcBef>
                <a:spcPts val="600"/>
              </a:spcBef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ource Sans Pro"/>
              </a:rPr>
              <a:t>Mooring Hazards include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BC521F-027D-2C6A-0B1B-DDC7AE3D0105}"/>
              </a:ext>
            </a:extLst>
          </p:cNvPr>
          <p:cNvCxnSpPr>
            <a:cxnSpLocks/>
          </p:cNvCxnSpPr>
          <p:nvPr/>
        </p:nvCxnSpPr>
        <p:spPr>
          <a:xfrm>
            <a:off x="7530910" y="1372943"/>
            <a:ext cx="0" cy="4915931"/>
          </a:xfrm>
          <a:prstGeom prst="line">
            <a:avLst/>
          </a:prstGeom>
          <a:noFill/>
          <a:ln w="12700" cap="rnd" cmpd="sng" algn="ctr">
            <a:solidFill>
              <a:srgbClr val="7030A0"/>
            </a:solidFill>
            <a:prstDash val="solid"/>
            <a:round/>
          </a:ln>
          <a:effectLst/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D060F361-D83B-00FC-7108-44DA3FFBA4C3}"/>
              </a:ext>
            </a:extLst>
          </p:cNvPr>
          <p:cNvSpPr/>
          <p:nvPr/>
        </p:nvSpPr>
        <p:spPr>
          <a:xfrm>
            <a:off x="-232998" y="204672"/>
            <a:ext cx="10707279" cy="205216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2600" dirty="0">
                <a:solidFill>
                  <a:srgbClr val="274592"/>
                </a:solidFill>
                <a:latin typeface="+mj-lt"/>
                <a:ea typeface="+mj-ea"/>
                <a:cs typeface="+mj-cs"/>
              </a:rPr>
              <a:t>Example 1 - Liquefied Natural Gas (LNG) Carrier Vessel Design</a:t>
            </a:r>
          </a:p>
        </p:txBody>
      </p:sp>
    </p:spTree>
    <p:extLst>
      <p:ext uri="{BB962C8B-B14F-4D97-AF65-F5344CB8AC3E}">
        <p14:creationId xmlns:p14="http://schemas.microsoft.com/office/powerpoint/2010/main" val="839421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63735D-7B64-947D-0DB7-826CB5A782ED}"/>
              </a:ext>
            </a:extLst>
          </p:cNvPr>
          <p:cNvSpPr/>
          <p:nvPr/>
        </p:nvSpPr>
        <p:spPr>
          <a:xfrm>
            <a:off x="719970" y="1357328"/>
            <a:ext cx="2373752" cy="5914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6E3FA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l" defTabSz="713232">
              <a:spcBef>
                <a:spcPts val="600"/>
              </a:spcBef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ource Sans Pro"/>
              </a:rPr>
              <a:t>Vessel Design (maritime)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0250A82-90D0-E670-59BE-91833244E696}"/>
              </a:ext>
            </a:extLst>
          </p:cNvPr>
          <p:cNvGrpSpPr/>
          <p:nvPr/>
        </p:nvGrpSpPr>
        <p:grpSpPr>
          <a:xfrm>
            <a:off x="217316" y="1337693"/>
            <a:ext cx="360000" cy="288000"/>
            <a:chOff x="541150" y="1890681"/>
            <a:chExt cx="360000" cy="288000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6ACF4C50-A6CF-D61C-CDE1-FB17465C3411}"/>
                </a:ext>
              </a:extLst>
            </p:cNvPr>
            <p:cNvSpPr/>
            <p:nvPr/>
          </p:nvSpPr>
          <p:spPr>
            <a:xfrm rot="5400000">
              <a:off x="577150" y="1854681"/>
              <a:ext cx="288000" cy="36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0C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132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4008A33-4930-AE48-D6A9-046FAFB99B4D}"/>
                </a:ext>
              </a:extLst>
            </p:cNvPr>
            <p:cNvSpPr/>
            <p:nvPr/>
          </p:nvSpPr>
          <p:spPr>
            <a:xfrm>
              <a:off x="637053" y="1925931"/>
              <a:ext cx="216000" cy="2160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132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EFCD05A-FC79-377D-82DD-E9D75D3526A1}"/>
              </a:ext>
            </a:extLst>
          </p:cNvPr>
          <p:cNvSpPr/>
          <p:nvPr/>
        </p:nvSpPr>
        <p:spPr>
          <a:xfrm>
            <a:off x="1449774" y="2039363"/>
            <a:ext cx="1881425" cy="16857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 marL="285750" lvl="0" indent="-285750" defTabSz="713232">
              <a:buFont typeface="Arial" panose="020B0604020202020204" pitchFamily="34" charset="0"/>
              <a:buChar char="•"/>
              <a:defRPr/>
            </a:pPr>
            <a:endParaRPr lang="en-US" sz="1300" kern="0" dirty="0">
              <a:solidFill>
                <a:srgbClr val="000000"/>
              </a:solidFill>
              <a:latin typeface="Source Sans Pr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63E9E9-7D30-7A30-ABE6-AB10BC28C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70" y="2962708"/>
            <a:ext cx="2369443" cy="33062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E476A4-235D-7BFF-91EB-29D157E31FBB}"/>
              </a:ext>
            </a:extLst>
          </p:cNvPr>
          <p:cNvSpPr/>
          <p:nvPr/>
        </p:nvSpPr>
        <p:spPr>
          <a:xfrm>
            <a:off x="614001" y="2126742"/>
            <a:ext cx="2467864" cy="16857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 lvl="0" defTabSz="713232">
              <a:defRPr/>
            </a:pPr>
            <a:r>
              <a:rPr lang="en-US" sz="1300" b="1" kern="0" dirty="0">
                <a:solidFill>
                  <a:srgbClr val="000000"/>
                </a:solidFill>
                <a:latin typeface="Source Sans Pro"/>
              </a:rPr>
              <a:t>Guidance</a:t>
            </a:r>
            <a:r>
              <a:rPr lang="en-US" sz="1300" kern="0" dirty="0">
                <a:solidFill>
                  <a:srgbClr val="000000"/>
                </a:solidFill>
                <a:latin typeface="Source Sans Pro"/>
              </a:rPr>
              <a:t>: Vessel Deck Design: </a:t>
            </a:r>
          </a:p>
          <a:p>
            <a:pPr lvl="0" defTabSz="713232">
              <a:defRPr/>
            </a:pPr>
            <a:r>
              <a:rPr lang="en-US" sz="1300" kern="0" dirty="0">
                <a:solidFill>
                  <a:srgbClr val="000000"/>
                </a:solidFill>
                <a:latin typeface="Source Sans Pro"/>
              </a:rPr>
              <a:t>Mooring Equipment Guidelines (MEG4, OCIMF), 2018. Section 2.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64FD05-31C1-E005-0EC6-1079FDA6DB33}"/>
              </a:ext>
            </a:extLst>
          </p:cNvPr>
          <p:cNvCxnSpPr>
            <a:cxnSpLocks/>
          </p:cNvCxnSpPr>
          <p:nvPr/>
        </p:nvCxnSpPr>
        <p:spPr>
          <a:xfrm>
            <a:off x="3389624" y="1353075"/>
            <a:ext cx="0" cy="4915931"/>
          </a:xfrm>
          <a:prstGeom prst="line">
            <a:avLst/>
          </a:prstGeom>
          <a:noFill/>
          <a:ln w="12700" cap="rnd" cmpd="sng" algn="ctr">
            <a:solidFill>
              <a:srgbClr val="7030A0"/>
            </a:solidFill>
            <a:prstDash val="solid"/>
            <a:round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0C5FD9-044F-004F-2BD7-7447777CB71F}"/>
              </a:ext>
            </a:extLst>
          </p:cNvPr>
          <p:cNvCxnSpPr>
            <a:cxnSpLocks/>
          </p:cNvCxnSpPr>
          <p:nvPr/>
        </p:nvCxnSpPr>
        <p:spPr>
          <a:xfrm>
            <a:off x="719970" y="2071009"/>
            <a:ext cx="2369443" cy="0"/>
          </a:xfrm>
          <a:prstGeom prst="line">
            <a:avLst/>
          </a:prstGeom>
          <a:noFill/>
          <a:ln w="12700" cap="rnd" cmpd="sng" algn="ctr">
            <a:solidFill>
              <a:srgbClr val="7030A0"/>
            </a:solidFill>
            <a:prstDash val="solid"/>
            <a:round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ECB3A9-D721-42D0-03EE-2580EF49027E}"/>
              </a:ext>
            </a:extLst>
          </p:cNvPr>
          <p:cNvCxnSpPr>
            <a:cxnSpLocks/>
          </p:cNvCxnSpPr>
          <p:nvPr/>
        </p:nvCxnSpPr>
        <p:spPr>
          <a:xfrm>
            <a:off x="719970" y="2768354"/>
            <a:ext cx="2369443" cy="0"/>
          </a:xfrm>
          <a:prstGeom prst="line">
            <a:avLst/>
          </a:prstGeom>
          <a:noFill/>
          <a:ln w="12700" cap="rnd" cmpd="sng" algn="ctr">
            <a:solidFill>
              <a:srgbClr val="7030A0"/>
            </a:solidFill>
            <a:prstDash val="solid"/>
            <a:round/>
          </a:ln>
          <a:effectLst/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D2142B-DFEC-E4CE-4729-C32ADB2A7A7B}"/>
              </a:ext>
            </a:extLst>
          </p:cNvPr>
          <p:cNvSpPr/>
          <p:nvPr/>
        </p:nvSpPr>
        <p:spPr>
          <a:xfrm>
            <a:off x="3672551" y="3136967"/>
            <a:ext cx="3981302" cy="16857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 lvl="0" defTabSz="713232">
              <a:defRPr/>
            </a:pPr>
            <a:endParaRPr lang="en-US" sz="1300" kern="0" dirty="0">
              <a:solidFill>
                <a:srgbClr val="000000"/>
              </a:solidFill>
              <a:latin typeface="Source Sans Pro"/>
            </a:endParaRPr>
          </a:p>
        </p:txBody>
      </p:sp>
      <p:pic>
        <p:nvPicPr>
          <p:cNvPr id="21" name="Picture 4" descr="Mooring winch - Load test">
            <a:extLst>
              <a:ext uri="{FF2B5EF4-FFF2-40B4-BE49-F238E27FC236}">
                <a16:creationId xmlns:a16="http://schemas.microsoft.com/office/drawing/2014/main" id="{27468427-FA1F-F0B4-A48E-72300E6B8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947" y="1372943"/>
            <a:ext cx="3778052" cy="192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EB8A1C0-35AE-331F-442C-C1896C3D6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1340" y="1948749"/>
            <a:ext cx="2363724" cy="233556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A4D22D0-4D45-C2FB-9D43-91E3BD13EB83}"/>
              </a:ext>
            </a:extLst>
          </p:cNvPr>
          <p:cNvSpPr/>
          <p:nvPr/>
        </p:nvSpPr>
        <p:spPr>
          <a:xfrm>
            <a:off x="4583067" y="4333073"/>
            <a:ext cx="2467864" cy="24687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 lvl="0" defTabSz="713232">
              <a:defRPr/>
            </a:pPr>
            <a:r>
              <a:rPr lang="en-US" sz="1300" kern="0" dirty="0">
                <a:solidFill>
                  <a:srgbClr val="000000"/>
                </a:solidFill>
                <a:latin typeface="Source Sans Pro"/>
              </a:rPr>
              <a:t>Fig. 3 - MEG4 SCTA process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15C16E-74B1-B125-3D25-857149268834}"/>
              </a:ext>
            </a:extLst>
          </p:cNvPr>
          <p:cNvSpPr/>
          <p:nvPr/>
        </p:nvSpPr>
        <p:spPr>
          <a:xfrm>
            <a:off x="7653851" y="3327428"/>
            <a:ext cx="3493119" cy="24687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 lvl="0" defTabSz="713232">
              <a:defRPr/>
            </a:pPr>
            <a:r>
              <a:rPr lang="en-US" sz="1300" kern="0" dirty="0">
                <a:solidFill>
                  <a:srgbClr val="000000"/>
                </a:solidFill>
                <a:latin typeface="Source Sans Pro"/>
              </a:rPr>
              <a:t>Fig.1  – Typical mooring arrangement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5A9CF14-FADC-EEBA-B29E-9BDEBC28C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326" y="3802269"/>
            <a:ext cx="4085782" cy="131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57094DD-B26C-C863-4644-143E7CC77DB3}"/>
              </a:ext>
            </a:extLst>
          </p:cNvPr>
          <p:cNvSpPr/>
          <p:nvPr/>
        </p:nvSpPr>
        <p:spPr>
          <a:xfrm>
            <a:off x="7799947" y="5248852"/>
            <a:ext cx="3493119" cy="24687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 lvl="0" defTabSz="713232">
              <a:defRPr/>
            </a:pPr>
            <a:r>
              <a:rPr lang="en-US" sz="1300" kern="0" dirty="0">
                <a:solidFill>
                  <a:srgbClr val="000000"/>
                </a:solidFill>
                <a:latin typeface="Source Sans Pro"/>
              </a:rPr>
              <a:t>Fig.2  – Design plans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41A3F71-9EB7-9450-85DF-B716EF905A27}"/>
              </a:ext>
            </a:extLst>
          </p:cNvPr>
          <p:cNvSpPr/>
          <p:nvPr/>
        </p:nvSpPr>
        <p:spPr>
          <a:xfrm>
            <a:off x="3848292" y="1345018"/>
            <a:ext cx="3464209" cy="4315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6E3FA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713232">
              <a:spcBef>
                <a:spcPts val="600"/>
              </a:spcBef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ource Sans Pro"/>
              </a:rPr>
              <a:t>SCTA process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FFE83B8-B472-5E5D-EED4-E4FFE8D6F803}"/>
              </a:ext>
            </a:extLst>
          </p:cNvPr>
          <p:cNvSpPr txBox="1"/>
          <p:nvPr/>
        </p:nvSpPr>
        <p:spPr>
          <a:xfrm>
            <a:off x="3848292" y="4469394"/>
            <a:ext cx="34642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713232">
              <a:defRPr/>
            </a:pPr>
            <a:endParaRPr lang="en-US" b="1" kern="0" dirty="0">
              <a:solidFill>
                <a:srgbClr val="000000"/>
              </a:solidFill>
              <a:latin typeface="Source Sans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Task scenarios include: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Pier / Jetty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Ship-to-ship mooring (FSRU)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Emergency tugboat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Canal transit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Bunkering / Loading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7BD5750-DF9B-5D36-ED4C-328ECA8DDC52}"/>
              </a:ext>
            </a:extLst>
          </p:cNvPr>
          <p:cNvCxnSpPr>
            <a:cxnSpLocks/>
          </p:cNvCxnSpPr>
          <p:nvPr/>
        </p:nvCxnSpPr>
        <p:spPr>
          <a:xfrm>
            <a:off x="7634069" y="1337693"/>
            <a:ext cx="0" cy="4915931"/>
          </a:xfrm>
          <a:prstGeom prst="line">
            <a:avLst/>
          </a:prstGeom>
          <a:noFill/>
          <a:ln w="12700" cap="rnd" cmpd="sng" algn="ctr">
            <a:solidFill>
              <a:srgbClr val="7030A0"/>
            </a:solidFill>
            <a:prstDash val="solid"/>
            <a:round/>
          </a:ln>
          <a:effectLst/>
        </p:spPr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2692D2B7-6956-22B1-B081-0FC6758BD697}"/>
              </a:ext>
            </a:extLst>
          </p:cNvPr>
          <p:cNvSpPr/>
          <p:nvPr/>
        </p:nvSpPr>
        <p:spPr>
          <a:xfrm>
            <a:off x="-232998" y="204672"/>
            <a:ext cx="10707279" cy="205216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2600" dirty="0">
                <a:solidFill>
                  <a:srgbClr val="274592"/>
                </a:solidFill>
                <a:latin typeface="+mj-lt"/>
                <a:ea typeface="+mj-ea"/>
                <a:cs typeface="+mj-cs"/>
              </a:rPr>
              <a:t>Example 1 - Liquefied Natural Gas (LNG) Carrier Vessel Design</a:t>
            </a:r>
          </a:p>
        </p:txBody>
      </p:sp>
    </p:spTree>
    <p:extLst>
      <p:ext uri="{BB962C8B-B14F-4D97-AF65-F5344CB8AC3E}">
        <p14:creationId xmlns:p14="http://schemas.microsoft.com/office/powerpoint/2010/main" val="1906044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FCD05A-FC79-377D-82DD-E9D75D3526A1}"/>
              </a:ext>
            </a:extLst>
          </p:cNvPr>
          <p:cNvSpPr/>
          <p:nvPr/>
        </p:nvSpPr>
        <p:spPr>
          <a:xfrm>
            <a:off x="1449774" y="2039363"/>
            <a:ext cx="1881425" cy="16857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 marL="285750" lvl="0" indent="-285750" defTabSz="713232">
              <a:buFont typeface="Arial" panose="020B0604020202020204" pitchFamily="34" charset="0"/>
              <a:buChar char="•"/>
              <a:defRPr/>
            </a:pPr>
            <a:endParaRPr lang="en-US" sz="1300" kern="0" dirty="0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D2142B-DFEC-E4CE-4729-C32ADB2A7A7B}"/>
              </a:ext>
            </a:extLst>
          </p:cNvPr>
          <p:cNvSpPr/>
          <p:nvPr/>
        </p:nvSpPr>
        <p:spPr>
          <a:xfrm>
            <a:off x="3672551" y="3136967"/>
            <a:ext cx="3981302" cy="16857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 lvl="0" defTabSz="713232">
              <a:defRPr/>
            </a:pPr>
            <a:endParaRPr lang="en-US" sz="1300" kern="0" dirty="0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C90E9D-A773-89AF-720D-5326E610F550}"/>
              </a:ext>
            </a:extLst>
          </p:cNvPr>
          <p:cNvSpPr/>
          <p:nvPr/>
        </p:nvSpPr>
        <p:spPr>
          <a:xfrm>
            <a:off x="794632" y="1372943"/>
            <a:ext cx="4395677" cy="5914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6E3FA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713232">
              <a:spcBef>
                <a:spcPts val="600"/>
              </a:spcBef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ource Sans Pro"/>
              </a:rPr>
              <a:t>Human Errors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766567A-4D4E-05F4-76AE-0A8F529C0487}"/>
              </a:ext>
            </a:extLst>
          </p:cNvPr>
          <p:cNvSpPr/>
          <p:nvPr/>
        </p:nvSpPr>
        <p:spPr>
          <a:xfrm>
            <a:off x="-232998" y="204672"/>
            <a:ext cx="10707279" cy="205216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2600" dirty="0">
                <a:solidFill>
                  <a:srgbClr val="274592"/>
                </a:solidFill>
                <a:latin typeface="+mj-lt"/>
                <a:ea typeface="+mj-ea"/>
                <a:cs typeface="+mj-cs"/>
              </a:rPr>
              <a:t>Example 1 - Liquefied Natural Gas (LNG) Carrier Vessel Design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64A6868-A2EC-B5E9-C050-7F7B5C9FB1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7"/>
          <a:stretch/>
        </p:blipFill>
        <p:spPr bwMode="auto">
          <a:xfrm>
            <a:off x="794632" y="2106791"/>
            <a:ext cx="4395677" cy="271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F2AF5E0-B7D1-3673-88A0-89438CFA63E3}"/>
              </a:ext>
            </a:extLst>
          </p:cNvPr>
          <p:cNvSpPr/>
          <p:nvPr/>
        </p:nvSpPr>
        <p:spPr>
          <a:xfrm>
            <a:off x="6688184" y="1329982"/>
            <a:ext cx="4114998" cy="5914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6E3FA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713232">
              <a:spcBef>
                <a:spcPts val="600"/>
              </a:spcBef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ource Sans Pro"/>
              </a:rPr>
              <a:t>Performance Shaping factors</a:t>
            </a:r>
          </a:p>
        </p:txBody>
      </p:sp>
      <p:pic>
        <p:nvPicPr>
          <p:cNvPr id="23" name="Picture 22" descr="A list of tasks with text&#10;&#10;Description automatically generated with medium confidence">
            <a:extLst>
              <a:ext uri="{FF2B5EF4-FFF2-40B4-BE49-F238E27FC236}">
                <a16:creationId xmlns:a16="http://schemas.microsoft.com/office/drawing/2014/main" id="{86BDC68E-6CE8-3CA5-6CE7-1E55E7A406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84" y="2137524"/>
            <a:ext cx="4153472" cy="4487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4" descr="Mooring winch - Load test">
            <a:extLst>
              <a:ext uri="{FF2B5EF4-FFF2-40B4-BE49-F238E27FC236}">
                <a16:creationId xmlns:a16="http://schemas.microsoft.com/office/drawing/2014/main" id="{D249C610-3416-CA29-C50C-C6E67D22B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87" y="5187711"/>
            <a:ext cx="2824511" cy="143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ydraulic Control Ship Deck Dynamic Mooring Winch - Buy Dynamic Mooring ...">
            <a:extLst>
              <a:ext uri="{FF2B5EF4-FFF2-40B4-BE49-F238E27FC236}">
                <a16:creationId xmlns:a16="http://schemas.microsoft.com/office/drawing/2014/main" id="{711BCCCC-DC2D-27A1-823C-4BAF1341E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871" y="5187711"/>
            <a:ext cx="2027329" cy="146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610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FCD05A-FC79-377D-82DD-E9D75D3526A1}"/>
              </a:ext>
            </a:extLst>
          </p:cNvPr>
          <p:cNvSpPr/>
          <p:nvPr/>
        </p:nvSpPr>
        <p:spPr>
          <a:xfrm>
            <a:off x="1449774" y="2039363"/>
            <a:ext cx="1881425" cy="16857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 marL="285750" lvl="0" indent="-285750" defTabSz="713232">
              <a:buFont typeface="Arial" panose="020B0604020202020204" pitchFamily="34" charset="0"/>
              <a:buChar char="•"/>
              <a:defRPr/>
            </a:pPr>
            <a:endParaRPr lang="en-US" sz="1300" kern="0" dirty="0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D2142B-DFEC-E4CE-4729-C32ADB2A7A7B}"/>
              </a:ext>
            </a:extLst>
          </p:cNvPr>
          <p:cNvSpPr/>
          <p:nvPr/>
        </p:nvSpPr>
        <p:spPr>
          <a:xfrm>
            <a:off x="3672551" y="3136967"/>
            <a:ext cx="3981302" cy="16857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 lvl="0" defTabSz="713232">
              <a:defRPr/>
            </a:pPr>
            <a:endParaRPr lang="en-US" sz="1300" kern="0" dirty="0">
              <a:solidFill>
                <a:srgbClr val="000000"/>
              </a:solidFill>
              <a:latin typeface="Source Sans Pro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15617FB-07AB-E287-DEBA-3FF72172A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35" y="2550637"/>
            <a:ext cx="6466905" cy="208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D49B246-3C14-0FDB-381C-0205DAD4A286}"/>
              </a:ext>
            </a:extLst>
          </p:cNvPr>
          <p:cNvSpPr txBox="1"/>
          <p:nvPr/>
        </p:nvSpPr>
        <p:spPr>
          <a:xfrm>
            <a:off x="6538256" y="1474475"/>
            <a:ext cx="158167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8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Remote winch operations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1BB63F-83A7-2DF8-DFE3-5F6B6F20B39A}"/>
              </a:ext>
            </a:extLst>
          </p:cNvPr>
          <p:cNvSpPr txBox="1"/>
          <p:nvPr/>
        </p:nvSpPr>
        <p:spPr>
          <a:xfrm>
            <a:off x="1332411" y="4903202"/>
            <a:ext cx="158167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8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Clear sightlines over mooring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BF463E-08A1-F691-F68B-385603445164}"/>
              </a:ext>
            </a:extLst>
          </p:cNvPr>
          <p:cNvSpPr txBox="1"/>
          <p:nvPr/>
        </p:nvSpPr>
        <p:spPr>
          <a:xfrm>
            <a:off x="9409611" y="1392873"/>
            <a:ext cx="158167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8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Guardrail / barrier protection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6F551D-070C-3B20-B79A-287E6D21202A}"/>
              </a:ext>
            </a:extLst>
          </p:cNvPr>
          <p:cNvSpPr txBox="1"/>
          <p:nvPr/>
        </p:nvSpPr>
        <p:spPr>
          <a:xfrm>
            <a:off x="3997894" y="1624501"/>
            <a:ext cx="158167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8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CCTV coverage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4BA12D-445C-4544-9817-6EEF186BDDFD}"/>
              </a:ext>
            </a:extLst>
          </p:cNvPr>
          <p:cNvSpPr txBox="1"/>
          <p:nvPr/>
        </p:nvSpPr>
        <p:spPr>
          <a:xfrm>
            <a:off x="3714205" y="5221531"/>
            <a:ext cx="158167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Calibri" panose="020F0502020204030204" pitchFamily="34" charset="0"/>
              </a:rPr>
              <a:t>Snap-back area warning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0FFD6C-E26A-3312-68E0-B5DB55898FD2}"/>
              </a:ext>
            </a:extLst>
          </p:cNvPr>
          <p:cNvSpPr txBox="1"/>
          <p:nvPr/>
        </p:nvSpPr>
        <p:spPr>
          <a:xfrm>
            <a:off x="6096000" y="5192254"/>
            <a:ext cx="1675167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Calibri" panose="020F0502020204030204" pitchFamily="34" charset="0"/>
              </a:rPr>
              <a:t>Safe locations for mooring team</a:t>
            </a: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8F347F-25DA-F906-B5AB-1509951F31EA}"/>
              </a:ext>
            </a:extLst>
          </p:cNvPr>
          <p:cNvSpPr txBox="1"/>
          <p:nvPr/>
        </p:nvSpPr>
        <p:spPr>
          <a:xfrm>
            <a:off x="8838149" y="5107214"/>
            <a:ext cx="167516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Calibri" panose="020F0502020204030204" pitchFamily="34" charset="0"/>
              </a:rPr>
              <a:t>Lighting coverage</a:t>
            </a:r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DD159A-12FA-C68B-B92B-DDA8747D9B27}"/>
              </a:ext>
            </a:extLst>
          </p:cNvPr>
          <p:cNvSpPr txBox="1"/>
          <p:nvPr/>
        </p:nvSpPr>
        <p:spPr>
          <a:xfrm>
            <a:off x="9846453" y="3333529"/>
            <a:ext cx="167516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Calibri" panose="020F0502020204030204" pitchFamily="34" charset="0"/>
              </a:rPr>
              <a:t>Reduction in obstructions</a:t>
            </a:r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BE62A5-0E7A-4403-0D3C-7E52D7B8A806}"/>
              </a:ext>
            </a:extLst>
          </p:cNvPr>
          <p:cNvSpPr txBox="1"/>
          <p:nvPr/>
        </p:nvSpPr>
        <p:spPr>
          <a:xfrm>
            <a:off x="920679" y="3385492"/>
            <a:ext cx="167516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Calibri" panose="020F0502020204030204" pitchFamily="34" charset="0"/>
              </a:rPr>
              <a:t>Line tension monitoring systems</a:t>
            </a:r>
            <a:endParaRPr lang="en-GB" i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8911BDD-3A1C-CF59-2DD3-A6BCC52DDC1C}"/>
              </a:ext>
            </a:extLst>
          </p:cNvPr>
          <p:cNvSpPr/>
          <p:nvPr/>
        </p:nvSpPr>
        <p:spPr>
          <a:xfrm>
            <a:off x="109848" y="1119856"/>
            <a:ext cx="3464209" cy="5914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6E3FA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713232">
              <a:spcBef>
                <a:spcPts val="600"/>
              </a:spcBef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ource Sans Pro"/>
              </a:rPr>
              <a:t>SCTA Recommendations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1B7786-13A2-383D-EFE4-7B2D386DA32A}"/>
              </a:ext>
            </a:extLst>
          </p:cNvPr>
          <p:cNvSpPr txBox="1"/>
          <p:nvPr/>
        </p:nvSpPr>
        <p:spPr>
          <a:xfrm>
            <a:off x="920679" y="1869948"/>
            <a:ext cx="219966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8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Identification of Safety critical task</a:t>
            </a:r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140E6E7-DA59-E03D-A720-56FC799E50E7}"/>
              </a:ext>
            </a:extLst>
          </p:cNvPr>
          <p:cNvSpPr txBox="1"/>
          <p:nvPr/>
        </p:nvSpPr>
        <p:spPr>
          <a:xfrm>
            <a:off x="273793" y="6318281"/>
            <a:ext cx="39122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58755C-81A0-E58E-AE5A-7383B8FB8678}"/>
              </a:ext>
            </a:extLst>
          </p:cNvPr>
          <p:cNvSpPr txBox="1"/>
          <p:nvPr/>
        </p:nvSpPr>
        <p:spPr>
          <a:xfrm>
            <a:off x="733809" y="6324786"/>
            <a:ext cx="1389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</a:rPr>
              <a:t>Further consideration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8BB33E-27A7-C300-1A4C-0B54F4908BFE}"/>
              </a:ext>
            </a:extLst>
          </p:cNvPr>
          <p:cNvSpPr txBox="1"/>
          <p:nvPr/>
        </p:nvSpPr>
        <p:spPr>
          <a:xfrm>
            <a:off x="2543400" y="6324786"/>
            <a:ext cx="74137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GB" i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548184-C371-CCED-FDBA-989BC04B36FD}"/>
              </a:ext>
            </a:extLst>
          </p:cNvPr>
          <p:cNvSpPr txBox="1"/>
          <p:nvPr/>
        </p:nvSpPr>
        <p:spPr>
          <a:xfrm>
            <a:off x="3303174" y="6318281"/>
            <a:ext cx="1389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</a:rPr>
              <a:t>Existing Safeguard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936B63D-ECDB-3762-10FA-FD6482852864}"/>
              </a:ext>
            </a:extLst>
          </p:cNvPr>
          <p:cNvSpPr txBox="1"/>
          <p:nvPr/>
        </p:nvSpPr>
        <p:spPr>
          <a:xfrm>
            <a:off x="193964" y="6225309"/>
            <a:ext cx="1929284" cy="55418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F0FC4C1-17A8-F21C-D59F-EF04B1EBF4C2}"/>
              </a:ext>
            </a:extLst>
          </p:cNvPr>
          <p:cNvSpPr txBox="1"/>
          <p:nvPr/>
        </p:nvSpPr>
        <p:spPr>
          <a:xfrm>
            <a:off x="2444788" y="6225309"/>
            <a:ext cx="2117975" cy="55418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118D3CA-7BBA-330A-AE74-977AC9ED3068}"/>
              </a:ext>
            </a:extLst>
          </p:cNvPr>
          <p:cNvSpPr/>
          <p:nvPr/>
        </p:nvSpPr>
        <p:spPr>
          <a:xfrm>
            <a:off x="-232998" y="204672"/>
            <a:ext cx="10707279" cy="205216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2800" dirty="0">
                <a:solidFill>
                  <a:srgbClr val="274592"/>
                </a:solidFill>
                <a:latin typeface="+mj-lt"/>
                <a:ea typeface="+mj-ea"/>
                <a:cs typeface="+mj-cs"/>
              </a:rPr>
              <a:t>Example 1 - Liquefied Natural Gas (LNG) Carrier Vessel Design</a:t>
            </a:r>
          </a:p>
        </p:txBody>
      </p:sp>
    </p:spTree>
    <p:extLst>
      <p:ext uri="{BB962C8B-B14F-4D97-AF65-F5344CB8AC3E}">
        <p14:creationId xmlns:p14="http://schemas.microsoft.com/office/powerpoint/2010/main" val="855888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0CFE460-8ABD-9EE2-9387-4A574900ACA3}"/>
              </a:ext>
            </a:extLst>
          </p:cNvPr>
          <p:cNvGrpSpPr/>
          <p:nvPr/>
        </p:nvGrpSpPr>
        <p:grpSpPr>
          <a:xfrm>
            <a:off x="211695" y="1281384"/>
            <a:ext cx="360000" cy="288000"/>
            <a:chOff x="541150" y="1890681"/>
            <a:chExt cx="360000" cy="288000"/>
          </a:xfrm>
        </p:grpSpPr>
        <p:sp>
          <p:nvSpPr>
            <p:cNvPr id="4" name="Rectangle: Top Corners Rounded 3">
              <a:extLst>
                <a:ext uri="{FF2B5EF4-FFF2-40B4-BE49-F238E27FC236}">
                  <a16:creationId xmlns:a16="http://schemas.microsoft.com/office/drawing/2014/main" id="{41A6D413-00B6-AA3B-3FD0-B22821C0F79B}"/>
                </a:ext>
              </a:extLst>
            </p:cNvPr>
            <p:cNvSpPr/>
            <p:nvPr/>
          </p:nvSpPr>
          <p:spPr>
            <a:xfrm rot="5400000">
              <a:off x="577150" y="1854681"/>
              <a:ext cx="288000" cy="36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0C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132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AE9001C-36A3-BD6E-8FBE-E568F7BE153E}"/>
                </a:ext>
              </a:extLst>
            </p:cNvPr>
            <p:cNvSpPr/>
            <p:nvPr/>
          </p:nvSpPr>
          <p:spPr>
            <a:xfrm>
              <a:off x="637053" y="1925931"/>
              <a:ext cx="216000" cy="2160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132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b="1" kern="0" dirty="0">
                  <a:solidFill>
                    <a:srgbClr val="000000"/>
                  </a:solidFill>
                  <a:latin typeface="Source Sans Pro"/>
                </a:rPr>
                <a:t>2</a:t>
              </a:r>
              <a:endPara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F83F3-5F61-D4B7-E4A5-CF311FCC8292}"/>
              </a:ext>
            </a:extLst>
          </p:cNvPr>
          <p:cNvCxnSpPr>
            <a:cxnSpLocks/>
          </p:cNvCxnSpPr>
          <p:nvPr/>
        </p:nvCxnSpPr>
        <p:spPr>
          <a:xfrm>
            <a:off x="3588570" y="1289815"/>
            <a:ext cx="0" cy="4896063"/>
          </a:xfrm>
          <a:prstGeom prst="line">
            <a:avLst/>
          </a:prstGeom>
          <a:noFill/>
          <a:ln w="12700" cap="rnd" cmpd="sng" algn="ctr">
            <a:solidFill>
              <a:srgbClr val="7030A0"/>
            </a:solidFill>
            <a:prstDash val="solid"/>
            <a:round/>
          </a:ln>
          <a:effectLst/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2E8F7C7-D9B3-9AA4-1D72-76E583C6A575}"/>
              </a:ext>
            </a:extLst>
          </p:cNvPr>
          <p:cNvSpPr/>
          <p:nvPr/>
        </p:nvSpPr>
        <p:spPr>
          <a:xfrm>
            <a:off x="694400" y="1278001"/>
            <a:ext cx="2574991" cy="5914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6E3FA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l" defTabSz="713232">
              <a:spcBef>
                <a:spcPts val="600"/>
              </a:spcBef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ource Sans Pro"/>
              </a:rPr>
              <a:t>Safety Case (COMAH)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7690A7-D217-59BE-B551-348A2CCC60B4}"/>
              </a:ext>
            </a:extLst>
          </p:cNvPr>
          <p:cNvSpPr/>
          <p:nvPr/>
        </p:nvSpPr>
        <p:spPr>
          <a:xfrm>
            <a:off x="598533" y="2043614"/>
            <a:ext cx="2467864" cy="16857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 lvl="0" defTabSz="713232">
              <a:defRPr/>
            </a:pPr>
            <a:r>
              <a:rPr lang="en-US" sz="1300" b="1" kern="0" dirty="0">
                <a:solidFill>
                  <a:srgbClr val="000000"/>
                </a:solidFill>
                <a:latin typeface="Source Sans Pro"/>
              </a:rPr>
              <a:t>Guidance:  </a:t>
            </a:r>
            <a:r>
              <a:rPr lang="en-US" sz="1300" kern="0" dirty="0">
                <a:solidFill>
                  <a:srgbClr val="000000"/>
                </a:solidFill>
                <a:latin typeface="Source Sans Pro"/>
              </a:rPr>
              <a:t>SCTA Guidance, Energy Institute (EI), 2020.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E6124E-456A-C0D3-1AEC-6F42E617DFBB}"/>
              </a:ext>
            </a:extLst>
          </p:cNvPr>
          <p:cNvCxnSpPr>
            <a:cxnSpLocks/>
          </p:cNvCxnSpPr>
          <p:nvPr/>
        </p:nvCxnSpPr>
        <p:spPr>
          <a:xfrm>
            <a:off x="704502" y="1987881"/>
            <a:ext cx="2564889" cy="0"/>
          </a:xfrm>
          <a:prstGeom prst="line">
            <a:avLst/>
          </a:prstGeom>
          <a:noFill/>
          <a:ln w="12700" cap="rnd" cmpd="sng" algn="ctr">
            <a:solidFill>
              <a:srgbClr val="7030A0"/>
            </a:solidFill>
            <a:prstDash val="solid"/>
            <a:round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AD5823-AF09-BE55-9876-3733A7D7A93A}"/>
              </a:ext>
            </a:extLst>
          </p:cNvPr>
          <p:cNvCxnSpPr>
            <a:cxnSpLocks/>
          </p:cNvCxnSpPr>
          <p:nvPr/>
        </p:nvCxnSpPr>
        <p:spPr>
          <a:xfrm>
            <a:off x="694400" y="2685226"/>
            <a:ext cx="2564889" cy="0"/>
          </a:xfrm>
          <a:prstGeom prst="line">
            <a:avLst/>
          </a:prstGeom>
          <a:noFill/>
          <a:ln w="12700" cap="rnd" cmpd="sng" algn="ctr">
            <a:solidFill>
              <a:srgbClr val="7030A0"/>
            </a:solidFill>
            <a:prstDash val="solid"/>
            <a:round/>
          </a:ln>
          <a:effectLst/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DC80776-D839-6006-F298-D3DBECA92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00" y="2879580"/>
            <a:ext cx="2586709" cy="3306298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B87108-984A-85B3-B813-CFF3B6BD3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188" y="1304725"/>
            <a:ext cx="4249662" cy="24426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5E7A466-7916-E590-FBD5-5FF5FB8AF6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110744" y="1316634"/>
            <a:ext cx="3126463" cy="234481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0262EF4-096C-5204-F503-A5A619352D21}"/>
              </a:ext>
            </a:extLst>
          </p:cNvPr>
          <p:cNvSpPr/>
          <p:nvPr/>
        </p:nvSpPr>
        <p:spPr>
          <a:xfrm>
            <a:off x="8575115" y="3805749"/>
            <a:ext cx="2467864" cy="24687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 lvl="0" defTabSz="713232">
              <a:defRPr/>
            </a:pPr>
            <a:r>
              <a:rPr lang="en-US" sz="1300" kern="0" dirty="0">
                <a:solidFill>
                  <a:srgbClr val="000000"/>
                </a:solidFill>
                <a:latin typeface="Source Sans Pro"/>
              </a:rPr>
              <a:t>Fig.2 – Major Accident Hazards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107739-515D-64D6-AD7B-6094BDDAC7AE}"/>
              </a:ext>
            </a:extLst>
          </p:cNvPr>
          <p:cNvSpPr/>
          <p:nvPr/>
        </p:nvSpPr>
        <p:spPr>
          <a:xfrm>
            <a:off x="4440043" y="3805749"/>
            <a:ext cx="2467864" cy="24687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 lvl="0" defTabSz="713232">
              <a:defRPr/>
            </a:pPr>
            <a:r>
              <a:rPr lang="en-US" sz="1300" kern="0" dirty="0">
                <a:solidFill>
                  <a:srgbClr val="000000"/>
                </a:solidFill>
                <a:latin typeface="Source Sans Pro"/>
              </a:rPr>
              <a:t>Fig.1 – LPG distribution site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C2A55D-430F-B001-D1D1-0E4AC7A1EE6D}"/>
              </a:ext>
            </a:extLst>
          </p:cNvPr>
          <p:cNvSpPr/>
          <p:nvPr/>
        </p:nvSpPr>
        <p:spPr>
          <a:xfrm>
            <a:off x="0" y="170387"/>
            <a:ext cx="10707279" cy="205216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0" rIns="0" bIns="0" rtlCol="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3200" dirty="0">
                <a:solidFill>
                  <a:srgbClr val="274592"/>
                </a:solidFill>
                <a:latin typeface="+mj-lt"/>
                <a:ea typeface="+mj-ea"/>
                <a:cs typeface="+mj-cs"/>
              </a:rPr>
              <a:t>Example 2  – COMAH Safety Case</a:t>
            </a:r>
          </a:p>
        </p:txBody>
      </p:sp>
    </p:spTree>
    <p:extLst>
      <p:ext uri="{BB962C8B-B14F-4D97-AF65-F5344CB8AC3E}">
        <p14:creationId xmlns:p14="http://schemas.microsoft.com/office/powerpoint/2010/main" val="545589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S Theme">
      <a:dk1>
        <a:srgbClr val="274592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E3FA3"/>
        </a:solidFill>
        <a:ln w="12700" cap="flat" cmpd="sng" algn="ctr">
          <a:solidFill>
            <a:srgbClr val="6E3FA3"/>
          </a:solidFill>
          <a:prstDash val="solid"/>
          <a:miter lim="800000"/>
        </a:ln>
        <a:effectLst/>
      </a:spPr>
      <a:bodyPr rtlCol="0" anchor="ctr"/>
      <a:lstStyle>
        <a:defPPr algn="l" defTabSz="713232">
          <a:spcBef>
            <a:spcPts val="600"/>
          </a:spcBef>
          <a:defRPr sz="1600" b="1" dirty="0">
            <a:solidFill>
              <a:srgbClr val="FFFFFF"/>
            </a:solidFill>
            <a:latin typeface="Source Sans Pro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46A3490C442E41AC9620621F1F21BE" ma:contentTypeVersion="18" ma:contentTypeDescription="Create a new document." ma:contentTypeScope="" ma:versionID="2e7a6bcb8f68c3b9a6187eb6046a6f6c">
  <xsd:schema xmlns:xsd="http://www.w3.org/2001/XMLSchema" xmlns:xs="http://www.w3.org/2001/XMLSchema" xmlns:p="http://schemas.microsoft.com/office/2006/metadata/properties" xmlns:ns2="7604e031-f840-4ad5-97d2-0b99280ee730" xmlns:ns3="c4b40482-04a4-480f-b826-6548c4a2bcf1" targetNamespace="http://schemas.microsoft.com/office/2006/metadata/properties" ma:root="true" ma:fieldsID="b78a24c1cfda3600f7e848dea9b519ff" ns2:_="" ns3:_="">
    <xsd:import namespace="7604e031-f840-4ad5-97d2-0b99280ee730"/>
    <xsd:import namespace="c4b40482-04a4-480f-b826-6548c4a2bc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04e031-f840-4ad5-97d2-0b99280ee7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56237a7-7071-4e19-8c1f-699d1949a4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40482-04a4-480f-b826-6548c4a2bcf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56402f1-dbcc-4c60-a824-dfd545cfc5e6}" ma:internalName="TaxCatchAll" ma:showField="CatchAllData" ma:web="c4b40482-04a4-480f-b826-6548c4a2bc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7604e031-f840-4ad5-97d2-0b99280ee730" xsi:nil="true"/>
    <lcf76f155ced4ddcb4097134ff3c332f xmlns="7604e031-f840-4ad5-97d2-0b99280ee730">
      <Terms xmlns="http://schemas.microsoft.com/office/infopath/2007/PartnerControls"/>
    </lcf76f155ced4ddcb4097134ff3c332f>
    <TaxCatchAll xmlns="c4b40482-04a4-480f-b826-6548c4a2bcf1" xsi:nil="true"/>
    <MediaLengthInSeconds xmlns="7604e031-f840-4ad5-97d2-0b99280ee730" xsi:nil="true"/>
    <SharedWithUsers xmlns="c4b40482-04a4-480f-b826-6548c4a2bcf1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894CC6-6B33-4B78-95CE-D00B80B427ED}"/>
</file>

<file path=customXml/itemProps2.xml><?xml version="1.0" encoding="utf-8"?>
<ds:datastoreItem xmlns:ds="http://schemas.openxmlformats.org/officeDocument/2006/customXml" ds:itemID="{63ABD557-C264-41E3-BD0B-1554E5F5EF1B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671697c9-27f2-408e-8fb6-fd269dc789e7"/>
    <ds:schemaRef ds:uri="43b7dab4-14ff-46c9-8a60-f626979ac93f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1C6966E-B8F6-4BF2-A1A6-32C9A06489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7094</TotalTime>
  <Words>763</Words>
  <Application>Microsoft Office PowerPoint</Application>
  <PresentationFormat>Widescreen</PresentationFormat>
  <Paragraphs>160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Source Sans Pro</vt:lpstr>
      <vt:lpstr>Office Theme</vt:lpstr>
      <vt:lpstr>Safety Critical Task Analysis  Practical Examples and Application</vt:lpstr>
      <vt:lpstr>Application of SCTA</vt:lpstr>
      <vt:lpstr>Worldwide application of SCTA</vt:lpstr>
      <vt:lpstr>SCTA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3 - Deck Cadet fatality</vt:lpstr>
      <vt:lpstr>Example 3 - Deck Cadet fatality</vt:lpstr>
      <vt:lpstr>Example 3 - Deck Cadet fatality</vt:lpstr>
      <vt:lpstr>SCTA Learnings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 Young</dc:creator>
  <cp:lastModifiedBy>Toby Garner</cp:lastModifiedBy>
  <cp:revision>116</cp:revision>
  <cp:lastPrinted>2019-05-21T14:36:02Z</cp:lastPrinted>
  <dcterms:created xsi:type="dcterms:W3CDTF">2019-05-20T08:01:41Z</dcterms:created>
  <dcterms:modified xsi:type="dcterms:W3CDTF">2023-11-01T15:04:58Z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0x0101000646A3490C442E41AC9620621F1F21BE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MediaServiceImageTags">
    <vt:lpwstr/>
  </property>
</Properties>
</file>