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notesMasterIdLst>
    <p:notesMasterId r:id="rId16"/>
  </p:notesMasterIdLst>
  <p:sldIdLst>
    <p:sldId id="256" r:id="rId2"/>
    <p:sldId id="257" r:id="rId3"/>
    <p:sldId id="259" r:id="rId4"/>
    <p:sldId id="258" r:id="rId5"/>
    <p:sldId id="260" r:id="rId6"/>
    <p:sldId id="261" r:id="rId7"/>
    <p:sldId id="264" r:id="rId8"/>
    <p:sldId id="262" r:id="rId9"/>
    <p:sldId id="263" r:id="rId10"/>
    <p:sldId id="265" r:id="rId11"/>
    <p:sldId id="267" r:id="rId12"/>
    <p:sldId id="268" r:id="rId13"/>
    <p:sldId id="269"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5978" autoAdjust="0"/>
  </p:normalViewPr>
  <p:slideViewPr>
    <p:cSldViewPr snapToGrid="0">
      <p:cViewPr varScale="1">
        <p:scale>
          <a:sx n="86" d="100"/>
          <a:sy n="86" d="100"/>
        </p:scale>
        <p:origin x="99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0CB7C9-8364-4A3A-8FDE-ED4BEA899A6E}" type="datetimeFigureOut">
              <a:rPr lang="en-GB" smtClean="0"/>
              <a:t>01/11/2023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19889D-FD5A-49BD-920F-ECD0268AF8D4}" type="slidenum">
              <a:rPr lang="en-GB" smtClean="0"/>
              <a:t>‹#›</a:t>
            </a:fld>
            <a:endParaRPr lang="en-GB"/>
          </a:p>
        </p:txBody>
      </p:sp>
    </p:spTree>
    <p:extLst>
      <p:ext uri="{BB962C8B-B14F-4D97-AF65-F5344CB8AC3E}">
        <p14:creationId xmlns:p14="http://schemas.microsoft.com/office/powerpoint/2010/main" val="4102980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have two aims with this paper</a:t>
            </a:r>
          </a:p>
          <a:p>
            <a:pPr marL="228600" indent="-228600">
              <a:buAutoNum type="arabicPeriod"/>
            </a:pPr>
            <a:r>
              <a:rPr lang="en-GB" dirty="0"/>
              <a:t>Highlight issues to consider when deciding the leak test method to use</a:t>
            </a:r>
          </a:p>
          <a:p>
            <a:pPr marL="228600" indent="-228600">
              <a:buAutoNum type="arabicPeriod"/>
            </a:pPr>
            <a:r>
              <a:rPr lang="en-GB" dirty="0"/>
              <a:t>Illustrate that Safety Critical Task Analysis can be a useful method for assessing plant reinstatement </a:t>
            </a:r>
          </a:p>
        </p:txBody>
      </p:sp>
      <p:sp>
        <p:nvSpPr>
          <p:cNvPr id="4" name="Slide Number Placeholder 3"/>
          <p:cNvSpPr>
            <a:spLocks noGrp="1"/>
          </p:cNvSpPr>
          <p:nvPr>
            <p:ph type="sldNum" sz="quarter" idx="5"/>
          </p:nvPr>
        </p:nvSpPr>
        <p:spPr/>
        <p:txBody>
          <a:bodyPr/>
          <a:lstStyle/>
          <a:p>
            <a:fld id="{AB19889D-FD5A-49BD-920F-ECD0268AF8D4}" type="slidenum">
              <a:rPr lang="en-GB" smtClean="0"/>
              <a:t>1</a:t>
            </a:fld>
            <a:endParaRPr lang="en-GB"/>
          </a:p>
        </p:txBody>
      </p:sp>
    </p:spTree>
    <p:extLst>
      <p:ext uri="{BB962C8B-B14F-4D97-AF65-F5344CB8AC3E}">
        <p14:creationId xmlns:p14="http://schemas.microsoft.com/office/powerpoint/2010/main" val="33516101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Looking at the different types of leak testing we could see we had several options.</a:t>
            </a:r>
          </a:p>
          <a:p>
            <a:r>
              <a:rPr lang="en-GB" dirty="0"/>
              <a:t>A service test is usually the easiest but means that if there is a leak during the test a flammable gas cloud may form.</a:t>
            </a:r>
          </a:p>
          <a:p>
            <a:r>
              <a:rPr lang="en-GB" dirty="0"/>
              <a:t>Gross leak testing avoids this problem but uses pressures significantly lower than can be experienced during operation. It would be followed by a service test.</a:t>
            </a:r>
          </a:p>
          <a:p>
            <a:r>
              <a:rPr lang="en-GB" dirty="0"/>
              <a:t>There was a perception that a full reinstatement test should be carried out if possible. </a:t>
            </a:r>
          </a:p>
          <a:p>
            <a:r>
              <a:rPr lang="en-GB" dirty="0"/>
              <a:t>The platform had prepared what looked like a very good procedure supported by marked up P&amp;ID. </a:t>
            </a:r>
          </a:p>
          <a:p>
            <a:r>
              <a:rPr lang="en-GB" dirty="0"/>
              <a:t>At first reading it appeared to demonstrate an effective and reliable approach.</a:t>
            </a:r>
          </a:p>
        </p:txBody>
      </p:sp>
      <p:sp>
        <p:nvSpPr>
          <p:cNvPr id="4" name="Slide Number Placeholder 3"/>
          <p:cNvSpPr>
            <a:spLocks noGrp="1"/>
          </p:cNvSpPr>
          <p:nvPr>
            <p:ph type="sldNum" sz="quarter" idx="5"/>
          </p:nvPr>
        </p:nvSpPr>
        <p:spPr/>
        <p:txBody>
          <a:bodyPr/>
          <a:lstStyle/>
          <a:p>
            <a:fld id="{AB19889D-FD5A-49BD-920F-ECD0268AF8D4}" type="slidenum">
              <a:rPr lang="en-GB" smtClean="0"/>
              <a:t>10</a:t>
            </a:fld>
            <a:endParaRPr lang="en-GB"/>
          </a:p>
        </p:txBody>
      </p:sp>
    </p:spTree>
    <p:extLst>
      <p:ext uri="{BB962C8B-B14F-4D97-AF65-F5344CB8AC3E}">
        <p14:creationId xmlns:p14="http://schemas.microsoft.com/office/powerpoint/2010/main" val="3791497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key part of Safety Critical Task Analysis is representing the task in a structured and systematic way. We used Hierarchical Task Analysis to do this.</a:t>
            </a:r>
          </a:p>
          <a:p>
            <a:r>
              <a:rPr lang="en-GB" dirty="0"/>
              <a:t>Here I am showing how we identified 7 main activities or sub-tasks. Each was broken down into its detailed steps. For example, sub-task 4 was broken down into 5 steps.</a:t>
            </a:r>
          </a:p>
          <a:p>
            <a:r>
              <a:rPr lang="en-GB" dirty="0"/>
              <a:t>It is easy to see that this is just a fancy way of displaying a procedure but the discipline of developing a hierarchical structure encourages you to think deeply about what has to be done. In this case reference to PSV isolations, HP-LP interfaces and NRVs all stood out to us as areas we need to look at more carefully.</a:t>
            </a:r>
          </a:p>
          <a:p>
            <a:endParaRPr lang="en-GB" dirty="0"/>
          </a:p>
        </p:txBody>
      </p:sp>
      <p:sp>
        <p:nvSpPr>
          <p:cNvPr id="4" name="Slide Number Placeholder 3"/>
          <p:cNvSpPr>
            <a:spLocks noGrp="1"/>
          </p:cNvSpPr>
          <p:nvPr>
            <p:ph type="sldNum" sz="quarter" idx="5"/>
          </p:nvPr>
        </p:nvSpPr>
        <p:spPr/>
        <p:txBody>
          <a:bodyPr/>
          <a:lstStyle/>
          <a:p>
            <a:fld id="{AB19889D-FD5A-49BD-920F-ECD0268AF8D4}" type="slidenum">
              <a:rPr lang="en-GB" smtClean="0"/>
              <a:t>11</a:t>
            </a:fld>
            <a:endParaRPr lang="en-GB"/>
          </a:p>
        </p:txBody>
      </p:sp>
    </p:spTree>
    <p:extLst>
      <p:ext uri="{BB962C8B-B14F-4D97-AF65-F5344CB8AC3E}">
        <p14:creationId xmlns:p14="http://schemas.microsoft.com/office/powerpoint/2010/main" val="3544688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From the SCTA we could see that it would not be safe to use a high pressure gas for leak testing without protecting the plant from over pressure. </a:t>
            </a:r>
          </a:p>
          <a:p>
            <a:r>
              <a:rPr lang="en-GB" dirty="0"/>
              <a:t>The pressure safety valves had to be isolated to allow the maintenance to work. We would need to use a Sanction To Test or similar to allow this to happen. It can be done but it added complexity.</a:t>
            </a:r>
          </a:p>
          <a:p>
            <a:r>
              <a:rPr lang="en-GB" dirty="0"/>
              <a:t>We needed to find a connection point for the leak test gas. It had to be on the high pressure side of the plant, so we couldn’t use the vent on the knock-out drum. We were going have to be very careful that we isolated the two sides. Again possible, but more complicated and prone to technical failures (valves passing) and human error (failing to close valves). In this case the NRV was not much of a problem, but could be in other cases.</a:t>
            </a:r>
          </a:p>
          <a:p>
            <a:r>
              <a:rPr lang="en-GB" dirty="0"/>
              <a:t>One item we didn’t spot at first was the second HP – LP interface on the drains system. During normal operation our main control is a liquid level. But at the time of leak testing there would be no liquid. We could not leave the line to drain open because we would not be able to pressurise the plant. However, we had to be careful that we didn’t isolate on the low pressure side of the system.</a:t>
            </a:r>
          </a:p>
          <a:p>
            <a:r>
              <a:rPr lang="en-GB" dirty="0"/>
              <a:t>Finally, we realised that it was easy to have a mindset that the leak test would pass. We always had to bear in mind that leaks may be found and remedial work would be required. The more we disturbed the original isolation the more difficult it may be to prepare the plant for that work.</a:t>
            </a:r>
          </a:p>
        </p:txBody>
      </p:sp>
      <p:sp>
        <p:nvSpPr>
          <p:cNvPr id="4" name="Slide Number Placeholder 3"/>
          <p:cNvSpPr>
            <a:spLocks noGrp="1"/>
          </p:cNvSpPr>
          <p:nvPr>
            <p:ph type="sldNum" sz="quarter" idx="5"/>
          </p:nvPr>
        </p:nvSpPr>
        <p:spPr/>
        <p:txBody>
          <a:bodyPr/>
          <a:lstStyle/>
          <a:p>
            <a:fld id="{AB19889D-FD5A-49BD-920F-ECD0268AF8D4}" type="slidenum">
              <a:rPr lang="en-GB" smtClean="0"/>
              <a:t>12</a:t>
            </a:fld>
            <a:endParaRPr lang="en-GB"/>
          </a:p>
        </p:txBody>
      </p:sp>
    </p:spTree>
    <p:extLst>
      <p:ext uri="{BB962C8B-B14F-4D97-AF65-F5344CB8AC3E}">
        <p14:creationId xmlns:p14="http://schemas.microsoft.com/office/powerpoint/2010/main" val="16701788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started this case study with what looked like a very good procedure.</a:t>
            </a:r>
          </a:p>
          <a:p>
            <a:r>
              <a:rPr lang="en-GB" dirty="0"/>
              <a:t>SCTA was very effective at highlighting potential issues. Devil in the detail</a:t>
            </a:r>
          </a:p>
          <a:p>
            <a:r>
              <a:rPr lang="en-GB" dirty="0"/>
              <a:t>There may be options to reduce risks such as using liquid leak test fluid. But this is often not an option.</a:t>
            </a:r>
          </a:p>
          <a:p>
            <a:r>
              <a:rPr lang="en-GB" dirty="0"/>
              <a:t>It made us question whether a lower pressure could still be considered as a full leak test given that the plant was operated at much lower pressure than its design capability.</a:t>
            </a:r>
          </a:p>
          <a:p>
            <a:r>
              <a:rPr lang="en-GB" dirty="0"/>
              <a:t>RIT gaskets were mentioned as one option, but need to be used with care as they introduce their own issues.</a:t>
            </a:r>
          </a:p>
          <a:p>
            <a:endParaRPr lang="en-GB" dirty="0"/>
          </a:p>
        </p:txBody>
      </p:sp>
      <p:sp>
        <p:nvSpPr>
          <p:cNvPr id="4" name="Slide Number Placeholder 3"/>
          <p:cNvSpPr>
            <a:spLocks noGrp="1"/>
          </p:cNvSpPr>
          <p:nvPr>
            <p:ph type="sldNum" sz="quarter" idx="5"/>
          </p:nvPr>
        </p:nvSpPr>
        <p:spPr/>
        <p:txBody>
          <a:bodyPr/>
          <a:lstStyle/>
          <a:p>
            <a:fld id="{AB19889D-FD5A-49BD-920F-ECD0268AF8D4}" type="slidenum">
              <a:rPr lang="en-GB" smtClean="0"/>
              <a:t>13</a:t>
            </a:fld>
            <a:endParaRPr lang="en-GB"/>
          </a:p>
        </p:txBody>
      </p:sp>
    </p:spTree>
    <p:extLst>
      <p:ext uri="{BB962C8B-B14F-4D97-AF65-F5344CB8AC3E}">
        <p14:creationId xmlns:p14="http://schemas.microsoft.com/office/powerpoint/2010/main" val="3289297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two main errors of reinstatement we are concerned with is the simple failure to make a joint and the more subtle errors in the way the joint is made. Leak tests at low pressure are effective at finding the first, but not the second. But is full reinstatement that much more capable? The leaks may not occur immediately and are likely to be small and hard to detect.</a:t>
            </a:r>
          </a:p>
          <a:p>
            <a:r>
              <a:rPr lang="en-GB" dirty="0"/>
              <a:t>There are risks with full reinstatement testing, including human error. </a:t>
            </a:r>
          </a:p>
          <a:p>
            <a:r>
              <a:rPr lang="en-GB" dirty="0"/>
              <a:t>Our case study proved that SCTA was an effective method of highlighting potential issues.</a:t>
            </a:r>
          </a:p>
          <a:p>
            <a:r>
              <a:rPr lang="en-GB" dirty="0"/>
              <a:t>We fully acknowledge that full reinstatement testing is required when commissioning new plant but following normal maintenance our concern is around joints. Is there evidence of them failing catastrophically if made up correctly? </a:t>
            </a:r>
          </a:p>
          <a:p>
            <a:r>
              <a:rPr lang="en-GB" dirty="0"/>
              <a:t>One potential concern is a focus on leak testing leads us to pay less attention to plant design, joint integrity management systems and the competence of our technicians making up joints. Why bother with all that if the leak test is perceived to be fully effective?</a:t>
            </a:r>
          </a:p>
        </p:txBody>
      </p:sp>
      <p:sp>
        <p:nvSpPr>
          <p:cNvPr id="4" name="Slide Number Placeholder 3"/>
          <p:cNvSpPr>
            <a:spLocks noGrp="1"/>
          </p:cNvSpPr>
          <p:nvPr>
            <p:ph type="sldNum" sz="quarter" idx="5"/>
          </p:nvPr>
        </p:nvSpPr>
        <p:spPr/>
        <p:txBody>
          <a:bodyPr/>
          <a:lstStyle/>
          <a:p>
            <a:fld id="{AB19889D-FD5A-49BD-920F-ECD0268AF8D4}" type="slidenum">
              <a:rPr lang="en-GB" smtClean="0"/>
              <a:t>14</a:t>
            </a:fld>
            <a:endParaRPr lang="en-GB"/>
          </a:p>
        </p:txBody>
      </p:sp>
    </p:spTree>
    <p:extLst>
      <p:ext uri="{BB962C8B-B14F-4D97-AF65-F5344CB8AC3E}">
        <p14:creationId xmlns:p14="http://schemas.microsoft.com/office/powerpoint/2010/main" val="3622657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 acronym that has been used widely in the UK offshore oil and gas sector for a while. Maybe less so in other industries although equally important.</a:t>
            </a:r>
          </a:p>
          <a:p>
            <a:r>
              <a:rPr lang="en-GB" dirty="0"/>
              <a:t>Most applicable to intrusive maintenance to avoid losses of containment when breaking the pressure envelope and when reintroducing process fluids after maintenance.</a:t>
            </a:r>
          </a:p>
          <a:p>
            <a:r>
              <a:rPr lang="en-GB" dirty="0"/>
              <a:t>Different to the ‘normal’ plant shutdown and start-up.</a:t>
            </a:r>
          </a:p>
          <a:p>
            <a:r>
              <a:rPr lang="en-GB" dirty="0"/>
              <a:t>The focus for reinstatement is to prove integrity of plant, which is required because joints will have been broken during maintenance</a:t>
            </a:r>
          </a:p>
          <a:p>
            <a:r>
              <a:rPr lang="en-GB" dirty="0"/>
              <a:t>Detecting leak sources before introducing process fluids</a:t>
            </a:r>
          </a:p>
          <a:p>
            <a:r>
              <a:rPr lang="en-GB" dirty="0"/>
              <a:t>Leak testing is a key element of reinstatement.</a:t>
            </a:r>
          </a:p>
        </p:txBody>
      </p:sp>
      <p:sp>
        <p:nvSpPr>
          <p:cNvPr id="4" name="Slide Number Placeholder 3"/>
          <p:cNvSpPr>
            <a:spLocks noGrp="1"/>
          </p:cNvSpPr>
          <p:nvPr>
            <p:ph type="sldNum" sz="quarter" idx="5"/>
          </p:nvPr>
        </p:nvSpPr>
        <p:spPr/>
        <p:txBody>
          <a:bodyPr/>
          <a:lstStyle/>
          <a:p>
            <a:fld id="{AB19889D-FD5A-49BD-920F-ECD0268AF8D4}" type="slidenum">
              <a:rPr lang="en-GB" smtClean="0"/>
              <a:t>2</a:t>
            </a:fld>
            <a:endParaRPr lang="en-GB"/>
          </a:p>
        </p:txBody>
      </p:sp>
    </p:spTree>
    <p:extLst>
      <p:ext uri="{BB962C8B-B14F-4D97-AF65-F5344CB8AC3E}">
        <p14:creationId xmlns:p14="http://schemas.microsoft.com/office/powerpoint/2010/main" val="1196839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have had reasonable guidance for preparing plant for maintenance for some time from HSG 253. </a:t>
            </a:r>
          </a:p>
          <a:p>
            <a:r>
              <a:rPr lang="en-GB" dirty="0"/>
              <a:t>There has been a gap for reinstatement. </a:t>
            </a:r>
          </a:p>
          <a:p>
            <a:r>
              <a:rPr lang="en-GB" dirty="0"/>
              <a:t>The Energy Institute’s recent guidance aims to address that.</a:t>
            </a:r>
          </a:p>
        </p:txBody>
      </p:sp>
      <p:sp>
        <p:nvSpPr>
          <p:cNvPr id="4" name="Slide Number Placeholder 3"/>
          <p:cNvSpPr>
            <a:spLocks noGrp="1"/>
          </p:cNvSpPr>
          <p:nvPr>
            <p:ph type="sldNum" sz="quarter" idx="5"/>
          </p:nvPr>
        </p:nvSpPr>
        <p:spPr/>
        <p:txBody>
          <a:bodyPr/>
          <a:lstStyle/>
          <a:p>
            <a:fld id="{AB19889D-FD5A-49BD-920F-ECD0268AF8D4}" type="slidenum">
              <a:rPr lang="en-GB" smtClean="0"/>
              <a:t>3</a:t>
            </a:fld>
            <a:endParaRPr lang="en-GB"/>
          </a:p>
        </p:txBody>
      </p:sp>
    </p:spTree>
    <p:extLst>
      <p:ext uri="{BB962C8B-B14F-4D97-AF65-F5344CB8AC3E}">
        <p14:creationId xmlns:p14="http://schemas.microsoft.com/office/powerpoint/2010/main" val="2852241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Leak testing has always been carried out to a greater or lesser extent. </a:t>
            </a:r>
          </a:p>
          <a:p>
            <a:r>
              <a:rPr lang="en-GB" dirty="0"/>
              <a:t>There are different methods that may be considered to provide greater or lesser coverage of hazard potential.</a:t>
            </a:r>
          </a:p>
          <a:p>
            <a:r>
              <a:rPr lang="en-GB" dirty="0"/>
              <a:t>Full reinstatement testing may be considered the Gold standard and perceived by many as the default required of the recent EI guidance.</a:t>
            </a:r>
          </a:p>
          <a:p>
            <a:r>
              <a:rPr lang="en-GB" dirty="0"/>
              <a:t>Gross leak testing at lower pressures and service testing with process fluids have been far more prevalent in industry.</a:t>
            </a:r>
          </a:p>
        </p:txBody>
      </p:sp>
      <p:sp>
        <p:nvSpPr>
          <p:cNvPr id="4" name="Slide Number Placeholder 3"/>
          <p:cNvSpPr>
            <a:spLocks noGrp="1"/>
          </p:cNvSpPr>
          <p:nvPr>
            <p:ph type="sldNum" sz="quarter" idx="5"/>
          </p:nvPr>
        </p:nvSpPr>
        <p:spPr/>
        <p:txBody>
          <a:bodyPr/>
          <a:lstStyle/>
          <a:p>
            <a:fld id="{AB19889D-FD5A-49BD-920F-ECD0268AF8D4}" type="slidenum">
              <a:rPr lang="en-GB" smtClean="0"/>
              <a:t>4</a:t>
            </a:fld>
            <a:endParaRPr lang="en-GB"/>
          </a:p>
        </p:txBody>
      </p:sp>
    </p:spTree>
    <p:extLst>
      <p:ext uri="{BB962C8B-B14F-4D97-AF65-F5344CB8AC3E}">
        <p14:creationId xmlns:p14="http://schemas.microsoft.com/office/powerpoint/2010/main" val="3116853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main feature of full reinstatement leak testing is that the plant is taken to a high pressure using an inert fluid. </a:t>
            </a:r>
          </a:p>
          <a:p>
            <a:r>
              <a:rPr lang="en-GB" dirty="0"/>
              <a:t>This means it can detect leaks across the full operating range but the leaks that occur present a relatively low hazard.</a:t>
            </a:r>
          </a:p>
          <a:p>
            <a:r>
              <a:rPr lang="en-GB" dirty="0"/>
              <a:t>It can be a significant undertaking, but if it is the safest option there may be little scope to accept a lesser test. </a:t>
            </a:r>
          </a:p>
          <a:p>
            <a:r>
              <a:rPr lang="en-GB" dirty="0"/>
              <a:t>However, high pressures are hazardous and inert does not mean safe. </a:t>
            </a:r>
          </a:p>
          <a:p>
            <a:r>
              <a:rPr lang="en-GB" dirty="0"/>
              <a:t>One message from our paper is that it requires very careful planning and evaluation and cannot be assumed to be safe by default.</a:t>
            </a:r>
          </a:p>
        </p:txBody>
      </p:sp>
      <p:sp>
        <p:nvSpPr>
          <p:cNvPr id="4" name="Slide Number Placeholder 3"/>
          <p:cNvSpPr>
            <a:spLocks noGrp="1"/>
          </p:cNvSpPr>
          <p:nvPr>
            <p:ph type="sldNum" sz="quarter" idx="5"/>
          </p:nvPr>
        </p:nvSpPr>
        <p:spPr/>
        <p:txBody>
          <a:bodyPr/>
          <a:lstStyle/>
          <a:p>
            <a:fld id="{AB19889D-FD5A-49BD-920F-ECD0268AF8D4}" type="slidenum">
              <a:rPr lang="en-GB" smtClean="0"/>
              <a:t>5</a:t>
            </a:fld>
            <a:endParaRPr lang="en-GB"/>
          </a:p>
        </p:txBody>
      </p:sp>
    </p:spTree>
    <p:extLst>
      <p:ext uri="{BB962C8B-B14F-4D97-AF65-F5344CB8AC3E}">
        <p14:creationId xmlns:p14="http://schemas.microsoft.com/office/powerpoint/2010/main" val="640023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is a list of potential hazards of leak testing. It is fair to say that many are more related to personal rather than process safety.</a:t>
            </a:r>
          </a:p>
          <a:p>
            <a:r>
              <a:rPr lang="en-GB" dirty="0"/>
              <a:t>It can be particularly difficult to find the best balance point when managing potential to harm individuals vs major accident hazards.</a:t>
            </a:r>
          </a:p>
          <a:p>
            <a:r>
              <a:rPr lang="en-GB" dirty="0"/>
              <a:t>Although not an obvious hazard, introducing complexity in activity increases our exposure to human error. This needs to be factored into our selection process and planning.</a:t>
            </a:r>
          </a:p>
        </p:txBody>
      </p:sp>
      <p:sp>
        <p:nvSpPr>
          <p:cNvPr id="4" name="Slide Number Placeholder 3"/>
          <p:cNvSpPr>
            <a:spLocks noGrp="1"/>
          </p:cNvSpPr>
          <p:nvPr>
            <p:ph type="sldNum" sz="quarter" idx="5"/>
          </p:nvPr>
        </p:nvSpPr>
        <p:spPr/>
        <p:txBody>
          <a:bodyPr/>
          <a:lstStyle/>
          <a:p>
            <a:fld id="{AB19889D-FD5A-49BD-920F-ECD0268AF8D4}" type="slidenum">
              <a:rPr lang="en-GB" smtClean="0"/>
              <a:t>6</a:t>
            </a:fld>
            <a:endParaRPr lang="en-GB"/>
          </a:p>
        </p:txBody>
      </p:sp>
    </p:spTree>
    <p:extLst>
      <p:ext uri="{BB962C8B-B14F-4D97-AF65-F5344CB8AC3E}">
        <p14:creationId xmlns:p14="http://schemas.microsoft.com/office/powerpoint/2010/main" val="20874560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Leak testing can be a safety critical task in two respects:</a:t>
            </a:r>
          </a:p>
          <a:p>
            <a:pPr marL="228600" indent="-228600">
              <a:buAutoNum type="arabicPeriod"/>
            </a:pPr>
            <a:r>
              <a:rPr lang="en-GB" dirty="0"/>
              <a:t>The hazards of the leak testing</a:t>
            </a:r>
          </a:p>
          <a:p>
            <a:pPr marL="228600" indent="-228600">
              <a:buAutoNum type="arabicPeriod"/>
            </a:pPr>
            <a:r>
              <a:rPr lang="en-GB" dirty="0"/>
              <a:t>The reliability of the test affects the likelihood of loss of containment when process fluids are introduced.</a:t>
            </a:r>
          </a:p>
          <a:p>
            <a:pPr marL="228600" indent="-228600">
              <a:buAutoNum type="arabicPeriod"/>
            </a:pPr>
            <a:endParaRPr lang="en-GB" dirty="0"/>
          </a:p>
          <a:p>
            <a:pPr marL="0" indent="0">
              <a:buNone/>
            </a:pPr>
            <a:r>
              <a:rPr lang="en-GB" dirty="0"/>
              <a:t>We carried out Safety Critical Task Analysis following the method described in the recent guidance from the Chartered Institute of Ergonomics and Human Factors (CIEHF). This proved to us that it could be a very worthwhile approach for leak testing.</a:t>
            </a:r>
          </a:p>
        </p:txBody>
      </p:sp>
      <p:sp>
        <p:nvSpPr>
          <p:cNvPr id="4" name="Slide Number Placeholder 3"/>
          <p:cNvSpPr>
            <a:spLocks noGrp="1"/>
          </p:cNvSpPr>
          <p:nvPr>
            <p:ph type="sldNum" sz="quarter" idx="5"/>
          </p:nvPr>
        </p:nvSpPr>
        <p:spPr/>
        <p:txBody>
          <a:bodyPr/>
          <a:lstStyle/>
          <a:p>
            <a:fld id="{AB19889D-FD5A-49BD-920F-ECD0268AF8D4}" type="slidenum">
              <a:rPr lang="en-GB" smtClean="0"/>
              <a:t>7</a:t>
            </a:fld>
            <a:endParaRPr lang="en-GB"/>
          </a:p>
        </p:txBody>
      </p:sp>
    </p:spTree>
    <p:extLst>
      <p:ext uri="{BB962C8B-B14F-4D97-AF65-F5344CB8AC3E}">
        <p14:creationId xmlns:p14="http://schemas.microsoft.com/office/powerpoint/2010/main" val="4698257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Our case study is a fuel gas system at an offshore production platform.</a:t>
            </a:r>
          </a:p>
          <a:p>
            <a:r>
              <a:rPr lang="en-GB" dirty="0"/>
              <a:t>In simple terms it takes gas at high pressure. </a:t>
            </a:r>
          </a:p>
          <a:p>
            <a:r>
              <a:rPr lang="en-GB" dirty="0"/>
              <a:t>Heats it to make up for temperature losses due to the Joule Thomson effect.</a:t>
            </a:r>
          </a:p>
          <a:p>
            <a:r>
              <a:rPr lang="en-GB" dirty="0"/>
              <a:t>The gas pressure is reduced by passing it though an orifice.</a:t>
            </a:r>
          </a:p>
          <a:p>
            <a:r>
              <a:rPr lang="en-GB" dirty="0"/>
              <a:t>It passes through a knock-out drum to remove any liquid before it is passed on to the fuel gas consumers,</a:t>
            </a:r>
          </a:p>
          <a:p>
            <a:r>
              <a:rPr lang="en-GB" dirty="0"/>
              <a:t>A couple of key points to note here are the High Pressure Low Pressure interfaces and the non-return valve.</a:t>
            </a:r>
          </a:p>
        </p:txBody>
      </p:sp>
      <p:sp>
        <p:nvSpPr>
          <p:cNvPr id="4" name="Slide Number Placeholder 3"/>
          <p:cNvSpPr>
            <a:spLocks noGrp="1"/>
          </p:cNvSpPr>
          <p:nvPr>
            <p:ph type="sldNum" sz="quarter" idx="5"/>
          </p:nvPr>
        </p:nvSpPr>
        <p:spPr/>
        <p:txBody>
          <a:bodyPr/>
          <a:lstStyle/>
          <a:p>
            <a:fld id="{AB19889D-FD5A-49BD-920F-ECD0268AF8D4}" type="slidenum">
              <a:rPr lang="en-GB" smtClean="0"/>
              <a:t>8</a:t>
            </a:fld>
            <a:endParaRPr lang="en-GB"/>
          </a:p>
        </p:txBody>
      </p:sp>
    </p:spTree>
    <p:extLst>
      <p:ext uri="{BB962C8B-B14F-4D97-AF65-F5344CB8AC3E}">
        <p14:creationId xmlns:p14="http://schemas.microsoft.com/office/powerpoint/2010/main" val="28985811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more detailed diagram shows the state of the plant when it is undergoing maintenance. </a:t>
            </a:r>
          </a:p>
          <a:p>
            <a:r>
              <a:rPr lang="en-GB" dirty="0"/>
              <a:t>Double block and bleed isolations are in place at the inlet and outlet.</a:t>
            </a:r>
          </a:p>
          <a:p>
            <a:r>
              <a:rPr lang="en-GB" dirty="0"/>
              <a:t>Single block and bleed isolations are in place at the pressure safety valve inlets.</a:t>
            </a:r>
          </a:p>
          <a:p>
            <a:r>
              <a:rPr lang="en-GB" dirty="0"/>
              <a:t>Valves are closed in the connection to the liquid drains</a:t>
            </a:r>
          </a:p>
          <a:p>
            <a:r>
              <a:rPr lang="en-GB" dirty="0"/>
              <a:t>A vent on the knock out drum is open to prove the system is depressurised.</a:t>
            </a:r>
          </a:p>
        </p:txBody>
      </p:sp>
      <p:sp>
        <p:nvSpPr>
          <p:cNvPr id="4" name="Slide Number Placeholder 3"/>
          <p:cNvSpPr>
            <a:spLocks noGrp="1"/>
          </p:cNvSpPr>
          <p:nvPr>
            <p:ph type="sldNum" sz="quarter" idx="5"/>
          </p:nvPr>
        </p:nvSpPr>
        <p:spPr/>
        <p:txBody>
          <a:bodyPr/>
          <a:lstStyle/>
          <a:p>
            <a:fld id="{AB19889D-FD5A-49BD-920F-ECD0268AF8D4}" type="slidenum">
              <a:rPr lang="en-GB" smtClean="0"/>
              <a:t>9</a:t>
            </a:fld>
            <a:endParaRPr lang="en-GB"/>
          </a:p>
        </p:txBody>
      </p:sp>
    </p:spTree>
    <p:extLst>
      <p:ext uri="{BB962C8B-B14F-4D97-AF65-F5344CB8AC3E}">
        <p14:creationId xmlns:p14="http://schemas.microsoft.com/office/powerpoint/2010/main" val="1520859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FF6DBD3-AF85-4551-AE35-D62A2992B9FF}" type="datetimeFigureOut">
              <a:rPr lang="en-GB" smtClean="0"/>
              <a:t>01/11/2023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65CC2-7CDF-44C6-891F-81D8398E892A}" type="slidenum">
              <a:rPr lang="en-GB" smtClean="0"/>
              <a:t>‹#›</a:t>
            </a:fld>
            <a:endParaRPr lang="en-GB"/>
          </a:p>
        </p:txBody>
      </p:sp>
    </p:spTree>
    <p:extLst>
      <p:ext uri="{BB962C8B-B14F-4D97-AF65-F5344CB8AC3E}">
        <p14:creationId xmlns:p14="http://schemas.microsoft.com/office/powerpoint/2010/main" val="3415233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F6DBD3-AF85-4551-AE35-D62A2992B9FF}" type="datetimeFigureOut">
              <a:rPr lang="en-GB" smtClean="0"/>
              <a:t>01/11/2023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65CC2-7CDF-44C6-891F-81D8398E892A}" type="slidenum">
              <a:rPr lang="en-GB" smtClean="0"/>
              <a:t>‹#›</a:t>
            </a:fld>
            <a:endParaRPr lang="en-GB"/>
          </a:p>
        </p:txBody>
      </p:sp>
    </p:spTree>
    <p:extLst>
      <p:ext uri="{BB962C8B-B14F-4D97-AF65-F5344CB8AC3E}">
        <p14:creationId xmlns:p14="http://schemas.microsoft.com/office/powerpoint/2010/main" val="2055457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F6DBD3-AF85-4551-AE35-D62A2992B9FF}" type="datetimeFigureOut">
              <a:rPr lang="en-GB" smtClean="0"/>
              <a:t>01/11/2023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65CC2-7CDF-44C6-891F-81D8398E892A}"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879147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F6DBD3-AF85-4551-AE35-D62A2992B9FF}" type="datetimeFigureOut">
              <a:rPr lang="en-GB" smtClean="0"/>
              <a:t>01/11/2023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65CC2-7CDF-44C6-891F-81D8398E892A}" type="slidenum">
              <a:rPr lang="en-GB" smtClean="0"/>
              <a:t>‹#›</a:t>
            </a:fld>
            <a:endParaRPr lang="en-GB"/>
          </a:p>
        </p:txBody>
      </p:sp>
    </p:spTree>
    <p:extLst>
      <p:ext uri="{BB962C8B-B14F-4D97-AF65-F5344CB8AC3E}">
        <p14:creationId xmlns:p14="http://schemas.microsoft.com/office/powerpoint/2010/main" val="15860722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F6DBD3-AF85-4551-AE35-D62A2992B9FF}" type="datetimeFigureOut">
              <a:rPr lang="en-GB" smtClean="0"/>
              <a:t>01/11/2023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65CC2-7CDF-44C6-891F-81D8398E892A}"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738117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F6DBD3-AF85-4551-AE35-D62A2992B9FF}" type="datetimeFigureOut">
              <a:rPr lang="en-GB" smtClean="0"/>
              <a:t>01/11/2023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65CC2-7CDF-44C6-891F-81D8398E892A}" type="slidenum">
              <a:rPr lang="en-GB" smtClean="0"/>
              <a:t>‹#›</a:t>
            </a:fld>
            <a:endParaRPr lang="en-GB"/>
          </a:p>
        </p:txBody>
      </p:sp>
    </p:spTree>
    <p:extLst>
      <p:ext uri="{BB962C8B-B14F-4D97-AF65-F5344CB8AC3E}">
        <p14:creationId xmlns:p14="http://schemas.microsoft.com/office/powerpoint/2010/main" val="6754758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F6DBD3-AF85-4551-AE35-D62A2992B9FF}" type="datetimeFigureOut">
              <a:rPr lang="en-GB" smtClean="0"/>
              <a:t>01/11/2023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65CC2-7CDF-44C6-891F-81D8398E892A}" type="slidenum">
              <a:rPr lang="en-GB" smtClean="0"/>
              <a:t>‹#›</a:t>
            </a:fld>
            <a:endParaRPr lang="en-GB"/>
          </a:p>
        </p:txBody>
      </p:sp>
    </p:spTree>
    <p:extLst>
      <p:ext uri="{BB962C8B-B14F-4D97-AF65-F5344CB8AC3E}">
        <p14:creationId xmlns:p14="http://schemas.microsoft.com/office/powerpoint/2010/main" val="23757021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F6DBD3-AF85-4551-AE35-D62A2992B9FF}" type="datetimeFigureOut">
              <a:rPr lang="en-GB" smtClean="0"/>
              <a:t>01/11/2023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65CC2-7CDF-44C6-891F-81D8398E892A}" type="slidenum">
              <a:rPr lang="en-GB" smtClean="0"/>
              <a:t>‹#›</a:t>
            </a:fld>
            <a:endParaRPr lang="en-GB"/>
          </a:p>
        </p:txBody>
      </p:sp>
    </p:spTree>
    <p:extLst>
      <p:ext uri="{BB962C8B-B14F-4D97-AF65-F5344CB8AC3E}">
        <p14:creationId xmlns:p14="http://schemas.microsoft.com/office/powerpoint/2010/main" val="153542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F6DBD3-AF85-4551-AE35-D62A2992B9FF}" type="datetimeFigureOut">
              <a:rPr lang="en-GB" smtClean="0"/>
              <a:t>01/11/2023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65CC2-7CDF-44C6-891F-81D8398E892A}" type="slidenum">
              <a:rPr lang="en-GB" smtClean="0"/>
              <a:t>‹#›</a:t>
            </a:fld>
            <a:endParaRPr lang="en-GB"/>
          </a:p>
        </p:txBody>
      </p:sp>
    </p:spTree>
    <p:extLst>
      <p:ext uri="{BB962C8B-B14F-4D97-AF65-F5344CB8AC3E}">
        <p14:creationId xmlns:p14="http://schemas.microsoft.com/office/powerpoint/2010/main" val="2538051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F6DBD3-AF85-4551-AE35-D62A2992B9FF}" type="datetimeFigureOut">
              <a:rPr lang="en-GB" smtClean="0"/>
              <a:t>01/11/2023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65CC2-7CDF-44C6-891F-81D8398E892A}" type="slidenum">
              <a:rPr lang="en-GB" smtClean="0"/>
              <a:t>‹#›</a:t>
            </a:fld>
            <a:endParaRPr lang="en-GB"/>
          </a:p>
        </p:txBody>
      </p:sp>
    </p:spTree>
    <p:extLst>
      <p:ext uri="{BB962C8B-B14F-4D97-AF65-F5344CB8AC3E}">
        <p14:creationId xmlns:p14="http://schemas.microsoft.com/office/powerpoint/2010/main" val="2202612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F6DBD3-AF85-4551-AE35-D62A2992B9FF}" type="datetimeFigureOut">
              <a:rPr lang="en-GB" smtClean="0"/>
              <a:t>01/11/2023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A65CC2-7CDF-44C6-891F-81D8398E892A}" type="slidenum">
              <a:rPr lang="en-GB" smtClean="0"/>
              <a:t>‹#›</a:t>
            </a:fld>
            <a:endParaRPr lang="en-GB"/>
          </a:p>
        </p:txBody>
      </p:sp>
    </p:spTree>
    <p:extLst>
      <p:ext uri="{BB962C8B-B14F-4D97-AF65-F5344CB8AC3E}">
        <p14:creationId xmlns:p14="http://schemas.microsoft.com/office/powerpoint/2010/main" val="4288093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F6DBD3-AF85-4551-AE35-D62A2992B9FF}" type="datetimeFigureOut">
              <a:rPr lang="en-GB" smtClean="0"/>
              <a:t>01/11/2023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4A65CC2-7CDF-44C6-891F-81D8398E892A}" type="slidenum">
              <a:rPr lang="en-GB" smtClean="0"/>
              <a:t>‹#›</a:t>
            </a:fld>
            <a:endParaRPr lang="en-GB"/>
          </a:p>
        </p:txBody>
      </p:sp>
    </p:spTree>
    <p:extLst>
      <p:ext uri="{BB962C8B-B14F-4D97-AF65-F5344CB8AC3E}">
        <p14:creationId xmlns:p14="http://schemas.microsoft.com/office/powerpoint/2010/main" val="340008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F6DBD3-AF85-4551-AE35-D62A2992B9FF}" type="datetimeFigureOut">
              <a:rPr lang="en-GB" smtClean="0"/>
              <a:t>01/11/2023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4A65CC2-7CDF-44C6-891F-81D8398E892A}" type="slidenum">
              <a:rPr lang="en-GB" smtClean="0"/>
              <a:t>‹#›</a:t>
            </a:fld>
            <a:endParaRPr lang="en-GB"/>
          </a:p>
        </p:txBody>
      </p:sp>
    </p:spTree>
    <p:extLst>
      <p:ext uri="{BB962C8B-B14F-4D97-AF65-F5344CB8AC3E}">
        <p14:creationId xmlns:p14="http://schemas.microsoft.com/office/powerpoint/2010/main" val="3055710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F6DBD3-AF85-4551-AE35-D62A2992B9FF}" type="datetimeFigureOut">
              <a:rPr lang="en-GB" smtClean="0"/>
              <a:t>01/11/2023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4A65CC2-7CDF-44C6-891F-81D8398E892A}" type="slidenum">
              <a:rPr lang="en-GB" smtClean="0"/>
              <a:t>‹#›</a:t>
            </a:fld>
            <a:endParaRPr lang="en-GB"/>
          </a:p>
        </p:txBody>
      </p:sp>
    </p:spTree>
    <p:extLst>
      <p:ext uri="{BB962C8B-B14F-4D97-AF65-F5344CB8AC3E}">
        <p14:creationId xmlns:p14="http://schemas.microsoft.com/office/powerpoint/2010/main" val="1782512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F6DBD3-AF85-4551-AE35-D62A2992B9FF}" type="datetimeFigureOut">
              <a:rPr lang="en-GB" smtClean="0"/>
              <a:t>01/11/2023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A65CC2-7CDF-44C6-891F-81D8398E892A}" type="slidenum">
              <a:rPr lang="en-GB" smtClean="0"/>
              <a:t>‹#›</a:t>
            </a:fld>
            <a:endParaRPr lang="en-GB"/>
          </a:p>
        </p:txBody>
      </p:sp>
    </p:spTree>
    <p:extLst>
      <p:ext uri="{BB962C8B-B14F-4D97-AF65-F5344CB8AC3E}">
        <p14:creationId xmlns:p14="http://schemas.microsoft.com/office/powerpoint/2010/main" val="3713495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A65CC2-7CDF-44C6-891F-81D8398E892A}" type="slidenum">
              <a:rPr lang="en-GB" smtClean="0"/>
              <a:t>‹#›</a:t>
            </a:fld>
            <a:endParaRPr lang="en-GB"/>
          </a:p>
        </p:txBody>
      </p:sp>
      <p:sp>
        <p:nvSpPr>
          <p:cNvPr id="5" name="Date Placeholder 4"/>
          <p:cNvSpPr>
            <a:spLocks noGrp="1"/>
          </p:cNvSpPr>
          <p:nvPr>
            <p:ph type="dt" sz="half" idx="10"/>
          </p:nvPr>
        </p:nvSpPr>
        <p:spPr/>
        <p:txBody>
          <a:bodyPr/>
          <a:lstStyle/>
          <a:p>
            <a:fld id="{3FF6DBD3-AF85-4551-AE35-D62A2992B9FF}" type="datetimeFigureOut">
              <a:rPr lang="en-GB" smtClean="0"/>
              <a:t>01/11/2023</a:t>
            </a:fld>
            <a:endParaRPr lang="en-GB"/>
          </a:p>
        </p:txBody>
      </p:sp>
    </p:spTree>
    <p:extLst>
      <p:ext uri="{BB962C8B-B14F-4D97-AF65-F5344CB8AC3E}">
        <p14:creationId xmlns:p14="http://schemas.microsoft.com/office/powerpoint/2010/main" val="2347324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FF6DBD3-AF85-4551-AE35-D62A2992B9FF}" type="datetimeFigureOut">
              <a:rPr lang="en-GB" smtClean="0"/>
              <a:t>01/11/2023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4A65CC2-7CDF-44C6-891F-81D8398E892A}" type="slidenum">
              <a:rPr lang="en-GB" smtClean="0"/>
              <a:t>‹#›</a:t>
            </a:fld>
            <a:endParaRPr lang="en-GB"/>
          </a:p>
        </p:txBody>
      </p:sp>
    </p:spTree>
    <p:extLst>
      <p:ext uri="{BB962C8B-B14F-4D97-AF65-F5344CB8AC3E}">
        <p14:creationId xmlns:p14="http://schemas.microsoft.com/office/powerpoint/2010/main" val="1214818537"/>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DD6BC9EB-F181-48AB-BCA2-3D1DB20D2D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FC5475-4CF8-3D00-DA64-726C2359BC59}"/>
              </a:ext>
            </a:extLst>
          </p:cNvPr>
          <p:cNvSpPr>
            <a:spLocks noGrp="1"/>
          </p:cNvSpPr>
          <p:nvPr>
            <p:ph type="ctrTitle"/>
          </p:nvPr>
        </p:nvSpPr>
        <p:spPr>
          <a:xfrm>
            <a:off x="1507066" y="999460"/>
            <a:ext cx="5698067" cy="4479852"/>
          </a:xfrm>
        </p:spPr>
        <p:txBody>
          <a:bodyPr anchor="ctr">
            <a:normAutofit/>
          </a:bodyPr>
          <a:lstStyle/>
          <a:p>
            <a:r>
              <a:rPr lang="en-GB" dirty="0"/>
              <a:t>LEAK TESTING WHEN REINSTATING PLANT</a:t>
            </a:r>
          </a:p>
        </p:txBody>
      </p:sp>
      <p:sp>
        <p:nvSpPr>
          <p:cNvPr id="3" name="Subtitle 2">
            <a:extLst>
              <a:ext uri="{FF2B5EF4-FFF2-40B4-BE49-F238E27FC236}">
                <a16:creationId xmlns:a16="http://schemas.microsoft.com/office/drawing/2014/main" id="{32C51F91-3ABE-1962-65B8-81FFF8D946C3}"/>
              </a:ext>
            </a:extLst>
          </p:cNvPr>
          <p:cNvSpPr>
            <a:spLocks noGrp="1"/>
          </p:cNvSpPr>
          <p:nvPr>
            <p:ph type="subTitle" idx="1"/>
          </p:nvPr>
        </p:nvSpPr>
        <p:spPr>
          <a:xfrm>
            <a:off x="7871971" y="999460"/>
            <a:ext cx="3123620" cy="4479852"/>
          </a:xfrm>
        </p:spPr>
        <p:txBody>
          <a:bodyPr anchor="ctr">
            <a:normAutofit/>
          </a:bodyPr>
          <a:lstStyle/>
          <a:p>
            <a:pPr algn="l"/>
            <a:r>
              <a:rPr lang="en-GB" sz="2800" dirty="0"/>
              <a:t>IT’S MORE COMPLICATED THAN YOU THINK</a:t>
            </a:r>
          </a:p>
        </p:txBody>
      </p:sp>
      <p:sp>
        <p:nvSpPr>
          <p:cNvPr id="61" name="Isosceles Triangle 60">
            <a:extLst>
              <a:ext uri="{FF2B5EF4-FFF2-40B4-BE49-F238E27FC236}">
                <a16:creationId xmlns:a16="http://schemas.microsoft.com/office/drawing/2014/main" id="{D33AAA80-39DC-4020-9BFF-0718F35C7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cxnSp>
        <p:nvCxnSpPr>
          <p:cNvPr id="63" name="Straight Connector 62">
            <a:extLst>
              <a:ext uri="{FF2B5EF4-FFF2-40B4-BE49-F238E27FC236}">
                <a16:creationId xmlns:a16="http://schemas.microsoft.com/office/drawing/2014/main" id="{C9C5D90B-7EE3-4D26-AB7D-A5A3A6E112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639186"/>
            <a:ext cx="0" cy="3200400"/>
          </a:xfrm>
          <a:prstGeom prst="line">
            <a:avLst/>
          </a:prstGeom>
        </p:spPr>
        <p:style>
          <a:lnRef idx="1">
            <a:schemeClr val="accent1"/>
          </a:lnRef>
          <a:fillRef idx="0">
            <a:schemeClr val="accent1"/>
          </a:fillRef>
          <a:effectRef idx="0">
            <a:schemeClr val="accent1"/>
          </a:effectRef>
          <a:fontRef idx="minor">
            <a:schemeClr val="tx1"/>
          </a:fontRef>
        </p:style>
      </p:cxnSp>
      <p:sp>
        <p:nvSpPr>
          <p:cNvPr id="65" name="Isosceles Triangle 64">
            <a:extLst>
              <a:ext uri="{FF2B5EF4-FFF2-40B4-BE49-F238E27FC236}">
                <a16:creationId xmlns:a16="http://schemas.microsoft.com/office/drawing/2014/main" id="{1177F295-741F-4EFF-B0CA-BE69295ADA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flipV="1">
            <a:off x="11349404" y="1217756"/>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 name="Subtitle 2">
            <a:extLst>
              <a:ext uri="{FF2B5EF4-FFF2-40B4-BE49-F238E27FC236}">
                <a16:creationId xmlns:a16="http://schemas.microsoft.com/office/drawing/2014/main" id="{43436842-7B1C-FC3C-1062-593C4BB85998}"/>
              </a:ext>
            </a:extLst>
          </p:cNvPr>
          <p:cNvSpPr txBox="1">
            <a:spLocks/>
          </p:cNvSpPr>
          <p:nvPr/>
        </p:nvSpPr>
        <p:spPr>
          <a:xfrm>
            <a:off x="193749" y="6121609"/>
            <a:ext cx="8867579" cy="714326"/>
          </a:xfrm>
          <a:prstGeom prst="rect">
            <a:avLst/>
          </a:prstGeom>
        </p:spPr>
        <p:txBody>
          <a:bodyPr vert="horz" lIns="91440" tIns="45720" rIns="91440" bIns="45720" rtlCol="0" anchor="ctr">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GB" sz="2800" dirty="0"/>
              <a:t>ANDY BRAZIER AND MICHELLE CORMACK</a:t>
            </a:r>
          </a:p>
        </p:txBody>
      </p:sp>
    </p:spTree>
    <p:extLst>
      <p:ext uri="{BB962C8B-B14F-4D97-AF65-F5344CB8AC3E}">
        <p14:creationId xmlns:p14="http://schemas.microsoft.com/office/powerpoint/2010/main" val="2280678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669AA-3BAF-B433-A8CB-F914FD17CF8B}"/>
              </a:ext>
            </a:extLst>
          </p:cNvPr>
          <p:cNvSpPr>
            <a:spLocks noGrp="1"/>
          </p:cNvSpPr>
          <p:nvPr>
            <p:ph type="title"/>
          </p:nvPr>
        </p:nvSpPr>
        <p:spPr/>
        <p:txBody>
          <a:bodyPr/>
          <a:lstStyle/>
          <a:p>
            <a:r>
              <a:rPr lang="en-GB" dirty="0"/>
              <a:t>Leak test options</a:t>
            </a:r>
          </a:p>
        </p:txBody>
      </p:sp>
      <p:sp>
        <p:nvSpPr>
          <p:cNvPr id="3" name="Content Placeholder 2">
            <a:extLst>
              <a:ext uri="{FF2B5EF4-FFF2-40B4-BE49-F238E27FC236}">
                <a16:creationId xmlns:a16="http://schemas.microsoft.com/office/drawing/2014/main" id="{167D44EB-6FB9-BE83-DBC4-DED78F29E818}"/>
              </a:ext>
            </a:extLst>
          </p:cNvPr>
          <p:cNvSpPr>
            <a:spLocks noGrp="1"/>
          </p:cNvSpPr>
          <p:nvPr>
            <p:ph idx="1"/>
          </p:nvPr>
        </p:nvSpPr>
        <p:spPr/>
        <p:txBody>
          <a:bodyPr/>
          <a:lstStyle/>
          <a:p>
            <a:r>
              <a:rPr lang="en-GB" dirty="0"/>
              <a:t>Service test – deisolate the plant and introduce gas via its normal route</a:t>
            </a:r>
          </a:p>
          <a:p>
            <a:r>
              <a:rPr lang="en-GB" dirty="0"/>
              <a:t>Gross leak test – inject low pressure nitrogen through the vent on the knock-out drum</a:t>
            </a:r>
          </a:p>
          <a:p>
            <a:r>
              <a:rPr lang="en-GB" dirty="0"/>
              <a:t>Full reinstatement test – inject high pressure nitrogen via a ‘suitable’ connection</a:t>
            </a:r>
          </a:p>
          <a:p>
            <a:pPr lvl="1"/>
            <a:r>
              <a:rPr lang="en-GB" dirty="0"/>
              <a:t>Platform had prepared a detailed leak test procedure</a:t>
            </a:r>
          </a:p>
          <a:p>
            <a:pPr lvl="1"/>
            <a:r>
              <a:rPr lang="en-GB" dirty="0"/>
              <a:t>Marked up P&amp;ID</a:t>
            </a:r>
          </a:p>
        </p:txBody>
      </p:sp>
    </p:spTree>
    <p:extLst>
      <p:ext uri="{BB962C8B-B14F-4D97-AF65-F5344CB8AC3E}">
        <p14:creationId xmlns:p14="http://schemas.microsoft.com/office/powerpoint/2010/main" val="1480127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FDDD7-504D-C25C-B839-3DFF98E80F96}"/>
              </a:ext>
            </a:extLst>
          </p:cNvPr>
          <p:cNvSpPr>
            <a:spLocks noGrp="1"/>
          </p:cNvSpPr>
          <p:nvPr>
            <p:ph type="title"/>
          </p:nvPr>
        </p:nvSpPr>
        <p:spPr/>
        <p:txBody>
          <a:bodyPr/>
          <a:lstStyle/>
          <a:p>
            <a:r>
              <a:rPr lang="en-GB" dirty="0"/>
              <a:t>Leak test SCTA</a:t>
            </a:r>
          </a:p>
        </p:txBody>
      </p:sp>
      <p:grpSp>
        <p:nvGrpSpPr>
          <p:cNvPr id="6" name="Group 5">
            <a:extLst>
              <a:ext uri="{FF2B5EF4-FFF2-40B4-BE49-F238E27FC236}">
                <a16:creationId xmlns:a16="http://schemas.microsoft.com/office/drawing/2014/main" id="{CAD417E8-B663-D6C9-8082-E21C3078117F}"/>
              </a:ext>
            </a:extLst>
          </p:cNvPr>
          <p:cNvGrpSpPr/>
          <p:nvPr/>
        </p:nvGrpSpPr>
        <p:grpSpPr>
          <a:xfrm>
            <a:off x="419377" y="1893298"/>
            <a:ext cx="11353246" cy="3034303"/>
            <a:chOff x="584926" y="1332184"/>
            <a:chExt cx="11353246" cy="3034303"/>
          </a:xfrm>
        </p:grpSpPr>
        <p:pic>
          <p:nvPicPr>
            <p:cNvPr id="5" name="Picture 4" descr="A screenshot of a computer&#10;&#10;Description automatically generated">
              <a:extLst>
                <a:ext uri="{FF2B5EF4-FFF2-40B4-BE49-F238E27FC236}">
                  <a16:creationId xmlns:a16="http://schemas.microsoft.com/office/drawing/2014/main" id="{F90397EB-11F6-E87F-4108-974563ACD10A}"/>
                </a:ext>
              </a:extLst>
            </p:cNvPr>
            <p:cNvPicPr>
              <a:picLocks noChangeAspect="1"/>
            </p:cNvPicPr>
            <p:nvPr/>
          </p:nvPicPr>
          <p:blipFill>
            <a:blip r:embed="rId3"/>
            <a:stretch>
              <a:fillRect/>
            </a:stretch>
          </p:blipFill>
          <p:spPr>
            <a:xfrm>
              <a:off x="1996800" y="2781028"/>
              <a:ext cx="8529497" cy="1585459"/>
            </a:xfrm>
            <a:prstGeom prst="rect">
              <a:avLst/>
            </a:prstGeom>
          </p:spPr>
        </p:pic>
        <p:pic>
          <p:nvPicPr>
            <p:cNvPr id="4" name="Picture 3" descr="A screenshot of a computer&#10;&#10;Description automatically generated">
              <a:extLst>
                <a:ext uri="{FF2B5EF4-FFF2-40B4-BE49-F238E27FC236}">
                  <a16:creationId xmlns:a16="http://schemas.microsoft.com/office/drawing/2014/main" id="{BD590CFC-DED0-FAC2-0218-3E0D1B1BE554}"/>
                </a:ext>
              </a:extLst>
            </p:cNvPr>
            <p:cNvPicPr>
              <a:picLocks noChangeAspect="1"/>
            </p:cNvPicPr>
            <p:nvPr/>
          </p:nvPicPr>
          <p:blipFill>
            <a:blip r:embed="rId4"/>
            <a:stretch>
              <a:fillRect/>
            </a:stretch>
          </p:blipFill>
          <p:spPr>
            <a:xfrm>
              <a:off x="584926" y="1332184"/>
              <a:ext cx="11353246" cy="2096816"/>
            </a:xfrm>
            <a:prstGeom prst="rect">
              <a:avLst/>
            </a:prstGeom>
          </p:spPr>
        </p:pic>
      </p:grpSp>
    </p:spTree>
    <p:extLst>
      <p:ext uri="{BB962C8B-B14F-4D97-AF65-F5344CB8AC3E}">
        <p14:creationId xmlns:p14="http://schemas.microsoft.com/office/powerpoint/2010/main" val="1147441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diagram of a system&#10;&#10;Description automatically generated">
            <a:extLst>
              <a:ext uri="{FF2B5EF4-FFF2-40B4-BE49-F238E27FC236}">
                <a16:creationId xmlns:a16="http://schemas.microsoft.com/office/drawing/2014/main" id="{FED8EBE8-A566-5835-E0E7-9CDCBAB182DA}"/>
              </a:ext>
            </a:extLst>
          </p:cNvPr>
          <p:cNvPicPr>
            <a:picLocks noChangeAspect="1"/>
          </p:cNvPicPr>
          <p:nvPr/>
        </p:nvPicPr>
        <p:blipFill>
          <a:blip r:embed="rId3"/>
          <a:stretch>
            <a:fillRect/>
          </a:stretch>
        </p:blipFill>
        <p:spPr>
          <a:xfrm>
            <a:off x="5466136" y="4354590"/>
            <a:ext cx="3439795" cy="2169795"/>
          </a:xfrm>
          <a:prstGeom prst="rect">
            <a:avLst/>
          </a:prstGeom>
        </p:spPr>
      </p:pic>
      <p:sp>
        <p:nvSpPr>
          <p:cNvPr id="2" name="Title 1">
            <a:extLst>
              <a:ext uri="{FF2B5EF4-FFF2-40B4-BE49-F238E27FC236}">
                <a16:creationId xmlns:a16="http://schemas.microsoft.com/office/drawing/2014/main" id="{ACCC401E-0DD8-EEEE-A481-00295EC1B4B2}"/>
              </a:ext>
            </a:extLst>
          </p:cNvPr>
          <p:cNvSpPr>
            <a:spLocks noGrp="1"/>
          </p:cNvSpPr>
          <p:nvPr>
            <p:ph type="title"/>
          </p:nvPr>
        </p:nvSpPr>
        <p:spPr/>
        <p:txBody>
          <a:bodyPr/>
          <a:lstStyle/>
          <a:p>
            <a:r>
              <a:rPr lang="en-GB" dirty="0"/>
              <a:t>Leak test – potential pitfalls</a:t>
            </a:r>
          </a:p>
        </p:txBody>
      </p:sp>
      <p:pic>
        <p:nvPicPr>
          <p:cNvPr id="10" name="Picture 9">
            <a:extLst>
              <a:ext uri="{FF2B5EF4-FFF2-40B4-BE49-F238E27FC236}">
                <a16:creationId xmlns:a16="http://schemas.microsoft.com/office/drawing/2014/main" id="{9F0DBD22-1AF5-A2AC-20C8-0FAEB53D94BA}"/>
              </a:ext>
            </a:extLst>
          </p:cNvPr>
          <p:cNvPicPr>
            <a:picLocks noChangeAspect="1"/>
          </p:cNvPicPr>
          <p:nvPr/>
        </p:nvPicPr>
        <p:blipFill>
          <a:blip r:embed="rId4"/>
          <a:stretch>
            <a:fillRect/>
          </a:stretch>
        </p:blipFill>
        <p:spPr>
          <a:xfrm>
            <a:off x="7186034" y="2557448"/>
            <a:ext cx="4445228" cy="1797142"/>
          </a:xfrm>
          <a:prstGeom prst="rect">
            <a:avLst/>
          </a:prstGeom>
        </p:spPr>
      </p:pic>
      <p:sp>
        <p:nvSpPr>
          <p:cNvPr id="3" name="Content Placeholder 2">
            <a:extLst>
              <a:ext uri="{FF2B5EF4-FFF2-40B4-BE49-F238E27FC236}">
                <a16:creationId xmlns:a16="http://schemas.microsoft.com/office/drawing/2014/main" id="{D198096A-0E1C-878E-0554-3C4737485266}"/>
              </a:ext>
            </a:extLst>
          </p:cNvPr>
          <p:cNvSpPr>
            <a:spLocks noGrp="1"/>
          </p:cNvSpPr>
          <p:nvPr>
            <p:ph idx="1"/>
          </p:nvPr>
        </p:nvSpPr>
        <p:spPr>
          <a:xfrm>
            <a:off x="677335" y="2160589"/>
            <a:ext cx="5931790" cy="3880773"/>
          </a:xfrm>
        </p:spPr>
        <p:txBody>
          <a:bodyPr/>
          <a:lstStyle/>
          <a:p>
            <a:r>
              <a:rPr lang="en-GB" dirty="0"/>
              <a:t>De-isolating PSVs but not the rest of the system</a:t>
            </a:r>
          </a:p>
          <a:p>
            <a:pPr lvl="1"/>
            <a:r>
              <a:rPr lang="en-GB" dirty="0"/>
              <a:t>Sanction To Test (STT)</a:t>
            </a:r>
          </a:p>
          <a:p>
            <a:r>
              <a:rPr lang="en-GB" dirty="0"/>
              <a:t>Finding a suitable connection for the leak test gas taking into account</a:t>
            </a:r>
          </a:p>
          <a:p>
            <a:pPr lvl="1"/>
            <a:r>
              <a:rPr lang="en-GB" dirty="0"/>
              <a:t>Non-return valves</a:t>
            </a:r>
          </a:p>
          <a:p>
            <a:pPr lvl="1"/>
            <a:r>
              <a:rPr lang="en-GB" dirty="0"/>
              <a:t>HP-LP interfaces</a:t>
            </a:r>
          </a:p>
          <a:p>
            <a:pPr lvl="1"/>
            <a:r>
              <a:rPr lang="en-GB" dirty="0"/>
              <a:t>Accessibility</a:t>
            </a:r>
          </a:p>
          <a:p>
            <a:r>
              <a:rPr lang="en-GB" dirty="0"/>
              <a:t>Gas break-through to drains</a:t>
            </a:r>
          </a:p>
          <a:p>
            <a:r>
              <a:rPr lang="en-GB" dirty="0"/>
              <a:t>What if remedial work had to be done?</a:t>
            </a:r>
          </a:p>
        </p:txBody>
      </p:sp>
      <p:pic>
        <p:nvPicPr>
          <p:cNvPr id="6" name="Picture 5">
            <a:extLst>
              <a:ext uri="{FF2B5EF4-FFF2-40B4-BE49-F238E27FC236}">
                <a16:creationId xmlns:a16="http://schemas.microsoft.com/office/drawing/2014/main" id="{B514E62A-F044-BC20-618C-A6242AD10A49}"/>
              </a:ext>
            </a:extLst>
          </p:cNvPr>
          <p:cNvPicPr>
            <a:picLocks noChangeAspect="1"/>
          </p:cNvPicPr>
          <p:nvPr/>
        </p:nvPicPr>
        <p:blipFill>
          <a:blip r:embed="rId5"/>
          <a:stretch>
            <a:fillRect/>
          </a:stretch>
        </p:blipFill>
        <p:spPr>
          <a:xfrm>
            <a:off x="7841519" y="723810"/>
            <a:ext cx="1720938" cy="1473276"/>
          </a:xfrm>
          <a:prstGeom prst="rect">
            <a:avLst/>
          </a:prstGeom>
        </p:spPr>
      </p:pic>
    </p:spTree>
    <p:extLst>
      <p:ext uri="{BB962C8B-B14F-4D97-AF65-F5344CB8AC3E}">
        <p14:creationId xmlns:p14="http://schemas.microsoft.com/office/powerpoint/2010/main" val="2677279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D4829-AC75-20D2-AB42-32D05203606E}"/>
              </a:ext>
            </a:extLst>
          </p:cNvPr>
          <p:cNvSpPr>
            <a:spLocks noGrp="1"/>
          </p:cNvSpPr>
          <p:nvPr>
            <p:ph type="title"/>
          </p:nvPr>
        </p:nvSpPr>
        <p:spPr/>
        <p:txBody>
          <a:bodyPr/>
          <a:lstStyle/>
          <a:p>
            <a:r>
              <a:rPr lang="en-GB" dirty="0"/>
              <a:t>Summing up</a:t>
            </a:r>
          </a:p>
        </p:txBody>
      </p:sp>
      <p:sp>
        <p:nvSpPr>
          <p:cNvPr id="3" name="Content Placeholder 2">
            <a:extLst>
              <a:ext uri="{FF2B5EF4-FFF2-40B4-BE49-F238E27FC236}">
                <a16:creationId xmlns:a16="http://schemas.microsoft.com/office/drawing/2014/main" id="{FA73CCBC-FA5F-EBA6-C41A-959006948611}"/>
              </a:ext>
            </a:extLst>
          </p:cNvPr>
          <p:cNvSpPr>
            <a:spLocks noGrp="1"/>
          </p:cNvSpPr>
          <p:nvPr>
            <p:ph idx="1"/>
          </p:nvPr>
        </p:nvSpPr>
        <p:spPr>
          <a:xfrm>
            <a:off x="677334" y="1930400"/>
            <a:ext cx="8596668" cy="3880773"/>
          </a:xfrm>
        </p:spPr>
        <p:txBody>
          <a:bodyPr/>
          <a:lstStyle/>
          <a:p>
            <a:r>
              <a:rPr lang="en-GB" dirty="0"/>
              <a:t>We had a procedure that looked good and appeared to be consistent with latest guidance</a:t>
            </a:r>
          </a:p>
          <a:p>
            <a:r>
              <a:rPr lang="en-GB" dirty="0"/>
              <a:t>The SCTA highlighted a number of potential issues – in addition to the personal safety issues of handling high pressure gas</a:t>
            </a:r>
          </a:p>
          <a:p>
            <a:r>
              <a:rPr lang="en-GB" dirty="0"/>
              <a:t>Using a liquid leak test fluid would be less hazardous – but </a:t>
            </a:r>
          </a:p>
          <a:p>
            <a:pPr lvl="1"/>
            <a:r>
              <a:rPr lang="en-GB" dirty="0"/>
              <a:t>Not an option in many gas systems</a:t>
            </a:r>
          </a:p>
          <a:p>
            <a:pPr lvl="1"/>
            <a:r>
              <a:rPr lang="en-GB" dirty="0"/>
              <a:t>Contaminated liquid to be disposed of</a:t>
            </a:r>
          </a:p>
          <a:p>
            <a:r>
              <a:rPr lang="en-GB" dirty="0"/>
              <a:t>Can we reduce the test pressure if operating pressure is much lower than design pressure?</a:t>
            </a:r>
          </a:p>
          <a:p>
            <a:r>
              <a:rPr lang="en-GB" dirty="0"/>
              <a:t>Reverse Integrity Test (RIT) gaskets may be a future option – but introduce their own issues</a:t>
            </a:r>
          </a:p>
        </p:txBody>
      </p:sp>
    </p:spTree>
    <p:extLst>
      <p:ext uri="{BB962C8B-B14F-4D97-AF65-F5344CB8AC3E}">
        <p14:creationId xmlns:p14="http://schemas.microsoft.com/office/powerpoint/2010/main" val="56717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DFF3B-E4A8-DA54-7E61-07C664FCEA69}"/>
              </a:ext>
            </a:extLst>
          </p:cNvPr>
          <p:cNvSpPr>
            <a:spLocks noGrp="1"/>
          </p:cNvSpPr>
          <p:nvPr>
            <p:ph type="title"/>
          </p:nvPr>
        </p:nvSpPr>
        <p:spPr/>
        <p:txBody>
          <a:bodyPr/>
          <a:lstStyle/>
          <a:p>
            <a:r>
              <a:rPr lang="en-GB" dirty="0"/>
              <a:t>Conclusion</a:t>
            </a:r>
          </a:p>
        </p:txBody>
      </p:sp>
      <p:sp>
        <p:nvSpPr>
          <p:cNvPr id="3" name="Content Placeholder 2">
            <a:extLst>
              <a:ext uri="{FF2B5EF4-FFF2-40B4-BE49-F238E27FC236}">
                <a16:creationId xmlns:a16="http://schemas.microsoft.com/office/drawing/2014/main" id="{E3E58BC6-677F-457A-466F-8D7D03C58945}"/>
              </a:ext>
            </a:extLst>
          </p:cNvPr>
          <p:cNvSpPr>
            <a:spLocks noGrp="1"/>
          </p:cNvSpPr>
          <p:nvPr>
            <p:ph idx="1"/>
          </p:nvPr>
        </p:nvSpPr>
        <p:spPr>
          <a:xfrm>
            <a:off x="677334" y="1930400"/>
            <a:ext cx="8596668" cy="3880773"/>
          </a:xfrm>
        </p:spPr>
        <p:txBody>
          <a:bodyPr/>
          <a:lstStyle/>
          <a:p>
            <a:r>
              <a:rPr lang="en-GB" dirty="0"/>
              <a:t>Human errors during plant reinstatement</a:t>
            </a:r>
          </a:p>
          <a:p>
            <a:pPr lvl="1"/>
            <a:r>
              <a:rPr lang="en-GB" dirty="0"/>
              <a:t>Failure to make a joint (missing gasket, bolts not tightened)</a:t>
            </a:r>
          </a:p>
          <a:p>
            <a:pPr lvl="1"/>
            <a:r>
              <a:rPr lang="en-GB" dirty="0"/>
              <a:t>Joints made incorrectly (wrong gasket, misalignment etc.)</a:t>
            </a:r>
          </a:p>
          <a:p>
            <a:r>
              <a:rPr lang="en-GB" dirty="0"/>
              <a:t>Full reinstatement leak testing is not inherently safe, it adds complexity and is vulnerable to human error</a:t>
            </a:r>
          </a:p>
          <a:p>
            <a:r>
              <a:rPr lang="en-GB" dirty="0"/>
              <a:t>SCTA proved to be effective</a:t>
            </a:r>
          </a:p>
          <a:p>
            <a:r>
              <a:rPr lang="en-GB" dirty="0"/>
              <a:t>Full testing at high pressure is clearly required for commissioning new plant</a:t>
            </a:r>
          </a:p>
          <a:p>
            <a:pPr lvl="1"/>
            <a:r>
              <a:rPr lang="en-GB" dirty="0"/>
              <a:t>How often do joints fail catastrophically after normal intrusive maintenance?</a:t>
            </a:r>
          </a:p>
          <a:p>
            <a:pPr lvl="1"/>
            <a:r>
              <a:rPr lang="en-GB" dirty="0"/>
              <a:t>How much credit can we take for good plant design, joint integrity management systems and competent technicians?</a:t>
            </a:r>
          </a:p>
        </p:txBody>
      </p:sp>
    </p:spTree>
    <p:extLst>
      <p:ext uri="{BB962C8B-B14F-4D97-AF65-F5344CB8AC3E}">
        <p14:creationId xmlns:p14="http://schemas.microsoft.com/office/powerpoint/2010/main" val="3673661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EAB750-127D-91C2-0FB9-A0F15A16D3BB}"/>
              </a:ext>
            </a:extLst>
          </p:cNvPr>
          <p:cNvSpPr>
            <a:spLocks noGrp="1"/>
          </p:cNvSpPr>
          <p:nvPr>
            <p:ph type="title"/>
          </p:nvPr>
        </p:nvSpPr>
        <p:spPr>
          <a:xfrm>
            <a:off x="955465" y="593535"/>
            <a:ext cx="9832338" cy="650240"/>
          </a:xfrm>
        </p:spPr>
        <p:txBody>
          <a:bodyPr>
            <a:normAutofit fontScale="90000"/>
          </a:bodyPr>
          <a:lstStyle/>
          <a:p>
            <a:r>
              <a:rPr lang="en-GB" dirty="0"/>
              <a:t>SIRP – Safe Isolation and </a:t>
            </a:r>
            <a:r>
              <a:rPr lang="en-GB" b="1" dirty="0"/>
              <a:t>Reinstatement of Plant</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 name="Content Placeholder 2">
            <a:extLst>
              <a:ext uri="{FF2B5EF4-FFF2-40B4-BE49-F238E27FC236}">
                <a16:creationId xmlns:a16="http://schemas.microsoft.com/office/drawing/2014/main" id="{C129150A-AF34-F271-7BDF-8A5593B84125}"/>
              </a:ext>
            </a:extLst>
          </p:cNvPr>
          <p:cNvSpPr>
            <a:spLocks noGrp="1"/>
          </p:cNvSpPr>
          <p:nvPr>
            <p:ph idx="1"/>
          </p:nvPr>
        </p:nvSpPr>
        <p:spPr>
          <a:xfrm>
            <a:off x="955465" y="1785381"/>
            <a:ext cx="9832338" cy="3880773"/>
          </a:xfrm>
        </p:spPr>
        <p:txBody>
          <a:bodyPr>
            <a:normAutofit fontScale="85000" lnSpcReduction="20000"/>
          </a:bodyPr>
          <a:lstStyle/>
          <a:p>
            <a:pPr marL="0" indent="0">
              <a:buNone/>
            </a:pPr>
            <a:r>
              <a:rPr lang="en-GB" sz="2400" dirty="0"/>
              <a:t>What is reinstatement of plant?</a:t>
            </a:r>
          </a:p>
          <a:p>
            <a:r>
              <a:rPr lang="en-GB" sz="2400" dirty="0"/>
              <a:t>Returning the process plant back to service following intrusive maintenance</a:t>
            </a:r>
          </a:p>
          <a:p>
            <a:pPr marL="0" indent="0">
              <a:buNone/>
            </a:pPr>
            <a:endParaRPr lang="en-GB" sz="2400" dirty="0"/>
          </a:p>
          <a:p>
            <a:pPr marL="0" indent="0">
              <a:buNone/>
            </a:pPr>
            <a:r>
              <a:rPr lang="en-GB" sz="2400" dirty="0"/>
              <a:t>What does it achieve?</a:t>
            </a:r>
          </a:p>
          <a:p>
            <a:r>
              <a:rPr lang="en-GB" sz="2400" dirty="0"/>
              <a:t>Control of major accident hazards</a:t>
            </a:r>
          </a:p>
          <a:p>
            <a:r>
              <a:rPr lang="en-GB" sz="2400" dirty="0"/>
              <a:t>Prove integrity of plant </a:t>
            </a:r>
          </a:p>
          <a:p>
            <a:r>
              <a:rPr lang="en-GB" sz="2400" dirty="0"/>
              <a:t>Reduce likelihood of leaks when process fluids are reintroduced on plant restart</a:t>
            </a:r>
          </a:p>
          <a:p>
            <a:pPr marL="0" indent="0">
              <a:buNone/>
            </a:pPr>
            <a:endParaRPr lang="en-GB" sz="2400" dirty="0"/>
          </a:p>
          <a:p>
            <a:pPr marL="0" indent="0">
              <a:buNone/>
            </a:pPr>
            <a:r>
              <a:rPr lang="en-GB" sz="2400" dirty="0"/>
              <a:t>How is this achieved?</a:t>
            </a:r>
          </a:p>
          <a:p>
            <a:r>
              <a:rPr lang="en-GB" sz="2400" dirty="0"/>
              <a:t>Leak testing</a:t>
            </a:r>
          </a:p>
          <a:p>
            <a:endParaRPr lang="en-GB" sz="2400" dirty="0"/>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Tree>
    <p:extLst>
      <p:ext uri="{BB962C8B-B14F-4D97-AF65-F5344CB8AC3E}">
        <p14:creationId xmlns:p14="http://schemas.microsoft.com/office/powerpoint/2010/main" val="4036484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CD91B-2265-91ED-F22C-A50DBF992E97}"/>
              </a:ext>
            </a:extLst>
          </p:cNvPr>
          <p:cNvSpPr>
            <a:spLocks noGrp="1"/>
          </p:cNvSpPr>
          <p:nvPr>
            <p:ph type="title"/>
          </p:nvPr>
        </p:nvSpPr>
        <p:spPr/>
        <p:txBody>
          <a:bodyPr/>
          <a:lstStyle/>
          <a:p>
            <a:r>
              <a:rPr lang="en-GB" dirty="0"/>
              <a:t>Relevant Industry Guidance</a:t>
            </a:r>
          </a:p>
        </p:txBody>
      </p:sp>
      <p:sp>
        <p:nvSpPr>
          <p:cNvPr id="3" name="Content Placeholder 2">
            <a:extLst>
              <a:ext uri="{FF2B5EF4-FFF2-40B4-BE49-F238E27FC236}">
                <a16:creationId xmlns:a16="http://schemas.microsoft.com/office/drawing/2014/main" id="{E40221CD-4C89-E36A-292D-17193719BB41}"/>
              </a:ext>
            </a:extLst>
          </p:cNvPr>
          <p:cNvSpPr>
            <a:spLocks noGrp="1"/>
          </p:cNvSpPr>
          <p:nvPr>
            <p:ph idx="1"/>
          </p:nvPr>
        </p:nvSpPr>
        <p:spPr>
          <a:xfrm>
            <a:off x="677334" y="2160589"/>
            <a:ext cx="5418666" cy="3880773"/>
          </a:xfrm>
        </p:spPr>
        <p:txBody>
          <a:bodyPr/>
          <a:lstStyle/>
          <a:p>
            <a:r>
              <a:rPr lang="en-GB" dirty="0"/>
              <a:t>HSG253 - The Safe Isolation of Plant and Equipment, (HSE, 2006)</a:t>
            </a:r>
          </a:p>
          <a:p>
            <a:pPr lvl="1"/>
            <a:r>
              <a:rPr lang="en-GB" dirty="0"/>
              <a:t>Almost no mention of how to safely reinstate plant</a:t>
            </a:r>
          </a:p>
          <a:p>
            <a:pPr marL="457200" lvl="1" indent="0">
              <a:buNone/>
            </a:pPr>
            <a:endParaRPr lang="en-GB" dirty="0"/>
          </a:p>
          <a:p>
            <a:r>
              <a:rPr lang="en-GB" dirty="0"/>
              <a:t>Guidance on Safe Plant Reinstatement, (Energy Institute, 2023)</a:t>
            </a:r>
          </a:p>
          <a:p>
            <a:pPr lvl="1"/>
            <a:r>
              <a:rPr lang="en-GB" dirty="0"/>
              <a:t>Issued in 2023 to plug the industry guidance gap</a:t>
            </a:r>
          </a:p>
          <a:p>
            <a:pPr marL="0" indent="0">
              <a:buNone/>
            </a:pPr>
            <a:endParaRPr lang="en-GB" dirty="0"/>
          </a:p>
        </p:txBody>
      </p:sp>
      <p:pic>
        <p:nvPicPr>
          <p:cNvPr id="5" name="Picture 4">
            <a:extLst>
              <a:ext uri="{FF2B5EF4-FFF2-40B4-BE49-F238E27FC236}">
                <a16:creationId xmlns:a16="http://schemas.microsoft.com/office/drawing/2014/main" id="{CB59AA4E-930D-2012-6F17-3E2EA6C607EE}"/>
              </a:ext>
            </a:extLst>
          </p:cNvPr>
          <p:cNvPicPr>
            <a:picLocks noChangeAspect="1"/>
          </p:cNvPicPr>
          <p:nvPr/>
        </p:nvPicPr>
        <p:blipFill>
          <a:blip r:embed="rId3"/>
          <a:stretch>
            <a:fillRect/>
          </a:stretch>
        </p:blipFill>
        <p:spPr>
          <a:xfrm rot="20563988">
            <a:off x="6107981" y="726472"/>
            <a:ext cx="4317205" cy="3263856"/>
          </a:xfrm>
          <a:prstGeom prst="rect">
            <a:avLst/>
          </a:prstGeom>
        </p:spPr>
      </p:pic>
      <p:grpSp>
        <p:nvGrpSpPr>
          <p:cNvPr id="10" name="Group 9">
            <a:extLst>
              <a:ext uri="{FF2B5EF4-FFF2-40B4-BE49-F238E27FC236}">
                <a16:creationId xmlns:a16="http://schemas.microsoft.com/office/drawing/2014/main" id="{3346563C-BE90-64B7-6572-F710F6236AC6}"/>
              </a:ext>
            </a:extLst>
          </p:cNvPr>
          <p:cNvGrpSpPr/>
          <p:nvPr/>
        </p:nvGrpSpPr>
        <p:grpSpPr>
          <a:xfrm>
            <a:off x="7588438" y="2160589"/>
            <a:ext cx="4311161" cy="4178040"/>
            <a:chOff x="7637424" y="2174354"/>
            <a:chExt cx="4311161" cy="4178040"/>
          </a:xfrm>
        </p:grpSpPr>
        <p:pic>
          <p:nvPicPr>
            <p:cNvPr id="7" name="Picture 6">
              <a:extLst>
                <a:ext uri="{FF2B5EF4-FFF2-40B4-BE49-F238E27FC236}">
                  <a16:creationId xmlns:a16="http://schemas.microsoft.com/office/drawing/2014/main" id="{7A8168FA-A72E-5B45-5DF8-4AC70F51A796}"/>
                </a:ext>
              </a:extLst>
            </p:cNvPr>
            <p:cNvPicPr>
              <a:picLocks noChangeAspect="1"/>
            </p:cNvPicPr>
            <p:nvPr/>
          </p:nvPicPr>
          <p:blipFill rotWithShape="1">
            <a:blip r:embed="rId4"/>
            <a:srcRect t="7473"/>
            <a:stretch/>
          </p:blipFill>
          <p:spPr>
            <a:xfrm rot="943519">
              <a:off x="7637424" y="2174354"/>
              <a:ext cx="3867185" cy="4178040"/>
            </a:xfrm>
            <a:prstGeom prst="rect">
              <a:avLst/>
            </a:prstGeom>
          </p:spPr>
        </p:pic>
        <p:pic>
          <p:nvPicPr>
            <p:cNvPr id="9" name="Picture 8">
              <a:extLst>
                <a:ext uri="{FF2B5EF4-FFF2-40B4-BE49-F238E27FC236}">
                  <a16:creationId xmlns:a16="http://schemas.microsoft.com/office/drawing/2014/main" id="{BC887419-367B-1BA9-0F62-042209D9F807}"/>
                </a:ext>
              </a:extLst>
            </p:cNvPr>
            <p:cNvPicPr>
              <a:picLocks noChangeAspect="1"/>
            </p:cNvPicPr>
            <p:nvPr/>
          </p:nvPicPr>
          <p:blipFill rotWithShape="1">
            <a:blip r:embed="rId5"/>
            <a:srcRect r="2228" b="23538"/>
            <a:stretch/>
          </p:blipFill>
          <p:spPr>
            <a:xfrm rot="973408">
              <a:off x="8180383" y="2385082"/>
              <a:ext cx="3768202" cy="311460"/>
            </a:xfrm>
            <a:prstGeom prst="rect">
              <a:avLst/>
            </a:prstGeom>
          </p:spPr>
        </p:pic>
      </p:grpSp>
    </p:spTree>
    <p:extLst>
      <p:ext uri="{BB962C8B-B14F-4D97-AF65-F5344CB8AC3E}">
        <p14:creationId xmlns:p14="http://schemas.microsoft.com/office/powerpoint/2010/main" val="2661688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CD91B-2265-91ED-F22C-A50DBF992E97}"/>
              </a:ext>
            </a:extLst>
          </p:cNvPr>
          <p:cNvSpPr>
            <a:spLocks noGrp="1"/>
          </p:cNvSpPr>
          <p:nvPr>
            <p:ph type="title"/>
          </p:nvPr>
        </p:nvSpPr>
        <p:spPr/>
        <p:txBody>
          <a:bodyPr/>
          <a:lstStyle/>
          <a:p>
            <a:r>
              <a:rPr lang="en-GB" dirty="0"/>
              <a:t>Types of Leak Test</a:t>
            </a:r>
          </a:p>
        </p:txBody>
      </p:sp>
      <p:sp>
        <p:nvSpPr>
          <p:cNvPr id="3" name="Content Placeholder 2">
            <a:extLst>
              <a:ext uri="{FF2B5EF4-FFF2-40B4-BE49-F238E27FC236}">
                <a16:creationId xmlns:a16="http://schemas.microsoft.com/office/drawing/2014/main" id="{E40221CD-4C89-E36A-292D-17193719BB41}"/>
              </a:ext>
            </a:extLst>
          </p:cNvPr>
          <p:cNvSpPr>
            <a:spLocks noGrp="1"/>
          </p:cNvSpPr>
          <p:nvPr>
            <p:ph idx="1"/>
          </p:nvPr>
        </p:nvSpPr>
        <p:spPr>
          <a:xfrm>
            <a:off x="677334" y="1652047"/>
            <a:ext cx="9094463" cy="4926011"/>
          </a:xfrm>
        </p:spPr>
        <p:txBody>
          <a:bodyPr/>
          <a:lstStyle/>
          <a:p>
            <a:r>
              <a:rPr lang="en-GB" dirty="0"/>
              <a:t>Full reinstatement leak test</a:t>
            </a:r>
          </a:p>
          <a:p>
            <a:pPr lvl="1"/>
            <a:r>
              <a:rPr lang="en-GB" dirty="0"/>
              <a:t>Typically carried out at 90%-95% of the system design pressure if there is a system PSV installed or 100-110% of system design pressure where no system PSV installed</a:t>
            </a:r>
          </a:p>
          <a:p>
            <a:r>
              <a:rPr lang="en-GB" dirty="0"/>
              <a:t>Sensitive leak test</a:t>
            </a:r>
          </a:p>
          <a:p>
            <a:pPr lvl="1"/>
            <a:r>
              <a:rPr lang="en-GB" dirty="0"/>
              <a:t>Uses a tracer gas, such as helium, and specialist detection equipment to detect leaks as small as 5scf/</a:t>
            </a:r>
            <a:r>
              <a:rPr lang="en-GB" dirty="0" err="1"/>
              <a:t>yr</a:t>
            </a:r>
            <a:endParaRPr lang="en-GB" dirty="0"/>
          </a:p>
          <a:p>
            <a:r>
              <a:rPr lang="en-GB" dirty="0"/>
              <a:t>Gross leak test</a:t>
            </a:r>
          </a:p>
          <a:p>
            <a:pPr lvl="1"/>
            <a:r>
              <a:rPr lang="en-GB" dirty="0"/>
              <a:t>Carried out at low pressure typically to check for larger leaks before a full leak test or service test</a:t>
            </a:r>
          </a:p>
          <a:p>
            <a:r>
              <a:rPr lang="en-GB" dirty="0"/>
              <a:t>Service test</a:t>
            </a:r>
          </a:p>
          <a:p>
            <a:pPr lvl="1"/>
            <a:r>
              <a:rPr lang="en-GB" dirty="0"/>
              <a:t>Reintroduction of process fluids with periodic leak checks carried out of a pre-determined duration</a:t>
            </a:r>
          </a:p>
          <a:p>
            <a:r>
              <a:rPr lang="en-GB" dirty="0"/>
              <a:t>Reverse integrity test</a:t>
            </a:r>
          </a:p>
          <a:p>
            <a:pPr lvl="1"/>
            <a:r>
              <a:rPr lang="en-GB" dirty="0"/>
              <a:t>Uses specialist gaskets to prove individual joint integrity</a:t>
            </a:r>
          </a:p>
        </p:txBody>
      </p:sp>
    </p:spTree>
    <p:extLst>
      <p:ext uri="{BB962C8B-B14F-4D97-AF65-F5344CB8AC3E}">
        <p14:creationId xmlns:p14="http://schemas.microsoft.com/office/powerpoint/2010/main" val="2607586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2AB28-E066-75A9-4CC3-C5106CC82C43}"/>
              </a:ext>
            </a:extLst>
          </p:cNvPr>
          <p:cNvSpPr>
            <a:spLocks noGrp="1"/>
          </p:cNvSpPr>
          <p:nvPr>
            <p:ph type="title"/>
          </p:nvPr>
        </p:nvSpPr>
        <p:spPr/>
        <p:txBody>
          <a:bodyPr/>
          <a:lstStyle/>
          <a:p>
            <a:r>
              <a:rPr lang="en-GB" dirty="0"/>
              <a:t>Choosing the correct test</a:t>
            </a:r>
          </a:p>
        </p:txBody>
      </p:sp>
      <p:sp>
        <p:nvSpPr>
          <p:cNvPr id="3" name="Content Placeholder 2">
            <a:extLst>
              <a:ext uri="{FF2B5EF4-FFF2-40B4-BE49-F238E27FC236}">
                <a16:creationId xmlns:a16="http://schemas.microsoft.com/office/drawing/2014/main" id="{2B0D22EE-1852-2703-EB45-7B01C4D44E10}"/>
              </a:ext>
            </a:extLst>
          </p:cNvPr>
          <p:cNvSpPr>
            <a:spLocks noGrp="1"/>
          </p:cNvSpPr>
          <p:nvPr>
            <p:ph idx="1"/>
          </p:nvPr>
        </p:nvSpPr>
        <p:spPr/>
        <p:txBody>
          <a:bodyPr/>
          <a:lstStyle/>
          <a:p>
            <a:pPr marL="0" indent="0">
              <a:buNone/>
            </a:pPr>
            <a:r>
              <a:rPr lang="en-GB" dirty="0"/>
              <a:t>Full Reinstatement Leak Test</a:t>
            </a:r>
          </a:p>
          <a:p>
            <a:r>
              <a:rPr lang="en-GB" dirty="0"/>
              <a:t>Pneumatic or hydraulic test carried out at, or close to, system design pressure</a:t>
            </a:r>
          </a:p>
          <a:p>
            <a:r>
              <a:rPr lang="en-GB" dirty="0"/>
              <a:t>Demonstrates disturbed joints do not leak at highest foreseeable pressures</a:t>
            </a:r>
          </a:p>
          <a:p>
            <a:r>
              <a:rPr lang="en-GB" dirty="0"/>
              <a:t>The safest option, or is it?</a:t>
            </a:r>
          </a:p>
          <a:p>
            <a:endParaRPr lang="en-GB" dirty="0"/>
          </a:p>
        </p:txBody>
      </p:sp>
    </p:spTree>
    <p:extLst>
      <p:ext uri="{BB962C8B-B14F-4D97-AF65-F5344CB8AC3E}">
        <p14:creationId xmlns:p14="http://schemas.microsoft.com/office/powerpoint/2010/main" val="280214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C0647-E77A-61FF-CC58-4FBF4C1256E4}"/>
              </a:ext>
            </a:extLst>
          </p:cNvPr>
          <p:cNvSpPr>
            <a:spLocks noGrp="1"/>
          </p:cNvSpPr>
          <p:nvPr>
            <p:ph type="title"/>
          </p:nvPr>
        </p:nvSpPr>
        <p:spPr/>
        <p:txBody>
          <a:bodyPr/>
          <a:lstStyle/>
          <a:p>
            <a:r>
              <a:rPr lang="en-GB" dirty="0"/>
              <a:t>Hazards of Leak Testing</a:t>
            </a:r>
          </a:p>
        </p:txBody>
      </p:sp>
      <p:sp>
        <p:nvSpPr>
          <p:cNvPr id="3" name="Content Placeholder 2">
            <a:extLst>
              <a:ext uri="{FF2B5EF4-FFF2-40B4-BE49-F238E27FC236}">
                <a16:creationId xmlns:a16="http://schemas.microsoft.com/office/drawing/2014/main" id="{42A192EB-BF6A-8016-00BD-00C4642FF07C}"/>
              </a:ext>
            </a:extLst>
          </p:cNvPr>
          <p:cNvSpPr>
            <a:spLocks noGrp="1"/>
          </p:cNvSpPr>
          <p:nvPr>
            <p:ph idx="1"/>
          </p:nvPr>
        </p:nvSpPr>
        <p:spPr>
          <a:xfrm>
            <a:off x="677334" y="1759146"/>
            <a:ext cx="8596668" cy="3880773"/>
          </a:xfrm>
        </p:spPr>
        <p:txBody>
          <a:bodyPr>
            <a:normAutofit/>
          </a:bodyPr>
          <a:lstStyle/>
          <a:p>
            <a:r>
              <a:rPr lang="en-GB" dirty="0"/>
              <a:t>High pressures</a:t>
            </a:r>
          </a:p>
          <a:p>
            <a:r>
              <a:rPr lang="en-GB" dirty="0"/>
              <a:t>Stored energy and projectiles</a:t>
            </a:r>
          </a:p>
          <a:p>
            <a:r>
              <a:rPr lang="en-GB" dirty="0"/>
              <a:t>Flexible hoses</a:t>
            </a:r>
          </a:p>
          <a:p>
            <a:r>
              <a:rPr lang="en-GB" dirty="0"/>
              <a:t>Temporary equipment and fittings</a:t>
            </a:r>
          </a:p>
          <a:p>
            <a:r>
              <a:rPr lang="en-GB" dirty="0"/>
              <a:t>Fluid injection (100psi is all it takes to penetrate the skin)</a:t>
            </a:r>
          </a:p>
          <a:p>
            <a:r>
              <a:rPr lang="en-GB" dirty="0"/>
              <a:t>Asphyxiation from test gas</a:t>
            </a:r>
          </a:p>
          <a:p>
            <a:r>
              <a:rPr lang="en-GB" dirty="0"/>
              <a:t>Low temperature embrittlement</a:t>
            </a:r>
          </a:p>
          <a:p>
            <a:r>
              <a:rPr lang="en-GB" dirty="0"/>
              <a:t>Hydrates</a:t>
            </a:r>
          </a:p>
          <a:p>
            <a:r>
              <a:rPr lang="en-GB" dirty="0"/>
              <a:t>Corrosion</a:t>
            </a:r>
          </a:p>
          <a:p>
            <a:endParaRPr lang="en-GB" dirty="0"/>
          </a:p>
          <a:p>
            <a:endParaRPr lang="en-GB" dirty="0"/>
          </a:p>
        </p:txBody>
      </p:sp>
      <p:sp>
        <p:nvSpPr>
          <p:cNvPr id="5" name="Content Placeholder 2">
            <a:extLst>
              <a:ext uri="{FF2B5EF4-FFF2-40B4-BE49-F238E27FC236}">
                <a16:creationId xmlns:a16="http://schemas.microsoft.com/office/drawing/2014/main" id="{DFDF85EE-0D51-7A41-B6BE-FCCF478B8FD5}"/>
              </a:ext>
            </a:extLst>
          </p:cNvPr>
          <p:cNvSpPr txBox="1">
            <a:spLocks/>
          </p:cNvSpPr>
          <p:nvPr/>
        </p:nvSpPr>
        <p:spPr>
          <a:xfrm>
            <a:off x="677334" y="5639919"/>
            <a:ext cx="2928227" cy="71739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800" dirty="0">
                <a:solidFill>
                  <a:srgbClr val="FF0000"/>
                </a:solidFill>
              </a:rPr>
              <a:t>Humans</a:t>
            </a:r>
            <a:endParaRPr lang="en-GB" dirty="0">
              <a:solidFill>
                <a:srgbClr val="FF0000"/>
              </a:solidFill>
            </a:endParaRPr>
          </a:p>
          <a:p>
            <a:endParaRPr lang="en-GB" dirty="0"/>
          </a:p>
        </p:txBody>
      </p:sp>
    </p:spTree>
    <p:extLst>
      <p:ext uri="{BB962C8B-B14F-4D97-AF65-F5344CB8AC3E}">
        <p14:creationId xmlns:p14="http://schemas.microsoft.com/office/powerpoint/2010/main" val="1371311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1" nodeType="click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anim calcmode="lin" valueType="num">
                                      <p:cBhvr>
                                        <p:cTn id="29"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31"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1"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E27CB-DA34-03DD-87C8-6A8B58E29809}"/>
              </a:ext>
            </a:extLst>
          </p:cNvPr>
          <p:cNvSpPr>
            <a:spLocks noGrp="1"/>
          </p:cNvSpPr>
          <p:nvPr>
            <p:ph type="title"/>
          </p:nvPr>
        </p:nvSpPr>
        <p:spPr>
          <a:xfrm>
            <a:off x="677334" y="609600"/>
            <a:ext cx="5572645" cy="1320800"/>
          </a:xfrm>
        </p:spPr>
        <p:txBody>
          <a:bodyPr>
            <a:normAutofit/>
          </a:bodyPr>
          <a:lstStyle/>
          <a:p>
            <a:r>
              <a:rPr lang="en-GB" sz="3200" dirty="0"/>
              <a:t>Safety Critical Task Analysis (SCTA)</a:t>
            </a:r>
          </a:p>
        </p:txBody>
      </p:sp>
      <p:sp>
        <p:nvSpPr>
          <p:cNvPr id="3" name="Content Placeholder 2">
            <a:extLst>
              <a:ext uri="{FF2B5EF4-FFF2-40B4-BE49-F238E27FC236}">
                <a16:creationId xmlns:a16="http://schemas.microsoft.com/office/drawing/2014/main" id="{ECD4B657-B0F5-F2D2-997F-27DE85ED0DF2}"/>
              </a:ext>
            </a:extLst>
          </p:cNvPr>
          <p:cNvSpPr>
            <a:spLocks noGrp="1"/>
          </p:cNvSpPr>
          <p:nvPr>
            <p:ph idx="1"/>
          </p:nvPr>
        </p:nvSpPr>
        <p:spPr>
          <a:xfrm>
            <a:off x="677334" y="2160589"/>
            <a:ext cx="5572645" cy="3880773"/>
          </a:xfrm>
        </p:spPr>
        <p:txBody>
          <a:bodyPr vert="horz" lIns="91440" tIns="45720" rIns="91440" bIns="45720" rtlCol="0">
            <a:normAutofit fontScale="85000" lnSpcReduction="20000"/>
          </a:bodyPr>
          <a:lstStyle/>
          <a:p>
            <a:pPr marL="0" indent="0">
              <a:buNone/>
            </a:pPr>
            <a:r>
              <a:rPr lang="en-GB" sz="2000" dirty="0"/>
              <a:t>Tried and tested qualitative method. It involves:</a:t>
            </a:r>
          </a:p>
          <a:p>
            <a:r>
              <a:rPr lang="en-GB" sz="2000" dirty="0"/>
              <a:t>Describing the task method in a structured and systematic way so that anomalies, ambiguities and inconsistencies can be identified and resolved;</a:t>
            </a:r>
          </a:p>
          <a:p>
            <a:r>
              <a:rPr lang="en-GB" sz="2000" dirty="0"/>
              <a:t>Analysing each task step to identify potential human errors and consequences;</a:t>
            </a:r>
          </a:p>
          <a:p>
            <a:r>
              <a:rPr lang="en-GB" sz="2000" dirty="0"/>
              <a:t>Evaluating Performance Influencing Factors (PIF) that may make the likelihood of error greater;</a:t>
            </a:r>
          </a:p>
          <a:p>
            <a:r>
              <a:rPr lang="en-GB" sz="2000" dirty="0"/>
              <a:t>Considering the risk controls in place and determining if they are sufficient to reduce risks of the task to As Low As Reasonably Practicable (ALARP).</a:t>
            </a:r>
          </a:p>
          <a:p>
            <a:endParaRPr lang="en-GB" dirty="0"/>
          </a:p>
          <a:p>
            <a:pPr marL="0" indent="0">
              <a:buNone/>
            </a:pPr>
            <a:r>
              <a:rPr lang="en-GB" sz="2000" b="1" dirty="0"/>
              <a:t>Leak testing is amenable to this approach</a:t>
            </a:r>
          </a:p>
          <a:p>
            <a:endParaRPr lang="en-GB" dirty="0"/>
          </a:p>
        </p:txBody>
      </p:sp>
      <p:pic>
        <p:nvPicPr>
          <p:cNvPr id="4" name="Picture 3">
            <a:extLst>
              <a:ext uri="{FF2B5EF4-FFF2-40B4-BE49-F238E27FC236}">
                <a16:creationId xmlns:a16="http://schemas.microsoft.com/office/drawing/2014/main" id="{FC0E67E3-0512-1A6A-8B86-70389F81E4A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487679" y="609600"/>
            <a:ext cx="5572645" cy="5632450"/>
          </a:xfrm>
          <a:prstGeom prst="rect">
            <a:avLst/>
          </a:prstGeom>
        </p:spPr>
      </p:pic>
    </p:spTree>
    <p:extLst>
      <p:ext uri="{BB962C8B-B14F-4D97-AF65-F5344CB8AC3E}">
        <p14:creationId xmlns:p14="http://schemas.microsoft.com/office/powerpoint/2010/main" val="3354274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D2944-8D89-AD85-A007-637D51A6D411}"/>
              </a:ext>
            </a:extLst>
          </p:cNvPr>
          <p:cNvSpPr>
            <a:spLocks noGrp="1"/>
          </p:cNvSpPr>
          <p:nvPr>
            <p:ph type="title"/>
          </p:nvPr>
        </p:nvSpPr>
        <p:spPr>
          <a:xfrm>
            <a:off x="677334" y="609600"/>
            <a:ext cx="8596668" cy="1320800"/>
          </a:xfrm>
        </p:spPr>
        <p:txBody>
          <a:bodyPr anchor="t">
            <a:normAutofit/>
          </a:bodyPr>
          <a:lstStyle/>
          <a:p>
            <a:r>
              <a:rPr lang="en-GB" sz="3300" dirty="0"/>
              <a:t>Case Study</a:t>
            </a:r>
            <a:br>
              <a:rPr lang="en-GB" sz="3300" dirty="0"/>
            </a:br>
            <a:r>
              <a:rPr lang="en-GB" sz="2400" dirty="0"/>
              <a:t>Fuel Gas System on Offshore Gas Installation</a:t>
            </a:r>
            <a:endParaRPr lang="en-GB" sz="3300" dirty="0"/>
          </a:p>
        </p:txBody>
      </p:sp>
      <p:pic>
        <p:nvPicPr>
          <p:cNvPr id="4" name="Picture 3" descr="A diagram of a heater&#10;&#10;Description automatically generated">
            <a:extLst>
              <a:ext uri="{FF2B5EF4-FFF2-40B4-BE49-F238E27FC236}">
                <a16:creationId xmlns:a16="http://schemas.microsoft.com/office/drawing/2014/main" id="{8BEAE360-97E3-32C5-ABBF-383F94A18ABB}"/>
              </a:ext>
            </a:extLst>
          </p:cNvPr>
          <p:cNvPicPr>
            <a:picLocks noChangeAspect="1"/>
          </p:cNvPicPr>
          <p:nvPr/>
        </p:nvPicPr>
        <p:blipFill>
          <a:blip r:embed="rId3"/>
          <a:stretch>
            <a:fillRect/>
          </a:stretch>
        </p:blipFill>
        <p:spPr>
          <a:xfrm>
            <a:off x="677334" y="2166627"/>
            <a:ext cx="7923549" cy="3882538"/>
          </a:xfrm>
          <a:prstGeom prst="rect">
            <a:avLst/>
          </a:prstGeom>
        </p:spPr>
      </p:pic>
    </p:spTree>
    <p:extLst>
      <p:ext uri="{BB962C8B-B14F-4D97-AF65-F5344CB8AC3E}">
        <p14:creationId xmlns:p14="http://schemas.microsoft.com/office/powerpoint/2010/main" val="3098010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34211-B700-892A-1447-7E492FB4B915}"/>
              </a:ext>
            </a:extLst>
          </p:cNvPr>
          <p:cNvSpPr>
            <a:spLocks noGrp="1"/>
          </p:cNvSpPr>
          <p:nvPr>
            <p:ph type="title"/>
          </p:nvPr>
        </p:nvSpPr>
        <p:spPr/>
        <p:txBody>
          <a:bodyPr/>
          <a:lstStyle/>
          <a:p>
            <a:r>
              <a:rPr lang="en-GB" dirty="0"/>
              <a:t>Leak Test Envelope</a:t>
            </a:r>
          </a:p>
        </p:txBody>
      </p:sp>
      <p:pic>
        <p:nvPicPr>
          <p:cNvPr id="4" name="Picture 3" descr="A diagram of a heater&#10;&#10;Description automatically generated">
            <a:extLst>
              <a:ext uri="{FF2B5EF4-FFF2-40B4-BE49-F238E27FC236}">
                <a16:creationId xmlns:a16="http://schemas.microsoft.com/office/drawing/2014/main" id="{DA7ADCA3-9BFD-BF30-BE02-825AD09D4E42}"/>
              </a:ext>
            </a:extLst>
          </p:cNvPr>
          <p:cNvPicPr>
            <a:picLocks noChangeAspect="1"/>
          </p:cNvPicPr>
          <p:nvPr/>
        </p:nvPicPr>
        <p:blipFill rotWithShape="1">
          <a:blip r:embed="rId3"/>
          <a:srcRect l="506" t="1384" r="3578" b="1717"/>
          <a:stretch/>
        </p:blipFill>
        <p:spPr bwMode="auto">
          <a:xfrm>
            <a:off x="442277" y="1767840"/>
            <a:ext cx="8633599" cy="438912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51964477"/>
      </p:ext>
    </p:extLst>
  </p:cSld>
  <p:clrMapOvr>
    <a:masterClrMapping/>
  </p:clrMapOvr>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46A3490C442E41AC9620621F1F21BE" ma:contentTypeVersion="18" ma:contentTypeDescription="Create a new document." ma:contentTypeScope="" ma:versionID="2e7a6bcb8f68c3b9a6187eb6046a6f6c">
  <xsd:schema xmlns:xsd="http://www.w3.org/2001/XMLSchema" xmlns:xs="http://www.w3.org/2001/XMLSchema" xmlns:p="http://schemas.microsoft.com/office/2006/metadata/properties" xmlns:ns2="7604e031-f840-4ad5-97d2-0b99280ee730" xmlns:ns3="c4b40482-04a4-480f-b826-6548c4a2bcf1" targetNamespace="http://schemas.microsoft.com/office/2006/metadata/properties" ma:root="true" ma:fieldsID="b78a24c1cfda3600f7e848dea9b519ff" ns2:_="" ns3:_="">
    <xsd:import namespace="7604e031-f840-4ad5-97d2-0b99280ee730"/>
    <xsd:import namespace="c4b40482-04a4-480f-b826-6548c4a2bcf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element ref="ns2:_Flow_SignoffStatu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04e031-f840-4ad5-97d2-0b99280ee7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_Flow_SignoffStatus" ma:index="18" nillable="true" ma:displayName="Sign-off status" ma:internalName="Sign_x002d_off_x0020_status">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456237a7-7071-4e19-8c1f-699d1949a48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4b40482-04a4-480f-b826-6548c4a2bcf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956402f1-dbcc-4c60-a824-dfd545cfc5e6}" ma:internalName="TaxCatchAll" ma:showField="CatchAllData" ma:web="c4b40482-04a4-480f-b826-6548c4a2bcf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LengthInSeconds xmlns="7604e031-f840-4ad5-97d2-0b99280ee730" xsi:nil="true"/>
    <_Flow_SignoffStatus xmlns="7604e031-f840-4ad5-97d2-0b99280ee730" xsi:nil="true"/>
    <SharedWithUsers xmlns="c4b40482-04a4-480f-b826-6548c4a2bcf1">
      <UserInfo>
        <DisplayName/>
        <AccountId xsi:nil="true"/>
        <AccountType/>
      </UserInfo>
    </SharedWithUsers>
    <lcf76f155ced4ddcb4097134ff3c332f xmlns="7604e031-f840-4ad5-97d2-0b99280ee730">
      <Terms xmlns="http://schemas.microsoft.com/office/infopath/2007/PartnerControls"/>
    </lcf76f155ced4ddcb4097134ff3c332f>
    <TaxCatchAll xmlns="c4b40482-04a4-480f-b826-6548c4a2bcf1" xsi:nil="true"/>
  </documentManagement>
</p:properties>
</file>

<file path=customXml/itemProps1.xml><?xml version="1.0" encoding="utf-8"?>
<ds:datastoreItem xmlns:ds="http://schemas.openxmlformats.org/officeDocument/2006/customXml" ds:itemID="{79C32EC6-20CF-4D66-AD6B-768A8AD9226D}"/>
</file>

<file path=customXml/itemProps2.xml><?xml version="1.0" encoding="utf-8"?>
<ds:datastoreItem xmlns:ds="http://schemas.openxmlformats.org/officeDocument/2006/customXml" ds:itemID="{818AEEA5-BA2B-4EA3-A0E5-E86599B06D30}"/>
</file>

<file path=customXml/itemProps3.xml><?xml version="1.0" encoding="utf-8"?>
<ds:datastoreItem xmlns:ds="http://schemas.openxmlformats.org/officeDocument/2006/customXml" ds:itemID="{5E612CFB-0648-4A33-98BB-3BCDDCEE87CA}"/>
</file>

<file path=docProps/app.xml><?xml version="1.0" encoding="utf-8"?>
<Properties xmlns="http://schemas.openxmlformats.org/officeDocument/2006/extended-properties" xmlns:vt="http://schemas.openxmlformats.org/officeDocument/2006/docPropsVTypes">
  <Template>Facet</Template>
  <TotalTime>1178</TotalTime>
  <Words>2255</Words>
  <Application>Microsoft Office PowerPoint</Application>
  <PresentationFormat>Widescreen</PresentationFormat>
  <Paragraphs>168</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Trebuchet MS</vt:lpstr>
      <vt:lpstr>Wingdings 3</vt:lpstr>
      <vt:lpstr>Facet</vt:lpstr>
      <vt:lpstr>LEAK TESTING WHEN REINSTATING PLANT</vt:lpstr>
      <vt:lpstr>SIRP – Safe Isolation and Reinstatement of Plant</vt:lpstr>
      <vt:lpstr>Relevant Industry Guidance</vt:lpstr>
      <vt:lpstr>Types of Leak Test</vt:lpstr>
      <vt:lpstr>Choosing the correct test</vt:lpstr>
      <vt:lpstr>Hazards of Leak Testing</vt:lpstr>
      <vt:lpstr>Safety Critical Task Analysis (SCTA)</vt:lpstr>
      <vt:lpstr>Case Study Fuel Gas System on Offshore Gas Installation</vt:lpstr>
      <vt:lpstr>Leak Test Envelope</vt:lpstr>
      <vt:lpstr>Leak test options</vt:lpstr>
      <vt:lpstr>Leak test SCTA</vt:lpstr>
      <vt:lpstr>Leak test – potential pitfalls</vt:lpstr>
      <vt:lpstr>Summing up</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CORMACK Michelle</dc:creator>
  <cp:lastModifiedBy>CORMACK Michelle</cp:lastModifiedBy>
  <cp:revision>9</cp:revision>
  <dcterms:created xsi:type="dcterms:W3CDTF">2023-10-23T18:14:25Z</dcterms:created>
  <dcterms:modified xsi:type="dcterms:W3CDTF">2023-11-01T16:26:05Z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0x0101000646A3490C442E41AC9620621F1F21BE</vt:lpwstr>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_ExtendedDescription">
    <vt:lpwstr/>
  </property>
  <property fmtid="{D5CDD505-2E9C-101B-9397-08002B2CF9AE}" pid="8" name="TriggerFlowInfo">
    <vt:lpwstr/>
  </property>
</Properties>
</file>