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4" r:id="rId2"/>
  </p:sldMasterIdLst>
  <p:notesMasterIdLst>
    <p:notesMasterId r:id="rId17"/>
  </p:notesMasterIdLst>
  <p:handoutMasterIdLst>
    <p:handoutMasterId r:id="rId18"/>
  </p:handoutMasterIdLst>
  <p:sldIdLst>
    <p:sldId id="385" r:id="rId3"/>
    <p:sldId id="403" r:id="rId4"/>
    <p:sldId id="387" r:id="rId5"/>
    <p:sldId id="388" r:id="rId6"/>
    <p:sldId id="390" r:id="rId7"/>
    <p:sldId id="394" r:id="rId8"/>
    <p:sldId id="401" r:id="rId9"/>
    <p:sldId id="400" r:id="rId10"/>
    <p:sldId id="371" r:id="rId11"/>
    <p:sldId id="395" r:id="rId12"/>
    <p:sldId id="402" r:id="rId13"/>
    <p:sldId id="404" r:id="rId14"/>
    <p:sldId id="396" r:id="rId15"/>
    <p:sldId id="351" r:id="rId16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icrosoft Sans Serif" panose="020B0604020202020204" pitchFamily="34" charset="0"/>
      <p:regular r:id="rId23"/>
    </p:embeddedFont>
    <p:embeddedFont>
      <p:font typeface="RR Pioneer" panose="020B0604020202020204" charset="0"/>
      <p:regular r:id="rId24"/>
      <p:bold r:id="rId25"/>
      <p:italic r:id="rId26"/>
      <p:boldItalic r:id="rId27"/>
    </p:embeddedFont>
    <p:embeddedFont>
      <p:font typeface="RR Pioneer Bold" panose="020B0604020202020204" charset="0"/>
      <p:bold r:id="rId28"/>
    </p:embeddedFont>
    <p:embeddedFont>
      <p:font typeface="RR Pioneer Light Condensed" panose="020B0604020202020204" charset="0"/>
      <p:regular r:id="rId29"/>
    </p:embeddedFont>
    <p:embeddedFont>
      <p:font typeface="RR Pioneer Medium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A"/>
    <a:srgbClr val="EFEFF4"/>
    <a:srgbClr val="E6E6E6"/>
    <a:srgbClr val="C8C7CC"/>
    <a:srgbClr val="404040"/>
    <a:srgbClr val="52C0BE"/>
    <a:srgbClr val="2D7588"/>
    <a:srgbClr val="ED4391"/>
    <a:srgbClr val="8E40CF"/>
    <a:srgbClr val="4F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89189" autoAdjust="0"/>
  </p:normalViewPr>
  <p:slideViewPr>
    <p:cSldViewPr snapToGrid="0">
      <p:cViewPr varScale="1">
        <p:scale>
          <a:sx n="134" d="100"/>
          <a:sy n="134" d="100"/>
        </p:scale>
        <p:origin x="1104" y="-384"/>
      </p:cViewPr>
      <p:guideLst>
        <p:guide pos="2449"/>
        <p:guide orient="horz" pos="1620"/>
      </p:guideLst>
    </p:cSldViewPr>
  </p:slideViewPr>
  <p:outlineViewPr>
    <p:cViewPr>
      <p:scale>
        <a:sx n="33" d="100"/>
        <a:sy n="33" d="100"/>
      </p:scale>
      <p:origin x="0" y="-28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>
        <p:scale>
          <a:sx n="110" d="100"/>
          <a:sy n="110" d="100"/>
        </p:scale>
        <p:origin x="1266" y="-17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Sheet1!$B$5:$B$10</c:f>
              <c:strCache>
                <c:ptCount val="6"/>
                <c:pt idx="0">
                  <c:v>Location 1</c:v>
                </c:pt>
                <c:pt idx="1">
                  <c:v>Location 2</c:v>
                </c:pt>
                <c:pt idx="2">
                  <c:v>Location 3</c:v>
                </c:pt>
                <c:pt idx="3">
                  <c:v>Location 4</c:v>
                </c:pt>
                <c:pt idx="4">
                  <c:v>Location 5</c:v>
                </c:pt>
                <c:pt idx="5">
                  <c:v>Location 6</c:v>
                </c:pt>
              </c:strCache>
              <c:extLst/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43.9</c:v>
                </c:pt>
                <c:pt idx="4">
                  <c:v>43.8</c:v>
                </c:pt>
                <c:pt idx="5">
                  <c:v>43.6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F37-4103-895C-6AAC2F5FDA57}"/>
            </c:ext>
          </c:extLst>
        </c:ser>
        <c:ser>
          <c:idx val="1"/>
          <c:order val="1"/>
          <c:tx>
            <c:v>2018</c:v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Sheet1!$B$5:$B$10</c:f>
              <c:strCache>
                <c:ptCount val="6"/>
                <c:pt idx="0">
                  <c:v>Location 1</c:v>
                </c:pt>
                <c:pt idx="1">
                  <c:v>Location 2</c:v>
                </c:pt>
                <c:pt idx="2">
                  <c:v>Location 3</c:v>
                </c:pt>
                <c:pt idx="3">
                  <c:v>Location 4</c:v>
                </c:pt>
                <c:pt idx="4">
                  <c:v>Location 5</c:v>
                </c:pt>
                <c:pt idx="5">
                  <c:v>Location 6</c:v>
                </c:pt>
              </c:strCache>
              <c:extLst/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45.1</c:v>
                </c:pt>
                <c:pt idx="1">
                  <c:v>45</c:v>
                </c:pt>
                <c:pt idx="2">
                  <c:v>44.6</c:v>
                </c:pt>
                <c:pt idx="3">
                  <c:v>44.7</c:v>
                </c:pt>
                <c:pt idx="4">
                  <c:v>44.5</c:v>
                </c:pt>
                <c:pt idx="5">
                  <c:v>44.3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F37-4103-895C-6AAC2F5FDA57}"/>
            </c:ext>
          </c:extLst>
        </c:ser>
        <c:ser>
          <c:idx val="2"/>
          <c:order val="2"/>
          <c:tx>
            <c:v>Current Model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Sheet1!$B$5:$B$10</c:f>
              <c:strCache>
                <c:ptCount val="6"/>
                <c:pt idx="0">
                  <c:v>Location 1</c:v>
                </c:pt>
                <c:pt idx="1">
                  <c:v>Location 2</c:v>
                </c:pt>
                <c:pt idx="2">
                  <c:v>Location 3</c:v>
                </c:pt>
                <c:pt idx="3">
                  <c:v>Location 4</c:v>
                </c:pt>
                <c:pt idx="4">
                  <c:v>Location 5</c:v>
                </c:pt>
                <c:pt idx="5">
                  <c:v>Location 6</c:v>
                </c:pt>
              </c:strCache>
              <c:extLst/>
            </c:strRef>
          </c:cat>
          <c:val>
            <c:numRef>
              <c:f>Sheet1!$E$5:$E$10</c:f>
              <c:numCache>
                <c:formatCode>General</c:formatCode>
                <c:ptCount val="6"/>
                <c:pt idx="0">
                  <c:v>45.7</c:v>
                </c:pt>
                <c:pt idx="1">
                  <c:v>45.7</c:v>
                </c:pt>
                <c:pt idx="2">
                  <c:v>45.5</c:v>
                </c:pt>
                <c:pt idx="3">
                  <c:v>45.5</c:v>
                </c:pt>
                <c:pt idx="4">
                  <c:v>45.5</c:v>
                </c:pt>
                <c:pt idx="5">
                  <c:v>45.4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F37-4103-895C-6AAC2F5FD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38198464"/>
        <c:axId val="638199120"/>
      </c:barChart>
      <c:catAx>
        <c:axId val="6381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199120"/>
        <c:crosses val="autoZero"/>
        <c:auto val="1"/>
        <c:lblAlgn val="ctr"/>
        <c:lblOffset val="100"/>
        <c:noMultiLvlLbl val="0"/>
      </c:catAx>
      <c:valAx>
        <c:axId val="6381991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>
                    <a:solidFill>
                      <a:schemeClr val="bg1"/>
                    </a:solidFill>
                  </a:rPr>
                  <a:t>Height</a:t>
                </a:r>
                <a:r>
                  <a:rPr lang="en-GB" sz="1400" baseline="0">
                    <a:solidFill>
                      <a:schemeClr val="bg1"/>
                    </a:solidFill>
                  </a:rPr>
                  <a:t> AOD(m)</a:t>
                </a:r>
                <a:endParaRPr lang="en-GB" sz="140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19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F0C97406-1CCB-4617-AA56-4A8880DBEAF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659572"/>
          </a:xfrm>
        </p:spPr>
        <p:txBody>
          <a:bodyPr/>
          <a:lstStyle/>
          <a:p>
            <a:endParaRPr lang="en-GB" sz="1000" dirty="0">
              <a:latin typeface="RR Pioneer" panose="020B05030502010401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3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9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7"/>
            <a:ext cx="5444490" cy="4659573"/>
          </a:xfrm>
        </p:spPr>
        <p:txBody>
          <a:bodyPr/>
          <a:lstStyle/>
          <a:p>
            <a:endParaRPr lang="en-GB" sz="1000" dirty="0">
              <a:latin typeface="RR Pioneer" panose="020B05030502010401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4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34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6595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5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2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659572"/>
          </a:xfrm>
        </p:spPr>
        <p:txBody>
          <a:bodyPr/>
          <a:lstStyle/>
          <a:p>
            <a:endParaRPr lang="en-GB" sz="1000" dirty="0">
              <a:latin typeface="RR Pioneer" panose="020B0503050201040103" pitchFamily="34" charset="0"/>
            </a:endParaRPr>
          </a:p>
          <a:p>
            <a:endParaRPr lang="en-GB" sz="1000" dirty="0">
              <a:latin typeface="RR Pioneer" panose="020B0503050201040103" pitchFamily="34" charset="0"/>
            </a:endParaRPr>
          </a:p>
          <a:p>
            <a:endParaRPr lang="en-GB" sz="1000" dirty="0">
              <a:latin typeface="RR Pioneer" panose="020B0503050201040103" pitchFamily="34" charset="0"/>
            </a:endParaRPr>
          </a:p>
          <a:p>
            <a:endParaRPr lang="en-GB" sz="1000" dirty="0">
              <a:latin typeface="RR Pioneer" panose="020B05030502010401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99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659572"/>
          </a:xfrm>
        </p:spPr>
        <p:txBody>
          <a:bodyPr/>
          <a:lstStyle/>
          <a:p>
            <a:endParaRPr lang="en-GB" sz="1000" dirty="0">
              <a:effectLst/>
              <a:latin typeface="RR Pioneer" panose="020B0503050201040103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5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RR Pioneer" panose="020B0503050201040103" pitchFamily="34" charset="0"/>
            </a:endParaRPr>
          </a:p>
          <a:p>
            <a:endParaRPr lang="en-GB" sz="1000" dirty="0">
              <a:latin typeface="RR Pioneer" panose="020B05030502010401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8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7"/>
            <a:ext cx="5444490" cy="4278890"/>
          </a:xfrm>
        </p:spPr>
        <p:txBody>
          <a:bodyPr/>
          <a:lstStyle/>
          <a:p>
            <a:endParaRPr lang="en-GB" sz="1000" dirty="0">
              <a:effectLst/>
              <a:latin typeface="RR Pioneer" panose="020B05030502010401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33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RR Pioneer" panose="020B05030502010401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1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848732"/>
          </a:xfrm>
        </p:spPr>
        <p:txBody>
          <a:bodyPr/>
          <a:lstStyle/>
          <a:p>
            <a:endParaRPr lang="en-GB" sz="1000" dirty="0">
              <a:latin typeface="RR Pioneer" panose="020B0503050201040103" pitchFamily="34" charset="0"/>
            </a:endParaRPr>
          </a:p>
          <a:p>
            <a:endParaRPr lang="en-GB" sz="1000" dirty="0">
              <a:latin typeface="RR Pioneer" panose="020B05030502010401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6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5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  <p:sp>
        <p:nvSpPr>
          <p:cNvPr id="2" name="hcSlideMaster.RR TitleHeader" descr=" ">
            <a:extLst>
              <a:ext uri="{FF2B5EF4-FFF2-40B4-BE49-F238E27FC236}">
                <a16:creationId xmlns:a16="http://schemas.microsoft.com/office/drawing/2014/main" id="{DCCE72B1-D72E-F7A0-E931-0F6A8FBFBCD2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3" name="fcSlideMaster.RR TitleFooter" descr=" ">
            <a:extLst>
              <a:ext uri="{FF2B5EF4-FFF2-40B4-BE49-F238E27FC236}">
                <a16:creationId xmlns:a16="http://schemas.microsoft.com/office/drawing/2014/main" id="{DBC8D740-21C0-C60D-7A75-DC80FDFBD113}"/>
              </a:ext>
            </a:extLst>
          </p:cNvPr>
          <p:cNvSpPr txBox="1"/>
          <p:nvPr userDrawn="1"/>
        </p:nvSpPr>
        <p:spPr>
          <a:xfrm>
            <a:off x="0" y="48234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38262-4B9C-7943-84BF-C087279D6E9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  <p:sp>
        <p:nvSpPr>
          <p:cNvPr id="3" name="hcSlideMaster.RR Text 1Header" descr=" ">
            <a:extLst>
              <a:ext uri="{FF2B5EF4-FFF2-40B4-BE49-F238E27FC236}">
                <a16:creationId xmlns:a16="http://schemas.microsoft.com/office/drawing/2014/main" id="{04AB9EB2-7970-6B41-2914-4640ABDE8074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4" name="fcSlideMaster.RR Text 1Footer" descr=" ">
            <a:extLst>
              <a:ext uri="{FF2B5EF4-FFF2-40B4-BE49-F238E27FC236}">
                <a16:creationId xmlns:a16="http://schemas.microsoft.com/office/drawing/2014/main" id="{7D4FDB4F-006B-AE30-1A6A-6E1CB379330B}"/>
              </a:ext>
            </a:extLst>
          </p:cNvPr>
          <p:cNvSpPr txBox="1"/>
          <p:nvPr userDrawn="1"/>
        </p:nvSpPr>
        <p:spPr>
          <a:xfrm>
            <a:off x="0" y="48234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2" name="hcSlideMaster.RR Closing slideHeader" descr=" ">
            <a:extLst>
              <a:ext uri="{FF2B5EF4-FFF2-40B4-BE49-F238E27FC236}">
                <a16:creationId xmlns:a16="http://schemas.microsoft.com/office/drawing/2014/main" id="{BFFE6BA8-6794-A6E2-5E1A-8D867B8B3385}"/>
              </a:ext>
            </a:extLst>
          </p:cNvPr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4" name="fcSlideMaster.RR Closing slideFooter" descr=" ">
            <a:extLst>
              <a:ext uri="{FF2B5EF4-FFF2-40B4-BE49-F238E27FC236}">
                <a16:creationId xmlns:a16="http://schemas.microsoft.com/office/drawing/2014/main" id="{C8DCC2D1-1FF3-751B-9C1B-55104CE8F958}"/>
              </a:ext>
            </a:extLst>
          </p:cNvPr>
          <p:cNvSpPr txBox="1"/>
          <p:nvPr userDrawn="1"/>
        </p:nvSpPr>
        <p:spPr>
          <a:xfrm>
            <a:off x="0" y="48234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60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Table with description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636605" y="4767262"/>
            <a:ext cx="6331549" cy="2009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+mj-lt"/>
              <a:buNone/>
              <a:defRPr sz="7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9EAF0CF-2455-8C4B-B80E-B8529C5309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050D0-BF5D-B94D-9041-0D975DDA53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36838" y="3409950"/>
            <a:ext cx="6331316" cy="1319213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200"/>
            </a:lvl1pPr>
            <a:lvl2pPr marL="571500" indent="-228600">
              <a:buFont typeface="+mj-lt"/>
              <a:buAutoNum type="arabicPeriod"/>
              <a:defRPr/>
            </a:lvl2pPr>
            <a:lvl3pPr marL="914400" indent="-228600">
              <a:buFont typeface="+mj-lt"/>
              <a:buAutoNum type="arabicPeriod"/>
              <a:defRPr/>
            </a:lvl3pPr>
            <a:lvl4pPr marL="1257300" indent="-228600">
              <a:buFont typeface="+mj-lt"/>
              <a:buAutoNum type="arabicPeriod"/>
              <a:defRPr/>
            </a:lvl4pPr>
            <a:lvl5pPr marL="16002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9E960-06FB-F545-95E2-86748CE70E5A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2B363-003F-4AA0-A128-900982C922D4}"/>
              </a:ext>
            </a:extLst>
          </p:cNvPr>
          <p:cNvSpPr txBox="1"/>
          <p:nvPr userDrawn="1"/>
        </p:nvSpPr>
        <p:spPr>
          <a:xfrm>
            <a:off x="50799" y="5327904"/>
            <a:ext cx="2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000" dirty="0"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6" r:id="rId2"/>
    <p:sldLayoutId id="2147483955" r:id="rId3"/>
    <p:sldLayoutId id="2147483956" r:id="rId4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288" y="1369818"/>
            <a:ext cx="5583452" cy="1045645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Responding to Climate Change: Improving Resilience to Changing Natural and External Hazards at a Nuclear Fuel Facility</a:t>
            </a: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7F83F-E352-0A46-B212-C925906BE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5923" y="2563670"/>
            <a:ext cx="5319077" cy="779604"/>
          </a:xfrm>
        </p:spPr>
        <p:txBody>
          <a:bodyPr>
            <a:normAutofit/>
          </a:bodyPr>
          <a:lstStyle/>
          <a:p>
            <a:r>
              <a:rPr lang="en-GB" sz="1500" dirty="0"/>
              <a:t>David Threlfall CChem MRSC </a:t>
            </a:r>
            <a:r>
              <a:rPr lang="en-GB" sz="1500" dirty="0" err="1"/>
              <a:t>AIChemE</a:t>
            </a:r>
            <a:r>
              <a:rPr lang="en-GB" sz="1500" dirty="0"/>
              <a:t>, Safety Engineer</a:t>
            </a:r>
          </a:p>
          <a:p>
            <a:r>
              <a:rPr lang="en-GB" sz="1500" dirty="0"/>
              <a:t>Rebecca Bettison MSc MIET, Safety Engineer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F9F9E-567F-764A-B4F8-4826540A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5288" y="3343274"/>
            <a:ext cx="5319077" cy="349593"/>
          </a:xfrm>
        </p:spPr>
        <p:txBody>
          <a:bodyPr>
            <a:normAutofit/>
          </a:bodyPr>
          <a:lstStyle/>
          <a:p>
            <a:r>
              <a:rPr lang="en-GB" sz="1500" dirty="0"/>
              <a:t>November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9445EF-D2CF-204D-AECF-3DA7DD02E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5288" y="4122878"/>
            <a:ext cx="5011737" cy="1020622"/>
          </a:xfrm>
        </p:spPr>
        <p:txBody>
          <a:bodyPr/>
          <a:lstStyle/>
          <a:p>
            <a:r>
              <a:rPr lang="en-GB" dirty="0"/>
              <a:t>This presentation, including any opinions and/or conclusions expressed, are those of the authors alone and do not necessarily reflect Rolls-Royce policy.</a:t>
            </a:r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4"/>
    </mc:Choice>
    <mc:Fallback xmlns="">
      <p:transition spd="slow" advTm="252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CBD8C-C4DE-ABEA-6DE0-C8BEBEDB39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Climate Change and Predicted Site Flood Height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E47A47-0A50-E56F-6124-937AE5B2C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03890"/>
              </p:ext>
            </p:extLst>
          </p:nvPr>
        </p:nvGraphicFramePr>
        <p:xfrm>
          <a:off x="2216823" y="441721"/>
          <a:ext cx="6568794" cy="442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9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43"/>
    </mc:Choice>
    <mc:Fallback xmlns="">
      <p:transition spd="slow" advTm="1227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BAAAB-70C1-FC0E-F38D-A26554008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4" y="908277"/>
            <a:ext cx="1784742" cy="1749198"/>
          </a:xfrm>
        </p:spPr>
        <p:txBody>
          <a:bodyPr/>
          <a:lstStyle/>
          <a:p>
            <a:r>
              <a:rPr lang="en-GB" dirty="0"/>
              <a:t>Peak Floodwater Velocity and </a:t>
            </a:r>
            <a:r>
              <a:rPr lang="en-GB" dirty="0" err="1"/>
              <a:t>Flowpaths</a:t>
            </a:r>
            <a:r>
              <a:rPr lang="en-GB" dirty="0"/>
              <a:t>. </a:t>
            </a:r>
          </a:p>
          <a:p>
            <a:r>
              <a:rPr lang="en-GB" dirty="0"/>
              <a:t>Illustrative Modelling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68AAC4-0739-4479-5EEE-CA5FBCEB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043" y="414337"/>
            <a:ext cx="4088410" cy="4314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1F936B-3F51-5BA0-F2A4-51E66C2A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28" y="3335787"/>
            <a:ext cx="2857899" cy="16480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1D431C-4BBF-800B-AE22-50F62048A753}"/>
              </a:ext>
            </a:extLst>
          </p:cNvPr>
          <p:cNvSpPr txBox="1"/>
          <p:nvPr/>
        </p:nvSpPr>
        <p:spPr>
          <a:xfrm>
            <a:off x="5381823" y="4729162"/>
            <a:ext cx="3695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Source: Flood modelling report, Jeremy Benn Associates Ltd 2018 for Rolls-Royce</a:t>
            </a:r>
          </a:p>
          <a:p>
            <a:r>
              <a:rPr lang="en-GB" sz="600" dirty="0">
                <a:solidFill>
                  <a:schemeClr val="bg1"/>
                </a:solidFill>
              </a:rPr>
              <a:t>Contains Ordnance Survey Data</a:t>
            </a:r>
          </a:p>
        </p:txBody>
      </p:sp>
    </p:spTree>
    <p:extLst>
      <p:ext uri="{BB962C8B-B14F-4D97-AF65-F5344CB8AC3E}">
        <p14:creationId xmlns:p14="http://schemas.microsoft.com/office/powerpoint/2010/main" val="6096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03"/>
    </mc:Choice>
    <mc:Fallback xmlns="">
      <p:transition spd="slow" advTm="1461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2F990D-1B0F-BE47-471F-29C6DCCB568E}"/>
              </a:ext>
            </a:extLst>
          </p:cNvPr>
          <p:cNvSpPr txBox="1">
            <a:spLocks/>
          </p:cNvSpPr>
          <p:nvPr/>
        </p:nvSpPr>
        <p:spPr>
          <a:xfrm>
            <a:off x="225033" y="950436"/>
            <a:ext cx="1918092" cy="125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Improving Resilience to Changing Natural and External Hazards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94A693-9CD0-8083-DB82-D0A5AF6E1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93842"/>
              </p:ext>
            </p:extLst>
          </p:nvPr>
        </p:nvGraphicFramePr>
        <p:xfrm>
          <a:off x="2460567" y="399010"/>
          <a:ext cx="6458400" cy="4064921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3229200">
                  <a:extLst>
                    <a:ext uri="{9D8B030D-6E8A-4147-A177-3AD203B41FA5}">
                      <a16:colId xmlns:a16="http://schemas.microsoft.com/office/drawing/2014/main" val="4178721125"/>
                    </a:ext>
                  </a:extLst>
                </a:gridCol>
                <a:gridCol w="3229200">
                  <a:extLst>
                    <a:ext uri="{9D8B030D-6E8A-4147-A177-3AD203B41FA5}">
                      <a16:colId xmlns:a16="http://schemas.microsoft.com/office/drawing/2014/main" val="2797415802"/>
                    </a:ext>
                  </a:extLst>
                </a:gridCol>
              </a:tblGrid>
              <a:tr h="2670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Physical Measures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Site Evaluation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331250"/>
                  </a:ext>
                </a:extLst>
              </a:tr>
              <a:tr h="8604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</a:rPr>
                        <a:t>Building of levees around exposed sites to protect them from floods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Not feasible due to existing facilities and infrastructure. Detrimental to operational arrangements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975782"/>
                  </a:ext>
                </a:extLst>
              </a:tr>
              <a:tr h="5340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</a:rPr>
                        <a:t>Building of artificial channels that convey flood waters away from the site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Not feasible due to location and surrounding infrastructure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634063"/>
                  </a:ext>
                </a:extLst>
              </a:tr>
              <a:tr h="8011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</a:rPr>
                        <a:t>Riverbank stabilisation to prevent erosion and spill-over when a river swells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Stabilisation and improvement works are in place through others.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84896"/>
                  </a:ext>
                </a:extLst>
              </a:tr>
              <a:tr h="8011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</a:rPr>
                        <a:t>Rearranging of the plant layout by moving critical equipment to areas where it is less exposed to natural hazards (e.g. outside the floodplain area);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Not feasible due to location and local topography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146048"/>
                  </a:ext>
                </a:extLst>
              </a:tr>
              <a:tr h="8011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</a:rPr>
                        <a:t>Erection of elevated dry areas where safety-critical systems should be placed in case the site is located in an area with flood or tsunami hazard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This is a credible measure for the site development.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6271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3E72B2-77FC-66F3-D529-917C6F4B5F8B}"/>
              </a:ext>
            </a:extLst>
          </p:cNvPr>
          <p:cNvSpPr txBox="1"/>
          <p:nvPr/>
        </p:nvSpPr>
        <p:spPr>
          <a:xfrm>
            <a:off x="2460567" y="4472600"/>
            <a:ext cx="64584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Adapted from </a:t>
            </a:r>
            <a:r>
              <a:rPr lang="en-GB" sz="600" dirty="0" err="1">
                <a:solidFill>
                  <a:schemeClr val="bg1"/>
                </a:solidFill>
              </a:rPr>
              <a:t>Natech</a:t>
            </a:r>
            <a:r>
              <a:rPr lang="en-GB" sz="600" dirty="0">
                <a:solidFill>
                  <a:schemeClr val="bg1"/>
                </a:solidFill>
              </a:rPr>
              <a:t> Risk Management – Guidance for operators of hazardous industrial sites and for national authorities (</a:t>
            </a:r>
            <a:r>
              <a:rPr lang="en-GB" sz="600" dirty="0" err="1">
                <a:solidFill>
                  <a:schemeClr val="bg1"/>
                </a:solidFill>
              </a:rPr>
              <a:t>Necci</a:t>
            </a:r>
            <a:r>
              <a:rPr lang="en-GB" sz="600" dirty="0">
                <a:solidFill>
                  <a:schemeClr val="bg1"/>
                </a:solidFill>
              </a:rPr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27768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98"/>
    </mc:Choice>
    <mc:Fallback xmlns="">
      <p:transition spd="slow" advTm="8599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583B-977B-AC00-05AC-54494902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0113-E3DB-56D5-66F2-0C0A256D0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918092" cy="1253898"/>
          </a:xfrm>
        </p:spPr>
        <p:txBody>
          <a:bodyPr/>
          <a:lstStyle/>
          <a:p>
            <a:r>
              <a:rPr lang="en-GB" dirty="0"/>
              <a:t>Improving Resilience to Changing Natural and External Hazards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EB01B-43E1-017E-1AE7-70E13D7E0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8901" y="1266825"/>
            <a:ext cx="6179820" cy="2926239"/>
          </a:xfrm>
        </p:spPr>
        <p:txBody>
          <a:bodyPr>
            <a:normAutofit/>
          </a:bodyPr>
          <a:lstStyle/>
          <a:p>
            <a:r>
              <a:rPr lang="en-GB" dirty="0"/>
              <a:t>Rolls-Royce is increasing resilience to flooding and adapting to the challenges of site expansion, local development and climate change</a:t>
            </a:r>
          </a:p>
          <a:p>
            <a:r>
              <a:rPr lang="en-GB" dirty="0"/>
              <a:t>RR continues to improve flood defence in depth measures:</a:t>
            </a:r>
          </a:p>
          <a:p>
            <a:pPr lvl="1"/>
            <a:r>
              <a:rPr lang="en-GB" sz="1500" dirty="0"/>
              <a:t>Location and Elevation of Operational and Emergency Facilities</a:t>
            </a:r>
          </a:p>
          <a:p>
            <a:pPr lvl="1"/>
            <a:r>
              <a:rPr lang="en-GB" sz="1500" dirty="0"/>
              <a:t>Enhanced protection of process, safety and emergency equipment in the existing facilities</a:t>
            </a:r>
          </a:p>
          <a:p>
            <a:pPr lvl="1"/>
            <a:r>
              <a:rPr lang="en-GB" sz="1500" dirty="0"/>
              <a:t>Sealing building penetrations</a:t>
            </a:r>
          </a:p>
          <a:p>
            <a:pPr lvl="1"/>
            <a:r>
              <a:rPr lang="en-GB" sz="1500" dirty="0"/>
              <a:t>Installing barriers to debris</a:t>
            </a:r>
          </a:p>
          <a:p>
            <a:pPr lvl="1"/>
            <a:r>
              <a:rPr lang="en-GB" sz="1500" dirty="0"/>
              <a:t>Improving protection of people</a:t>
            </a:r>
          </a:p>
        </p:txBody>
      </p:sp>
    </p:spTree>
    <p:extLst>
      <p:ext uri="{BB962C8B-B14F-4D97-AF65-F5344CB8AC3E}">
        <p14:creationId xmlns:p14="http://schemas.microsoft.com/office/powerpoint/2010/main" val="34677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36"/>
    </mc:Choice>
    <mc:Fallback xmlns="">
      <p:transition spd="slow" advTm="917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6447-A981-E136-28A6-FF6C2C5B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835" y="267425"/>
            <a:ext cx="5836835" cy="695484"/>
          </a:xfrm>
        </p:spPr>
        <p:txBody>
          <a:bodyPr/>
          <a:lstStyle/>
          <a:p>
            <a:r>
              <a:rPr lang="en-GB" dirty="0"/>
              <a:t>Natural &amp; External Hazards – Safety Assessment Principles for Nuclear facilities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FF8A6-2D4A-29D1-A866-965D82C8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Regulatory Expectations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9CF09-7073-C8FA-B7EA-5BDA5A61C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6026" y="1116716"/>
            <a:ext cx="6198870" cy="3321209"/>
          </a:xfrm>
        </p:spPr>
        <p:txBody>
          <a:bodyPr>
            <a:normAutofit/>
          </a:bodyPr>
          <a:lstStyle/>
          <a:p>
            <a:r>
              <a:rPr lang="en-GB" dirty="0"/>
              <a:t>EHA.11</a:t>
            </a:r>
          </a:p>
          <a:p>
            <a:pPr lvl="1"/>
            <a:r>
              <a:rPr lang="en-GB" dirty="0"/>
              <a:t>Facilities should be shown to withstand weather conditions that meet design basis event criteria. Weather conditions beyond the design basis that have the potential to lead to a severe accident should also be analysed</a:t>
            </a:r>
          </a:p>
          <a:p>
            <a:pPr lvl="1"/>
            <a:endParaRPr lang="en-GB" dirty="0"/>
          </a:p>
          <a:p>
            <a:r>
              <a:rPr lang="en-GB" dirty="0"/>
              <a:t>EHA.12</a:t>
            </a:r>
          </a:p>
          <a:p>
            <a:pPr lvl="1"/>
            <a:r>
              <a:rPr lang="en-GB" dirty="0"/>
              <a:t>Facilities should be shown to withstand flooding conditions up to and including the design basis event. Severe accidents involving flooding should also be analysed.</a:t>
            </a:r>
          </a:p>
          <a:p>
            <a:pPr lvl="1"/>
            <a:endParaRPr lang="en-GB" dirty="0"/>
          </a:p>
          <a:p>
            <a:r>
              <a:rPr lang="en-GB" dirty="0"/>
              <a:t>EHA.15</a:t>
            </a:r>
          </a:p>
          <a:p>
            <a:pPr lvl="1"/>
            <a:r>
              <a:rPr lang="en-GB" dirty="0"/>
              <a:t>The design of the facility should prevent water from adversely affecting structures, systems and components.</a:t>
            </a:r>
          </a:p>
        </p:txBody>
      </p:sp>
    </p:spTree>
    <p:extLst>
      <p:ext uri="{BB962C8B-B14F-4D97-AF65-F5344CB8AC3E}">
        <p14:creationId xmlns:p14="http://schemas.microsoft.com/office/powerpoint/2010/main" val="9932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44"/>
    </mc:Choice>
    <mc:Fallback xmlns="">
      <p:transition spd="slow" advTm="1034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1B4752-2E4E-BB23-1ACE-E9D927F4E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886" y="174386"/>
            <a:ext cx="4994081" cy="38224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A9DA9-E9A3-BB9C-5921-7449B34EA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Rolls-Royce Site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8D91A-BC21-A685-5689-E241A7D7BD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082" y="2120045"/>
            <a:ext cx="3882685" cy="27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7"/>
    </mc:Choice>
    <mc:Fallback xmlns="">
      <p:transition spd="slow" advTm="471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12AF4-86A0-E675-CFBC-CF8D1C9E8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786647" cy="463323"/>
          </a:xfrm>
        </p:spPr>
        <p:txBody>
          <a:bodyPr/>
          <a:lstStyle/>
          <a:p>
            <a:r>
              <a:rPr lang="en-GB" dirty="0"/>
              <a:t>Flood Hazards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38462-99DE-B0F0-21AB-FD4800E6C6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279" y="3216274"/>
            <a:ext cx="2541482" cy="1691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AFFE9-B007-C86E-5207-50E29F4619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279" y="156211"/>
            <a:ext cx="2728481" cy="1818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0F082-1DA9-15C2-A876-AB6F2D907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449" y="3176359"/>
            <a:ext cx="2460964" cy="169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20C68-5293-86DC-0D9C-9314C7E24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450" y="163872"/>
            <a:ext cx="2460964" cy="1636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6FEF2-E6C5-24A7-F6D0-27A16B6B3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905" y="1223797"/>
            <a:ext cx="3214901" cy="2178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26A84-E2DF-EC6E-B4DA-943A6DBC4B7B}"/>
              </a:ext>
            </a:extLst>
          </p:cNvPr>
          <p:cNvSpPr txBox="1"/>
          <p:nvPr/>
        </p:nvSpPr>
        <p:spPr>
          <a:xfrm>
            <a:off x="2335803" y="4829587"/>
            <a:ext cx="6582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Images Sources: Derby City Council, Derby Telegraph, Peak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5846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26"/>
    </mc:Choice>
    <mc:Fallback xmlns="">
      <p:transition spd="slow" advTm="1583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6DA46-5D2A-B91B-F357-392421A04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Flood Major Accident Scenarios and Flood Zones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57DB2-AE22-8958-B6F4-0B9B7A9303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646" y="2790722"/>
            <a:ext cx="3510756" cy="226705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8E3F66-1A01-1855-D473-E188CBE58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29748"/>
              </p:ext>
            </p:extLst>
          </p:nvPr>
        </p:nvGraphicFramePr>
        <p:xfrm>
          <a:off x="2645727" y="228599"/>
          <a:ext cx="5868670" cy="243801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4335">
                  <a:extLst>
                    <a:ext uri="{9D8B030D-6E8A-4147-A177-3AD203B41FA5}">
                      <a16:colId xmlns:a16="http://schemas.microsoft.com/office/drawing/2014/main" val="4242301441"/>
                    </a:ext>
                  </a:extLst>
                </a:gridCol>
                <a:gridCol w="2934335">
                  <a:extLst>
                    <a:ext uri="{9D8B030D-6E8A-4147-A177-3AD203B41FA5}">
                      <a16:colId xmlns:a16="http://schemas.microsoft.com/office/drawing/2014/main" val="2828697676"/>
                    </a:ext>
                  </a:extLst>
                </a:gridCol>
              </a:tblGrid>
              <a:tr h="2234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Flood Major Accident Scenario (FMAS)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Typical site arrangements vs. flood zones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003481"/>
                  </a:ext>
                </a:extLst>
              </a:tr>
              <a:tr h="44691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1. Flood within the establishment directly causes major accidents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Nuclear material &amp; COMAH dangerous substances present in flood risk area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185257"/>
                  </a:ext>
                </a:extLst>
              </a:tr>
              <a:tr h="670367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2. Flood within the establishment can indirectly cause or escalate Major Accident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No dangerous substance in flood area but Major Accident hazard relevant equipment / utilities / access routes susceptible to challenge from flooding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350966"/>
                  </a:ext>
                </a:extLst>
              </a:tr>
              <a:tr h="44691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3. Flood outside establishment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Establishment near flood risk area which could challenge protection layers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963509"/>
                  </a:ext>
                </a:extLst>
              </a:tr>
              <a:tr h="44691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4. National wide area flooding exacerbates Major Accident risk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</a:rPr>
                        <a:t>Flooding in another part of the country but not near establishment</a:t>
                      </a: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09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85"/>
    </mc:Choice>
    <mc:Fallback xmlns="">
      <p:transition spd="slow" advTm="1076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B018-2501-56E4-7C2F-171F792E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City &amp; Site Development and Flood Protection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05182-7041-5339-E54F-148AFC9D8A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489" y="2144229"/>
            <a:ext cx="2884580" cy="193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87757-89E5-80E1-919E-B542A3F85B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909" y="3417757"/>
            <a:ext cx="2884580" cy="162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504FE-38B5-3707-FEDC-977DD2706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286" y="232983"/>
            <a:ext cx="3853463" cy="3184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9E0A6-0E7B-7FAC-B481-AB79E80B5210}"/>
              </a:ext>
            </a:extLst>
          </p:cNvPr>
          <p:cNvSpPr txBox="1"/>
          <p:nvPr/>
        </p:nvSpPr>
        <p:spPr>
          <a:xfrm>
            <a:off x="2368286" y="0"/>
            <a:ext cx="2555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Source: Derby City Council Planning Portal</a:t>
            </a:r>
          </a:p>
        </p:txBody>
      </p:sp>
    </p:spTree>
    <p:extLst>
      <p:ext uri="{BB962C8B-B14F-4D97-AF65-F5344CB8AC3E}">
        <p14:creationId xmlns:p14="http://schemas.microsoft.com/office/powerpoint/2010/main" val="4593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68"/>
    </mc:Choice>
    <mc:Fallback xmlns="">
      <p:transition spd="slow" advTm="13146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15411-5588-92A4-98A6-75186DF06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Flood Protection</a:t>
            </a:r>
          </a:p>
          <a:p>
            <a:r>
              <a:rPr lang="en-GB" dirty="0"/>
              <a:t>Common Mode Failures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E62D7C-CF9C-661A-E6E8-A51630D609D5}"/>
              </a:ext>
            </a:extLst>
          </p:cNvPr>
          <p:cNvSpPr txBox="1">
            <a:spLocks/>
          </p:cNvSpPr>
          <p:nvPr/>
        </p:nvSpPr>
        <p:spPr>
          <a:xfrm>
            <a:off x="3057609" y="419101"/>
            <a:ext cx="5419641" cy="4007176"/>
          </a:xfrm>
          <a:prstGeom prst="roundRect">
            <a:avLst>
              <a:gd name="adj" fmla="val 2328"/>
            </a:avLst>
          </a:prstGeom>
          <a:solidFill>
            <a:srgbClr val="10069F"/>
          </a:solidFill>
        </p:spPr>
        <p:txBody>
          <a:bodyPr lIns="360000" tIns="180000" rIns="144000" bIns="18000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Localised and site flooding can create Common Mode Failures, due to the multiple modes of actions:</a:t>
            </a:r>
          </a:p>
          <a:p>
            <a:pPr marL="0" indent="0">
              <a:buNone/>
            </a:pPr>
            <a:endParaRPr lang="en-GB" sz="1500" dirty="0">
              <a:solidFill>
                <a:schemeClr val="tx1"/>
              </a:solidFill>
              <a:latin typeface="RR Pioneer" panose="020B05030502010401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Physical disruption to structures due to the force exerted by flowing water, buoyancy effects, and impact from debris,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Electrical short circuits both internal and external,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Rapid cooling (or warming) of temperature-controlled systems,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Blockage of internal movement routes,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Displacement of loose objects, waterborne debris and stored materials,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RR Pioneer" panose="020B0503050201040103" pitchFamily="34" charset="0"/>
              </a:rPr>
              <a:t>Dilution and flushing-out of liquids.</a:t>
            </a:r>
          </a:p>
        </p:txBody>
      </p:sp>
    </p:spTree>
    <p:extLst>
      <p:ext uri="{BB962C8B-B14F-4D97-AF65-F5344CB8AC3E}">
        <p14:creationId xmlns:p14="http://schemas.microsoft.com/office/powerpoint/2010/main" val="8445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27"/>
    </mc:Choice>
    <mc:Fallback xmlns="">
      <p:transition spd="slow" advTm="937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8539E-288E-FD7A-91BD-816965E2C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Flood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259F5-A44A-43C5-FAE8-02D8B7F09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264" y="2829423"/>
            <a:ext cx="2734456" cy="2050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4D6B7-6C87-20E3-1FE4-FEEC5E55F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64" y="317102"/>
            <a:ext cx="2735959" cy="2300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D3C2F8-88AE-FD30-6FF4-A7090048A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44" t="3278" b="-1"/>
          <a:stretch/>
        </p:blipFill>
        <p:spPr>
          <a:xfrm>
            <a:off x="2944656" y="2829423"/>
            <a:ext cx="2479436" cy="2050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7D69B-89BA-E628-D87B-51B554EB8B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56" t="27944"/>
          <a:stretch/>
        </p:blipFill>
        <p:spPr>
          <a:xfrm>
            <a:off x="2360413" y="129946"/>
            <a:ext cx="2333626" cy="1249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CE71EE-551C-BA99-5236-739D232C0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118" y="1159025"/>
            <a:ext cx="2333626" cy="14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13"/>
    </mc:Choice>
    <mc:Fallback xmlns="">
      <p:transition spd="slow" advTm="1708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7244E-CDB0-2940-B79A-54E4C63FB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Flood Protection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2A2057-C1CB-5040-8FB3-A65C7F062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27017"/>
              </p:ext>
            </p:extLst>
          </p:nvPr>
        </p:nvGraphicFramePr>
        <p:xfrm>
          <a:off x="2443521" y="461319"/>
          <a:ext cx="6475446" cy="422086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41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36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Flood Warning Level</a:t>
                      </a:r>
                      <a:endParaRPr lang="en-GB" sz="1500" dirty="0">
                        <a:solidFill>
                          <a:schemeClr val="tx1"/>
                        </a:solidFill>
                        <a:latin typeface="RR Pioneer Bold" panose="020B0803050201040103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Flood Response Action</a:t>
                      </a:r>
                      <a:endParaRPr lang="en-GB" sz="1500" dirty="0">
                        <a:solidFill>
                          <a:schemeClr val="tx1"/>
                        </a:solidFill>
                        <a:latin typeface="RR Pioneer Bold" panose="020B0803050201040103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Flood watch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Monitor river level and rate of rise locally every 4 hours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Enhanced Flood watch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Increase monitoring to every 3 hours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4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Flood alert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Level 1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(e.g. Review site operations)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4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Operational warning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Level 2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(e.g. Shut down high risk activities)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4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>
                          <a:solidFill>
                            <a:schemeClr val="tx1"/>
                          </a:solidFill>
                          <a:effectLst/>
                        </a:rPr>
                        <a:t>Flood warning</a:t>
                      </a:r>
                      <a:endParaRPr lang="en-GB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Level 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(e.g. Shutdown low risk activities)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4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>
                          <a:solidFill>
                            <a:schemeClr val="tx1"/>
                          </a:solidFill>
                          <a:effectLst/>
                        </a:rPr>
                        <a:t>Flood hazard</a:t>
                      </a:r>
                      <a:endParaRPr lang="en-GB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Level 4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 (e.g. Make safe and secure)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27"/>
    </mc:Choice>
    <mc:Fallback xmlns="">
      <p:transition spd="slow" advTm="118527"/>
    </mc:Fallback>
  </mc:AlternateContent>
</p:sld>
</file>

<file path=ppt/theme/theme1.xml><?xml version="1.0" encoding="utf-8"?>
<a:theme xmlns:a="http://schemas.openxmlformats.org/drawingml/2006/main" name="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itus xmlns="http://schemas.titus.com/TitusProperties/">
  <TitusGUID xmlns="">94010772-0fd2-4c11-a08b-c1c4e9bc47cc</TitusGUID>
  <TitusMetadata xmlns="">eyJucyI6Imh0dHA6XC9cL3d3dy50aXR1cy5jb21cL25zXC9Sb2xscy1Sb3ljZSIsInByb3BzIjpbeyJuIjoiUlJUSVRVUyIsInZhbHMiOlt7InZhbHVlIjoiTm8gQ2xhc3NpZmljYXRpb24ifV19LHsibiI6IlJldGVudGlvbkRlY2lzaW9uIiwidmFscyI6W3sidmFsdWUiOiJObyByZXF1aXJlbWVudCB0byByZXRhaW4ifV19LHsibiI6IkRhdGVSZXRlbnRpb24iLCJ2YWxzIjpbXX0seyJuIjoiRXhwb3J0Q29udHJvbCIsInZhbHMiOlt7InZhbHVlIjoiTm8ifV19LHsibiI6IkVDVUtMaXN0IiwidmFscyI6W119LHsibiI6IlVLRVVEdWFsVXNlIiwidmFscyI6W119LHsibiI6IlVLVUtEdWFsVXNlIiwidmFscyI6W119LHsibiI6IlVLVUtNaWxpdGFyeSIsInZhbHMiOltdfSx7Im4iOiJFQ090aGVyTGlzdCIsInZhbHMiOltdfSx7Im4iOiJBVEVVRHVhbFVzZSIsInZhbHMiOltdfSx7Im4iOiJBVEVVTWlsaXRhcnkiLCJ2YWxzIjpbXX0seyJuIjoiQkVFVUR1YWxVc2UiLCJ2YWxzIjpbXX0seyJuIjoiQkVFVU1pbGl0YXJ5IiwidmFscyI6W119LHsibiI6IkJHRVVEdWFsVXNlIiwidmFscyI6W119LHsibiI6IkJHRVVNaWxpdGFyeSIsInZhbHMiOltdfSx7Im4iOiJDQUR1YWxVc2UiLCJ2YWxzIjpbXX0seyJuIjoiQ0FNVENSIiwidmFscyI6W119LHsibiI6IkNBTXVuIiwidmFscyI6W119LHsibiI6IkNhTXVuQ0dQIiwidmFscyI6W119LHsibiI6IkNBTkwiLCJ2YWxzIjpbXX0seyJuIjoiQ0FOTlAiLCJ2YWxzIjpbXX0seyJuIjoiQ0FVU09yaWdpbiIsInZhbHMiOltdfSx7Im4iOiJIUkVVRHVhbFVzZSIsInZhbHMiOltdfSx7Im4iOiJIUkVVTWlsaXRhcnkiLCJ2YWxzIjpbXX0seyJuIjoiQ1lFVUR1YWxVc2UiLCJ2YWxzIjpbXX0seyJuIjoiQ1lFVU1pbGl0YXJ5IiwidmFscyI6W119LHsibiI6IkNaRVVEdWFsVXNlIiwidmFscyI6W119LHsibiI6IkNaRVVNaWxpdGFyeSIsInZhbHMiOltdfSx7Im4iOiJES0VVRHVhbFVzZSIsInZhbHMiOltdfSx7Im4iOiJES0VVTWlsaXRhcnkiLCJ2YWxzIjpbXX0seyJuIjoiREtOTCIsInZhbHMiOltdfSx7Im4iOiJFRUVVRHVhbFVzZSIsInZhbHMiOltdfSx7Im4iOiJFRUVVTWlsaXRhcnkiLCJ2YWxzIjpbXX0seyJuIjoiRklFVUR1YWxVc2UiLCJ2YWxzIjpbXX0seyJuIjoiRklFVU1pbGl0YXJ5IiwidmFscyI6W119LHsibiI6IkZJTkwiLCJ2YWxzIjpbXX0seyJuIjoiRlJFVUR1YWxVc2UiLCJ2YWxzIjpbXX0seyJuIjoiRlJFVU1pbGl0YXJ5IiwidmFscyI6W119LHsibiI6IkZSTkwiLCJ2YWxzIjpbXX0seyJuIjoiREVFVUR1YWxVc2UiLCJ2YWxzIjpbXX0seyJuIjoiREVFVU1pbGl0YXJ5IiwidmFscyI6W119LHsibiI6IkRFREVNaWxpdGFyeSIsInZhbHMiOltdfSx7Im4iOiJERU5MIiwidmFscyI6W119LHsibiI6IkdSRVVEdWFsVXNlIiwidmFscyI6W119LHsibiI6IkdSRVVNaWxpdGFyeSIsInZhbHMiOltdfSx7Im4iOiJIVUVVRHVhbFVzZSIsInZhbHMiOltdfSx7Im4iOiJIVUVVTWlsaXRhcnkiLCJ2YWxzIjpbXX0seyJuIjoiSFVOTCIsInZhbHMiOltdfSx7Im4iOiJJTlNDT01FVCIsInZhbHMiOltdfSx7Im4iOiJJRUVVRHVhbFVzZSIsInZhbHMiOltdfSx7Im4iOiJJRUVVTWlsaXRhcnkiLCJ2YWxzIjpbXX0seyJuIjoiSVRFVUR1YWxVc2UiLCJ2YWxzIjpbXX0seyJuIjoiSVRFVU1pbGl0YXJ5IiwidmFscyI6W119LHsibiI6IkpQRGVmZW5jZUFydGljbGUiLCJ2YWxzIjpbXX0seyJuIjoiSlBOTCIsInZhbHMiOltdfSx7Im4iOiJMVkVVRHVhbFVzZSIsInZhbHMiOltdfSx7Im4iOiJMVkVVTWlsaXRhcnkiLCJ2YWxzIjpbXX0seyJuIjoiTFRFVUR1YWxVc2UiLCJ2YWxzIjpbXX0seyJuIjoiTFRFVU1pbGl0YXJ5IiwidmFscyI6W119LHsibiI6IkxVRVVEdWFsVXNlIiwidmFscyI6W119LHsibiI6IkxVRVVNaWxpdGFyeSIsInZhbHMiOltdfSx7Im4iOiJNVEVVRHVhbFVzZSIsInZhbHMiOltdfSx7Im4iOiJNVEVVTWlsaXRhcnkiLCJ2YWxzIjpbXX0seyJuIjoiTkxFVUR1YWxVc2UiLCJ2YWxzIjpbXX0seyJuIjoiTkxFVU1pbGl0YXJ5IiwidmFscyI6W119LHsibiI6Ik5PRVVEdWFsVXNlIiwidmFscyI6W119LHsibiI6Ik5PRVVNaWxpdGFyeSIsInZhbHMiOltdfSx7Im4iOiJOT05MIiwidmFscyI6W119LHsibiI6IlBMRVVEdWFsVXNlIiwidmFscyI6W119LHsibiI6IlBMRVVNaWxpdGFyeSIsInZhbHMiOltdfSx7Im4iOiJQTE5MIiwidmFscyI6W119LHsibiI6IlBURVVEdWFsVXNlIiwidmFscyI6W119LHsibiI6IlBURVVNaWxpdGFyeSIsInZhbHMiOltdfSx7Im4iOiJST0VVRHVhbFVzZSIsInZhbHMiOltdfSx7Im4iOiJST0VVTWlsaXRhcnkiLCJ2YWxzIjpbXX0seyJuIjoiU0FOTCIsInZhbHMiOltdfSx7Im4iOiJTR0R1YWxVc2UiLCJ2YWxzIjpbXX0seyJuIjoiU0dNaWxpdGFyeSIsInZhbHMiOltdfSx7Im4iOiJTR05MIiwidmFscyI6W119LHsibiI6IlNLRVVEdWFsVXNlIiwidmFscyI6W119LHsibiI6IlNLRVVNaWxpdGFyeSIsInZhbHMiOltdfSx7Im4iOiJTSUVVRHVhbFVzZSIsInZhbHMiOltdfSx7Im4iOiJTSUVVTWlsaXRhcnkiLCJ2YWxzIjpbXX0seyJuIjoiS1JOTCIsInZhbHMiOltdfSx7Im4iOiJFU0VVRHVhbFVzZSIsInZhbHMiOltdfSx7Im4iOiJFU0VVTWlsaXRhcnkiLCJ2YWxzIjpbXX0seyJuIjoiRVNOTCIsInZhbHMiOltdfSx7Im4iOiJTRUVVRHVhbFVzZSIsInZhbHMiOltdfSx7Im4iOiJTRUVVTWlsaXRhcnkiLCJ2YWxzIjpbXX0seyJuIjoiU0VOTCIsInZhbHMiOltdfSx7Im4iOiJUV0R1YWxVc2UiLCJ2YWxzIjpbXX0seyJuIjoiVFdNaWxpdGFyeSIsInZhbHMiOltdfSx7Im4iOiJVU0R1YWxVc2VFQVJDQ0wiLCJ2YWxzIjpbXX0seyJuIjoiVVNEdWFsVXNlRUFSOTkiLCJ2YWxzIjpbXX0seyJuIjoiVVNNaWxpdGFyeUVBUjYwMCIsInZhbHMiOltdfSx7Im4iOiJVU01pbGl0YXJ5SVRBUiIsInZhbHMiOltdfSx7Im4iOiJWaXN1YWxNYXJraW5nIiwidmFscyI6W3sidmFsdWUiOiJObyJ9XX1dfQ==</TitusMetadata>
</titu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89A567C2-0770-40A3-8104-96E0BC1AAB05}">
  <ds:schemaRefs>
    <ds:schemaRef ds:uri="http://schemas.titus.com/TitusProperties/"/>
    <ds:schemaRef ds:uri=""/>
  </ds:schemaRefs>
</ds:datastoreItem>
</file>

<file path=customXml/itemProps2.xml><?xml version="1.0" encoding="utf-8"?>
<ds:datastoreItem xmlns:ds="http://schemas.openxmlformats.org/officeDocument/2006/customXml" ds:itemID="{7515D369-87BA-4A11-B0B3-A700F16775DB}"/>
</file>

<file path=customXml/itemProps3.xml><?xml version="1.0" encoding="utf-8"?>
<ds:datastoreItem xmlns:ds="http://schemas.openxmlformats.org/officeDocument/2006/customXml" ds:itemID="{32398BFF-CDCF-4A55-92A8-BCCCD4AE36D4}"/>
</file>

<file path=customXml/itemProps4.xml><?xml version="1.0" encoding="utf-8"?>
<ds:datastoreItem xmlns:ds="http://schemas.openxmlformats.org/officeDocument/2006/customXml" ds:itemID="{BB9831EE-345A-462D-9A48-7D575C16AEEA}"/>
</file>

<file path=docProps/app.xml><?xml version="1.0" encoding="utf-8"?>
<Properties xmlns="http://schemas.openxmlformats.org/officeDocument/2006/extended-properties" xmlns:vt="http://schemas.openxmlformats.org/officeDocument/2006/docPropsVTypes">
  <Template>RR PPT Standard template Short Form Font</Template>
  <TotalTime>1729</TotalTime>
  <Words>775</Words>
  <Application>Microsoft Office PowerPoint</Application>
  <PresentationFormat>On-screen Show (16:9)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RR Pioneer Bold</vt:lpstr>
      <vt:lpstr>RR Pioneer</vt:lpstr>
      <vt:lpstr>RR Pioneer Light Condensed</vt:lpstr>
      <vt:lpstr>Arial</vt:lpstr>
      <vt:lpstr>RR Pioneer Medium</vt:lpstr>
      <vt:lpstr>Times New Roman</vt:lpstr>
      <vt:lpstr>Wingdings</vt:lpstr>
      <vt:lpstr>Calibri</vt:lpstr>
      <vt:lpstr>Microsoft Sans Serif</vt:lpstr>
      <vt:lpstr>RR</vt:lpstr>
      <vt:lpstr>PowerPoint Presentation</vt:lpstr>
      <vt:lpstr>Natural &amp; External Hazards – Safety Assessment Principles for Nuclear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Manager>brand@Rolls-Royce.com</Manager>
  <Company>Rolls-Royce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Threlfall, David (NNPPI)</dc:creator>
  <cp:keywords>No Classification</cp:keywords>
  <dc:description>Short form with fonts embedded</dc:description>
  <cp:lastModifiedBy>William Threlfall</cp:lastModifiedBy>
  <cp:revision>48</cp:revision>
  <cp:lastPrinted>2023-09-12T14:38:40Z</cp:lastPrinted>
  <dcterms:created xsi:type="dcterms:W3CDTF">2023-08-22T08:17:05Z</dcterms:created>
  <dcterms:modified xsi:type="dcterms:W3CDTF">2023-10-18T15:22:03Z</dcterms:modified>
  <cp:category>Template</cp:category>
  <cp:contentStatus>Font Embedded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94010772-0fd2-4c11-a08b-c1c4e9bc47cc</vt:lpwstr>
  </property>
  <property fmtid="{D5CDD505-2E9C-101B-9397-08002B2CF9AE}" pid="3" name="RRTITUSClassification">
    <vt:lpwstr>No Classification</vt:lpwstr>
  </property>
  <property fmtid="{D5CDD505-2E9C-101B-9397-08002B2CF9AE}" pid="4" name="RRTITUS">
    <vt:lpwstr>No Classification</vt:lpwstr>
  </property>
  <property fmtid="{D5CDD505-2E9C-101B-9397-08002B2CF9AE}" pid="5" name="RetentionDecision">
    <vt:lpwstr>No requirement to retain</vt:lpwstr>
  </property>
  <property fmtid="{D5CDD505-2E9C-101B-9397-08002B2CF9AE}" pid="6" name="ExportControl">
    <vt:lpwstr>No</vt:lpwstr>
  </property>
  <property fmtid="{D5CDD505-2E9C-101B-9397-08002B2CF9AE}" pid="7" name="VisualMarking">
    <vt:lpwstr>No</vt:lpwstr>
  </property>
  <property fmtid="{D5CDD505-2E9C-101B-9397-08002B2CF9AE}" pid="8" name="ContentTypeId">
    <vt:lpwstr>0x0101000646A3490C442E41AC9620621F1F21BE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