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customXmlProperties+xml" PartName="/customXml/itemProps4.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5"/>
  </p:sldMasterIdLst>
  <p:notesMasterIdLst>
    <p:notesMasterId r:id="rId21"/>
  </p:notesMasterIdLst>
  <p:handoutMasterIdLst>
    <p:handoutMasterId r:id="rId22"/>
  </p:handoutMasterIdLst>
  <p:sldIdLst>
    <p:sldId id="287" r:id="rId6"/>
    <p:sldId id="272" r:id="rId7"/>
    <p:sldId id="275" r:id="rId8"/>
    <p:sldId id="273" r:id="rId9"/>
    <p:sldId id="274" r:id="rId10"/>
    <p:sldId id="277" r:id="rId11"/>
    <p:sldId id="280" r:id="rId12"/>
    <p:sldId id="276" r:id="rId13"/>
    <p:sldId id="278" r:id="rId14"/>
    <p:sldId id="279" r:id="rId15"/>
    <p:sldId id="281" r:id="rId16"/>
    <p:sldId id="283" r:id="rId17"/>
    <p:sldId id="288" r:id="rId18"/>
    <p:sldId id="284" r:id="rId19"/>
    <p:sldId id="285" r:id="rId20"/>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2" autoAdjust="0"/>
    <p:restoredTop sz="64822" autoAdjust="0"/>
  </p:normalViewPr>
  <p:slideViewPr>
    <p:cSldViewPr snapToGrid="0" snapToObjects="1">
      <p:cViewPr varScale="1">
        <p:scale>
          <a:sx n="106" d="100"/>
          <a:sy n="106" d="100"/>
        </p:scale>
        <p:origin x="21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19D8E5-7115-446A-8E73-42F51BB0C8D0}"/>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AC233D-C756-4F3E-AF61-377AB5ACF380}"/>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6A37F063-2DE5-42DA-89D8-E2663144B4F5}" type="datetimeFigureOut">
              <a:rPr lang="en-GB" smtClean="0"/>
              <a:t>03/11/2023</a:t>
            </a:fld>
            <a:endParaRPr lang="en-GB"/>
          </a:p>
        </p:txBody>
      </p:sp>
      <p:sp>
        <p:nvSpPr>
          <p:cNvPr id="4" name="Footer Placeholder 3">
            <a:extLst>
              <a:ext uri="{FF2B5EF4-FFF2-40B4-BE49-F238E27FC236}">
                <a16:creationId xmlns:a16="http://schemas.microsoft.com/office/drawing/2014/main" id="{C2A489BD-74DC-4112-8FFE-5291A8AC12F6}"/>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15D5906-1DE7-45C5-9191-8FB17A571222}"/>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1C63C032-C888-4293-A2EA-69A165BB40A0}" type="slidenum">
              <a:rPr lang="en-GB" smtClean="0"/>
              <a:t>‹#›</a:t>
            </a:fld>
            <a:endParaRPr lang="en-GB"/>
          </a:p>
        </p:txBody>
      </p:sp>
    </p:spTree>
    <p:extLst>
      <p:ext uri="{BB962C8B-B14F-4D97-AF65-F5344CB8AC3E}">
        <p14:creationId xmlns:p14="http://schemas.microsoft.com/office/powerpoint/2010/main" val="54377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5C4DE857-2B65-0742-B6F3-30F03B2FB299}" type="datetimeFigureOut">
              <a:rPr lang="en-US" smtClean="0"/>
              <a:t>11/3/2023</a:t>
            </a:fld>
            <a:endParaRPr lang="en-US"/>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146ADCF8-0BE2-8A41-BC5B-15E79F2AF04B}" type="slidenum">
              <a:rPr lang="en-US" smtClean="0"/>
              <a:t>‹#›</a:t>
            </a:fld>
            <a:endParaRPr lang="en-US"/>
          </a:p>
        </p:txBody>
      </p:sp>
    </p:spTree>
    <p:extLst>
      <p:ext uri="{BB962C8B-B14F-4D97-AF65-F5344CB8AC3E}">
        <p14:creationId xmlns:p14="http://schemas.microsoft.com/office/powerpoint/2010/main" val="1512158137"/>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Gareth &amp; Adam.</a:t>
            </a:r>
          </a:p>
          <a:p>
            <a:endParaRPr lang="en-GB" dirty="0"/>
          </a:p>
          <a:p>
            <a:r>
              <a:rPr lang="en-GB" dirty="0"/>
              <a:t>This presentation and accompanying paper has also been produced in collaboration with Tim Boland who is the safety-in-engineering centre-of-expertise lead for Sellafield Ltd. who is in the audience, give us a wave Tim.</a:t>
            </a:r>
          </a:p>
          <a:p>
            <a:endParaRPr lang="en-GB" dirty="0"/>
          </a:p>
          <a:p>
            <a:r>
              <a:rPr lang="en-GB" dirty="0"/>
              <a:t>In the presentation today I’m going to be talking about engineering substantiation in the nuclear industry, with the aim to share learning with wider industries.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a:t>
            </a:fld>
            <a:endParaRPr lang="en-US"/>
          </a:p>
        </p:txBody>
      </p:sp>
    </p:spTree>
    <p:extLst>
      <p:ext uri="{BB962C8B-B14F-4D97-AF65-F5344CB8AC3E}">
        <p14:creationId xmlns:p14="http://schemas.microsoft.com/office/powerpoint/2010/main" val="99557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safety functions can only be fully demonstrated (and therefore substantiated back to our dictionary definitions) after the design phase once they are manufactured, constructed or commissioned. The ability to demonstrate that plant and equipment meet the required specifications during these phases is particularly true for the nuclear industry where intervention once in service can become extremely limited or costly. </a:t>
            </a:r>
          </a:p>
          <a:p>
            <a:endParaRPr lang="en-GB" dirty="0"/>
          </a:p>
          <a:p>
            <a:r>
              <a:rPr lang="en-GB" dirty="0"/>
              <a:t>As a result, it is important that the relative importance to safety, and specific requirements in those phases to close out the substantiation are understood by those carrying out the work activities. This relies on clear articulation of the residual activities to be carried out, and an effective handover between the different teams. </a:t>
            </a:r>
          </a:p>
          <a:p>
            <a:endParaRPr lang="en-GB" dirty="0"/>
          </a:p>
          <a:p>
            <a:r>
              <a:rPr lang="en-GB" dirty="0"/>
              <a:t>It is equally important to make sure that the safety function requirements can be achieved during the manufacturing, construction or commissioning stages. Which involves early engagement between the various teams.</a:t>
            </a:r>
          </a:p>
          <a:p>
            <a:endParaRPr lang="en-GB" dirty="0"/>
          </a:p>
          <a:p>
            <a:r>
              <a:rPr lang="en-GB" dirty="0"/>
              <a:t>Once the safety function has been demonstrated the engineering substantiation report/s will need to be updated with the relevant evidence.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10</a:t>
            </a:fld>
            <a:endParaRPr lang="en-US"/>
          </a:p>
        </p:txBody>
      </p:sp>
    </p:spTree>
    <p:extLst>
      <p:ext uri="{BB962C8B-B14F-4D97-AF65-F5344CB8AC3E}">
        <p14:creationId xmlns:p14="http://schemas.microsoft.com/office/powerpoint/2010/main" val="114648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 safety function has been fully substantiated that is not the end of the substantiation process, and in some ways just the beginning as the equipment providing the safety function will need to be managed throughout the plant operating life to make sure it continues to provide its function. This may include inspections, maintenance, proof testing intervals or any residual risks that cannot be removed during design, manufacture, construction or commissioning. </a:t>
            </a:r>
          </a:p>
          <a:p>
            <a:endParaRPr lang="en-GB" dirty="0"/>
          </a:p>
          <a:p>
            <a:r>
              <a:rPr lang="en-GB" dirty="0"/>
              <a:t>Residual risks may include deterioration mechanisms that over time could reduce the lifespan or capability of plant and equipment. Even something as seemingly benign as not cleaning gutters regularly, which could over time cause blocking and lead to overflowing of rainwater into the building fabric, thereby degrading the structural integrity more rapidly of equipment providing a safety function.</a:t>
            </a:r>
          </a:p>
          <a:p>
            <a:endParaRPr lang="en-GB" dirty="0"/>
          </a:p>
          <a:p>
            <a:r>
              <a:rPr lang="en-GB" dirty="0"/>
              <a:t>Those who operate the equipment need to be informed of the safety function that it is performing so if any issues or problems occur they can quickly coordinate the appropriate corrective actions i.e. stop operations or identify suitable temporary alternatives. </a:t>
            </a:r>
          </a:p>
          <a:p>
            <a:endParaRPr lang="en-GB" dirty="0"/>
          </a:p>
          <a:p>
            <a:r>
              <a:rPr lang="en-GB" dirty="0"/>
              <a:t>The substantiation evidence and residual risks described above can also be used to feed into the initial plant health reports or equivalent means of monitoring an asset’s condition over time. At Sellafield Ltd. system health reports are carried out on a system basis and the aim is to align the substantiation evidence so that the pertinent information can flow into the system health reports from day one.</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11</a:t>
            </a:fld>
            <a:endParaRPr lang="en-US"/>
          </a:p>
        </p:txBody>
      </p:sp>
    </p:spTree>
    <p:extLst>
      <p:ext uri="{BB962C8B-B14F-4D97-AF65-F5344CB8AC3E}">
        <p14:creationId xmlns:p14="http://schemas.microsoft.com/office/powerpoint/2010/main" val="200281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Pipe bridges are commonly used to support pipework, ventilation ducting and services around the Sellafield site.</a:t>
            </a:r>
          </a:p>
          <a:p>
            <a:endParaRPr lang="en-GB" dirty="0"/>
          </a:p>
          <a:p>
            <a:r>
              <a:rPr lang="en-GB" dirty="0"/>
              <a:t>Where the pipework or ducting performs a critical function that could result in a radioactive release on the supporting plants or if direct damage would result in a radiological release then it is important that the pipe bridges are capable of performing their function in a variety of scenarios.</a:t>
            </a:r>
          </a:p>
          <a:p>
            <a:endParaRPr lang="en-GB" dirty="0"/>
          </a:p>
          <a:p>
            <a:r>
              <a:rPr lang="en-GB" dirty="0"/>
              <a:t>For example, where vehicles operate frequently in the vicinity of a pipe bridge then it is credible that an impact from a vehicle could occur, albeit unlikely, accounting for the training and experience required of operators of such machinery. In this case the design team would work with the safety assessors and operations teams to determine what a credible impact could involve e.g. speed and weight of the vehicle. The pipe bridge then needs to demonstrate that it can withstand such an impact and carry on providing the support to the ducting or pipework it is supporting.</a:t>
            </a:r>
          </a:p>
          <a:p>
            <a:endParaRPr lang="en-GB" dirty="0"/>
          </a:p>
          <a:p>
            <a:r>
              <a:rPr lang="en-GB" dirty="0"/>
              <a:t>Depending on the scenario you can find that the safety function driving the design of the plant i.e. the pipe bridge must be designed with that ability incorporated. You can see why it is important to understand the safety requirements of plant and equipment early before the design of plant and equipment has progressed to far, so as to minimise rework. In this case the design team would include the relevant structural calculations and other evidence into the engineering substantiation report. </a:t>
            </a:r>
          </a:p>
          <a:p>
            <a:endParaRPr lang="en-GB" dirty="0"/>
          </a:p>
          <a:p>
            <a:r>
              <a:rPr lang="en-GB" dirty="0"/>
              <a:t>In this example the majority of the evidence to support the substantiation can be demonstrated in the design phase, whereas many safety functions cannot be fully demonstrated (tested) until the later project phases. However, the pipe bridge still needs to be manufactured and installed in line with certain quality requirements and in the correct location/ orientation to ensure it will perform the safety function.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12</a:t>
            </a:fld>
            <a:endParaRPr lang="en-US"/>
          </a:p>
        </p:txBody>
      </p:sp>
    </p:spTree>
    <p:extLst>
      <p:ext uri="{BB962C8B-B14F-4D97-AF65-F5344CB8AC3E}">
        <p14:creationId xmlns:p14="http://schemas.microsoft.com/office/powerpoint/2010/main" val="61304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Hello, my name is Adam Marriott and I work on the design and construction of the new nuclear power station at Hinkley Point C.</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In this example we’re going to look at how the overall safety of entire power station can be linked to and traced to the specification of individual pieces of equipment.</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We start at the top of the tree by defining fundamental safety functions – the absolute must dos - keeping control of these will allow the plant to remain in a safe state.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For Hinkley these have been defined as:</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Control of Fuel Reactivity – in other words keeping the nuclear reaction under control and controlling how fast neutrons are being produced</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Fuel Heat Removal – which covers everything we need to do to get heat out of the reactor</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Confinement of Radioactive Material – which is fairly self-explanatory – keep the nuclear material where it is supposed to be</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However, to get down to the performance of individual pieces of equipment we need to break these functions down into a series of more detailed requirements over a number of levels. To keep this understandable, I’m going to focus on just one system, in this case the emergency feedwater system which supplies water to the steam generators (which are effectively rather large boilers) should the main feedwater system fail. The system, at a very high level consists of four tank/pump pairs to supply and transfer water with an appropriate degree of redundancy.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This system supports the fundamental safety function of Fuel heat removal as the steam generators are part of the chain that transfers heat out of the reactor and boilers without water do not work that well. The fundamental function is broken down into a number of Plant Level Safety Functions which state that we need to be able to, for example maintain enough water in the primary cooling loop to allow core cooling, get heat out of the core and into the coolant and then get that heat from the coolant into the ultimate heat sink, also known as the Bristol Channel.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The emergency feedwater system contributes to the Plant Level Safety Function of removing heat from the reactor coolant to the ultimate heat sink. However, even that is a reasonably complicated affair, so the Plant Level Safety Function is further broken down into Lower Level Safety Functions which, when talking about this system include the ability to remove heat via the steam generators, being able to control the level of water in the steam generators and ensuring that the emergency feed system cannot accidentally drain the steam generators.</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Going down one last level, we reach the Safety Features, which are the functions that a specific system must be able to perform. For the emergency feedwater system these include the start up of a feed train – so getting water flowing, being able to isolate a feed train – to limit water loss should we have a pipe failure and being able to control the water level in a steam generator.</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Finally each safety feature has a series of performance requirements. This is where we get into the guts of the engineering. For the Safety Feature to start up a feed train, the system must, amongst other things, supply 45m/hr of water, it must supply water at less than 50°C, it must establish flow within 20 seconds and have a pump bearing vibration displacement of &lt;75µm</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This then gives us the system performance that is required to maintain nuclear safety. These requirements, along with the others for this system are collated into a Functional Criteria Matrix which is then used as the basis for the design of the commissioning tests for the system.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Calibri" panose="020F0502020204030204" pitchFamily="34" charset="0"/>
              </a:rPr>
              <a:t>Our substantiation can then be made in which it is demonstrated that the system is designed to provide the required safety features, that the system components were manufactured in line with the design, the system was installed as per the design, that appropriate commissioning tests were undertaken and the results appropriately assessed and that future operators have all the information they need to operate the plant safely. Moreover, we can demonstrate a “Golden Thread” following an auditable trail from the Fundamental Safety Functions all the way down to the performance of an individual pump.</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13</a:t>
            </a:fld>
            <a:endParaRPr lang="en-US"/>
          </a:p>
        </p:txBody>
      </p:sp>
    </p:spTree>
    <p:extLst>
      <p:ext uri="{BB962C8B-B14F-4D97-AF65-F5344CB8AC3E}">
        <p14:creationId xmlns:p14="http://schemas.microsoft.com/office/powerpoint/2010/main" val="106312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now going to talk through some key learning points from many years of experience of using the process.</a:t>
            </a:r>
          </a:p>
          <a:p>
            <a:endParaRPr lang="en-GB" dirty="0"/>
          </a:p>
          <a:p>
            <a:r>
              <a:rPr lang="en-GB" dirty="0"/>
              <a:t>These will all seem obvious and possibly dull, but for one reason and another in a project context they can go out the window. They can also have a significant impact if not done correctly.</a:t>
            </a:r>
          </a:p>
          <a:p>
            <a:endParaRPr lang="en-GB" dirty="0"/>
          </a:p>
          <a:p>
            <a:r>
              <a:rPr lang="en-GB" dirty="0"/>
              <a:t>1) First off follow the process, it can be too easy to crack on with the design and safety case, and simply capture everything towards the back end of the project in the required format, however by treating it as a bolt on or afterthought a significant benefit of following the process can be missed. By instead using the engineering substantiation process, particularly the engineering schedule, to guide the development of the design and safety case, this will make for a more joined up, understood and well-reasoned output at the end. The integration can also benefit other non safety aspects.</a:t>
            </a:r>
          </a:p>
          <a:p>
            <a:endParaRPr lang="en-GB" dirty="0"/>
          </a:p>
          <a:p>
            <a:r>
              <a:rPr lang="en-GB" dirty="0"/>
              <a:t>2) Getting the engineering schedule populated to the right level of detail takes some skill, iteration and experience. A common issue is not being specific enough and pitching it at a level of detail that is too high. Whilst this is to be expected in the early stages of a design, as the design maturity increases and things start to take shape, so too should the engineering schedule become more detailed and specific. In particular, the performance requirements need to reach a point where they provide a clear set of quantifiable conditions under which the plant and equipment (SSCs) must operate to achieve the required safety function. At the end of the day engineering is all about numbers, so you should expect lots of numbers to measure against…</a:t>
            </a:r>
          </a:p>
          <a:p>
            <a:endParaRPr lang="en-GB" dirty="0"/>
          </a:p>
          <a:p>
            <a:r>
              <a:rPr lang="en-GB" dirty="0"/>
              <a:t>3) Close working between key disciplines/ parties involved at the right time in a project is very important. Otherwise, decisions can be made that influence the design or safety case that ultimately need changing and depending how advanced the project is when the change is realised, it can be costly and time consuming to correct. Examples of this can include safety claims on engineering equipment that cannot be achieved, or checks that cannot be implemented during manufacturing or commissioning, such as inspecting golden welds. </a:t>
            </a:r>
          </a:p>
          <a:p>
            <a:endParaRPr lang="en-GB" dirty="0"/>
          </a:p>
          <a:p>
            <a:r>
              <a:rPr lang="en-GB" dirty="0"/>
              <a:t>4) Engineering projects often involve large multi-discipline teams which rely on effective communication to convey important information to those who need to know. This is particularly important when you have the long durations and complexity often associated with nuclear facilities or mega projects. But still relevant for projects of all sizes. By establishing what information is important to the different disciplines and how they would like to receive it, this can help to establish good lines of communication within the team so that important information when it comes to engineering substantiation gets correctly conveyed to the right people. </a:t>
            </a:r>
          </a:p>
          <a:p>
            <a:endParaRPr lang="en-GB" dirty="0"/>
          </a:p>
          <a:p>
            <a:r>
              <a:rPr lang="en-GB" dirty="0"/>
              <a:t>5) Production of the engineering substantiation reports often occurs towards the end of the design phase, this can sometimes lead to the undesirable outcome of leaving the majority of the effort of gathering and articulating all the substantiation evidence towards the end. This can run the risk of finding that the engineering evidence is not as robust as first thought and therefore requiring some kind of further work to be undertaken, which in the later stages of a project can be costly. The aim is to progressively gather and articulate the engineering evidence as the design matures, thereby flagging up earlier where any shortfalls might exist. Having a substantiation strategy helps here.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14</a:t>
            </a:fld>
            <a:endParaRPr lang="en-US"/>
          </a:p>
        </p:txBody>
      </p:sp>
    </p:spTree>
    <p:extLst>
      <p:ext uri="{BB962C8B-B14F-4D97-AF65-F5344CB8AC3E}">
        <p14:creationId xmlns:p14="http://schemas.microsoft.com/office/powerpoint/2010/main" val="285109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that has given you a good overview of the substantiation process and I just wanted to bring this presentation to an end by simply highlighting some of the pro’s and con’s of adopting the engineering substantiation process.</a:t>
            </a:r>
          </a:p>
          <a:p>
            <a:endParaRPr lang="en-GB" dirty="0"/>
          </a:p>
          <a:p>
            <a:r>
              <a:rPr lang="en-GB" dirty="0"/>
              <a:t>Some final points I recommend reading the associated paper which goes into further detail than has been possible here.</a:t>
            </a:r>
          </a:p>
          <a:p>
            <a:endParaRPr lang="en-GB" dirty="0"/>
          </a:p>
          <a:p>
            <a:r>
              <a:rPr lang="en-GB" dirty="0"/>
              <a:t>I would also like to thank Adam Marriott and Tim Boland for their contributions and help, as this was not a lone effort.</a:t>
            </a:r>
          </a:p>
          <a:p>
            <a:endParaRPr lang="en-GB" dirty="0"/>
          </a:p>
          <a:p>
            <a:r>
              <a:rPr lang="en-GB" dirty="0"/>
              <a:t>Thank you for listening.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15</a:t>
            </a:fld>
            <a:endParaRPr lang="en-US"/>
          </a:p>
        </p:txBody>
      </p:sp>
    </p:spTree>
    <p:extLst>
      <p:ext uri="{BB962C8B-B14F-4D97-AF65-F5344CB8AC3E}">
        <p14:creationId xmlns:p14="http://schemas.microsoft.com/office/powerpoint/2010/main" val="77781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we mean by engineering substantiation? You have probably come across the term substantiation in the context of engineering before, however in this context it has a specific meaning.</a:t>
            </a:r>
          </a:p>
          <a:p>
            <a:endParaRPr lang="en-GB" dirty="0"/>
          </a:p>
          <a:p>
            <a:r>
              <a:rPr lang="en-GB" dirty="0"/>
              <a:t>I think the best way to explain what engineering substantiation is, is by talking through an example, I will then come back to a definition in the next slide.</a:t>
            </a:r>
          </a:p>
          <a:p>
            <a:endParaRPr lang="en-GB" dirty="0"/>
          </a:p>
          <a:p>
            <a:r>
              <a:rPr lang="en-GB" dirty="0"/>
              <a:t>So, in the photo on the right of the slide you can see a spent nuclear fuel transport flask. This flask was used to transport fuel from power stations around the UK to the </a:t>
            </a:r>
            <a:r>
              <a:rPr lang="en-GB" dirty="0" err="1"/>
              <a:t>ThORP</a:t>
            </a:r>
            <a:r>
              <a:rPr lang="en-GB" dirty="0"/>
              <a:t> at the Sellafield site and here you can see it being lowered into a pond to remove the spent fuel for reprocessing, when </a:t>
            </a:r>
            <a:r>
              <a:rPr lang="en-GB" dirty="0" err="1"/>
              <a:t>THOrP</a:t>
            </a:r>
            <a:r>
              <a:rPr lang="en-GB" dirty="0"/>
              <a:t> was in operation.</a:t>
            </a:r>
          </a:p>
          <a:p>
            <a:endParaRPr lang="en-GB" dirty="0"/>
          </a:p>
          <a:p>
            <a:r>
              <a:rPr lang="en-GB" dirty="0"/>
              <a:t>The purpose of the transport flask is quite simply to prevent the uncontrolled release of radioactive material which could cause harm to workers, the public and the environment. As you might expect this includes during normal operations but also a range of fault scenarios such as drops or impacts.</a:t>
            </a:r>
          </a:p>
          <a:p>
            <a:endParaRPr lang="en-GB" dirty="0"/>
          </a:p>
          <a:p>
            <a:r>
              <a:rPr lang="en-GB" dirty="0"/>
              <a:t>The ability of the transport flask to maintain containment of the contents requires demonstration with appropriate evidence i.e. back to our dictionary definitions. The level of certainty in the evidence or what is considered sufficient evidence, depends on the safety risks to people from exposure to the radioactive material being transported i.e. the higher the risks the higher the confidence required in the engineering to perform its safety function.</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2</a:t>
            </a:fld>
            <a:endParaRPr lang="en-US"/>
          </a:p>
        </p:txBody>
      </p:sp>
    </p:spTree>
    <p:extLst>
      <p:ext uri="{BB962C8B-B14F-4D97-AF65-F5344CB8AC3E}">
        <p14:creationId xmlns:p14="http://schemas.microsoft.com/office/powerpoint/2010/main" val="162749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the basic requirement of engineering substantiation is to:</a:t>
            </a:r>
          </a:p>
          <a:p>
            <a:endParaRPr lang="en-GB" dirty="0"/>
          </a:p>
          <a:p>
            <a:r>
              <a:rPr lang="en-GB" dirty="0"/>
              <a:t>Demonstrate that plant and equipment contributing to safety, by providing what is known as a safety function, achieve all the safety requirements identified in the nuclear safety case.</a:t>
            </a:r>
          </a:p>
          <a:p>
            <a:endParaRPr lang="en-GB" dirty="0"/>
          </a:p>
          <a:p>
            <a:r>
              <a:rPr lang="en-GB" dirty="0"/>
              <a:t>Meaning that the plant or design will perform with regards to safety, in the manner intended and as has been claimed in the nuclear safety case.</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The key distinction with the engineering substantiation process is that its all about safety and has nothing to do with demonstrating functionality and other requirements.</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3</a:t>
            </a:fld>
            <a:endParaRPr lang="en-US"/>
          </a:p>
        </p:txBody>
      </p:sp>
    </p:spTree>
    <p:extLst>
      <p:ext uri="{BB962C8B-B14F-4D97-AF65-F5344CB8AC3E}">
        <p14:creationId xmlns:p14="http://schemas.microsoft.com/office/powerpoint/2010/main" val="99245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where does is come from?</a:t>
            </a:r>
          </a:p>
          <a:p>
            <a:endParaRPr lang="en-GB" dirty="0"/>
          </a:p>
          <a:p>
            <a:r>
              <a:rPr lang="en-GB" dirty="0"/>
              <a:t>I’m not going to dwell on this too much in this presentation, but I think this is important to touch on this because it highlights how the engineering substantiation process is also applicable to meeting broader legislation outside of the nuclear industry, and hence why it might be of interest to other industries and not just nuclear.</a:t>
            </a:r>
          </a:p>
          <a:p>
            <a:endParaRPr lang="en-GB" dirty="0"/>
          </a:p>
          <a:p>
            <a:r>
              <a:rPr lang="en-GB" dirty="0"/>
              <a:t>However, if you’d like to know more about the origins, as with many other aspects of the topic I would encourage you to read the accompanying paper.</a:t>
            </a:r>
          </a:p>
          <a:p>
            <a:endParaRPr lang="en-GB" dirty="0"/>
          </a:p>
          <a:p>
            <a:r>
              <a:rPr lang="en-GB" dirty="0"/>
              <a:t>When we consider the H&amp;SWA and management of H&amp;SW regulations, although not explicitly stated, the activities often necessary to demonstrate that safety risks have been managed to ALARP, requires the identification and demonstration of the adequacy of protective systems put in place throughout the life of the particular plant or operations. Which is a key part of engineering substantiation.</a:t>
            </a:r>
          </a:p>
          <a:p>
            <a:endParaRPr lang="en-GB" dirty="0"/>
          </a:p>
          <a:p>
            <a:r>
              <a:rPr lang="en-GB" dirty="0"/>
              <a:t>Although, its worth saying that helping to demonstrate the achievement of ALARP is just one aspect, and we will discuss further additional short term and long term benefits of the process throughout the presentation.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4</a:t>
            </a:fld>
            <a:endParaRPr lang="en-US"/>
          </a:p>
        </p:txBody>
      </p:sp>
    </p:spTree>
    <p:extLst>
      <p:ext uri="{BB962C8B-B14F-4D97-AF65-F5344CB8AC3E}">
        <p14:creationId xmlns:p14="http://schemas.microsoft.com/office/powerpoint/2010/main" val="68958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I’ve provided some background to engineering substantiation I’m going to take you through the process in a bit more detail.</a:t>
            </a:r>
          </a:p>
          <a:p>
            <a:endParaRPr lang="en-GB" dirty="0"/>
          </a:p>
          <a:p>
            <a:r>
              <a:rPr lang="en-GB" dirty="0"/>
              <a:t>We’ll then take you through some examples from nuclear power generation side at Hinkley Point C and from the reprocessing, decommissioning &amp; storage side at the Sellafield site.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5</a:t>
            </a:fld>
            <a:endParaRPr lang="en-US"/>
          </a:p>
        </p:txBody>
      </p:sp>
    </p:spTree>
    <p:extLst>
      <p:ext uri="{BB962C8B-B14F-4D97-AF65-F5344CB8AC3E}">
        <p14:creationId xmlns:p14="http://schemas.microsoft.com/office/powerpoint/2010/main" val="216009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very start of a project the strategy for implementing and undertaking engineering substantiation should be developed.</a:t>
            </a:r>
          </a:p>
          <a:p>
            <a:endParaRPr lang="en-GB" dirty="0"/>
          </a:p>
          <a:p>
            <a:r>
              <a:rPr lang="en-GB" dirty="0"/>
              <a:t>This includes a strategy and programme of key decisions, deliverables and dates, which support project delivery timescales. This should include all stages of the project lifecycle up to handover to the Operations team to ensure good alignment. </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It should be maintained live and updated through out the project lifecycles as project maturity increases or changes occur.</a:t>
            </a:r>
          </a:p>
          <a:p>
            <a:endParaRPr lang="en-GB" dirty="0"/>
          </a:p>
          <a:p>
            <a:r>
              <a:rPr lang="en-GB" dirty="0"/>
              <a:t>Where it is captured will depend on the scale and timescales of the project or task, so on major projects it might be its own document whereas small tasks might capture this information in other work plan documents.</a:t>
            </a:r>
          </a:p>
          <a:p>
            <a:endParaRPr lang="en-GB" dirty="0"/>
          </a:p>
          <a:p>
            <a:r>
              <a:rPr lang="en-GB" dirty="0"/>
              <a:t>The benefit of developing the strategy upfront is to reduce risks and uncertainties associated with the process and wider safety case in a controlled way. Thereby reducing the chance of significant shortfalls be realised at the back end of a project which can be costly to correct and create project delays.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6</a:t>
            </a:fld>
            <a:endParaRPr lang="en-US"/>
          </a:p>
        </p:txBody>
      </p:sp>
    </p:spTree>
    <p:extLst>
      <p:ext uri="{BB962C8B-B14F-4D97-AF65-F5344CB8AC3E}">
        <p14:creationId xmlns:p14="http://schemas.microsoft.com/office/powerpoint/2010/main" val="208526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thing to explain, is that by schedule it simply refers to the way in which the safety functions are presented as a list in a table arrangement, I have an example coming up on the next slide to demonstrate. There is nothing complicated about it and that is intentional, with the aim to make it simple and easy to follow, and provide consistency.</a:t>
            </a:r>
          </a:p>
          <a:p>
            <a:endParaRPr lang="en-GB" dirty="0"/>
          </a:p>
          <a:p>
            <a:r>
              <a:rPr lang="en-GB" dirty="0"/>
              <a:t>The engineering schedule is a very important aspect of engineering substantiation, if used as intended it becomes a focal point and key communication tool between all the various project team members and ultimately plant personnel. </a:t>
            </a:r>
          </a:p>
          <a:p>
            <a:endParaRPr lang="en-GB" dirty="0"/>
          </a:p>
          <a:p>
            <a:r>
              <a:rPr lang="en-GB" dirty="0"/>
              <a:t>It is maintained live throughout the project phases and it develops alongside the design process, therefore as the design becomes more mature so to does the detailed captured in the schedule.</a:t>
            </a:r>
          </a:p>
          <a:p>
            <a:endParaRPr lang="en-GB" dirty="0"/>
          </a:p>
          <a:p>
            <a:r>
              <a:rPr lang="en-GB" dirty="0"/>
              <a:t>A key point to stress is that the engineering schedule should not just be used as a way of recording the safety functions. Instead to be an effective tool and work as intended, the engineering schedule should be viewed as the glue that binds together the various project activities that are related to process safety. This means using the schedule to provide some structure and instead to drive forward the design with respect to safety and the safety case that supports it, rather than safety being an afterthought or add on. This can be achieved by quite simply having regular meetings with all the disciplines/ teams involved to populate the schedule and then continuously updating/ reviewing it as the design progresses.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7</a:t>
            </a:fld>
            <a:endParaRPr lang="en-US"/>
          </a:p>
        </p:txBody>
      </p:sp>
    </p:spTree>
    <p:extLst>
      <p:ext uri="{BB962C8B-B14F-4D97-AF65-F5344CB8AC3E}">
        <p14:creationId xmlns:p14="http://schemas.microsoft.com/office/powerpoint/2010/main" val="272595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shows the layout and typical contents of the engineering schedule.</a:t>
            </a:r>
          </a:p>
          <a:p>
            <a:endParaRPr lang="en-GB" dirty="0"/>
          </a:p>
          <a:p>
            <a:r>
              <a:rPr lang="en-GB" dirty="0"/>
              <a:t>Starting on the left…</a:t>
            </a:r>
          </a:p>
          <a:p>
            <a:endParaRPr lang="en-GB" dirty="0"/>
          </a:p>
          <a:p>
            <a:r>
              <a:rPr lang="en-GB" dirty="0"/>
              <a:t>The SCC or system, structure, component is simply the plant and equipment providing a safety function, so back to an earlier slide this might be the transport flask, you would also provide a unique number.</a:t>
            </a:r>
          </a:p>
          <a:p>
            <a:endParaRPr lang="en-GB" dirty="0"/>
          </a:p>
          <a:p>
            <a:r>
              <a:rPr lang="en-GB" dirty="0"/>
              <a:t>Next we provide a high level description of the safety function, so in the case of the transport flask it might be to provide containment of the spent fuel contents.</a:t>
            </a:r>
          </a:p>
          <a:p>
            <a:endParaRPr lang="en-GB" dirty="0"/>
          </a:p>
          <a:p>
            <a:r>
              <a:rPr lang="en-GB" dirty="0"/>
              <a:t>Then we include what’s known as a safety function class, which effectively categorises the importance of the safety function in terms of safety.</a:t>
            </a:r>
          </a:p>
          <a:p>
            <a:endParaRPr lang="en-GB" dirty="0"/>
          </a:p>
          <a:p>
            <a:r>
              <a:rPr lang="en-GB" dirty="0"/>
              <a:t>Next we define the safety designation which describes what aspect of safety the plant and equipment to providing protection against i.e. environmental, COMAH etc. it also defines the </a:t>
            </a:r>
            <a:r>
              <a:rPr lang="en-GB" dirty="0" err="1"/>
              <a:t>PfD</a:t>
            </a:r>
            <a:r>
              <a:rPr lang="en-GB" dirty="0"/>
              <a:t> for safety instrumented systems.</a:t>
            </a:r>
          </a:p>
          <a:p>
            <a:endParaRPr lang="en-GB" dirty="0"/>
          </a:p>
          <a:p>
            <a:r>
              <a:rPr lang="en-GB" dirty="0"/>
              <a:t>Very important column next is the performance requirement this defines the specific limits and conditions under which the SSC must provide its safety function e.g. under what conditions is the transport flask expected to maintain containment so maximum and minimum ambient temperature for example.</a:t>
            </a:r>
          </a:p>
          <a:p>
            <a:endParaRPr lang="en-GB" dirty="0"/>
          </a:p>
          <a:p>
            <a:r>
              <a:rPr lang="en-GB" dirty="0"/>
              <a:t>And lastly we have a column to reference out to the associated safety case documents and underpinning evidence etc.</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8</a:t>
            </a:fld>
            <a:endParaRPr lang="en-US"/>
          </a:p>
        </p:txBody>
      </p:sp>
    </p:spTree>
    <p:extLst>
      <p:ext uri="{BB962C8B-B14F-4D97-AF65-F5344CB8AC3E}">
        <p14:creationId xmlns:p14="http://schemas.microsoft.com/office/powerpoint/2010/main" val="4145731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engineering substantiation record documents the conclusions, arguments and evidence that demonstrate the adequacy of the SSC to meet its safety function. The record will justify, assess and demonstrate, at a level appropriate to the safety contribution, that the SSC will deliver the safety function throughout the lifecycle of the asset. The record should include appropriate information and arguments to demonstrate how the SSC is substantiated and should reference out to supporting underpinning evidence.</a:t>
            </a:r>
          </a:p>
          <a:p>
            <a:endParaRPr lang="en-GB" dirty="0"/>
          </a:p>
          <a:p>
            <a:r>
              <a:rPr lang="en-GB" dirty="0"/>
              <a:t>The substantiation evidence is about laying out clearly and logically the justification of the ability of the SSC to achieve its safety function, such that reasonable, and suitably qualified and experienced peers can review and challenge the arguments and evidence as necessary. Often this detail is tacit and obscured so it is not easy to unpick (commercial issues can even make it impossible), which is one of the main reasons for presenting it in this way to avoid oversights or misjudgements. </a:t>
            </a:r>
          </a:p>
          <a:p>
            <a:endParaRPr lang="en-GB" dirty="0"/>
          </a:p>
          <a:p>
            <a:r>
              <a:rPr lang="en-GB" dirty="0"/>
              <a:t>The engineering substantiation evidence can be recorded in any number of formats to suit the application, what is already available and the preferences of the operations team who will own it for the lifecycle of the facility.</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9</a:t>
            </a:fld>
            <a:endParaRPr lang="en-US"/>
          </a:p>
        </p:txBody>
      </p:sp>
    </p:spTree>
    <p:extLst>
      <p:ext uri="{BB962C8B-B14F-4D97-AF65-F5344CB8AC3E}">
        <p14:creationId xmlns:p14="http://schemas.microsoft.com/office/powerpoint/2010/main" val="278179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pic>
        <p:nvPicPr>
          <p:cNvPr id="13" name="Picture 12" descr="A picture containing clipart, vector graphics&#10;&#10;Description automatically generated">
            <a:extLst>
              <a:ext uri="{FF2B5EF4-FFF2-40B4-BE49-F238E27FC236}">
                <a16:creationId xmlns:a16="http://schemas.microsoft.com/office/drawing/2014/main" id="{F8B69F79-AA17-F840-BE12-A18AA8A50543}"/>
              </a:ext>
            </a:extLst>
          </p:cNvPr>
          <p:cNvPicPr>
            <a:picLocks noChangeAspect="1"/>
          </p:cNvPicPr>
          <p:nvPr/>
        </p:nvPicPr>
        <p:blipFill>
          <a:blip r:embed="rId2"/>
          <a:stretch>
            <a:fillRect/>
          </a:stretch>
        </p:blipFill>
        <p:spPr>
          <a:xfrm>
            <a:off x="3928375" y="2859343"/>
            <a:ext cx="4064000" cy="787400"/>
          </a:xfrm>
          <a:prstGeom prst="rect">
            <a:avLst/>
          </a:prstGeom>
        </p:spPr>
      </p:pic>
      <p:sp>
        <p:nvSpPr>
          <p:cNvPr id="2" name="Footer Placeholder 1">
            <a:extLst>
              <a:ext uri="{FF2B5EF4-FFF2-40B4-BE49-F238E27FC236}">
                <a16:creationId xmlns:a16="http://schemas.microsoft.com/office/drawing/2014/main" id="{CA11C5A0-3BD0-46D7-9681-86E84BE11368}"/>
              </a:ext>
            </a:extLst>
          </p:cNvPr>
          <p:cNvSpPr>
            <a:spLocks noGrp="1"/>
          </p:cNvSpPr>
          <p:nvPr>
            <p:ph type="ftr" sz="quarter" idx="10"/>
          </p:nvPr>
        </p:nvSpPr>
        <p:spPr/>
        <p:txBody>
          <a:bodyPr/>
          <a:lstStyle>
            <a:lvl1pPr>
              <a:defRPr>
                <a:solidFill>
                  <a:schemeClr val="tx1"/>
                </a:solidFill>
              </a:defRPr>
            </a:lvl1pPr>
          </a:lstStyle>
          <a:p>
            <a:r>
              <a:rPr lang="en-GB" dirty="0"/>
              <a:t>[OFFICIAL]</a:t>
            </a:r>
          </a:p>
        </p:txBody>
      </p:sp>
    </p:spTree>
    <p:extLst>
      <p:ext uri="{BB962C8B-B14F-4D97-AF65-F5344CB8AC3E}">
        <p14:creationId xmlns:p14="http://schemas.microsoft.com/office/powerpoint/2010/main" val="276149541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versed logo slide">
    <p:bg>
      <p:bgPr>
        <a:solidFill>
          <a:schemeClr val="bg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A74F331-77FA-F648-872B-D2BA67EC453E}"/>
              </a:ext>
            </a:extLst>
          </p:cNvPr>
          <p:cNvPicPr>
            <a:picLocks noChangeAspect="1"/>
          </p:cNvPicPr>
          <p:nvPr/>
        </p:nvPicPr>
        <p:blipFill>
          <a:blip r:embed="rId2"/>
          <a:stretch>
            <a:fillRect/>
          </a:stretch>
        </p:blipFill>
        <p:spPr>
          <a:xfrm>
            <a:off x="3894508" y="2855264"/>
            <a:ext cx="4064000" cy="774700"/>
          </a:xfrm>
          <a:prstGeom prst="rect">
            <a:avLst/>
          </a:prstGeom>
        </p:spPr>
      </p:pic>
      <p:sp>
        <p:nvSpPr>
          <p:cNvPr id="2" name="Footer Placeholder 1">
            <a:extLst>
              <a:ext uri="{FF2B5EF4-FFF2-40B4-BE49-F238E27FC236}">
                <a16:creationId xmlns:a16="http://schemas.microsoft.com/office/drawing/2014/main" id="{4BA8FC64-AA86-4737-A609-6E63DC889F54}"/>
              </a:ext>
            </a:extLst>
          </p:cNvPr>
          <p:cNvSpPr>
            <a:spLocks noGrp="1"/>
          </p:cNvSpPr>
          <p:nvPr>
            <p:ph type="ftr" sz="quarter" idx="10"/>
          </p:nvPr>
        </p:nvSpPr>
        <p:spPr/>
        <p:txBody>
          <a:bodyPr/>
          <a:lstStyle/>
          <a:p>
            <a:r>
              <a:rPr lang="en-GB" dirty="0"/>
              <a:t>[OFFICIAL]</a:t>
            </a:r>
          </a:p>
        </p:txBody>
      </p:sp>
    </p:spTree>
    <p:extLst>
      <p:ext uri="{BB962C8B-B14F-4D97-AF65-F5344CB8AC3E}">
        <p14:creationId xmlns:p14="http://schemas.microsoft.com/office/powerpoint/2010/main" val="5919649"/>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F86DCA3-F5A4-1B4D-9DA3-2217EBE58B24}"/>
              </a:ext>
            </a:extLst>
          </p:cNvPr>
          <p:cNvPicPr>
            <a:picLocks noChangeAspect="1"/>
          </p:cNvPicPr>
          <p:nvPr/>
        </p:nvPicPr>
        <p:blipFill>
          <a:blip r:embed="rId2"/>
          <a:stretch>
            <a:fillRect/>
          </a:stretch>
        </p:blipFill>
        <p:spPr>
          <a:xfrm>
            <a:off x="520931" y="389138"/>
            <a:ext cx="2873609" cy="554419"/>
          </a:xfrm>
          <a:prstGeom prst="rect">
            <a:avLst/>
          </a:prstGeom>
        </p:spPr>
      </p:pic>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971204" y="2463657"/>
            <a:ext cx="10515600" cy="843078"/>
          </a:xfrm>
          <a:prstGeom prst="rect">
            <a:avLst/>
          </a:prstGeom>
        </p:spPr>
        <p:txBody>
          <a:bodyPr vert="horz" lIns="91440" tIns="45720" rIns="91440" bIns="45720" rtlCol="0" anchor="t">
            <a:normAutofit/>
          </a:bodyPr>
          <a:lstStyle>
            <a:lvl1pPr>
              <a:defRPr sz="4700" b="1" i="0">
                <a:solidFill>
                  <a:schemeClr val="tx2"/>
                </a:solidFill>
                <a:latin typeface="Georgia" panose="02040502050405020303" pitchFamily="18" charset="0"/>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971204" y="3364924"/>
            <a:ext cx="10515600" cy="1742498"/>
          </a:xfrm>
          <a:prstGeom prst="rect">
            <a:avLst/>
          </a:prstGeom>
        </p:spPr>
        <p:txBody>
          <a:bodyPr vert="horz" lIns="91440" tIns="45720" rIns="91440" bIns="45720" rtlCol="0">
            <a:normAutofit/>
          </a:bodyPr>
          <a:lstStyle>
            <a:lvl1pPr marL="0" indent="0">
              <a:buNone/>
              <a:defRPr sz="2800" b="0" i="0">
                <a:solidFill>
                  <a:schemeClr val="tx2"/>
                </a:solidFill>
                <a:latin typeface="Georgia" panose="02040502050405020303" pitchFamily="18" charset="0"/>
                <a:cs typeface="Arial" panose="020B0604020202020204" pitchFamily="34" charset="0"/>
              </a:defRPr>
            </a:lvl1pPr>
          </a:lstStyle>
          <a:p>
            <a:pPr lvl="0"/>
            <a:r>
              <a:rPr lang="en-US" dirty="0"/>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971204" y="5998903"/>
            <a:ext cx="2743200" cy="365125"/>
          </a:xfrm>
          <a:prstGeom prst="rect">
            <a:avLst/>
          </a:prstGeom>
        </p:spPr>
        <p:txBody>
          <a:bodyPr vert="horz" lIns="91440" tIns="45720" rIns="91440" bIns="45720" rtlCol="0" anchor="ctr"/>
          <a:lstStyle>
            <a:lvl1pPr algn="l">
              <a:defRPr sz="1200" b="1" i="0">
                <a:solidFill>
                  <a:srgbClr val="00313C"/>
                </a:solidFill>
                <a:latin typeface="Arial" panose="020B0604020202020204" pitchFamily="34" charset="0"/>
                <a:cs typeface="Arial" panose="020B0604020202020204" pitchFamily="34" charset="0"/>
              </a:defRPr>
            </a:lvl1pPr>
          </a:lstStyle>
          <a:p>
            <a:endParaRPr lang="en-US" dirty="0"/>
          </a:p>
        </p:txBody>
      </p:sp>
      <p:sp>
        <p:nvSpPr>
          <p:cNvPr id="9" name="Footer Placeholder 1">
            <a:extLst>
              <a:ext uri="{FF2B5EF4-FFF2-40B4-BE49-F238E27FC236}">
                <a16:creationId xmlns:a16="http://schemas.microsoft.com/office/drawing/2014/main" id="{621E0B7E-4DDE-4143-9777-8A60A81224A9}"/>
              </a:ext>
            </a:extLst>
          </p:cNvPr>
          <p:cNvSpPr>
            <a:spLocks noGrp="1"/>
          </p:cNvSpPr>
          <p:nvPr>
            <p:ph type="ftr" sz="quarter" idx="10"/>
          </p:nvPr>
        </p:nvSpPr>
        <p:spPr>
          <a:xfrm>
            <a:off x="4038600" y="6356350"/>
            <a:ext cx="4114800" cy="365125"/>
          </a:xfrm>
        </p:spPr>
        <p:txBody>
          <a:bodyPr/>
          <a:lstStyle>
            <a:lvl1pPr>
              <a:defRPr>
                <a:solidFill>
                  <a:schemeClr val="tx1"/>
                </a:solidFill>
              </a:defRPr>
            </a:lvl1pPr>
          </a:lstStyle>
          <a:p>
            <a:r>
              <a:rPr lang="en-GB" dirty="0"/>
              <a:t>[OFFICIAL]</a:t>
            </a:r>
          </a:p>
        </p:txBody>
      </p:sp>
      <p:pic>
        <p:nvPicPr>
          <p:cNvPr id="2" name="Picture 1">
            <a:extLst>
              <a:ext uri="{FF2B5EF4-FFF2-40B4-BE49-F238E27FC236}">
                <a16:creationId xmlns:a16="http://schemas.microsoft.com/office/drawing/2014/main" id="{20308A68-9506-46C8-B606-16247189F567}"/>
              </a:ext>
            </a:extLst>
          </p:cNvPr>
          <p:cNvPicPr>
            <a:picLocks noChangeAspect="1"/>
          </p:cNvPicPr>
          <p:nvPr userDrawn="1"/>
        </p:nvPicPr>
        <p:blipFill>
          <a:blip r:embed="rId3"/>
          <a:stretch>
            <a:fillRect/>
          </a:stretch>
        </p:blipFill>
        <p:spPr>
          <a:xfrm>
            <a:off x="9069557" y="0"/>
            <a:ext cx="2039112" cy="1257300"/>
          </a:xfrm>
          <a:prstGeom prst="rect">
            <a:avLst/>
          </a:prstGeom>
        </p:spPr>
      </p:pic>
    </p:spTree>
    <p:extLst>
      <p:ext uri="{BB962C8B-B14F-4D97-AF65-F5344CB8AC3E}">
        <p14:creationId xmlns:p14="http://schemas.microsoft.com/office/powerpoint/2010/main" val="6418741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versed title slide">
    <p:bg>
      <p:bgPr>
        <a:solidFill>
          <a:schemeClr val="bg2"/>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971204" y="2463657"/>
            <a:ext cx="10515600" cy="843078"/>
          </a:xfrm>
          <a:prstGeom prst="rect">
            <a:avLst/>
          </a:prstGeom>
        </p:spPr>
        <p:txBody>
          <a:bodyPr vert="horz" lIns="91440" tIns="45720" rIns="91440" bIns="45720" rtlCol="0" anchor="t">
            <a:normAutofit/>
          </a:bodyPr>
          <a:lstStyle>
            <a:lvl1pPr>
              <a:defRPr sz="4700" b="1" i="0">
                <a:solidFill>
                  <a:schemeClr val="tx1"/>
                </a:solidFill>
                <a:latin typeface="Georgia" panose="02040502050405020303" pitchFamily="18" charset="0"/>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971204" y="3364924"/>
            <a:ext cx="10515600" cy="1742498"/>
          </a:xfrm>
          <a:prstGeom prst="rect">
            <a:avLst/>
          </a:prstGeom>
          <a:solidFill>
            <a:schemeClr val="bg2"/>
          </a:solidFill>
        </p:spPr>
        <p:txBody>
          <a:bodyPr vert="horz" lIns="91440" tIns="45720" rIns="91440" bIns="45720" rtlCol="0">
            <a:normAutofit/>
          </a:bodyPr>
          <a:lstStyle>
            <a:lvl1pPr marL="0" indent="0">
              <a:buNone/>
              <a:defRPr sz="2800" b="0" i="0">
                <a:solidFill>
                  <a:schemeClr val="accent1"/>
                </a:solidFill>
                <a:latin typeface="Georgia" panose="02040502050405020303" pitchFamily="18" charset="0"/>
                <a:cs typeface="Arial" panose="020B0604020202020204" pitchFamily="34" charset="0"/>
              </a:defRPr>
            </a:lvl1pPr>
          </a:lstStyle>
          <a:p>
            <a:pPr lvl="0"/>
            <a:r>
              <a:rPr lang="en-US" dirty="0"/>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971204" y="5998903"/>
            <a:ext cx="2743200" cy="365125"/>
          </a:xfrm>
          <a:prstGeom prst="rect">
            <a:avLst/>
          </a:prstGeom>
        </p:spPr>
        <p:txBody>
          <a:bodyPr vert="horz" lIns="91440" tIns="45720" rIns="91440" bIns="45720" rtlCol="0" anchor="ctr"/>
          <a:lstStyle>
            <a:lvl1pPr algn="l">
              <a:defRPr sz="1200" b="1" i="0">
                <a:solidFill>
                  <a:schemeClr val="tx1"/>
                </a:solidFill>
                <a:latin typeface="Arial" panose="020B0604020202020204" pitchFamily="34" charset="0"/>
                <a:cs typeface="Arial" panose="020B0604020202020204" pitchFamily="34" charset="0"/>
              </a:defRPr>
            </a:lvl1pPr>
          </a:lstStyle>
          <a:p>
            <a:endParaRPr lang="en-US" dirty="0"/>
          </a:p>
        </p:txBody>
      </p:sp>
      <p:pic>
        <p:nvPicPr>
          <p:cNvPr id="4" name="Picture 3" descr="A close up of a logo&#10;&#10;Description automatically generated">
            <a:extLst>
              <a:ext uri="{FF2B5EF4-FFF2-40B4-BE49-F238E27FC236}">
                <a16:creationId xmlns:a16="http://schemas.microsoft.com/office/drawing/2014/main" id="{68198D74-BE12-1D4D-B396-F6D080FB73A2}"/>
              </a:ext>
            </a:extLst>
          </p:cNvPr>
          <p:cNvPicPr>
            <a:picLocks noChangeAspect="1"/>
          </p:cNvPicPr>
          <p:nvPr/>
        </p:nvPicPr>
        <p:blipFill>
          <a:blip r:embed="rId2"/>
          <a:stretch>
            <a:fillRect/>
          </a:stretch>
        </p:blipFill>
        <p:spPr>
          <a:xfrm>
            <a:off x="523598" y="392021"/>
            <a:ext cx="2870942" cy="556245"/>
          </a:xfrm>
          <a:prstGeom prst="rect">
            <a:avLst/>
          </a:prstGeom>
        </p:spPr>
      </p:pic>
      <p:sp>
        <p:nvSpPr>
          <p:cNvPr id="8" name="Footer Placeholder 1">
            <a:extLst>
              <a:ext uri="{FF2B5EF4-FFF2-40B4-BE49-F238E27FC236}">
                <a16:creationId xmlns:a16="http://schemas.microsoft.com/office/drawing/2014/main" id="{7E37A896-F6DA-4634-983A-EF683A1A4D1A}"/>
              </a:ext>
            </a:extLst>
          </p:cNvPr>
          <p:cNvSpPr>
            <a:spLocks noGrp="1"/>
          </p:cNvSpPr>
          <p:nvPr>
            <p:ph type="ftr" sz="quarter" idx="10"/>
          </p:nvPr>
        </p:nvSpPr>
        <p:spPr>
          <a:xfrm>
            <a:off x="4038600" y="6356350"/>
            <a:ext cx="4114800" cy="365125"/>
          </a:xfrm>
        </p:spPr>
        <p:txBody>
          <a:bodyPr/>
          <a:lstStyle/>
          <a:p>
            <a:r>
              <a:rPr lang="en-GB" dirty="0"/>
              <a:t>[OFFICIAL]</a:t>
            </a:r>
          </a:p>
        </p:txBody>
      </p:sp>
    </p:spTree>
    <p:extLst>
      <p:ext uri="{BB962C8B-B14F-4D97-AF65-F5344CB8AC3E}">
        <p14:creationId xmlns:p14="http://schemas.microsoft.com/office/powerpoint/2010/main" val="260794807"/>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FC9CD-74ED-1543-928D-1AEA0959A3AD}"/>
              </a:ext>
            </a:extLst>
          </p:cNvPr>
          <p:cNvSpPr/>
          <p:nvPr/>
        </p:nvSpPr>
        <p:spPr>
          <a:xfrm>
            <a:off x="0" y="6037200"/>
            <a:ext cx="12192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971204" y="805701"/>
            <a:ext cx="10515600" cy="848533"/>
          </a:xfrm>
          <a:prstGeom prst="rect">
            <a:avLst/>
          </a:prstGeom>
        </p:spPr>
        <p:txBody>
          <a:bodyPr vert="horz" lIns="91440" tIns="45720" rIns="91440" bIns="45720" rtlCol="0" anchor="t">
            <a:normAutofit/>
          </a:bodyPr>
          <a:lstStyle>
            <a:lvl1pPr>
              <a:defRPr sz="3200" b="1" i="0">
                <a:solidFill>
                  <a:schemeClr val="tx2"/>
                </a:solidFill>
                <a:latin typeface="Georgia" panose="02040502050405020303" pitchFamily="18" charset="0"/>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971204" y="1909511"/>
            <a:ext cx="10515600" cy="3934336"/>
          </a:xfrm>
          <a:prstGeom prst="rect">
            <a:avLst/>
          </a:prstGeom>
        </p:spPr>
        <p:txBody>
          <a:bodyPr vert="horz" lIns="91440" tIns="45720" rIns="91440" bIns="45720" rtlCol="0">
            <a:normAutofit/>
          </a:bodyPr>
          <a:lstStyle>
            <a:lvl1pPr marL="360000" indent="-360000" defTabSz="360000">
              <a:lnSpc>
                <a:spcPct val="100000"/>
              </a:lnSpc>
              <a:spcBef>
                <a:spcPts val="600"/>
              </a:spcBef>
              <a:spcAft>
                <a:spcPts val="600"/>
              </a:spcAft>
              <a:defRPr sz="2000" b="0" i="0">
                <a:solidFill>
                  <a:schemeClr val="tx2"/>
                </a:solidFill>
                <a:latin typeface="Arial" panose="020B0604020202020204" pitchFamily="34" charset="0"/>
                <a:cs typeface="Arial" panose="020B0604020202020204" pitchFamily="34" charset="0"/>
              </a:defRPr>
            </a:lvl1pPr>
            <a:lvl2pPr marL="720000" indent="-360000" defTabSz="360000">
              <a:lnSpc>
                <a:spcPct val="100000"/>
              </a:lnSpc>
              <a:spcBef>
                <a:spcPts val="600"/>
              </a:spcBef>
              <a:spcAft>
                <a:spcPts val="600"/>
              </a:spcAft>
              <a:defRPr sz="1600" b="0" i="0">
                <a:solidFill>
                  <a:schemeClr val="tx2"/>
                </a:solidFill>
                <a:latin typeface="Arial" panose="020B0604020202020204" pitchFamily="34" charset="0"/>
                <a:cs typeface="Arial" panose="020B0604020202020204" pitchFamily="34" charset="0"/>
              </a:defRPr>
            </a:lvl2pPr>
            <a:lvl3pPr marL="1080000" indent="-360000" defTabSz="360000">
              <a:lnSpc>
                <a:spcPct val="100000"/>
              </a:lnSpc>
              <a:spcBef>
                <a:spcPts val="600"/>
              </a:spcBef>
              <a:spcAft>
                <a:spcPts val="600"/>
              </a:spcAft>
              <a:defRPr sz="1600" b="0" i="0">
                <a:solidFill>
                  <a:schemeClr val="tx2"/>
                </a:solidFill>
                <a:latin typeface="Arial" panose="020B0604020202020204" pitchFamily="34" charset="0"/>
                <a:cs typeface="Arial" panose="020B0604020202020204" pitchFamily="34" charset="0"/>
              </a:defRPr>
            </a:lvl3pPr>
            <a:lvl4pPr marL="1440000" indent="-360000" defTabSz="360000">
              <a:lnSpc>
                <a:spcPct val="100000"/>
              </a:lnSpc>
              <a:spcBef>
                <a:spcPts val="600"/>
              </a:spcBef>
              <a:spcAft>
                <a:spcPts val="600"/>
              </a:spcAft>
              <a:defRPr sz="1600" b="0" i="0">
                <a:solidFill>
                  <a:schemeClr val="tx2"/>
                </a:solidFill>
                <a:latin typeface="Arial" panose="020B0604020202020204" pitchFamily="34" charset="0"/>
                <a:cs typeface="Arial" panose="020B0604020202020204" pitchFamily="34" charset="0"/>
              </a:defRPr>
            </a:lvl4pPr>
            <a:lvl5pPr marL="1800000" indent="-360000" defTabSz="360000">
              <a:lnSpc>
                <a:spcPct val="100000"/>
              </a:lnSpc>
              <a:spcBef>
                <a:spcPts val="600"/>
              </a:spcBef>
              <a:spcAft>
                <a:spcPts val="600"/>
              </a:spcAft>
              <a:defRPr sz="1600"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5FF24083-2F2A-6A49-AE73-7506214D131F}"/>
              </a:ext>
            </a:extLst>
          </p:cNvPr>
          <p:cNvPicPr>
            <a:picLocks noChangeAspect="1"/>
          </p:cNvPicPr>
          <p:nvPr userDrawn="1"/>
        </p:nvPicPr>
        <p:blipFill>
          <a:blip r:embed="rId2"/>
          <a:stretch>
            <a:fillRect/>
          </a:stretch>
        </p:blipFill>
        <p:spPr>
          <a:xfrm>
            <a:off x="371198" y="6214533"/>
            <a:ext cx="2385492" cy="462189"/>
          </a:xfrm>
          <a:prstGeom prst="rect">
            <a:avLst/>
          </a:prstGeom>
        </p:spPr>
      </p:pic>
      <p:sp>
        <p:nvSpPr>
          <p:cNvPr id="2" name="Footer Placeholder 1">
            <a:extLst>
              <a:ext uri="{FF2B5EF4-FFF2-40B4-BE49-F238E27FC236}">
                <a16:creationId xmlns:a16="http://schemas.microsoft.com/office/drawing/2014/main" id="{86A1295C-BB20-414A-9C35-644A70376CD7}"/>
              </a:ext>
            </a:extLst>
          </p:cNvPr>
          <p:cNvSpPr>
            <a:spLocks noGrp="1"/>
          </p:cNvSpPr>
          <p:nvPr>
            <p:ph type="ftr" sz="quarter" idx="10"/>
          </p:nvPr>
        </p:nvSpPr>
        <p:spPr/>
        <p:txBody>
          <a:bodyPr/>
          <a:lstStyle>
            <a:lvl1pPr>
              <a:defRPr>
                <a:solidFill>
                  <a:schemeClr val="bg1"/>
                </a:solidFill>
              </a:defRPr>
            </a:lvl1pPr>
          </a:lstStyle>
          <a:p>
            <a:r>
              <a:rPr lang="en-GB" dirty="0"/>
              <a:t>[OFFICIAL]</a:t>
            </a:r>
          </a:p>
        </p:txBody>
      </p:sp>
    </p:spTree>
    <p:extLst>
      <p:ext uri="{BB962C8B-B14F-4D97-AF65-F5344CB8AC3E}">
        <p14:creationId xmlns:p14="http://schemas.microsoft.com/office/powerpoint/2010/main" val="1032308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versed text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0E7A3-C03C-184E-8FCD-46142B1ADA69}"/>
              </a:ext>
            </a:extLst>
          </p:cNvPr>
          <p:cNvSpPr/>
          <p:nvPr/>
        </p:nvSpPr>
        <p:spPr>
          <a:xfrm>
            <a:off x="0" y="6037200"/>
            <a:ext cx="12192000" cy="82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971204" y="805701"/>
            <a:ext cx="10515600" cy="848533"/>
          </a:xfrm>
          <a:prstGeom prst="rect">
            <a:avLst/>
          </a:prstGeom>
        </p:spPr>
        <p:txBody>
          <a:bodyPr vert="horz" lIns="91440" tIns="45720" rIns="91440" bIns="45720" rtlCol="0" anchor="t">
            <a:normAutofit/>
          </a:bodyPr>
          <a:lstStyle>
            <a:lvl1pPr>
              <a:defRPr sz="3200" b="1" i="0">
                <a:solidFill>
                  <a:schemeClr val="bg2"/>
                </a:solidFill>
                <a:latin typeface="Georgia" panose="02040502050405020303" pitchFamily="18" charset="0"/>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971204" y="1909511"/>
            <a:ext cx="10515600" cy="3934336"/>
          </a:xfrm>
          <a:prstGeom prst="rect">
            <a:avLst/>
          </a:prstGeom>
        </p:spPr>
        <p:txBody>
          <a:bodyPr vert="horz" lIns="91440" tIns="45720" rIns="91440" bIns="45720" rtlCol="0">
            <a:normAutofit/>
          </a:bodyPr>
          <a:lstStyle>
            <a:lvl1pPr marL="360000" indent="-360000" defTabSz="360000">
              <a:lnSpc>
                <a:spcPct val="100000"/>
              </a:lnSpc>
              <a:spcBef>
                <a:spcPts val="600"/>
              </a:spcBef>
              <a:spcAft>
                <a:spcPts val="600"/>
              </a:spcAft>
              <a:defRPr sz="2000" b="0" i="0">
                <a:solidFill>
                  <a:schemeClr val="bg2"/>
                </a:solidFill>
                <a:latin typeface="Arial" panose="020B0604020202020204" pitchFamily="34" charset="0"/>
                <a:cs typeface="Arial" panose="020B0604020202020204" pitchFamily="34" charset="0"/>
              </a:defRPr>
            </a:lvl1pPr>
            <a:lvl2pPr marL="720000" indent="-360000" defTabSz="360000">
              <a:lnSpc>
                <a:spcPct val="100000"/>
              </a:lnSpc>
              <a:spcBef>
                <a:spcPts val="600"/>
              </a:spcBef>
              <a:spcAft>
                <a:spcPts val="600"/>
              </a:spcAft>
              <a:defRPr sz="1600" b="0" i="0">
                <a:solidFill>
                  <a:schemeClr val="bg2"/>
                </a:solidFill>
                <a:latin typeface="Arial" panose="020B0604020202020204" pitchFamily="34" charset="0"/>
                <a:cs typeface="Arial" panose="020B0604020202020204" pitchFamily="34" charset="0"/>
              </a:defRPr>
            </a:lvl2pPr>
            <a:lvl3pPr marL="1080000" indent="-360000" defTabSz="360000">
              <a:lnSpc>
                <a:spcPct val="100000"/>
              </a:lnSpc>
              <a:spcBef>
                <a:spcPts val="600"/>
              </a:spcBef>
              <a:spcAft>
                <a:spcPts val="600"/>
              </a:spcAft>
              <a:defRPr sz="1600" b="0" i="0">
                <a:solidFill>
                  <a:schemeClr val="bg2"/>
                </a:solidFill>
                <a:latin typeface="Arial" panose="020B0604020202020204" pitchFamily="34" charset="0"/>
                <a:cs typeface="Arial" panose="020B0604020202020204" pitchFamily="34" charset="0"/>
              </a:defRPr>
            </a:lvl3pPr>
            <a:lvl4pPr marL="1440000" indent="-360000" defTabSz="360000">
              <a:lnSpc>
                <a:spcPct val="100000"/>
              </a:lnSpc>
              <a:spcBef>
                <a:spcPts val="600"/>
              </a:spcBef>
              <a:spcAft>
                <a:spcPts val="600"/>
              </a:spcAft>
              <a:defRPr sz="1600" b="0" i="0">
                <a:solidFill>
                  <a:schemeClr val="bg2"/>
                </a:solidFill>
                <a:latin typeface="Arial" panose="020B0604020202020204" pitchFamily="34" charset="0"/>
                <a:cs typeface="Arial" panose="020B0604020202020204" pitchFamily="34" charset="0"/>
              </a:defRPr>
            </a:lvl4pPr>
            <a:lvl5pPr marL="1800000" indent="-360000" defTabSz="360000">
              <a:lnSpc>
                <a:spcPct val="100000"/>
              </a:lnSpc>
              <a:spcBef>
                <a:spcPts val="600"/>
              </a:spcBef>
              <a:spcAft>
                <a:spcPts val="600"/>
              </a:spcAft>
              <a:defRPr sz="1600" b="0" i="0">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close up of a sign&#10;&#10;Description automatically generated">
            <a:extLst>
              <a:ext uri="{FF2B5EF4-FFF2-40B4-BE49-F238E27FC236}">
                <a16:creationId xmlns:a16="http://schemas.microsoft.com/office/drawing/2014/main" id="{874C645D-8FBF-4E47-BC62-2EB0F388195F}"/>
              </a:ext>
            </a:extLst>
          </p:cNvPr>
          <p:cNvPicPr>
            <a:picLocks noChangeAspect="1"/>
          </p:cNvPicPr>
          <p:nvPr/>
        </p:nvPicPr>
        <p:blipFill>
          <a:blip r:embed="rId2"/>
          <a:stretch>
            <a:fillRect/>
          </a:stretch>
        </p:blipFill>
        <p:spPr>
          <a:xfrm>
            <a:off x="458641" y="6200561"/>
            <a:ext cx="2385492" cy="460244"/>
          </a:xfrm>
          <a:prstGeom prst="rect">
            <a:avLst/>
          </a:prstGeom>
        </p:spPr>
      </p:pic>
      <p:sp>
        <p:nvSpPr>
          <p:cNvPr id="3" name="Footer Placeholder 2">
            <a:extLst>
              <a:ext uri="{FF2B5EF4-FFF2-40B4-BE49-F238E27FC236}">
                <a16:creationId xmlns:a16="http://schemas.microsoft.com/office/drawing/2014/main" id="{39429A5E-A9C2-4AED-9223-682AFD07FCF5}"/>
              </a:ext>
            </a:extLst>
          </p:cNvPr>
          <p:cNvSpPr>
            <a:spLocks noGrp="1"/>
          </p:cNvSpPr>
          <p:nvPr>
            <p:ph type="ftr" sz="quarter" idx="10"/>
          </p:nvPr>
        </p:nvSpPr>
        <p:spPr/>
        <p:txBody>
          <a:bodyPr/>
          <a:lstStyle>
            <a:lvl1pPr>
              <a:defRPr>
                <a:solidFill>
                  <a:schemeClr val="bg1"/>
                </a:solidFill>
              </a:defRPr>
            </a:lvl1pPr>
          </a:lstStyle>
          <a:p>
            <a:r>
              <a:rPr lang="en-GB" dirty="0"/>
              <a:t>[OFFICIAL]</a:t>
            </a:r>
          </a:p>
        </p:txBody>
      </p:sp>
      <p:pic>
        <p:nvPicPr>
          <p:cNvPr id="4" name="Picture 3">
            <a:extLst>
              <a:ext uri="{FF2B5EF4-FFF2-40B4-BE49-F238E27FC236}">
                <a16:creationId xmlns:a16="http://schemas.microsoft.com/office/drawing/2014/main" id="{CD57FA01-ECF1-4805-AA1E-58771790213E}"/>
              </a:ext>
            </a:extLst>
          </p:cNvPr>
          <p:cNvPicPr>
            <a:picLocks noChangeAspect="1"/>
          </p:cNvPicPr>
          <p:nvPr userDrawn="1"/>
        </p:nvPicPr>
        <p:blipFill>
          <a:blip r:embed="rId3"/>
          <a:stretch>
            <a:fillRect/>
          </a:stretch>
        </p:blipFill>
        <p:spPr>
          <a:xfrm>
            <a:off x="9181684" y="5600700"/>
            <a:ext cx="2039112" cy="1257300"/>
          </a:xfrm>
          <a:prstGeom prst="rect">
            <a:avLst/>
          </a:prstGeom>
        </p:spPr>
      </p:pic>
    </p:spTree>
    <p:extLst>
      <p:ext uri="{BB962C8B-B14F-4D97-AF65-F5344CB8AC3E}">
        <p14:creationId xmlns:p14="http://schemas.microsoft.com/office/powerpoint/2010/main" val="1153641850"/>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E1EA5-B8CB-4B48-8B19-4CB36A45363D}"/>
              </a:ext>
            </a:extLst>
          </p:cNvPr>
          <p:cNvSpPr/>
          <p:nvPr/>
        </p:nvSpPr>
        <p:spPr>
          <a:xfrm>
            <a:off x="0" y="6037200"/>
            <a:ext cx="12192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3">
            <a:extLst>
              <a:ext uri="{FF2B5EF4-FFF2-40B4-BE49-F238E27FC236}">
                <a16:creationId xmlns:a16="http://schemas.microsoft.com/office/drawing/2014/main" id="{097CB96C-C191-0346-90D6-D85DDDFA2D79}"/>
              </a:ext>
            </a:extLst>
          </p:cNvPr>
          <p:cNvSpPr>
            <a:spLocks noGrp="1"/>
          </p:cNvSpPr>
          <p:nvPr>
            <p:ph type="pic" sz="quarter" idx="10"/>
          </p:nvPr>
        </p:nvSpPr>
        <p:spPr>
          <a:xfrm>
            <a:off x="0" y="0"/>
            <a:ext cx="12192000" cy="6037200"/>
          </a:xfrm>
          <a:prstGeom prst="rect">
            <a:avLst/>
          </a:prstGeom>
          <a:solidFill>
            <a:schemeClr val="bg1">
              <a:lumMod val="85000"/>
            </a:schemeClr>
          </a:solidFill>
        </p:spPr>
        <p:txBody>
          <a:bodyPr/>
          <a:lstStyle/>
          <a:p>
            <a:r>
              <a:rPr lang="en-US"/>
              <a:t>Click icon to add picture</a:t>
            </a:r>
          </a:p>
        </p:txBody>
      </p:sp>
      <p:pic>
        <p:nvPicPr>
          <p:cNvPr id="6" name="Picture 5" descr="A close up of a logo&#10;&#10;Description automatically generated">
            <a:extLst>
              <a:ext uri="{FF2B5EF4-FFF2-40B4-BE49-F238E27FC236}">
                <a16:creationId xmlns:a16="http://schemas.microsoft.com/office/drawing/2014/main" id="{2DDA2510-504C-074D-BF95-ACD7152E70FC}"/>
              </a:ext>
            </a:extLst>
          </p:cNvPr>
          <p:cNvPicPr>
            <a:picLocks noChangeAspect="1"/>
          </p:cNvPicPr>
          <p:nvPr userDrawn="1"/>
        </p:nvPicPr>
        <p:blipFill>
          <a:blip r:embed="rId2"/>
          <a:stretch>
            <a:fillRect/>
          </a:stretch>
        </p:blipFill>
        <p:spPr>
          <a:xfrm>
            <a:off x="371198" y="6214533"/>
            <a:ext cx="2385492" cy="462189"/>
          </a:xfrm>
          <a:prstGeom prst="rect">
            <a:avLst/>
          </a:prstGeom>
        </p:spPr>
      </p:pic>
      <p:sp>
        <p:nvSpPr>
          <p:cNvPr id="2" name="Footer Placeholder 1">
            <a:extLst>
              <a:ext uri="{FF2B5EF4-FFF2-40B4-BE49-F238E27FC236}">
                <a16:creationId xmlns:a16="http://schemas.microsoft.com/office/drawing/2014/main" id="{6B40A575-CFC7-439F-A442-7AF3C6140591}"/>
              </a:ext>
            </a:extLst>
          </p:cNvPr>
          <p:cNvSpPr>
            <a:spLocks noGrp="1"/>
          </p:cNvSpPr>
          <p:nvPr>
            <p:ph type="ftr" sz="quarter" idx="11"/>
          </p:nvPr>
        </p:nvSpPr>
        <p:spPr/>
        <p:txBody>
          <a:bodyPr/>
          <a:lstStyle>
            <a:lvl1pPr>
              <a:defRPr>
                <a:solidFill>
                  <a:schemeClr val="bg1"/>
                </a:solidFill>
              </a:defRPr>
            </a:lvl1pPr>
          </a:lstStyle>
          <a:p>
            <a:r>
              <a:rPr lang="en-GB" dirty="0"/>
              <a:t>[OFFICIAL]</a:t>
            </a:r>
          </a:p>
        </p:txBody>
      </p:sp>
    </p:spTree>
    <p:extLst>
      <p:ext uri="{BB962C8B-B14F-4D97-AF65-F5344CB8AC3E}">
        <p14:creationId xmlns:p14="http://schemas.microsoft.com/office/powerpoint/2010/main" val="119019038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620C78-9D85-4D3A-A9A4-CF37B3EEA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solidFill>
              </a:defRPr>
            </a:lvl1pPr>
          </a:lstStyle>
          <a:p>
            <a:r>
              <a:rPr lang="en-GB" dirty="0"/>
              <a:t>[OFFICIAL]</a:t>
            </a:r>
          </a:p>
        </p:txBody>
      </p:sp>
    </p:spTree>
    <p:extLst>
      <p:ext uri="{BB962C8B-B14F-4D97-AF65-F5344CB8AC3E}">
        <p14:creationId xmlns:p14="http://schemas.microsoft.com/office/powerpoint/2010/main" val="8355704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Lst>
  <p:transition spd="slow">
    <p:fade/>
  </p:transition>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6234-66E8-45C5-92A7-6A8459931354}"/>
              </a:ext>
            </a:extLst>
          </p:cNvPr>
          <p:cNvSpPr>
            <a:spLocks noGrp="1"/>
          </p:cNvSpPr>
          <p:nvPr>
            <p:ph type="title"/>
          </p:nvPr>
        </p:nvSpPr>
        <p:spPr>
          <a:xfrm>
            <a:off x="971204" y="1915896"/>
            <a:ext cx="10515600" cy="1346050"/>
          </a:xfrm>
        </p:spPr>
        <p:txBody>
          <a:bodyPr/>
          <a:lstStyle/>
          <a:p>
            <a:pPr algn="ctr"/>
            <a:r>
              <a:rPr lang="en-GB" dirty="0"/>
              <a:t>Engineering Substantiation in the Nuclear Industry</a:t>
            </a:r>
          </a:p>
        </p:txBody>
      </p:sp>
      <p:sp>
        <p:nvSpPr>
          <p:cNvPr id="3" name="Content Placeholder 2">
            <a:extLst>
              <a:ext uri="{FF2B5EF4-FFF2-40B4-BE49-F238E27FC236}">
                <a16:creationId xmlns:a16="http://schemas.microsoft.com/office/drawing/2014/main" id="{B11F7A29-F1C8-455B-8710-2964E757E179}"/>
              </a:ext>
            </a:extLst>
          </p:cNvPr>
          <p:cNvSpPr>
            <a:spLocks noGrp="1"/>
          </p:cNvSpPr>
          <p:nvPr>
            <p:ph idx="1"/>
          </p:nvPr>
        </p:nvSpPr>
        <p:spPr>
          <a:xfrm>
            <a:off x="971204" y="3597482"/>
            <a:ext cx="10515600" cy="2103891"/>
          </a:xfrm>
        </p:spPr>
        <p:txBody>
          <a:bodyPr/>
          <a:lstStyle/>
          <a:p>
            <a:pPr algn="ctr" rtl="0"/>
            <a:r>
              <a:rPr lang="en-GB" sz="1800" b="0" i="0" u="none" strike="noStrike" kern="1200" baseline="0" dirty="0">
                <a:solidFill>
                  <a:srgbClr val="00303C"/>
                </a:solidFill>
                <a:latin typeface="Georgia" panose="02040502050405020303" pitchFamily="18" charset="0"/>
              </a:rPr>
              <a:t>Gareth Davies, Safety-in-Engineering Centre of Expertise, Sellafield Ltd.</a:t>
            </a:r>
          </a:p>
          <a:p>
            <a:pPr algn="ctr" rtl="0"/>
            <a:endParaRPr lang="en-GB" sz="200" b="0" i="0" u="none" strike="noStrike" kern="1200" baseline="0" dirty="0">
              <a:solidFill>
                <a:srgbClr val="00303C"/>
              </a:solidFill>
              <a:latin typeface="Georgia" panose="02040502050405020303" pitchFamily="18" charset="0"/>
            </a:endParaRPr>
          </a:p>
          <a:p>
            <a:pPr algn="ctr" rtl="0"/>
            <a:r>
              <a:rPr lang="en-GB" sz="1800" b="0" i="0" u="none" strike="noStrike" kern="1200" baseline="0" dirty="0">
                <a:solidFill>
                  <a:srgbClr val="00303C"/>
                </a:solidFill>
                <a:latin typeface="Georgia" panose="02040502050405020303" pitchFamily="18" charset="0"/>
              </a:rPr>
              <a:t>Adam Marriott, Chief Mechanical Engineer, Hinkley Point C Project, EDF Energy.</a:t>
            </a:r>
          </a:p>
          <a:p>
            <a:pPr algn="ctr" rtl="0"/>
            <a:endParaRPr lang="en-GB" sz="200" b="0" i="0" u="none" strike="noStrike" kern="1200" baseline="0" dirty="0">
              <a:solidFill>
                <a:srgbClr val="00303C"/>
              </a:solidFill>
              <a:latin typeface="Georgia" panose="02040502050405020303" pitchFamily="18" charset="0"/>
            </a:endParaRPr>
          </a:p>
          <a:p>
            <a:pPr algn="ctr" rtl="0"/>
            <a:r>
              <a:rPr lang="en-GB" sz="1800" b="0" i="0" u="none" strike="noStrike" kern="1200" baseline="0" dirty="0">
                <a:solidFill>
                  <a:srgbClr val="00303C"/>
                </a:solidFill>
                <a:latin typeface="Georgia" panose="02040502050405020303" pitchFamily="18" charset="0"/>
              </a:rPr>
              <a:t>Tim Boland, Safety-in-Engineering Centre of Expertise Lead, Sellafield Ltd.</a:t>
            </a:r>
            <a:endParaRPr lang="en-US" sz="1800" b="0" i="0" u="none" strike="noStrike" kern="1200" baseline="0" dirty="0">
              <a:solidFill>
                <a:srgbClr val="00303C"/>
              </a:solidFill>
              <a:latin typeface="Georgia" panose="02040502050405020303" pitchFamily="18" charset="0"/>
            </a:endParaRPr>
          </a:p>
          <a:p>
            <a:endParaRPr lang="en-GB" dirty="0"/>
          </a:p>
        </p:txBody>
      </p:sp>
    </p:spTree>
    <p:extLst>
      <p:ext uri="{BB962C8B-B14F-4D97-AF65-F5344CB8AC3E}">
        <p14:creationId xmlns:p14="http://schemas.microsoft.com/office/powerpoint/2010/main" val="3241484968"/>
      </p:ext>
    </p:extLst>
  </p:cSld>
  <p:clrMapOvr>
    <a:masterClrMapping/>
  </p:clrMapOvr>
  <p:transition spd="slow" advTm="40652">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Manufacturing, Construction &amp; </a:t>
            </a:r>
            <a:br>
              <a:rPr lang="en-GB" dirty="0">
                <a:solidFill>
                  <a:schemeClr val="bg2"/>
                </a:solidFill>
              </a:rPr>
            </a:br>
            <a:r>
              <a:rPr lang="en-GB" dirty="0">
                <a:solidFill>
                  <a:schemeClr val="bg2"/>
                </a:solidFill>
              </a:rPr>
              <a:t>Commissioning</a:t>
            </a:r>
          </a:p>
        </p:txBody>
      </p:sp>
      <p:sp>
        <p:nvSpPr>
          <p:cNvPr id="5" name="Content Placeholder 4">
            <a:extLst>
              <a:ext uri="{FF2B5EF4-FFF2-40B4-BE49-F238E27FC236}">
                <a16:creationId xmlns:a16="http://schemas.microsoft.com/office/drawing/2014/main" id="{C730C047-174F-4E75-89A5-0CA43DCEB1B9}"/>
              </a:ext>
            </a:extLst>
          </p:cNvPr>
          <p:cNvSpPr>
            <a:spLocks noGrp="1"/>
          </p:cNvSpPr>
          <p:nvPr>
            <p:ph idx="1"/>
          </p:nvPr>
        </p:nvSpPr>
        <p:spPr>
          <a:xfrm>
            <a:off x="971204" y="2463800"/>
            <a:ext cx="7849375" cy="3537866"/>
          </a:xfrm>
        </p:spPr>
        <p:txBody>
          <a:bodyPr/>
          <a:lstStyle/>
          <a:p>
            <a:r>
              <a:rPr lang="en-GB" dirty="0">
                <a:solidFill>
                  <a:schemeClr val="bg2"/>
                </a:solidFill>
              </a:rPr>
              <a:t>Majority of safety functions are fully demonstrated during these phases.</a:t>
            </a:r>
          </a:p>
          <a:p>
            <a:r>
              <a:rPr lang="en-GB" dirty="0">
                <a:solidFill>
                  <a:schemeClr val="bg2"/>
                </a:solidFill>
              </a:rPr>
              <a:t>Importance of plant and equipment to safety needs to be effectively communicated.</a:t>
            </a:r>
          </a:p>
          <a:p>
            <a:r>
              <a:rPr lang="en-GB" dirty="0">
                <a:solidFill>
                  <a:schemeClr val="bg2"/>
                </a:solidFill>
              </a:rPr>
              <a:t>Including specific activities or measures that need to be incorporated.</a:t>
            </a:r>
          </a:p>
          <a:p>
            <a:r>
              <a:rPr lang="en-GB" dirty="0">
                <a:solidFill>
                  <a:schemeClr val="bg2"/>
                </a:solidFill>
              </a:rPr>
              <a:t>Engineering substantiation record may need updating.</a:t>
            </a:r>
          </a:p>
          <a:p>
            <a:endParaRPr lang="en-GB" dirty="0">
              <a:solidFill>
                <a:schemeClr val="bg2"/>
              </a:solidFill>
            </a:endParaRPr>
          </a:p>
        </p:txBody>
      </p:sp>
      <p:pic>
        <p:nvPicPr>
          <p:cNvPr id="7" name="Picture 6" descr="A group of people in safety gear standing on a construction site&#10;&#10;Description automatically generated">
            <a:extLst>
              <a:ext uri="{FF2B5EF4-FFF2-40B4-BE49-F238E27FC236}">
                <a16:creationId xmlns:a16="http://schemas.microsoft.com/office/drawing/2014/main" id="{712EBAE9-0670-4884-99FC-A34939C8DA3E}"/>
              </a:ext>
            </a:extLst>
          </p:cNvPr>
          <p:cNvPicPr>
            <a:picLocks noChangeAspect="1"/>
          </p:cNvPicPr>
          <p:nvPr/>
        </p:nvPicPr>
        <p:blipFill>
          <a:blip r:embed="rId3"/>
          <a:stretch>
            <a:fillRect/>
          </a:stretch>
        </p:blipFill>
        <p:spPr>
          <a:xfrm>
            <a:off x="8670050" y="3012198"/>
            <a:ext cx="3085265" cy="1810658"/>
          </a:xfrm>
          <a:prstGeom prst="rect">
            <a:avLst/>
          </a:prstGeom>
        </p:spPr>
      </p:pic>
    </p:spTree>
    <p:extLst>
      <p:ext uri="{BB962C8B-B14F-4D97-AF65-F5344CB8AC3E}">
        <p14:creationId xmlns:p14="http://schemas.microsoft.com/office/powerpoint/2010/main" val="4052071218"/>
      </p:ext>
    </p:extLst>
  </p:cSld>
  <p:clrMapOvr>
    <a:masterClrMapping/>
  </p:clrMapOvr>
  <p:transition spd="slow" advTm="140437">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Operations &amp; Decommissioning</a:t>
            </a:r>
          </a:p>
        </p:txBody>
      </p:sp>
      <p:sp>
        <p:nvSpPr>
          <p:cNvPr id="5" name="Content Placeholder 4">
            <a:extLst>
              <a:ext uri="{FF2B5EF4-FFF2-40B4-BE49-F238E27FC236}">
                <a16:creationId xmlns:a16="http://schemas.microsoft.com/office/drawing/2014/main" id="{E5433A90-3E6D-465D-B52A-FDA21CFAFC0A}"/>
              </a:ext>
            </a:extLst>
          </p:cNvPr>
          <p:cNvSpPr>
            <a:spLocks noGrp="1"/>
          </p:cNvSpPr>
          <p:nvPr>
            <p:ph idx="1"/>
          </p:nvPr>
        </p:nvSpPr>
        <p:spPr>
          <a:xfrm>
            <a:off x="971204" y="1909511"/>
            <a:ext cx="7982696" cy="3934336"/>
          </a:xfrm>
        </p:spPr>
        <p:txBody>
          <a:bodyPr/>
          <a:lstStyle/>
          <a:p>
            <a:r>
              <a:rPr lang="en-GB" dirty="0">
                <a:solidFill>
                  <a:schemeClr val="bg2"/>
                </a:solidFill>
              </a:rPr>
              <a:t>Informs operations of the important safety functions.</a:t>
            </a:r>
          </a:p>
          <a:p>
            <a:r>
              <a:rPr lang="en-GB" dirty="0">
                <a:solidFill>
                  <a:schemeClr val="bg2"/>
                </a:solidFill>
              </a:rPr>
              <a:t>Information feeds in working level documents.</a:t>
            </a:r>
          </a:p>
          <a:p>
            <a:r>
              <a:rPr lang="en-GB" dirty="0">
                <a:solidFill>
                  <a:schemeClr val="bg2"/>
                </a:solidFill>
              </a:rPr>
              <a:t>Informs inspection, maintenance and testing activities throughout operations.</a:t>
            </a:r>
          </a:p>
          <a:p>
            <a:r>
              <a:rPr lang="en-GB" dirty="0">
                <a:solidFill>
                  <a:schemeClr val="bg2"/>
                </a:solidFill>
              </a:rPr>
              <a:t>Informs of any residual risks.</a:t>
            </a:r>
          </a:p>
          <a:p>
            <a:r>
              <a:rPr lang="en-GB" dirty="0">
                <a:solidFill>
                  <a:schemeClr val="bg2"/>
                </a:solidFill>
              </a:rPr>
              <a:t>Maintained live throughout operations.</a:t>
            </a:r>
          </a:p>
          <a:p>
            <a:r>
              <a:rPr lang="en-GB" dirty="0">
                <a:solidFill>
                  <a:schemeClr val="bg2"/>
                </a:solidFill>
              </a:rPr>
              <a:t>Can inform investment decisions or improvement activities.</a:t>
            </a:r>
          </a:p>
          <a:p>
            <a:r>
              <a:rPr lang="en-GB" dirty="0">
                <a:solidFill>
                  <a:schemeClr val="bg2"/>
                </a:solidFill>
              </a:rPr>
              <a:t>System health reports – day 0.</a:t>
            </a:r>
          </a:p>
          <a:p>
            <a:endParaRPr lang="en-GB" dirty="0">
              <a:solidFill>
                <a:schemeClr val="bg2"/>
              </a:solidFill>
            </a:endParaRPr>
          </a:p>
        </p:txBody>
      </p:sp>
      <p:pic>
        <p:nvPicPr>
          <p:cNvPr id="3" name="Picture 2" descr="A person wearing a safety vest and headphones looking at a computer screen&#10;&#10;Description automatically generated">
            <a:extLst>
              <a:ext uri="{FF2B5EF4-FFF2-40B4-BE49-F238E27FC236}">
                <a16:creationId xmlns:a16="http://schemas.microsoft.com/office/drawing/2014/main" id="{628C60ED-377E-4C38-A63A-5B8DCDFBD876}"/>
              </a:ext>
            </a:extLst>
          </p:cNvPr>
          <p:cNvPicPr>
            <a:picLocks noChangeAspect="1"/>
          </p:cNvPicPr>
          <p:nvPr/>
        </p:nvPicPr>
        <p:blipFill>
          <a:blip r:embed="rId3"/>
          <a:stretch>
            <a:fillRect/>
          </a:stretch>
        </p:blipFill>
        <p:spPr>
          <a:xfrm>
            <a:off x="8953899" y="2547143"/>
            <a:ext cx="2767364" cy="1813842"/>
          </a:xfrm>
          <a:prstGeom prst="rect">
            <a:avLst/>
          </a:prstGeom>
        </p:spPr>
      </p:pic>
    </p:spTree>
    <p:extLst>
      <p:ext uri="{BB962C8B-B14F-4D97-AF65-F5344CB8AC3E}">
        <p14:creationId xmlns:p14="http://schemas.microsoft.com/office/powerpoint/2010/main" val="2200180515"/>
      </p:ext>
    </p:extLst>
  </p:cSld>
  <p:clrMapOvr>
    <a:masterClrMapping/>
  </p:clrMapOvr>
  <p:transition spd="slow" advTm="193754">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a:xfrm>
            <a:off x="971204" y="805701"/>
            <a:ext cx="10947514" cy="848533"/>
          </a:xfrm>
        </p:spPr>
        <p:txBody>
          <a:bodyPr/>
          <a:lstStyle/>
          <a:p>
            <a:r>
              <a:rPr lang="en-GB" dirty="0">
                <a:solidFill>
                  <a:schemeClr val="bg2"/>
                </a:solidFill>
              </a:rPr>
              <a:t>Example: Nuclear Decommissioning, </a:t>
            </a:r>
            <a:br>
              <a:rPr lang="en-GB" dirty="0">
                <a:solidFill>
                  <a:schemeClr val="bg2"/>
                </a:solidFill>
              </a:rPr>
            </a:br>
            <a:r>
              <a:rPr lang="en-GB" dirty="0">
                <a:solidFill>
                  <a:schemeClr val="bg2"/>
                </a:solidFill>
              </a:rPr>
              <a:t>Reprocessing &amp; Storage</a:t>
            </a:r>
          </a:p>
        </p:txBody>
      </p:sp>
      <p:sp>
        <p:nvSpPr>
          <p:cNvPr id="5" name="Content Placeholder 4">
            <a:extLst>
              <a:ext uri="{FF2B5EF4-FFF2-40B4-BE49-F238E27FC236}">
                <a16:creationId xmlns:a16="http://schemas.microsoft.com/office/drawing/2014/main" id="{BD7FEF2B-30D4-4ED6-9588-A9ACC5DE77E2}"/>
              </a:ext>
            </a:extLst>
          </p:cNvPr>
          <p:cNvSpPr>
            <a:spLocks noGrp="1"/>
          </p:cNvSpPr>
          <p:nvPr>
            <p:ph idx="1"/>
          </p:nvPr>
        </p:nvSpPr>
        <p:spPr>
          <a:xfrm>
            <a:off x="971204" y="2056957"/>
            <a:ext cx="7468979" cy="3934336"/>
          </a:xfrm>
        </p:spPr>
        <p:txBody>
          <a:bodyPr/>
          <a:lstStyle/>
          <a:p>
            <a:pPr marL="0" indent="0">
              <a:buNone/>
            </a:pPr>
            <a:r>
              <a:rPr lang="en-GB" u="sng" dirty="0">
                <a:solidFill>
                  <a:schemeClr val="bg2"/>
                </a:solidFill>
              </a:rPr>
              <a:t>Pipe Bridge Supports:-</a:t>
            </a:r>
          </a:p>
          <a:p>
            <a:r>
              <a:rPr lang="en-GB" dirty="0">
                <a:solidFill>
                  <a:schemeClr val="bg2"/>
                </a:solidFill>
              </a:rPr>
              <a:t>Used widely on the site.</a:t>
            </a:r>
          </a:p>
          <a:p>
            <a:r>
              <a:rPr lang="en-GB" dirty="0">
                <a:solidFill>
                  <a:schemeClr val="bg2"/>
                </a:solidFill>
              </a:rPr>
              <a:t>Carry ventilation pipework, ducting, essential services etc.</a:t>
            </a:r>
          </a:p>
          <a:p>
            <a:r>
              <a:rPr lang="en-GB" dirty="0">
                <a:solidFill>
                  <a:schemeClr val="bg2"/>
                </a:solidFill>
              </a:rPr>
              <a:t>Complex site often brings supports into close proximity with vehicles.</a:t>
            </a:r>
          </a:p>
          <a:p>
            <a:r>
              <a:rPr lang="en-GB" dirty="0">
                <a:solidFill>
                  <a:schemeClr val="bg2"/>
                </a:solidFill>
              </a:rPr>
              <a:t>Need to demonstrate ability to withstand credible impacts (faults) if failure can result in radiological harm.</a:t>
            </a:r>
          </a:p>
          <a:p>
            <a:r>
              <a:rPr lang="en-GB" dirty="0">
                <a:solidFill>
                  <a:schemeClr val="bg2"/>
                </a:solidFill>
              </a:rPr>
              <a:t>The safety requirement can end up driving the design of the pipe bridge support.</a:t>
            </a:r>
          </a:p>
          <a:p>
            <a:endParaRPr lang="en-GB" dirty="0">
              <a:solidFill>
                <a:schemeClr val="bg2"/>
              </a:solidFill>
            </a:endParaRPr>
          </a:p>
        </p:txBody>
      </p:sp>
      <p:pic>
        <p:nvPicPr>
          <p:cNvPr id="2" name="Picture 1">
            <a:extLst>
              <a:ext uri="{FF2B5EF4-FFF2-40B4-BE49-F238E27FC236}">
                <a16:creationId xmlns:a16="http://schemas.microsoft.com/office/drawing/2014/main" id="{DC97CFDE-3DAF-43B1-AECD-8294A0956C3F}"/>
              </a:ext>
            </a:extLst>
          </p:cNvPr>
          <p:cNvPicPr>
            <a:picLocks noChangeAspect="1"/>
          </p:cNvPicPr>
          <p:nvPr/>
        </p:nvPicPr>
        <p:blipFill>
          <a:blip r:embed="rId3"/>
          <a:stretch>
            <a:fillRect/>
          </a:stretch>
        </p:blipFill>
        <p:spPr>
          <a:xfrm>
            <a:off x="9054649" y="1988641"/>
            <a:ext cx="2472220" cy="3260366"/>
          </a:xfrm>
          <a:prstGeom prst="rect">
            <a:avLst/>
          </a:prstGeom>
        </p:spPr>
      </p:pic>
    </p:spTree>
    <p:extLst>
      <p:ext uri="{BB962C8B-B14F-4D97-AF65-F5344CB8AC3E}">
        <p14:creationId xmlns:p14="http://schemas.microsoft.com/office/powerpoint/2010/main" val="1683182262"/>
      </p:ext>
    </p:extLst>
  </p:cSld>
  <p:clrMapOvr>
    <a:masterClrMapping/>
  </p:clrMapOvr>
  <p:transition spd="slow" advTm="153237">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Example: Nuclear Power Generation</a:t>
            </a:r>
          </a:p>
        </p:txBody>
      </p:sp>
      <p:sp>
        <p:nvSpPr>
          <p:cNvPr id="5" name="Content Placeholder 4">
            <a:extLst>
              <a:ext uri="{FF2B5EF4-FFF2-40B4-BE49-F238E27FC236}">
                <a16:creationId xmlns:a16="http://schemas.microsoft.com/office/drawing/2014/main" id="{379ECDF3-6E9E-4A70-AFF1-C43E78AF79E6}"/>
              </a:ext>
            </a:extLst>
          </p:cNvPr>
          <p:cNvSpPr>
            <a:spLocks noGrp="1"/>
          </p:cNvSpPr>
          <p:nvPr>
            <p:ph idx="1"/>
          </p:nvPr>
        </p:nvSpPr>
        <p:spPr>
          <a:xfrm>
            <a:off x="971204" y="1654234"/>
            <a:ext cx="10515600" cy="4189613"/>
          </a:xfrm>
        </p:spPr>
        <p:txBody>
          <a:bodyPr>
            <a:normAutofit fontScale="92500" lnSpcReduction="10000"/>
          </a:bodyPr>
          <a:lstStyle/>
          <a:p>
            <a:pPr marL="0" indent="0">
              <a:buNone/>
            </a:pPr>
            <a:r>
              <a:rPr lang="en-GB" dirty="0">
                <a:solidFill>
                  <a:schemeClr val="bg2"/>
                </a:solidFill>
              </a:rPr>
              <a:t>How do you demonstrate an entire power station is safe?</a:t>
            </a:r>
          </a:p>
          <a:p>
            <a:r>
              <a:rPr lang="en-GB" dirty="0">
                <a:solidFill>
                  <a:schemeClr val="bg2"/>
                </a:solidFill>
              </a:rPr>
              <a:t>Three fundamental safety functions</a:t>
            </a:r>
          </a:p>
          <a:p>
            <a:pPr lvl="1"/>
            <a:r>
              <a:rPr lang="en-GB" dirty="0">
                <a:solidFill>
                  <a:schemeClr val="bg2"/>
                </a:solidFill>
              </a:rPr>
              <a:t>E.g. Fuel Heat Removal</a:t>
            </a:r>
          </a:p>
          <a:p>
            <a:r>
              <a:rPr lang="en-GB" dirty="0">
                <a:solidFill>
                  <a:schemeClr val="bg2"/>
                </a:solidFill>
              </a:rPr>
              <a:t>Broken down into Plant Level Safety functions</a:t>
            </a:r>
          </a:p>
          <a:p>
            <a:pPr lvl="1"/>
            <a:r>
              <a:rPr lang="en-GB" dirty="0">
                <a:solidFill>
                  <a:schemeClr val="bg2"/>
                </a:solidFill>
              </a:rPr>
              <a:t>E.g. Remove heat from the reactor coolant to the ultimate heat sink</a:t>
            </a:r>
          </a:p>
          <a:p>
            <a:r>
              <a:rPr lang="en-GB" dirty="0">
                <a:solidFill>
                  <a:schemeClr val="bg2"/>
                </a:solidFill>
              </a:rPr>
              <a:t>Then to Lower Level Safety Functions</a:t>
            </a:r>
          </a:p>
          <a:p>
            <a:pPr lvl="1"/>
            <a:r>
              <a:rPr lang="en-GB" dirty="0">
                <a:solidFill>
                  <a:schemeClr val="bg2"/>
                </a:solidFill>
              </a:rPr>
              <a:t>E.g. Control of steam generator level</a:t>
            </a:r>
          </a:p>
          <a:p>
            <a:r>
              <a:rPr lang="en-GB" dirty="0">
                <a:solidFill>
                  <a:schemeClr val="bg2"/>
                </a:solidFill>
              </a:rPr>
              <a:t>Achieved by Safety Features</a:t>
            </a:r>
          </a:p>
          <a:p>
            <a:pPr lvl="1"/>
            <a:r>
              <a:rPr lang="en-GB" dirty="0">
                <a:solidFill>
                  <a:schemeClr val="bg2"/>
                </a:solidFill>
              </a:rPr>
              <a:t>E.g. Ability to start up an emergency feedwater train</a:t>
            </a:r>
          </a:p>
          <a:p>
            <a:r>
              <a:rPr lang="en-GB" dirty="0">
                <a:solidFill>
                  <a:schemeClr val="bg2"/>
                </a:solidFill>
              </a:rPr>
              <a:t>Safety Feature Performance Requirements</a:t>
            </a:r>
          </a:p>
          <a:p>
            <a:pPr lvl="1"/>
            <a:r>
              <a:rPr lang="en-GB" dirty="0">
                <a:solidFill>
                  <a:schemeClr val="bg2"/>
                </a:solidFill>
              </a:rPr>
              <a:t>E.g. Supply water at 45m</a:t>
            </a:r>
            <a:r>
              <a:rPr lang="en-GB" baseline="30000" dirty="0">
                <a:solidFill>
                  <a:schemeClr val="bg2"/>
                </a:solidFill>
              </a:rPr>
              <a:t>3</a:t>
            </a:r>
            <a:r>
              <a:rPr lang="en-GB" dirty="0">
                <a:solidFill>
                  <a:schemeClr val="bg2"/>
                </a:solidFill>
              </a:rPr>
              <a:t>/hr </a:t>
            </a:r>
          </a:p>
          <a:p>
            <a:endParaRPr lang="en-GB" dirty="0">
              <a:solidFill>
                <a:schemeClr val="bg2"/>
              </a:solidFill>
            </a:endParaRPr>
          </a:p>
        </p:txBody>
      </p:sp>
      <p:pic>
        <p:nvPicPr>
          <p:cNvPr id="7" name="Picture 6" descr="A large circular building with a hole in the center&#10;&#10;Description automatically generated">
            <a:extLst>
              <a:ext uri="{FF2B5EF4-FFF2-40B4-BE49-F238E27FC236}">
                <a16:creationId xmlns:a16="http://schemas.microsoft.com/office/drawing/2014/main" id="{B4506D65-6B5F-4E30-9A09-2D49A5EADCD2}"/>
              </a:ext>
            </a:extLst>
          </p:cNvPr>
          <p:cNvPicPr>
            <a:picLocks noChangeAspect="1"/>
          </p:cNvPicPr>
          <p:nvPr/>
        </p:nvPicPr>
        <p:blipFill>
          <a:blip r:embed="rId3"/>
          <a:stretch>
            <a:fillRect/>
          </a:stretch>
        </p:blipFill>
        <p:spPr>
          <a:xfrm>
            <a:off x="7880002" y="2414587"/>
            <a:ext cx="3606802" cy="2028826"/>
          </a:xfrm>
          <a:prstGeom prst="rect">
            <a:avLst/>
          </a:prstGeom>
        </p:spPr>
      </p:pic>
    </p:spTree>
    <p:extLst>
      <p:ext uri="{BB962C8B-B14F-4D97-AF65-F5344CB8AC3E}">
        <p14:creationId xmlns:p14="http://schemas.microsoft.com/office/powerpoint/2010/main" val="3271983308"/>
      </p:ext>
    </p:extLst>
  </p:cSld>
  <p:clrMapOvr>
    <a:masterClrMapping/>
  </p:clrMapOvr>
  <p:transition spd="slow" advTm="241939">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a:xfrm>
            <a:off x="971204" y="805701"/>
            <a:ext cx="10947514" cy="848533"/>
          </a:xfrm>
        </p:spPr>
        <p:txBody>
          <a:bodyPr/>
          <a:lstStyle/>
          <a:p>
            <a:r>
              <a:rPr lang="en-GB" dirty="0">
                <a:solidFill>
                  <a:schemeClr val="bg2"/>
                </a:solidFill>
              </a:rPr>
              <a:t>Lessons Learned</a:t>
            </a:r>
          </a:p>
        </p:txBody>
      </p:sp>
      <p:sp>
        <p:nvSpPr>
          <p:cNvPr id="5" name="Content Placeholder 4">
            <a:extLst>
              <a:ext uri="{FF2B5EF4-FFF2-40B4-BE49-F238E27FC236}">
                <a16:creationId xmlns:a16="http://schemas.microsoft.com/office/drawing/2014/main" id="{2A3C2A90-3769-4EE4-AD12-386B1A7D235A}"/>
              </a:ext>
            </a:extLst>
          </p:cNvPr>
          <p:cNvSpPr>
            <a:spLocks noGrp="1"/>
          </p:cNvSpPr>
          <p:nvPr>
            <p:ph idx="1"/>
          </p:nvPr>
        </p:nvSpPr>
        <p:spPr>
          <a:xfrm>
            <a:off x="971204" y="1909511"/>
            <a:ext cx="10515600" cy="3934336"/>
          </a:xfrm>
        </p:spPr>
        <p:txBody>
          <a:bodyPr/>
          <a:lstStyle/>
          <a:p>
            <a:pPr marL="457200" indent="-457200">
              <a:buFont typeface="+mj-lt"/>
              <a:buAutoNum type="arabicPeriod"/>
            </a:pPr>
            <a:r>
              <a:rPr lang="en-GB" dirty="0">
                <a:solidFill>
                  <a:schemeClr val="bg2"/>
                </a:solidFill>
              </a:rPr>
              <a:t>Follow the process</a:t>
            </a:r>
          </a:p>
          <a:p>
            <a:pPr marL="457200" indent="-457200">
              <a:buFont typeface="+mj-lt"/>
              <a:buAutoNum type="arabicPeriod"/>
            </a:pPr>
            <a:r>
              <a:rPr lang="en-GB" dirty="0">
                <a:solidFill>
                  <a:schemeClr val="bg2"/>
                </a:solidFill>
              </a:rPr>
              <a:t>Get the engineering schedule right</a:t>
            </a:r>
          </a:p>
          <a:p>
            <a:pPr marL="457200" indent="-457200">
              <a:buFont typeface="+mj-lt"/>
              <a:buAutoNum type="arabicPeriod"/>
            </a:pPr>
            <a:r>
              <a:rPr lang="en-GB" dirty="0">
                <a:solidFill>
                  <a:schemeClr val="bg2"/>
                </a:solidFill>
              </a:rPr>
              <a:t>Collaboration</a:t>
            </a:r>
          </a:p>
          <a:p>
            <a:pPr marL="457200" indent="-457200">
              <a:buFont typeface="+mj-lt"/>
              <a:buAutoNum type="arabicPeriod"/>
            </a:pPr>
            <a:r>
              <a:rPr lang="en-GB" dirty="0">
                <a:solidFill>
                  <a:schemeClr val="bg2"/>
                </a:solidFill>
              </a:rPr>
              <a:t>Communication</a:t>
            </a:r>
          </a:p>
          <a:p>
            <a:pPr marL="457200" indent="-457200">
              <a:buFont typeface="+mj-lt"/>
              <a:buAutoNum type="arabicPeriod"/>
            </a:pPr>
            <a:r>
              <a:rPr lang="en-GB" dirty="0">
                <a:solidFill>
                  <a:schemeClr val="bg2"/>
                </a:solidFill>
              </a:rPr>
              <a:t>Gradual risk reduction</a:t>
            </a:r>
          </a:p>
          <a:p>
            <a:endParaRPr lang="en-GB" dirty="0">
              <a:solidFill>
                <a:schemeClr val="bg2"/>
              </a:solidFill>
            </a:endParaRPr>
          </a:p>
        </p:txBody>
      </p:sp>
      <p:pic>
        <p:nvPicPr>
          <p:cNvPr id="2" name="Picture 1">
            <a:extLst>
              <a:ext uri="{FF2B5EF4-FFF2-40B4-BE49-F238E27FC236}">
                <a16:creationId xmlns:a16="http://schemas.microsoft.com/office/drawing/2014/main" id="{7CDF4F47-4508-4612-9757-8B775870F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339" y="2198358"/>
            <a:ext cx="3686457" cy="2461284"/>
          </a:xfrm>
          <a:prstGeom prst="rect">
            <a:avLst/>
          </a:prstGeom>
        </p:spPr>
      </p:pic>
    </p:spTree>
    <p:extLst>
      <p:ext uri="{BB962C8B-B14F-4D97-AF65-F5344CB8AC3E}">
        <p14:creationId xmlns:p14="http://schemas.microsoft.com/office/powerpoint/2010/main" val="2254779315"/>
      </p:ext>
    </p:extLst>
  </p:cSld>
  <p:clrMapOvr>
    <a:masterClrMapping/>
  </p:clrMapOvr>
  <p:transition spd="slow" advTm="344464">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CD684EB-6C48-4340-AC58-E9A38E38A93E}"/>
              </a:ext>
            </a:extLst>
          </p:cNvPr>
          <p:cNvGraphicFramePr>
            <a:graphicFrameLocks noGrp="1"/>
          </p:cNvGraphicFramePr>
          <p:nvPr>
            <p:extLst>
              <p:ext uri="{D42A27DB-BD31-4B8C-83A1-F6EECF244321}">
                <p14:modId xmlns:p14="http://schemas.microsoft.com/office/powerpoint/2010/main" val="376568468"/>
              </p:ext>
            </p:extLst>
          </p:nvPr>
        </p:nvGraphicFramePr>
        <p:xfrm>
          <a:off x="921074" y="353747"/>
          <a:ext cx="10472217" cy="5256960"/>
        </p:xfrm>
        <a:graphic>
          <a:graphicData uri="http://schemas.openxmlformats.org/drawingml/2006/table">
            <a:tbl>
              <a:tblPr firstRow="1" firstCol="1" bandRow="1">
                <a:tableStyleId>{5C22544A-7EE6-4342-B048-85BDC9FD1C3A}</a:tableStyleId>
              </a:tblPr>
              <a:tblGrid>
                <a:gridCol w="5212510">
                  <a:extLst>
                    <a:ext uri="{9D8B030D-6E8A-4147-A177-3AD203B41FA5}">
                      <a16:colId xmlns:a16="http://schemas.microsoft.com/office/drawing/2014/main" val="961861150"/>
                    </a:ext>
                  </a:extLst>
                </a:gridCol>
                <a:gridCol w="5259707">
                  <a:extLst>
                    <a:ext uri="{9D8B030D-6E8A-4147-A177-3AD203B41FA5}">
                      <a16:colId xmlns:a16="http://schemas.microsoft.com/office/drawing/2014/main" val="3568047055"/>
                    </a:ext>
                  </a:extLst>
                </a:gridCol>
              </a:tblGrid>
              <a:tr h="874552">
                <a:tc gridSpan="2">
                  <a:txBody>
                    <a:bodyPr/>
                    <a:lstStyle/>
                    <a:p>
                      <a:pPr algn="ctr">
                        <a:lnSpc>
                          <a:spcPct val="107000"/>
                        </a:lnSpc>
                        <a:spcAft>
                          <a:spcPts val="800"/>
                        </a:spcAft>
                      </a:pPr>
                      <a:r>
                        <a:rPr lang="en-GB" sz="3200" dirty="0">
                          <a:ln>
                            <a:noFill/>
                          </a:ln>
                          <a:effectLst>
                            <a:glow rad="127000">
                              <a:schemeClr val="accent6"/>
                            </a:glow>
                            <a:outerShdw blurRad="50800" dist="50800" dir="5400000" algn="ctr" rotWithShape="0">
                              <a:schemeClr val="accent6">
                                <a:lumMod val="75000"/>
                              </a:schemeClr>
                            </a:outerShdw>
                          </a:effectLst>
                        </a:rPr>
                        <a:t>Positives and Negatives of Engineering Substantiation</a:t>
                      </a:r>
                      <a:endParaRPr lang="en-GB" sz="2400" dirty="0">
                        <a:effectLst>
                          <a:glow rad="127000">
                            <a:schemeClr val="accent6"/>
                          </a:glow>
                          <a:outerShdw blurRad="50800" dist="50800" dir="5400000" algn="ctr" rotWithShape="0">
                            <a:schemeClr val="accent6">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nchor="ctr">
                    <a:solidFill>
                      <a:schemeClr val="accent6">
                        <a:lumMod val="60000"/>
                        <a:lumOff val="40000"/>
                      </a:schemeClr>
                    </a:solidFill>
                  </a:tcPr>
                </a:tc>
                <a:tc hMerge="1">
                  <a:txBody>
                    <a:bodyPr/>
                    <a:lstStyle/>
                    <a:p>
                      <a:endParaRPr lang="en-GB"/>
                    </a:p>
                  </a:txBody>
                  <a:tcPr/>
                </a:tc>
                <a:extLst>
                  <a:ext uri="{0D108BD9-81ED-4DB2-BD59-A6C34878D82A}">
                    <a16:rowId xmlns:a16="http://schemas.microsoft.com/office/drawing/2014/main" val="1316009570"/>
                  </a:ext>
                </a:extLst>
              </a:tr>
              <a:tr h="682388">
                <a:tc>
                  <a:txBody>
                    <a:bodyPr/>
                    <a:lstStyle/>
                    <a:p>
                      <a:pPr algn="ctr">
                        <a:lnSpc>
                          <a:spcPct val="107000"/>
                        </a:lnSpc>
                        <a:spcAft>
                          <a:spcPts val="8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nchor="ctr">
                    <a:solidFill>
                      <a:schemeClr val="accent6">
                        <a:lumMod val="60000"/>
                        <a:lumOff val="40000"/>
                      </a:schemeClr>
                    </a:solidFill>
                  </a:tcPr>
                </a:tc>
                <a:tc>
                  <a:txBody>
                    <a:bodyPr/>
                    <a:lstStyle/>
                    <a:p>
                      <a:pPr algn="ctr">
                        <a:lnSpc>
                          <a:spcPct val="107000"/>
                        </a:lnSpc>
                        <a:spcAft>
                          <a:spcPts val="8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nchor="ctr">
                    <a:solidFill>
                      <a:schemeClr val="accent6">
                        <a:lumMod val="60000"/>
                        <a:lumOff val="40000"/>
                      </a:schemeClr>
                    </a:solidFill>
                  </a:tcPr>
                </a:tc>
                <a:extLst>
                  <a:ext uri="{0D108BD9-81ED-4DB2-BD59-A6C34878D82A}">
                    <a16:rowId xmlns:a16="http://schemas.microsoft.com/office/drawing/2014/main" val="3086478200"/>
                  </a:ext>
                </a:extLst>
              </a:tr>
              <a:tr h="3700020">
                <a:tc>
                  <a:txBody>
                    <a:bodyPr/>
                    <a:lstStyle/>
                    <a:p>
                      <a:pPr marL="457200">
                        <a:lnSpc>
                          <a:spcPct val="107000"/>
                        </a:lnSpc>
                      </a:pPr>
                      <a:r>
                        <a:rPr lang="en-GB" sz="500" dirty="0">
                          <a:effectLst/>
                        </a:rPr>
                        <a:t> </a:t>
                      </a:r>
                      <a:endParaRPr lang="en-GB" sz="600" dirty="0">
                        <a:effectLst/>
                      </a:endParaRPr>
                    </a:p>
                    <a:p>
                      <a:pPr marL="342900" lvl="0" indent="-342900">
                        <a:lnSpc>
                          <a:spcPct val="107000"/>
                        </a:lnSpc>
                        <a:buFont typeface="Wingdings" panose="05000000000000000000" pitchFamily="2" charset="2"/>
                        <a:buChar char=""/>
                      </a:pPr>
                      <a:endParaRPr lang="en-GB" sz="1400" b="0" dirty="0">
                        <a:solidFill>
                          <a:schemeClr val="bg1"/>
                        </a:solidFill>
                        <a:effectLst/>
                      </a:endParaRPr>
                    </a:p>
                    <a:p>
                      <a:pPr marL="342900" lvl="0" indent="-342900">
                        <a:lnSpc>
                          <a:spcPct val="107000"/>
                        </a:lnSpc>
                        <a:buFont typeface="Wingdings" panose="05000000000000000000" pitchFamily="2" charset="2"/>
                        <a:buChar char=""/>
                      </a:pPr>
                      <a:r>
                        <a:rPr lang="en-GB" sz="1600" b="0" dirty="0">
                          <a:solidFill>
                            <a:schemeClr val="bg1"/>
                          </a:solidFill>
                          <a:effectLst/>
                        </a:rPr>
                        <a:t>Single approach.</a:t>
                      </a:r>
                    </a:p>
                    <a:p>
                      <a:pPr marL="342900" lvl="0" indent="-342900">
                        <a:lnSpc>
                          <a:spcPct val="107000"/>
                        </a:lnSpc>
                        <a:buFont typeface="Wingdings" panose="05000000000000000000" pitchFamily="2" charset="2"/>
                        <a:buChar char=""/>
                      </a:pPr>
                      <a:r>
                        <a:rPr lang="en-GB" sz="1600" b="0" dirty="0">
                          <a:solidFill>
                            <a:schemeClr val="bg1"/>
                          </a:solidFill>
                          <a:effectLst/>
                        </a:rPr>
                        <a:t>Single process.</a:t>
                      </a:r>
                    </a:p>
                    <a:p>
                      <a:pPr marL="342900" lvl="0" indent="-342900">
                        <a:lnSpc>
                          <a:spcPct val="107000"/>
                        </a:lnSpc>
                        <a:buFont typeface="Wingdings" panose="05000000000000000000" pitchFamily="2" charset="2"/>
                        <a:buChar char=""/>
                      </a:pPr>
                      <a:r>
                        <a:rPr lang="en-GB" sz="1600" b="0" dirty="0">
                          <a:solidFill>
                            <a:schemeClr val="bg1"/>
                          </a:solidFill>
                          <a:effectLst/>
                        </a:rPr>
                        <a:t>Applied to non-nuclear.</a:t>
                      </a:r>
                    </a:p>
                    <a:p>
                      <a:pPr marL="342900" lvl="0" indent="-342900">
                        <a:lnSpc>
                          <a:spcPct val="107000"/>
                        </a:lnSpc>
                        <a:buFont typeface="Wingdings" panose="05000000000000000000" pitchFamily="2" charset="2"/>
                        <a:buChar char=""/>
                      </a:pPr>
                      <a:r>
                        <a:rPr lang="en-GB" sz="1600" b="0" dirty="0">
                          <a:solidFill>
                            <a:schemeClr val="bg1"/>
                          </a:solidFill>
                          <a:effectLst/>
                        </a:rPr>
                        <a:t>Link SSCs with multiple safety functions.</a:t>
                      </a:r>
                    </a:p>
                    <a:p>
                      <a:pPr marL="342900" lvl="0" indent="-342900">
                        <a:lnSpc>
                          <a:spcPct val="107000"/>
                        </a:lnSpc>
                        <a:buFont typeface="Wingdings" panose="05000000000000000000" pitchFamily="2" charset="2"/>
                        <a:buChar char=""/>
                      </a:pPr>
                      <a:r>
                        <a:rPr lang="en-GB" sz="1600" b="0" dirty="0">
                          <a:solidFill>
                            <a:schemeClr val="bg1"/>
                          </a:solidFill>
                          <a:effectLst/>
                        </a:rPr>
                        <a:t>Provide safety ‘golden thread’.</a:t>
                      </a:r>
                    </a:p>
                    <a:p>
                      <a:pPr marL="342900" lvl="0" indent="-342900">
                        <a:lnSpc>
                          <a:spcPct val="107000"/>
                        </a:lnSpc>
                        <a:buFont typeface="Wingdings" panose="05000000000000000000" pitchFamily="2" charset="2"/>
                        <a:buChar char=""/>
                      </a:pPr>
                      <a:r>
                        <a:rPr lang="en-GB" sz="1600" b="0" dirty="0">
                          <a:solidFill>
                            <a:schemeClr val="bg1"/>
                          </a:solidFill>
                          <a:effectLst/>
                        </a:rPr>
                        <a:t>Project efficiency.</a:t>
                      </a:r>
                    </a:p>
                    <a:p>
                      <a:pPr marL="342900" lvl="0" indent="-342900">
                        <a:lnSpc>
                          <a:spcPct val="107000"/>
                        </a:lnSpc>
                        <a:buFont typeface="Wingdings" panose="05000000000000000000" pitchFamily="2" charset="2"/>
                        <a:buChar char=""/>
                      </a:pPr>
                      <a:r>
                        <a:rPr lang="en-GB" sz="1600" b="0" dirty="0">
                          <a:solidFill>
                            <a:schemeClr val="bg1"/>
                          </a:solidFill>
                          <a:effectLst/>
                        </a:rPr>
                        <a:t>Aid operations safety understanding.</a:t>
                      </a:r>
                    </a:p>
                    <a:p>
                      <a:pPr marL="342900" lvl="0" indent="-342900">
                        <a:lnSpc>
                          <a:spcPct val="107000"/>
                        </a:lnSpc>
                        <a:buFont typeface="Wingdings" panose="05000000000000000000" pitchFamily="2" charset="2"/>
                        <a:buChar char=""/>
                      </a:pPr>
                      <a:r>
                        <a:rPr lang="en-GB" sz="1600" b="0" dirty="0">
                          <a:solidFill>
                            <a:schemeClr val="bg1"/>
                          </a:solidFill>
                          <a:effectLst/>
                        </a:rPr>
                        <a:t>Digitisation.</a:t>
                      </a:r>
                    </a:p>
                    <a:p>
                      <a:pPr marL="342900" lvl="0" indent="-342900">
                        <a:lnSpc>
                          <a:spcPct val="107000"/>
                        </a:lnSpc>
                        <a:buFont typeface="Wingdings" panose="05000000000000000000" pitchFamily="2" charset="2"/>
                        <a:buChar char=""/>
                      </a:pPr>
                      <a:r>
                        <a:rPr lang="en-GB" sz="1600" b="0" dirty="0">
                          <a:solidFill>
                            <a:schemeClr val="bg1"/>
                          </a:solidFill>
                          <a:effectLst/>
                        </a:rPr>
                        <a:t>Knowledge management.</a:t>
                      </a:r>
                    </a:p>
                    <a:p>
                      <a:pPr marL="342900" lvl="0" indent="-342900">
                        <a:lnSpc>
                          <a:spcPct val="107000"/>
                        </a:lnSpc>
                        <a:buFont typeface="Wingdings" panose="05000000000000000000" pitchFamily="2" charset="2"/>
                        <a:buChar char=""/>
                      </a:pPr>
                      <a:r>
                        <a:rPr lang="en-GB" sz="1600" b="0" dirty="0">
                          <a:solidFill>
                            <a:schemeClr val="bg1"/>
                          </a:solidFill>
                          <a:effectLst/>
                        </a:rPr>
                        <a:t>Investment decisions and future strategies.</a:t>
                      </a:r>
                    </a:p>
                    <a:p>
                      <a:pPr marL="342900" lvl="0" indent="-342900">
                        <a:lnSpc>
                          <a:spcPct val="107000"/>
                        </a:lnSpc>
                        <a:buFont typeface="Wingdings" panose="05000000000000000000" pitchFamily="2" charset="2"/>
                        <a:buChar char=""/>
                      </a:pPr>
                      <a:r>
                        <a:rPr lang="en-GB" sz="1600" b="0" dirty="0">
                          <a:solidFill>
                            <a:schemeClr val="bg1"/>
                          </a:solidFill>
                          <a:effectLst/>
                        </a:rPr>
                        <a:t>Reduce rework and additional costs.</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solidFill>
                      <a:schemeClr val="accent6">
                        <a:lumMod val="20000"/>
                        <a:lumOff val="80000"/>
                      </a:schemeClr>
                    </a:solidFill>
                  </a:tcPr>
                </a:tc>
                <a:tc>
                  <a:txBody>
                    <a:bodyPr/>
                    <a:lstStyle/>
                    <a:p>
                      <a:pPr marL="342900" lvl="0" indent="-342900">
                        <a:lnSpc>
                          <a:spcPct val="107000"/>
                        </a:lnSpc>
                        <a:buFont typeface="Wingdings" panose="05000000000000000000" pitchFamily="2" charset="2"/>
                        <a:buChar char=""/>
                      </a:pPr>
                      <a:endParaRPr lang="en-GB" sz="1400" dirty="0">
                        <a:effectLst/>
                      </a:endParaRPr>
                    </a:p>
                    <a:p>
                      <a:pPr marL="342900" lvl="0" indent="-342900">
                        <a:lnSpc>
                          <a:spcPct val="107000"/>
                        </a:lnSpc>
                        <a:buFont typeface="Wingdings" panose="05000000000000000000" pitchFamily="2" charset="2"/>
                        <a:buChar char=""/>
                      </a:pPr>
                      <a:r>
                        <a:rPr lang="en-GB" sz="1600" dirty="0">
                          <a:effectLst/>
                        </a:rPr>
                        <a:t>Additional time and effort.</a:t>
                      </a:r>
                    </a:p>
                    <a:p>
                      <a:pPr marL="342900" lvl="0" indent="-342900">
                        <a:lnSpc>
                          <a:spcPct val="107000"/>
                        </a:lnSpc>
                        <a:buFont typeface="Wingdings" panose="05000000000000000000" pitchFamily="2" charset="2"/>
                        <a:buChar char=""/>
                      </a:pPr>
                      <a:r>
                        <a:rPr lang="en-GB" sz="1600" dirty="0">
                          <a:effectLst/>
                        </a:rPr>
                        <a:t>SFC confidence levels need defining.</a:t>
                      </a:r>
                    </a:p>
                    <a:p>
                      <a:pPr marL="342900" lvl="0" indent="-342900">
                        <a:lnSpc>
                          <a:spcPct val="107000"/>
                        </a:lnSpc>
                        <a:buFont typeface="Wingdings" panose="05000000000000000000" pitchFamily="2" charset="2"/>
                        <a:buChar char=""/>
                      </a:pPr>
                      <a:r>
                        <a:rPr lang="en-GB" sz="1600" dirty="0">
                          <a:effectLst/>
                        </a:rPr>
                        <a:t>Hard documentation extra burden to archive and manage. </a:t>
                      </a:r>
                    </a:p>
                    <a:p>
                      <a:pPr marL="342900" lvl="0" indent="-342900">
                        <a:lnSpc>
                          <a:spcPct val="107000"/>
                        </a:lnSpc>
                        <a:spcAft>
                          <a:spcPts val="0"/>
                        </a:spcAft>
                        <a:buFont typeface="Wingdings" panose="05000000000000000000" pitchFamily="2" charset="2"/>
                        <a:buChar char=""/>
                      </a:pPr>
                      <a:r>
                        <a:rPr lang="en-GB" sz="1600" dirty="0">
                          <a:effectLst/>
                        </a:rPr>
                        <a:t>Evidence might not be available e.g. IPR.</a:t>
                      </a:r>
                    </a:p>
                    <a:p>
                      <a:pPr marL="342900" lvl="0" indent="-342900">
                        <a:lnSpc>
                          <a:spcPct val="107000"/>
                        </a:lnSpc>
                        <a:spcAft>
                          <a:spcPts val="0"/>
                        </a:spcAft>
                        <a:buFont typeface="Wingdings" panose="05000000000000000000"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Effort to incorporate/ replace existing processes.</a:t>
                      </a:r>
                    </a:p>
                  </a:txBody>
                  <a:tcPr marL="35309" marR="35309" marT="0" marB="0">
                    <a:solidFill>
                      <a:schemeClr val="accent6">
                        <a:lumMod val="20000"/>
                        <a:lumOff val="80000"/>
                      </a:schemeClr>
                    </a:solidFill>
                  </a:tcPr>
                </a:tc>
                <a:extLst>
                  <a:ext uri="{0D108BD9-81ED-4DB2-BD59-A6C34878D82A}">
                    <a16:rowId xmlns:a16="http://schemas.microsoft.com/office/drawing/2014/main" val="3183359284"/>
                  </a:ext>
                </a:extLst>
              </a:tr>
            </a:tbl>
          </a:graphicData>
        </a:graphic>
      </p:graphicFrame>
      <p:pic>
        <p:nvPicPr>
          <p:cNvPr id="8" name="Graphic 3" descr="Thumbs up sign with solid fill">
            <a:extLst>
              <a:ext uri="{FF2B5EF4-FFF2-40B4-BE49-F238E27FC236}">
                <a16:creationId xmlns:a16="http://schemas.microsoft.com/office/drawing/2014/main" id="{B2FA6437-4FB5-4D91-985A-5E7487369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2543" y="1280661"/>
            <a:ext cx="549275" cy="549275"/>
          </a:xfrm>
          <a:prstGeom prst="rect">
            <a:avLst/>
          </a:prstGeom>
        </p:spPr>
      </p:pic>
      <p:pic>
        <p:nvPicPr>
          <p:cNvPr id="9" name="Graphic 4" descr="Thumbs Down with solid fill">
            <a:extLst>
              <a:ext uri="{FF2B5EF4-FFF2-40B4-BE49-F238E27FC236}">
                <a16:creationId xmlns:a16="http://schemas.microsoft.com/office/drawing/2014/main" id="{C9F5F010-0534-4E0E-AD90-2F44656C29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0183" y="1342724"/>
            <a:ext cx="508000" cy="508000"/>
          </a:xfrm>
          <a:prstGeom prst="rect">
            <a:avLst/>
          </a:prstGeom>
        </p:spPr>
      </p:pic>
    </p:spTree>
    <p:extLst>
      <p:ext uri="{BB962C8B-B14F-4D97-AF65-F5344CB8AC3E}">
        <p14:creationId xmlns:p14="http://schemas.microsoft.com/office/powerpoint/2010/main" val="813940937"/>
      </p:ext>
    </p:extLst>
  </p:cSld>
  <p:clrMapOvr>
    <a:masterClrMapping/>
  </p:clrMapOvr>
  <p:transition spd="slow" advTm="285387">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What is Engineering Substantiation?</a:t>
            </a:r>
          </a:p>
        </p:txBody>
      </p:sp>
      <p:sp>
        <p:nvSpPr>
          <p:cNvPr id="5" name="Content Placeholder 4">
            <a:extLst>
              <a:ext uri="{FF2B5EF4-FFF2-40B4-BE49-F238E27FC236}">
                <a16:creationId xmlns:a16="http://schemas.microsoft.com/office/drawing/2014/main" id="{7870B625-968D-4F0A-83D2-CFDF1EBE7FA0}"/>
              </a:ext>
            </a:extLst>
          </p:cNvPr>
          <p:cNvSpPr>
            <a:spLocks noGrp="1"/>
          </p:cNvSpPr>
          <p:nvPr>
            <p:ph idx="1"/>
          </p:nvPr>
        </p:nvSpPr>
        <p:spPr>
          <a:xfrm>
            <a:off x="971204" y="1909511"/>
            <a:ext cx="7764765" cy="3934336"/>
          </a:xfrm>
        </p:spPr>
        <p:txBody>
          <a:bodyPr/>
          <a:lstStyle/>
          <a:p>
            <a:r>
              <a:rPr lang="en-GB" dirty="0">
                <a:solidFill>
                  <a:schemeClr val="bg2"/>
                </a:solidFill>
              </a:rPr>
              <a:t>Best way to explain the process is by examples.</a:t>
            </a:r>
          </a:p>
          <a:p>
            <a:r>
              <a:rPr lang="en-GB" dirty="0">
                <a:solidFill>
                  <a:schemeClr val="bg2"/>
                </a:solidFill>
              </a:rPr>
              <a:t>Transport flasks provide a containment function.</a:t>
            </a:r>
          </a:p>
          <a:p>
            <a:r>
              <a:rPr lang="en-GB" dirty="0">
                <a:solidFill>
                  <a:schemeClr val="bg2"/>
                </a:solidFill>
              </a:rPr>
              <a:t>Clearly important to prevent release of radioactive material.</a:t>
            </a:r>
          </a:p>
          <a:p>
            <a:r>
              <a:rPr lang="en-GB" dirty="0">
                <a:solidFill>
                  <a:schemeClr val="bg2"/>
                </a:solidFill>
              </a:rPr>
              <a:t>Ability of a flask to provide these safety functions requires demonstration.</a:t>
            </a:r>
          </a:p>
          <a:p>
            <a:r>
              <a:rPr lang="en-GB" dirty="0">
                <a:solidFill>
                  <a:schemeClr val="bg2"/>
                </a:solidFill>
              </a:rPr>
              <a:t>Higher consequences require higher confidence and therefore higher levels of demonstration.</a:t>
            </a:r>
          </a:p>
          <a:p>
            <a:endParaRPr lang="en-GB" dirty="0">
              <a:solidFill>
                <a:schemeClr val="bg2"/>
              </a:solidFill>
            </a:endParaRPr>
          </a:p>
        </p:txBody>
      </p:sp>
      <p:pic>
        <p:nvPicPr>
          <p:cNvPr id="7" name="Picture 6">
            <a:extLst>
              <a:ext uri="{FF2B5EF4-FFF2-40B4-BE49-F238E27FC236}">
                <a16:creationId xmlns:a16="http://schemas.microsoft.com/office/drawing/2014/main" id="{D8777DF7-3D03-44D3-B7EB-65F5B7E8889C}"/>
              </a:ext>
            </a:extLst>
          </p:cNvPr>
          <p:cNvPicPr>
            <a:picLocks noChangeAspect="1"/>
          </p:cNvPicPr>
          <p:nvPr/>
        </p:nvPicPr>
        <p:blipFill>
          <a:blip r:embed="rId3"/>
          <a:stretch>
            <a:fillRect/>
          </a:stretch>
        </p:blipFill>
        <p:spPr>
          <a:xfrm>
            <a:off x="8735969" y="2136530"/>
            <a:ext cx="2900303" cy="2907192"/>
          </a:xfrm>
          <a:prstGeom prst="rect">
            <a:avLst/>
          </a:prstGeom>
        </p:spPr>
      </p:pic>
    </p:spTree>
    <p:extLst>
      <p:ext uri="{BB962C8B-B14F-4D97-AF65-F5344CB8AC3E}">
        <p14:creationId xmlns:p14="http://schemas.microsoft.com/office/powerpoint/2010/main" val="1340753772"/>
      </p:ext>
    </p:extLst>
  </p:cSld>
  <p:clrMapOvr>
    <a:masterClrMapping/>
  </p:clrMapOvr>
  <p:transition spd="slow" advTm="135222">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What is Engineering Substantiation?</a:t>
            </a:r>
          </a:p>
        </p:txBody>
      </p:sp>
      <p:sp>
        <p:nvSpPr>
          <p:cNvPr id="5" name="Content Placeholder 4">
            <a:extLst>
              <a:ext uri="{FF2B5EF4-FFF2-40B4-BE49-F238E27FC236}">
                <a16:creationId xmlns:a16="http://schemas.microsoft.com/office/drawing/2014/main" id="{7870B625-968D-4F0A-83D2-CFDF1EBE7FA0}"/>
              </a:ext>
            </a:extLst>
          </p:cNvPr>
          <p:cNvSpPr>
            <a:spLocks noGrp="1"/>
          </p:cNvSpPr>
          <p:nvPr>
            <p:ph idx="1"/>
          </p:nvPr>
        </p:nvSpPr>
        <p:spPr>
          <a:xfrm>
            <a:off x="971203" y="2674961"/>
            <a:ext cx="10215909" cy="3168886"/>
          </a:xfrm>
        </p:spPr>
        <p:txBody>
          <a:bodyPr/>
          <a:lstStyle/>
          <a:p>
            <a:pPr marL="0" indent="0">
              <a:buNone/>
            </a:pPr>
            <a:r>
              <a:rPr lang="en-GB" dirty="0"/>
              <a:t>B</a:t>
            </a:r>
            <a:r>
              <a:rPr lang="en-GB" dirty="0">
                <a:solidFill>
                  <a:schemeClr val="bg2"/>
                </a:solidFill>
              </a:rPr>
              <a:t>asic requirement of engineering substantiation is to:</a:t>
            </a:r>
          </a:p>
          <a:p>
            <a:pPr marL="0" indent="0">
              <a:buNone/>
            </a:pPr>
            <a:endParaRPr lang="en-GB" sz="100" dirty="0">
              <a:solidFill>
                <a:schemeClr val="bg2"/>
              </a:solidFill>
            </a:endParaRPr>
          </a:p>
          <a:p>
            <a:pPr marL="0" indent="0" algn="ctr">
              <a:buNone/>
            </a:pPr>
            <a:r>
              <a:rPr lang="en-GB" i="1" dirty="0">
                <a:solidFill>
                  <a:schemeClr val="bg2"/>
                </a:solidFill>
              </a:rPr>
              <a:t> </a:t>
            </a:r>
            <a:r>
              <a:rPr lang="en-GB" i="1" dirty="0">
                <a:solidFill>
                  <a:schemeClr val="tx2"/>
                </a:solidFill>
              </a:rPr>
              <a:t>Demonstrate that plant and equipment contributing to safety, by providing what is known as a safety function, achieve all the safety requirements identified in the nuclear safety case.</a:t>
            </a:r>
          </a:p>
          <a:p>
            <a:pPr marL="0" indent="0" algn="ctr">
              <a:buNone/>
            </a:pPr>
            <a:endParaRPr lang="en-GB" sz="100" i="1" dirty="0">
              <a:solidFill>
                <a:schemeClr val="tx2"/>
              </a:solidFill>
            </a:endParaRPr>
          </a:p>
          <a:p>
            <a:pPr marL="0" indent="0">
              <a:buNone/>
            </a:pPr>
            <a:r>
              <a:rPr lang="en-GB" i="1" dirty="0">
                <a:solidFill>
                  <a:schemeClr val="tx2"/>
                </a:solidFill>
              </a:rPr>
              <a:t> </a:t>
            </a:r>
            <a:endParaRPr lang="en-GB" dirty="0">
              <a:solidFill>
                <a:schemeClr val="tx2"/>
              </a:solidFill>
            </a:endParaRPr>
          </a:p>
        </p:txBody>
      </p:sp>
    </p:spTree>
    <p:extLst>
      <p:ext uri="{BB962C8B-B14F-4D97-AF65-F5344CB8AC3E}">
        <p14:creationId xmlns:p14="http://schemas.microsoft.com/office/powerpoint/2010/main" val="2547105271"/>
      </p:ext>
    </p:extLst>
  </p:cSld>
  <p:clrMapOvr>
    <a:masterClrMapping/>
  </p:clrMapOvr>
  <p:transition spd="slow" advTm="3764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Where does it come from?</a:t>
            </a:r>
          </a:p>
        </p:txBody>
      </p:sp>
      <p:sp>
        <p:nvSpPr>
          <p:cNvPr id="5" name="Content Placeholder 4">
            <a:extLst>
              <a:ext uri="{FF2B5EF4-FFF2-40B4-BE49-F238E27FC236}">
                <a16:creationId xmlns:a16="http://schemas.microsoft.com/office/drawing/2014/main" id="{7870B625-968D-4F0A-83D2-CFDF1EBE7FA0}"/>
              </a:ext>
            </a:extLst>
          </p:cNvPr>
          <p:cNvSpPr>
            <a:spLocks noGrp="1"/>
          </p:cNvSpPr>
          <p:nvPr>
            <p:ph idx="1"/>
          </p:nvPr>
        </p:nvSpPr>
        <p:spPr/>
        <p:txBody>
          <a:bodyPr/>
          <a:lstStyle/>
          <a:p>
            <a:r>
              <a:rPr lang="en-GB" dirty="0">
                <a:solidFill>
                  <a:schemeClr val="bg2"/>
                </a:solidFill>
              </a:rPr>
              <a:t>Office of Nuclear Regulation - nuclear site license conditions</a:t>
            </a:r>
          </a:p>
          <a:p>
            <a:r>
              <a:rPr lang="en-GB" dirty="0">
                <a:solidFill>
                  <a:schemeClr val="bg2"/>
                </a:solidFill>
              </a:rPr>
              <a:t>Environment Agency - radioactive substances regulations</a:t>
            </a:r>
          </a:p>
          <a:p>
            <a:r>
              <a:rPr lang="en-GB" dirty="0">
                <a:solidFill>
                  <a:schemeClr val="bg2"/>
                </a:solidFill>
              </a:rPr>
              <a:t>Other broader legislation:</a:t>
            </a:r>
          </a:p>
          <a:p>
            <a:pPr lvl="1"/>
            <a:r>
              <a:rPr lang="en-GB" dirty="0">
                <a:solidFill>
                  <a:schemeClr val="bg2"/>
                </a:solidFill>
              </a:rPr>
              <a:t>COMAH</a:t>
            </a:r>
          </a:p>
          <a:p>
            <a:pPr lvl="1"/>
            <a:r>
              <a:rPr lang="en-GB" dirty="0">
                <a:solidFill>
                  <a:schemeClr val="bg2"/>
                </a:solidFill>
              </a:rPr>
              <a:t>Health and Safety at Work </a:t>
            </a:r>
            <a:r>
              <a:rPr lang="en-GB" dirty="0"/>
              <a:t>A</a:t>
            </a:r>
            <a:r>
              <a:rPr lang="en-GB" dirty="0">
                <a:solidFill>
                  <a:schemeClr val="bg2"/>
                </a:solidFill>
              </a:rPr>
              <a:t>ct 1974</a:t>
            </a:r>
          </a:p>
          <a:p>
            <a:pPr lvl="1"/>
            <a:r>
              <a:rPr lang="en-GB" dirty="0">
                <a:solidFill>
                  <a:schemeClr val="bg2"/>
                </a:solidFill>
              </a:rPr>
              <a:t>Management of Health and Safety at Work </a:t>
            </a:r>
            <a:r>
              <a:rPr lang="en-GB" dirty="0"/>
              <a:t>R</a:t>
            </a:r>
            <a:r>
              <a:rPr lang="en-GB" dirty="0">
                <a:solidFill>
                  <a:schemeClr val="bg2"/>
                </a:solidFill>
              </a:rPr>
              <a:t>egulations 1999</a:t>
            </a:r>
          </a:p>
          <a:p>
            <a:pPr lvl="1"/>
            <a:endParaRPr lang="en-GB" dirty="0">
              <a:solidFill>
                <a:schemeClr val="bg2"/>
              </a:solidFill>
            </a:endParaRPr>
          </a:p>
          <a:p>
            <a:endParaRPr lang="en-GB" dirty="0">
              <a:solidFill>
                <a:schemeClr val="bg2"/>
              </a:solidFill>
            </a:endParaRPr>
          </a:p>
        </p:txBody>
      </p:sp>
      <p:pic>
        <p:nvPicPr>
          <p:cNvPr id="3" name="Picture 2">
            <a:extLst>
              <a:ext uri="{FF2B5EF4-FFF2-40B4-BE49-F238E27FC236}">
                <a16:creationId xmlns:a16="http://schemas.microsoft.com/office/drawing/2014/main" id="{E81D3F4C-801E-4A24-986A-AC62CEB40852}"/>
              </a:ext>
            </a:extLst>
          </p:cNvPr>
          <p:cNvPicPr>
            <a:picLocks noChangeAspect="1"/>
          </p:cNvPicPr>
          <p:nvPr/>
        </p:nvPicPr>
        <p:blipFill>
          <a:blip r:embed="rId3"/>
          <a:stretch>
            <a:fillRect/>
          </a:stretch>
        </p:blipFill>
        <p:spPr>
          <a:xfrm>
            <a:off x="8637152" y="2345679"/>
            <a:ext cx="2849652" cy="1900878"/>
          </a:xfrm>
          <a:prstGeom prst="rect">
            <a:avLst/>
          </a:prstGeom>
        </p:spPr>
      </p:pic>
    </p:spTree>
    <p:extLst>
      <p:ext uri="{BB962C8B-B14F-4D97-AF65-F5344CB8AC3E}">
        <p14:creationId xmlns:p14="http://schemas.microsoft.com/office/powerpoint/2010/main" val="2727085234"/>
      </p:ext>
    </p:extLst>
  </p:cSld>
  <p:clrMapOvr>
    <a:masterClrMapping/>
  </p:clrMapOvr>
  <p:transition spd="slow" advTm="122574">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The Process</a:t>
            </a:r>
          </a:p>
        </p:txBody>
      </p:sp>
      <p:pic>
        <p:nvPicPr>
          <p:cNvPr id="5" name="Picture 4">
            <a:extLst>
              <a:ext uri="{FF2B5EF4-FFF2-40B4-BE49-F238E27FC236}">
                <a16:creationId xmlns:a16="http://schemas.microsoft.com/office/drawing/2014/main" id="{F017232C-1843-4335-A4D1-758DF1C9609B}"/>
              </a:ext>
            </a:extLst>
          </p:cNvPr>
          <p:cNvPicPr>
            <a:picLocks noChangeAspect="1"/>
          </p:cNvPicPr>
          <p:nvPr/>
        </p:nvPicPr>
        <p:blipFill>
          <a:blip r:embed="rId3"/>
          <a:stretch>
            <a:fillRect/>
          </a:stretch>
        </p:blipFill>
        <p:spPr>
          <a:xfrm>
            <a:off x="3492611" y="1543908"/>
            <a:ext cx="5206777" cy="4399613"/>
          </a:xfrm>
          <a:prstGeom prst="rect">
            <a:avLst/>
          </a:prstGeom>
        </p:spPr>
      </p:pic>
    </p:spTree>
    <p:extLst>
      <p:ext uri="{BB962C8B-B14F-4D97-AF65-F5344CB8AC3E}">
        <p14:creationId xmlns:p14="http://schemas.microsoft.com/office/powerpoint/2010/main" val="2098968397"/>
      </p:ext>
    </p:extLst>
  </p:cSld>
  <p:clrMapOvr>
    <a:masterClrMapping/>
  </p:clrMapOvr>
  <p:transition spd="slow" advTm="29198">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Substantiation Strategy</a:t>
            </a:r>
          </a:p>
        </p:txBody>
      </p:sp>
      <p:sp>
        <p:nvSpPr>
          <p:cNvPr id="5" name="Content Placeholder 4">
            <a:extLst>
              <a:ext uri="{FF2B5EF4-FFF2-40B4-BE49-F238E27FC236}">
                <a16:creationId xmlns:a16="http://schemas.microsoft.com/office/drawing/2014/main" id="{83339796-3258-4BAC-A3F4-6DD3861E84D1}"/>
              </a:ext>
            </a:extLst>
          </p:cNvPr>
          <p:cNvSpPr>
            <a:spLocks noGrp="1"/>
          </p:cNvSpPr>
          <p:nvPr>
            <p:ph idx="1"/>
          </p:nvPr>
        </p:nvSpPr>
        <p:spPr>
          <a:xfrm>
            <a:off x="971204" y="1909511"/>
            <a:ext cx="8001346" cy="3934336"/>
          </a:xfrm>
        </p:spPr>
        <p:txBody>
          <a:bodyPr/>
          <a:lstStyle/>
          <a:p>
            <a:r>
              <a:rPr lang="en-GB" dirty="0">
                <a:solidFill>
                  <a:schemeClr val="bg2"/>
                </a:solidFill>
              </a:rPr>
              <a:t>Develop a strategy and programme of key decisions, deliverables and dates.</a:t>
            </a:r>
          </a:p>
          <a:p>
            <a:r>
              <a:rPr lang="en-GB" dirty="0">
                <a:solidFill>
                  <a:schemeClr val="bg2"/>
                </a:solidFill>
              </a:rPr>
              <a:t>Include all project stages.</a:t>
            </a:r>
          </a:p>
          <a:p>
            <a:r>
              <a:rPr lang="en-GB" dirty="0">
                <a:solidFill>
                  <a:schemeClr val="bg2"/>
                </a:solidFill>
              </a:rPr>
              <a:t>Maintain live throughout.</a:t>
            </a:r>
          </a:p>
          <a:p>
            <a:r>
              <a:rPr lang="en-GB" dirty="0">
                <a:solidFill>
                  <a:schemeClr val="bg2"/>
                </a:solidFill>
              </a:rPr>
              <a:t>Where captured and detail will depend on scale of project.</a:t>
            </a:r>
          </a:p>
          <a:p>
            <a:r>
              <a:rPr lang="en-GB" dirty="0">
                <a:solidFill>
                  <a:schemeClr val="bg2"/>
                </a:solidFill>
              </a:rPr>
              <a:t>Objective to manage risks and uncertainties in a controlled way.</a:t>
            </a:r>
          </a:p>
          <a:p>
            <a:r>
              <a:rPr lang="en-GB" dirty="0">
                <a:solidFill>
                  <a:schemeClr val="bg2"/>
                </a:solidFill>
              </a:rPr>
              <a:t>Reduce chance of significant shortfalls/ gaps discovered later on.</a:t>
            </a:r>
          </a:p>
        </p:txBody>
      </p:sp>
      <p:pic>
        <p:nvPicPr>
          <p:cNvPr id="2" name="Picture 1">
            <a:extLst>
              <a:ext uri="{FF2B5EF4-FFF2-40B4-BE49-F238E27FC236}">
                <a16:creationId xmlns:a16="http://schemas.microsoft.com/office/drawing/2014/main" id="{C15D89DF-BA7F-4DE8-987E-351E29A62777}"/>
              </a:ext>
            </a:extLst>
          </p:cNvPr>
          <p:cNvPicPr>
            <a:picLocks noChangeAspect="1"/>
          </p:cNvPicPr>
          <p:nvPr/>
        </p:nvPicPr>
        <p:blipFill>
          <a:blip r:embed="rId3"/>
          <a:stretch>
            <a:fillRect/>
          </a:stretch>
        </p:blipFill>
        <p:spPr>
          <a:xfrm>
            <a:off x="8972550" y="2581023"/>
            <a:ext cx="2809349" cy="1527583"/>
          </a:xfrm>
          <a:prstGeom prst="rect">
            <a:avLst/>
          </a:prstGeom>
        </p:spPr>
      </p:pic>
    </p:spTree>
    <p:extLst>
      <p:ext uri="{BB962C8B-B14F-4D97-AF65-F5344CB8AC3E}">
        <p14:creationId xmlns:p14="http://schemas.microsoft.com/office/powerpoint/2010/main" val="871043580"/>
      </p:ext>
    </p:extLst>
  </p:cSld>
  <p:clrMapOvr>
    <a:masterClrMapping/>
  </p:clrMapOvr>
  <p:transition spd="slow" advTm="153414">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Engineering Schedule</a:t>
            </a:r>
          </a:p>
        </p:txBody>
      </p:sp>
      <p:sp>
        <p:nvSpPr>
          <p:cNvPr id="7" name="Content Placeholder 4">
            <a:extLst>
              <a:ext uri="{FF2B5EF4-FFF2-40B4-BE49-F238E27FC236}">
                <a16:creationId xmlns:a16="http://schemas.microsoft.com/office/drawing/2014/main" id="{5575996A-E4C5-41BE-B134-B2031A2D3A08}"/>
              </a:ext>
            </a:extLst>
          </p:cNvPr>
          <p:cNvSpPr>
            <a:spLocks noGrp="1"/>
          </p:cNvSpPr>
          <p:nvPr>
            <p:ph idx="1"/>
          </p:nvPr>
        </p:nvSpPr>
        <p:spPr>
          <a:xfrm>
            <a:off x="971204" y="1909511"/>
            <a:ext cx="7801321" cy="3934336"/>
          </a:xfrm>
        </p:spPr>
        <p:txBody>
          <a:bodyPr/>
          <a:lstStyle/>
          <a:p>
            <a:r>
              <a:rPr lang="en-GB" dirty="0">
                <a:solidFill>
                  <a:schemeClr val="bg2"/>
                </a:solidFill>
              </a:rPr>
              <a:t>Captures plant and equipment providing safety functions.</a:t>
            </a:r>
          </a:p>
          <a:p>
            <a:r>
              <a:rPr lang="en-GB" dirty="0">
                <a:solidFill>
                  <a:schemeClr val="bg2"/>
                </a:solidFill>
              </a:rPr>
              <a:t>Provides a consistent approach.</a:t>
            </a:r>
          </a:p>
          <a:p>
            <a:r>
              <a:rPr lang="en-GB" dirty="0">
                <a:solidFill>
                  <a:schemeClr val="bg2"/>
                </a:solidFill>
              </a:rPr>
              <a:t>Purposely simple and streamlined.</a:t>
            </a:r>
          </a:p>
          <a:p>
            <a:r>
              <a:rPr lang="en-GB" dirty="0">
                <a:solidFill>
                  <a:schemeClr val="bg2"/>
                </a:solidFill>
              </a:rPr>
              <a:t>Develops alongside the design process.</a:t>
            </a:r>
          </a:p>
          <a:p>
            <a:r>
              <a:rPr lang="en-GB" dirty="0">
                <a:solidFill>
                  <a:schemeClr val="bg2"/>
                </a:solidFill>
              </a:rPr>
              <a:t>Drive forward the design with respect to safety.</a:t>
            </a:r>
          </a:p>
          <a:p>
            <a:r>
              <a:rPr lang="en-GB" dirty="0">
                <a:solidFill>
                  <a:schemeClr val="bg2"/>
                </a:solidFill>
              </a:rPr>
              <a:t>Key communication tool between the project team and into operations.</a:t>
            </a:r>
          </a:p>
          <a:p>
            <a:r>
              <a:rPr lang="en-GB" dirty="0">
                <a:solidFill>
                  <a:schemeClr val="bg2"/>
                </a:solidFill>
              </a:rPr>
              <a:t>Maintained live throughout lifecycle of a facility. </a:t>
            </a:r>
          </a:p>
          <a:p>
            <a:endParaRPr lang="en-GB" dirty="0">
              <a:solidFill>
                <a:schemeClr val="bg2"/>
              </a:solidFill>
            </a:endParaRPr>
          </a:p>
        </p:txBody>
      </p:sp>
      <p:pic>
        <p:nvPicPr>
          <p:cNvPr id="2" name="Picture 1">
            <a:extLst>
              <a:ext uri="{FF2B5EF4-FFF2-40B4-BE49-F238E27FC236}">
                <a16:creationId xmlns:a16="http://schemas.microsoft.com/office/drawing/2014/main" id="{1663B592-B808-45F3-BC1F-A4883322D198}"/>
              </a:ext>
            </a:extLst>
          </p:cNvPr>
          <p:cNvPicPr>
            <a:picLocks noChangeAspect="1"/>
          </p:cNvPicPr>
          <p:nvPr/>
        </p:nvPicPr>
        <p:blipFill>
          <a:blip r:embed="rId3"/>
          <a:stretch>
            <a:fillRect/>
          </a:stretch>
        </p:blipFill>
        <p:spPr>
          <a:xfrm>
            <a:off x="9019828" y="2557462"/>
            <a:ext cx="2466976" cy="1850232"/>
          </a:xfrm>
          <a:prstGeom prst="rect">
            <a:avLst/>
          </a:prstGeom>
        </p:spPr>
      </p:pic>
    </p:spTree>
    <p:extLst>
      <p:ext uri="{BB962C8B-B14F-4D97-AF65-F5344CB8AC3E}">
        <p14:creationId xmlns:p14="http://schemas.microsoft.com/office/powerpoint/2010/main" val="3587039872"/>
      </p:ext>
    </p:extLst>
  </p:cSld>
  <p:clrMapOvr>
    <a:masterClrMapping/>
  </p:clrMapOvr>
  <p:transition spd="slow" advTm="217488">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Engineering Schedule</a:t>
            </a:r>
          </a:p>
        </p:txBody>
      </p:sp>
      <p:graphicFrame>
        <p:nvGraphicFramePr>
          <p:cNvPr id="5" name="Table 4">
            <a:extLst>
              <a:ext uri="{FF2B5EF4-FFF2-40B4-BE49-F238E27FC236}">
                <a16:creationId xmlns:a16="http://schemas.microsoft.com/office/drawing/2014/main" id="{0418F71A-B2E2-484E-80A2-7A9CD9ECF4E5}"/>
              </a:ext>
            </a:extLst>
          </p:cNvPr>
          <p:cNvGraphicFramePr>
            <a:graphicFrameLocks noGrp="1"/>
          </p:cNvGraphicFramePr>
          <p:nvPr>
            <p:extLst>
              <p:ext uri="{D42A27DB-BD31-4B8C-83A1-F6EECF244321}">
                <p14:modId xmlns:p14="http://schemas.microsoft.com/office/powerpoint/2010/main" val="2101915316"/>
              </p:ext>
            </p:extLst>
          </p:nvPr>
        </p:nvGraphicFramePr>
        <p:xfrm>
          <a:off x="771698" y="1755791"/>
          <a:ext cx="10648603" cy="3635512"/>
        </p:xfrm>
        <a:graphic>
          <a:graphicData uri="http://schemas.openxmlformats.org/drawingml/2006/table">
            <a:tbl>
              <a:tblPr firstRow="1" firstCol="1" bandRow="1">
                <a:tableStyleId>{5C22544A-7EE6-4342-B048-85BDC9FD1C3A}</a:tableStyleId>
              </a:tblPr>
              <a:tblGrid>
                <a:gridCol w="1434151">
                  <a:extLst>
                    <a:ext uri="{9D8B030D-6E8A-4147-A177-3AD203B41FA5}">
                      <a16:colId xmlns:a16="http://schemas.microsoft.com/office/drawing/2014/main" val="2169563700"/>
                    </a:ext>
                  </a:extLst>
                </a:gridCol>
                <a:gridCol w="1508078">
                  <a:extLst>
                    <a:ext uri="{9D8B030D-6E8A-4147-A177-3AD203B41FA5}">
                      <a16:colId xmlns:a16="http://schemas.microsoft.com/office/drawing/2014/main" val="918981035"/>
                    </a:ext>
                  </a:extLst>
                </a:gridCol>
                <a:gridCol w="2142698">
                  <a:extLst>
                    <a:ext uri="{9D8B030D-6E8A-4147-A177-3AD203B41FA5}">
                      <a16:colId xmlns:a16="http://schemas.microsoft.com/office/drawing/2014/main" val="1603429482"/>
                    </a:ext>
                  </a:extLst>
                </a:gridCol>
                <a:gridCol w="2572603">
                  <a:extLst>
                    <a:ext uri="{9D8B030D-6E8A-4147-A177-3AD203B41FA5}">
                      <a16:colId xmlns:a16="http://schemas.microsoft.com/office/drawing/2014/main" val="3466061014"/>
                    </a:ext>
                  </a:extLst>
                </a:gridCol>
                <a:gridCol w="1528550">
                  <a:extLst>
                    <a:ext uri="{9D8B030D-6E8A-4147-A177-3AD203B41FA5}">
                      <a16:colId xmlns:a16="http://schemas.microsoft.com/office/drawing/2014/main" val="3243631923"/>
                    </a:ext>
                  </a:extLst>
                </a:gridCol>
                <a:gridCol w="1462523">
                  <a:extLst>
                    <a:ext uri="{9D8B030D-6E8A-4147-A177-3AD203B41FA5}">
                      <a16:colId xmlns:a16="http://schemas.microsoft.com/office/drawing/2014/main" val="3676353816"/>
                    </a:ext>
                  </a:extLst>
                </a:gridCol>
              </a:tblGrid>
              <a:tr h="837638">
                <a:tc>
                  <a:txBody>
                    <a:bodyPr/>
                    <a:lstStyle/>
                    <a:p>
                      <a:pPr algn="ctr">
                        <a:lnSpc>
                          <a:spcPct val="107000"/>
                        </a:lnSpc>
                        <a:spcAft>
                          <a:spcPts val="800"/>
                        </a:spcAft>
                      </a:pPr>
                      <a:r>
                        <a:rPr lang="en-GB" sz="1600" dirty="0">
                          <a:effectLst/>
                        </a:rPr>
                        <a:t>SSC Number &amp; Name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solidFill>
                      <a:schemeClr val="tx2"/>
                    </a:solidFill>
                  </a:tcPr>
                </a:tc>
                <a:tc>
                  <a:txBody>
                    <a:bodyPr/>
                    <a:lstStyle/>
                    <a:p>
                      <a:pPr algn="ctr">
                        <a:lnSpc>
                          <a:spcPct val="107000"/>
                        </a:lnSpc>
                        <a:spcAft>
                          <a:spcPts val="800"/>
                        </a:spcAft>
                      </a:pPr>
                      <a:r>
                        <a:rPr lang="en-GB" sz="1600" dirty="0">
                          <a:effectLst/>
                        </a:rPr>
                        <a:t>Safety Function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solidFill>
                      <a:schemeClr val="tx2"/>
                    </a:solidFill>
                  </a:tcPr>
                </a:tc>
                <a:tc>
                  <a:txBody>
                    <a:bodyPr/>
                    <a:lstStyle/>
                    <a:p>
                      <a:pPr algn="ctr">
                        <a:lnSpc>
                          <a:spcPct val="107000"/>
                        </a:lnSpc>
                        <a:spcAft>
                          <a:spcPts val="800"/>
                        </a:spcAft>
                      </a:pPr>
                      <a:r>
                        <a:rPr lang="en-GB" sz="1600" dirty="0">
                          <a:effectLst/>
                        </a:rPr>
                        <a:t>Safety Function Class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solidFill>
                      <a:schemeClr val="tx2"/>
                    </a:solidFill>
                  </a:tcPr>
                </a:tc>
                <a:tc>
                  <a:txBody>
                    <a:bodyPr/>
                    <a:lstStyle/>
                    <a:p>
                      <a:pPr algn="ctr">
                        <a:lnSpc>
                          <a:spcPct val="107000"/>
                        </a:lnSpc>
                        <a:spcAft>
                          <a:spcPts val="800"/>
                        </a:spcAft>
                      </a:pPr>
                      <a:r>
                        <a:rPr lang="en-GB" sz="1600" dirty="0">
                          <a:effectLst/>
                        </a:rPr>
                        <a:t>Safety Designation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solidFill>
                      <a:schemeClr val="tx2"/>
                    </a:solidFill>
                  </a:tcPr>
                </a:tc>
                <a:tc>
                  <a:txBody>
                    <a:bodyPr/>
                    <a:lstStyle/>
                    <a:p>
                      <a:pPr algn="ctr">
                        <a:lnSpc>
                          <a:spcPct val="107000"/>
                        </a:lnSpc>
                        <a:spcAft>
                          <a:spcPts val="800"/>
                        </a:spcAft>
                      </a:pPr>
                      <a:r>
                        <a:rPr lang="en-GB" sz="1600" dirty="0">
                          <a:effectLst/>
                        </a:rPr>
                        <a:t>Performance Requirement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solidFill>
                      <a:schemeClr val="tx2"/>
                    </a:solidFill>
                  </a:tcPr>
                </a:tc>
                <a:tc>
                  <a:txBody>
                    <a:bodyPr/>
                    <a:lstStyle/>
                    <a:p>
                      <a:pPr algn="ctr">
                        <a:lnSpc>
                          <a:spcPct val="107000"/>
                        </a:lnSpc>
                        <a:spcAft>
                          <a:spcPts val="800"/>
                        </a:spcAft>
                      </a:pPr>
                      <a:r>
                        <a:rPr lang="en-GB" sz="1600" dirty="0">
                          <a:effectLst/>
                        </a:rPr>
                        <a:t>References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solidFill>
                      <a:schemeClr val="tx2"/>
                    </a:solidFill>
                  </a:tcPr>
                </a:tc>
                <a:extLst>
                  <a:ext uri="{0D108BD9-81ED-4DB2-BD59-A6C34878D82A}">
                    <a16:rowId xmlns:a16="http://schemas.microsoft.com/office/drawing/2014/main" val="1319658284"/>
                  </a:ext>
                </a:extLst>
              </a:tr>
              <a:tr h="2626839">
                <a:tc>
                  <a:txBody>
                    <a:bodyPr/>
                    <a:lstStyle/>
                    <a:p>
                      <a:pPr>
                        <a:lnSpc>
                          <a:spcPct val="107000"/>
                        </a:lnSpc>
                        <a:spcAft>
                          <a:spcPts val="800"/>
                        </a:spcAft>
                      </a:pPr>
                      <a:endParaRPr lang="en-GB" sz="500" b="0" dirty="0">
                        <a:solidFill>
                          <a:schemeClr val="bg1"/>
                        </a:solidFill>
                        <a:effectLst/>
                      </a:endParaRPr>
                    </a:p>
                    <a:p>
                      <a:pPr algn="ctr">
                        <a:lnSpc>
                          <a:spcPct val="107000"/>
                        </a:lnSpc>
                        <a:spcAft>
                          <a:spcPts val="800"/>
                        </a:spcAft>
                      </a:pPr>
                      <a:r>
                        <a:rPr lang="en-GB" sz="1400" b="0" dirty="0">
                          <a:solidFill>
                            <a:schemeClr val="bg1"/>
                          </a:solidFill>
                          <a:effectLst/>
                        </a:rPr>
                        <a:t>Unique Identifier + </a:t>
                      </a:r>
                    </a:p>
                    <a:p>
                      <a:pPr algn="ctr">
                        <a:lnSpc>
                          <a:spcPct val="107000"/>
                        </a:lnSpc>
                        <a:spcAft>
                          <a:spcPts val="800"/>
                        </a:spcAft>
                      </a:pPr>
                      <a:r>
                        <a:rPr lang="en-GB" sz="1400" b="0" dirty="0">
                          <a:solidFill>
                            <a:schemeClr val="bg1"/>
                          </a:solidFill>
                          <a:effectLst/>
                        </a:rPr>
                        <a:t>simple description of item</a:t>
                      </a:r>
                      <a:endParaRPr lang="en-GB"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solidFill>
                      <a:schemeClr val="tx1">
                        <a:lumMod val="85000"/>
                      </a:schemeClr>
                    </a:solidFill>
                  </a:tcPr>
                </a:tc>
                <a:tc>
                  <a:txBody>
                    <a:bodyPr/>
                    <a:lstStyle/>
                    <a:p>
                      <a:pPr>
                        <a:lnSpc>
                          <a:spcPct val="107000"/>
                        </a:lnSpc>
                        <a:spcAft>
                          <a:spcPts val="800"/>
                        </a:spcAft>
                      </a:pPr>
                      <a:endParaRPr lang="en-GB" sz="500" dirty="0">
                        <a:effectLst/>
                      </a:endParaRPr>
                    </a:p>
                    <a:p>
                      <a:pPr>
                        <a:lnSpc>
                          <a:spcPct val="107000"/>
                        </a:lnSpc>
                        <a:spcAft>
                          <a:spcPts val="800"/>
                        </a:spcAft>
                      </a:pPr>
                      <a:r>
                        <a:rPr lang="en-GB" sz="1400" dirty="0">
                          <a:effectLst/>
                        </a:rPr>
                        <a:t>Describe the high-level function.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solidFill>
                      <a:schemeClr val="tx1">
                        <a:lumMod val="85000"/>
                      </a:schemeClr>
                    </a:solidFill>
                  </a:tcPr>
                </a:tc>
                <a:tc>
                  <a:txBody>
                    <a:bodyPr/>
                    <a:lstStyle/>
                    <a:p>
                      <a:pPr>
                        <a:lnSpc>
                          <a:spcPct val="107000"/>
                        </a:lnSpc>
                        <a:spcAft>
                          <a:spcPts val="800"/>
                        </a:spcAft>
                      </a:pPr>
                      <a:endParaRPr lang="en-GB" sz="500" dirty="0">
                        <a:effectLst/>
                      </a:endParaRPr>
                    </a:p>
                    <a:p>
                      <a:pPr algn="ctr">
                        <a:lnSpc>
                          <a:spcPct val="107000"/>
                        </a:lnSpc>
                        <a:spcAft>
                          <a:spcPts val="800"/>
                        </a:spcAft>
                      </a:pPr>
                      <a:r>
                        <a:rPr lang="en-GB" sz="1400" dirty="0">
                          <a:effectLst/>
                        </a:rPr>
                        <a:t>SFC levels indicate importance of the safety function.</a:t>
                      </a:r>
                    </a:p>
                    <a:p>
                      <a:pPr algn="ctr">
                        <a:lnSpc>
                          <a:spcPct val="107000"/>
                        </a:lnSpc>
                        <a:spcAft>
                          <a:spcPts val="800"/>
                        </a:spcAft>
                      </a:pPr>
                      <a:endParaRPr lang="en-GB" sz="1400" dirty="0">
                        <a:effectLst/>
                      </a:endParaRPr>
                    </a:p>
                    <a:p>
                      <a:pPr algn="ctr">
                        <a:lnSpc>
                          <a:spcPct val="107000"/>
                        </a:lnSpc>
                        <a:spcAft>
                          <a:spcPts val="800"/>
                        </a:spcAft>
                      </a:pPr>
                      <a:r>
                        <a:rPr lang="en-GB" sz="1400" dirty="0">
                          <a:effectLst/>
                        </a:rPr>
                        <a:t>1 being highest and 3 being the lowest.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tc>
                <a:tc>
                  <a:txBody>
                    <a:bodyPr/>
                    <a:lstStyle/>
                    <a:p>
                      <a:pPr>
                        <a:lnSpc>
                          <a:spcPct val="107000"/>
                        </a:lnSpc>
                        <a:spcAft>
                          <a:spcPts val="800"/>
                        </a:spcAft>
                      </a:pPr>
                      <a:endParaRPr lang="en-GB" sz="500" dirty="0">
                        <a:effectLst/>
                      </a:endParaRPr>
                    </a:p>
                    <a:p>
                      <a:pPr algn="ctr">
                        <a:lnSpc>
                          <a:spcPct val="107000"/>
                        </a:lnSpc>
                        <a:spcAft>
                          <a:spcPts val="800"/>
                        </a:spcAft>
                      </a:pPr>
                      <a:r>
                        <a:rPr lang="en-GB" sz="1400" dirty="0">
                          <a:effectLst/>
                        </a:rPr>
                        <a:t>List hazard type: nuclear, environmental, COMAH, chemical etc.</a:t>
                      </a:r>
                    </a:p>
                    <a:p>
                      <a:pPr algn="ctr">
                        <a:lnSpc>
                          <a:spcPct val="107000"/>
                        </a:lnSpc>
                        <a:spcAft>
                          <a:spcPts val="800"/>
                        </a:spcAft>
                      </a:pPr>
                      <a:r>
                        <a:rPr lang="en-GB" sz="1400" dirty="0">
                          <a:effectLst/>
                        </a:rPr>
                        <a:t>+</a:t>
                      </a:r>
                    </a:p>
                    <a:p>
                      <a:pPr algn="ctr">
                        <a:lnSpc>
                          <a:spcPct val="107000"/>
                        </a:lnSpc>
                        <a:spcAft>
                          <a:spcPts val="800"/>
                        </a:spcAft>
                      </a:pPr>
                      <a:r>
                        <a:rPr lang="en-GB" sz="1400" dirty="0">
                          <a:effectLst/>
                        </a:rPr>
                        <a:t>List contribution to safety i.e. safety related or directly related</a:t>
                      </a:r>
                    </a:p>
                    <a:p>
                      <a:pPr algn="ctr">
                        <a:lnSpc>
                          <a:spcPct val="107000"/>
                        </a:lnSpc>
                        <a:spcAft>
                          <a:spcPts val="800"/>
                        </a:spcAft>
                      </a:pPr>
                      <a:r>
                        <a:rPr lang="en-GB" sz="1400" dirty="0">
                          <a:effectLst/>
                        </a:rPr>
                        <a:t>+</a:t>
                      </a:r>
                    </a:p>
                    <a:p>
                      <a:pPr algn="ctr">
                        <a:lnSpc>
                          <a:spcPct val="107000"/>
                        </a:lnSpc>
                        <a:spcAft>
                          <a:spcPts val="800"/>
                        </a:spcAft>
                      </a:pPr>
                      <a:r>
                        <a:rPr lang="en-GB" sz="1400" dirty="0">
                          <a:effectLst/>
                        </a:rPr>
                        <a:t>Include safety system target </a:t>
                      </a:r>
                      <a:r>
                        <a:rPr lang="en-GB" sz="1400" dirty="0" err="1">
                          <a:effectLst/>
                        </a:rPr>
                        <a:t>pfds</a:t>
                      </a:r>
                      <a:r>
                        <a:rPr lang="en-GB" sz="1400" dirty="0">
                          <a:effectLst/>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tc>
                <a:tc>
                  <a:txBody>
                    <a:bodyPr/>
                    <a:lstStyle/>
                    <a:p>
                      <a:pPr>
                        <a:lnSpc>
                          <a:spcPct val="107000"/>
                        </a:lnSpc>
                        <a:spcAft>
                          <a:spcPts val="800"/>
                        </a:spcAft>
                      </a:pPr>
                      <a:endParaRPr lang="en-GB" sz="500" dirty="0">
                        <a:effectLst/>
                      </a:endParaRPr>
                    </a:p>
                    <a:p>
                      <a:pPr algn="ctr">
                        <a:lnSpc>
                          <a:spcPct val="107000"/>
                        </a:lnSpc>
                        <a:spcAft>
                          <a:spcPts val="800"/>
                        </a:spcAft>
                      </a:pPr>
                      <a:r>
                        <a:rPr lang="en-GB" sz="1400" dirty="0">
                          <a:effectLst/>
                        </a:rPr>
                        <a:t>State numerical operating conditions or limits that the SSC must operate under.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tc>
                <a:tc>
                  <a:txBody>
                    <a:bodyPr/>
                    <a:lstStyle/>
                    <a:p>
                      <a:pPr>
                        <a:lnSpc>
                          <a:spcPct val="107000"/>
                        </a:lnSpc>
                        <a:spcAft>
                          <a:spcPts val="800"/>
                        </a:spcAft>
                      </a:pPr>
                      <a:endParaRPr lang="en-GB" sz="500" dirty="0">
                        <a:effectLst/>
                      </a:endParaRPr>
                    </a:p>
                    <a:p>
                      <a:pPr algn="ctr">
                        <a:lnSpc>
                          <a:spcPct val="107000"/>
                        </a:lnSpc>
                        <a:spcAft>
                          <a:spcPts val="800"/>
                        </a:spcAft>
                      </a:pPr>
                      <a:r>
                        <a:rPr lang="en-GB" sz="1400" dirty="0">
                          <a:effectLst/>
                        </a:rPr>
                        <a:t>Link to safety/ risk assessments </a:t>
                      </a:r>
                    </a:p>
                    <a:p>
                      <a:pPr algn="ctr">
                        <a:lnSpc>
                          <a:spcPct val="107000"/>
                        </a:lnSpc>
                        <a:spcAft>
                          <a:spcPts val="800"/>
                        </a:spcAft>
                      </a:pPr>
                      <a:r>
                        <a:rPr lang="en-GB" sz="1400" dirty="0">
                          <a:effectLst/>
                        </a:rPr>
                        <a:t>+ </a:t>
                      </a:r>
                    </a:p>
                    <a:p>
                      <a:pPr algn="ctr">
                        <a:lnSpc>
                          <a:spcPct val="107000"/>
                        </a:lnSpc>
                        <a:spcAft>
                          <a:spcPts val="800"/>
                        </a:spcAft>
                      </a:pPr>
                      <a:r>
                        <a:rPr lang="en-GB" sz="1400" dirty="0">
                          <a:effectLst/>
                        </a:rPr>
                        <a:t>underpinning evidence.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3533929493"/>
                  </a:ext>
                </a:extLst>
              </a:tr>
            </a:tbl>
          </a:graphicData>
        </a:graphic>
      </p:graphicFrame>
    </p:spTree>
    <p:extLst>
      <p:ext uri="{BB962C8B-B14F-4D97-AF65-F5344CB8AC3E}">
        <p14:creationId xmlns:p14="http://schemas.microsoft.com/office/powerpoint/2010/main" val="3739351952"/>
      </p:ext>
    </p:extLst>
  </p:cSld>
  <p:clrMapOvr>
    <a:masterClrMapping/>
  </p:clrMapOvr>
  <p:transition spd="slow" advTm="185427">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5808-8B16-4D0E-9125-B43F61A6E2B7}"/>
              </a:ext>
            </a:extLst>
          </p:cNvPr>
          <p:cNvSpPr>
            <a:spLocks noGrp="1"/>
          </p:cNvSpPr>
          <p:nvPr>
            <p:ph type="title"/>
          </p:nvPr>
        </p:nvSpPr>
        <p:spPr/>
        <p:txBody>
          <a:bodyPr/>
          <a:lstStyle/>
          <a:p>
            <a:r>
              <a:rPr lang="en-GB" dirty="0">
                <a:solidFill>
                  <a:schemeClr val="bg2"/>
                </a:solidFill>
              </a:rPr>
              <a:t>Engineering Substantiation Record</a:t>
            </a:r>
          </a:p>
        </p:txBody>
      </p:sp>
      <p:sp>
        <p:nvSpPr>
          <p:cNvPr id="5" name="Content Placeholder 4">
            <a:extLst>
              <a:ext uri="{FF2B5EF4-FFF2-40B4-BE49-F238E27FC236}">
                <a16:creationId xmlns:a16="http://schemas.microsoft.com/office/drawing/2014/main" id="{C7FE209E-FC3F-4CFA-A678-E135546218B6}"/>
              </a:ext>
            </a:extLst>
          </p:cNvPr>
          <p:cNvSpPr>
            <a:spLocks noGrp="1"/>
          </p:cNvSpPr>
          <p:nvPr>
            <p:ph idx="1"/>
          </p:nvPr>
        </p:nvSpPr>
        <p:spPr>
          <a:xfrm>
            <a:off x="971204" y="1909511"/>
            <a:ext cx="7622727" cy="3934336"/>
          </a:xfrm>
        </p:spPr>
        <p:txBody>
          <a:bodyPr/>
          <a:lstStyle/>
          <a:p>
            <a:r>
              <a:rPr lang="en-GB" dirty="0">
                <a:solidFill>
                  <a:schemeClr val="bg2"/>
                </a:solidFill>
              </a:rPr>
              <a:t>Recorded in various formats e.g. drawings, calculations, reports, certificates, records etc.</a:t>
            </a:r>
          </a:p>
          <a:p>
            <a:r>
              <a:rPr lang="en-GB" dirty="0">
                <a:solidFill>
                  <a:schemeClr val="bg2"/>
                </a:solidFill>
              </a:rPr>
              <a:t>Presents the evidence plant and equipment can meet the safety function.</a:t>
            </a:r>
          </a:p>
          <a:p>
            <a:r>
              <a:rPr lang="en-GB" dirty="0">
                <a:solidFill>
                  <a:schemeClr val="bg2"/>
                </a:solidFill>
              </a:rPr>
              <a:t>Evidence clearly and logically laid out.</a:t>
            </a:r>
          </a:p>
          <a:p>
            <a:r>
              <a:rPr lang="en-GB" dirty="0">
                <a:solidFill>
                  <a:schemeClr val="bg2"/>
                </a:solidFill>
              </a:rPr>
              <a:t>Easier to peer review and check evidence.</a:t>
            </a:r>
          </a:p>
          <a:p>
            <a:r>
              <a:rPr lang="en-GB" dirty="0">
                <a:solidFill>
                  <a:schemeClr val="bg2"/>
                </a:solidFill>
              </a:rPr>
              <a:t>Provides confidence that safety functions are supported with sufficient evidence.</a:t>
            </a:r>
          </a:p>
          <a:p>
            <a:endParaRPr lang="en-GB" dirty="0">
              <a:solidFill>
                <a:schemeClr val="bg2"/>
              </a:solidFill>
            </a:endParaRPr>
          </a:p>
        </p:txBody>
      </p:sp>
      <p:pic>
        <p:nvPicPr>
          <p:cNvPr id="2" name="Picture 1">
            <a:extLst>
              <a:ext uri="{FF2B5EF4-FFF2-40B4-BE49-F238E27FC236}">
                <a16:creationId xmlns:a16="http://schemas.microsoft.com/office/drawing/2014/main" id="{05F8258D-545B-48F3-9B7C-1E0AFD0C90C9}"/>
              </a:ext>
            </a:extLst>
          </p:cNvPr>
          <p:cNvPicPr>
            <a:picLocks noChangeAspect="1"/>
          </p:cNvPicPr>
          <p:nvPr/>
        </p:nvPicPr>
        <p:blipFill>
          <a:blip r:embed="rId3"/>
          <a:stretch>
            <a:fillRect/>
          </a:stretch>
        </p:blipFill>
        <p:spPr>
          <a:xfrm>
            <a:off x="8731967" y="2364581"/>
            <a:ext cx="2894965" cy="1932840"/>
          </a:xfrm>
          <a:prstGeom prst="rect">
            <a:avLst/>
          </a:prstGeom>
        </p:spPr>
      </p:pic>
    </p:spTree>
    <p:extLst>
      <p:ext uri="{BB962C8B-B14F-4D97-AF65-F5344CB8AC3E}">
        <p14:creationId xmlns:p14="http://schemas.microsoft.com/office/powerpoint/2010/main" val="1870127878"/>
      </p:ext>
    </p:extLst>
  </p:cSld>
  <p:clrMapOvr>
    <a:masterClrMapping/>
  </p:clrMapOvr>
  <p:transition spd="slow" advTm="179312">
    <p:fade/>
  </p:transition>
</p:sld>
</file>

<file path=ppt/theme/theme1.xml><?xml version="1.0" encoding="utf-8"?>
<a:theme xmlns:a="http://schemas.openxmlformats.org/drawingml/2006/main" name="1_Theme3">
  <a:themeElements>
    <a:clrScheme name="Custom 1">
      <a:dk1>
        <a:srgbClr val="000000"/>
      </a:dk1>
      <a:lt1>
        <a:srgbClr val="FFFFFF"/>
      </a:lt1>
      <a:dk2>
        <a:srgbClr val="00303C"/>
      </a:dk2>
      <a:lt2>
        <a:srgbClr val="00AFD7"/>
      </a:lt2>
      <a:accent1>
        <a:srgbClr val="9D968D"/>
      </a:accent1>
      <a:accent2>
        <a:srgbClr val="00B2A9"/>
      </a:accent2>
      <a:accent3>
        <a:srgbClr val="83BD00"/>
      </a:accent3>
      <a:accent4>
        <a:srgbClr val="A05EB5"/>
      </a:accent4>
      <a:accent5>
        <a:srgbClr val="E30046"/>
      </a:accent5>
      <a:accent6>
        <a:srgbClr val="FF671F"/>
      </a:accent6>
      <a:hlink>
        <a:srgbClr val="971B2F"/>
      </a:hlink>
      <a:folHlink>
        <a:srgbClr val="5C06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 WIDE TEMPLATE_2022" id="{AA983D54-BB49-9345-BC4D-ACB3C02209DA}" vid="{6BFA6EC0-E228-424D-A23F-8408913F6F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fd403455-cda7-4c1b-b87f-02f0c0503f88" origin="userSelected">
  <element uid="id_protective_marking_new_item_1" value=""/>
</sisl>
</file>

<file path=customXml/itemProps1.xml><?xml version="1.0" encoding="utf-8"?>
<ds:datastoreItem xmlns:ds="http://schemas.openxmlformats.org/officeDocument/2006/customXml" ds:itemID="{81AF5568-34A7-4288-A7A6-F0CFD59CC212}">
  <ds:schemaRefs>
    <ds:schemaRef ds:uri="http://schemas.microsoft.com/sharepoint/v3/contenttype/forms"/>
  </ds:schemaRefs>
</ds:datastoreItem>
</file>

<file path=customXml/itemProps2.xml><?xml version="1.0" encoding="utf-8"?>
<ds:datastoreItem xmlns:ds="http://schemas.openxmlformats.org/officeDocument/2006/customXml" ds:itemID="{DA60CFF5-0E1D-44EF-A3EE-8BF4CC094E7B}">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274e3d49-eee1-4954-bf88-3dab7af0f261"/>
    <ds:schemaRef ds:uri="73a357bf-7f47-4cfc-8473-0e420a12fd54"/>
    <ds:schemaRef ds:uri="http://purl.org/dc/term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3E17D236-E796-4614-A316-B79337864BAA}"/>
</file>

<file path=customXml/itemProps4.xml><?xml version="1.0" encoding="utf-8"?>
<ds:datastoreItem xmlns:ds="http://schemas.openxmlformats.org/officeDocument/2006/customXml" ds:itemID="{A33E0D1F-9F5A-45C5-8A26-BB062EB7DD3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SL WIDE TEMPLATE_2022 (1)</Template>
  <TotalTime>3484</TotalTime>
  <Words>4660</Words>
  <Application>Microsoft Office PowerPoint</Application>
  <PresentationFormat>Widescreen</PresentationFormat>
  <Paragraphs>274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Wingdings</vt:lpstr>
      <vt:lpstr>1_Theme3</vt:lpstr>
      <vt:lpstr>Engineering Substantiation in the Nuclear Industry</vt:lpstr>
      <vt:lpstr>What is Engineering Substantiation?</vt:lpstr>
      <vt:lpstr>What is Engineering Substantiation?</vt:lpstr>
      <vt:lpstr>Where does it come from?</vt:lpstr>
      <vt:lpstr>The Process</vt:lpstr>
      <vt:lpstr>Substantiation Strategy</vt:lpstr>
      <vt:lpstr>Engineering Schedule</vt:lpstr>
      <vt:lpstr>Engineering Schedule</vt:lpstr>
      <vt:lpstr>Engineering Substantiation Record</vt:lpstr>
      <vt:lpstr>Manufacturing, Construction &amp;  Commissioning</vt:lpstr>
      <vt:lpstr>Operations &amp; Decommissioning</vt:lpstr>
      <vt:lpstr>Example: Nuclear Decommissioning,  Reprocessing &amp; Storage</vt:lpstr>
      <vt:lpstr>Example: Nuclear Power Generation</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Davies, Gareth X (SL) 9</dc:creator>
  <cp:lastModifiedBy>Davies, Gareth X (SL) 10</cp:lastModifiedBy>
  <cp:revision>67</cp:revision>
  <cp:lastPrinted>2023-10-13T09:07:49Z</cp:lastPrinted>
  <dcterms:created xsi:type="dcterms:W3CDTF">2022-09-15T14:12:39Z</dcterms:created>
  <dcterms:modified xsi:type="dcterms:W3CDTF">2023-11-03T09:05:08Z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docIndexRef">
    <vt:lpwstr>52d29cf3-99c7-4e85-8620-b04ec207e7ce</vt:lpwstr>
  </property>
  <property fmtid="{D5CDD505-2E9C-101B-9397-08002B2CF9AE}" pid="4" name="bjClsUserRVM">
    <vt:lpwstr>[]</vt:lpwstr>
  </property>
  <property fmtid="{D5CDD505-2E9C-101B-9397-08002B2CF9AE}" pid="5" name="bjSaver">
    <vt:lpwstr>pNZK91TizcYcOa2FMYwhvikPgSspX0Hs</vt:lpwstr>
  </property>
  <property fmtid="{D5CDD505-2E9C-101B-9397-08002B2CF9AE}" pid="6" name="bjDocumentLabelXML">
    <vt:lpwstr>&lt;?xml version="1.0" encoding="us-ascii"?&gt;&lt;sisl xmlns:xsi="http://www.w3.org/2001/XMLSchema-instance" xmlns:xsd="http://www.w3.org/2001/XMLSchema" sislVersion="0" policy="fd403455-cda7-4c1b-b87f-02f0c0503f88" origin="userSelected" xmlns="http://www.boldonj</vt:lpwstr>
  </property>
  <property fmtid="{D5CDD505-2E9C-101B-9397-08002B2CF9AE}" pid="7" name="bjDocumentLabelXML-0">
    <vt:lpwstr>ames.com/2008/01/sie/internal/label"&gt;&lt;element uid="id_protective_marking_new_item_1" value="" /&gt;&lt;/sisl&gt;</vt:lpwstr>
  </property>
  <property fmtid="{D5CDD505-2E9C-101B-9397-08002B2CF9AE}" pid="8" name="bjDocumentSecurityLabel">
    <vt:lpwstr>[OFFICIAL NO MARKING]</vt:lpwstr>
  </property>
  <property fmtid="{D5CDD505-2E9C-101B-9397-08002B2CF9AE}" pid="9" name="Offisync_ProviderInitializationData">
    <vt:lpwstr>https://ecosystem.org.uk</vt:lpwstr>
  </property>
  <property fmtid="{D5CDD505-2E9C-101B-9397-08002B2CF9AE}" pid="10" name="Jive_VersionGuid">
    <vt:lpwstr>2d5fcef2-2537-4a09-9592-08cd8ed5d126</vt:lpwstr>
  </property>
  <property fmtid="{D5CDD505-2E9C-101B-9397-08002B2CF9AE}" pid="11" name="Jive_LatestUserAccountName">
    <vt:lpwstr>gareth.x.davies@sellafieldsites.com</vt:lpwstr>
  </property>
  <property fmtid="{D5CDD505-2E9C-101B-9397-08002B2CF9AE}" pid="12" name="Offisync_UniqueId">
    <vt:lpwstr>398270</vt:lpwstr>
  </property>
  <property fmtid="{D5CDD505-2E9C-101B-9397-08002B2CF9AE}" pid="13" name="Offisync_UpdateToken">
    <vt:lpwstr>1</vt:lpwstr>
  </property>
  <property fmtid="{D5CDD505-2E9C-101B-9397-08002B2CF9AE}" pid="14" name="Offisync_ServerID">
    <vt:lpwstr>1cb63754-bba9-41b9-ac2f-694933b04be2</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ies>
</file>