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311" r:id="rId5"/>
    <p:sldId id="350" r:id="rId6"/>
    <p:sldId id="325" r:id="rId7"/>
    <p:sldId id="317" r:id="rId8"/>
    <p:sldId id="260" r:id="rId9"/>
    <p:sldId id="318" r:id="rId10"/>
    <p:sldId id="571" r:id="rId11"/>
    <p:sldId id="574" r:id="rId12"/>
    <p:sldId id="572" r:id="rId13"/>
    <p:sldId id="575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032"/>
    <a:srgbClr val="884B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5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E9332-DE0C-49D0-BF26-888C314D6185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2486D-5D41-4F1F-958D-997EC5D96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76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Hello</a:t>
            </a:r>
          </a:p>
          <a:p>
            <a:r>
              <a:rPr lang="en-GB" dirty="0"/>
              <a:t>Been at Axiom 5 years conducting failure investigations</a:t>
            </a:r>
          </a:p>
          <a:p>
            <a:r>
              <a:rPr lang="en-GB" dirty="0"/>
              <a:t>Hydrogen failures are something we see pretty often</a:t>
            </a:r>
          </a:p>
          <a:p>
            <a:r>
              <a:rPr lang="en-GB" dirty="0"/>
              <a:t>However, they are never from something on hydrogen duty, but from occur where the isn’t any hydrogen apparent at times.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2486D-5D41-4F1F-958D-997EC5D96AC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602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failure of a spring from a HP steam export safety valve from a HRSG which was found to be cracked in two locations during routine scheduled overhaul.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valve had been in operation for approximately 8 years.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 cert states high strength steel with a tempered martensite structure.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GB" dirty="0">
                <a:effectLst/>
              </a:rPr>
            </a:b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failed spring is showed in-situ </a:t>
            </a:r>
            <a:endParaRPr lang="en-GB" sz="1800" dirty="0">
              <a:effectLst/>
              <a:latin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Then removed and cleaned of rust</a:t>
            </a: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outer surfaces of the spring were quite heavily pitted for an RV spring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 a level of damage that was inconsistent with the light flash rusting and only affected the lower half 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coil.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465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It was evident by visual examination that FS ‘B’ failed in a single event,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FS ‘A’ bore the hallmarks of a multi-stage failure.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aving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distinct beach mark at approximately one third wall thickness. 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en-GB" sz="1800" dirty="0">
                <a:effectLst/>
                <a:latin typeface="Times New Roman" panose="02020603050405020304" pitchFamily="18" charset="0"/>
              </a:rPr>
              <a:t>oth 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fractures initiated at the OD and were coincident with a region of deep pitting corrosion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Fractographic SEM examination was unfeasible due to deformation ,smearing, corrosion pits, due to contact between the mating faces.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secondary crack below the main fracture surface. step-wise are characteristic of hydrogen cracking.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external corrosion pits, harboured acute oxide penetrations, one developed into a crack.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microstructure in the quenched 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tempered condition (tempered martensite)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520 Vickers, higher than the threshold value, together with high operating stresses would result in the spring being extremely vulnerable to hydrogen related failure if exposed to a suitably unfavourable environment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pitting inconsistent with current operational regime with the spring being enclosed and operating over 100°C and so would not be anticipated to corrode, meaning the spring shroud is probably un-lagged / exposed and operates cooler.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experienced aggressive aqueous corrosion which has brought about hydrogen diffusion into the steel over the longer term, leading to failure by hydrogen embrittlement.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oxide intrusions at root of corrosion pits also suggests an element of fatigue cracking, however this too would have been exacerbated by hydrogen adsorption.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213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failure of a 1 tonne lifting block on a UK chemical site. Grade 8 chain.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being used to support a vessel that was being filled with process material as part of cleaning works. T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material being cleared from the vessel was reported to have been falling onto the lifting hook in question. T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process material would have been reacting with moisture in the air to create hydrochloric acid fumes for several hours.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lifting chain had been inspected recently also pre-use checked as per LOLER requirements.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</a:rPr>
              <a:t>failed at the link directly attached to the hook and situated within the hook housing,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</a:rPr>
              <a:t>staining due to corrosion was observed on the hook and was greatest on the links adjacent to the hook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</a:rPr>
              <a:t>half of the failed chain link heavily corroded.  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</a:rPr>
              <a:t>no necking associated with the fractures, suggesting that failure was due to a brittle cracking mechanism. 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6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283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</a:rPr>
              <a:t>chain contained numerous randomly oriented, stepwise cracks, some of which were entirely subsurface and with others emanating from surface corrosion pitting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</a:rPr>
              <a:t> The defects were considered to be text-book examples of hydrogen induced cracking.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hardness values of over 400 HV10 which approximates to an UTS of 1314 MPa which is in range or a grade 8 chain.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described in HSE Document PM 39, due to the potential for hydrogen damage, it is not recommended that grade 8 lifting chains be used in an acidic (corrosive) environment.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Failure occurred due to hydrogen induced cracking in the link directly attached to the hook,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other lifting links in the same vicinity were affected.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‘confined space’ would promote entrapment of any corroding species, thus exacerbating the potential for corrosion of the bottom link. 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hydrogen / cracks were deemed to not be present from manufacture as only the one link failed. If due to manufacturing, for example, from acid cleaning multiple links would be similarly affected.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9143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2486D-5D41-4F1F-958D-997EC5D96AC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29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Quick look at hydrogen atoms and molecules, then some sources of </a:t>
            </a:r>
            <a:r>
              <a:rPr lang="en-GB" dirty="0" err="1"/>
              <a:t>hydgrogen</a:t>
            </a:r>
            <a:r>
              <a:rPr lang="en-GB" dirty="0"/>
              <a:t> and safe/unsafe materials and a brief look at hydrogen damage mechanisms before diving into some case studies.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2486D-5D41-4F1F-958D-997EC5D96AC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361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Here, table shows relative size of Hydrogen atoms and molecules as well as BCC Iron interstices, the gap between iron atoms in their metallic crystal structure.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space between iron atoms is this ~75pm, hydrogen molecule is too large to fit through this.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Atomic hydrogen is much smaller and so can enter the metal. This also means that if the hydrogen atoms recombine into a molecule in the material it cannot escape!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Build up of hydrogen atoms drives their diffusion into the metal and so the greater amount of atoms present, the more hydrogen will diffuse into the steel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This table shows the amount of atomic hydrogen present in different sources and their equivalent hydrogen pressure.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Not a lot in gaseous hydrogen but other sources have hundreds or thousands times more atomic hydrogen to drive diffusion.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Iron and in this case carbon steel, forms BCC structure which is seen below.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Metals and alloys are crystalline solids.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Metal solidifies the atoms begin to form into solid crystal structures, additional atoms then join onto these and cause them to grow forming grains.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This orderly arrangement of atoms is called a lattice.  Different grains are where individual crystal structures meet.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2486D-5D41-4F1F-958D-997EC5D96AC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764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While hydrogen gas and liquid does contain a small proportion of atomic hydrogen, the main sources of hydrogen damage come from elsewhere, the list below taken from API 571, states the most common sources of atomic hydrogen.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Corrosion – most aqueous corrosion mechanisms generate hydrogen as a byproduct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Welding – poorly stored or wet electrodes or electrodes with a high hydrogen content / high moisture content flux, can introduce hydrogen into the material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Acid cleaning or pickling prior to manufacturing process such as galvanising or plating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Residual hydrogen from manufacture.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Cathodic protection can charge materials with hydrogen.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6074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Really don’t need a lot of hydrogen to cause damage, especially in high strength steels, these are considered to be &gt;1000 </a:t>
            </a:r>
            <a:r>
              <a:rPr lang="en-GB" dirty="0" err="1"/>
              <a:t>Mpa</a:t>
            </a:r>
            <a:r>
              <a:rPr lang="en-GB" dirty="0"/>
              <a:t> UTS or 250 Vickers hardness</a:t>
            </a:r>
          </a:p>
          <a:p>
            <a:r>
              <a:rPr lang="en-GB" dirty="0"/>
              <a:t>Above about 750-800 MPa is a bit of a grey area but embrittlement is still possible. Likely requires greater amounts of hydrogen.</a:t>
            </a:r>
          </a:p>
        </p:txBody>
      </p:sp>
    </p:spTree>
    <p:extLst>
      <p:ext uri="{BB962C8B-B14F-4D97-AF65-F5344CB8AC3E}">
        <p14:creationId xmlns:p14="http://schemas.microsoft.com/office/powerpoint/2010/main" val="3446363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susceptibility  to hydrogen embrittlement increases as strength increases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others experience specific damage mechanisms such as hydride formation or reaction with oxygen within the material which deems them unsuitable,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Materials generally considered suitable for hydrogen service are carbon steel, austenitic stainless steel, oxygen-free grades of copper alloys.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Carbon steel can suffer hydrogen embrittlement at welds or due to cold working if its hardness exceeds 240/250HV. Likewise austenitic stainless steels can embrittle if heavily cold worked.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dirty="0"/>
              <a:t>SS is generally not affected by hydrogen due to its crystal structure. 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Iron is BCC and stainless steel is FCC </a:t>
            </a:r>
            <a:endParaRPr lang="en-GB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order to cause ‘damage’ hydrogen (H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has to be mobile within the atomic lattice.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BCC lattice has more space and also more trap sites (carbides &amp; inclusions) where hydrogen can accumulate.  These features also act as conduits for H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migration.  So, the mobility of hydrogen within BCC iron is far greater – which is a major factor. 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 SS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are a solid solution alloy, with very few inclusions or other precipitates (no traps). T</a:t>
            </a:r>
            <a:r>
              <a:rPr lang="en-GB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 exhibit high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GB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solubility but slow diffusion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rates. Cr oxide may be an effective barrier to H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ingress.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Data for the use of aluminium alloys is limited but are thought to be resistant to embrittlement in dry hydrogen but not in hydrogen where moisture is present. </a:t>
            </a:r>
            <a:endParaRPr lang="en-GB" dirty="0"/>
          </a:p>
          <a:p>
            <a:pPr algn="just"/>
            <a:endParaRPr lang="en-GB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551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Numerous abbreviations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HSCm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HIE, SOHIC, HIC, HE, HAC, HEAC but (probably) there are only three distinct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macro-scale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mechanisms HE, HSC, HIC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But!  there are underlying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nano-scale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processes which cause these ‘macro’ manifestations  . .  HELP, HEDE, AIDE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310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2486D-5D41-4F1F-958D-997EC5D96AC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723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172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DA6E7-C2CD-E2FF-97AC-54FFEE499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4B139-2DFE-B91A-9C0F-DCF3528F6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E7225-5A2C-43C5-207D-94D14A99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65F8D-5F37-442D-B7DB-DDD40C5BE9CB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0D9B5-4428-99E0-525E-3830C3480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6E280-F6D8-1FF3-884C-7FFF71AC2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863F71-A137-4A00-9FDD-39B13C98D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999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76A2D-F2D1-685E-85CA-1DA77D414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58373-FA23-0505-2EC4-52CD5288C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303B7-38F1-639F-888C-74D3CC1A1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65F8D-5F37-442D-B7DB-DDD40C5BE9CB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C43F4-02D6-A378-31C6-7E977195F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B699B-403E-F777-776C-DBF4F9645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863F71-A137-4A00-9FDD-39B13C98D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581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B7E60C-89A2-42AB-1D53-50971EA782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88D79-F548-9923-C15F-185F25412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6204B-3D00-C6E4-A727-22FEF67A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65F8D-5F37-442D-B7DB-DDD40C5BE9CB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6E472-4E3F-B6D0-7030-299CE4A5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75583-E7D6-F3E8-4039-0138B45C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863F71-A137-4A00-9FDD-39B13C98D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036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A105A-864E-DEFD-118D-9C8E16DBB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28B50-B795-368F-8924-97EB5992E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24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81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A831D-5515-BC04-E627-39E06BE0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BF371-1763-C0A5-C3C0-96FF74CEC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52B69-F478-0D04-E484-86C74C23B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65F8D-5F37-442D-B7DB-DDD40C5BE9CB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9745E-AB8F-353C-FE49-8ACA35DC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9EE60-F11E-3681-FDBB-D29C64FC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863F71-A137-4A00-9FDD-39B13C98D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377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DD73C-3147-F94E-377A-6EEF4D8F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02C62-B3B4-60C7-D2DF-3CF52554DA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8438B-592F-293B-2B75-B3A3CA994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97D523-CEA1-5AFB-71F4-49B2653D76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65F8D-5F37-442D-B7DB-DDD40C5BE9CB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CB299-34DE-A7A5-D450-E66E4A255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9C31E-7E59-89B9-1C36-5B9F5489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863F71-A137-4A00-9FDD-39B13C98D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48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D1FAB-AFCA-5B5B-7E83-6884AA4E4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388A2-F330-666C-2144-F470EC2AA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4CA68E-C10F-2AD5-2F11-C7F4A5BAD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7B128E-8D6C-B065-8252-B7AC2A35E3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47AC32-644A-64ED-96EF-A5AAC97969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16B82E-0889-36BE-7689-86268B36C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65F8D-5F37-442D-B7DB-DDD40C5BE9CB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DD9A97-5FA0-6F74-ACE4-6EF55F8D8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21DF2E-C43F-D3D1-BC6F-EB36114A7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863F71-A137-4A00-9FDD-39B13C98D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034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B737B-2D78-483A-D03A-2495E2082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5796CD-E677-C5F1-5133-328443EDC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65F8D-5F37-442D-B7DB-DDD40C5BE9CB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857FE6-BCA8-B22A-D119-19666268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83CC9-7F6B-70B1-B34C-3F909C9F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863F71-A137-4A00-9FDD-39B13C98D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6B102C-DA13-9F26-6293-05C5F44BA1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65F8D-5F37-442D-B7DB-DDD40C5BE9CB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4EAFD9-F9AF-AE86-D6F3-0500C0BC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B1490-7A1D-1907-BFB2-C013CAB2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863F71-A137-4A00-9FDD-39B13C98D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108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08969-1B8F-AEE5-F7B1-C0F97B1C9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F61DB-BA30-BC89-9CAF-D821A8B00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3AEFF-1C72-584D-C305-C648A2D80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EF5DA-97CF-306B-7DD8-EE703F074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65F8D-5F37-442D-B7DB-DDD40C5BE9CB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839D-D57A-1B46-063A-D51EC1E9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D8A8B-B609-BB26-EE23-693725E44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863F71-A137-4A00-9FDD-39B13C98D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36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711EA-4711-D055-73C0-F6A61CC99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DB651C-BB49-F2E7-190F-F7D06E8F3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1EDE6E-AB9C-F8A5-89B4-C446DB072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F0A90-EF33-3303-70A8-DD7144D166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65F8D-5F37-442D-B7DB-DDD40C5BE9CB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F8FA4-091C-953C-2960-94E716BC6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60E46-AA73-203C-FCF8-906DEC8C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863F71-A137-4A00-9FDD-39B13C98D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227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D4F994-DDB6-72B4-70E5-84BC4434A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577A9-2DC8-8BD2-AFFA-55A09805B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220174-0777-F6D1-D8DB-6D0B9DD594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4480"/>
            <a:ext cx="12192000" cy="14435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F54971-FCBB-7433-8DE3-510FE17B6707}"/>
              </a:ext>
            </a:extLst>
          </p:cNvPr>
          <p:cNvSpPr txBox="1"/>
          <p:nvPr userDrawn="1"/>
        </p:nvSpPr>
        <p:spPr>
          <a:xfrm>
            <a:off x="8092610" y="5997739"/>
            <a:ext cx="22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8E87A1-E01A-B87C-35C2-E506243FDA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591" y="5526081"/>
            <a:ext cx="2212369" cy="1178552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544160E-8847-ACF9-EB17-35E43F7948C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" y="5828749"/>
            <a:ext cx="2309925" cy="54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2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2F303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2.png"/><Relationship Id="rId4" Type="http://schemas.openxmlformats.org/officeDocument/2006/relationships/image" Target="../media/image33.jpe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8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image" Target="../media/image26.jp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F45A50-0804-9C06-29C6-3944F874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8916"/>
            <a:ext cx="12192000" cy="52590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639C64-557A-1042-6984-7C5A350A4183}"/>
              </a:ext>
            </a:extLst>
          </p:cNvPr>
          <p:cNvSpPr txBox="1"/>
          <p:nvPr/>
        </p:nvSpPr>
        <p:spPr>
          <a:xfrm>
            <a:off x="811658" y="6128685"/>
            <a:ext cx="419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Conor Fraser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Engineer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0E9B37-22D7-8BDA-5489-12B172668CDC}"/>
              </a:ext>
            </a:extLst>
          </p:cNvPr>
          <p:cNvSpPr txBox="1"/>
          <p:nvPr/>
        </p:nvSpPr>
        <p:spPr>
          <a:xfrm>
            <a:off x="811658" y="4722262"/>
            <a:ext cx="6493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Failures Without Hydrogen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6DCB49-6D3A-78E8-7B98-BD4727B0F7D8}"/>
              </a:ext>
            </a:extLst>
          </p:cNvPr>
          <p:cNvSpPr txBox="1"/>
          <p:nvPr/>
        </p:nvSpPr>
        <p:spPr>
          <a:xfrm>
            <a:off x="6572035" y="5557771"/>
            <a:ext cx="2212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3A861-D98A-54B7-0182-37C459FF60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2497" y="4836268"/>
            <a:ext cx="3312464" cy="17645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7A7422A-F5DF-3992-0A8F-8532BB6118A1}"/>
              </a:ext>
            </a:extLst>
          </p:cNvPr>
          <p:cNvSpPr/>
          <p:nvPr/>
        </p:nvSpPr>
        <p:spPr>
          <a:xfrm>
            <a:off x="0" y="1598916"/>
            <a:ext cx="12192000" cy="963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CC9C41-56BF-8E33-95F0-C15B651092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70" y="355864"/>
            <a:ext cx="3635430" cy="861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E3231D-F3B9-5139-6D4C-546F6BDF71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73"/>
          <a:stretch/>
        </p:blipFill>
        <p:spPr>
          <a:xfrm>
            <a:off x="2102813" y="1695236"/>
            <a:ext cx="2058756" cy="2831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EF32F9-410B-F151-5DA2-F97F73EF8E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66"/>
          <a:stretch/>
        </p:blipFill>
        <p:spPr>
          <a:xfrm>
            <a:off x="0" y="1695237"/>
            <a:ext cx="2102812" cy="28318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E3DF30-96B8-2C14-2532-E4B9991926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66"/>
          <a:stretch/>
        </p:blipFill>
        <p:spPr>
          <a:xfrm>
            <a:off x="4157257" y="1695236"/>
            <a:ext cx="2105316" cy="28318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672FE7-76B3-5258-B835-01CA9008F70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67"/>
          <a:stretch/>
        </p:blipFill>
        <p:spPr>
          <a:xfrm>
            <a:off x="6260947" y="1695237"/>
            <a:ext cx="2028131" cy="28318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A77CB5-B2EA-07FE-D5D6-210E8DE88A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67"/>
          <a:stretch/>
        </p:blipFill>
        <p:spPr>
          <a:xfrm>
            <a:off x="8277979" y="1695237"/>
            <a:ext cx="2025356" cy="28318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19CB44-00F1-B577-3834-5A72094BA08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67"/>
          <a:stretch/>
        </p:blipFill>
        <p:spPr>
          <a:xfrm>
            <a:off x="10300677" y="1695237"/>
            <a:ext cx="1891323" cy="28318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4E9E33-AE7C-C664-3C16-9ACACB89F5C1}"/>
              </a:ext>
            </a:extLst>
          </p:cNvPr>
          <p:cNvSpPr/>
          <p:nvPr/>
        </p:nvSpPr>
        <p:spPr>
          <a:xfrm>
            <a:off x="0" y="4527051"/>
            <a:ext cx="12192000" cy="96320"/>
          </a:xfrm>
          <a:prstGeom prst="rect">
            <a:avLst/>
          </a:prstGeom>
          <a:solidFill>
            <a:srgbClr val="884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1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36"/>
    </mc:Choice>
    <mc:Fallback xmlns="">
      <p:transition spd="slow" advTm="336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C1257A-D609-9DDB-4C99-CCC58A8A6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4480"/>
            <a:ext cx="12192000" cy="14435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F844251-DA8E-AF08-4691-8174C47A61F4}"/>
              </a:ext>
            </a:extLst>
          </p:cNvPr>
          <p:cNvSpPr txBox="1">
            <a:spLocks/>
          </p:cNvSpPr>
          <p:nvPr/>
        </p:nvSpPr>
        <p:spPr>
          <a:xfrm>
            <a:off x="402329" y="246524"/>
            <a:ext cx="9861363" cy="6997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Study – PSV Spring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1BF31F-C78C-35C8-2AFD-6F2CA1D26162}"/>
              </a:ext>
            </a:extLst>
          </p:cNvPr>
          <p:cNvGrpSpPr>
            <a:grpSpLocks/>
          </p:cNvGrpSpPr>
          <p:nvPr/>
        </p:nvGrpSpPr>
        <p:grpSpPr>
          <a:xfrm>
            <a:off x="1401762" y="1158488"/>
            <a:ext cx="4171723" cy="3632291"/>
            <a:chOff x="0" y="0"/>
            <a:chExt cx="2277109" cy="21628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71E519-80F7-6860-0A07-CE2E95FB8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5400000">
              <a:off x="666432" y="552133"/>
              <a:ext cx="2159000" cy="10623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47D52E-C93D-936A-CB7C-6D91F593A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1580" cy="21596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528FE5-5C8F-3D67-4075-39764FC289AB}"/>
              </a:ext>
            </a:extLst>
          </p:cNvPr>
          <p:cNvGrpSpPr>
            <a:grpSpLocks noChangeAspect="1"/>
          </p:cNvGrpSpPr>
          <p:nvPr/>
        </p:nvGrpSpPr>
        <p:grpSpPr>
          <a:xfrm>
            <a:off x="6763658" y="1158487"/>
            <a:ext cx="2865521" cy="3626958"/>
            <a:chOff x="0" y="0"/>
            <a:chExt cx="5040000" cy="637450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014A9A-19EB-B9B7-2405-0E8511CA8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5040000" cy="32811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C07E90-16BC-2E05-CEFC-28B3207B2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384376"/>
              <a:ext cx="5040000" cy="29901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C6A25E-B318-096A-BEF5-49E3B0437E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" y="5828749"/>
            <a:ext cx="2309925" cy="547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07282D-D657-BDF6-397A-410206F28E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591" y="5526081"/>
            <a:ext cx="2212369" cy="11785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0BC460-8C7B-50A4-BE4E-704B23EC77A7}"/>
              </a:ext>
            </a:extLst>
          </p:cNvPr>
          <p:cNvSpPr txBox="1"/>
          <p:nvPr/>
        </p:nvSpPr>
        <p:spPr>
          <a:xfrm>
            <a:off x="8092610" y="5997739"/>
            <a:ext cx="22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58"/>
    </mc:Choice>
    <mc:Fallback xmlns="">
      <p:transition spd="slow" advTm="9405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458278-B0EA-1332-F020-8BCA75E48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4480"/>
            <a:ext cx="12192000" cy="14435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F844251-DA8E-AF08-4691-8174C47A61F4}"/>
              </a:ext>
            </a:extLst>
          </p:cNvPr>
          <p:cNvSpPr txBox="1">
            <a:spLocks/>
          </p:cNvSpPr>
          <p:nvPr/>
        </p:nvSpPr>
        <p:spPr>
          <a:xfrm>
            <a:off x="402329" y="246524"/>
            <a:ext cx="9861363" cy="6997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Study – PSV Spring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67350E-EE81-3BA0-7C5B-5F14B92F3898}"/>
              </a:ext>
            </a:extLst>
          </p:cNvPr>
          <p:cNvGrpSpPr/>
          <p:nvPr/>
        </p:nvGrpSpPr>
        <p:grpSpPr>
          <a:xfrm>
            <a:off x="411312" y="1109158"/>
            <a:ext cx="5646285" cy="3907238"/>
            <a:chOff x="0" y="0"/>
            <a:chExt cx="3019425" cy="21939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FAF6328-14A2-838D-E7AC-52E84166C02F}"/>
                </a:ext>
              </a:extLst>
            </p:cNvPr>
            <p:cNvGrpSpPr/>
            <p:nvPr/>
          </p:nvGrpSpPr>
          <p:grpSpPr>
            <a:xfrm>
              <a:off x="0" y="0"/>
              <a:ext cx="2967354" cy="2193925"/>
              <a:chOff x="0" y="0"/>
              <a:chExt cx="2967354" cy="219392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72F1ADA-C071-7E96-36C0-78D905779D3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8100" y="0"/>
                <a:ext cx="2929254" cy="2160270"/>
                <a:chOff x="0" y="0"/>
                <a:chExt cx="2929228" cy="216000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115DA7DA-4C41-9618-67AE-4EC976EEDAF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0" y="0"/>
                  <a:ext cx="1447200" cy="2160000"/>
                  <a:chOff x="0" y="0"/>
                  <a:chExt cx="4099191" cy="6120000"/>
                </a:xfrm>
              </p:grpSpPr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C8B59D20-F665-7261-5B00-D441359E307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 rot="5400000">
                    <a:off x="-1010404" y="1010404"/>
                    <a:ext cx="6120000" cy="4099191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19" name="Right Brace 18">
                    <a:extLst>
                      <a:ext uri="{FF2B5EF4-FFF2-40B4-BE49-F238E27FC236}">
                        <a16:creationId xmlns:a16="http://schemas.microsoft.com/office/drawing/2014/main" id="{9AA51F1E-E175-1045-B385-FCEFBDBC463A}"/>
                      </a:ext>
                    </a:extLst>
                  </p:cNvPr>
                  <p:cNvSpPr/>
                  <p:nvPr/>
                </p:nvSpPr>
                <p:spPr>
                  <a:xfrm rot="20233595">
                    <a:off x="3734352" y="2244281"/>
                    <a:ext cx="216024" cy="720080"/>
                  </a:xfrm>
                  <a:prstGeom prst="rightBrac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FC55717D-D908-3D8C-BC30-CFFC6FAB59D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446028" y="0"/>
                  <a:ext cx="1483200" cy="2160000"/>
                  <a:chOff x="0" y="0"/>
                  <a:chExt cx="4200540" cy="6120000"/>
                </a:xfrm>
              </p:grpSpPr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69280921-E442-7F04-E037-0978EE7005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/>
                  <a:stretch>
                    <a:fillRect/>
                  </a:stretch>
                </p:blipFill>
                <p:spPr>
                  <a:xfrm rot="5400000">
                    <a:off x="-971428" y="971428"/>
                    <a:ext cx="6120000" cy="4177143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17" name="Right Brace 16">
                    <a:extLst>
                      <a:ext uri="{FF2B5EF4-FFF2-40B4-BE49-F238E27FC236}">
                        <a16:creationId xmlns:a16="http://schemas.microsoft.com/office/drawing/2014/main" id="{B7E07DDA-F9A0-87D0-9747-D8A46628F14D}"/>
                      </a:ext>
                    </a:extLst>
                  </p:cNvPr>
                  <p:cNvSpPr/>
                  <p:nvPr/>
                </p:nvSpPr>
                <p:spPr>
                  <a:xfrm rot="20904533">
                    <a:off x="3984516" y="1670544"/>
                    <a:ext cx="216024" cy="720080"/>
                  </a:xfrm>
                  <a:prstGeom prst="rightBrac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43F4BF8C-54A9-4D54-FA2D-FFEB6B9726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724025"/>
                <a:ext cx="352425" cy="469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GB" sz="1400" b="1" dirty="0" err="1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GB" sz="1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GB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2E7F4EAE-74E7-68D8-A8D7-A6E4070D43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0800" y="1685925"/>
              <a:ext cx="428625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(ii)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F069A0-1F5E-D5F3-CF14-244B902D03EB}"/>
              </a:ext>
            </a:extLst>
          </p:cNvPr>
          <p:cNvGrpSpPr>
            <a:grpSpLocks noChangeAspect="1"/>
          </p:cNvGrpSpPr>
          <p:nvPr/>
        </p:nvGrpSpPr>
        <p:grpSpPr>
          <a:xfrm>
            <a:off x="6087847" y="1052785"/>
            <a:ext cx="2758046" cy="3963612"/>
            <a:chOff x="0" y="0"/>
            <a:chExt cx="5409290" cy="608722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1DCECE-8BE2-7E98-984D-8941B58A6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10800000">
              <a:off x="0" y="2942803"/>
              <a:ext cx="5400000" cy="31444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5D4096F-EE8A-9EF8-8F2F-62B26107A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90" y="0"/>
              <a:ext cx="5400000" cy="28806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FB70094-6DF1-DE32-D9B4-666203A95C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7528" y="2025237"/>
            <a:ext cx="3963612" cy="20187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5A439CE-7E66-5993-8139-AF5801D31A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" y="5828749"/>
            <a:ext cx="2309925" cy="547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008EAE-CA2A-A4BB-EAF4-6B60EA550D9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591" y="5526081"/>
            <a:ext cx="2212369" cy="117855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193910-6D79-C577-6CCA-1FAE5690C631}"/>
              </a:ext>
            </a:extLst>
          </p:cNvPr>
          <p:cNvSpPr txBox="1"/>
          <p:nvPr/>
        </p:nvSpPr>
        <p:spPr>
          <a:xfrm>
            <a:off x="8092610" y="5997739"/>
            <a:ext cx="22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55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74"/>
    </mc:Choice>
    <mc:Fallback xmlns="">
      <p:transition spd="slow" advTm="22577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A7A79D-B887-786B-5442-34FCFFB348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4480"/>
            <a:ext cx="12192000" cy="14435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F844251-DA8E-AF08-4691-8174C47A61F4}"/>
              </a:ext>
            </a:extLst>
          </p:cNvPr>
          <p:cNvSpPr txBox="1">
            <a:spLocks/>
          </p:cNvSpPr>
          <p:nvPr/>
        </p:nvSpPr>
        <p:spPr>
          <a:xfrm>
            <a:off x="402329" y="246524"/>
            <a:ext cx="9861363" cy="6997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Study –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Tonne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Lifting Block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BB379-6C16-4A8D-A164-8062803A8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651" y="1415442"/>
            <a:ext cx="4216017" cy="30842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3F2850-40D4-4269-8273-6C36C4F90B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0" b="2309"/>
          <a:stretch/>
        </p:blipFill>
        <p:spPr>
          <a:xfrm>
            <a:off x="1154182" y="1415442"/>
            <a:ext cx="4306088" cy="30690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3E7D3E-04D7-752F-B6D0-B606222E7CB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" y="5828749"/>
            <a:ext cx="2309925" cy="547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AAC638-FAAE-8537-F969-4596ABF830F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591" y="5526081"/>
            <a:ext cx="2212369" cy="11785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812ED3-899F-227F-E8A5-9A47C99310F0}"/>
              </a:ext>
            </a:extLst>
          </p:cNvPr>
          <p:cNvSpPr txBox="1"/>
          <p:nvPr/>
        </p:nvSpPr>
        <p:spPr>
          <a:xfrm>
            <a:off x="8092610" y="5997739"/>
            <a:ext cx="22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5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25"/>
    </mc:Choice>
    <mc:Fallback xmlns="">
      <p:transition spd="slow" advTm="10162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9C8BD7-58BE-360E-2D5A-E65FD2BAB2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4480"/>
            <a:ext cx="12192000" cy="14435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F844251-DA8E-AF08-4691-8174C47A61F4}"/>
              </a:ext>
            </a:extLst>
          </p:cNvPr>
          <p:cNvSpPr txBox="1">
            <a:spLocks/>
          </p:cNvSpPr>
          <p:nvPr/>
        </p:nvSpPr>
        <p:spPr>
          <a:xfrm>
            <a:off x="402329" y="246524"/>
            <a:ext cx="9861363" cy="6997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Study –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Tonne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Lifting Block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A61C58-C7B1-9696-10F9-F81F87365557}"/>
              </a:ext>
            </a:extLst>
          </p:cNvPr>
          <p:cNvGrpSpPr/>
          <p:nvPr/>
        </p:nvGrpSpPr>
        <p:grpSpPr>
          <a:xfrm>
            <a:off x="2294708" y="1828800"/>
            <a:ext cx="6675120" cy="2726690"/>
            <a:chOff x="0" y="0"/>
            <a:chExt cx="3393440" cy="14401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B09975-E45C-4D58-84E7-E752BC650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350" y="0"/>
              <a:ext cx="1736090" cy="14395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197ED4-8B39-18B2-71A9-0B4C1EC15FC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0"/>
              <a:ext cx="1630680" cy="1440180"/>
              <a:chOff x="0" y="0"/>
              <a:chExt cx="2160000" cy="190741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48A6216-4B11-156F-A7FE-43362AE63EC6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160000" cy="1907419"/>
              </a:xfrm>
              <a:prstGeom prst="rect">
                <a:avLst/>
              </a:prstGeom>
              <a:noFill/>
              <a:ln w="9525">
                <a:solidFill>
                  <a:schemeClr val="tx1">
                    <a:lumMod val="100000"/>
                    <a:lumOff val="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1B4E5608-13E1-B7EC-4DF7-0878F82FE8DB}"/>
                  </a:ext>
                </a:extLst>
              </p:cNvPr>
              <p:cNvCxnSpPr>
                <a:cxnSpLocks noChangeAspect="1"/>
              </p:cNvCxnSpPr>
              <p:nvPr/>
            </p:nvCxnSpPr>
            <p:spPr bwMode="auto">
              <a:xfrm>
                <a:off x="259625" y="847776"/>
                <a:ext cx="378204" cy="144016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olid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325A3E-A0F2-7A06-1328-D12AFF8523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" y="5828749"/>
            <a:ext cx="2309925" cy="5473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4B4463-D7B0-438B-A994-B154AF99A2B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591" y="5526081"/>
            <a:ext cx="2212369" cy="11785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37EDAA-6472-735A-AC89-E67238BB0C34}"/>
              </a:ext>
            </a:extLst>
          </p:cNvPr>
          <p:cNvSpPr txBox="1"/>
          <p:nvPr/>
        </p:nvSpPr>
        <p:spPr>
          <a:xfrm>
            <a:off x="8092610" y="5997739"/>
            <a:ext cx="22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7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13"/>
    </mc:Choice>
    <mc:Fallback xmlns="">
      <p:transition spd="slow" advTm="14911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3CCF4F-868F-3BAB-5779-89C688F20E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4481"/>
            <a:ext cx="12192000" cy="1443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45A50-0804-9C06-29C6-3944F874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4480"/>
            <a:ext cx="12192000" cy="14435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6DCB49-6D3A-78E8-7B98-BD4727B0F7D8}"/>
              </a:ext>
            </a:extLst>
          </p:cNvPr>
          <p:cNvSpPr txBox="1"/>
          <p:nvPr/>
        </p:nvSpPr>
        <p:spPr>
          <a:xfrm>
            <a:off x="8092610" y="5997739"/>
            <a:ext cx="22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D9194C-4E90-2848-EF6F-C6D1795A78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591" y="5526081"/>
            <a:ext cx="2212369" cy="1178552"/>
          </a:xfrm>
          <a:prstGeom prst="rect">
            <a:avLst/>
          </a:prstGeom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3D7ED1-F641-366B-4A32-7840B7056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" y="5828749"/>
            <a:ext cx="2309925" cy="5473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4E87C20-43FB-3E83-8382-CD98070C1D81}"/>
              </a:ext>
            </a:extLst>
          </p:cNvPr>
          <p:cNvSpPr txBox="1">
            <a:spLocks/>
          </p:cNvSpPr>
          <p:nvPr/>
        </p:nvSpPr>
        <p:spPr>
          <a:xfrm>
            <a:off x="402329" y="246524"/>
            <a:ext cx="9861363" cy="6997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Summary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06AD4B-1C32-8B7A-F9D8-02D80AF02654}"/>
              </a:ext>
            </a:extLst>
          </p:cNvPr>
          <p:cNvSpPr txBox="1"/>
          <p:nvPr/>
        </p:nvSpPr>
        <p:spPr>
          <a:xfrm>
            <a:off x="402329" y="1181794"/>
            <a:ext cx="107955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majority of hydrogen related failures do not occur on hydrogen duty, particularly when equipment has been designed for hydrogen service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Failures arise from the introduction of atomic hydrogen to a susceptible material where hydrogen damage mechanisms may not be anticipated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numerous sources of atomic hydrogen for engineering components, most common of them are corrosion and welding rods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Molecular hydrogen is too large to enter the material while atomic hydrogen is small enough to pass through the interstitial spaces of metallic crystals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Once hydrogen has entered the material, however, the underlying theoretical mechanisms are not fully understood.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9EDB38-B091-4692-CEDF-894BF29964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" y="5828750"/>
            <a:ext cx="2309925" cy="547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BDF084-2167-E91B-C713-027B865ED4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591" y="5526082"/>
            <a:ext cx="2212369" cy="11785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157A37-8F55-4D68-C12C-7936243C3E8C}"/>
              </a:ext>
            </a:extLst>
          </p:cNvPr>
          <p:cNvSpPr txBox="1"/>
          <p:nvPr/>
        </p:nvSpPr>
        <p:spPr>
          <a:xfrm>
            <a:off x="8092610" y="5997740"/>
            <a:ext cx="22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8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59"/>
    </mc:Choice>
    <mc:Fallback xmlns="">
      <p:transition spd="slow" advTm="6855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F45A50-0804-9C06-29C6-3944F874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4633"/>
            <a:ext cx="12192000" cy="144351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F7A609C-19CF-07F6-F06C-B5910B70E7E3}"/>
              </a:ext>
            </a:extLst>
          </p:cNvPr>
          <p:cNvSpPr/>
          <p:nvPr/>
        </p:nvSpPr>
        <p:spPr>
          <a:xfrm>
            <a:off x="8200759" y="3371366"/>
            <a:ext cx="255358" cy="2553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5E538D-D50F-928F-CFDD-0A2C7861A9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" y="5828749"/>
            <a:ext cx="2309925" cy="547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8261A7-E868-C498-9C17-D60FB2CB040C}"/>
              </a:ext>
            </a:extLst>
          </p:cNvPr>
          <p:cNvSpPr txBox="1"/>
          <p:nvPr/>
        </p:nvSpPr>
        <p:spPr>
          <a:xfrm>
            <a:off x="780835" y="421013"/>
            <a:ext cx="2171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3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DC33B1-2EF9-CD94-6C30-23AA219DEC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591" y="5526081"/>
            <a:ext cx="2212369" cy="1178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AC8DAA-6065-E3DF-0DE8-26D22EA5E21C}"/>
              </a:ext>
            </a:extLst>
          </p:cNvPr>
          <p:cNvSpPr txBox="1"/>
          <p:nvPr/>
        </p:nvSpPr>
        <p:spPr>
          <a:xfrm>
            <a:off x="8092610" y="5997739"/>
            <a:ext cx="22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1ABF2-CCD9-952F-7AF8-42CF518F5F6E}"/>
              </a:ext>
            </a:extLst>
          </p:cNvPr>
          <p:cNvSpPr txBox="1"/>
          <p:nvPr/>
        </p:nvSpPr>
        <p:spPr>
          <a:xfrm>
            <a:off x="780835" y="1734279"/>
            <a:ext cx="5857960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Hydrogen Atoms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Sources of Hydrogen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Saf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e/Unsafe Materials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Low Temperature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ydrogen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Damage Mechanisms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16775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2"/>
    </mc:Choice>
    <mc:Fallback xmlns="">
      <p:transition spd="slow" advTm="2332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F45A50-0804-9C06-29C6-3944F874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4480"/>
            <a:ext cx="12192000" cy="14435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0E9B37-22D7-8BDA-5489-12B172668CDC}"/>
              </a:ext>
            </a:extLst>
          </p:cNvPr>
          <p:cNvSpPr txBox="1"/>
          <p:nvPr/>
        </p:nvSpPr>
        <p:spPr>
          <a:xfrm>
            <a:off x="620713" y="391809"/>
            <a:ext cx="5671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F3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Atoms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6DCB49-6D3A-78E8-7B98-BD4727B0F7D8}"/>
              </a:ext>
            </a:extLst>
          </p:cNvPr>
          <p:cNvSpPr txBox="1"/>
          <p:nvPr/>
        </p:nvSpPr>
        <p:spPr>
          <a:xfrm>
            <a:off x="8092610" y="5997739"/>
            <a:ext cx="22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B0757-6CC8-55F6-F4D3-19D227CF4D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591" y="5526081"/>
            <a:ext cx="2212369" cy="1178552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670DF2-72AF-DAF1-E1AB-5C5B79F41B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" y="5828749"/>
            <a:ext cx="2309925" cy="54739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EA48676-C10C-4CDE-FE22-0BD7BA412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2" y="1006936"/>
            <a:ext cx="3672408" cy="217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92496-A9EF-99FF-86AE-7E599CEED9FB}"/>
              </a:ext>
            </a:extLst>
          </p:cNvPr>
          <p:cNvGrpSpPr/>
          <p:nvPr/>
        </p:nvGrpSpPr>
        <p:grpSpPr>
          <a:xfrm>
            <a:off x="396342" y="3548782"/>
            <a:ext cx="3972758" cy="1765019"/>
            <a:chOff x="1296615" y="3759391"/>
            <a:chExt cx="4594385" cy="2234157"/>
          </a:xfrm>
        </p:grpSpPr>
        <p:pic>
          <p:nvPicPr>
            <p:cNvPr id="35" name="Picture 5">
              <a:extLst>
                <a:ext uri="{FF2B5EF4-FFF2-40B4-BE49-F238E27FC236}">
                  <a16:creationId xmlns:a16="http://schemas.microsoft.com/office/drawing/2014/main" id="{ECCC5CE1-A205-B45F-9CD7-2644D2334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711" y="3759391"/>
              <a:ext cx="1651045" cy="1748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1444416A-B08B-BED0-79FA-CA975A1AF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357" y="3759391"/>
              <a:ext cx="1887500" cy="1748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339D79D-4506-CA84-9A72-98535C2DD88F}"/>
                </a:ext>
              </a:extLst>
            </p:cNvPr>
            <p:cNvSpPr txBox="1"/>
            <p:nvPr/>
          </p:nvSpPr>
          <p:spPr>
            <a:xfrm>
              <a:off x="1296615" y="5654994"/>
              <a:ext cx="45943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Body Centred Cubic (BCC) Iron/ Steel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5EC547A-FFAF-5B94-91B1-3A0BE739D1C6}"/>
              </a:ext>
            </a:extLst>
          </p:cNvPr>
          <p:cNvSpPr txBox="1"/>
          <p:nvPr/>
        </p:nvSpPr>
        <p:spPr>
          <a:xfrm>
            <a:off x="82068" y="3133820"/>
            <a:ext cx="52429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1 trillionth of a metre (1/ 1,000,000,000,000 m)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7C4DC26-4920-6D34-92C2-126D12C974A0}"/>
              </a:ext>
            </a:extLst>
          </p:cNvPr>
          <p:cNvGrpSpPr/>
          <p:nvPr/>
        </p:nvGrpSpPr>
        <p:grpSpPr>
          <a:xfrm>
            <a:off x="5736041" y="184732"/>
            <a:ext cx="4713138" cy="2522763"/>
            <a:chOff x="5710795" y="2098000"/>
            <a:chExt cx="5868592" cy="370801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1AF2E50-9AF3-2249-8E5C-1B876421F12E}"/>
                </a:ext>
              </a:extLst>
            </p:cNvPr>
            <p:cNvGrpSpPr/>
            <p:nvPr/>
          </p:nvGrpSpPr>
          <p:grpSpPr>
            <a:xfrm>
              <a:off x="8648123" y="2098000"/>
              <a:ext cx="2754684" cy="2248108"/>
              <a:chOff x="629450" y="3202068"/>
              <a:chExt cx="3962402" cy="2901950"/>
            </a:xfrm>
          </p:grpSpPr>
          <p:pic>
            <p:nvPicPr>
              <p:cNvPr id="43" name="Picture 3">
                <a:extLst>
                  <a:ext uri="{FF2B5EF4-FFF2-40B4-BE49-F238E27FC236}">
                    <a16:creationId xmlns:a16="http://schemas.microsoft.com/office/drawing/2014/main" id="{614B76B1-1115-3E19-CAB4-1203B4F9AD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9450" y="3202068"/>
                <a:ext cx="3962402" cy="2901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5A3909E-EE52-CF99-F5F7-4C095C9FF5B3}"/>
                  </a:ext>
                </a:extLst>
              </p:cNvPr>
              <p:cNvSpPr txBox="1"/>
              <p:nvPr/>
            </p:nvSpPr>
            <p:spPr>
              <a:xfrm>
                <a:off x="4016178" y="4206911"/>
                <a:ext cx="500459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(e</a:t>
                </a:r>
                <a:r>
                  <a:rPr kumimoji="0" lang="en-GB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</a:t>
                </a:r>
                <a:endParaRPr kumimoji="0" lang="en-GB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7">
              <a:extLst>
                <a:ext uri="{FF2B5EF4-FFF2-40B4-BE49-F238E27FC236}">
                  <a16:creationId xmlns:a16="http://schemas.microsoft.com/office/drawing/2014/main" id="{ABE7FD6A-E008-1DD4-DCA8-C25CB3A08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0795" y="2432782"/>
              <a:ext cx="2198979" cy="1913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FF8C6C-86C8-8687-8A0C-9D64EBAE6AC1}"/>
                </a:ext>
              </a:extLst>
            </p:cNvPr>
            <p:cNvSpPr txBox="1"/>
            <p:nvPr/>
          </p:nvSpPr>
          <p:spPr>
            <a:xfrm>
              <a:off x="5883263" y="4324236"/>
              <a:ext cx="5696124" cy="14817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can be accommodated in steel, H</a:t>
              </a:r>
              <a:r>
                <a:rPr kumimoji="0" lang="en-US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gas cannot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6D500E0-F2E6-CA35-1364-E8DD8456BD96}"/>
              </a:ext>
            </a:extLst>
          </p:cNvPr>
          <p:cNvGrpSpPr/>
          <p:nvPr/>
        </p:nvGrpSpPr>
        <p:grpSpPr>
          <a:xfrm>
            <a:off x="5818538" y="2417166"/>
            <a:ext cx="4846652" cy="2902594"/>
            <a:chOff x="1549122" y="1314408"/>
            <a:chExt cx="8788909" cy="49495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8B75F55-FA64-C131-9180-607767D97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49122" y="1314408"/>
              <a:ext cx="8788909" cy="430189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6011B9-7F51-9546-94F8-1EBC695C3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49122" y="5616301"/>
              <a:ext cx="4066283" cy="647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237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38"/>
    </mc:Choice>
    <mc:Fallback xmlns="">
      <p:transition spd="slow" advTm="13163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D27517-A8CF-40D6-8ED7-E29B1DE18708}"/>
              </a:ext>
            </a:extLst>
          </p:cNvPr>
          <p:cNvSpPr txBox="1"/>
          <p:nvPr/>
        </p:nvSpPr>
        <p:spPr>
          <a:xfrm>
            <a:off x="595914" y="1396354"/>
            <a:ext cx="107955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There is a proportion of atomic hydrogen in gaseous and liquid hydrogen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Residual hydrogen from manufacture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Aqueous Corrosion (Acidic corrosion is worse than alkaline corrosion)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Damp Welding rods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Acid cleaning prior to a plating or coating process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Cathodic protection  - the current drives hydrogen into steel (bolt failures)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AA66F5-F693-60BF-685C-07C86B7CF9DD}"/>
              </a:ext>
            </a:extLst>
          </p:cNvPr>
          <p:cNvSpPr txBox="1">
            <a:spLocks/>
          </p:cNvSpPr>
          <p:nvPr/>
        </p:nvSpPr>
        <p:spPr>
          <a:xfrm>
            <a:off x="376139" y="411855"/>
            <a:ext cx="10543396" cy="6997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Sources of Hydrogen in Steel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293343-EF81-0C3A-CACC-34488F4CEC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" y="5828749"/>
            <a:ext cx="2309925" cy="547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FB87F3-9C98-91F7-E673-14C65F6647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591" y="5526081"/>
            <a:ext cx="2212369" cy="11785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BA45BC-1D95-0749-6199-883CB5347E5F}"/>
              </a:ext>
            </a:extLst>
          </p:cNvPr>
          <p:cNvSpPr txBox="1"/>
          <p:nvPr/>
        </p:nvSpPr>
        <p:spPr>
          <a:xfrm>
            <a:off x="8092610" y="5997739"/>
            <a:ext cx="22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6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60"/>
    </mc:Choice>
    <mc:Fallback xmlns="">
      <p:transition spd="slow" advTm="8066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8C3B44-147D-3AFE-1E56-258909125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4480"/>
            <a:ext cx="12192000" cy="144351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8679C81-AAF3-EB53-11C3-BA6E161CE2FA}"/>
              </a:ext>
            </a:extLst>
          </p:cNvPr>
          <p:cNvGrpSpPr/>
          <p:nvPr/>
        </p:nvGrpSpPr>
        <p:grpSpPr>
          <a:xfrm>
            <a:off x="1331613" y="1761548"/>
            <a:ext cx="9043563" cy="2769989"/>
            <a:chOff x="1069492" y="2862138"/>
            <a:chExt cx="9043563" cy="276998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C0F29F-4D1B-9BD5-7682-3BB6EFB0512D}"/>
                </a:ext>
              </a:extLst>
            </p:cNvPr>
            <p:cNvSpPr txBox="1"/>
            <p:nvPr/>
          </p:nvSpPr>
          <p:spPr>
            <a:xfrm>
              <a:off x="1069492" y="2862138"/>
              <a:ext cx="4358951" cy="27392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Embrittlement of 1,860 MPa UTS steel (&gt;600 Vickers) with hydrogen content of 0.5 ppm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(1 hydrogen atom per 40,000 metal atoms)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Substantial embrittlement of  high strength steel with hydrogen contents of 2 to 3 ppm.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(less than exists in a low H welding electrode).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ASM - 122/Corrosion in the Petrochemical Industry. 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5C4EF9-F576-9879-1377-B45E2648AB1B}"/>
                </a:ext>
              </a:extLst>
            </p:cNvPr>
            <p:cNvSpPr txBox="1"/>
            <p:nvPr/>
          </p:nvSpPr>
          <p:spPr>
            <a:xfrm>
              <a:off x="5609973" y="2862138"/>
              <a:ext cx="4503082" cy="27699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High-strength martensitic steel,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UTS &gt;1,400 MPa (370 Vickers). Susceptible to embrittlement with hydrogen levels of 0.5 to 1 ppm (wt.).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Steels with UTS &gt;750MPa (230 Vickers) require ~10 ppm hydrogen for embrittlement to be significant.   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SP Lynch. Hydrogen embrittlement 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91571BBB-A1E1-5899-ED23-BDE9138D22CC}"/>
              </a:ext>
            </a:extLst>
          </p:cNvPr>
          <p:cNvSpPr txBox="1">
            <a:spLocks/>
          </p:cNvSpPr>
          <p:nvPr/>
        </p:nvSpPr>
        <p:spPr>
          <a:xfrm>
            <a:off x="507459" y="215134"/>
            <a:ext cx="10691873" cy="6997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much Hydrogen?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854DF3F-81CC-352C-B85F-43628AD855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" y="5828749"/>
            <a:ext cx="2309925" cy="547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4083A6-89BF-343C-1431-23FC18FBD7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591" y="5526081"/>
            <a:ext cx="2212369" cy="11785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E03584-D41A-367A-EFB5-2EE54B106463}"/>
              </a:ext>
            </a:extLst>
          </p:cNvPr>
          <p:cNvSpPr txBox="1"/>
          <p:nvPr/>
        </p:nvSpPr>
        <p:spPr>
          <a:xfrm>
            <a:off x="8092610" y="5997739"/>
            <a:ext cx="22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7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49"/>
    </mc:Choice>
    <mc:Fallback xmlns="">
      <p:transition spd="slow" advTm="6294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6112849-9DEC-3DCF-80C7-C26DFAEEDE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4480"/>
            <a:ext cx="12192000" cy="14435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AA66F5-F693-60BF-685C-07C86B7CF9DD}"/>
              </a:ext>
            </a:extLst>
          </p:cNvPr>
          <p:cNvSpPr txBox="1">
            <a:spLocks/>
          </p:cNvSpPr>
          <p:nvPr/>
        </p:nvSpPr>
        <p:spPr>
          <a:xfrm>
            <a:off x="621631" y="143345"/>
            <a:ext cx="11308360" cy="657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Safe / Unsafe Materials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8D851D-0939-BC5F-8280-8126409640CA}"/>
              </a:ext>
            </a:extLst>
          </p:cNvPr>
          <p:cNvGrpSpPr/>
          <p:nvPr/>
        </p:nvGrpSpPr>
        <p:grpSpPr>
          <a:xfrm>
            <a:off x="355972" y="890565"/>
            <a:ext cx="6971328" cy="4460548"/>
            <a:chOff x="298289" y="998871"/>
            <a:chExt cx="9908247" cy="504930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1DE4F8E-DE15-E98A-5CF2-554528B2B754}"/>
                </a:ext>
              </a:extLst>
            </p:cNvPr>
            <p:cNvSpPr txBox="1"/>
            <p:nvPr/>
          </p:nvSpPr>
          <p:spPr>
            <a:xfrm>
              <a:off x="298289" y="998871"/>
              <a:ext cx="9908247" cy="50493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Low strength / low carbon steels.   Annealed austenitic stain</a:t>
              </a: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less steel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Old ‘dirty’ low strength carbon steels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Medium strength low alloy steels (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CrMo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Steel, B7 bolts, 8.8 bolts)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Steels with pre-existing notch defects.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Zinc plated bolts 8.8 and above (800 to 1,000 MPa UTS is a grey area)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Ferritic stainless steels  (5,7,9% Cr)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 Strength steels (&lt; 1,000 MPa UTS e.g. 10.9 and 12.9 bolts)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Zinc Plated high strength bolts and chains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Other Problem areas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Cathodic protection causes charging of steel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Cold worked carbon steel and hard zones in welds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Cold worked 300 series stainless steels  - turns austenite into martensite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Other Problem materials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(Listed in ASME B31.12)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Cast iron.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Nickel, Nickel alloys, some copper alloys can embrittle if associated with corrosion.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Metals that form hydrides:  often exotic, usually OK on hydrogen duty so long as the is no corrosion.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3B7C80-8F4E-9BEE-D616-D98330D8239B}"/>
                </a:ext>
              </a:extLst>
            </p:cNvPr>
            <p:cNvSpPr txBox="1"/>
            <p:nvPr/>
          </p:nvSpPr>
          <p:spPr>
            <a:xfrm>
              <a:off x="8456507" y="1025579"/>
              <a:ext cx="1223740" cy="1985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Safe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Unsafe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E4FB114A-D090-ABDF-A9E8-3667B3C8883F}"/>
                </a:ext>
              </a:extLst>
            </p:cNvPr>
            <p:cNvSpPr/>
            <p:nvPr/>
          </p:nvSpPr>
          <p:spPr>
            <a:xfrm>
              <a:off x="8802427" y="1497979"/>
              <a:ext cx="531899" cy="104108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67158BF-3CD8-EED7-DAF2-4F644E59D514}"/>
              </a:ext>
            </a:extLst>
          </p:cNvPr>
          <p:cNvGrpSpPr/>
          <p:nvPr/>
        </p:nvGrpSpPr>
        <p:grpSpPr>
          <a:xfrm>
            <a:off x="10039690" y="785951"/>
            <a:ext cx="1973342" cy="3780600"/>
            <a:chOff x="302076" y="959183"/>
            <a:chExt cx="2287874" cy="519034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51A46DD-203D-D98B-A603-12CB67FA7350}"/>
                </a:ext>
              </a:extLst>
            </p:cNvPr>
            <p:cNvSpPr txBox="1"/>
            <p:nvPr/>
          </p:nvSpPr>
          <p:spPr>
            <a:xfrm>
              <a:off x="302076" y="2769182"/>
              <a:ext cx="2287874" cy="3380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BCC Carbon Steel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16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FCC 304L Stainless Steel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58052B-6D14-5F02-E941-9FD4C5800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076" y="959183"/>
              <a:ext cx="2160000" cy="18514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A0CA64-9410-257C-0C21-35736756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076" y="3455879"/>
              <a:ext cx="2160000" cy="19379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7AE1A4-4B6D-80D9-C27B-F8B190F79C9F}"/>
              </a:ext>
            </a:extLst>
          </p:cNvPr>
          <p:cNvGrpSpPr/>
          <p:nvPr/>
        </p:nvGrpSpPr>
        <p:grpSpPr>
          <a:xfrm>
            <a:off x="7503062" y="785950"/>
            <a:ext cx="2400160" cy="4105824"/>
            <a:chOff x="264820" y="1135301"/>
            <a:chExt cx="2873878" cy="47220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467833-4C24-654E-337A-B1E22ECB13CC}"/>
                </a:ext>
              </a:extLst>
            </p:cNvPr>
            <p:cNvSpPr txBox="1"/>
            <p:nvPr/>
          </p:nvSpPr>
          <p:spPr>
            <a:xfrm>
              <a:off x="264820" y="2742431"/>
              <a:ext cx="2873878" cy="3114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Body Centred Cubic - Iron (32% empty)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Face Centred Cubic - SS (26% empty)   More closely packed (Substitutional alloy)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90978E-DB78-6419-777C-D62BD30A2DC2}"/>
                </a:ext>
              </a:extLst>
            </p:cNvPr>
            <p:cNvGrpSpPr/>
            <p:nvPr/>
          </p:nvGrpSpPr>
          <p:grpSpPr>
            <a:xfrm>
              <a:off x="316114" y="3226832"/>
              <a:ext cx="2822584" cy="1623447"/>
              <a:chOff x="316114" y="3226832"/>
              <a:chExt cx="2822584" cy="1623447"/>
            </a:xfrm>
          </p:grpSpPr>
          <p:pic>
            <p:nvPicPr>
              <p:cNvPr id="17" name="Picture 16" descr="A picture containing furniture, table&#10;&#10;Description automatically generated">
                <a:extLst>
                  <a:ext uri="{FF2B5EF4-FFF2-40B4-BE49-F238E27FC236}">
                    <a16:creationId xmlns:a16="http://schemas.microsoft.com/office/drawing/2014/main" id="{09FA53B9-9DAA-8B1C-13F3-4CA19AC53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14" y="3226832"/>
                <a:ext cx="2822584" cy="1623447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3C215C-1E81-0986-ADCD-F1664644D3DE}"/>
                  </a:ext>
                </a:extLst>
              </p:cNvPr>
              <p:cNvSpPr txBox="1"/>
              <p:nvPr/>
            </p:nvSpPr>
            <p:spPr>
              <a:xfrm>
                <a:off x="1937857" y="3942825"/>
                <a:ext cx="102925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Fe        Cr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Ni 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A0FF1A6-0E96-0052-BB91-63B511652740}"/>
                </a:ext>
              </a:extLst>
            </p:cNvPr>
            <p:cNvGrpSpPr/>
            <p:nvPr/>
          </p:nvGrpSpPr>
          <p:grpSpPr>
            <a:xfrm>
              <a:off x="326122" y="1135301"/>
              <a:ext cx="2812575" cy="1628333"/>
              <a:chOff x="326122" y="1135301"/>
              <a:chExt cx="2812575" cy="162833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D7C7F1A-2504-C54C-68C7-74C5E39CB7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122" y="1135301"/>
                <a:ext cx="2812575" cy="1628333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BC9C31-7DE1-A6BD-1F2F-EFCC25F8C745}"/>
                  </a:ext>
                </a:extLst>
              </p:cNvPr>
              <p:cNvSpPr txBox="1"/>
              <p:nvPr/>
            </p:nvSpPr>
            <p:spPr>
              <a:xfrm>
                <a:off x="1727406" y="1653170"/>
                <a:ext cx="109639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Fe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Fe      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Fe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79B2F9A-56C5-5988-50F4-AAB6A6856D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" y="5828749"/>
            <a:ext cx="2309925" cy="5473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F51764-D7B4-C8E2-1B34-F5BC658715A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591" y="5526081"/>
            <a:ext cx="2212369" cy="11785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EBF6C6-1C1D-8267-6060-D87332AB3611}"/>
              </a:ext>
            </a:extLst>
          </p:cNvPr>
          <p:cNvSpPr txBox="1"/>
          <p:nvPr/>
        </p:nvSpPr>
        <p:spPr>
          <a:xfrm>
            <a:off x="8092610" y="5997739"/>
            <a:ext cx="22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06"/>
    </mc:Choice>
    <mc:Fallback xmlns="">
      <p:transition spd="slow" advTm="20390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B33210-4FE2-0C4D-1CFE-90A9979BC9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4480"/>
            <a:ext cx="12192000" cy="14435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C3A7FB-03E3-3477-8A3C-742BFD63E6FF}"/>
              </a:ext>
            </a:extLst>
          </p:cNvPr>
          <p:cNvSpPr txBox="1">
            <a:spLocks/>
          </p:cNvSpPr>
          <p:nvPr/>
        </p:nvSpPr>
        <p:spPr>
          <a:xfrm>
            <a:off x="361362" y="238668"/>
            <a:ext cx="11469276" cy="6997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LT (MACRO) MECHANISMS DEFINED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2F831-5B89-3817-36DA-6A4D0B4F71B5}"/>
              </a:ext>
            </a:extLst>
          </p:cNvPr>
          <p:cNvSpPr txBox="1"/>
          <p:nvPr/>
        </p:nvSpPr>
        <p:spPr>
          <a:xfrm>
            <a:off x="224391" y="1188578"/>
            <a:ext cx="110535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Hydrogen Embrittlement (HE)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Degradation in mechanical properties, i.e. reduced ductility  / reduced toughness,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increased notch sensitivity (K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), increase in vulnerability to fatigue crack initiation / propagation.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Hydrogen Induced Cracking (HIC)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development of internal / external macro and micro (mostly) transgranular cracks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Hydrogen Stress Cracking (HSC)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development of internal / external macro and micro (mostly) intergranular cracks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Despite there being three distinct macro damage mechanisms, they are the result of certain underlying nano / atomic mechanisms, but manifesting differently at the macro level depending on the material microstructure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383526C-E0D6-6A45-B178-D3BD9B6754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" y="5828749"/>
            <a:ext cx="2309925" cy="547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6DCF7-CC38-BD0C-5970-5AD1196FA2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591" y="5526081"/>
            <a:ext cx="2212369" cy="11785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CF2E40-B022-E5A9-9481-C93DA13CC839}"/>
              </a:ext>
            </a:extLst>
          </p:cNvPr>
          <p:cNvSpPr txBox="1"/>
          <p:nvPr/>
        </p:nvSpPr>
        <p:spPr>
          <a:xfrm>
            <a:off x="8092610" y="5997739"/>
            <a:ext cx="22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86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02"/>
    </mc:Choice>
    <mc:Fallback xmlns="">
      <p:transition spd="slow" advTm="9830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21C133C-4028-4D95-F328-766C024B21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4479"/>
            <a:ext cx="12192000" cy="1443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45A50-0804-9C06-29C6-3944F874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4480"/>
            <a:ext cx="12192000" cy="14435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6DCB49-6D3A-78E8-7B98-BD4727B0F7D8}"/>
              </a:ext>
            </a:extLst>
          </p:cNvPr>
          <p:cNvSpPr txBox="1"/>
          <p:nvPr/>
        </p:nvSpPr>
        <p:spPr>
          <a:xfrm>
            <a:off x="8092610" y="5997739"/>
            <a:ext cx="22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D9194C-4E90-2848-EF6F-C6D1795A78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591" y="5526081"/>
            <a:ext cx="2212369" cy="1178552"/>
          </a:xfrm>
          <a:prstGeom prst="rect">
            <a:avLst/>
          </a:prstGeom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3D7ED1-F641-366B-4A32-7840B7056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" y="5828749"/>
            <a:ext cx="2309925" cy="547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DB8454-E341-54C5-044B-41CCBE69B0ED}"/>
              </a:ext>
            </a:extLst>
          </p:cNvPr>
          <p:cNvSpPr txBox="1"/>
          <p:nvPr/>
        </p:nvSpPr>
        <p:spPr>
          <a:xfrm>
            <a:off x="1704046" y="4232297"/>
            <a:ext cx="30274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Brittle quasi cleavage planes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1AEC6E-D376-E8E5-2F26-4A01227DB9ED}"/>
              </a:ext>
            </a:extLst>
          </p:cNvPr>
          <p:cNvGrpSpPr/>
          <p:nvPr/>
        </p:nvGrpSpPr>
        <p:grpSpPr>
          <a:xfrm>
            <a:off x="1797145" y="1050084"/>
            <a:ext cx="8214962" cy="3111970"/>
            <a:chOff x="379260" y="1226765"/>
            <a:chExt cx="8914574" cy="36000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BE271F8-57A5-A401-0119-61ECB8880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60" y="1226766"/>
              <a:ext cx="3600000" cy="36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75450C4-4DE3-D409-5E4C-15C2EA23A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833" y="1226765"/>
              <a:ext cx="3600001" cy="36000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47E97377-30B2-83F1-D78D-B0C2BF99C6D3}"/>
              </a:ext>
            </a:extLst>
          </p:cNvPr>
          <p:cNvSpPr txBox="1">
            <a:spLocks/>
          </p:cNvSpPr>
          <p:nvPr/>
        </p:nvSpPr>
        <p:spPr>
          <a:xfrm>
            <a:off x="448490" y="276431"/>
            <a:ext cx="11743510" cy="49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LOW TEMPERATURE MECHANISMS - EXAMPLES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9FED3-FE04-B846-A742-B7313B2A06BF}"/>
              </a:ext>
            </a:extLst>
          </p:cNvPr>
          <p:cNvSpPr txBox="1"/>
          <p:nvPr/>
        </p:nvSpPr>
        <p:spPr>
          <a:xfrm>
            <a:off x="7460513" y="4215666"/>
            <a:ext cx="23207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Intergranular cracking                         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E7638DC-542C-6EAF-037B-8E78498FA9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" y="5828748"/>
            <a:ext cx="2309925" cy="5473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3EFF30-2B26-156D-85E7-9AD0BCC92E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591" y="5526080"/>
            <a:ext cx="2212369" cy="117855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37A0487-AF1B-1911-679D-C9ABA7C554E2}"/>
              </a:ext>
            </a:extLst>
          </p:cNvPr>
          <p:cNvSpPr txBox="1"/>
          <p:nvPr/>
        </p:nvSpPr>
        <p:spPr>
          <a:xfrm>
            <a:off x="8092610" y="5997738"/>
            <a:ext cx="22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03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84"/>
    </mc:Choice>
    <mc:Fallback xmlns="">
      <p:transition spd="slow" advTm="5698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87E6F9-0173-1266-8AD7-0C0A9C62FB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14480"/>
            <a:ext cx="12192000" cy="14435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C3A7FB-03E3-3477-8A3C-742BFD63E6FF}"/>
              </a:ext>
            </a:extLst>
          </p:cNvPr>
          <p:cNvSpPr txBox="1">
            <a:spLocks/>
          </p:cNvSpPr>
          <p:nvPr/>
        </p:nvSpPr>
        <p:spPr>
          <a:xfrm>
            <a:off x="380687" y="212716"/>
            <a:ext cx="11743510" cy="49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LOW TEMPERATURE MECHANISMS - EXAMPLES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B05490-21BB-E88E-266F-0CA9681DDEAC}"/>
              </a:ext>
            </a:extLst>
          </p:cNvPr>
          <p:cNvGrpSpPr/>
          <p:nvPr/>
        </p:nvGrpSpPr>
        <p:grpSpPr>
          <a:xfrm>
            <a:off x="1322796" y="1087020"/>
            <a:ext cx="9314056" cy="3068976"/>
            <a:chOff x="3521966" y="1259237"/>
            <a:chExt cx="9314056" cy="30689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DE2264-FDC9-BAAE-2D5B-69C340510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102735" y="1594925"/>
              <a:ext cx="3068976" cy="23975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07CC29C-D366-834B-2A7A-88BDED2A9C00}"/>
                </a:ext>
              </a:extLst>
            </p:cNvPr>
            <p:cNvGrpSpPr/>
            <p:nvPr/>
          </p:nvGrpSpPr>
          <p:grpSpPr>
            <a:xfrm>
              <a:off x="3521966" y="1415629"/>
              <a:ext cx="5724001" cy="2783717"/>
              <a:chOff x="3483225" y="1273001"/>
              <a:chExt cx="5724001" cy="278371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57A0AFD-FF31-26CE-733B-44C66686E9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3226" y="1273001"/>
                <a:ext cx="5724000" cy="11767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5B25DB2-8C5B-EEDD-2BD1-B18D609F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3225" y="2521010"/>
                <a:ext cx="5724000" cy="153570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6BB6929-2CB3-C012-4E12-B2E144E32532}"/>
              </a:ext>
            </a:extLst>
          </p:cNvPr>
          <p:cNvSpPr txBox="1"/>
          <p:nvPr/>
        </p:nvSpPr>
        <p:spPr>
          <a:xfrm>
            <a:off x="2865040" y="4361738"/>
            <a:ext cx="323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Sub-surface micro cracks in a 4 mm grade 8 chain link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B85A78-824B-3161-E663-73EB904D1C7B}"/>
              </a:ext>
            </a:extLst>
          </p:cNvPr>
          <p:cNvSpPr txBox="1"/>
          <p:nvPr/>
        </p:nvSpPr>
        <p:spPr>
          <a:xfrm>
            <a:off x="8239253" y="4474985"/>
            <a:ext cx="2949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Intergranular cracks in a grade 12.9 Allen bolt (sour duty)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D02656-E907-9305-B64C-F76EC176E9BF}"/>
              </a:ext>
            </a:extLst>
          </p:cNvPr>
          <p:cNvSpPr txBox="1"/>
          <p:nvPr/>
        </p:nvSpPr>
        <p:spPr>
          <a:xfrm>
            <a:off x="2913902" y="4027129"/>
            <a:ext cx="27703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Induced Cracking</a:t>
            </a:r>
            <a:endParaRPr lang="en-GB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928944-FF9F-5836-04F8-CA4DC7406D01}"/>
              </a:ext>
            </a:extLst>
          </p:cNvPr>
          <p:cNvSpPr txBox="1"/>
          <p:nvPr/>
        </p:nvSpPr>
        <p:spPr>
          <a:xfrm>
            <a:off x="8239253" y="4163715"/>
            <a:ext cx="26710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Stress Cracking 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C0E4B3-D05A-9662-C04F-232CA27D740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3" y="5828749"/>
            <a:ext cx="2309925" cy="547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80E574-7A82-9302-CF92-3DF68486580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591" y="5526081"/>
            <a:ext cx="2212369" cy="1178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633BCF-98C4-91E7-EA67-90B8639FA22C}"/>
              </a:ext>
            </a:extLst>
          </p:cNvPr>
          <p:cNvSpPr txBox="1"/>
          <p:nvPr/>
        </p:nvSpPr>
        <p:spPr>
          <a:xfrm>
            <a:off x="8092610" y="5997739"/>
            <a:ext cx="2212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www.axiom-ltd.com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3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1"/>
    </mc:Choice>
    <mc:Fallback xmlns="">
      <p:transition spd="slow" advTm="24511"/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1F33D30-4881-4BDA-86EC-27F5C9A454ED}" vid="{05ADF486-2452-4593-AC5B-6836ABABA4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46A3490C442E41AC9620621F1F21BE" ma:contentTypeVersion="18" ma:contentTypeDescription="Create a new document." ma:contentTypeScope="" ma:versionID="2e7a6bcb8f68c3b9a6187eb6046a6f6c">
  <xsd:schema xmlns:xsd="http://www.w3.org/2001/XMLSchema" xmlns:xs="http://www.w3.org/2001/XMLSchema" xmlns:p="http://schemas.microsoft.com/office/2006/metadata/properties" xmlns:ns2="7604e031-f840-4ad5-97d2-0b99280ee730" xmlns:ns3="c4b40482-04a4-480f-b826-6548c4a2bcf1" targetNamespace="http://schemas.microsoft.com/office/2006/metadata/properties" ma:root="true" ma:fieldsID="b78a24c1cfda3600f7e848dea9b519ff" ns2:_="" ns3:_="">
    <xsd:import namespace="7604e031-f840-4ad5-97d2-0b99280ee730"/>
    <xsd:import namespace="c4b40482-04a4-480f-b826-6548c4a2bc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04e031-f840-4ad5-97d2-0b99280ee7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56237a7-7071-4e19-8c1f-699d1949a4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40482-04a4-480f-b826-6548c4a2bcf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56402f1-dbcc-4c60-a824-dfd545cfc5e6}" ma:internalName="TaxCatchAll" ma:showField="CatchAllData" ma:web="c4b40482-04a4-480f-b826-6548c4a2bc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7604e031-f840-4ad5-97d2-0b99280ee730" xsi:nil="true"/>
    <_Flow_SignoffStatus xmlns="7604e031-f840-4ad5-97d2-0b99280ee730" xsi:nil="true"/>
    <SharedWithUsers xmlns="c4b40482-04a4-480f-b826-6548c4a2bcf1">
      <UserInfo>
        <DisplayName/>
        <AccountId xsi:nil="true"/>
        <AccountType/>
      </UserInfo>
    </SharedWithUsers>
    <lcf76f155ced4ddcb4097134ff3c332f xmlns="7604e031-f840-4ad5-97d2-0b99280ee730">
      <Terms xmlns="http://schemas.microsoft.com/office/infopath/2007/PartnerControls"/>
    </lcf76f155ced4ddcb4097134ff3c332f>
    <TaxCatchAll xmlns="c4b40482-04a4-480f-b826-6548c4a2bcf1" xsi:nil="true"/>
  </documentManagement>
</p:properties>
</file>

<file path=customXml/itemProps1.xml><?xml version="1.0" encoding="utf-8"?>
<ds:datastoreItem xmlns:ds="http://schemas.openxmlformats.org/officeDocument/2006/customXml" ds:itemID="{B490F783-519C-4138-9872-D8D9D3AA8C05}"/>
</file>

<file path=customXml/itemProps2.xml><?xml version="1.0" encoding="utf-8"?>
<ds:datastoreItem xmlns:ds="http://schemas.openxmlformats.org/officeDocument/2006/customXml" ds:itemID="{88CA977C-2D30-442C-BF0F-9D77233541A2}"/>
</file>

<file path=customXml/itemProps3.xml><?xml version="1.0" encoding="utf-8"?>
<ds:datastoreItem xmlns:ds="http://schemas.openxmlformats.org/officeDocument/2006/customXml" ds:itemID="{E1E747CA-BEE6-40A0-B2F9-7243063569EC}"/>
</file>

<file path=docProps/app.xml><?xml version="1.0" encoding="utf-8"?>
<Properties xmlns="http://schemas.openxmlformats.org/officeDocument/2006/extended-properties" xmlns:vt="http://schemas.openxmlformats.org/officeDocument/2006/docPropsVTypes">
  <Template>AXIOM Presentation Template Rev 3b</Template>
  <TotalTime>2954</TotalTime>
  <Words>2267</Words>
  <Application>Microsoft Office PowerPoint</Application>
  <PresentationFormat>Widescreen</PresentationFormat>
  <Paragraphs>236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conor.fraser@ax-ea.co.uk</dc:creator>
  <cp:lastModifiedBy>conor.fraser@ax-ea.co.uk</cp:lastModifiedBy>
  <cp:revision>10</cp:revision>
  <dcterms:created xsi:type="dcterms:W3CDTF">2023-10-25T15:47:23Z</dcterms:created>
  <dcterms:modified xsi:type="dcterms:W3CDTF">2023-10-28T14:50:14Z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0x0101000646A3490C442E41AC9620621F1F21BE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MediaServiceImageTags">
    <vt:lpwstr/>
  </property>
</Properties>
</file>