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5"/>
  </p:notesMasterIdLst>
  <p:sldIdLst>
    <p:sldId id="256" r:id="rId5"/>
    <p:sldId id="258" r:id="rId6"/>
    <p:sldId id="259" r:id="rId7"/>
    <p:sldId id="260" r:id="rId8"/>
    <p:sldId id="261" r:id="rId9"/>
    <p:sldId id="262" r:id="rId10"/>
    <p:sldId id="263" r:id="rId11"/>
    <p:sldId id="264" r:id="rId12"/>
    <p:sldId id="265"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3DAE2B"/>
    <a:srgbClr val="006938"/>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0" autoAdjust="0"/>
    <p:restoredTop sz="51628" autoAdjust="0"/>
  </p:normalViewPr>
  <p:slideViewPr>
    <p:cSldViewPr snapToGrid="0">
      <p:cViewPr varScale="1">
        <p:scale>
          <a:sx n="50" d="100"/>
          <a:sy n="50" d="100"/>
        </p:scale>
        <p:origin x="172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44E550-C91C-47B4-BC34-FE981A409ECC}" type="datetimeFigureOut">
              <a:rPr lang="en-GB" smtClean="0"/>
              <a:t>23/10/2023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130716-D17B-4D35-A120-80B31EE9DC5E}" type="slidenum">
              <a:rPr lang="en-GB" smtClean="0"/>
              <a:t>‹#›</a:t>
            </a:fld>
            <a:endParaRPr lang="en-GB"/>
          </a:p>
        </p:txBody>
      </p:sp>
    </p:spTree>
    <p:extLst>
      <p:ext uri="{BB962C8B-B14F-4D97-AF65-F5344CB8AC3E}">
        <p14:creationId xmlns:p14="http://schemas.microsoft.com/office/powerpoint/2010/main" val="3632243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to this presentation, which is a progress update for an ongoing project that is focussing on the valuation of the environment, and that’s specifically in the context of COMAH Cost-Benefit Analysis’ and the associated ALARP demonstration.</a:t>
            </a:r>
          </a:p>
          <a:p>
            <a:endParaRPr lang="en-GB" dirty="0"/>
          </a:p>
          <a:p>
            <a:r>
              <a:rPr lang="en-GB" dirty="0"/>
              <a:t>So we actually presented on this last year as well.  But for anyone who missed it, the project is part of the Energy Institute’s technical work programme.</a:t>
            </a:r>
          </a:p>
          <a:p>
            <a:r>
              <a:rPr lang="en-GB" dirty="0"/>
              <a:t>…and the ultimate goal is to define some financial values and to develop a guidance document, that can be used when we’re making decisions on where and how much to invest in risk reduction efforts.  It’s all very well us agreeing that we want to minimise risk (who wouldn’t), whether that’s to people, the environment, to your business, …but we need a reliable and consistent approach, or at least goalposts within which to do that.</a:t>
            </a:r>
          </a:p>
          <a:p>
            <a:r>
              <a:rPr lang="en-GB" dirty="0"/>
              <a:t>My name’s Rob Ritchie and I’m a process safety specialist at RAS.</a:t>
            </a:r>
          </a:p>
          <a:p>
            <a:endParaRPr lang="en-GB" dirty="0"/>
          </a:p>
        </p:txBody>
      </p:sp>
      <p:sp>
        <p:nvSpPr>
          <p:cNvPr id="4" name="Slide Number Placeholder 3"/>
          <p:cNvSpPr>
            <a:spLocks noGrp="1"/>
          </p:cNvSpPr>
          <p:nvPr>
            <p:ph type="sldNum" sz="quarter" idx="5"/>
          </p:nvPr>
        </p:nvSpPr>
        <p:spPr/>
        <p:txBody>
          <a:bodyPr/>
          <a:lstStyle/>
          <a:p>
            <a:fld id="{F7130716-D17B-4D35-A120-80B31EE9DC5E}" type="slidenum">
              <a:rPr lang="en-GB" smtClean="0"/>
              <a:t>1</a:t>
            </a:fld>
            <a:endParaRPr lang="en-GB"/>
          </a:p>
        </p:txBody>
      </p:sp>
    </p:spTree>
    <p:extLst>
      <p:ext uri="{BB962C8B-B14F-4D97-AF65-F5344CB8AC3E}">
        <p14:creationId xmlns:p14="http://schemas.microsoft.com/office/powerpoint/2010/main" val="1820987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that’s a whistle stop tour of the database.</a:t>
            </a:r>
          </a:p>
          <a:p>
            <a:r>
              <a:rPr lang="en-GB" dirty="0"/>
              <a:t>We’re almost ready to freeze the data set but want one last push for input from anyone willing to get involved.</a:t>
            </a:r>
          </a:p>
          <a:p>
            <a:r>
              <a:rPr lang="en-GB" dirty="0"/>
              <a:t>Following the freeze, we’ll be processing things further and coming up with real figures to go into that example base value table I flashed up a couple of slides ago.</a:t>
            </a:r>
          </a:p>
          <a:p>
            <a:endParaRPr lang="en-GB" dirty="0"/>
          </a:p>
          <a:p>
            <a:r>
              <a:rPr lang="en-GB" dirty="0"/>
              <a:t>And in summary, we’re getting there.  It isn’t easy, hence it not having been done before and we’ve been forced to make simplifications purely based on the data available and the format it is reported in, BUT we believe we’re close to coming up with something useful.</a:t>
            </a:r>
          </a:p>
          <a:p>
            <a:endParaRPr lang="en-GB" dirty="0"/>
          </a:p>
          <a:p>
            <a:r>
              <a:rPr lang="en-GB" dirty="0"/>
              <a:t>So I’ll finish there and I’m happy to take any questions.  …and equally, if you wish to speak with the Energy Institute, then they’re also available.</a:t>
            </a:r>
          </a:p>
          <a:p>
            <a:endParaRPr lang="en-GB" dirty="0"/>
          </a:p>
        </p:txBody>
      </p:sp>
      <p:sp>
        <p:nvSpPr>
          <p:cNvPr id="4" name="Slide Number Placeholder 3"/>
          <p:cNvSpPr>
            <a:spLocks noGrp="1"/>
          </p:cNvSpPr>
          <p:nvPr>
            <p:ph type="sldNum" sz="quarter" idx="5"/>
          </p:nvPr>
        </p:nvSpPr>
        <p:spPr/>
        <p:txBody>
          <a:bodyPr/>
          <a:lstStyle/>
          <a:p>
            <a:fld id="{F7130716-D17B-4D35-A120-80B31EE9DC5E}" type="slidenum">
              <a:rPr lang="en-GB" smtClean="0"/>
              <a:t>10</a:t>
            </a:fld>
            <a:endParaRPr lang="en-GB"/>
          </a:p>
        </p:txBody>
      </p:sp>
    </p:spTree>
    <p:extLst>
      <p:ext uri="{BB962C8B-B14F-4D97-AF65-F5344CB8AC3E}">
        <p14:creationId xmlns:p14="http://schemas.microsoft.com/office/powerpoint/2010/main" val="3566785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I’ve just got this slide as a brief intro to who we are, and of course the Energy Institute with whom we’re working.</a:t>
            </a:r>
          </a:p>
          <a:p>
            <a:r>
              <a:rPr lang="en-GB" dirty="0"/>
              <a:t>So at RAS, we’re risk management consultants, and we work across three main areas; safety, business and environmental risk, recognising that there’s a strong interplay between each of these.  And that’s important to us.  Today we’re homing in on the environmental aspect of risk, particularly COMAH, but that is of course one part of the jigsaw.  So when we’re thinking about investing in risk reduction, it's also important to stand back and remember the bigger picture and ask what the overall risk benefits are, for people as well as the environment.</a:t>
            </a:r>
          </a:p>
          <a:p>
            <a:r>
              <a:rPr lang="en-US" dirty="0"/>
              <a:t>And then of course there’s the Energy Institute, which I’m sure many are familiar with.</a:t>
            </a:r>
          </a:p>
          <a:p>
            <a:r>
              <a:rPr lang="en-GB" dirty="0"/>
              <a:t>…but as an overview, the Energy Institute (or the EI) is the professional body for the energy industry.  Its aim is to develop and share knowledge, skills and good practice as well as support continuous improvement towards safe, secure and sustainable energy systems.</a:t>
            </a:r>
          </a:p>
          <a:p>
            <a:r>
              <a:rPr lang="en-GB" dirty="0"/>
              <a:t>And as I mentioned, they have a technical work programme to achieve this, …and that involves original, independent research and investigation to provide industry with focussed information and guidance on relevant technical issues. </a:t>
            </a:r>
          </a:p>
          <a:p>
            <a:r>
              <a:rPr lang="en-GB" dirty="0"/>
              <a:t>So this project around Cost-Benefit-Analysis is one strand of that.</a:t>
            </a:r>
            <a:endParaRPr lang="en-US" dirty="0"/>
          </a:p>
          <a:p>
            <a:endParaRPr lang="en-GB" dirty="0"/>
          </a:p>
        </p:txBody>
      </p:sp>
      <p:sp>
        <p:nvSpPr>
          <p:cNvPr id="4" name="Slide Number Placeholder 3"/>
          <p:cNvSpPr>
            <a:spLocks noGrp="1"/>
          </p:cNvSpPr>
          <p:nvPr>
            <p:ph type="sldNum" sz="quarter" idx="5"/>
          </p:nvPr>
        </p:nvSpPr>
        <p:spPr/>
        <p:txBody>
          <a:bodyPr/>
          <a:lstStyle/>
          <a:p>
            <a:fld id="{F7130716-D17B-4D35-A120-80B31EE9DC5E}" type="slidenum">
              <a:rPr lang="en-GB" smtClean="0"/>
              <a:t>2</a:t>
            </a:fld>
            <a:endParaRPr lang="en-GB"/>
          </a:p>
        </p:txBody>
      </p:sp>
    </p:spTree>
    <p:extLst>
      <p:ext uri="{BB962C8B-B14F-4D97-AF65-F5344CB8AC3E}">
        <p14:creationId xmlns:p14="http://schemas.microsoft.com/office/powerpoint/2010/main" val="879945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as always, a little bit of background to set the scene.</a:t>
            </a:r>
          </a:p>
          <a:p>
            <a:r>
              <a:rPr lang="en-GB" dirty="0"/>
              <a:t>Thinking of COMAH risk assessment from the perspective of safety to people, we’ve got a long and well established (and generally accepted) approach when it comes to Cost-Benefit-Analysis (or CBA).  …and I’m talking about times when we need to make decisions over whether and what to implement to further reduce risk to people.</a:t>
            </a:r>
          </a:p>
          <a:p>
            <a:r>
              <a:rPr lang="en-GB" dirty="0"/>
              <a:t>So, in CBA, all costs and benefits are expressed in financial terms, and that’s to allow the comparison between different options.</a:t>
            </a:r>
          </a:p>
          <a:p>
            <a:r>
              <a:rPr lang="en-GB" dirty="0"/>
              <a:t>So the cost part of the equation is typically based on the financial outlay involved in a given improvement measure.  Things like the installation costs, continued operation, maintenance and training, depending on what the specific measure or improvement is.</a:t>
            </a:r>
          </a:p>
          <a:p>
            <a:r>
              <a:rPr lang="en-GB" dirty="0"/>
              <a:t>…and then the benefit component is a measure of the reduction in risk.  So that could be fewer or less likely fatalities.  But, remembering that things need to be expressed in financial terms, and taking fatality as the example, we use a financial value for a single fatality (or, to switch that definition around a bit, a value for the avoidance of loss of life, hence it being the benefit of reducing the risk).</a:t>
            </a:r>
          </a:p>
          <a:p>
            <a:r>
              <a:rPr lang="en-GB" dirty="0"/>
              <a:t>There’s a slight nuance here in that you can think of a specific improvement measure, I don’t know, something like flammable gas detection, or deluge, or tertiary containment, like a second bund wall or some other form of containment.  And containment might be relevant in the next presentation which is thinking about natural hazards.</a:t>
            </a:r>
          </a:p>
          <a:p>
            <a:r>
              <a:rPr lang="en-GB" dirty="0"/>
              <a:t>Anyway, you can think of a specific improvement measure and feed that into a CBA calculation.  The result of the calculation (or maybe better to say, estimation) can inform the decision on whether or not to implement that measure.  But that’s just thinking of individual specific measures.</a:t>
            </a:r>
          </a:p>
          <a:p>
            <a:r>
              <a:rPr lang="en-GB" dirty="0"/>
              <a:t>Alternatively, you can strip things back and do a justified spend calculation and work out (regardless of what the improvement options might be) how much you would be justified in spending in order to reduce the risk to a given degree.  And often with a justified spend calculation, you can start with the theoretical position of ‘how much would it cost to completely eliminate the risk’ and then work back from that, since very few measures will practically eliminate the risk. </a:t>
            </a:r>
          </a:p>
          <a:p>
            <a:r>
              <a:rPr lang="en-GB" dirty="0"/>
              <a:t>So we’ve got established guidance and figures for harm to people but not to the environment.  </a:t>
            </a:r>
          </a:p>
          <a:p>
            <a:r>
              <a:rPr lang="en-GB" dirty="0"/>
              <a:t>And just a quick side note, remember that we define harm to the environment in terms of ‘MATTEs’, Major Accidents To The Environment, of which there are four levels, A-D, with increasing consequences.</a:t>
            </a:r>
          </a:p>
        </p:txBody>
      </p:sp>
      <p:sp>
        <p:nvSpPr>
          <p:cNvPr id="4" name="Slide Number Placeholder 3"/>
          <p:cNvSpPr>
            <a:spLocks noGrp="1"/>
          </p:cNvSpPr>
          <p:nvPr>
            <p:ph type="sldNum" sz="quarter" idx="5"/>
          </p:nvPr>
        </p:nvSpPr>
        <p:spPr/>
        <p:txBody>
          <a:bodyPr/>
          <a:lstStyle/>
          <a:p>
            <a:fld id="{F7130716-D17B-4D35-A120-80B31EE9DC5E}" type="slidenum">
              <a:rPr lang="en-GB" smtClean="0"/>
              <a:t>3</a:t>
            </a:fld>
            <a:endParaRPr lang="en-GB"/>
          </a:p>
        </p:txBody>
      </p:sp>
    </p:spTree>
    <p:extLst>
      <p:ext uri="{BB962C8B-B14F-4D97-AF65-F5344CB8AC3E}">
        <p14:creationId xmlns:p14="http://schemas.microsoft.com/office/powerpoint/2010/main" val="2272245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we’ve got MATTE’s A-D which you could think of as analogous to a spectrum of harm to people, such as injuries running all the way up to fatality.</a:t>
            </a:r>
          </a:p>
          <a:p>
            <a:r>
              <a:rPr lang="en-GB" dirty="0"/>
              <a:t>But where, for safety risk, we’ve just got people as the receptor of harm, for the environment, there’s absolutely all sorts.</a:t>
            </a:r>
          </a:p>
          <a:p>
            <a:r>
              <a:rPr lang="en-GB" dirty="0"/>
              <a:t>Hence why things are grouped or categorised depending on their nature, sensitivity and importance.</a:t>
            </a:r>
          </a:p>
          <a:p>
            <a:r>
              <a:rPr lang="en-GB" dirty="0"/>
              <a:t>So in this snippet from a MATTE guidance document from CDOIF, you can see designations down the right-hand side for different features; things like Sites of Special Scientific Interest, nature reserves, geological sites and even listed buildings and monuments.</a:t>
            </a:r>
          </a:p>
          <a:p>
            <a:r>
              <a:rPr lang="en-GB" dirty="0"/>
              <a:t>This table has 15 rows or categories of receptor which each have these different thresholds for defining how severe harm to them is.  They’re shown in the yellow in the middle.</a:t>
            </a:r>
          </a:p>
          <a:p>
            <a:r>
              <a:rPr lang="en-GB" dirty="0"/>
              <a:t>So you’ve got MATTEs A-D, receptor categories 1-15 and receptor types surface water, marine, groundwater, terrestrial.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Anyway, the point here being that there’s more to juggle when you’re (a) doing an environmental risk assessment and predicting what sort of harm could occur and then (b) when you’re trying to justify a financial cost associated with that predicted damage.</a:t>
            </a:r>
          </a:p>
          <a:p>
            <a:endParaRPr lang="en-GB" dirty="0"/>
          </a:p>
        </p:txBody>
      </p:sp>
      <p:sp>
        <p:nvSpPr>
          <p:cNvPr id="4" name="Slide Number Placeholder 3"/>
          <p:cNvSpPr>
            <a:spLocks noGrp="1"/>
          </p:cNvSpPr>
          <p:nvPr>
            <p:ph type="sldNum" sz="quarter" idx="5"/>
          </p:nvPr>
        </p:nvSpPr>
        <p:spPr/>
        <p:txBody>
          <a:bodyPr/>
          <a:lstStyle/>
          <a:p>
            <a:fld id="{F7130716-D17B-4D35-A120-80B31EE9DC5E}" type="slidenum">
              <a:rPr lang="en-GB" smtClean="0"/>
              <a:t>4</a:t>
            </a:fld>
            <a:endParaRPr lang="en-GB"/>
          </a:p>
        </p:txBody>
      </p:sp>
    </p:spTree>
    <p:extLst>
      <p:ext uri="{BB962C8B-B14F-4D97-AF65-F5344CB8AC3E}">
        <p14:creationId xmlns:p14="http://schemas.microsoft.com/office/powerpoint/2010/main" val="3998006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that’s the problem.  What have we been doing to deal with it?</a:t>
            </a:r>
          </a:p>
          <a:p>
            <a:r>
              <a:rPr lang="en-GB" dirty="0"/>
              <a:t>Well, back in 2019, we suggested this need for a collaborative effort, to come up with some values and a guidance document.</a:t>
            </a:r>
          </a:p>
          <a:p>
            <a:r>
              <a:rPr lang="en-GB" dirty="0"/>
              <a:t>The topic was later accepted by the EI and split up into these three overarching work phases.</a:t>
            </a:r>
          </a:p>
          <a:p>
            <a:r>
              <a:rPr lang="en-GB" dirty="0"/>
              <a:t>We’re currently at Phase 2 which I’m imagining is the hardest part really because, in a nutshell, it involves looking over a bunch of past incident data and costs and using that to propose some values. </a:t>
            </a:r>
          </a:p>
          <a:p>
            <a:r>
              <a:rPr lang="en-GB" dirty="0"/>
              <a:t>And notice I say values plural, …well that’s following on from my previous slide.  We need a set, because of the variable consequence levels, receptor types and so on.</a:t>
            </a:r>
          </a:p>
          <a:p>
            <a:r>
              <a:rPr lang="en-GB" dirty="0"/>
              <a:t>And, not wanting to run before we can walk, I imagine Phase 3, writing some guidance, will be fairly easy, although we’ll want to put a great deal of effort into how it is written clearly and make it as user friendly as possible.  We want the guidance to be a positive thing that people want to use and which helps us all work within consistent bounds.</a:t>
            </a:r>
          </a:p>
        </p:txBody>
      </p:sp>
      <p:sp>
        <p:nvSpPr>
          <p:cNvPr id="4" name="Slide Number Placeholder 3"/>
          <p:cNvSpPr>
            <a:spLocks noGrp="1"/>
          </p:cNvSpPr>
          <p:nvPr>
            <p:ph type="sldNum" sz="quarter" idx="5"/>
          </p:nvPr>
        </p:nvSpPr>
        <p:spPr/>
        <p:txBody>
          <a:bodyPr/>
          <a:lstStyle/>
          <a:p>
            <a:fld id="{F7130716-D17B-4D35-A120-80B31EE9DC5E}" type="slidenum">
              <a:rPr lang="en-GB" smtClean="0"/>
              <a:t>5</a:t>
            </a:fld>
            <a:endParaRPr lang="en-GB"/>
          </a:p>
        </p:txBody>
      </p:sp>
    </p:spTree>
    <p:extLst>
      <p:ext uri="{BB962C8B-B14F-4D97-AF65-F5344CB8AC3E}">
        <p14:creationId xmlns:p14="http://schemas.microsoft.com/office/powerpoint/2010/main" val="1258295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phase of the project has been sub-divided into these activities.  RAS has been developing, or collating you might say, our own database of past incidents, specifically through the lens of harm to the environment.  The database has drawn from all manner of sources, things like the existing ARIA database, the EA and SEPA have contributed and commented, and it also gets updated each time a new incident happens. </a:t>
            </a:r>
            <a:r>
              <a:rPr lang="en-GB" i="1" dirty="0">
                <a:solidFill>
                  <a:schemeClr val="bg1">
                    <a:lumMod val="50000"/>
                  </a:schemeClr>
                </a:solidFill>
                <a:highlight>
                  <a:srgbClr val="C0C0C0"/>
                </a:highlight>
              </a:rPr>
              <a:t>Most of the credit for that should go to my colleague Aimee who’s actually speaking next on </a:t>
            </a:r>
            <a:r>
              <a:rPr lang="en-GB" i="1" dirty="0" err="1">
                <a:solidFill>
                  <a:schemeClr val="bg1">
                    <a:lumMod val="50000"/>
                  </a:schemeClr>
                </a:solidFill>
                <a:highlight>
                  <a:srgbClr val="C0C0C0"/>
                </a:highlight>
              </a:rPr>
              <a:t>NaTechs</a:t>
            </a:r>
            <a:r>
              <a:rPr lang="en-GB" i="1" dirty="0">
                <a:solidFill>
                  <a:schemeClr val="bg1">
                    <a:lumMod val="50000"/>
                  </a:schemeClr>
                </a:solidFill>
                <a:highlight>
                  <a:srgbClr val="C0C0C0"/>
                </a:highlight>
              </a:rPr>
              <a:t>.</a:t>
            </a:r>
            <a:r>
              <a:rPr lang="en-GB" i="1" dirty="0">
                <a:highlight>
                  <a:srgbClr val="C0C0C0"/>
                </a:highlight>
              </a:rPr>
              <a:t> </a:t>
            </a:r>
          </a:p>
          <a:p>
            <a:r>
              <a:rPr lang="en-GB" dirty="0"/>
              <a:t>But as you can imagine, if we’re keeping this sort of live database, we’re not necessarily getting information in a nice neat parcel that tells us “ok, it was this substance, to this receptor category and the MATTE level was A, B, or C etc”. </a:t>
            </a:r>
          </a:p>
          <a:p>
            <a:r>
              <a:rPr lang="en-GB" dirty="0"/>
              <a:t>So there’s been a fair degree of sorting, processing and qualifying in and out of incidents based on what we can deduce and what we do have enough info for.</a:t>
            </a:r>
          </a:p>
          <a:p>
            <a:r>
              <a:rPr lang="en-GB" dirty="0"/>
              <a:t>That sorting and data processing stage was Phase 2a.  Then we issued our database to the EI steering committee for review, comment and then crucially the volunteering of additional information.  That’s Phase 2b.</a:t>
            </a:r>
          </a:p>
          <a:p>
            <a:r>
              <a:rPr lang="en-GB" dirty="0"/>
              <a:t>We believe we can move forward with the amount of data that we currently have, but there are a lot of incidents for which we do not have data, so we’ve had to screen them out.  Therefore, we wanted to gather as much as we could.</a:t>
            </a:r>
          </a:p>
          <a:p>
            <a:r>
              <a:rPr lang="en-GB" dirty="0"/>
              <a:t>That assumes the data exists!  But following on from that, we do need to draw a line somewhere and move formally to Phase 2c.  Phase 2c will involve looking for patterns and trends and then proposing a set of financial values for different MATTE levels and receptors.</a:t>
            </a:r>
          </a:p>
          <a:p>
            <a:r>
              <a:rPr lang="en-GB" dirty="0"/>
              <a:t>So really, we’re at the point where we want to draw that line, but this presentation, in part, is a sort of last call for interest – is anyone out there willing to take a look at our database and with a bit of luck, help fill some gaps and widen the pool of useful data?  </a:t>
            </a:r>
          </a:p>
        </p:txBody>
      </p:sp>
      <p:sp>
        <p:nvSpPr>
          <p:cNvPr id="4" name="Slide Number Placeholder 3"/>
          <p:cNvSpPr>
            <a:spLocks noGrp="1"/>
          </p:cNvSpPr>
          <p:nvPr>
            <p:ph type="sldNum" sz="quarter" idx="5"/>
          </p:nvPr>
        </p:nvSpPr>
        <p:spPr/>
        <p:txBody>
          <a:bodyPr/>
          <a:lstStyle/>
          <a:p>
            <a:fld id="{F7130716-D17B-4D35-A120-80B31EE9DC5E}" type="slidenum">
              <a:rPr lang="en-GB" smtClean="0"/>
              <a:t>6</a:t>
            </a:fld>
            <a:endParaRPr lang="en-GB"/>
          </a:p>
        </p:txBody>
      </p:sp>
    </p:spTree>
    <p:extLst>
      <p:ext uri="{BB962C8B-B14F-4D97-AF65-F5344CB8AC3E}">
        <p14:creationId xmlns:p14="http://schemas.microsoft.com/office/powerpoint/2010/main" val="333811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wanted to briefly show this slide.  Don’t take any notice of the values in the table, it is for illustration.  This is the sort of thing that we hope to come up with at the end of it all.  So you’ve got starting values for each MATTE level and receptor type (whether it is surface water, marine etc) and then a bunch of weighting factors based on what the category of receptor is (if you remember that table from the CDOIF guidance I flashed up earlier).</a:t>
            </a:r>
          </a:p>
          <a:p>
            <a:r>
              <a:rPr lang="en-GB" dirty="0"/>
              <a:t>Now then, let’s have a quick look at the database.</a:t>
            </a:r>
          </a:p>
        </p:txBody>
      </p:sp>
      <p:sp>
        <p:nvSpPr>
          <p:cNvPr id="4" name="Slide Number Placeholder 3"/>
          <p:cNvSpPr>
            <a:spLocks noGrp="1"/>
          </p:cNvSpPr>
          <p:nvPr>
            <p:ph type="sldNum" sz="quarter" idx="5"/>
          </p:nvPr>
        </p:nvSpPr>
        <p:spPr/>
        <p:txBody>
          <a:bodyPr/>
          <a:lstStyle/>
          <a:p>
            <a:fld id="{F7130716-D17B-4D35-A120-80B31EE9DC5E}" type="slidenum">
              <a:rPr lang="en-GB" smtClean="0"/>
              <a:t>7</a:t>
            </a:fld>
            <a:endParaRPr lang="en-GB"/>
          </a:p>
        </p:txBody>
      </p:sp>
    </p:spTree>
    <p:extLst>
      <p:ext uri="{BB962C8B-B14F-4D97-AF65-F5344CB8AC3E}">
        <p14:creationId xmlns:p14="http://schemas.microsoft.com/office/powerpoint/2010/main" val="4088273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this is really intended as a taster of what it looks like and the sort of information we’ve included in here.</a:t>
            </a:r>
          </a:p>
          <a:p>
            <a:r>
              <a:rPr lang="en-GB" dirty="0"/>
              <a:t>I’ve just taken a random selection of rows from the main table in the database.</a:t>
            </a:r>
          </a:p>
          <a:p>
            <a:r>
              <a:rPr lang="en-GB" dirty="0"/>
              <a:t>There’s quite a few columns due to how we’ve decided to categorise the information about each incident.</a:t>
            </a:r>
          </a:p>
          <a:p>
            <a:r>
              <a:rPr lang="en-GB" dirty="0"/>
              <a:t>So I’ll show you this and then the next slide will be the same examples as here, but just scrolled across to reveal the remaining columns.</a:t>
            </a:r>
          </a:p>
          <a:p>
            <a:r>
              <a:rPr lang="en-GB" dirty="0"/>
              <a:t>What’ve we got then?  A handful of columns to describe the incident.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That includes when it occurred, where, what substance, how much, and then a high-level description of what happened, the harm caused and then any information on how long lived that harm was.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Within all of that alone, there are plenty of cans of worms to be opened, with questions such as whether the consequences are unmitigated or not, whether enough time has gone by to even conclude that it has recovered and a bunch of other factors.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Then, in column L, this is where we, RAS, have added our own notes to inform what duration of harm category to class the incident as.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if you remember, I was saying that most of the time, especially when the incident is outside the UK, it isn’t reported as a MATTE A, B, C or D.  Instead, the consequences are just described.  Hence us having to sort of retrospectively predict the MATTE level based on the description.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Remember too that the MATTE level is dictated by two factors; the severity of harm (of which there are 4 levels.  They were the yellow columns in the CDOIF table on an earlier slide) and the duration of harm (again, 4 levels).  The severity and duration are what are combined to determine whether it’s a MATTE A, B, C or 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Right, so that’s designed to explain why, for now at least, in some cases we’ve got two different duration of harm estimates and consequently a minimum and maximum MATTE estimate.  Going forward, I think the only way we can deal with these cases is likely to have to be conservative and assume the higher of the two.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that gets us to the point where we’ve got a load of past incidents, we know what the relevant receptor categories are and we have best estimates of what the MATTE levels are.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 In some cases, for example incidents in the UK, the MATTE level is known and we’ve not had to fill in the blanks.</a:t>
            </a:r>
          </a:p>
          <a:p>
            <a:endParaRPr lang="en-GB" dirty="0"/>
          </a:p>
        </p:txBody>
      </p:sp>
      <p:sp>
        <p:nvSpPr>
          <p:cNvPr id="4" name="Slide Number Placeholder 3"/>
          <p:cNvSpPr>
            <a:spLocks noGrp="1"/>
          </p:cNvSpPr>
          <p:nvPr>
            <p:ph type="sldNum" sz="quarter" idx="5"/>
          </p:nvPr>
        </p:nvSpPr>
        <p:spPr/>
        <p:txBody>
          <a:bodyPr/>
          <a:lstStyle/>
          <a:p>
            <a:fld id="{F7130716-D17B-4D35-A120-80B31EE9DC5E}" type="slidenum">
              <a:rPr lang="en-GB" smtClean="0"/>
              <a:t>8</a:t>
            </a:fld>
            <a:endParaRPr lang="en-GB"/>
          </a:p>
        </p:txBody>
      </p:sp>
    </p:spTree>
    <p:extLst>
      <p:ext uri="{BB962C8B-B14F-4D97-AF65-F5344CB8AC3E}">
        <p14:creationId xmlns:p14="http://schemas.microsoft.com/office/powerpoint/2010/main" val="854782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Scrolling over, we’ve then got column S which, where available, reports the cost associated with the incident.  This is the cost at the time of the incident.</a:t>
            </a:r>
          </a:p>
          <a:p>
            <a:r>
              <a:rPr lang="en-GB" dirty="0"/>
              <a:t>Now, when we originally identified the need for this project, we wrote a paper which explored what sort of contributors or components the cost of environmental harm is made up of.  As you might expect, it turns out there’s tonnes of factors that can play a role: clean-up, impacts on other businesses/activities such as fishing, restoration and monitoring programmes, impacts on tourism and recreation, legal costs and so on.</a:t>
            </a:r>
          </a:p>
          <a:p>
            <a:r>
              <a:rPr lang="en-GB" dirty="0"/>
              <a:t>Originally and in an ideal world, we’d want to know the breakdown of all these cost influencing factors.  However, in reality, we just do not and cannot have this sort of breakdown and granularity in the cost data.  We’re lucky if we get cost data at all, hence the example from New Zealand for which the costs are currently unknown to us.  …emphasis on “to us” because that’s where anyone willing to get involved may be able to fill these gaps.</a:t>
            </a:r>
          </a:p>
          <a:p>
            <a:r>
              <a:rPr lang="en-GB" dirty="0"/>
              <a:t>Continuing through the columns, we’ve done some inflation calculations (which we may need to redo before we finalise our figures and guidance since that’s talking about 2021 there).</a:t>
            </a:r>
          </a:p>
          <a:p>
            <a:r>
              <a:rPr lang="en-GB" dirty="0"/>
              <a:t>Then we’ve got a column deciding whether to screen each incident in or out of this project and notes to justify that.  So, again, that’s where we want to turn more things green.</a:t>
            </a:r>
          </a:p>
          <a:p>
            <a:r>
              <a:rPr lang="en-GB" dirty="0"/>
              <a:t>Finally, for traceability, we’ve included all the references for the information in the table.</a:t>
            </a:r>
          </a:p>
        </p:txBody>
      </p:sp>
      <p:sp>
        <p:nvSpPr>
          <p:cNvPr id="4" name="Slide Number Placeholder 3"/>
          <p:cNvSpPr>
            <a:spLocks noGrp="1"/>
          </p:cNvSpPr>
          <p:nvPr>
            <p:ph type="sldNum" sz="quarter" idx="5"/>
          </p:nvPr>
        </p:nvSpPr>
        <p:spPr/>
        <p:txBody>
          <a:bodyPr/>
          <a:lstStyle/>
          <a:p>
            <a:fld id="{F7130716-D17B-4D35-A120-80B31EE9DC5E}" type="slidenum">
              <a:rPr lang="en-GB" smtClean="0"/>
              <a:t>9</a:t>
            </a:fld>
            <a:endParaRPr lang="en-GB"/>
          </a:p>
        </p:txBody>
      </p:sp>
    </p:spTree>
    <p:extLst>
      <p:ext uri="{BB962C8B-B14F-4D97-AF65-F5344CB8AC3E}">
        <p14:creationId xmlns:p14="http://schemas.microsoft.com/office/powerpoint/2010/main" val="4393750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88FDFA-2971-3CAA-3093-54B4518108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4D3B0C2-CB40-604F-F552-AAE898599AE1}"/>
              </a:ext>
            </a:extLst>
          </p:cNvPr>
          <p:cNvSpPr>
            <a:spLocks noGrp="1"/>
          </p:cNvSpPr>
          <p:nvPr>
            <p:ph type="ctrTitle"/>
          </p:nvPr>
        </p:nvSpPr>
        <p:spPr>
          <a:xfrm>
            <a:off x="293298" y="1122363"/>
            <a:ext cx="10374702" cy="2387600"/>
          </a:xfrm>
        </p:spPr>
        <p:txBody>
          <a:bodyPr anchor="b"/>
          <a:lstStyle>
            <a:lvl1pPr algn="l">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8EB2ABE-812A-CEA4-A4E3-728D5CCFBBED}"/>
              </a:ext>
            </a:extLst>
          </p:cNvPr>
          <p:cNvSpPr>
            <a:spLocks noGrp="1"/>
          </p:cNvSpPr>
          <p:nvPr>
            <p:ph type="subTitle" idx="1"/>
          </p:nvPr>
        </p:nvSpPr>
        <p:spPr>
          <a:xfrm>
            <a:off x="293298" y="3602038"/>
            <a:ext cx="10374702" cy="1655762"/>
          </a:xfrm>
        </p:spPr>
        <p:txBody>
          <a:bodyPr/>
          <a:lstStyle>
            <a:lvl1pPr marL="0" indent="0" algn="l">
              <a:buNone/>
              <a:defRPr sz="2400">
                <a:solidFill>
                  <a:srgbClr val="89898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5" name="Footer Placeholder 4">
            <a:extLst>
              <a:ext uri="{FF2B5EF4-FFF2-40B4-BE49-F238E27FC236}">
                <a16:creationId xmlns:a16="http://schemas.microsoft.com/office/drawing/2014/main" id="{CEF276D2-C3B4-33F8-E55E-B23B3DE20A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E80897-3316-5683-2A0E-DA244AFE6AB1}"/>
              </a:ext>
            </a:extLst>
          </p:cNvPr>
          <p:cNvSpPr>
            <a:spLocks noGrp="1"/>
          </p:cNvSpPr>
          <p:nvPr>
            <p:ph type="sldNum" sz="quarter" idx="12"/>
          </p:nvPr>
        </p:nvSpPr>
        <p:spPr/>
        <p:txBody>
          <a:bodyPr/>
          <a:lstStyle/>
          <a:p>
            <a:fld id="{A1DACCBE-210A-4241-B4AF-6ADF311B137A}" type="slidenum">
              <a:rPr lang="en-GB" smtClean="0"/>
              <a:t>‹#›</a:t>
            </a:fld>
            <a:endParaRPr lang="en-GB"/>
          </a:p>
        </p:txBody>
      </p:sp>
    </p:spTree>
    <p:extLst>
      <p:ext uri="{BB962C8B-B14F-4D97-AF65-F5344CB8AC3E}">
        <p14:creationId xmlns:p14="http://schemas.microsoft.com/office/powerpoint/2010/main" val="2892803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710A9376-CEFC-D9ED-6CCB-F99C4F5B9C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1229F43-4EF1-10DF-54AF-A605CB614C3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F38D697-09B2-8BFF-1591-884F946A39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2F13A403-316C-64D1-F86E-5B8A886659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27EA15-242C-0002-5957-EAD2D09AB598}"/>
              </a:ext>
            </a:extLst>
          </p:cNvPr>
          <p:cNvSpPr>
            <a:spLocks noGrp="1"/>
          </p:cNvSpPr>
          <p:nvPr>
            <p:ph type="sldNum" sz="quarter" idx="12"/>
          </p:nvPr>
        </p:nvSpPr>
        <p:spPr/>
        <p:txBody>
          <a:bodyPr/>
          <a:lstStyle/>
          <a:p>
            <a:fld id="{A1DACCBE-210A-4241-B4AF-6ADF311B137A}" type="slidenum">
              <a:rPr lang="en-GB" smtClean="0"/>
              <a:t>‹#›</a:t>
            </a:fld>
            <a:endParaRPr lang="en-GB"/>
          </a:p>
        </p:txBody>
      </p:sp>
    </p:spTree>
    <p:extLst>
      <p:ext uri="{BB962C8B-B14F-4D97-AF65-F5344CB8AC3E}">
        <p14:creationId xmlns:p14="http://schemas.microsoft.com/office/powerpoint/2010/main" val="1649343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E1309E73-0BBD-8561-974F-C9AFD195C31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Vertical Title 1">
            <a:extLst>
              <a:ext uri="{FF2B5EF4-FFF2-40B4-BE49-F238E27FC236}">
                <a16:creationId xmlns:a16="http://schemas.microsoft.com/office/drawing/2014/main" id="{5E83350D-CE77-FA4C-0527-1BFB6EDABCB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F208731-CA5C-F3A5-09DE-89248A113C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252B5B6A-805C-C423-856D-DDEE25A94E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A7B224-5DB0-AC9B-FA9F-83EF3063E28F}"/>
              </a:ext>
            </a:extLst>
          </p:cNvPr>
          <p:cNvSpPr>
            <a:spLocks noGrp="1"/>
          </p:cNvSpPr>
          <p:nvPr>
            <p:ph type="sldNum" sz="quarter" idx="12"/>
          </p:nvPr>
        </p:nvSpPr>
        <p:spPr/>
        <p:txBody>
          <a:bodyPr/>
          <a:lstStyle/>
          <a:p>
            <a:fld id="{A1DACCBE-210A-4241-B4AF-6ADF311B137A}" type="slidenum">
              <a:rPr lang="en-GB" smtClean="0"/>
              <a:t>‹#›</a:t>
            </a:fld>
            <a:endParaRPr lang="en-GB"/>
          </a:p>
        </p:txBody>
      </p:sp>
    </p:spTree>
    <p:extLst>
      <p:ext uri="{BB962C8B-B14F-4D97-AF65-F5344CB8AC3E}">
        <p14:creationId xmlns:p14="http://schemas.microsoft.com/office/powerpoint/2010/main" val="457371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0A221397-8014-3372-4F83-6100260B0B8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CC46C7B-7181-8F71-57D6-EF4735A7516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A25E9B-0FB7-06DC-AD8E-6278F7F858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89E97E51-0A1B-716D-A121-2A08F2BBD2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0C3D4B-6EB8-FEE8-4AA2-B1C36B2C4B23}"/>
              </a:ext>
            </a:extLst>
          </p:cNvPr>
          <p:cNvSpPr>
            <a:spLocks noGrp="1"/>
          </p:cNvSpPr>
          <p:nvPr>
            <p:ph type="sldNum" sz="quarter" idx="12"/>
          </p:nvPr>
        </p:nvSpPr>
        <p:spPr/>
        <p:txBody>
          <a:bodyPr/>
          <a:lstStyle/>
          <a:p>
            <a:fld id="{A1DACCBE-210A-4241-B4AF-6ADF311B137A}" type="slidenum">
              <a:rPr lang="en-GB" smtClean="0"/>
              <a:t>‹#›</a:t>
            </a:fld>
            <a:endParaRPr lang="en-GB"/>
          </a:p>
        </p:txBody>
      </p:sp>
    </p:spTree>
    <p:extLst>
      <p:ext uri="{BB962C8B-B14F-4D97-AF65-F5344CB8AC3E}">
        <p14:creationId xmlns:p14="http://schemas.microsoft.com/office/powerpoint/2010/main" val="1282848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8779E6-11EF-995E-CD9E-3924D17BEE2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59DC3B-D7D5-CE5D-2858-9371095174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79E62BE-B675-55B8-538E-A0E5F95F8F24}"/>
              </a:ext>
            </a:extLst>
          </p:cNvPr>
          <p:cNvSpPr>
            <a:spLocks noGrp="1"/>
          </p:cNvSpPr>
          <p:nvPr>
            <p:ph type="body" idx="1"/>
          </p:nvPr>
        </p:nvSpPr>
        <p:spPr>
          <a:xfrm>
            <a:off x="831850" y="4589463"/>
            <a:ext cx="10515600" cy="1500187"/>
          </a:xfrm>
        </p:spPr>
        <p:txBody>
          <a:bodyPr/>
          <a:lstStyle>
            <a:lvl1pPr marL="0" indent="0">
              <a:buNone/>
              <a:defRPr sz="2400">
                <a:solidFill>
                  <a:srgbClr val="89898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54C83E44-DD85-05E7-3CA2-F47E4F367C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71821F-A61E-C745-4C21-2454318BAE94}"/>
              </a:ext>
            </a:extLst>
          </p:cNvPr>
          <p:cNvSpPr>
            <a:spLocks noGrp="1"/>
          </p:cNvSpPr>
          <p:nvPr>
            <p:ph type="sldNum" sz="quarter" idx="12"/>
          </p:nvPr>
        </p:nvSpPr>
        <p:spPr/>
        <p:txBody>
          <a:bodyPr/>
          <a:lstStyle/>
          <a:p>
            <a:fld id="{A1DACCBE-210A-4241-B4AF-6ADF311B137A}" type="slidenum">
              <a:rPr lang="en-GB" smtClean="0"/>
              <a:t>‹#›</a:t>
            </a:fld>
            <a:endParaRPr lang="en-GB"/>
          </a:p>
        </p:txBody>
      </p:sp>
    </p:spTree>
    <p:extLst>
      <p:ext uri="{BB962C8B-B14F-4D97-AF65-F5344CB8AC3E}">
        <p14:creationId xmlns:p14="http://schemas.microsoft.com/office/powerpoint/2010/main" val="28993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B3986FF3-F464-276C-901E-047102567BF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A3894E-E0C9-AFCF-7720-055F5951A9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0ECF9B4-CFED-C9AE-D732-AB4DCF1FB5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0BDD14-5D8D-A852-0212-DAACCDC8A9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7396B7BB-BF79-D2CC-16E9-E79796E418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7BCFA6-A439-ED49-E506-F426EDBB3E01}"/>
              </a:ext>
            </a:extLst>
          </p:cNvPr>
          <p:cNvSpPr>
            <a:spLocks noGrp="1"/>
          </p:cNvSpPr>
          <p:nvPr>
            <p:ph type="sldNum" sz="quarter" idx="12"/>
          </p:nvPr>
        </p:nvSpPr>
        <p:spPr/>
        <p:txBody>
          <a:bodyPr/>
          <a:lstStyle/>
          <a:p>
            <a:fld id="{A1DACCBE-210A-4241-B4AF-6ADF311B137A}" type="slidenum">
              <a:rPr lang="en-GB" smtClean="0"/>
              <a:t>‹#›</a:t>
            </a:fld>
            <a:endParaRPr lang="en-GB"/>
          </a:p>
        </p:txBody>
      </p:sp>
    </p:spTree>
    <p:extLst>
      <p:ext uri="{BB962C8B-B14F-4D97-AF65-F5344CB8AC3E}">
        <p14:creationId xmlns:p14="http://schemas.microsoft.com/office/powerpoint/2010/main" val="3468614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Content Placeholder 4">
            <a:extLst>
              <a:ext uri="{FF2B5EF4-FFF2-40B4-BE49-F238E27FC236}">
                <a16:creationId xmlns:a16="http://schemas.microsoft.com/office/drawing/2014/main" id="{F28DB1C2-F8AC-91EE-A7C1-829C56F5398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83842B-EA2A-1AF3-128B-0320AFCFA22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61100E-5AB0-ED67-CCE8-CCE92F0AC7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CB713C-CCC2-D41C-A42B-933EBA9ACC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80604E6-7561-0395-1F26-32910D6E05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10ADE7-28FA-E4A6-A749-E19A96BE19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a:extLst>
              <a:ext uri="{FF2B5EF4-FFF2-40B4-BE49-F238E27FC236}">
                <a16:creationId xmlns:a16="http://schemas.microsoft.com/office/drawing/2014/main" id="{8C92B424-4F91-4C6A-E384-EF26275D869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DDB8A2F-6596-F2A3-09B0-F06D46FA396D}"/>
              </a:ext>
            </a:extLst>
          </p:cNvPr>
          <p:cNvSpPr>
            <a:spLocks noGrp="1"/>
          </p:cNvSpPr>
          <p:nvPr>
            <p:ph type="sldNum" sz="quarter" idx="12"/>
          </p:nvPr>
        </p:nvSpPr>
        <p:spPr/>
        <p:txBody>
          <a:bodyPr/>
          <a:lstStyle/>
          <a:p>
            <a:fld id="{A1DACCBE-210A-4241-B4AF-6ADF311B137A}" type="slidenum">
              <a:rPr lang="en-GB" smtClean="0"/>
              <a:t>‹#›</a:t>
            </a:fld>
            <a:endParaRPr lang="en-GB"/>
          </a:p>
        </p:txBody>
      </p:sp>
    </p:spTree>
    <p:extLst>
      <p:ext uri="{BB962C8B-B14F-4D97-AF65-F5344CB8AC3E}">
        <p14:creationId xmlns:p14="http://schemas.microsoft.com/office/powerpoint/2010/main" val="3626628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44B1E5E4-254E-DBD5-FCA6-338EC44E65D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ABF2F78-E1F4-581E-687F-78BFD4DA6021}"/>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D67A77B5-E599-CB49-60D1-30577884DC9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E856574-88EF-29AB-9BC7-B70E079462E9}"/>
              </a:ext>
            </a:extLst>
          </p:cNvPr>
          <p:cNvSpPr>
            <a:spLocks noGrp="1"/>
          </p:cNvSpPr>
          <p:nvPr>
            <p:ph type="sldNum" sz="quarter" idx="12"/>
          </p:nvPr>
        </p:nvSpPr>
        <p:spPr/>
        <p:txBody>
          <a:bodyPr/>
          <a:lstStyle/>
          <a:p>
            <a:fld id="{A1DACCBE-210A-4241-B4AF-6ADF311B137A}" type="slidenum">
              <a:rPr lang="en-GB" smtClean="0"/>
              <a:t>‹#›</a:t>
            </a:fld>
            <a:endParaRPr lang="en-GB"/>
          </a:p>
        </p:txBody>
      </p:sp>
    </p:spTree>
    <p:extLst>
      <p:ext uri="{BB962C8B-B14F-4D97-AF65-F5344CB8AC3E}">
        <p14:creationId xmlns:p14="http://schemas.microsoft.com/office/powerpoint/2010/main" val="3802756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209F171-64B7-734F-BC52-9167E85F20B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Footer Placeholder 2">
            <a:extLst>
              <a:ext uri="{FF2B5EF4-FFF2-40B4-BE49-F238E27FC236}">
                <a16:creationId xmlns:a16="http://schemas.microsoft.com/office/drawing/2014/main" id="{39ECC645-0515-2759-D339-18DC4602F3C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514B835-2825-D5F5-B89B-5ABD8D9E1D3A}"/>
              </a:ext>
            </a:extLst>
          </p:cNvPr>
          <p:cNvSpPr>
            <a:spLocks noGrp="1"/>
          </p:cNvSpPr>
          <p:nvPr>
            <p:ph type="sldNum" sz="quarter" idx="12"/>
          </p:nvPr>
        </p:nvSpPr>
        <p:spPr/>
        <p:txBody>
          <a:bodyPr/>
          <a:lstStyle/>
          <a:p>
            <a:fld id="{A1DACCBE-210A-4241-B4AF-6ADF311B137A}" type="slidenum">
              <a:rPr lang="en-GB" smtClean="0"/>
              <a:t>‹#›</a:t>
            </a:fld>
            <a:endParaRPr lang="en-GB"/>
          </a:p>
        </p:txBody>
      </p:sp>
    </p:spTree>
    <p:extLst>
      <p:ext uri="{BB962C8B-B14F-4D97-AF65-F5344CB8AC3E}">
        <p14:creationId xmlns:p14="http://schemas.microsoft.com/office/powerpoint/2010/main" val="360523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5AE6AB02-A86E-0E64-0DB4-5CE054D6E1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25ACBD4-3AD6-49BD-AA78-60DA080685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F82B3C-C452-9C28-E17E-FAC40E7904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417B3E9-D3ED-7B6A-7833-582585772B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2BC4AF91-ED04-E1EC-08B3-D6489D5930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61408C-6842-DB42-FCD4-C426D449FC32}"/>
              </a:ext>
            </a:extLst>
          </p:cNvPr>
          <p:cNvSpPr>
            <a:spLocks noGrp="1"/>
          </p:cNvSpPr>
          <p:nvPr>
            <p:ph type="sldNum" sz="quarter" idx="12"/>
          </p:nvPr>
        </p:nvSpPr>
        <p:spPr/>
        <p:txBody>
          <a:bodyPr/>
          <a:lstStyle/>
          <a:p>
            <a:fld id="{A1DACCBE-210A-4241-B4AF-6ADF311B137A}" type="slidenum">
              <a:rPr lang="en-GB" smtClean="0"/>
              <a:t>‹#›</a:t>
            </a:fld>
            <a:endParaRPr lang="en-GB"/>
          </a:p>
        </p:txBody>
      </p:sp>
    </p:spTree>
    <p:extLst>
      <p:ext uri="{BB962C8B-B14F-4D97-AF65-F5344CB8AC3E}">
        <p14:creationId xmlns:p14="http://schemas.microsoft.com/office/powerpoint/2010/main" val="4050557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A6A86208-7DCE-509A-A3FD-C39989AFD86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3933768-F823-CE41-9EAA-CDBF97A0D6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F39892B-7F00-C7F5-882D-D889DAF94E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631C835-8B86-9D69-63C8-802625BE70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46D1F386-40EF-F472-E1F7-EFF8F198C75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6AE407-B7E5-1EE0-EA50-113EE6D41413}"/>
              </a:ext>
            </a:extLst>
          </p:cNvPr>
          <p:cNvSpPr>
            <a:spLocks noGrp="1"/>
          </p:cNvSpPr>
          <p:nvPr>
            <p:ph type="sldNum" sz="quarter" idx="12"/>
          </p:nvPr>
        </p:nvSpPr>
        <p:spPr/>
        <p:txBody>
          <a:bodyPr/>
          <a:lstStyle/>
          <a:p>
            <a:fld id="{A1DACCBE-210A-4241-B4AF-6ADF311B137A}" type="slidenum">
              <a:rPr lang="en-GB" smtClean="0"/>
              <a:t>‹#›</a:t>
            </a:fld>
            <a:endParaRPr lang="en-GB"/>
          </a:p>
        </p:txBody>
      </p:sp>
    </p:spTree>
    <p:extLst>
      <p:ext uri="{BB962C8B-B14F-4D97-AF65-F5344CB8AC3E}">
        <p14:creationId xmlns:p14="http://schemas.microsoft.com/office/powerpoint/2010/main" val="2197503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C6CFC6-C5DB-0EC5-C8A2-EAC785D676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9683254-EAB4-AEB7-1B2A-FE7A7D71DC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38F59129-CE8B-2DBC-D294-E103E64ECA0A}"/>
              </a:ext>
            </a:extLst>
          </p:cNvPr>
          <p:cNvSpPr>
            <a:spLocks noGrp="1"/>
          </p:cNvSpPr>
          <p:nvPr>
            <p:ph type="ftr" sz="quarter" idx="3"/>
          </p:nvPr>
        </p:nvSpPr>
        <p:spPr>
          <a:xfrm>
            <a:off x="2208362" y="6356350"/>
            <a:ext cx="594503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3396B02-1084-31F9-3251-CD8375AC47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DACCBE-210A-4241-B4AF-6ADF311B137A}" type="slidenum">
              <a:rPr lang="en-GB" smtClean="0"/>
              <a:t>‹#›</a:t>
            </a:fld>
            <a:endParaRPr lang="en-GB"/>
          </a:p>
        </p:txBody>
      </p:sp>
    </p:spTree>
    <p:extLst>
      <p:ext uri="{BB962C8B-B14F-4D97-AF65-F5344CB8AC3E}">
        <p14:creationId xmlns:p14="http://schemas.microsoft.com/office/powerpoint/2010/main" val="1112437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6938"/>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5000"/>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SzPct val="75000"/>
        <a:buFont typeface="Courier New" panose="02070309020205020404" pitchFamily="49"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hyperlink" Target="http://www.ras.ltd.u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www.energyinst.org/"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D8940A-624D-3CB1-5D09-ED1D2CD651AB}"/>
              </a:ext>
            </a:extLst>
          </p:cNvPr>
          <p:cNvSpPr>
            <a:spLocks noGrp="1"/>
          </p:cNvSpPr>
          <p:nvPr>
            <p:ph type="ctrTitle"/>
          </p:nvPr>
        </p:nvSpPr>
        <p:spPr>
          <a:xfrm>
            <a:off x="293298" y="1122363"/>
            <a:ext cx="7107627" cy="2387600"/>
          </a:xfrm>
        </p:spPr>
        <p:txBody>
          <a:bodyPr>
            <a:normAutofit/>
          </a:bodyPr>
          <a:lstStyle/>
          <a:p>
            <a:r>
              <a:rPr lang="en-GB" sz="4000"/>
              <a:t>Valuation of the Environment for COMAH Cost-Benefit Analysis</a:t>
            </a:r>
            <a:endParaRPr lang="en-GB" sz="4000" dirty="0"/>
          </a:p>
        </p:txBody>
      </p:sp>
      <p:sp>
        <p:nvSpPr>
          <p:cNvPr id="6" name="Subtitle 5">
            <a:extLst>
              <a:ext uri="{FF2B5EF4-FFF2-40B4-BE49-F238E27FC236}">
                <a16:creationId xmlns:a16="http://schemas.microsoft.com/office/drawing/2014/main" id="{D972F55D-EC0C-BC0F-6E0C-9FE9855F55A1}"/>
              </a:ext>
            </a:extLst>
          </p:cNvPr>
          <p:cNvSpPr>
            <a:spLocks noGrp="1"/>
          </p:cNvSpPr>
          <p:nvPr>
            <p:ph type="subTitle" idx="1"/>
          </p:nvPr>
        </p:nvSpPr>
        <p:spPr>
          <a:xfrm>
            <a:off x="410176" y="3608913"/>
            <a:ext cx="4619024" cy="1655762"/>
          </a:xfrm>
        </p:spPr>
        <p:txBody>
          <a:bodyPr>
            <a:normAutofit/>
          </a:bodyPr>
          <a:lstStyle/>
          <a:p>
            <a:r>
              <a:rPr lang="en-GB" b="1">
                <a:solidFill>
                  <a:srgbClr val="3DAE2B"/>
                </a:solidFill>
              </a:rPr>
              <a:t>Project Update</a:t>
            </a:r>
          </a:p>
          <a:p>
            <a:r>
              <a:rPr lang="en-GB">
                <a:solidFill>
                  <a:srgbClr val="3DAE2B"/>
                </a:solidFill>
              </a:rPr>
              <a:t>Rob Ritchie</a:t>
            </a:r>
          </a:p>
          <a:p>
            <a:r>
              <a:rPr lang="en-GB">
                <a:solidFill>
                  <a:srgbClr val="3DAE2B"/>
                </a:solidFill>
              </a:rPr>
              <a:t>Hazards 33, 9 November 2023</a:t>
            </a:r>
            <a:endParaRPr lang="en-GB" dirty="0">
              <a:solidFill>
                <a:srgbClr val="3DAE2B"/>
              </a:solidFill>
            </a:endParaRPr>
          </a:p>
        </p:txBody>
      </p:sp>
      <p:grpSp>
        <p:nvGrpSpPr>
          <p:cNvPr id="7" name="Group 6">
            <a:extLst>
              <a:ext uri="{FF2B5EF4-FFF2-40B4-BE49-F238E27FC236}">
                <a16:creationId xmlns:a16="http://schemas.microsoft.com/office/drawing/2014/main" id="{A9FAFF4E-8B0E-2781-D69F-60C65FF1E462}"/>
              </a:ext>
            </a:extLst>
          </p:cNvPr>
          <p:cNvGrpSpPr/>
          <p:nvPr/>
        </p:nvGrpSpPr>
        <p:grpSpPr>
          <a:xfrm>
            <a:off x="7545576" y="2319294"/>
            <a:ext cx="2688976" cy="2684193"/>
            <a:chOff x="7545576" y="2058037"/>
            <a:chExt cx="2688976" cy="2684193"/>
          </a:xfrm>
        </p:grpSpPr>
        <p:pic>
          <p:nvPicPr>
            <p:cNvPr id="3" name="Picture 2">
              <a:extLst>
                <a:ext uri="{FF2B5EF4-FFF2-40B4-BE49-F238E27FC236}">
                  <a16:creationId xmlns:a16="http://schemas.microsoft.com/office/drawing/2014/main" id="{4A7FA092-E787-9C0A-F330-284CD4EEC4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5576" y="4131358"/>
              <a:ext cx="2688976" cy="610872"/>
            </a:xfrm>
            <a:prstGeom prst="rect">
              <a:avLst/>
            </a:prstGeom>
          </p:spPr>
        </p:pic>
        <p:pic>
          <p:nvPicPr>
            <p:cNvPr id="5" name="Picture 4" descr="A green logo with text&#10;&#10;Description automatically generated">
              <a:extLst>
                <a:ext uri="{FF2B5EF4-FFF2-40B4-BE49-F238E27FC236}">
                  <a16:creationId xmlns:a16="http://schemas.microsoft.com/office/drawing/2014/main" id="{528AB072-2496-4497-5830-1D1AA14BFF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5576" y="2058037"/>
              <a:ext cx="2088232" cy="1707624"/>
            </a:xfrm>
            <a:prstGeom prst="rect">
              <a:avLst/>
            </a:prstGeom>
          </p:spPr>
        </p:pic>
      </p:grpSp>
      <p:sp>
        <p:nvSpPr>
          <p:cNvPr id="8" name="Rectangle 7">
            <a:extLst>
              <a:ext uri="{FF2B5EF4-FFF2-40B4-BE49-F238E27FC236}">
                <a16:creationId xmlns:a16="http://schemas.microsoft.com/office/drawing/2014/main" id="{9DCDD7AE-5E31-0A86-F75E-CAB2E6F2EDFA}"/>
              </a:ext>
            </a:extLst>
          </p:cNvPr>
          <p:cNvSpPr/>
          <p:nvPr/>
        </p:nvSpPr>
        <p:spPr>
          <a:xfrm>
            <a:off x="0" y="5709844"/>
            <a:ext cx="1670671" cy="1148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7488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E2A9F3-0275-3A9B-1A5B-1765ABCE4882}"/>
              </a:ext>
            </a:extLst>
          </p:cNvPr>
          <p:cNvSpPr>
            <a:spLocks noGrp="1"/>
          </p:cNvSpPr>
          <p:nvPr>
            <p:ph type="sldNum" sz="quarter" idx="12"/>
          </p:nvPr>
        </p:nvSpPr>
        <p:spPr/>
        <p:txBody>
          <a:bodyPr/>
          <a:lstStyle/>
          <a:p>
            <a:fld id="{A1DACCBE-210A-4241-B4AF-6ADF311B137A}" type="slidenum">
              <a:rPr lang="en-GB" smtClean="0"/>
              <a:t>10</a:t>
            </a:fld>
            <a:endParaRPr lang="en-GB"/>
          </a:p>
        </p:txBody>
      </p:sp>
      <p:sp>
        <p:nvSpPr>
          <p:cNvPr id="3" name="TextBox 2">
            <a:extLst>
              <a:ext uri="{FF2B5EF4-FFF2-40B4-BE49-F238E27FC236}">
                <a16:creationId xmlns:a16="http://schemas.microsoft.com/office/drawing/2014/main" id="{4CC52DBB-8AEE-52E7-E120-A47CAD4CB508}"/>
              </a:ext>
            </a:extLst>
          </p:cNvPr>
          <p:cNvSpPr txBox="1"/>
          <p:nvPr/>
        </p:nvSpPr>
        <p:spPr>
          <a:xfrm>
            <a:off x="2882675" y="3244334"/>
            <a:ext cx="1944216" cy="369332"/>
          </a:xfrm>
          <a:prstGeom prst="rect">
            <a:avLst/>
          </a:prstGeom>
          <a:noFill/>
        </p:spPr>
        <p:txBody>
          <a:bodyPr wrap="square" rtlCol="0">
            <a:spAutoFit/>
          </a:bodyPr>
          <a:lstStyle/>
          <a:p>
            <a:r>
              <a:rPr lang="en-US" b="1" dirty="0">
                <a:hlinkClick r:id="rId3"/>
              </a:rPr>
              <a:t>www.ras.ltd.uk</a:t>
            </a:r>
            <a:endParaRPr lang="en-US" b="1" dirty="0"/>
          </a:p>
        </p:txBody>
      </p:sp>
      <p:pic>
        <p:nvPicPr>
          <p:cNvPr id="6" name="Picture 5">
            <a:extLst>
              <a:ext uri="{FF2B5EF4-FFF2-40B4-BE49-F238E27FC236}">
                <a16:creationId xmlns:a16="http://schemas.microsoft.com/office/drawing/2014/main" id="{5D1A9DEF-087D-0E42-56D3-562284B526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4776" y="3038692"/>
            <a:ext cx="3436166" cy="780616"/>
          </a:xfrm>
          <a:prstGeom prst="rect">
            <a:avLst/>
          </a:prstGeom>
        </p:spPr>
      </p:pic>
      <p:sp>
        <p:nvSpPr>
          <p:cNvPr id="7" name="TextBox 6">
            <a:extLst>
              <a:ext uri="{FF2B5EF4-FFF2-40B4-BE49-F238E27FC236}">
                <a16:creationId xmlns:a16="http://schemas.microsoft.com/office/drawing/2014/main" id="{6798276D-B9E5-028A-7A3D-7E35EB9EF992}"/>
              </a:ext>
            </a:extLst>
          </p:cNvPr>
          <p:cNvSpPr txBox="1"/>
          <p:nvPr/>
        </p:nvSpPr>
        <p:spPr>
          <a:xfrm>
            <a:off x="9120336" y="3244334"/>
            <a:ext cx="2880320" cy="369332"/>
          </a:xfrm>
          <a:prstGeom prst="rect">
            <a:avLst/>
          </a:prstGeom>
          <a:noFill/>
        </p:spPr>
        <p:txBody>
          <a:bodyPr wrap="square" rtlCol="0">
            <a:spAutoFit/>
          </a:bodyPr>
          <a:lstStyle/>
          <a:p>
            <a:r>
              <a:rPr lang="en-US" b="1" dirty="0">
                <a:hlinkClick r:id="rId5"/>
              </a:rPr>
              <a:t>www.energyinst.org</a:t>
            </a:r>
            <a:endParaRPr lang="en-US" b="1" dirty="0"/>
          </a:p>
        </p:txBody>
      </p:sp>
      <p:sp>
        <p:nvSpPr>
          <p:cNvPr id="8" name="Rectangle 7">
            <a:extLst>
              <a:ext uri="{FF2B5EF4-FFF2-40B4-BE49-F238E27FC236}">
                <a16:creationId xmlns:a16="http://schemas.microsoft.com/office/drawing/2014/main" id="{3AC96AE0-880D-615D-12D7-0008AF70C158}"/>
              </a:ext>
            </a:extLst>
          </p:cNvPr>
          <p:cNvSpPr/>
          <p:nvPr/>
        </p:nvSpPr>
        <p:spPr>
          <a:xfrm>
            <a:off x="0" y="5709844"/>
            <a:ext cx="1670671" cy="1148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green logo with text&#10;&#10;Description automatically generated">
            <a:extLst>
              <a:ext uri="{FF2B5EF4-FFF2-40B4-BE49-F238E27FC236}">
                <a16:creationId xmlns:a16="http://schemas.microsoft.com/office/drawing/2014/main" id="{F99CAFFA-0513-7622-2E5F-C3D43DEA02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0284" y="2565310"/>
            <a:ext cx="2112391" cy="1727380"/>
          </a:xfrm>
          <a:prstGeom prst="rect">
            <a:avLst/>
          </a:prstGeom>
        </p:spPr>
      </p:pic>
    </p:spTree>
    <p:extLst>
      <p:ext uri="{BB962C8B-B14F-4D97-AF65-F5344CB8AC3E}">
        <p14:creationId xmlns:p14="http://schemas.microsoft.com/office/powerpoint/2010/main" val="202002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F1B75D-EA5A-00E1-31E0-28A563824B01}"/>
              </a:ext>
            </a:extLst>
          </p:cNvPr>
          <p:cNvSpPr/>
          <p:nvPr/>
        </p:nvSpPr>
        <p:spPr>
          <a:xfrm>
            <a:off x="0" y="5709844"/>
            <a:ext cx="1670671" cy="1148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2589B5CB-81D3-C30B-5781-DCC94A89936F}"/>
              </a:ext>
            </a:extLst>
          </p:cNvPr>
          <p:cNvGrpSpPr/>
          <p:nvPr/>
        </p:nvGrpSpPr>
        <p:grpSpPr>
          <a:xfrm>
            <a:off x="0" y="590201"/>
            <a:ext cx="10975637" cy="5677597"/>
            <a:chOff x="0" y="204433"/>
            <a:chExt cx="10975637" cy="5677597"/>
          </a:xfrm>
        </p:grpSpPr>
        <p:pic>
          <p:nvPicPr>
            <p:cNvPr id="6" name="Picture 5">
              <a:extLst>
                <a:ext uri="{FF2B5EF4-FFF2-40B4-BE49-F238E27FC236}">
                  <a16:creationId xmlns:a16="http://schemas.microsoft.com/office/drawing/2014/main" id="{159DD84D-8139-639C-0F6A-C31B21CBCC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9837" y="2533645"/>
              <a:ext cx="4495800" cy="1019175"/>
            </a:xfrm>
            <a:prstGeom prst="rect">
              <a:avLst/>
            </a:prstGeom>
          </p:spPr>
        </p:pic>
        <p:pic>
          <p:nvPicPr>
            <p:cNvPr id="7" name="Picture 6" descr="A green logo with text&#10;&#10;Description automatically generated">
              <a:extLst>
                <a:ext uri="{FF2B5EF4-FFF2-40B4-BE49-F238E27FC236}">
                  <a16:creationId xmlns:a16="http://schemas.microsoft.com/office/drawing/2014/main" id="{3B609451-6C8C-6984-22E8-04C3328310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5538" y="1777971"/>
              <a:ext cx="3094547" cy="2530525"/>
            </a:xfrm>
            <a:prstGeom prst="rect">
              <a:avLst/>
            </a:prstGeom>
          </p:spPr>
        </p:pic>
        <p:pic>
          <p:nvPicPr>
            <p:cNvPr id="3" name="Picture 2">
              <a:extLst>
                <a:ext uri="{FF2B5EF4-FFF2-40B4-BE49-F238E27FC236}">
                  <a16:creationId xmlns:a16="http://schemas.microsoft.com/office/drawing/2014/main" id="{B73E2CA2-7CAD-FBF4-7489-82A224EE69ED}"/>
                </a:ext>
              </a:extLst>
            </p:cNvPr>
            <p:cNvPicPr>
              <a:picLocks noChangeAspect="1"/>
            </p:cNvPicPr>
            <p:nvPr/>
          </p:nvPicPr>
          <p:blipFill>
            <a:blip r:embed="rId5"/>
            <a:stretch>
              <a:fillRect/>
            </a:stretch>
          </p:blipFill>
          <p:spPr>
            <a:xfrm>
              <a:off x="0" y="204433"/>
              <a:ext cx="2697572" cy="5677597"/>
            </a:xfrm>
            <a:prstGeom prst="rect">
              <a:avLst/>
            </a:prstGeom>
          </p:spPr>
        </p:pic>
      </p:grpSp>
    </p:spTree>
    <p:extLst>
      <p:ext uri="{BB962C8B-B14F-4D97-AF65-F5344CB8AC3E}">
        <p14:creationId xmlns:p14="http://schemas.microsoft.com/office/powerpoint/2010/main" val="1423141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E2A9F3-0275-3A9B-1A5B-1765ABCE4882}"/>
              </a:ext>
            </a:extLst>
          </p:cNvPr>
          <p:cNvSpPr>
            <a:spLocks noGrp="1"/>
          </p:cNvSpPr>
          <p:nvPr>
            <p:ph type="sldNum" sz="quarter" idx="12"/>
          </p:nvPr>
        </p:nvSpPr>
        <p:spPr/>
        <p:txBody>
          <a:bodyPr/>
          <a:lstStyle/>
          <a:p>
            <a:fld id="{A1DACCBE-210A-4241-B4AF-6ADF311B137A}" type="slidenum">
              <a:rPr lang="en-GB" smtClean="0"/>
              <a:t>3</a:t>
            </a:fld>
            <a:endParaRPr lang="en-GB" dirty="0"/>
          </a:p>
        </p:txBody>
      </p:sp>
      <p:pic>
        <p:nvPicPr>
          <p:cNvPr id="3" name="Picture 2">
            <a:extLst>
              <a:ext uri="{FF2B5EF4-FFF2-40B4-BE49-F238E27FC236}">
                <a16:creationId xmlns:a16="http://schemas.microsoft.com/office/drawing/2014/main" id="{569B0BD6-628F-0FA4-DA28-D0FA113035FB}"/>
              </a:ext>
            </a:extLst>
          </p:cNvPr>
          <p:cNvPicPr>
            <a:picLocks noChangeAspect="1"/>
          </p:cNvPicPr>
          <p:nvPr/>
        </p:nvPicPr>
        <p:blipFill rotWithShape="1">
          <a:blip r:embed="rId3"/>
          <a:srcRect r="1227" b="1301"/>
          <a:stretch/>
        </p:blipFill>
        <p:spPr>
          <a:xfrm>
            <a:off x="283836" y="283623"/>
            <a:ext cx="4968551" cy="3729311"/>
          </a:xfrm>
          <a:prstGeom prst="rect">
            <a:avLst/>
          </a:prstGeom>
        </p:spPr>
      </p:pic>
      <p:pic>
        <p:nvPicPr>
          <p:cNvPr id="6" name="Picture 5">
            <a:extLst>
              <a:ext uri="{FF2B5EF4-FFF2-40B4-BE49-F238E27FC236}">
                <a16:creationId xmlns:a16="http://schemas.microsoft.com/office/drawing/2014/main" id="{5A0BD71D-1232-B71B-E346-77AE9FD705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6950" y="685501"/>
            <a:ext cx="3610889" cy="1712043"/>
          </a:xfrm>
          <a:prstGeom prst="rect">
            <a:avLst/>
          </a:prstGeom>
        </p:spPr>
      </p:pic>
      <p:sp>
        <p:nvSpPr>
          <p:cNvPr id="7" name="TextBox 6">
            <a:extLst>
              <a:ext uri="{FF2B5EF4-FFF2-40B4-BE49-F238E27FC236}">
                <a16:creationId xmlns:a16="http://schemas.microsoft.com/office/drawing/2014/main" id="{075D6761-7AC8-41FE-BCB6-5E8E7C0A14FC}"/>
              </a:ext>
            </a:extLst>
          </p:cNvPr>
          <p:cNvSpPr txBox="1"/>
          <p:nvPr/>
        </p:nvSpPr>
        <p:spPr>
          <a:xfrm>
            <a:off x="5578134" y="2545598"/>
            <a:ext cx="4146401" cy="1077218"/>
          </a:xfrm>
          <a:prstGeom prst="rect">
            <a:avLst/>
          </a:prstGeom>
          <a:noFill/>
        </p:spPr>
        <p:txBody>
          <a:bodyPr wrap="square" rtlCol="0">
            <a:spAutoFit/>
          </a:bodyPr>
          <a:lstStyle/>
          <a:p>
            <a:pPr>
              <a:spcBef>
                <a:spcPts val="1000"/>
              </a:spcBef>
              <a:spcAft>
                <a:spcPts val="1000"/>
              </a:spcAft>
            </a:pPr>
            <a:r>
              <a:rPr lang="en-GB" sz="3200" dirty="0">
                <a:solidFill>
                  <a:srgbClr val="000000"/>
                </a:solidFill>
                <a:latin typeface="+mn-lt"/>
                <a:cs typeface="Arial" panose="020B0604020202020204" pitchFamily="34" charset="0"/>
              </a:rPr>
              <a:t>What more could be done to reduce risk?</a:t>
            </a:r>
          </a:p>
        </p:txBody>
      </p:sp>
      <p:sp>
        <p:nvSpPr>
          <p:cNvPr id="9" name="Content Placeholder 4">
            <a:extLst>
              <a:ext uri="{FF2B5EF4-FFF2-40B4-BE49-F238E27FC236}">
                <a16:creationId xmlns:a16="http://schemas.microsoft.com/office/drawing/2014/main" id="{7FCD876D-FCF2-D952-442A-F947266A3A8D}"/>
              </a:ext>
            </a:extLst>
          </p:cNvPr>
          <p:cNvSpPr>
            <a:spLocks noGrp="1"/>
          </p:cNvSpPr>
          <p:nvPr>
            <p:ph idx="1"/>
          </p:nvPr>
        </p:nvSpPr>
        <p:spPr>
          <a:xfrm>
            <a:off x="1406948" y="4145170"/>
            <a:ext cx="10369582" cy="1423761"/>
          </a:xfrm>
        </p:spPr>
        <p:txBody>
          <a:bodyPr>
            <a:normAutofit/>
          </a:bodyPr>
          <a:lstStyle/>
          <a:p>
            <a:r>
              <a:rPr lang="en-GB" dirty="0"/>
              <a:t>Benefits:</a:t>
            </a:r>
          </a:p>
          <a:p>
            <a:pPr lvl="1"/>
            <a:r>
              <a:rPr lang="en-GB" dirty="0"/>
              <a:t>Value of avoided fatality </a:t>
            </a:r>
            <a:r>
              <a:rPr lang="en-GB" dirty="0">
                <a:sym typeface="Wingdings" panose="05000000000000000000" pitchFamily="2" charset="2"/>
              </a:rPr>
              <a:t> established guidance</a:t>
            </a:r>
            <a:endParaRPr lang="en-GB" dirty="0"/>
          </a:p>
          <a:p>
            <a:pPr lvl="1"/>
            <a:r>
              <a:rPr lang="en-GB" dirty="0"/>
              <a:t>Value of avoided environmental harm </a:t>
            </a:r>
            <a:r>
              <a:rPr lang="en-GB" dirty="0">
                <a:sym typeface="Wingdings" panose="05000000000000000000" pitchFamily="2" charset="2"/>
              </a:rPr>
              <a:t> no guidance or accepted value(s)</a:t>
            </a:r>
            <a:endParaRPr lang="en-GB" dirty="0"/>
          </a:p>
        </p:txBody>
      </p:sp>
      <p:sp>
        <p:nvSpPr>
          <p:cNvPr id="10" name="Right Brace 9">
            <a:extLst>
              <a:ext uri="{FF2B5EF4-FFF2-40B4-BE49-F238E27FC236}">
                <a16:creationId xmlns:a16="http://schemas.microsoft.com/office/drawing/2014/main" id="{D9CED345-F32D-1078-8997-CDF40C622C80}"/>
              </a:ext>
            </a:extLst>
          </p:cNvPr>
          <p:cNvSpPr/>
          <p:nvPr/>
        </p:nvSpPr>
        <p:spPr>
          <a:xfrm rot="5400000">
            <a:off x="5361233" y="4194818"/>
            <a:ext cx="433802" cy="2610531"/>
          </a:xfrm>
          <a:prstGeom prst="righ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Content Placeholder 4">
            <a:extLst>
              <a:ext uri="{FF2B5EF4-FFF2-40B4-BE49-F238E27FC236}">
                <a16:creationId xmlns:a16="http://schemas.microsoft.com/office/drawing/2014/main" id="{7C8DD0D7-5459-417F-848C-CCBD11E2DF95}"/>
              </a:ext>
            </a:extLst>
          </p:cNvPr>
          <p:cNvSpPr txBox="1">
            <a:spLocks/>
          </p:cNvSpPr>
          <p:nvPr/>
        </p:nvSpPr>
        <p:spPr>
          <a:xfrm>
            <a:off x="4543896" y="5668860"/>
            <a:ext cx="7066657" cy="8815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938"/>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5000"/>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SzPct val="75000"/>
              <a:buFont typeface="Courier New" panose="02070309020205020404" pitchFamily="49"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spcBef>
                <a:spcPts val="1000"/>
              </a:spcBef>
              <a:spcAft>
                <a:spcPts val="1000"/>
              </a:spcAft>
            </a:pPr>
            <a:r>
              <a:rPr lang="en-GB" b="1" dirty="0">
                <a:solidFill>
                  <a:srgbClr val="000000"/>
                </a:solidFill>
                <a:cs typeface="Arial" panose="020B0604020202020204" pitchFamily="34" charset="0"/>
              </a:rPr>
              <a:t>MATTE:</a:t>
            </a:r>
            <a:r>
              <a:rPr lang="en-GB" dirty="0">
                <a:solidFill>
                  <a:srgbClr val="000000"/>
                </a:solidFill>
                <a:cs typeface="Arial" panose="020B0604020202020204" pitchFamily="34" charset="0"/>
              </a:rPr>
              <a:t> Major Accident To The Environment</a:t>
            </a:r>
          </a:p>
          <a:p>
            <a:pPr lvl="3">
              <a:spcBef>
                <a:spcPts val="1000"/>
              </a:spcBef>
              <a:spcAft>
                <a:spcPts val="1000"/>
              </a:spcAft>
            </a:pPr>
            <a:r>
              <a:rPr lang="en-GB" dirty="0">
                <a:solidFill>
                  <a:srgbClr val="000000"/>
                </a:solidFill>
                <a:cs typeface="Arial" panose="020B0604020202020204" pitchFamily="34" charset="0"/>
              </a:rPr>
              <a:t>4 levels with increasing consequence (MATTEs A-D)</a:t>
            </a:r>
            <a:endParaRPr lang="en-GB" dirty="0">
              <a:solidFill>
                <a:srgbClr val="000000"/>
              </a:solidFill>
              <a:latin typeface="+mn-lt"/>
              <a:cs typeface="Arial" panose="020B0604020202020204" pitchFamily="34" charset="0"/>
            </a:endParaRPr>
          </a:p>
        </p:txBody>
      </p:sp>
    </p:spTree>
    <p:extLst>
      <p:ext uri="{BB962C8B-B14F-4D97-AF65-F5344CB8AC3E}">
        <p14:creationId xmlns:p14="http://schemas.microsoft.com/office/powerpoint/2010/main" val="1654970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95F992C-BC56-1248-63F6-167E44C3C40E}"/>
              </a:ext>
            </a:extLst>
          </p:cNvPr>
          <p:cNvSpPr>
            <a:spLocks noGrp="1"/>
          </p:cNvSpPr>
          <p:nvPr>
            <p:ph idx="1"/>
          </p:nvPr>
        </p:nvSpPr>
        <p:spPr>
          <a:xfrm>
            <a:off x="838200" y="374550"/>
            <a:ext cx="11077876" cy="4351338"/>
          </a:xfrm>
        </p:spPr>
        <p:txBody>
          <a:bodyPr/>
          <a:lstStyle/>
          <a:p>
            <a:r>
              <a:rPr lang="en-GB" dirty="0"/>
              <a:t>MATTEs A-D but also different receptor categories based on designations</a:t>
            </a:r>
          </a:p>
        </p:txBody>
      </p:sp>
      <p:sp>
        <p:nvSpPr>
          <p:cNvPr id="2" name="Slide Number Placeholder 1">
            <a:extLst>
              <a:ext uri="{FF2B5EF4-FFF2-40B4-BE49-F238E27FC236}">
                <a16:creationId xmlns:a16="http://schemas.microsoft.com/office/drawing/2014/main" id="{42E2A9F3-0275-3A9B-1A5B-1765ABCE4882}"/>
              </a:ext>
            </a:extLst>
          </p:cNvPr>
          <p:cNvSpPr>
            <a:spLocks noGrp="1"/>
          </p:cNvSpPr>
          <p:nvPr>
            <p:ph type="sldNum" sz="quarter" idx="12"/>
          </p:nvPr>
        </p:nvSpPr>
        <p:spPr/>
        <p:txBody>
          <a:bodyPr/>
          <a:lstStyle/>
          <a:p>
            <a:fld id="{A1DACCBE-210A-4241-B4AF-6ADF311B137A}" type="slidenum">
              <a:rPr lang="en-GB" smtClean="0"/>
              <a:t>4</a:t>
            </a:fld>
            <a:endParaRPr lang="en-GB"/>
          </a:p>
        </p:txBody>
      </p:sp>
      <p:pic>
        <p:nvPicPr>
          <p:cNvPr id="7" name="Picture 6">
            <a:extLst>
              <a:ext uri="{FF2B5EF4-FFF2-40B4-BE49-F238E27FC236}">
                <a16:creationId xmlns:a16="http://schemas.microsoft.com/office/drawing/2014/main" id="{E931126E-3C0A-A678-8F08-5B946E44C2F1}"/>
              </a:ext>
            </a:extLst>
          </p:cNvPr>
          <p:cNvPicPr>
            <a:picLocks noChangeAspect="1"/>
          </p:cNvPicPr>
          <p:nvPr/>
        </p:nvPicPr>
        <p:blipFill>
          <a:blip r:embed="rId3"/>
          <a:stretch>
            <a:fillRect/>
          </a:stretch>
        </p:blipFill>
        <p:spPr>
          <a:xfrm>
            <a:off x="176238" y="869701"/>
            <a:ext cx="11839523" cy="4851249"/>
          </a:xfrm>
          <a:prstGeom prst="rect">
            <a:avLst/>
          </a:prstGeom>
        </p:spPr>
      </p:pic>
      <p:sp>
        <p:nvSpPr>
          <p:cNvPr id="8" name="Content Placeholder 4">
            <a:extLst>
              <a:ext uri="{FF2B5EF4-FFF2-40B4-BE49-F238E27FC236}">
                <a16:creationId xmlns:a16="http://schemas.microsoft.com/office/drawing/2014/main" id="{63EB8008-2C41-54B5-E52E-3AC7F7C607DC}"/>
              </a:ext>
            </a:extLst>
          </p:cNvPr>
          <p:cNvSpPr txBox="1">
            <a:spLocks/>
          </p:cNvSpPr>
          <p:nvPr/>
        </p:nvSpPr>
        <p:spPr>
          <a:xfrm>
            <a:off x="963328" y="6072720"/>
            <a:ext cx="10952748" cy="4820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938"/>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5000"/>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SzPct val="75000"/>
              <a:buFont typeface="Courier New" panose="02070309020205020404" pitchFamily="49"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dirty="0"/>
              <a:t>Receptor types: surface water, marine, groundwater, terrestrial</a:t>
            </a:r>
          </a:p>
        </p:txBody>
      </p:sp>
      <p:sp>
        <p:nvSpPr>
          <p:cNvPr id="9" name="Oval 8">
            <a:extLst>
              <a:ext uri="{FF2B5EF4-FFF2-40B4-BE49-F238E27FC236}">
                <a16:creationId xmlns:a16="http://schemas.microsoft.com/office/drawing/2014/main" id="{633032BA-853D-AFBA-CFC7-19332AB3E92A}"/>
              </a:ext>
            </a:extLst>
          </p:cNvPr>
          <p:cNvSpPr/>
          <p:nvPr/>
        </p:nvSpPr>
        <p:spPr>
          <a:xfrm>
            <a:off x="9766210" y="349937"/>
            <a:ext cx="2050181" cy="519764"/>
          </a:xfrm>
          <a:prstGeom prst="ellipse">
            <a:avLst/>
          </a:prstGeom>
          <a:noFill/>
          <a:ln w="38100">
            <a:solidFill>
              <a:srgbClr val="FF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4F2399E1-C423-DA63-594B-A761B38A78BE}"/>
              </a:ext>
            </a:extLst>
          </p:cNvPr>
          <p:cNvSpPr/>
          <p:nvPr/>
        </p:nvSpPr>
        <p:spPr>
          <a:xfrm>
            <a:off x="10453036" y="3830855"/>
            <a:ext cx="1463040" cy="1992429"/>
          </a:xfrm>
          <a:prstGeom prst="rect">
            <a:avLst/>
          </a:prstGeom>
          <a:noFill/>
          <a:ln w="44450">
            <a:solidFill>
              <a:srgbClr val="FF33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a:extLst>
              <a:ext uri="{FF2B5EF4-FFF2-40B4-BE49-F238E27FC236}">
                <a16:creationId xmlns:a16="http://schemas.microsoft.com/office/drawing/2014/main" id="{73CE8081-F407-57E1-92FF-A30FE060BA83}"/>
              </a:ext>
            </a:extLst>
          </p:cNvPr>
          <p:cNvCxnSpPr>
            <a:cxnSpLocks/>
            <a:stCxn id="9" idx="4"/>
            <a:endCxn id="11" idx="0"/>
          </p:cNvCxnSpPr>
          <p:nvPr/>
        </p:nvCxnSpPr>
        <p:spPr>
          <a:xfrm>
            <a:off x="10791301" y="869701"/>
            <a:ext cx="393255" cy="2961154"/>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2074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90B0A3-5B78-26C3-67F0-A19ED2126527}"/>
              </a:ext>
            </a:extLst>
          </p:cNvPr>
          <p:cNvSpPr>
            <a:spLocks noGrp="1"/>
          </p:cNvSpPr>
          <p:nvPr>
            <p:ph type="title"/>
          </p:nvPr>
        </p:nvSpPr>
        <p:spPr/>
        <p:txBody>
          <a:bodyPr/>
          <a:lstStyle/>
          <a:p>
            <a:r>
              <a:rPr lang="en-GB" dirty="0"/>
              <a:t>Energy Institute Project</a:t>
            </a:r>
          </a:p>
        </p:txBody>
      </p:sp>
      <p:sp>
        <p:nvSpPr>
          <p:cNvPr id="5" name="Content Placeholder 4">
            <a:extLst>
              <a:ext uri="{FF2B5EF4-FFF2-40B4-BE49-F238E27FC236}">
                <a16:creationId xmlns:a16="http://schemas.microsoft.com/office/drawing/2014/main" id="{A95F992C-BC56-1248-63F6-167E44C3C40E}"/>
              </a:ext>
            </a:extLst>
          </p:cNvPr>
          <p:cNvSpPr>
            <a:spLocks noGrp="1"/>
          </p:cNvSpPr>
          <p:nvPr>
            <p:ph idx="1"/>
          </p:nvPr>
        </p:nvSpPr>
        <p:spPr/>
        <p:txBody>
          <a:bodyPr/>
          <a:lstStyle/>
          <a:p>
            <a:r>
              <a:rPr lang="en-GB" dirty="0"/>
              <a:t>2019, suggested:</a:t>
            </a:r>
          </a:p>
          <a:p>
            <a:pPr lvl="1"/>
            <a:r>
              <a:rPr lang="en-GB" dirty="0"/>
              <a:t>The need for baseline values</a:t>
            </a:r>
          </a:p>
          <a:p>
            <a:pPr lvl="1"/>
            <a:r>
              <a:rPr lang="en-GB" dirty="0"/>
              <a:t>A method for applying to specific scenarios</a:t>
            </a:r>
          </a:p>
          <a:p>
            <a:r>
              <a:rPr lang="en-GB" dirty="0"/>
              <a:t>Three-phase EI project launched:</a:t>
            </a:r>
          </a:p>
          <a:p>
            <a:pPr lvl="1"/>
            <a:r>
              <a:rPr lang="en-GB" dirty="0"/>
              <a:t>Phase 1: Review of existing data, guidance and gaps</a:t>
            </a:r>
          </a:p>
          <a:p>
            <a:pPr lvl="1"/>
            <a:r>
              <a:rPr lang="en-GB" b="1" dirty="0"/>
              <a:t>Phase 2: Process data and propose values</a:t>
            </a:r>
          </a:p>
          <a:p>
            <a:pPr lvl="1"/>
            <a:r>
              <a:rPr lang="en-GB" dirty="0"/>
              <a:t>Phase 3: Develop guidance for selecting and applying values to specific sites and scenarios</a:t>
            </a:r>
          </a:p>
          <a:p>
            <a:endParaRPr lang="en-GB" dirty="0"/>
          </a:p>
          <a:p>
            <a:endParaRPr lang="en-GB" dirty="0"/>
          </a:p>
        </p:txBody>
      </p:sp>
      <p:sp>
        <p:nvSpPr>
          <p:cNvPr id="2" name="Slide Number Placeholder 1">
            <a:extLst>
              <a:ext uri="{FF2B5EF4-FFF2-40B4-BE49-F238E27FC236}">
                <a16:creationId xmlns:a16="http://schemas.microsoft.com/office/drawing/2014/main" id="{42E2A9F3-0275-3A9B-1A5B-1765ABCE4882}"/>
              </a:ext>
            </a:extLst>
          </p:cNvPr>
          <p:cNvSpPr>
            <a:spLocks noGrp="1"/>
          </p:cNvSpPr>
          <p:nvPr>
            <p:ph type="sldNum" sz="quarter" idx="12"/>
          </p:nvPr>
        </p:nvSpPr>
        <p:spPr/>
        <p:txBody>
          <a:bodyPr/>
          <a:lstStyle/>
          <a:p>
            <a:fld id="{A1DACCBE-210A-4241-B4AF-6ADF311B137A}" type="slidenum">
              <a:rPr lang="en-GB" smtClean="0"/>
              <a:t>5</a:t>
            </a:fld>
            <a:endParaRPr lang="en-GB"/>
          </a:p>
        </p:txBody>
      </p:sp>
    </p:spTree>
    <p:extLst>
      <p:ext uri="{BB962C8B-B14F-4D97-AF65-F5344CB8AC3E}">
        <p14:creationId xmlns:p14="http://schemas.microsoft.com/office/powerpoint/2010/main" val="3331354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90B0A3-5B78-26C3-67F0-A19ED2126527}"/>
              </a:ext>
            </a:extLst>
          </p:cNvPr>
          <p:cNvSpPr>
            <a:spLocks noGrp="1"/>
          </p:cNvSpPr>
          <p:nvPr>
            <p:ph type="title"/>
          </p:nvPr>
        </p:nvSpPr>
        <p:spPr/>
        <p:txBody>
          <a:bodyPr/>
          <a:lstStyle/>
          <a:p>
            <a:r>
              <a:rPr lang="en-GB" dirty="0"/>
              <a:t>Phase 2 Activities</a:t>
            </a:r>
          </a:p>
        </p:txBody>
      </p:sp>
      <p:sp>
        <p:nvSpPr>
          <p:cNvPr id="5" name="Content Placeholder 4">
            <a:extLst>
              <a:ext uri="{FF2B5EF4-FFF2-40B4-BE49-F238E27FC236}">
                <a16:creationId xmlns:a16="http://schemas.microsoft.com/office/drawing/2014/main" id="{A95F992C-BC56-1248-63F6-167E44C3C40E}"/>
              </a:ext>
            </a:extLst>
          </p:cNvPr>
          <p:cNvSpPr>
            <a:spLocks noGrp="1"/>
          </p:cNvSpPr>
          <p:nvPr>
            <p:ph idx="1"/>
          </p:nvPr>
        </p:nvSpPr>
        <p:spPr/>
        <p:txBody>
          <a:bodyPr/>
          <a:lstStyle/>
          <a:p>
            <a:pPr marL="342900" indent="-342900">
              <a:spcBef>
                <a:spcPts val="1000"/>
              </a:spcBef>
              <a:spcAft>
                <a:spcPts val="1000"/>
              </a:spcAft>
              <a:buFont typeface="Arial" panose="020B0604020202020204" pitchFamily="34" charset="0"/>
              <a:buChar char="•"/>
            </a:pPr>
            <a:r>
              <a:rPr lang="en-GB" sz="3200" dirty="0">
                <a:solidFill>
                  <a:srgbClr val="000000"/>
                </a:solidFill>
                <a:latin typeface="+mn-lt"/>
                <a:cs typeface="Arial" panose="020B0604020202020204" pitchFamily="34" charset="0"/>
              </a:rPr>
              <a:t>Phase 2 is split across four activities:</a:t>
            </a:r>
          </a:p>
          <a:p>
            <a:pPr marL="800100" lvl="1" indent="-342900">
              <a:spcBef>
                <a:spcPts val="500"/>
              </a:spcBef>
              <a:spcAft>
                <a:spcPts val="500"/>
              </a:spcAft>
              <a:buFont typeface="Courier New" panose="02070309020205020404" pitchFamily="49" charset="0"/>
              <a:buChar char="o"/>
            </a:pPr>
            <a:r>
              <a:rPr lang="en-GB" sz="2800" dirty="0">
                <a:solidFill>
                  <a:srgbClr val="000000"/>
                </a:solidFill>
                <a:latin typeface="+mn-lt"/>
                <a:cs typeface="Arial" panose="020B0604020202020204" pitchFamily="34" charset="0"/>
              </a:rPr>
              <a:t>2a: Past incident refinement</a:t>
            </a:r>
          </a:p>
          <a:p>
            <a:pPr marL="800100" lvl="1" indent="-342900">
              <a:spcBef>
                <a:spcPts val="500"/>
              </a:spcBef>
              <a:spcAft>
                <a:spcPts val="500"/>
              </a:spcAft>
              <a:buFont typeface="Courier New" panose="02070309020205020404" pitchFamily="49" charset="0"/>
              <a:buChar char="o"/>
            </a:pPr>
            <a:r>
              <a:rPr lang="en-GB" sz="2800" dirty="0">
                <a:solidFill>
                  <a:srgbClr val="000000"/>
                </a:solidFill>
                <a:latin typeface="+mn-lt"/>
                <a:cs typeface="Arial" panose="020B0604020202020204" pitchFamily="34" charset="0"/>
              </a:rPr>
              <a:t>2b: Cost data and gap filling</a:t>
            </a:r>
          </a:p>
          <a:p>
            <a:pPr marL="800100" lvl="1" indent="-342900">
              <a:spcBef>
                <a:spcPts val="500"/>
              </a:spcBef>
              <a:spcAft>
                <a:spcPts val="500"/>
              </a:spcAft>
              <a:buFont typeface="Courier New" panose="02070309020205020404" pitchFamily="49" charset="0"/>
              <a:buChar char="o"/>
            </a:pPr>
            <a:r>
              <a:rPr lang="en-GB" sz="2800" b="1" dirty="0">
                <a:solidFill>
                  <a:srgbClr val="000000"/>
                </a:solidFill>
                <a:latin typeface="+mn-lt"/>
                <a:cs typeface="Arial" panose="020B0604020202020204" pitchFamily="34" charset="0"/>
              </a:rPr>
              <a:t>2c: Identifying patterns and trends</a:t>
            </a:r>
          </a:p>
          <a:p>
            <a:pPr marL="800100" lvl="1" indent="-342900">
              <a:spcBef>
                <a:spcPts val="500"/>
              </a:spcBef>
              <a:spcAft>
                <a:spcPts val="500"/>
              </a:spcAft>
              <a:buFont typeface="Courier New" panose="02070309020205020404" pitchFamily="49" charset="0"/>
              <a:buChar char="o"/>
            </a:pPr>
            <a:r>
              <a:rPr lang="en-GB" sz="2800" dirty="0">
                <a:solidFill>
                  <a:srgbClr val="000000"/>
                </a:solidFill>
                <a:latin typeface="+mn-lt"/>
                <a:cs typeface="Arial" panose="020B0604020202020204" pitchFamily="34" charset="0"/>
              </a:rPr>
              <a:t>2d: Defining a series of values</a:t>
            </a:r>
            <a:endParaRPr lang="en-GB" sz="2400" dirty="0">
              <a:solidFill>
                <a:srgbClr val="000000"/>
              </a:solidFill>
              <a:latin typeface="+mn-lt"/>
              <a:cs typeface="Arial" panose="020B0604020202020204" pitchFamily="34" charset="0"/>
            </a:endParaRPr>
          </a:p>
          <a:p>
            <a:endParaRPr lang="en-GB" dirty="0"/>
          </a:p>
        </p:txBody>
      </p:sp>
      <p:sp>
        <p:nvSpPr>
          <p:cNvPr id="2" name="Slide Number Placeholder 1">
            <a:extLst>
              <a:ext uri="{FF2B5EF4-FFF2-40B4-BE49-F238E27FC236}">
                <a16:creationId xmlns:a16="http://schemas.microsoft.com/office/drawing/2014/main" id="{42E2A9F3-0275-3A9B-1A5B-1765ABCE4882}"/>
              </a:ext>
            </a:extLst>
          </p:cNvPr>
          <p:cNvSpPr>
            <a:spLocks noGrp="1"/>
          </p:cNvSpPr>
          <p:nvPr>
            <p:ph type="sldNum" sz="quarter" idx="12"/>
          </p:nvPr>
        </p:nvSpPr>
        <p:spPr/>
        <p:txBody>
          <a:bodyPr/>
          <a:lstStyle/>
          <a:p>
            <a:fld id="{A1DACCBE-210A-4241-B4AF-6ADF311B137A}" type="slidenum">
              <a:rPr lang="en-GB" smtClean="0"/>
              <a:t>6</a:t>
            </a:fld>
            <a:endParaRPr lang="en-GB"/>
          </a:p>
        </p:txBody>
      </p:sp>
    </p:spTree>
    <p:extLst>
      <p:ext uri="{BB962C8B-B14F-4D97-AF65-F5344CB8AC3E}">
        <p14:creationId xmlns:p14="http://schemas.microsoft.com/office/powerpoint/2010/main" val="4168316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E2A9F3-0275-3A9B-1A5B-1765ABCE4882}"/>
              </a:ext>
            </a:extLst>
          </p:cNvPr>
          <p:cNvSpPr>
            <a:spLocks noGrp="1"/>
          </p:cNvSpPr>
          <p:nvPr>
            <p:ph type="sldNum" sz="quarter" idx="12"/>
          </p:nvPr>
        </p:nvSpPr>
        <p:spPr/>
        <p:txBody>
          <a:bodyPr/>
          <a:lstStyle/>
          <a:p>
            <a:fld id="{A1DACCBE-210A-4241-B4AF-6ADF311B137A}" type="slidenum">
              <a:rPr lang="en-GB" smtClean="0"/>
              <a:t>7</a:t>
            </a:fld>
            <a:endParaRPr lang="en-GB"/>
          </a:p>
        </p:txBody>
      </p:sp>
      <p:pic>
        <p:nvPicPr>
          <p:cNvPr id="3" name="Picture 2">
            <a:extLst>
              <a:ext uri="{FF2B5EF4-FFF2-40B4-BE49-F238E27FC236}">
                <a16:creationId xmlns:a16="http://schemas.microsoft.com/office/drawing/2014/main" id="{3394A10C-AEE2-379C-FBBA-4A0787D226B1}"/>
              </a:ext>
            </a:extLst>
          </p:cNvPr>
          <p:cNvPicPr>
            <a:picLocks noChangeAspect="1"/>
          </p:cNvPicPr>
          <p:nvPr/>
        </p:nvPicPr>
        <p:blipFill>
          <a:blip r:embed="rId3"/>
          <a:stretch>
            <a:fillRect/>
          </a:stretch>
        </p:blipFill>
        <p:spPr>
          <a:xfrm>
            <a:off x="0" y="253255"/>
            <a:ext cx="12192000" cy="5198005"/>
          </a:xfrm>
          <a:prstGeom prst="rect">
            <a:avLst/>
          </a:prstGeom>
        </p:spPr>
      </p:pic>
    </p:spTree>
    <p:extLst>
      <p:ext uri="{BB962C8B-B14F-4D97-AF65-F5344CB8AC3E}">
        <p14:creationId xmlns:p14="http://schemas.microsoft.com/office/powerpoint/2010/main" val="3450892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E2A9F3-0275-3A9B-1A5B-1765ABCE4882}"/>
              </a:ext>
            </a:extLst>
          </p:cNvPr>
          <p:cNvSpPr>
            <a:spLocks noGrp="1"/>
          </p:cNvSpPr>
          <p:nvPr>
            <p:ph type="sldNum" sz="quarter" idx="12"/>
          </p:nvPr>
        </p:nvSpPr>
        <p:spPr/>
        <p:txBody>
          <a:bodyPr/>
          <a:lstStyle/>
          <a:p>
            <a:fld id="{A1DACCBE-210A-4241-B4AF-6ADF311B137A}" type="slidenum">
              <a:rPr lang="en-GB" smtClean="0"/>
              <a:t>8</a:t>
            </a:fld>
            <a:endParaRPr lang="en-GB"/>
          </a:p>
        </p:txBody>
      </p:sp>
      <p:pic>
        <p:nvPicPr>
          <p:cNvPr id="8" name="Picture 7">
            <a:extLst>
              <a:ext uri="{FF2B5EF4-FFF2-40B4-BE49-F238E27FC236}">
                <a16:creationId xmlns:a16="http://schemas.microsoft.com/office/drawing/2014/main" id="{15CCCE0E-01D2-C5DF-ABE0-A9D32EBCAD7D}"/>
              </a:ext>
            </a:extLst>
          </p:cNvPr>
          <p:cNvPicPr>
            <a:picLocks noChangeAspect="1"/>
          </p:cNvPicPr>
          <p:nvPr/>
        </p:nvPicPr>
        <p:blipFill>
          <a:blip r:embed="rId3"/>
          <a:stretch>
            <a:fillRect/>
          </a:stretch>
        </p:blipFill>
        <p:spPr>
          <a:xfrm>
            <a:off x="0" y="256850"/>
            <a:ext cx="12192000" cy="5478000"/>
          </a:xfrm>
          <a:prstGeom prst="rect">
            <a:avLst/>
          </a:prstGeom>
        </p:spPr>
      </p:pic>
    </p:spTree>
    <p:extLst>
      <p:ext uri="{BB962C8B-B14F-4D97-AF65-F5344CB8AC3E}">
        <p14:creationId xmlns:p14="http://schemas.microsoft.com/office/powerpoint/2010/main" val="4090088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E2A9F3-0275-3A9B-1A5B-1765ABCE4882}"/>
              </a:ext>
            </a:extLst>
          </p:cNvPr>
          <p:cNvSpPr>
            <a:spLocks noGrp="1"/>
          </p:cNvSpPr>
          <p:nvPr>
            <p:ph type="sldNum" sz="quarter" idx="12"/>
          </p:nvPr>
        </p:nvSpPr>
        <p:spPr/>
        <p:txBody>
          <a:bodyPr/>
          <a:lstStyle/>
          <a:p>
            <a:fld id="{A1DACCBE-210A-4241-B4AF-6ADF311B137A}" type="slidenum">
              <a:rPr lang="en-GB" smtClean="0"/>
              <a:t>9</a:t>
            </a:fld>
            <a:endParaRPr lang="en-GB"/>
          </a:p>
        </p:txBody>
      </p:sp>
      <p:pic>
        <p:nvPicPr>
          <p:cNvPr id="6" name="Picture 5">
            <a:extLst>
              <a:ext uri="{FF2B5EF4-FFF2-40B4-BE49-F238E27FC236}">
                <a16:creationId xmlns:a16="http://schemas.microsoft.com/office/drawing/2014/main" id="{111D10B0-8887-1017-EEBB-2C737BA45E1C}"/>
              </a:ext>
            </a:extLst>
          </p:cNvPr>
          <p:cNvPicPr>
            <a:picLocks noChangeAspect="1"/>
          </p:cNvPicPr>
          <p:nvPr/>
        </p:nvPicPr>
        <p:blipFill>
          <a:blip r:embed="rId3"/>
          <a:stretch>
            <a:fillRect/>
          </a:stretch>
        </p:blipFill>
        <p:spPr>
          <a:xfrm>
            <a:off x="0" y="293658"/>
            <a:ext cx="12192000" cy="5407653"/>
          </a:xfrm>
          <a:prstGeom prst="rect">
            <a:avLst/>
          </a:prstGeom>
        </p:spPr>
      </p:pic>
    </p:spTree>
    <p:extLst>
      <p:ext uri="{BB962C8B-B14F-4D97-AF65-F5344CB8AC3E}">
        <p14:creationId xmlns:p14="http://schemas.microsoft.com/office/powerpoint/2010/main" val="1713461198"/>
      </p:ext>
    </p:extLst>
  </p:cSld>
  <p:clrMapOvr>
    <a:masterClrMapping/>
  </p:clrMapOvr>
</p:sld>
</file>

<file path=ppt/theme/theme1.xml><?xml version="1.0" encoding="utf-8"?>
<a:theme xmlns:a="http://schemas.openxmlformats.org/drawingml/2006/main" name="Office Theme">
  <a:themeElements>
    <a:clrScheme name="RAS 2023 ppt">
      <a:dk1>
        <a:sysClr val="windowText" lastClr="000000"/>
      </a:dk1>
      <a:lt1>
        <a:sysClr val="window" lastClr="FFFFFF"/>
      </a:lt1>
      <a:dk2>
        <a:srgbClr val="006938"/>
      </a:dk2>
      <a:lt2>
        <a:srgbClr val="DAEECA"/>
      </a:lt2>
      <a:accent1>
        <a:srgbClr val="006938"/>
      </a:accent1>
      <a:accent2>
        <a:srgbClr val="3DAE2B"/>
      </a:accent2>
      <a:accent3>
        <a:srgbClr val="95CE67"/>
      </a:accent3>
      <a:accent4>
        <a:srgbClr val="FFC000"/>
      </a:accent4>
      <a:accent5>
        <a:srgbClr val="5B9BD5"/>
      </a:accent5>
      <a:accent6>
        <a:srgbClr val="ED7D31"/>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646A3490C442E41AC9620621F1F21BE" ma:contentTypeVersion="18" ma:contentTypeDescription="Create a new document." ma:contentTypeScope="" ma:versionID="2e7a6bcb8f68c3b9a6187eb6046a6f6c">
  <xsd:schema xmlns:xsd="http://www.w3.org/2001/XMLSchema" xmlns:xs="http://www.w3.org/2001/XMLSchema" xmlns:p="http://schemas.microsoft.com/office/2006/metadata/properties" xmlns:ns2="7604e031-f840-4ad5-97d2-0b99280ee730" xmlns:ns3="c4b40482-04a4-480f-b826-6548c4a2bcf1" targetNamespace="http://schemas.microsoft.com/office/2006/metadata/properties" ma:root="true" ma:fieldsID="b78a24c1cfda3600f7e848dea9b519ff" ns2:_="" ns3:_="">
    <xsd:import namespace="7604e031-f840-4ad5-97d2-0b99280ee730"/>
    <xsd:import namespace="c4b40482-04a4-480f-b826-6548c4a2bc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_Flow_SignoffStatu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04e031-f840-4ad5-97d2-0b99280ee7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56237a7-7071-4e19-8c1f-699d1949a48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b40482-04a4-480f-b826-6548c4a2bcf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56402f1-dbcc-4c60-a824-dfd545cfc5e6}" ma:internalName="TaxCatchAll" ma:showField="CatchAllData" ma:web="c4b40482-04a4-480f-b826-6548c4a2bc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4b40482-04a4-480f-b826-6548c4a2bcf1" xsi:nil="true"/>
    <lcf76f155ced4ddcb4097134ff3c332f xmlns="7604e031-f840-4ad5-97d2-0b99280ee730">
      <Terms xmlns="http://schemas.microsoft.com/office/infopath/2007/PartnerControls"/>
    </lcf76f155ced4ddcb4097134ff3c332f>
    <_Flow_SignoffStatus xmlns="7604e031-f840-4ad5-97d2-0b99280ee730" xsi:nil="true"/>
    <MediaLengthInSeconds xmlns="7604e031-f840-4ad5-97d2-0b99280ee730" xsi:nil="true"/>
    <SharedWithUsers xmlns="c4b40482-04a4-480f-b826-6548c4a2bcf1">
      <UserInfo>
        <DisplayName/>
        <AccountId xsi:nil="true"/>
        <AccountType/>
      </UserInfo>
    </SharedWithUsers>
  </documentManagement>
</p:properties>
</file>

<file path=customXml/itemProps1.xml><?xml version="1.0" encoding="utf-8"?>
<ds:datastoreItem xmlns:ds="http://schemas.openxmlformats.org/officeDocument/2006/customXml" ds:itemID="{C4ED0F6E-F8D2-4161-BF9F-0A34741655A8}">
  <ds:schemaRefs>
    <ds:schemaRef ds:uri="http://schemas.microsoft.com/sharepoint/v3/contenttype/forms"/>
  </ds:schemaRefs>
</ds:datastoreItem>
</file>

<file path=customXml/itemProps2.xml><?xml version="1.0" encoding="utf-8"?>
<ds:datastoreItem xmlns:ds="http://schemas.openxmlformats.org/officeDocument/2006/customXml" ds:itemID="{7A0FF99B-1323-447A-AAE4-AFCBAFAD819C}"/>
</file>

<file path=customXml/itemProps3.xml><?xml version="1.0" encoding="utf-8"?>
<ds:datastoreItem xmlns:ds="http://schemas.openxmlformats.org/officeDocument/2006/customXml" ds:itemID="{70F723D3-E1B7-4FC3-B280-68BC9AC871AC}">
  <ds:schemaRefs>
    <ds:schemaRef ds:uri="http://schemas.microsoft.com/office/2006/documentManagement/types"/>
    <ds:schemaRef ds:uri="http://purl.org/dc/terms/"/>
    <ds:schemaRef ds:uri="http://purl.org/dc/elements/1.1/"/>
    <ds:schemaRef ds:uri="http://schemas.microsoft.com/office/2006/metadata/properties"/>
    <ds:schemaRef ds:uri="a8823d9f-2301-4b3c-831e-08cbbf644e68"/>
    <ds:schemaRef ds:uri="http://www.w3.org/XML/1998/namespace"/>
    <ds:schemaRef ds:uri="c2908b30-9094-44ca-bd6a-d7576ab00629"/>
    <ds:schemaRef ds:uri="http://purl.org/dc/dcmityp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1641</TotalTime>
  <Words>2949</Words>
  <Application>Microsoft Office PowerPoint</Application>
  <PresentationFormat>Widescreen</PresentationFormat>
  <Paragraphs>115</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Courier New</vt:lpstr>
      <vt:lpstr>Wingdings</vt:lpstr>
      <vt:lpstr>Office Theme</vt:lpstr>
      <vt:lpstr>Valuation of the Environment for COMAH Cost-Benefit Analysis</vt:lpstr>
      <vt:lpstr>PowerPoint Presentation</vt:lpstr>
      <vt:lpstr>PowerPoint Presentation</vt:lpstr>
      <vt:lpstr>PowerPoint Presentation</vt:lpstr>
      <vt:lpstr>Energy Institute Project</vt:lpstr>
      <vt:lpstr>Phase 2 Activities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Joe Walsh</dc:creator>
  <cp:lastModifiedBy>Rob Ritchie</cp:lastModifiedBy>
  <cp:revision>39</cp:revision>
  <dcterms:created xsi:type="dcterms:W3CDTF">2022-12-09T13:48:47Z</dcterms:created>
  <dcterms:modified xsi:type="dcterms:W3CDTF">2023-10-23T08:37:29Z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0x0101000646A3490C442E41AC9620621F1F21BE</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y fmtid="{D5CDD505-2E9C-101B-9397-08002B2CF9AE}" pid="8" name="MediaServiceImageTags">
    <vt:lpwstr/>
  </property>
</Properties>
</file>