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61" r:id="rId6"/>
    <p:sldId id="258" r:id="rId7"/>
    <p:sldId id="264" r:id="rId8"/>
    <p:sldId id="268" r:id="rId9"/>
    <p:sldId id="265" r:id="rId10"/>
    <p:sldId id="300" r:id="rId11"/>
    <p:sldId id="299" r:id="rId12"/>
    <p:sldId id="301" r:id="rId13"/>
    <p:sldId id="302" r:id="rId14"/>
    <p:sldId id="267" r:id="rId15"/>
    <p:sldId id="269" r:id="rId16"/>
    <p:sldId id="278" r:id="rId17"/>
    <p:sldId id="279" r:id="rId18"/>
    <p:sldId id="280" r:id="rId19"/>
    <p:sldId id="281" r:id="rId20"/>
    <p:sldId id="283" r:id="rId21"/>
    <p:sldId id="284" r:id="rId22"/>
    <p:sldId id="285" r:id="rId23"/>
    <p:sldId id="286" r:id="rId24"/>
    <p:sldId id="270" r:id="rId25"/>
    <p:sldId id="271" r:id="rId26"/>
    <p:sldId id="297" r:id="rId27"/>
    <p:sldId id="272" r:id="rId28"/>
    <p:sldId id="274" r:id="rId29"/>
    <p:sldId id="275" r:id="rId30"/>
    <p:sldId id="294" r:id="rId31"/>
    <p:sldId id="303" r:id="rId32"/>
    <p:sldId id="277"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DB124-CBCB-0227-6AFD-4C95B25F5C4C}" name="Aimee Russell" initials="AR" userId="S::Aimee.Russell@ras.ltd.uk::ec4cb2a3-bdb7-4cfc-99c0-0a5e18dacacc" providerId="AD"/>
  <p188:author id="{723B23A0-79F0-9488-0D51-0A32394464F2}" name="Nicole Sothern" initials="NS" userId="S::Nicole.Sothern@ras.ltd.uk::f9d48d1b-e545-465c-bf95-5f5000d93e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FF00"/>
    <a:srgbClr val="CCFF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64770" autoAdjust="0"/>
  </p:normalViewPr>
  <p:slideViewPr>
    <p:cSldViewPr snapToGrid="0">
      <p:cViewPr varScale="1">
        <p:scale>
          <a:sx n="68" d="100"/>
          <a:sy n="68" d="100"/>
        </p:scale>
        <p:origin x="1974"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202FA-9645-42C4-B260-A2001457AF8B}"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B5207788-386C-4F59-A47C-D951E86D0222}">
      <dgm:prSet phldrT="[Text]"/>
      <dgm:spPr/>
      <dgm:t>
        <a:bodyPr/>
        <a:lstStyle/>
        <a:p>
          <a:r>
            <a:rPr lang="en-GB" dirty="0"/>
            <a:t>Natural Hazard Event</a:t>
          </a:r>
        </a:p>
      </dgm:t>
    </dgm:pt>
    <dgm:pt modelId="{04E260A6-5CC5-4DD9-A1D9-525E00F16F63}" type="parTrans" cxnId="{EA2D82C2-5954-48DD-95FF-9D60580C8993}">
      <dgm:prSet/>
      <dgm:spPr/>
      <dgm:t>
        <a:bodyPr/>
        <a:lstStyle/>
        <a:p>
          <a:endParaRPr lang="en-GB"/>
        </a:p>
      </dgm:t>
    </dgm:pt>
    <dgm:pt modelId="{7926098F-C3EA-4ECA-8FD9-882CD6876F8F}" type="sibTrans" cxnId="{EA2D82C2-5954-48DD-95FF-9D60580C8993}">
      <dgm:prSet/>
      <dgm:spPr/>
      <dgm:t>
        <a:bodyPr/>
        <a:lstStyle/>
        <a:p>
          <a:endParaRPr lang="en-GB"/>
        </a:p>
      </dgm:t>
    </dgm:pt>
    <dgm:pt modelId="{D99E80E5-0EBF-4437-9A77-E944324FA586}">
      <dgm:prSet phldrT="[Text]"/>
      <dgm:spPr/>
      <dgm:t>
        <a:bodyPr/>
        <a:lstStyle/>
        <a:p>
          <a:r>
            <a:rPr lang="en-GB" dirty="0"/>
            <a:t>Operational and safety challenges at an establishment</a:t>
          </a:r>
        </a:p>
      </dgm:t>
    </dgm:pt>
    <dgm:pt modelId="{A29E5E61-19F1-4F70-9CF1-60BD3B82C645}" type="parTrans" cxnId="{34CB5D43-F809-4D60-ADB4-58C25AFFAE04}">
      <dgm:prSet/>
      <dgm:spPr/>
      <dgm:t>
        <a:bodyPr/>
        <a:lstStyle/>
        <a:p>
          <a:endParaRPr lang="en-GB"/>
        </a:p>
      </dgm:t>
    </dgm:pt>
    <dgm:pt modelId="{638C946B-1867-4763-88F7-08C92FD98868}" type="sibTrans" cxnId="{34CB5D43-F809-4D60-ADB4-58C25AFFAE04}">
      <dgm:prSet/>
      <dgm:spPr/>
      <dgm:t>
        <a:bodyPr/>
        <a:lstStyle/>
        <a:p>
          <a:endParaRPr lang="en-GB"/>
        </a:p>
      </dgm:t>
    </dgm:pt>
    <dgm:pt modelId="{AEF09210-81C4-4A77-A50E-4569500D02BA}">
      <dgm:prSet phldrT="[Text]"/>
      <dgm:spPr/>
      <dgm:t>
        <a:bodyPr/>
        <a:lstStyle/>
        <a:p>
          <a:r>
            <a:rPr lang="en-GB" dirty="0" err="1"/>
            <a:t>NaTech</a:t>
          </a:r>
          <a:r>
            <a:rPr lang="en-GB" dirty="0"/>
            <a:t> Event</a:t>
          </a:r>
        </a:p>
      </dgm:t>
    </dgm:pt>
    <dgm:pt modelId="{DBB0167C-4D25-42AD-AF43-887D91E26127}" type="parTrans" cxnId="{AC4D3A7F-3826-4D21-8C77-08BC144FDB78}">
      <dgm:prSet/>
      <dgm:spPr/>
      <dgm:t>
        <a:bodyPr/>
        <a:lstStyle/>
        <a:p>
          <a:endParaRPr lang="en-GB"/>
        </a:p>
      </dgm:t>
    </dgm:pt>
    <dgm:pt modelId="{9BDDF95A-95DC-42DC-9D8A-B28A98F9EC7B}" type="sibTrans" cxnId="{AC4D3A7F-3826-4D21-8C77-08BC144FDB78}">
      <dgm:prSet/>
      <dgm:spPr/>
      <dgm:t>
        <a:bodyPr/>
        <a:lstStyle/>
        <a:p>
          <a:endParaRPr lang="en-GB"/>
        </a:p>
      </dgm:t>
    </dgm:pt>
    <dgm:pt modelId="{B3633A11-E215-4023-83DE-07D08EDD2B7A}" type="pres">
      <dgm:prSet presAssocID="{925202FA-9645-42C4-B260-A2001457AF8B}" presName="rootnode" presStyleCnt="0">
        <dgm:presLayoutVars>
          <dgm:chMax/>
          <dgm:chPref/>
          <dgm:dir/>
          <dgm:animLvl val="lvl"/>
        </dgm:presLayoutVars>
      </dgm:prSet>
      <dgm:spPr/>
    </dgm:pt>
    <dgm:pt modelId="{36E8BEBC-4FCF-4D3D-BAA3-58D99B7E06CB}" type="pres">
      <dgm:prSet presAssocID="{B5207788-386C-4F59-A47C-D951E86D0222}" presName="composite" presStyleCnt="0"/>
      <dgm:spPr/>
    </dgm:pt>
    <dgm:pt modelId="{F82E433A-F1AE-4801-846B-D3AEE8393AE8}" type="pres">
      <dgm:prSet presAssocID="{B5207788-386C-4F59-A47C-D951E86D0222}" presName="bentUpArrow1" presStyleLbl="alignImgPlace1" presStyleIdx="0" presStyleCnt="2"/>
      <dgm:spPr/>
    </dgm:pt>
    <dgm:pt modelId="{5A2330D4-4422-497C-B25A-92834792F8CC}" type="pres">
      <dgm:prSet presAssocID="{B5207788-386C-4F59-A47C-D951E86D0222}" presName="ParentText" presStyleLbl="node1" presStyleIdx="0" presStyleCnt="3">
        <dgm:presLayoutVars>
          <dgm:chMax val="1"/>
          <dgm:chPref val="1"/>
          <dgm:bulletEnabled val="1"/>
        </dgm:presLayoutVars>
      </dgm:prSet>
      <dgm:spPr/>
    </dgm:pt>
    <dgm:pt modelId="{A0CF13A3-081B-4241-8678-688298B363AD}" type="pres">
      <dgm:prSet presAssocID="{B5207788-386C-4F59-A47C-D951E86D0222}" presName="ChildText" presStyleLbl="revTx" presStyleIdx="0" presStyleCnt="2">
        <dgm:presLayoutVars>
          <dgm:chMax val="0"/>
          <dgm:chPref val="0"/>
          <dgm:bulletEnabled val="1"/>
        </dgm:presLayoutVars>
      </dgm:prSet>
      <dgm:spPr/>
    </dgm:pt>
    <dgm:pt modelId="{D9F8C09F-6ECA-469B-B109-343CECA194F0}" type="pres">
      <dgm:prSet presAssocID="{7926098F-C3EA-4ECA-8FD9-882CD6876F8F}" presName="sibTrans" presStyleCnt="0"/>
      <dgm:spPr/>
    </dgm:pt>
    <dgm:pt modelId="{0ADA9E87-0E79-4409-A586-AE5F292CDE77}" type="pres">
      <dgm:prSet presAssocID="{D99E80E5-0EBF-4437-9A77-E944324FA586}" presName="composite" presStyleCnt="0"/>
      <dgm:spPr/>
    </dgm:pt>
    <dgm:pt modelId="{716E9C7F-9516-4C9F-AA58-A9C606C08687}" type="pres">
      <dgm:prSet presAssocID="{D99E80E5-0EBF-4437-9A77-E944324FA586}" presName="bentUpArrow1" presStyleLbl="alignImgPlace1" presStyleIdx="1" presStyleCnt="2"/>
      <dgm:spPr/>
    </dgm:pt>
    <dgm:pt modelId="{FE68E270-1700-4A3B-A2A2-44D2A234B971}" type="pres">
      <dgm:prSet presAssocID="{D99E80E5-0EBF-4437-9A77-E944324FA586}" presName="ParentText" presStyleLbl="node1" presStyleIdx="1" presStyleCnt="3">
        <dgm:presLayoutVars>
          <dgm:chMax val="1"/>
          <dgm:chPref val="1"/>
          <dgm:bulletEnabled val="1"/>
        </dgm:presLayoutVars>
      </dgm:prSet>
      <dgm:spPr/>
    </dgm:pt>
    <dgm:pt modelId="{6480C065-E407-4B04-B542-519BF207FB48}" type="pres">
      <dgm:prSet presAssocID="{D99E80E5-0EBF-4437-9A77-E944324FA586}" presName="ChildText" presStyleLbl="revTx" presStyleIdx="1" presStyleCnt="2">
        <dgm:presLayoutVars>
          <dgm:chMax val="0"/>
          <dgm:chPref val="0"/>
          <dgm:bulletEnabled val="1"/>
        </dgm:presLayoutVars>
      </dgm:prSet>
      <dgm:spPr/>
    </dgm:pt>
    <dgm:pt modelId="{FD45C19D-2493-4B46-8E32-72AAE070E69C}" type="pres">
      <dgm:prSet presAssocID="{638C946B-1867-4763-88F7-08C92FD98868}" presName="sibTrans" presStyleCnt="0"/>
      <dgm:spPr/>
    </dgm:pt>
    <dgm:pt modelId="{038813AB-D951-4AF6-BC3F-B57530291E6F}" type="pres">
      <dgm:prSet presAssocID="{AEF09210-81C4-4A77-A50E-4569500D02BA}" presName="composite" presStyleCnt="0"/>
      <dgm:spPr/>
    </dgm:pt>
    <dgm:pt modelId="{0AB005BF-0A27-4CD4-9E03-10E59AB734B8}" type="pres">
      <dgm:prSet presAssocID="{AEF09210-81C4-4A77-A50E-4569500D02BA}" presName="ParentText" presStyleLbl="node1" presStyleIdx="2" presStyleCnt="3">
        <dgm:presLayoutVars>
          <dgm:chMax val="1"/>
          <dgm:chPref val="1"/>
          <dgm:bulletEnabled val="1"/>
        </dgm:presLayoutVars>
      </dgm:prSet>
      <dgm:spPr/>
    </dgm:pt>
  </dgm:ptLst>
  <dgm:cxnLst>
    <dgm:cxn modelId="{C8129E11-763B-4F8C-B3B7-10A75BC40ECD}" type="presOf" srcId="{D99E80E5-0EBF-4437-9A77-E944324FA586}" destId="{FE68E270-1700-4A3B-A2A2-44D2A234B971}" srcOrd="0" destOrd="0" presId="urn:microsoft.com/office/officeart/2005/8/layout/StepDownProcess"/>
    <dgm:cxn modelId="{17312234-B0D3-4A01-9059-9CBF0EBD6447}" type="presOf" srcId="{B5207788-386C-4F59-A47C-D951E86D0222}" destId="{5A2330D4-4422-497C-B25A-92834792F8CC}" srcOrd="0" destOrd="0" presId="urn:microsoft.com/office/officeart/2005/8/layout/StepDownProcess"/>
    <dgm:cxn modelId="{13BA4E61-FAC8-4F91-AF65-868814F2336C}" type="presOf" srcId="{925202FA-9645-42C4-B260-A2001457AF8B}" destId="{B3633A11-E215-4023-83DE-07D08EDD2B7A}" srcOrd="0" destOrd="0" presId="urn:microsoft.com/office/officeart/2005/8/layout/StepDownProcess"/>
    <dgm:cxn modelId="{34CB5D43-F809-4D60-ADB4-58C25AFFAE04}" srcId="{925202FA-9645-42C4-B260-A2001457AF8B}" destId="{D99E80E5-0EBF-4437-9A77-E944324FA586}" srcOrd="1" destOrd="0" parTransId="{A29E5E61-19F1-4F70-9CF1-60BD3B82C645}" sibTransId="{638C946B-1867-4763-88F7-08C92FD98868}"/>
    <dgm:cxn modelId="{AC4D3A7F-3826-4D21-8C77-08BC144FDB78}" srcId="{925202FA-9645-42C4-B260-A2001457AF8B}" destId="{AEF09210-81C4-4A77-A50E-4569500D02BA}" srcOrd="2" destOrd="0" parTransId="{DBB0167C-4D25-42AD-AF43-887D91E26127}" sibTransId="{9BDDF95A-95DC-42DC-9D8A-B28A98F9EC7B}"/>
    <dgm:cxn modelId="{EA2D82C2-5954-48DD-95FF-9D60580C8993}" srcId="{925202FA-9645-42C4-B260-A2001457AF8B}" destId="{B5207788-386C-4F59-A47C-D951E86D0222}" srcOrd="0" destOrd="0" parTransId="{04E260A6-5CC5-4DD9-A1D9-525E00F16F63}" sibTransId="{7926098F-C3EA-4ECA-8FD9-882CD6876F8F}"/>
    <dgm:cxn modelId="{E027A0F9-57EE-4D49-B05F-E3D9CF70EF7B}" type="presOf" srcId="{AEF09210-81C4-4A77-A50E-4569500D02BA}" destId="{0AB005BF-0A27-4CD4-9E03-10E59AB734B8}" srcOrd="0" destOrd="0" presId="urn:microsoft.com/office/officeart/2005/8/layout/StepDownProcess"/>
    <dgm:cxn modelId="{34CE47D8-25EB-4DAF-9767-B0564CE116C9}" type="presParOf" srcId="{B3633A11-E215-4023-83DE-07D08EDD2B7A}" destId="{36E8BEBC-4FCF-4D3D-BAA3-58D99B7E06CB}" srcOrd="0" destOrd="0" presId="urn:microsoft.com/office/officeart/2005/8/layout/StepDownProcess"/>
    <dgm:cxn modelId="{7ED367EE-DE6B-4875-9BE0-B10F8B201DD9}" type="presParOf" srcId="{36E8BEBC-4FCF-4D3D-BAA3-58D99B7E06CB}" destId="{F82E433A-F1AE-4801-846B-D3AEE8393AE8}" srcOrd="0" destOrd="0" presId="urn:microsoft.com/office/officeart/2005/8/layout/StepDownProcess"/>
    <dgm:cxn modelId="{A39D9C92-0FD7-4D34-B6A0-317FCBFE6876}" type="presParOf" srcId="{36E8BEBC-4FCF-4D3D-BAA3-58D99B7E06CB}" destId="{5A2330D4-4422-497C-B25A-92834792F8CC}" srcOrd="1" destOrd="0" presId="urn:microsoft.com/office/officeart/2005/8/layout/StepDownProcess"/>
    <dgm:cxn modelId="{A8D80521-7C80-4F67-95B1-683A0945FFB7}" type="presParOf" srcId="{36E8BEBC-4FCF-4D3D-BAA3-58D99B7E06CB}" destId="{A0CF13A3-081B-4241-8678-688298B363AD}" srcOrd="2" destOrd="0" presId="urn:microsoft.com/office/officeart/2005/8/layout/StepDownProcess"/>
    <dgm:cxn modelId="{0CB5235F-CDA1-4DAE-8248-099A14549331}" type="presParOf" srcId="{B3633A11-E215-4023-83DE-07D08EDD2B7A}" destId="{D9F8C09F-6ECA-469B-B109-343CECA194F0}" srcOrd="1" destOrd="0" presId="urn:microsoft.com/office/officeart/2005/8/layout/StepDownProcess"/>
    <dgm:cxn modelId="{0F6A3391-7F9F-44B9-812F-DDD419669832}" type="presParOf" srcId="{B3633A11-E215-4023-83DE-07D08EDD2B7A}" destId="{0ADA9E87-0E79-4409-A586-AE5F292CDE77}" srcOrd="2" destOrd="0" presId="urn:microsoft.com/office/officeart/2005/8/layout/StepDownProcess"/>
    <dgm:cxn modelId="{FE89EFE1-F789-4873-A58B-EE0641DF2567}" type="presParOf" srcId="{0ADA9E87-0E79-4409-A586-AE5F292CDE77}" destId="{716E9C7F-9516-4C9F-AA58-A9C606C08687}" srcOrd="0" destOrd="0" presId="urn:microsoft.com/office/officeart/2005/8/layout/StepDownProcess"/>
    <dgm:cxn modelId="{F99AA639-C87A-4EB5-8240-1B85FD0E0E63}" type="presParOf" srcId="{0ADA9E87-0E79-4409-A586-AE5F292CDE77}" destId="{FE68E270-1700-4A3B-A2A2-44D2A234B971}" srcOrd="1" destOrd="0" presId="urn:microsoft.com/office/officeart/2005/8/layout/StepDownProcess"/>
    <dgm:cxn modelId="{60C7483B-E861-4675-BF34-5D324F0F8350}" type="presParOf" srcId="{0ADA9E87-0E79-4409-A586-AE5F292CDE77}" destId="{6480C065-E407-4B04-B542-519BF207FB48}" srcOrd="2" destOrd="0" presId="urn:microsoft.com/office/officeart/2005/8/layout/StepDownProcess"/>
    <dgm:cxn modelId="{FECB8FB5-C070-4975-9473-5266CD50F6C7}" type="presParOf" srcId="{B3633A11-E215-4023-83DE-07D08EDD2B7A}" destId="{FD45C19D-2493-4B46-8E32-72AAE070E69C}" srcOrd="3" destOrd="0" presId="urn:microsoft.com/office/officeart/2005/8/layout/StepDownProcess"/>
    <dgm:cxn modelId="{61D77DD1-69F8-4C50-9AC3-C68659632C43}" type="presParOf" srcId="{B3633A11-E215-4023-83DE-07D08EDD2B7A}" destId="{038813AB-D951-4AF6-BC3F-B57530291E6F}" srcOrd="4" destOrd="0" presId="urn:microsoft.com/office/officeart/2005/8/layout/StepDownProcess"/>
    <dgm:cxn modelId="{D13599BA-7713-4AB4-A438-6AFB21E1420B}" type="presParOf" srcId="{038813AB-D951-4AF6-BC3F-B57530291E6F}" destId="{0AB005BF-0A27-4CD4-9E03-10E59AB734B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E433A-F1AE-4801-846B-D3AEE8393AE8}">
      <dsp:nvSpPr>
        <dsp:cNvPr id="0" name=""/>
        <dsp:cNvSpPr/>
      </dsp:nvSpPr>
      <dsp:spPr>
        <a:xfrm rot="5400000">
          <a:off x="1302164"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330D4-4422-497C-B25A-92834792F8CC}">
      <dsp:nvSpPr>
        <dsp:cNvPr id="0" name=""/>
        <dsp:cNvSpPr/>
      </dsp:nvSpPr>
      <dsp:spPr>
        <a:xfrm>
          <a:off x="931202" y="31045"/>
          <a:ext cx="2357070" cy="1649872"/>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Natural Hazard Event</a:t>
          </a:r>
        </a:p>
      </dsp:txBody>
      <dsp:txXfrm>
        <a:off x="1011757" y="111600"/>
        <a:ext cx="2195960" cy="1488762"/>
      </dsp:txXfrm>
    </dsp:sp>
    <dsp:sp modelId="{A0CF13A3-081B-4241-8678-688298B363AD}">
      <dsp:nvSpPr>
        <dsp:cNvPr id="0" name=""/>
        <dsp:cNvSpPr/>
      </dsp:nvSpPr>
      <dsp:spPr>
        <a:xfrm>
          <a:off x="3288273"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716E9C7F-9516-4C9F-AA58-A9C606C08687}">
      <dsp:nvSpPr>
        <dsp:cNvPr id="0" name=""/>
        <dsp:cNvSpPr/>
      </dsp:nvSpPr>
      <dsp:spPr>
        <a:xfrm rot="5400000">
          <a:off x="3256426" y="3436519"/>
          <a:ext cx="1400175" cy="1594049"/>
        </a:xfrm>
        <a:prstGeom prst="bentUpArrow">
          <a:avLst>
            <a:gd name="adj1" fmla="val 32840"/>
            <a:gd name="adj2" fmla="val 25000"/>
            <a:gd name="adj3" fmla="val 35780"/>
          </a:avLst>
        </a:prstGeom>
        <a:solidFill>
          <a:schemeClr val="accent1">
            <a:tint val="50000"/>
            <a:hueOff val="-1244421"/>
            <a:satOff val="17705"/>
            <a:lumOff val="17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8E270-1700-4A3B-A2A2-44D2A234B971}">
      <dsp:nvSpPr>
        <dsp:cNvPr id="0" name=""/>
        <dsp:cNvSpPr/>
      </dsp:nvSpPr>
      <dsp:spPr>
        <a:xfrm>
          <a:off x="2885464" y="1884397"/>
          <a:ext cx="2357070" cy="16498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Operational and safety challenges at an establishment</a:t>
          </a:r>
        </a:p>
      </dsp:txBody>
      <dsp:txXfrm>
        <a:off x="2966019" y="1964952"/>
        <a:ext cx="2195960" cy="1488762"/>
      </dsp:txXfrm>
    </dsp:sp>
    <dsp:sp modelId="{6480C065-E407-4B04-B542-519BF207FB48}">
      <dsp:nvSpPr>
        <dsp:cNvPr id="0" name=""/>
        <dsp:cNvSpPr/>
      </dsp:nvSpPr>
      <dsp:spPr>
        <a:xfrm>
          <a:off x="5242535"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0AB005BF-0A27-4CD4-9E03-10E59AB734B8}">
      <dsp:nvSpPr>
        <dsp:cNvPr id="0" name=""/>
        <dsp:cNvSpPr/>
      </dsp:nvSpPr>
      <dsp:spPr>
        <a:xfrm>
          <a:off x="4839726" y="3737748"/>
          <a:ext cx="2357070" cy="1649872"/>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err="1"/>
            <a:t>NaTech</a:t>
          </a:r>
          <a:r>
            <a:rPr lang="en-GB" sz="2300" kern="1200" dirty="0"/>
            <a:t> Event</a:t>
          </a:r>
        </a:p>
      </dsp:txBody>
      <dsp:txXfrm>
        <a:off x="4920281" y="3818303"/>
        <a:ext cx="2195960" cy="14887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4E550-C91C-47B4-BC34-FE981A409ECC}"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30716-D17B-4D35-A120-80B31EE9DC5E}" type="slidenum">
              <a:rPr lang="en-GB" smtClean="0"/>
              <a:t>‹#›</a:t>
            </a:fld>
            <a:endParaRPr lang="en-GB"/>
          </a:p>
        </p:txBody>
      </p:sp>
    </p:spTree>
    <p:extLst>
      <p:ext uri="{BB962C8B-B14F-4D97-AF65-F5344CB8AC3E}">
        <p14:creationId xmlns:p14="http://schemas.microsoft.com/office/powerpoint/2010/main" val="363224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a:t>
            </a:fld>
            <a:endParaRPr lang="en-GB"/>
          </a:p>
        </p:txBody>
      </p:sp>
    </p:spTree>
    <p:extLst>
      <p:ext uri="{BB962C8B-B14F-4D97-AF65-F5344CB8AC3E}">
        <p14:creationId xmlns:p14="http://schemas.microsoft.com/office/powerpoint/2010/main" val="86093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Most risk assessments loosely follow the 4 same sort of steps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NaTech RA we also have climate change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how do we screen natural hazards?</a:t>
            </a:r>
          </a:p>
        </p:txBody>
      </p:sp>
      <p:sp>
        <p:nvSpPr>
          <p:cNvPr id="4" name="Slide Number Placeholder 3"/>
          <p:cNvSpPr>
            <a:spLocks noGrp="1"/>
          </p:cNvSpPr>
          <p:nvPr>
            <p:ph type="sldNum" sz="quarter" idx="5"/>
          </p:nvPr>
        </p:nvSpPr>
        <p:spPr/>
        <p:txBody>
          <a:bodyPr/>
          <a:lstStyle/>
          <a:p>
            <a:fld id="{F7130716-D17B-4D35-A120-80B31EE9DC5E}" type="slidenum">
              <a:rPr lang="en-GB" smtClean="0"/>
              <a:t>10</a:t>
            </a:fld>
            <a:endParaRPr lang="en-GB"/>
          </a:p>
        </p:txBody>
      </p:sp>
    </p:spTree>
    <p:extLst>
      <p:ext uri="{BB962C8B-B14F-4D97-AF65-F5344CB8AC3E}">
        <p14:creationId xmlns:p14="http://schemas.microsoft.com/office/powerpoint/2010/main" val="206451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Be careful when screening out hazards not to exclude anything on the basis that it hasn’t occurred in a few decades, because there is still a risk of recurrence. Remember, some of these events are on a geological time scale, which means 100 years ago in a geological sense is less than a second ago. </a:t>
            </a: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11</a:t>
            </a:fld>
            <a:endParaRPr lang="en-GB"/>
          </a:p>
        </p:txBody>
      </p:sp>
    </p:spTree>
    <p:extLst>
      <p:ext uri="{BB962C8B-B14F-4D97-AF65-F5344CB8AC3E}">
        <p14:creationId xmlns:p14="http://schemas.microsoft.com/office/powerpoint/2010/main" val="250331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look at some examples, now disclaimer, I am a geographer and hazards girl by training, and there is nothing we love more than a colour picture to help. </a:t>
            </a:r>
          </a:p>
          <a:p>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130716-D17B-4D35-A120-80B31EE9DC5E}" type="slidenum">
              <a:rPr lang="en-GB" smtClean="0"/>
              <a:t>12</a:t>
            </a:fld>
            <a:endParaRPr lang="en-GB"/>
          </a:p>
        </p:txBody>
      </p:sp>
    </p:spTree>
    <p:extLst>
      <p:ext uri="{BB962C8B-B14F-4D97-AF65-F5344CB8AC3E}">
        <p14:creationId xmlns:p14="http://schemas.microsoft.com/office/powerpoint/2010/main" val="208614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13</a:t>
            </a:fld>
            <a:endParaRPr lang="en-GB"/>
          </a:p>
        </p:txBody>
      </p:sp>
    </p:spTree>
    <p:extLst>
      <p:ext uri="{BB962C8B-B14F-4D97-AF65-F5344CB8AC3E}">
        <p14:creationId xmlns:p14="http://schemas.microsoft.com/office/powerpoint/2010/main" val="1168468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first hazard is a lightning strike, so what happens if lightning hits a gasoline tank? </a:t>
            </a: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Likely a fire, and/or explosion. This introduces a risk to people. It may be argued that this is unlikely due to the lightning protection on the tank, but this is a safeguard. </a:t>
            </a: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need to understand, assess and plan for the ultimate consequence of that Natech event </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Consideration also needs to be given to the risk of escalation</a:t>
            </a: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14</a:t>
            </a:fld>
            <a:endParaRPr lang="en-GB"/>
          </a:p>
        </p:txBody>
      </p:sp>
    </p:spTree>
    <p:extLst>
      <p:ext uri="{BB962C8B-B14F-4D97-AF65-F5344CB8AC3E}">
        <p14:creationId xmlns:p14="http://schemas.microsoft.com/office/powerpoint/2010/main" val="89630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the next hazard is flood</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impact of the flood may be dependent on the size and source of the flood.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firstly look at a minor flood from the estuary, which may also be similar to localised surface water flooding.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case, the damage to the site is loss of the diesel export pumps and switch room. This may also result in the loss of containment of diesel if a release occurs at the pumps or pipework connections, especially if the tank side valves are not isolated.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there is also some loss of the site access from the west of the plant.</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what if we had a larger flood? </a:t>
            </a: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15</a:t>
            </a:fld>
            <a:endParaRPr lang="en-GB"/>
          </a:p>
        </p:txBody>
      </p:sp>
    </p:spTree>
    <p:extLst>
      <p:ext uri="{BB962C8B-B14F-4D97-AF65-F5344CB8AC3E}">
        <p14:creationId xmlns:p14="http://schemas.microsoft.com/office/powerpoint/2010/main" val="359069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case, the consequences would be more severe.</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6 diesel tanks are flooded, import and export pumps are lost, loss of both the switch room and backup generator, and the road tanker is flooded.</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this may seem like an odd thing to consider for flooding, but fire engines can float in 1 m of still water, which that depth reducing with velocity. So depending on the depth of flood waters, vehicles may become buoyant.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Additionally, you have also completely loss access to the site.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Understanding the source of the flood is also key due to the potential for debris in the flood waters which pose a risk to people, but may also damage equipment.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Speaking of people, do not let personnel walk through flood waters. This is extremely dangerous and there are a number of underwater hazards.</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That’s a couple of examples about direct hazards, so what about indirect hazards?</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16</a:t>
            </a:fld>
            <a:endParaRPr lang="en-GB"/>
          </a:p>
        </p:txBody>
      </p:sp>
    </p:spTree>
    <p:extLst>
      <p:ext uri="{BB962C8B-B14F-4D97-AF65-F5344CB8AC3E}">
        <p14:creationId xmlns:p14="http://schemas.microsoft.com/office/powerpoint/2010/main" val="20622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again we have a generic layout showing areas around our high hazard site, including electricity pylons, presenting site utilities, a fire station and some offsite populations which may include site workers.</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17</a:t>
            </a:fld>
            <a:endParaRPr lang="en-GB"/>
          </a:p>
        </p:txBody>
      </p:sp>
    </p:spTree>
    <p:extLst>
      <p:ext uri="{BB962C8B-B14F-4D97-AF65-F5344CB8AC3E}">
        <p14:creationId xmlns:p14="http://schemas.microsoft.com/office/powerpoint/2010/main" val="2058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hazard for this case is an earthquake.</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the purpose is to identify the potential impacts on the site from damages caused external to the site .</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18</a:t>
            </a:fld>
            <a:endParaRPr lang="en-GB"/>
          </a:p>
        </p:txBody>
      </p:sp>
    </p:spTree>
    <p:extLst>
      <p:ext uri="{BB962C8B-B14F-4D97-AF65-F5344CB8AC3E}">
        <p14:creationId xmlns:p14="http://schemas.microsoft.com/office/powerpoint/2010/main" val="296647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case there is damage to the electricity pylons, causing loss of site electricity and damage to both of the bridges. </a:t>
            </a:r>
          </a:p>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the damage to the bridges has an additional consequence of cutting the site off from the local fire station, in additional to removing access for workers.</a:t>
            </a:r>
          </a:p>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now there are two problems, workers cannot get into or out of the area, and if there is a problem at the site, the fire department cannot assist. </a:t>
            </a:r>
          </a:p>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Its important to remember that in a Natech scenario more than one thing can go wrong.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19</a:t>
            </a:fld>
            <a:endParaRPr lang="en-GB"/>
          </a:p>
        </p:txBody>
      </p:sp>
    </p:spTree>
    <p:extLst>
      <p:ext uri="{BB962C8B-B14F-4D97-AF65-F5344CB8AC3E}">
        <p14:creationId xmlns:p14="http://schemas.microsoft.com/office/powerpoint/2010/main" val="42751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those not in the previous presentation, RAS are a risk based consultancy specialising in in risk and hazard management within the process safety industry, with a focus on risk to people, the environment and business. </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believe that managing safety and environmental risk makes good business sense and that these aspects should be integrated to ensure that the wider picture is always understood. </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especially the case when looking at NaTech management as the risk needs to be understood by all, and from all points of view. It is not just an environmental concern, the consequences of NaTech events can be significant for both safety and business as well. A collaborative approach therefore just makes sense. </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year we are celebrating 30 years.</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a:t>
            </a:fld>
            <a:endParaRPr lang="en-GB"/>
          </a:p>
        </p:txBody>
      </p:sp>
    </p:spTree>
    <p:extLst>
      <p:ext uri="{BB962C8B-B14F-4D97-AF65-F5344CB8AC3E}">
        <p14:creationId xmlns:p14="http://schemas.microsoft.com/office/powerpoint/2010/main" val="1215978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Also don’t forget your secondary hazard, which for an earthquake may be a tsunami. </a:t>
            </a:r>
          </a:p>
          <a:p>
            <a:pPr marL="171450" indent="-171450">
              <a:lnSpc>
                <a:spcPct val="115000"/>
              </a:lnSpc>
              <a:spcAft>
                <a:spcPts val="600"/>
              </a:spcAft>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case the added complication of loss of site assess may mean that anyone on site has nowhere safe to escape from the tsunami (which is get inland and high up</a:t>
            </a:r>
            <a:endParaRPr lang="en-GB" dirty="0"/>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20</a:t>
            </a:fld>
            <a:endParaRPr lang="en-GB"/>
          </a:p>
        </p:txBody>
      </p:sp>
    </p:spTree>
    <p:extLst>
      <p:ext uri="{BB962C8B-B14F-4D97-AF65-F5344CB8AC3E}">
        <p14:creationId xmlns:p14="http://schemas.microsoft.com/office/powerpoint/2010/main" val="96934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So once you’ve captured all your risks you can then present them in a table, or a report, or really however you present your hazard studies </a:t>
            </a: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21</a:t>
            </a:fld>
            <a:endParaRPr lang="en-GB"/>
          </a:p>
        </p:txBody>
      </p:sp>
    </p:spTree>
    <p:extLst>
      <p:ext uri="{BB962C8B-B14F-4D97-AF65-F5344CB8AC3E}">
        <p14:creationId xmlns:p14="http://schemas.microsoft.com/office/powerpoint/2010/main" val="370533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aspect to consider is the human aspect</a:t>
            </a:r>
          </a:p>
          <a:p>
            <a:endParaRPr lang="en-GB" dirty="0"/>
          </a:p>
          <a:p>
            <a:pPr marL="342900" lvl="0" indent="-342900">
              <a:spcBef>
                <a:spcPts val="600"/>
              </a:spcBef>
              <a:buFont typeface="+mj-lt"/>
              <a:buAutoNum type="arabicPeriod"/>
            </a:pPr>
            <a:r>
              <a:rPr lang="en-GB" sz="1800" dirty="0">
                <a:effectLst/>
                <a:latin typeface="Times New Roman" panose="02020603050405020304" pitchFamily="18" charset="0"/>
                <a:ea typeface="Times New Roman" panose="02020603050405020304" pitchFamily="18" charset="0"/>
              </a:rPr>
              <a:t>Personnel may not perform as it is expected for them to in a natural hazard event. Therefore, if you are relying on them for making the site safe/emergency response, care considerations are needed. It should be ensured that plans are available and provide clear instructions and decision making tools.</a:t>
            </a:r>
          </a:p>
          <a:p>
            <a:pPr marL="342900" lvl="0" indent="-342900">
              <a:spcBef>
                <a:spcPts val="600"/>
              </a:spcBef>
              <a:buFont typeface="+mj-lt"/>
              <a:buAutoNum type="arabicPeriod"/>
            </a:pPr>
            <a:r>
              <a:rPr lang="en-GB" sz="1800" dirty="0">
                <a:effectLst/>
                <a:latin typeface="Times New Roman" panose="02020603050405020304" pitchFamily="18" charset="0"/>
                <a:ea typeface="Times New Roman" panose="02020603050405020304" pitchFamily="18" charset="0"/>
              </a:rPr>
              <a:t>There may be a longer lasting effect on personnel post incident. This may result in altered performance of personnel, so for manual sites with a high reliance on people performance for tasks, this needs to be captured and considered in assessments.   </a:t>
            </a:r>
          </a:p>
          <a:p>
            <a:endParaRPr lang="en-GB" dirty="0"/>
          </a:p>
          <a:p>
            <a:r>
              <a:rPr lang="en-GB" dirty="0"/>
              <a:t>Natural hazards are traumatic events, and have been linked to PTSD and increased rates of substance abuse, depression and anxiety. </a:t>
            </a:r>
          </a:p>
          <a:p>
            <a:endParaRPr lang="en-GB" dirty="0"/>
          </a:p>
          <a:p>
            <a:r>
              <a:rPr lang="en-GB" dirty="0"/>
              <a:t>So lets look at some real world examples. </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22</a:t>
            </a:fld>
            <a:endParaRPr lang="en-GB"/>
          </a:p>
        </p:txBody>
      </p:sp>
    </p:spTree>
    <p:extLst>
      <p:ext uri="{BB962C8B-B14F-4D97-AF65-F5344CB8AC3E}">
        <p14:creationId xmlns:p14="http://schemas.microsoft.com/office/powerpoint/2010/main" val="299665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23</a:t>
            </a:fld>
            <a:endParaRPr lang="en-GB"/>
          </a:p>
        </p:txBody>
      </p:sp>
    </p:spTree>
    <p:extLst>
      <p:ext uri="{BB962C8B-B14F-4D97-AF65-F5344CB8AC3E}">
        <p14:creationId xmlns:p14="http://schemas.microsoft.com/office/powerpoint/2010/main" val="203861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Fukushima Daiichi is a nuclear power plant located in Fukushima.</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On March 11</a:t>
            </a:r>
            <a:r>
              <a:rPr lang="en-GB" sz="1800" baseline="300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a:t>
            </a: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 2011, a magnitude 9 earthquake occur off the coast of Japan. </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Due to the location and magnitude of the earthquake a tsunami was also triggered. The tsunami is a secondary hazard of an earthquake. </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The earthquake was detected at the plant, and the nuclear reactors automatically shut down.</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The emergency diesel generator then turned on to pump coolant around the nuclear cores </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It is important to that that there if often a lag time between the earthquake and the first tsunami wave. </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The site is then hit by a 14 m tsunami wave </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This overtops the sea wall flooding the plant and causing the emergency generator to fail. Workers rush to try and restore power, but ultimately the reactors overheat.</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Resulting in a nuclear meltdown.</a:t>
            </a: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The plant suffered a number of chemical explosions which badly damaged the plant.</a:t>
            </a:r>
            <a:r>
              <a:rPr lang="en-GB" sz="1800" b="1" dirty="0">
                <a:solidFill>
                  <a:srgbClr val="FF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647"/>
              </a:buClr>
              <a:buFont typeface="Symbol" panose="05050102010706020507" pitchFamily="18" charset="2"/>
              <a:buChar char=""/>
              <a:tabLst>
                <a:tab pos="228600" algn="l"/>
                <a:tab pos="457200" algn="l"/>
              </a:tabLst>
            </a:pPr>
            <a:r>
              <a:rPr lang="en-GB" sz="1800" dirty="0">
                <a:solidFill>
                  <a:srgbClr val="000000"/>
                </a:solidFill>
                <a:effectLst/>
                <a:uFill>
                  <a:solidFill>
                    <a:srgbClr val="007647"/>
                  </a:solidFill>
                </a:uFill>
                <a:latin typeface="Calibri" panose="020F0502020204030204" pitchFamily="34" charset="0"/>
                <a:ea typeface="Calibri" panose="020F0502020204030204" pitchFamily="34" charset="0"/>
                <a:cs typeface="Times New Roman" panose="02020603050405020304" pitchFamily="18" charset="0"/>
              </a:rPr>
              <a:t>Radio active material then began to leak.</a:t>
            </a:r>
          </a:p>
          <a:p>
            <a:pPr marL="191135" indent="-191135">
              <a:spcAft>
                <a:spcPts val="600"/>
              </a:spcAft>
              <a:tabLst>
                <a:tab pos="228600" algn="l"/>
                <a:tab pos="457200" algn="l"/>
              </a:tabLs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here, the earthquake was the primary hazard, and measures we in place to ensure the safe shutdown of the plant. These were successful in protecting the nuclear cores from the initial event. </a:t>
            </a: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However, it was the secondary hazard, a tsunami, that resulted in the NaTech impact and consequence.</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24</a:t>
            </a:fld>
            <a:endParaRPr lang="en-GB"/>
          </a:p>
        </p:txBody>
      </p:sp>
    </p:spTree>
    <p:extLst>
      <p:ext uri="{BB962C8B-B14F-4D97-AF65-F5344CB8AC3E}">
        <p14:creationId xmlns:p14="http://schemas.microsoft.com/office/powerpoint/2010/main" val="73247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Semi- quantified </a:t>
            </a:r>
          </a:p>
          <a:p>
            <a:endParaRPr lang="en-GB" dirty="0"/>
          </a:p>
          <a:p>
            <a:pPr lvl="1"/>
            <a:r>
              <a:rPr lang="en-GB" dirty="0"/>
              <a:t>LOPA style</a:t>
            </a:r>
          </a:p>
          <a:p>
            <a:pPr lvl="1"/>
            <a:r>
              <a:rPr lang="en-GB" dirty="0"/>
              <a:t>Rapid-N – JRC approach for Earthquakes </a:t>
            </a:r>
          </a:p>
          <a:p>
            <a:pPr lvl="1"/>
            <a:r>
              <a:rPr lang="en-GB" dirty="0"/>
              <a:t>Issues with suitably reliable data  </a:t>
            </a:r>
          </a:p>
          <a:p>
            <a:pPr lvl="1"/>
            <a:endParaRPr lang="en-GB" dirty="0"/>
          </a:p>
          <a:p>
            <a:r>
              <a:rPr lang="en-GB" dirty="0"/>
              <a:t> Qualitative </a:t>
            </a:r>
          </a:p>
          <a:p>
            <a:pPr lvl="1"/>
            <a:r>
              <a:rPr lang="en-GB" dirty="0"/>
              <a:t>Severity rankings</a:t>
            </a:r>
          </a:p>
          <a:p>
            <a:pPr lvl="1"/>
            <a:r>
              <a:rPr lang="en-GB" dirty="0"/>
              <a:t>Identification of potential major accident hazards</a:t>
            </a:r>
          </a:p>
          <a:p>
            <a:pPr lvl="1"/>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Essentially. Need to understand the reason for conducting the risk assessment, what is trying to be achieved? </a:t>
            </a:r>
          </a:p>
          <a:p>
            <a:pPr lvl="1"/>
            <a:endParaRPr lang="en-GB" dirty="0"/>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25</a:t>
            </a:fld>
            <a:endParaRPr lang="en-GB"/>
          </a:p>
        </p:txBody>
      </p:sp>
    </p:spTree>
    <p:extLst>
      <p:ext uri="{BB962C8B-B14F-4D97-AF65-F5344CB8AC3E}">
        <p14:creationId xmlns:p14="http://schemas.microsoft.com/office/powerpoint/2010/main" val="233877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ALARP Principals: </a:t>
            </a:r>
          </a:p>
          <a:p>
            <a:pPr lvl="1"/>
            <a:r>
              <a:rPr lang="en-GB" dirty="0"/>
              <a:t>Inherent Safety -&gt; Prevent -&gt; Control -&gt; Mitigate </a:t>
            </a:r>
          </a:p>
          <a:p>
            <a:r>
              <a:rPr lang="en-GB" dirty="0"/>
              <a:t>NaTech specific safeguards</a:t>
            </a:r>
          </a:p>
          <a:p>
            <a:pPr lvl="1"/>
            <a:r>
              <a:rPr lang="en-GB" dirty="0"/>
              <a:t>Consider the specific impact of the natural hazard</a:t>
            </a:r>
          </a:p>
          <a:p>
            <a:pPr lvl="1"/>
            <a:r>
              <a:rPr lang="en-GB" dirty="0"/>
              <a:t>For non NaTech specific safeguards potential for multiple failures</a:t>
            </a:r>
          </a:p>
          <a:p>
            <a:pPr lvl="1"/>
            <a:endParaRPr lang="en-GB" dirty="0"/>
          </a:p>
          <a:p>
            <a:r>
              <a:rPr lang="en-GB" dirty="0"/>
              <a:t>NaTech emergency response plans are key </a:t>
            </a:r>
            <a:r>
              <a:rPr lang="en-GB" b="1" dirty="0"/>
              <a:t>and should be exercised. </a:t>
            </a:r>
            <a:endParaRPr lang="en-GB" dirty="0"/>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26</a:t>
            </a:fld>
            <a:endParaRPr lang="en-GB"/>
          </a:p>
        </p:txBody>
      </p:sp>
    </p:spTree>
    <p:extLst>
      <p:ext uri="{BB962C8B-B14F-4D97-AF65-F5344CB8AC3E}">
        <p14:creationId xmlns:p14="http://schemas.microsoft.com/office/powerpoint/2010/main" val="295191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e.g.</a:t>
            </a:r>
          </a:p>
          <a:p>
            <a:pPr lvl="1"/>
            <a:r>
              <a:rPr lang="en-GB" dirty="0"/>
              <a:t>Building codes for earthquakes, useful for buildings where people may be</a:t>
            </a:r>
          </a:p>
          <a:p>
            <a:pPr lvl="1"/>
            <a:r>
              <a:rPr lang="en-GB" dirty="0"/>
              <a:t>Flood defences and flood resilience for property</a:t>
            </a:r>
          </a:p>
          <a:p>
            <a:pPr lvl="2"/>
            <a:r>
              <a:rPr lang="en-GB" dirty="0"/>
              <a:t>Having electrical equipment at height</a:t>
            </a:r>
          </a:p>
          <a:p>
            <a:pPr lvl="2"/>
            <a:r>
              <a:rPr lang="en-GB" dirty="0"/>
              <a:t>Temporary flood barriers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Pyroclastic - </a:t>
            </a:r>
            <a:r>
              <a:rPr lang="en-GB" sz="1200" dirty="0">
                <a:effectLst/>
                <a:latin typeface="Times New Roman" panose="02020603050405020304" pitchFamily="18" charset="0"/>
                <a:ea typeface="Calibri" panose="020F0502020204030204" pitchFamily="34" charset="0"/>
              </a:rPr>
              <a:t>tens to hundreds of kilometres per hour (typically more than 110 kmph) and at extremely hot temperatures (&gt;800 deg. C)</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27</a:t>
            </a:fld>
            <a:endParaRPr lang="en-GB"/>
          </a:p>
        </p:txBody>
      </p:sp>
    </p:spTree>
    <p:extLst>
      <p:ext uri="{BB962C8B-B14F-4D97-AF65-F5344CB8AC3E}">
        <p14:creationId xmlns:p14="http://schemas.microsoft.com/office/powerpoint/2010/main" val="4406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Increase in severity and frequency of events</a:t>
            </a:r>
          </a:p>
          <a:p>
            <a:pPr marL="171450" indent="-171450">
              <a:buFont typeface="Arial" panose="020B0604020202020204" pitchFamily="34" charset="0"/>
              <a:buChar char="•"/>
            </a:pPr>
            <a:r>
              <a:rPr lang="en-GB" dirty="0"/>
              <a:t>Life expectancy and function of the plant may need to play a role in the climate change scenario considered</a:t>
            </a:r>
          </a:p>
          <a:p>
            <a:pPr marL="171450" indent="-171450">
              <a:buFont typeface="Arial" panose="020B0604020202020204" pitchFamily="34" charset="0"/>
              <a:buChar char="•"/>
            </a:pPr>
            <a:r>
              <a:rPr lang="en-GB" dirty="0"/>
              <a:t>Regulators may set these goals</a:t>
            </a:r>
          </a:p>
          <a:p>
            <a:pPr marL="628650" lvl="1" indent="-171450">
              <a:buFont typeface="Arial" panose="020B0604020202020204" pitchFamily="34" charset="0"/>
              <a:buChar char="•"/>
            </a:pPr>
            <a:r>
              <a:rPr lang="en-GB" dirty="0"/>
              <a:t>England: 2 deg. C by 2050 and 4 deg.C by 2100</a:t>
            </a:r>
          </a:p>
          <a:p>
            <a:pPr marL="171450" indent="-171450">
              <a:buFont typeface="Arial" panose="020B0604020202020204" pitchFamily="34" charset="0"/>
              <a:buChar char="•"/>
            </a:pPr>
            <a:r>
              <a:rPr lang="en-GB" dirty="0"/>
              <a:t>Need a good baseline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Likely to be a creeping change  Ensure assessments are kept up to date with the changing data</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28</a:t>
            </a:fld>
            <a:endParaRPr lang="en-GB"/>
          </a:p>
        </p:txBody>
      </p:sp>
    </p:spTree>
    <p:extLst>
      <p:ext uri="{BB962C8B-B14F-4D97-AF65-F5344CB8AC3E}">
        <p14:creationId xmlns:p14="http://schemas.microsoft.com/office/powerpoint/2010/main" val="65762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29</a:t>
            </a:fld>
            <a:endParaRPr lang="en-GB"/>
          </a:p>
        </p:txBody>
      </p:sp>
    </p:spTree>
    <p:extLst>
      <p:ext uri="{BB962C8B-B14F-4D97-AF65-F5344CB8AC3E}">
        <p14:creationId xmlns:p14="http://schemas.microsoft.com/office/powerpoint/2010/main" val="205792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discuss NaTech Hazards</a:t>
            </a:r>
          </a:p>
          <a:p>
            <a:pPr marL="171450" indent="-171450">
              <a:buFont typeface="Arial" panose="020B0604020202020204" pitchFamily="34" charset="0"/>
              <a:buChar char="•"/>
            </a:pPr>
            <a:r>
              <a:rPr lang="en-GB" dirty="0"/>
              <a:t>Gain some understanding and perspective </a:t>
            </a:r>
          </a:p>
          <a:p>
            <a:pPr marL="171450" indent="-171450">
              <a:buFont typeface="Arial" panose="020B0604020202020204" pitchFamily="34" charset="0"/>
              <a:buChar char="•"/>
            </a:pPr>
            <a:r>
              <a:rPr lang="en-GB" dirty="0"/>
              <a:t>Outlining a methodology which can be used</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as some of you may have also received climate change questionnaires from the Environment Agency. This approach may be useful in a beginning to address your NaTech hazards.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we dive into all of that, we firstly need to understand what we mean by Natural Hazard. </a:t>
            </a:r>
          </a:p>
          <a:p>
            <a:pPr marL="171450" indent="-171450">
              <a:buFont typeface="Arial" panose="020B0604020202020204" pitchFamily="34" charset="0"/>
              <a:buChar char="•"/>
            </a:pPr>
            <a:br>
              <a:rPr lang="en-GB" dirty="0"/>
            </a:b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3</a:t>
            </a:fld>
            <a:endParaRPr lang="en-GB"/>
          </a:p>
        </p:txBody>
      </p:sp>
    </p:spTree>
    <p:extLst>
      <p:ext uri="{BB962C8B-B14F-4D97-AF65-F5344CB8AC3E}">
        <p14:creationId xmlns:p14="http://schemas.microsoft.com/office/powerpoint/2010/main" val="1237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31</a:t>
            </a:fld>
            <a:endParaRPr lang="en-GB"/>
          </a:p>
        </p:txBody>
      </p:sp>
    </p:spTree>
    <p:extLst>
      <p:ext uri="{BB962C8B-B14F-4D97-AF65-F5344CB8AC3E}">
        <p14:creationId xmlns:p14="http://schemas.microsoft.com/office/powerpoint/2010/main" val="138139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a number of natural hazards, so lets look at some examples.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4</a:t>
            </a:fld>
            <a:endParaRPr lang="en-GB"/>
          </a:p>
        </p:txBody>
      </p:sp>
    </p:spTree>
    <p:extLst>
      <p:ext uri="{BB962C8B-B14F-4D97-AF65-F5344CB8AC3E}">
        <p14:creationId xmlns:p14="http://schemas.microsoft.com/office/powerpoint/2010/main" val="262901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for the purpose of this presentation we are ground natural hazards into two groups, although there are various ways in which they can be grouped.</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you have your starting natural hazard, which may be one listed or could be something else, but that is not all you need to consider with natural hazards, you also need to consider any secondary or associated hazards. </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5</a:t>
            </a:fld>
            <a:endParaRPr lang="en-GB"/>
          </a:p>
        </p:txBody>
      </p:sp>
    </p:spTree>
    <p:extLst>
      <p:ext uri="{BB962C8B-B14F-4D97-AF65-F5344CB8AC3E}">
        <p14:creationId xmlns:p14="http://schemas.microsoft.com/office/powerpoint/2010/main" val="152849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These hazards occur as a result of the primary hazard.</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 natural hazards are delicately intwined so we must understand the full picture if we are going to be able to look at the risk which is posed. </a:t>
            </a: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Hydrological hazards for example</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6</a:t>
            </a:fld>
            <a:endParaRPr lang="en-GB"/>
          </a:p>
        </p:txBody>
      </p:sp>
    </p:spTree>
    <p:extLst>
      <p:ext uri="{BB962C8B-B14F-4D97-AF65-F5344CB8AC3E}">
        <p14:creationId xmlns:p14="http://schemas.microsoft.com/office/powerpoint/2010/main" val="335515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complex relationships. </a:t>
            </a: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 it’s not just meteorological hazards which interact </a:t>
            </a: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130716-D17B-4D35-A120-80B31EE9DC5E}" type="slidenum">
              <a:rPr lang="en-GB" smtClean="0"/>
              <a:t>7</a:t>
            </a:fld>
            <a:endParaRPr lang="en-GB"/>
          </a:p>
        </p:txBody>
      </p:sp>
    </p:spTree>
    <p:extLst>
      <p:ext uri="{BB962C8B-B14F-4D97-AF65-F5344CB8AC3E}">
        <p14:creationId xmlns:p14="http://schemas.microsoft.com/office/powerpoint/2010/main" val="215622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Geological hazards also have complex relationships.</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example, how many of you are aware that the Mount St Helens eruption was a result of a landslide? Or that tsunamis can also be generated as a result of landslides and volcanic eruptions?</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need to fully understand the behaviour of the natural hazards and associated or secondary events before you can think about understanding the impacts.  </a:t>
            </a:r>
          </a:p>
          <a:p>
            <a:pPr marL="285750" indent="-285750">
              <a:lnSpc>
                <a:spcPct val="115000"/>
              </a:lnSpc>
              <a:spcAft>
                <a:spcPts val="6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now we know about natural hazards, what is a NaTech hazard </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8</a:t>
            </a:fld>
            <a:endParaRPr lang="en-GB"/>
          </a:p>
        </p:txBody>
      </p:sp>
    </p:spTree>
    <p:extLst>
      <p:ext uri="{BB962C8B-B14F-4D97-AF65-F5344CB8AC3E}">
        <p14:creationId xmlns:p14="http://schemas.microsoft.com/office/powerpoint/2010/main" val="313016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Essentially, a NaTech hazard is where a natural hazard causes an operations and/or safety challenge at am establishment, for example, an ice storm causing a sites water main to burst, resulting in a loss of cooling water to a reactor which then runaways as the cooling water is not provided when required.</a:t>
            </a:r>
          </a:p>
          <a:p>
            <a:pPr>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how do we assess this risk?</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130716-D17B-4D35-A120-80B31EE9DC5E}" type="slidenum">
              <a:rPr lang="en-GB" smtClean="0"/>
              <a:t>9</a:t>
            </a:fld>
            <a:endParaRPr lang="en-GB"/>
          </a:p>
        </p:txBody>
      </p:sp>
    </p:spTree>
    <p:extLst>
      <p:ext uri="{BB962C8B-B14F-4D97-AF65-F5344CB8AC3E}">
        <p14:creationId xmlns:p14="http://schemas.microsoft.com/office/powerpoint/2010/main" val="361550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88FDFA-2971-3CAA-3093-54B4518108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D3B0C2-CB40-604F-F552-AAE898599AE1}"/>
              </a:ext>
            </a:extLst>
          </p:cNvPr>
          <p:cNvSpPr>
            <a:spLocks noGrp="1"/>
          </p:cNvSpPr>
          <p:nvPr>
            <p:ph type="ctrTitle"/>
          </p:nvPr>
        </p:nvSpPr>
        <p:spPr>
          <a:xfrm>
            <a:off x="293298" y="1122363"/>
            <a:ext cx="10374702" cy="2387600"/>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8EB2ABE-812A-CEA4-A4E3-728D5CCFBBED}"/>
              </a:ext>
            </a:extLst>
          </p:cNvPr>
          <p:cNvSpPr>
            <a:spLocks noGrp="1"/>
          </p:cNvSpPr>
          <p:nvPr>
            <p:ph type="subTitle" idx="1"/>
          </p:nvPr>
        </p:nvSpPr>
        <p:spPr>
          <a:xfrm>
            <a:off x="293298" y="3602038"/>
            <a:ext cx="10374702" cy="1655762"/>
          </a:xfrm>
        </p:spPr>
        <p:txBody>
          <a:bodyPr/>
          <a:lstStyle>
            <a:lvl1pPr marL="0" indent="0" algn="l">
              <a:buNone/>
              <a:defRPr sz="2400">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CEF276D2-C3B4-33F8-E55E-B23B3DE20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80897-3316-5683-2A0E-DA244AFE6AB1}"/>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8928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10A9376-CEFC-D9ED-6CCB-F99C4F5B9C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229F43-4EF1-10DF-54AF-A605CB614C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8D697-09B2-8BFF-1591-884F946A3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F13A403-316C-64D1-F86E-5B8A88665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7EA15-242C-0002-5957-EAD2D09AB598}"/>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164934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E1309E73-0BBD-8561-974F-C9AFD195C3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5E83350D-CE77-FA4C-0527-1BFB6EDABC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208731-CA5C-F3A5-09DE-89248A113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52B5B6A-805C-C423-856D-DDEE25A94E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7B224-5DB0-AC9B-FA9F-83EF3063E28F}"/>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4573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0A221397-8014-3372-4F83-6100260B0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C46C7B-7181-8F71-57D6-EF4735A751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25E9B-0FB7-06DC-AD8E-6278F7F8580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9E97E51-0A1B-716D-A121-2A08F2BBD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C3D4B-6EB8-FEE8-4AA2-B1C36B2C4B23}"/>
              </a:ext>
            </a:extLst>
          </p:cNvPr>
          <p:cNvSpPr>
            <a:spLocks noGrp="1"/>
          </p:cNvSpPr>
          <p:nvPr>
            <p:ph type="sldNum" sz="quarter" idx="12"/>
          </p:nvPr>
        </p:nvSpPr>
        <p:spPr/>
        <p:txBody>
          <a:bodyPr/>
          <a:lstStyle/>
          <a:p>
            <a:fld id="{A1DACCBE-210A-4241-B4AF-6ADF311B137A}" type="slidenum">
              <a:rPr lang="en-GB" smtClean="0"/>
              <a:t>‹#›</a:t>
            </a:fld>
            <a:endParaRPr lang="en-GB" dirty="0"/>
          </a:p>
        </p:txBody>
      </p:sp>
    </p:spTree>
    <p:extLst>
      <p:ext uri="{BB962C8B-B14F-4D97-AF65-F5344CB8AC3E}">
        <p14:creationId xmlns:p14="http://schemas.microsoft.com/office/powerpoint/2010/main" val="128284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779E6-11EF-995E-CD9E-3924D17BEE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59DC3B-D7D5-CE5D-2858-937109517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9E62BE-B675-55B8-538E-A0E5F95F8F24}"/>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54C83E44-DD85-05E7-3CA2-F47E4F367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1821F-A61E-C745-4C21-2454318BAE94}"/>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899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3986FF3-F464-276C-901E-047102567B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A3894E-E0C9-AFCF-7720-055F5951A9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CF9B4-CFED-C9AE-D732-AB4DCF1FB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0BDD14-5D8D-A852-0212-DAACCDC8A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7396B7BB-BF79-D2CC-16E9-E79796E41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7BCFA6-A439-ED49-E506-F426EDBB3E01}"/>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46861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F28DB1C2-F8AC-91EE-A7C1-829C56F539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83842B-EA2A-1AF3-128B-0320AFCFA2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61100E-5AB0-ED67-CCE8-CCE92F0AC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B713C-CCC2-D41C-A42B-933EBA9AC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0604E6-7561-0395-1F26-32910D6E0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0ADE7-28FA-E4A6-A749-E19A96BE1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C92B424-4F91-4C6A-E384-EF26275D86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DB8A2F-6596-F2A3-09B0-F06D46FA396D}"/>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62662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4B1E5E4-254E-DBD5-FCA6-338EC44E65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F2F78-E1F4-581E-687F-78BFD4DA602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D67A77B5-E599-CB49-60D1-30577884D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856574-88EF-29AB-9BC7-B70E079462E9}"/>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80275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09F171-64B7-734F-BC52-9167E85F20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39ECC645-0515-2759-D339-18DC4602F3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14B835-2825-D5F5-B89B-5ABD8D9E1D3A}"/>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605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AE6AB02-A86E-0E64-0DB4-5CE054D6E1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ACBD4-3AD6-49BD-AA78-60DA08068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2B3C-C452-9C28-E17E-FAC40E790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7B3E9-D3ED-7B6A-7833-582585772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C4AF91-ED04-E1EC-08B3-D6489D593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1408C-6842-DB42-FCD4-C426D449FC32}"/>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405055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6A86208-7DCE-509A-A3FD-C39989AFD8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933768-F823-CE41-9EAA-CDBF97A0D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39892B-7F00-C7F5-882D-D889DAF94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31C835-8B86-9D69-63C8-802625BE7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6D1F386-40EF-F472-E1F7-EFF8F198C7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6AE407-B7E5-1EE0-EA50-113EE6D41413}"/>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19750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6CFC6-C5DB-0EC5-C8A2-EAC785D67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683254-EAB4-AEB7-1B2A-FE7A7D71D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8F59129-CE8B-2DBC-D294-E103E64ECA0A}"/>
              </a:ext>
            </a:extLst>
          </p:cNvPr>
          <p:cNvSpPr>
            <a:spLocks noGrp="1"/>
          </p:cNvSpPr>
          <p:nvPr>
            <p:ph type="ftr" sz="quarter" idx="3"/>
          </p:nvPr>
        </p:nvSpPr>
        <p:spPr>
          <a:xfrm>
            <a:off x="2208362" y="6356350"/>
            <a:ext cx="59450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396B02-1084-31F9-3251-CD8375AC4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ACCBE-210A-4241-B4AF-6ADF311B137A}" type="slidenum">
              <a:rPr lang="en-GB" smtClean="0"/>
              <a:t>‹#›</a:t>
            </a:fld>
            <a:endParaRPr lang="en-GB"/>
          </a:p>
        </p:txBody>
      </p:sp>
    </p:spTree>
    <p:extLst>
      <p:ext uri="{BB962C8B-B14F-4D97-AF65-F5344CB8AC3E}">
        <p14:creationId xmlns:p14="http://schemas.microsoft.com/office/powerpoint/2010/main" val="111243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69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SzPct val="7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pngall.com/fire-truck-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pngall.com/fire-truck-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hyperlink" Target="https://www.pngall.com/fire-truck-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ngall.com/fire-truck-png/"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imee.russell@ras.ltd.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ras.ltd.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8940A-624D-3CB1-5D09-ED1D2CD651AB}"/>
              </a:ext>
            </a:extLst>
          </p:cNvPr>
          <p:cNvSpPr>
            <a:spLocks noGrp="1"/>
          </p:cNvSpPr>
          <p:nvPr>
            <p:ph type="ctrTitle"/>
          </p:nvPr>
        </p:nvSpPr>
        <p:spPr/>
        <p:txBody>
          <a:bodyPr>
            <a:normAutofit fontScale="90000"/>
          </a:bodyPr>
          <a:lstStyle/>
          <a:p>
            <a:r>
              <a:rPr lang="en-GB" dirty="0"/>
              <a:t>NaTech Hazards – What are they?  Why should we care? And what can we do?</a:t>
            </a:r>
          </a:p>
        </p:txBody>
      </p:sp>
      <p:sp>
        <p:nvSpPr>
          <p:cNvPr id="6" name="Subtitle 5">
            <a:extLst>
              <a:ext uri="{FF2B5EF4-FFF2-40B4-BE49-F238E27FC236}">
                <a16:creationId xmlns:a16="http://schemas.microsoft.com/office/drawing/2014/main" id="{D972F55D-EC0C-BC0F-6E0C-9FE9855F55A1}"/>
              </a:ext>
            </a:extLst>
          </p:cNvPr>
          <p:cNvSpPr>
            <a:spLocks noGrp="1"/>
          </p:cNvSpPr>
          <p:nvPr>
            <p:ph type="subTitle" idx="1"/>
          </p:nvPr>
        </p:nvSpPr>
        <p:spPr>
          <a:xfrm>
            <a:off x="293298" y="3668713"/>
            <a:ext cx="10374702" cy="1655762"/>
          </a:xfrm>
        </p:spPr>
        <p:txBody>
          <a:bodyPr/>
          <a:lstStyle/>
          <a:p>
            <a:r>
              <a:rPr lang="en-GB" dirty="0"/>
              <a:t>Aimee Russell</a:t>
            </a:r>
            <a:endParaRPr lang="en-GB" dirty="0">
              <a:highlight>
                <a:srgbClr val="FFFF00"/>
              </a:highlight>
            </a:endParaRPr>
          </a:p>
        </p:txBody>
      </p:sp>
    </p:spTree>
    <p:extLst>
      <p:ext uri="{BB962C8B-B14F-4D97-AF65-F5344CB8AC3E}">
        <p14:creationId xmlns:p14="http://schemas.microsoft.com/office/powerpoint/2010/main" val="9748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9D68-908E-B0D3-EBA5-CA2AB417B6C7}"/>
              </a:ext>
            </a:extLst>
          </p:cNvPr>
          <p:cNvSpPr>
            <a:spLocks noGrp="1"/>
          </p:cNvSpPr>
          <p:nvPr>
            <p:ph type="title"/>
          </p:nvPr>
        </p:nvSpPr>
        <p:spPr/>
        <p:txBody>
          <a:bodyPr/>
          <a:lstStyle/>
          <a:p>
            <a:r>
              <a:rPr lang="en-GB" dirty="0"/>
              <a:t>Understanding and Assessing the Risk </a:t>
            </a:r>
          </a:p>
        </p:txBody>
      </p:sp>
      <p:sp>
        <p:nvSpPr>
          <p:cNvPr id="4" name="Arrow: Right 3">
            <a:extLst>
              <a:ext uri="{FF2B5EF4-FFF2-40B4-BE49-F238E27FC236}">
                <a16:creationId xmlns:a16="http://schemas.microsoft.com/office/drawing/2014/main" id="{01ED8464-B88A-682B-1191-515D6F426402}"/>
              </a:ext>
            </a:extLst>
          </p:cNvPr>
          <p:cNvSpPr/>
          <p:nvPr/>
        </p:nvSpPr>
        <p:spPr>
          <a:xfrm>
            <a:off x="1209382" y="1277816"/>
            <a:ext cx="9321897" cy="5443660"/>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Freeform: Shape 4">
            <a:extLst>
              <a:ext uri="{FF2B5EF4-FFF2-40B4-BE49-F238E27FC236}">
                <a16:creationId xmlns:a16="http://schemas.microsoft.com/office/drawing/2014/main" id="{BAE269ED-E3C9-E4AB-98B8-04F4BAC9F7A9}"/>
              </a:ext>
            </a:extLst>
          </p:cNvPr>
          <p:cNvSpPr/>
          <p:nvPr/>
        </p:nvSpPr>
        <p:spPr>
          <a:xfrm>
            <a:off x="391145" y="2910914"/>
            <a:ext cx="2082004" cy="2177464"/>
          </a:xfrm>
          <a:custGeom>
            <a:avLst/>
            <a:gdLst>
              <a:gd name="connsiteX0" fmla="*/ 0 w 2082004"/>
              <a:gd name="connsiteY0" fmla="*/ 347008 h 2177464"/>
              <a:gd name="connsiteX1" fmla="*/ 347008 w 2082004"/>
              <a:gd name="connsiteY1" fmla="*/ 0 h 2177464"/>
              <a:gd name="connsiteX2" fmla="*/ 1734996 w 2082004"/>
              <a:gd name="connsiteY2" fmla="*/ 0 h 2177464"/>
              <a:gd name="connsiteX3" fmla="*/ 2082004 w 2082004"/>
              <a:gd name="connsiteY3" fmla="*/ 347008 h 2177464"/>
              <a:gd name="connsiteX4" fmla="*/ 2082004 w 2082004"/>
              <a:gd name="connsiteY4" fmla="*/ 1830456 h 2177464"/>
              <a:gd name="connsiteX5" fmla="*/ 1734996 w 2082004"/>
              <a:gd name="connsiteY5" fmla="*/ 2177464 h 2177464"/>
              <a:gd name="connsiteX6" fmla="*/ 347008 w 2082004"/>
              <a:gd name="connsiteY6" fmla="*/ 2177464 h 2177464"/>
              <a:gd name="connsiteX7" fmla="*/ 0 w 2082004"/>
              <a:gd name="connsiteY7" fmla="*/ 1830456 h 2177464"/>
              <a:gd name="connsiteX8" fmla="*/ 0 w 2082004"/>
              <a:gd name="connsiteY8" fmla="*/ 347008 h 2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004" h="2177464">
                <a:moveTo>
                  <a:pt x="0" y="347008"/>
                </a:moveTo>
                <a:cubicBezTo>
                  <a:pt x="0" y="155361"/>
                  <a:pt x="155361" y="0"/>
                  <a:pt x="347008" y="0"/>
                </a:cubicBezTo>
                <a:lnTo>
                  <a:pt x="1734996" y="0"/>
                </a:lnTo>
                <a:cubicBezTo>
                  <a:pt x="1926643" y="0"/>
                  <a:pt x="2082004" y="155361"/>
                  <a:pt x="2082004" y="347008"/>
                </a:cubicBezTo>
                <a:lnTo>
                  <a:pt x="2082004" y="1830456"/>
                </a:lnTo>
                <a:cubicBezTo>
                  <a:pt x="2082004" y="2022103"/>
                  <a:pt x="1926643" y="2177464"/>
                  <a:pt x="1734996" y="2177464"/>
                </a:cubicBezTo>
                <a:lnTo>
                  <a:pt x="347008" y="2177464"/>
                </a:lnTo>
                <a:cubicBezTo>
                  <a:pt x="155361" y="2177464"/>
                  <a:pt x="0" y="2022103"/>
                  <a:pt x="0" y="1830456"/>
                </a:cubicBezTo>
                <a:lnTo>
                  <a:pt x="0" y="34700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4025" tIns="174025" rIns="174025" bIns="174025" numCol="1" spcCol="1270" anchor="t" anchorCtr="0">
            <a:noAutofit/>
          </a:bodyPr>
          <a:lstStyle/>
          <a:p>
            <a:pPr marL="0" lvl="0" indent="0" algn="l" defTabSz="844550">
              <a:lnSpc>
                <a:spcPct val="90000"/>
              </a:lnSpc>
              <a:spcBef>
                <a:spcPct val="0"/>
              </a:spcBef>
              <a:spcAft>
                <a:spcPct val="35000"/>
              </a:spcAft>
              <a:buNone/>
            </a:pPr>
            <a:r>
              <a:rPr lang="en-GB" sz="1900" b="1" u="sng" kern="1200" dirty="0">
                <a:solidFill>
                  <a:schemeClr val="tx1"/>
                </a:solidFill>
              </a:rPr>
              <a:t>Step 1</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Identify the Natural Hazard</a:t>
            </a:r>
            <a:endParaRPr lang="en-GB" sz="1500" b="1" u="sng" kern="1200" dirty="0">
              <a:solidFill>
                <a:schemeClr val="tx1"/>
              </a:solidFill>
            </a:endParaRPr>
          </a:p>
          <a:p>
            <a:pPr marL="114300" lvl="1" indent="-114300" algn="l" defTabSz="666750">
              <a:lnSpc>
                <a:spcPct val="90000"/>
              </a:lnSpc>
              <a:spcBef>
                <a:spcPct val="0"/>
              </a:spcBef>
              <a:spcAft>
                <a:spcPct val="15000"/>
              </a:spcAft>
              <a:buChar char="•"/>
            </a:pPr>
            <a:endParaRPr lang="en-GB" sz="15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(Screening) </a:t>
            </a:r>
          </a:p>
        </p:txBody>
      </p:sp>
      <p:sp>
        <p:nvSpPr>
          <p:cNvPr id="6" name="Freeform: Shape 5">
            <a:extLst>
              <a:ext uri="{FF2B5EF4-FFF2-40B4-BE49-F238E27FC236}">
                <a16:creationId xmlns:a16="http://schemas.microsoft.com/office/drawing/2014/main" id="{AFCEDA6C-215C-4E7D-19B0-128D8A38F6D2}"/>
              </a:ext>
            </a:extLst>
          </p:cNvPr>
          <p:cNvSpPr/>
          <p:nvPr/>
        </p:nvSpPr>
        <p:spPr>
          <a:xfrm>
            <a:off x="2610237" y="2910914"/>
            <a:ext cx="2082004" cy="2177464"/>
          </a:xfrm>
          <a:custGeom>
            <a:avLst/>
            <a:gdLst>
              <a:gd name="connsiteX0" fmla="*/ 0 w 2082004"/>
              <a:gd name="connsiteY0" fmla="*/ 347008 h 2177464"/>
              <a:gd name="connsiteX1" fmla="*/ 347008 w 2082004"/>
              <a:gd name="connsiteY1" fmla="*/ 0 h 2177464"/>
              <a:gd name="connsiteX2" fmla="*/ 1734996 w 2082004"/>
              <a:gd name="connsiteY2" fmla="*/ 0 h 2177464"/>
              <a:gd name="connsiteX3" fmla="*/ 2082004 w 2082004"/>
              <a:gd name="connsiteY3" fmla="*/ 347008 h 2177464"/>
              <a:gd name="connsiteX4" fmla="*/ 2082004 w 2082004"/>
              <a:gd name="connsiteY4" fmla="*/ 1830456 h 2177464"/>
              <a:gd name="connsiteX5" fmla="*/ 1734996 w 2082004"/>
              <a:gd name="connsiteY5" fmla="*/ 2177464 h 2177464"/>
              <a:gd name="connsiteX6" fmla="*/ 347008 w 2082004"/>
              <a:gd name="connsiteY6" fmla="*/ 2177464 h 2177464"/>
              <a:gd name="connsiteX7" fmla="*/ 0 w 2082004"/>
              <a:gd name="connsiteY7" fmla="*/ 1830456 h 2177464"/>
              <a:gd name="connsiteX8" fmla="*/ 0 w 2082004"/>
              <a:gd name="connsiteY8" fmla="*/ 347008 h 2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004" h="2177464">
                <a:moveTo>
                  <a:pt x="0" y="347008"/>
                </a:moveTo>
                <a:cubicBezTo>
                  <a:pt x="0" y="155361"/>
                  <a:pt x="155361" y="0"/>
                  <a:pt x="347008" y="0"/>
                </a:cubicBezTo>
                <a:lnTo>
                  <a:pt x="1734996" y="0"/>
                </a:lnTo>
                <a:cubicBezTo>
                  <a:pt x="1926643" y="0"/>
                  <a:pt x="2082004" y="155361"/>
                  <a:pt x="2082004" y="347008"/>
                </a:cubicBezTo>
                <a:lnTo>
                  <a:pt x="2082004" y="1830456"/>
                </a:lnTo>
                <a:cubicBezTo>
                  <a:pt x="2082004" y="2022103"/>
                  <a:pt x="1926643" y="2177464"/>
                  <a:pt x="1734996" y="2177464"/>
                </a:cubicBezTo>
                <a:lnTo>
                  <a:pt x="347008" y="2177464"/>
                </a:lnTo>
                <a:cubicBezTo>
                  <a:pt x="155361" y="2177464"/>
                  <a:pt x="0" y="2022103"/>
                  <a:pt x="0" y="1830456"/>
                </a:cubicBezTo>
                <a:lnTo>
                  <a:pt x="0" y="347008"/>
                </a:lnTo>
                <a:close/>
              </a:path>
            </a:pathLst>
          </a:custGeom>
        </p:spPr>
        <p:style>
          <a:lnRef idx="2">
            <a:schemeClr val="lt1">
              <a:hueOff val="0"/>
              <a:satOff val="0"/>
              <a:lumOff val="0"/>
              <a:alphaOff val="0"/>
            </a:schemeClr>
          </a:lnRef>
          <a:fillRef idx="1">
            <a:schemeClr val="accent3">
              <a:hueOff val="-720412"/>
              <a:satOff val="12189"/>
              <a:lumOff val="-2647"/>
              <a:alphaOff val="0"/>
            </a:schemeClr>
          </a:fillRef>
          <a:effectRef idx="0">
            <a:schemeClr val="accent3">
              <a:hueOff val="-720412"/>
              <a:satOff val="12189"/>
              <a:lumOff val="-2647"/>
              <a:alphaOff val="0"/>
            </a:schemeClr>
          </a:effectRef>
          <a:fontRef idx="minor">
            <a:schemeClr val="lt1"/>
          </a:fontRef>
        </p:style>
        <p:txBody>
          <a:bodyPr spcFirstLastPara="0" vert="horz" wrap="square" lIns="174025" tIns="174025" rIns="174025" bIns="174025" numCol="1" spcCol="1270" anchor="t" anchorCtr="0">
            <a:noAutofit/>
          </a:bodyPr>
          <a:lstStyle/>
          <a:p>
            <a:pPr marL="0" lvl="0" indent="0" algn="l" defTabSz="844550">
              <a:lnSpc>
                <a:spcPct val="90000"/>
              </a:lnSpc>
              <a:spcBef>
                <a:spcPct val="0"/>
              </a:spcBef>
              <a:spcAft>
                <a:spcPct val="35000"/>
              </a:spcAft>
              <a:buNone/>
            </a:pPr>
            <a:r>
              <a:rPr lang="en-GB" sz="1900" b="1" u="sng" kern="1200" dirty="0">
                <a:solidFill>
                  <a:schemeClr val="tx1"/>
                </a:solidFill>
              </a:rPr>
              <a:t>Step 2</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Understand the </a:t>
            </a:r>
            <a:r>
              <a:rPr lang="en-GB" sz="1500" kern="1200" dirty="0" err="1">
                <a:solidFill>
                  <a:schemeClr val="tx1"/>
                </a:solidFill>
              </a:rPr>
              <a:t>NaTech</a:t>
            </a:r>
            <a:r>
              <a:rPr lang="en-GB" sz="1500" kern="1200" dirty="0">
                <a:solidFill>
                  <a:schemeClr val="tx1"/>
                </a:solidFill>
              </a:rPr>
              <a:t> Hazard</a:t>
            </a:r>
            <a:endParaRPr lang="en-GB" sz="1500" b="1" kern="1200" dirty="0">
              <a:solidFill>
                <a:schemeClr val="tx1"/>
              </a:solidFill>
            </a:endParaRPr>
          </a:p>
          <a:p>
            <a:pPr marL="114300" lvl="1" indent="-114300" algn="l" defTabSz="666750">
              <a:lnSpc>
                <a:spcPct val="90000"/>
              </a:lnSpc>
              <a:spcBef>
                <a:spcPct val="0"/>
              </a:spcBef>
              <a:spcAft>
                <a:spcPct val="15000"/>
              </a:spcAft>
              <a:buChar char="•"/>
            </a:pPr>
            <a:endParaRPr lang="en-GB" sz="1500" b="1"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(Hazard Identification) </a:t>
            </a:r>
          </a:p>
        </p:txBody>
      </p:sp>
      <p:sp>
        <p:nvSpPr>
          <p:cNvPr id="7" name="Freeform: Shape 6">
            <a:extLst>
              <a:ext uri="{FF2B5EF4-FFF2-40B4-BE49-F238E27FC236}">
                <a16:creationId xmlns:a16="http://schemas.microsoft.com/office/drawing/2014/main" id="{A9022F1F-F92F-D4B2-A8D3-9B94B84561A1}"/>
              </a:ext>
            </a:extLst>
          </p:cNvPr>
          <p:cNvSpPr/>
          <p:nvPr/>
        </p:nvSpPr>
        <p:spPr>
          <a:xfrm>
            <a:off x="4829328" y="2910914"/>
            <a:ext cx="2082004" cy="2177464"/>
          </a:xfrm>
          <a:custGeom>
            <a:avLst/>
            <a:gdLst>
              <a:gd name="connsiteX0" fmla="*/ 0 w 2082004"/>
              <a:gd name="connsiteY0" fmla="*/ 347008 h 2177464"/>
              <a:gd name="connsiteX1" fmla="*/ 347008 w 2082004"/>
              <a:gd name="connsiteY1" fmla="*/ 0 h 2177464"/>
              <a:gd name="connsiteX2" fmla="*/ 1734996 w 2082004"/>
              <a:gd name="connsiteY2" fmla="*/ 0 h 2177464"/>
              <a:gd name="connsiteX3" fmla="*/ 2082004 w 2082004"/>
              <a:gd name="connsiteY3" fmla="*/ 347008 h 2177464"/>
              <a:gd name="connsiteX4" fmla="*/ 2082004 w 2082004"/>
              <a:gd name="connsiteY4" fmla="*/ 1830456 h 2177464"/>
              <a:gd name="connsiteX5" fmla="*/ 1734996 w 2082004"/>
              <a:gd name="connsiteY5" fmla="*/ 2177464 h 2177464"/>
              <a:gd name="connsiteX6" fmla="*/ 347008 w 2082004"/>
              <a:gd name="connsiteY6" fmla="*/ 2177464 h 2177464"/>
              <a:gd name="connsiteX7" fmla="*/ 0 w 2082004"/>
              <a:gd name="connsiteY7" fmla="*/ 1830456 h 2177464"/>
              <a:gd name="connsiteX8" fmla="*/ 0 w 2082004"/>
              <a:gd name="connsiteY8" fmla="*/ 347008 h 2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004" h="2177464">
                <a:moveTo>
                  <a:pt x="0" y="347008"/>
                </a:moveTo>
                <a:cubicBezTo>
                  <a:pt x="0" y="155361"/>
                  <a:pt x="155361" y="0"/>
                  <a:pt x="347008" y="0"/>
                </a:cubicBezTo>
                <a:lnTo>
                  <a:pt x="1734996" y="0"/>
                </a:lnTo>
                <a:cubicBezTo>
                  <a:pt x="1926643" y="0"/>
                  <a:pt x="2082004" y="155361"/>
                  <a:pt x="2082004" y="347008"/>
                </a:cubicBezTo>
                <a:lnTo>
                  <a:pt x="2082004" y="1830456"/>
                </a:lnTo>
                <a:cubicBezTo>
                  <a:pt x="2082004" y="2022103"/>
                  <a:pt x="1926643" y="2177464"/>
                  <a:pt x="1734996" y="2177464"/>
                </a:cubicBezTo>
                <a:lnTo>
                  <a:pt x="347008" y="2177464"/>
                </a:lnTo>
                <a:cubicBezTo>
                  <a:pt x="155361" y="2177464"/>
                  <a:pt x="0" y="2022103"/>
                  <a:pt x="0" y="1830456"/>
                </a:cubicBezTo>
                <a:lnTo>
                  <a:pt x="0" y="347008"/>
                </a:lnTo>
                <a:close/>
              </a:path>
            </a:pathLst>
          </a:custGeom>
        </p:spPr>
        <p:style>
          <a:lnRef idx="2">
            <a:schemeClr val="lt1">
              <a:hueOff val="0"/>
              <a:satOff val="0"/>
              <a:lumOff val="0"/>
              <a:alphaOff val="0"/>
            </a:schemeClr>
          </a:lnRef>
          <a:fillRef idx="1">
            <a:schemeClr val="accent3">
              <a:hueOff val="-1440824"/>
              <a:satOff val="24378"/>
              <a:lumOff val="-5294"/>
              <a:alphaOff val="0"/>
            </a:schemeClr>
          </a:fillRef>
          <a:effectRef idx="0">
            <a:schemeClr val="accent3">
              <a:hueOff val="-1440824"/>
              <a:satOff val="24378"/>
              <a:lumOff val="-5294"/>
              <a:alphaOff val="0"/>
            </a:schemeClr>
          </a:effectRef>
          <a:fontRef idx="minor">
            <a:schemeClr val="lt1"/>
          </a:fontRef>
        </p:style>
        <p:txBody>
          <a:bodyPr spcFirstLastPara="0" vert="horz" wrap="square" lIns="174025" tIns="174025" rIns="174025" bIns="174025" numCol="1" spcCol="1270" anchor="t" anchorCtr="0">
            <a:noAutofit/>
          </a:bodyPr>
          <a:lstStyle/>
          <a:p>
            <a:pPr marL="0" lvl="0" indent="0" algn="l" defTabSz="844550">
              <a:lnSpc>
                <a:spcPct val="90000"/>
              </a:lnSpc>
              <a:spcBef>
                <a:spcPct val="0"/>
              </a:spcBef>
              <a:spcAft>
                <a:spcPct val="35000"/>
              </a:spcAft>
              <a:buNone/>
            </a:pPr>
            <a:r>
              <a:rPr lang="en-GB" sz="1900" b="1" u="sng" kern="1200" dirty="0">
                <a:solidFill>
                  <a:schemeClr val="tx1"/>
                </a:solidFill>
              </a:rPr>
              <a:t>Step 3</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Determine the Risk</a:t>
            </a:r>
          </a:p>
        </p:txBody>
      </p:sp>
      <p:sp>
        <p:nvSpPr>
          <p:cNvPr id="8" name="Freeform: Shape 7">
            <a:extLst>
              <a:ext uri="{FF2B5EF4-FFF2-40B4-BE49-F238E27FC236}">
                <a16:creationId xmlns:a16="http://schemas.microsoft.com/office/drawing/2014/main" id="{7BA80572-858A-576E-CE1A-B39935372169}"/>
              </a:ext>
            </a:extLst>
          </p:cNvPr>
          <p:cNvSpPr/>
          <p:nvPr/>
        </p:nvSpPr>
        <p:spPr>
          <a:xfrm>
            <a:off x="7048420" y="2910914"/>
            <a:ext cx="2082004" cy="2177464"/>
          </a:xfrm>
          <a:custGeom>
            <a:avLst/>
            <a:gdLst>
              <a:gd name="connsiteX0" fmla="*/ 0 w 2082004"/>
              <a:gd name="connsiteY0" fmla="*/ 347008 h 2177464"/>
              <a:gd name="connsiteX1" fmla="*/ 347008 w 2082004"/>
              <a:gd name="connsiteY1" fmla="*/ 0 h 2177464"/>
              <a:gd name="connsiteX2" fmla="*/ 1734996 w 2082004"/>
              <a:gd name="connsiteY2" fmla="*/ 0 h 2177464"/>
              <a:gd name="connsiteX3" fmla="*/ 2082004 w 2082004"/>
              <a:gd name="connsiteY3" fmla="*/ 347008 h 2177464"/>
              <a:gd name="connsiteX4" fmla="*/ 2082004 w 2082004"/>
              <a:gd name="connsiteY4" fmla="*/ 1830456 h 2177464"/>
              <a:gd name="connsiteX5" fmla="*/ 1734996 w 2082004"/>
              <a:gd name="connsiteY5" fmla="*/ 2177464 h 2177464"/>
              <a:gd name="connsiteX6" fmla="*/ 347008 w 2082004"/>
              <a:gd name="connsiteY6" fmla="*/ 2177464 h 2177464"/>
              <a:gd name="connsiteX7" fmla="*/ 0 w 2082004"/>
              <a:gd name="connsiteY7" fmla="*/ 1830456 h 2177464"/>
              <a:gd name="connsiteX8" fmla="*/ 0 w 2082004"/>
              <a:gd name="connsiteY8" fmla="*/ 347008 h 2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004" h="2177464">
                <a:moveTo>
                  <a:pt x="0" y="347008"/>
                </a:moveTo>
                <a:cubicBezTo>
                  <a:pt x="0" y="155361"/>
                  <a:pt x="155361" y="0"/>
                  <a:pt x="347008" y="0"/>
                </a:cubicBezTo>
                <a:lnTo>
                  <a:pt x="1734996" y="0"/>
                </a:lnTo>
                <a:cubicBezTo>
                  <a:pt x="1926643" y="0"/>
                  <a:pt x="2082004" y="155361"/>
                  <a:pt x="2082004" y="347008"/>
                </a:cubicBezTo>
                <a:lnTo>
                  <a:pt x="2082004" y="1830456"/>
                </a:lnTo>
                <a:cubicBezTo>
                  <a:pt x="2082004" y="2022103"/>
                  <a:pt x="1926643" y="2177464"/>
                  <a:pt x="1734996" y="2177464"/>
                </a:cubicBezTo>
                <a:lnTo>
                  <a:pt x="347008" y="2177464"/>
                </a:lnTo>
                <a:cubicBezTo>
                  <a:pt x="155361" y="2177464"/>
                  <a:pt x="0" y="2022103"/>
                  <a:pt x="0" y="1830456"/>
                </a:cubicBezTo>
                <a:lnTo>
                  <a:pt x="0" y="347008"/>
                </a:lnTo>
                <a:close/>
              </a:path>
            </a:pathLst>
          </a:custGeom>
        </p:spPr>
        <p:style>
          <a:lnRef idx="2">
            <a:schemeClr val="lt1">
              <a:hueOff val="0"/>
              <a:satOff val="0"/>
              <a:lumOff val="0"/>
              <a:alphaOff val="0"/>
            </a:schemeClr>
          </a:lnRef>
          <a:fillRef idx="1">
            <a:schemeClr val="accent3">
              <a:hueOff val="-2161236"/>
              <a:satOff val="36567"/>
              <a:lumOff val="-7941"/>
              <a:alphaOff val="0"/>
            </a:schemeClr>
          </a:fillRef>
          <a:effectRef idx="0">
            <a:schemeClr val="accent3">
              <a:hueOff val="-2161236"/>
              <a:satOff val="36567"/>
              <a:lumOff val="-7941"/>
              <a:alphaOff val="0"/>
            </a:schemeClr>
          </a:effectRef>
          <a:fontRef idx="minor">
            <a:schemeClr val="lt1"/>
          </a:fontRef>
        </p:style>
        <p:txBody>
          <a:bodyPr spcFirstLastPara="0" vert="horz" wrap="square" lIns="174025" tIns="174025" rIns="174025" bIns="174025" numCol="1" spcCol="1270" anchor="t" anchorCtr="0">
            <a:noAutofit/>
          </a:bodyPr>
          <a:lstStyle/>
          <a:p>
            <a:pPr marL="0" lvl="0" indent="0" algn="l" defTabSz="844550">
              <a:lnSpc>
                <a:spcPct val="90000"/>
              </a:lnSpc>
              <a:spcBef>
                <a:spcPct val="0"/>
              </a:spcBef>
              <a:spcAft>
                <a:spcPct val="35000"/>
              </a:spcAft>
              <a:buNone/>
            </a:pPr>
            <a:r>
              <a:rPr lang="en-GB" sz="1900" b="1" u="sng" kern="1200" dirty="0">
                <a:solidFill>
                  <a:schemeClr val="tx1"/>
                </a:solidFill>
              </a:rPr>
              <a:t>Step 4 </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Mitigation Measures</a:t>
            </a:r>
          </a:p>
          <a:p>
            <a:pPr marL="114300" lvl="1" indent="-114300" algn="l" defTabSz="666750">
              <a:lnSpc>
                <a:spcPct val="90000"/>
              </a:lnSpc>
              <a:spcBef>
                <a:spcPct val="0"/>
              </a:spcBef>
              <a:spcAft>
                <a:spcPct val="15000"/>
              </a:spcAft>
              <a:buChar char="•"/>
            </a:pPr>
            <a:r>
              <a:rPr lang="en-GB" sz="1500" kern="1200" dirty="0">
                <a:solidFill>
                  <a:schemeClr val="tx1"/>
                </a:solidFill>
              </a:rPr>
              <a:t>Safeguards</a:t>
            </a:r>
          </a:p>
          <a:p>
            <a:pPr marL="114300" lvl="1" indent="-114300" algn="l" defTabSz="666750">
              <a:lnSpc>
                <a:spcPct val="90000"/>
              </a:lnSpc>
              <a:spcBef>
                <a:spcPct val="0"/>
              </a:spcBef>
              <a:spcAft>
                <a:spcPct val="15000"/>
              </a:spcAft>
              <a:buChar char="•"/>
            </a:pPr>
            <a:r>
              <a:rPr lang="en-GB" sz="1500" kern="1200" dirty="0">
                <a:solidFill>
                  <a:schemeClr val="tx1"/>
                </a:solidFill>
              </a:rPr>
              <a:t> What More Can Be Done</a:t>
            </a:r>
          </a:p>
          <a:p>
            <a:pPr marL="114300" lvl="1" indent="-114300" algn="l" defTabSz="666750">
              <a:lnSpc>
                <a:spcPct val="90000"/>
              </a:lnSpc>
              <a:spcBef>
                <a:spcPct val="0"/>
              </a:spcBef>
              <a:spcAft>
                <a:spcPct val="15000"/>
              </a:spcAft>
              <a:buChar char="•"/>
            </a:pPr>
            <a:r>
              <a:rPr lang="en-GB" sz="1500" kern="1200" dirty="0">
                <a:solidFill>
                  <a:schemeClr val="tx1"/>
                </a:solidFill>
              </a:rPr>
              <a:t>Emergency Response </a:t>
            </a:r>
          </a:p>
        </p:txBody>
      </p:sp>
      <p:sp>
        <p:nvSpPr>
          <p:cNvPr id="10" name="Freeform: Shape 9">
            <a:extLst>
              <a:ext uri="{FF2B5EF4-FFF2-40B4-BE49-F238E27FC236}">
                <a16:creationId xmlns:a16="http://schemas.microsoft.com/office/drawing/2014/main" id="{6471B48B-ECC8-2C62-4203-85B295C8B37F}"/>
              </a:ext>
            </a:extLst>
          </p:cNvPr>
          <p:cNvSpPr/>
          <p:nvPr/>
        </p:nvSpPr>
        <p:spPr>
          <a:xfrm>
            <a:off x="9267511" y="2910914"/>
            <a:ext cx="2082004" cy="2177464"/>
          </a:xfrm>
          <a:custGeom>
            <a:avLst/>
            <a:gdLst>
              <a:gd name="connsiteX0" fmla="*/ 0 w 2082004"/>
              <a:gd name="connsiteY0" fmla="*/ 347008 h 2177464"/>
              <a:gd name="connsiteX1" fmla="*/ 347008 w 2082004"/>
              <a:gd name="connsiteY1" fmla="*/ 0 h 2177464"/>
              <a:gd name="connsiteX2" fmla="*/ 1734996 w 2082004"/>
              <a:gd name="connsiteY2" fmla="*/ 0 h 2177464"/>
              <a:gd name="connsiteX3" fmla="*/ 2082004 w 2082004"/>
              <a:gd name="connsiteY3" fmla="*/ 347008 h 2177464"/>
              <a:gd name="connsiteX4" fmla="*/ 2082004 w 2082004"/>
              <a:gd name="connsiteY4" fmla="*/ 1830456 h 2177464"/>
              <a:gd name="connsiteX5" fmla="*/ 1734996 w 2082004"/>
              <a:gd name="connsiteY5" fmla="*/ 2177464 h 2177464"/>
              <a:gd name="connsiteX6" fmla="*/ 347008 w 2082004"/>
              <a:gd name="connsiteY6" fmla="*/ 2177464 h 2177464"/>
              <a:gd name="connsiteX7" fmla="*/ 0 w 2082004"/>
              <a:gd name="connsiteY7" fmla="*/ 1830456 h 2177464"/>
              <a:gd name="connsiteX8" fmla="*/ 0 w 2082004"/>
              <a:gd name="connsiteY8" fmla="*/ 347008 h 2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004" h="2177464">
                <a:moveTo>
                  <a:pt x="0" y="347008"/>
                </a:moveTo>
                <a:cubicBezTo>
                  <a:pt x="0" y="155361"/>
                  <a:pt x="155361" y="0"/>
                  <a:pt x="347008" y="0"/>
                </a:cubicBezTo>
                <a:lnTo>
                  <a:pt x="1734996" y="0"/>
                </a:lnTo>
                <a:cubicBezTo>
                  <a:pt x="1926643" y="0"/>
                  <a:pt x="2082004" y="155361"/>
                  <a:pt x="2082004" y="347008"/>
                </a:cubicBezTo>
                <a:lnTo>
                  <a:pt x="2082004" y="1830456"/>
                </a:lnTo>
                <a:cubicBezTo>
                  <a:pt x="2082004" y="2022103"/>
                  <a:pt x="1926643" y="2177464"/>
                  <a:pt x="1734996" y="2177464"/>
                </a:cubicBezTo>
                <a:lnTo>
                  <a:pt x="347008" y="2177464"/>
                </a:lnTo>
                <a:cubicBezTo>
                  <a:pt x="155361" y="2177464"/>
                  <a:pt x="0" y="2022103"/>
                  <a:pt x="0" y="1830456"/>
                </a:cubicBezTo>
                <a:lnTo>
                  <a:pt x="0" y="347008"/>
                </a:lnTo>
                <a:close/>
              </a:path>
            </a:pathLst>
          </a:custGeom>
        </p:spPr>
        <p:style>
          <a:lnRef idx="2">
            <a:schemeClr val="lt1">
              <a:hueOff val="0"/>
              <a:satOff val="0"/>
              <a:lumOff val="0"/>
              <a:alphaOff val="0"/>
            </a:schemeClr>
          </a:lnRef>
          <a:fillRef idx="1">
            <a:schemeClr val="accent3">
              <a:hueOff val="-2881648"/>
              <a:satOff val="48756"/>
              <a:lumOff val="-10588"/>
              <a:alphaOff val="0"/>
            </a:schemeClr>
          </a:fillRef>
          <a:effectRef idx="0">
            <a:schemeClr val="accent3">
              <a:hueOff val="-2881648"/>
              <a:satOff val="48756"/>
              <a:lumOff val="-10588"/>
              <a:alphaOff val="0"/>
            </a:schemeClr>
          </a:effectRef>
          <a:fontRef idx="minor">
            <a:schemeClr val="lt1"/>
          </a:fontRef>
        </p:style>
        <p:txBody>
          <a:bodyPr spcFirstLastPara="0" vert="horz" wrap="square" lIns="174025" tIns="174025" rIns="174025" bIns="174025" numCol="1" spcCol="1270" anchor="t" anchorCtr="0">
            <a:noAutofit/>
          </a:bodyPr>
          <a:lstStyle/>
          <a:p>
            <a:pPr marL="0" lvl="0" indent="0" algn="l" defTabSz="844550">
              <a:lnSpc>
                <a:spcPct val="90000"/>
              </a:lnSpc>
              <a:spcBef>
                <a:spcPct val="0"/>
              </a:spcBef>
              <a:spcAft>
                <a:spcPct val="35000"/>
              </a:spcAft>
              <a:buNone/>
            </a:pPr>
            <a:r>
              <a:rPr lang="en-GB" sz="1900" b="1" u="sng" kern="1200" dirty="0">
                <a:solidFill>
                  <a:schemeClr val="tx1"/>
                </a:solidFill>
              </a:rPr>
              <a:t>Step 5</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Climate Change</a:t>
            </a:r>
          </a:p>
        </p:txBody>
      </p:sp>
    </p:spTree>
    <p:extLst>
      <p:ext uri="{BB962C8B-B14F-4D97-AF65-F5344CB8AC3E}">
        <p14:creationId xmlns:p14="http://schemas.microsoft.com/office/powerpoint/2010/main" val="31881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2E60-EBA4-BA74-196B-B8E456A944F0}"/>
              </a:ext>
            </a:extLst>
          </p:cNvPr>
          <p:cNvSpPr>
            <a:spLocks noGrp="1"/>
          </p:cNvSpPr>
          <p:nvPr>
            <p:ph type="title"/>
          </p:nvPr>
        </p:nvSpPr>
        <p:spPr/>
        <p:txBody>
          <a:bodyPr/>
          <a:lstStyle/>
          <a:p>
            <a:r>
              <a:rPr lang="en-GB" dirty="0"/>
              <a:t>Step 1 – Identify the Natural Hazard</a:t>
            </a:r>
          </a:p>
        </p:txBody>
      </p:sp>
      <p:sp>
        <p:nvSpPr>
          <p:cNvPr id="3" name="Content Placeholder 2">
            <a:extLst>
              <a:ext uri="{FF2B5EF4-FFF2-40B4-BE49-F238E27FC236}">
                <a16:creationId xmlns:a16="http://schemas.microsoft.com/office/drawing/2014/main" id="{CCB573A3-4784-7DDB-BAF8-50D8112960B6}"/>
              </a:ext>
            </a:extLst>
          </p:cNvPr>
          <p:cNvSpPr>
            <a:spLocks noGrp="1"/>
          </p:cNvSpPr>
          <p:nvPr>
            <p:ph idx="1"/>
          </p:nvPr>
        </p:nvSpPr>
        <p:spPr/>
        <p:txBody>
          <a:bodyPr/>
          <a:lstStyle/>
          <a:p>
            <a:pPr>
              <a:lnSpc>
                <a:spcPct val="100000"/>
              </a:lnSpc>
            </a:pPr>
            <a:r>
              <a:rPr lang="en-GB" dirty="0"/>
              <a:t>What are the natural hazards of concern?</a:t>
            </a:r>
          </a:p>
          <a:p>
            <a:pPr>
              <a:lnSpc>
                <a:spcPct val="100000"/>
              </a:lnSpc>
            </a:pPr>
            <a:r>
              <a:rPr lang="en-GB" dirty="0"/>
              <a:t>Are there any secondary or associated hazards?</a:t>
            </a:r>
          </a:p>
          <a:p>
            <a:pPr>
              <a:lnSpc>
                <a:spcPct val="100000"/>
              </a:lnSpc>
            </a:pPr>
            <a:r>
              <a:rPr lang="en-GB" dirty="0"/>
              <a:t>Are there any natural hazards which can be ruled out? </a:t>
            </a:r>
            <a:br>
              <a:rPr lang="en-GB" dirty="0"/>
            </a:br>
            <a:r>
              <a:rPr lang="en-GB" dirty="0"/>
              <a:t>For example;</a:t>
            </a:r>
          </a:p>
          <a:p>
            <a:pPr lvl="1">
              <a:lnSpc>
                <a:spcPct val="100000"/>
              </a:lnSpc>
            </a:pPr>
            <a:r>
              <a:rPr lang="en-GB" dirty="0"/>
              <a:t>Extinct volcanoes</a:t>
            </a:r>
          </a:p>
          <a:p>
            <a:pPr lvl="1">
              <a:lnSpc>
                <a:spcPct val="100000"/>
              </a:lnSpc>
            </a:pPr>
            <a:r>
              <a:rPr lang="en-GB" dirty="0"/>
              <a:t>Coastal flood risk to inland areas or landlocked countries </a:t>
            </a:r>
          </a:p>
          <a:p>
            <a:pPr>
              <a:lnSpc>
                <a:spcPct val="100000"/>
              </a:lnSpc>
            </a:pPr>
            <a:r>
              <a:rPr lang="en-GB" dirty="0"/>
              <a:t>Be careful not to rule out things on the basis it hasn’t occurred in decades</a:t>
            </a:r>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23895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6B13-7875-D2DA-78F0-DDCB69705E54}"/>
              </a:ext>
            </a:extLst>
          </p:cNvPr>
          <p:cNvSpPr>
            <a:spLocks noGrp="1"/>
          </p:cNvSpPr>
          <p:nvPr>
            <p:ph type="title"/>
          </p:nvPr>
        </p:nvSpPr>
        <p:spPr/>
        <p:txBody>
          <a:bodyPr/>
          <a:lstStyle/>
          <a:p>
            <a:r>
              <a:rPr lang="en-GB" dirty="0"/>
              <a:t>Step 2 – Understand the NaTech Hazards</a:t>
            </a:r>
          </a:p>
        </p:txBody>
      </p:sp>
      <p:sp>
        <p:nvSpPr>
          <p:cNvPr id="24" name="Content Placeholder 2">
            <a:extLst>
              <a:ext uri="{FF2B5EF4-FFF2-40B4-BE49-F238E27FC236}">
                <a16:creationId xmlns:a16="http://schemas.microsoft.com/office/drawing/2014/main" id="{EE32C2FD-55A2-0C1C-6C8A-91E61735DBA3}"/>
              </a:ext>
            </a:extLst>
          </p:cNvPr>
          <p:cNvSpPr>
            <a:spLocks noGrp="1"/>
          </p:cNvSpPr>
          <p:nvPr>
            <p:ph idx="1"/>
          </p:nvPr>
        </p:nvSpPr>
        <p:spPr>
          <a:xfrm>
            <a:off x="838200" y="1825625"/>
            <a:ext cx="10515600" cy="4351338"/>
          </a:xfrm>
        </p:spPr>
        <p:txBody>
          <a:bodyPr/>
          <a:lstStyle/>
          <a:p>
            <a:r>
              <a:rPr lang="en-GB" dirty="0"/>
              <a:t>How will my site be impacted by a natural hazard?</a:t>
            </a:r>
          </a:p>
          <a:p>
            <a:pPr lvl="1"/>
            <a:r>
              <a:rPr lang="en-GB" dirty="0"/>
              <a:t>What are the direct impacts?</a:t>
            </a:r>
          </a:p>
          <a:p>
            <a:pPr lvl="1"/>
            <a:r>
              <a:rPr lang="en-GB" dirty="0"/>
              <a:t>What are the indirect impacts?</a:t>
            </a:r>
          </a:p>
          <a:p>
            <a:pPr lvl="1"/>
            <a:endParaRPr lang="en-GB" dirty="0"/>
          </a:p>
          <a:p>
            <a:r>
              <a:rPr lang="en-GB" dirty="0"/>
              <a:t>Let’s look at some direct impacts</a:t>
            </a:r>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257170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4686345" y="1329188"/>
            <a:ext cx="2899761" cy="815786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4E5DF92-D980-F5D1-0370-5AA1A161F1ED}"/>
              </a:ext>
            </a:extLst>
          </p:cNvPr>
          <p:cNvSpPr/>
          <p:nvPr/>
        </p:nvSpPr>
        <p:spPr>
          <a:xfrm>
            <a:off x="9579235" y="1765300"/>
            <a:ext cx="2611437" cy="50927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BE56C5-35E6-63CB-2BCB-6C3DF783FE08}"/>
              </a:ext>
            </a:extLst>
          </p:cNvPr>
          <p:cNvSpPr/>
          <p:nvPr/>
        </p:nvSpPr>
        <p:spPr>
          <a:xfrm>
            <a:off x="2154417" y="1762735"/>
            <a:ext cx="7804329" cy="3846606"/>
          </a:xfrm>
          <a:prstGeom prst="rect">
            <a:avLst/>
          </a:prstGeom>
          <a:solidFill>
            <a:schemeClr val="bg1">
              <a:lumMod val="95000"/>
            </a:schemeClr>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reeform: Shape 51">
            <a:extLst>
              <a:ext uri="{FF2B5EF4-FFF2-40B4-BE49-F238E27FC236}">
                <a16:creationId xmlns:a16="http://schemas.microsoft.com/office/drawing/2014/main" id="{8812FFC2-1E24-C283-EA0C-AC4C0E8B842E}"/>
              </a:ext>
            </a:extLst>
          </p:cNvPr>
          <p:cNvSpPr/>
          <p:nvPr/>
        </p:nvSpPr>
        <p:spPr>
          <a:xfrm>
            <a:off x="2044700" y="-38100"/>
            <a:ext cx="10166350" cy="1860550"/>
          </a:xfrm>
          <a:custGeom>
            <a:avLst/>
            <a:gdLst>
              <a:gd name="connsiteX0" fmla="*/ 7867650 w 10166350"/>
              <a:gd name="connsiteY0" fmla="*/ 1778000 h 1860550"/>
              <a:gd name="connsiteX1" fmla="*/ 0 w 10166350"/>
              <a:gd name="connsiteY1" fmla="*/ 1778000 h 1860550"/>
              <a:gd name="connsiteX2" fmla="*/ 266700 w 10166350"/>
              <a:gd name="connsiteY2" fmla="*/ 1206500 h 1860550"/>
              <a:gd name="connsiteX3" fmla="*/ 450850 w 10166350"/>
              <a:gd name="connsiteY3" fmla="*/ 1117600 h 1860550"/>
              <a:gd name="connsiteX4" fmla="*/ 1117600 w 10166350"/>
              <a:gd name="connsiteY4" fmla="*/ 1187450 h 1860550"/>
              <a:gd name="connsiteX5" fmla="*/ 1727200 w 10166350"/>
              <a:gd name="connsiteY5" fmla="*/ 1092200 h 1860550"/>
              <a:gd name="connsiteX6" fmla="*/ 2317750 w 10166350"/>
              <a:gd name="connsiteY6" fmla="*/ 1149350 h 1860550"/>
              <a:gd name="connsiteX7" fmla="*/ 3041650 w 10166350"/>
              <a:gd name="connsiteY7" fmla="*/ 1111250 h 1860550"/>
              <a:gd name="connsiteX8" fmla="*/ 3105150 w 10166350"/>
              <a:gd name="connsiteY8" fmla="*/ 1085850 h 1860550"/>
              <a:gd name="connsiteX9" fmla="*/ 3962400 w 10166350"/>
              <a:gd name="connsiteY9" fmla="*/ 1092200 h 1860550"/>
              <a:gd name="connsiteX10" fmla="*/ 4946650 w 10166350"/>
              <a:gd name="connsiteY10" fmla="*/ 1136650 h 1860550"/>
              <a:gd name="connsiteX11" fmla="*/ 5797550 w 10166350"/>
              <a:gd name="connsiteY11" fmla="*/ 933450 h 1860550"/>
              <a:gd name="connsiteX12" fmla="*/ 6489700 w 10166350"/>
              <a:gd name="connsiteY12" fmla="*/ 654050 h 1860550"/>
              <a:gd name="connsiteX13" fmla="*/ 7080250 w 10166350"/>
              <a:gd name="connsiteY13" fmla="*/ 63500 h 1860550"/>
              <a:gd name="connsiteX14" fmla="*/ 10077450 w 10166350"/>
              <a:gd name="connsiteY14" fmla="*/ 31750 h 1860550"/>
              <a:gd name="connsiteX15" fmla="*/ 10166350 w 10166350"/>
              <a:gd name="connsiteY15" fmla="*/ 0 h 1860550"/>
              <a:gd name="connsiteX16" fmla="*/ 10166350 w 10166350"/>
              <a:gd name="connsiteY16" fmla="*/ 1860550 h 1860550"/>
              <a:gd name="connsiteX17" fmla="*/ 7867650 w 10166350"/>
              <a:gd name="connsiteY17" fmla="*/ 177800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350" h="1860550">
                <a:moveTo>
                  <a:pt x="7867650" y="1778000"/>
                </a:moveTo>
                <a:lnTo>
                  <a:pt x="0" y="1778000"/>
                </a:lnTo>
                <a:lnTo>
                  <a:pt x="266700" y="1206500"/>
                </a:lnTo>
                <a:lnTo>
                  <a:pt x="450850" y="1117600"/>
                </a:lnTo>
                <a:lnTo>
                  <a:pt x="1117600" y="1187450"/>
                </a:lnTo>
                <a:lnTo>
                  <a:pt x="1727200" y="1092200"/>
                </a:lnTo>
                <a:lnTo>
                  <a:pt x="2317750" y="1149350"/>
                </a:lnTo>
                <a:lnTo>
                  <a:pt x="3041650" y="1111250"/>
                </a:lnTo>
                <a:lnTo>
                  <a:pt x="3105150" y="1085850"/>
                </a:lnTo>
                <a:lnTo>
                  <a:pt x="3962400" y="1092200"/>
                </a:lnTo>
                <a:lnTo>
                  <a:pt x="4946650" y="1136650"/>
                </a:lnTo>
                <a:lnTo>
                  <a:pt x="5797550" y="933450"/>
                </a:lnTo>
                <a:lnTo>
                  <a:pt x="6489700" y="654050"/>
                </a:lnTo>
                <a:lnTo>
                  <a:pt x="7080250" y="63500"/>
                </a:lnTo>
                <a:lnTo>
                  <a:pt x="10077450" y="31750"/>
                </a:lnTo>
                <a:lnTo>
                  <a:pt x="10166350" y="0"/>
                </a:lnTo>
                <a:lnTo>
                  <a:pt x="10166350" y="1860550"/>
                </a:lnTo>
                <a:lnTo>
                  <a:pt x="7867650" y="1778000"/>
                </a:lnTo>
                <a:close/>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a:p>
            <a:pPr algn="ctr"/>
            <a:r>
              <a:rPr lang="en-GB" dirty="0"/>
              <a:t>s</a:t>
            </a:r>
          </a:p>
        </p:txBody>
      </p:sp>
      <p:sp>
        <p:nvSpPr>
          <p:cNvPr id="45" name="Rectangle 44">
            <a:extLst>
              <a:ext uri="{FF2B5EF4-FFF2-40B4-BE49-F238E27FC236}">
                <a16:creationId xmlns:a16="http://schemas.microsoft.com/office/drawing/2014/main" id="{3BD27745-DB75-B5F3-B83F-D68F2108F356}"/>
              </a:ext>
            </a:extLst>
          </p:cNvPr>
          <p:cNvSpPr/>
          <p:nvPr/>
        </p:nvSpPr>
        <p:spPr>
          <a:xfrm>
            <a:off x="-88688" y="1209755"/>
            <a:ext cx="2244637" cy="5648246"/>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0BDA196-5E3B-1861-02D5-FEFA616104A4}"/>
              </a:ext>
            </a:extLst>
          </p:cNvPr>
          <p:cNvSpPr txBox="1"/>
          <p:nvPr/>
        </p:nvSpPr>
        <p:spPr>
          <a:xfrm>
            <a:off x="9059016" y="5364746"/>
            <a:ext cx="1015021" cy="261610"/>
          </a:xfrm>
          <a:prstGeom prst="rect">
            <a:avLst/>
          </a:prstGeom>
          <a:noFill/>
        </p:spPr>
        <p:txBody>
          <a:bodyPr wrap="none" rtlCol="0">
            <a:spAutoFit/>
          </a:bodyPr>
          <a:lstStyle/>
          <a:p>
            <a:r>
              <a:rPr lang="en-GB" sz="1050" dirty="0"/>
              <a:t>Site Boundary </a:t>
            </a:r>
          </a:p>
        </p:txBody>
      </p:sp>
      <p:sp>
        <p:nvSpPr>
          <p:cNvPr id="49" name="Freeform: Shape 48">
            <a:extLst>
              <a:ext uri="{FF2B5EF4-FFF2-40B4-BE49-F238E27FC236}">
                <a16:creationId xmlns:a16="http://schemas.microsoft.com/office/drawing/2014/main" id="{1620A50C-E67F-4BCF-ADAD-D989AA6DCF7B}"/>
              </a:ext>
            </a:extLst>
          </p:cNvPr>
          <p:cNvSpPr/>
          <p:nvPr/>
        </p:nvSpPr>
        <p:spPr>
          <a:xfrm>
            <a:off x="-142686" y="1107448"/>
            <a:ext cx="2552700" cy="6026150"/>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Rectangle 12">
            <a:extLst>
              <a:ext uri="{FF2B5EF4-FFF2-40B4-BE49-F238E27FC236}">
                <a16:creationId xmlns:a16="http://schemas.microsoft.com/office/drawing/2014/main" id="{3A046AAD-391C-48C6-342F-D01BD93E399F}"/>
              </a:ext>
            </a:extLst>
          </p:cNvPr>
          <p:cNvSpPr/>
          <p:nvPr/>
        </p:nvSpPr>
        <p:spPr>
          <a:xfrm>
            <a:off x="3824046" y="4870962"/>
            <a:ext cx="1886473" cy="55484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54" name="Freeform: Shape 53">
            <a:extLst>
              <a:ext uri="{FF2B5EF4-FFF2-40B4-BE49-F238E27FC236}">
                <a16:creationId xmlns:a16="http://schemas.microsoft.com/office/drawing/2014/main" id="{BC988239-C19D-E2EE-8AD7-A6E589F2D3CD}"/>
              </a:ext>
            </a:extLst>
          </p:cNvPr>
          <p:cNvSpPr/>
          <p:nvPr/>
        </p:nvSpPr>
        <p:spPr>
          <a:xfrm>
            <a:off x="-63500" y="-82550"/>
            <a:ext cx="12255500" cy="1371600"/>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C4371028-30E2-B331-32E7-1B9E495A3836}"/>
              </a:ext>
            </a:extLst>
          </p:cNvPr>
          <p:cNvSpPr/>
          <p:nvPr/>
        </p:nvSpPr>
        <p:spPr>
          <a:xfrm>
            <a:off x="2155736" y="6672245"/>
            <a:ext cx="7769314" cy="185755"/>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53E8799-60D2-6ADC-7187-61F5EBDAC0AE}"/>
              </a:ext>
            </a:extLst>
          </p:cNvPr>
          <p:cNvSpPr/>
          <p:nvPr/>
        </p:nvSpPr>
        <p:spPr>
          <a:xfrm>
            <a:off x="7042571" y="4567935"/>
            <a:ext cx="1396104" cy="7026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Control room </a:t>
            </a:r>
          </a:p>
        </p:txBody>
      </p:sp>
      <p:sp>
        <p:nvSpPr>
          <p:cNvPr id="42" name="Rectangle 41">
            <a:extLst>
              <a:ext uri="{FF2B5EF4-FFF2-40B4-BE49-F238E27FC236}">
                <a16:creationId xmlns:a16="http://schemas.microsoft.com/office/drawing/2014/main" id="{FF29D7BC-B088-A996-9108-0B33C21FB51C}"/>
              </a:ext>
            </a:extLst>
          </p:cNvPr>
          <p:cNvSpPr/>
          <p:nvPr/>
        </p:nvSpPr>
        <p:spPr>
          <a:xfrm>
            <a:off x="2226800" y="4612351"/>
            <a:ext cx="625016" cy="45849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Switch room 1</a:t>
            </a:r>
          </a:p>
        </p:txBody>
      </p:sp>
      <p:sp>
        <p:nvSpPr>
          <p:cNvPr id="48" name="Rectangle 47">
            <a:extLst>
              <a:ext uri="{FF2B5EF4-FFF2-40B4-BE49-F238E27FC236}">
                <a16:creationId xmlns:a16="http://schemas.microsoft.com/office/drawing/2014/main" id="{625D7471-86C6-C78C-6B4B-52043A4D7161}"/>
              </a:ext>
            </a:extLst>
          </p:cNvPr>
          <p:cNvSpPr/>
          <p:nvPr/>
        </p:nvSpPr>
        <p:spPr>
          <a:xfrm>
            <a:off x="2230616" y="5153563"/>
            <a:ext cx="984250" cy="36933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900" dirty="0">
                <a:solidFill>
                  <a:schemeClr val="dk1"/>
                </a:solidFill>
              </a:rPr>
              <a:t>Emergency Generator </a:t>
            </a:r>
          </a:p>
        </p:txBody>
      </p:sp>
      <p:sp>
        <p:nvSpPr>
          <p:cNvPr id="10" name="Rectangle 9">
            <a:extLst>
              <a:ext uri="{FF2B5EF4-FFF2-40B4-BE49-F238E27FC236}">
                <a16:creationId xmlns:a16="http://schemas.microsoft.com/office/drawing/2014/main" id="{98F7EED2-87C8-91A5-F014-759631C8FCAA}"/>
              </a:ext>
            </a:extLst>
          </p:cNvPr>
          <p:cNvSpPr/>
          <p:nvPr/>
        </p:nvSpPr>
        <p:spPr>
          <a:xfrm>
            <a:off x="5709199" y="4870963"/>
            <a:ext cx="735106" cy="133435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55" name="Group 54">
            <a:extLst>
              <a:ext uri="{FF2B5EF4-FFF2-40B4-BE49-F238E27FC236}">
                <a16:creationId xmlns:a16="http://schemas.microsoft.com/office/drawing/2014/main" id="{1F6E4CFF-8C31-3912-05C5-D0285C6D0B14}"/>
              </a:ext>
            </a:extLst>
          </p:cNvPr>
          <p:cNvGrpSpPr/>
          <p:nvPr/>
        </p:nvGrpSpPr>
        <p:grpSpPr>
          <a:xfrm>
            <a:off x="3917983" y="4453086"/>
            <a:ext cx="1824358" cy="760178"/>
            <a:chOff x="695688" y="1517648"/>
            <a:chExt cx="4004284" cy="1539877"/>
          </a:xfrm>
        </p:grpSpPr>
        <p:sp>
          <p:nvSpPr>
            <p:cNvPr id="28" name="Rectangle 27">
              <a:extLst>
                <a:ext uri="{FF2B5EF4-FFF2-40B4-BE49-F238E27FC236}">
                  <a16:creationId xmlns:a16="http://schemas.microsoft.com/office/drawing/2014/main" id="{8E17DD66-41D2-5D78-FAE9-7CB7FDEC28B1}"/>
                </a:ext>
              </a:extLst>
            </p:cNvPr>
            <p:cNvSpPr/>
            <p:nvPr/>
          </p:nvSpPr>
          <p:spPr>
            <a:xfrm>
              <a:off x="1820532" y="1517648"/>
              <a:ext cx="2830713" cy="1273802"/>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bg1"/>
                  </a:solidFill>
                </a:rPr>
                <a:t>Road Tanker</a:t>
              </a:r>
            </a:p>
          </p:txBody>
        </p:sp>
        <p:sp>
          <p:nvSpPr>
            <p:cNvPr id="29" name="Flowchart: Manual Input 28">
              <a:extLst>
                <a:ext uri="{FF2B5EF4-FFF2-40B4-BE49-F238E27FC236}">
                  <a16:creationId xmlns:a16="http://schemas.microsoft.com/office/drawing/2014/main" id="{C809834F-60C4-64EB-D3AA-F54297C6E323}"/>
                </a:ext>
              </a:extLst>
            </p:cNvPr>
            <p:cNvSpPr/>
            <p:nvPr/>
          </p:nvSpPr>
          <p:spPr>
            <a:xfrm>
              <a:off x="712522" y="2241336"/>
              <a:ext cx="353420" cy="532204"/>
            </a:xfrm>
            <a:prstGeom prst="flowChartManualInp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5" name="Rectangle 34">
              <a:extLst>
                <a:ext uri="{FF2B5EF4-FFF2-40B4-BE49-F238E27FC236}">
                  <a16:creationId xmlns:a16="http://schemas.microsoft.com/office/drawing/2014/main" id="{99A0C349-7EB7-D86B-7568-078364A3F324}"/>
                </a:ext>
              </a:extLst>
            </p:cNvPr>
            <p:cNvSpPr/>
            <p:nvPr/>
          </p:nvSpPr>
          <p:spPr>
            <a:xfrm>
              <a:off x="1028671" y="1788038"/>
              <a:ext cx="677465" cy="992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9" name="Oval 38">
              <a:extLst>
                <a:ext uri="{FF2B5EF4-FFF2-40B4-BE49-F238E27FC236}">
                  <a16:creationId xmlns:a16="http://schemas.microsoft.com/office/drawing/2014/main" id="{47B850F9-6F80-6952-EDE0-7D79A2F182C6}"/>
                </a:ext>
              </a:extLst>
            </p:cNvPr>
            <p:cNvSpPr/>
            <p:nvPr/>
          </p:nvSpPr>
          <p:spPr>
            <a:xfrm>
              <a:off x="695688" y="275893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3" name="Oval 42">
              <a:extLst>
                <a:ext uri="{FF2B5EF4-FFF2-40B4-BE49-F238E27FC236}">
                  <a16:creationId xmlns:a16="http://schemas.microsoft.com/office/drawing/2014/main" id="{B7BD09E7-86AD-CFEF-22F4-75A8CE5D2B2C}"/>
                </a:ext>
              </a:extLst>
            </p:cNvPr>
            <p:cNvSpPr/>
            <p:nvPr/>
          </p:nvSpPr>
          <p:spPr>
            <a:xfrm>
              <a:off x="1327422" y="274382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44" name="Oval 43">
              <a:extLst>
                <a:ext uri="{FF2B5EF4-FFF2-40B4-BE49-F238E27FC236}">
                  <a16:creationId xmlns:a16="http://schemas.microsoft.com/office/drawing/2014/main" id="{7A002751-5755-E112-5496-DAF7801B49E2}"/>
                </a:ext>
              </a:extLst>
            </p:cNvPr>
            <p:cNvSpPr/>
            <p:nvPr/>
          </p:nvSpPr>
          <p:spPr>
            <a:xfrm>
              <a:off x="1860651" y="275729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7" name="Oval 46">
              <a:extLst>
                <a:ext uri="{FF2B5EF4-FFF2-40B4-BE49-F238E27FC236}">
                  <a16:creationId xmlns:a16="http://schemas.microsoft.com/office/drawing/2014/main" id="{10FFA3E9-693F-CD93-47F7-01AFBCE422AD}"/>
                </a:ext>
              </a:extLst>
            </p:cNvPr>
            <p:cNvSpPr/>
            <p:nvPr/>
          </p:nvSpPr>
          <p:spPr>
            <a:xfrm>
              <a:off x="2492385"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50" name="Oval 49">
              <a:extLst>
                <a:ext uri="{FF2B5EF4-FFF2-40B4-BE49-F238E27FC236}">
                  <a16:creationId xmlns:a16="http://schemas.microsoft.com/office/drawing/2014/main" id="{D0D256C4-6190-3A8E-33A4-A52361D873B4}"/>
                </a:ext>
              </a:extLst>
            </p:cNvPr>
            <p:cNvSpPr/>
            <p:nvPr/>
          </p:nvSpPr>
          <p:spPr>
            <a:xfrm>
              <a:off x="3714818"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51" name="Oval 50">
              <a:extLst>
                <a:ext uri="{FF2B5EF4-FFF2-40B4-BE49-F238E27FC236}">
                  <a16:creationId xmlns:a16="http://schemas.microsoft.com/office/drawing/2014/main" id="{F1701B14-B3C7-F6DB-8A64-E4F5921BAFD1}"/>
                </a:ext>
              </a:extLst>
            </p:cNvPr>
            <p:cNvSpPr/>
            <p:nvPr/>
          </p:nvSpPr>
          <p:spPr>
            <a:xfrm>
              <a:off x="4346552" y="272707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grpSp>
      <p:sp>
        <p:nvSpPr>
          <p:cNvPr id="57" name="Rectangle 56">
            <a:extLst>
              <a:ext uri="{FF2B5EF4-FFF2-40B4-BE49-F238E27FC236}">
                <a16:creationId xmlns:a16="http://schemas.microsoft.com/office/drawing/2014/main" id="{7850F0B2-2F06-8AAD-F006-76A5BA503C61}"/>
              </a:ext>
            </a:extLst>
          </p:cNvPr>
          <p:cNvSpPr/>
          <p:nvPr/>
        </p:nvSpPr>
        <p:spPr>
          <a:xfrm>
            <a:off x="2401363" y="3525978"/>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44" name="Group 143">
            <a:extLst>
              <a:ext uri="{FF2B5EF4-FFF2-40B4-BE49-F238E27FC236}">
                <a16:creationId xmlns:a16="http://schemas.microsoft.com/office/drawing/2014/main" id="{25FF1755-D5BA-739C-A00E-BA7EAACF7FD3}"/>
              </a:ext>
            </a:extLst>
          </p:cNvPr>
          <p:cNvGrpSpPr/>
          <p:nvPr/>
        </p:nvGrpSpPr>
        <p:grpSpPr>
          <a:xfrm>
            <a:off x="2933153" y="3599287"/>
            <a:ext cx="299269" cy="351193"/>
            <a:chOff x="2934472" y="3599287"/>
            <a:chExt cx="299269" cy="351193"/>
          </a:xfrm>
        </p:grpSpPr>
        <p:sp>
          <p:nvSpPr>
            <p:cNvPr id="66" name="Isosceles Triangle 65">
              <a:extLst>
                <a:ext uri="{FF2B5EF4-FFF2-40B4-BE49-F238E27FC236}">
                  <a16:creationId xmlns:a16="http://schemas.microsoft.com/office/drawing/2014/main" id="{E53AE383-C6D0-8CF6-4191-D8B05DB465CE}"/>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E94EC36-BE1C-0072-4C8C-20AAC5BFA8DD}"/>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Connector: Elbow 70">
            <a:extLst>
              <a:ext uri="{FF2B5EF4-FFF2-40B4-BE49-F238E27FC236}">
                <a16:creationId xmlns:a16="http://schemas.microsoft.com/office/drawing/2014/main" id="{51742D9D-9B5D-13E9-7596-8CDE1D872DCC}"/>
              </a:ext>
            </a:extLst>
          </p:cNvPr>
          <p:cNvCxnSpPr>
            <a:cxnSpLocks/>
            <a:stCxn id="67" idx="6"/>
            <a:endCxn id="63" idx="3"/>
          </p:cNvCxnSpPr>
          <p:nvPr/>
        </p:nvCxnSpPr>
        <p:spPr>
          <a:xfrm flipV="1">
            <a:off x="3232422" y="2917342"/>
            <a:ext cx="2215276" cy="814985"/>
          </a:xfrm>
          <a:prstGeom prst="bentConnector3">
            <a:avLst>
              <a:gd name="adj1" fmla="val 110319"/>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6C1FC11B-D854-2492-DE14-6C964C5ADFBA}"/>
              </a:ext>
            </a:extLst>
          </p:cNvPr>
          <p:cNvSpPr/>
          <p:nvPr/>
        </p:nvSpPr>
        <p:spPr>
          <a:xfrm>
            <a:off x="5827095" y="215273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a:extLst>
              <a:ext uri="{FF2B5EF4-FFF2-40B4-BE49-F238E27FC236}">
                <a16:creationId xmlns:a16="http://schemas.microsoft.com/office/drawing/2014/main" id="{4518E1B5-46BB-097C-5DBB-2B56785D03CB}"/>
              </a:ext>
            </a:extLst>
          </p:cNvPr>
          <p:cNvSpPr txBox="1"/>
          <p:nvPr/>
        </p:nvSpPr>
        <p:spPr>
          <a:xfrm>
            <a:off x="6000875" y="1936323"/>
            <a:ext cx="999044" cy="230832"/>
          </a:xfrm>
          <a:prstGeom prst="rect">
            <a:avLst/>
          </a:prstGeom>
          <a:noFill/>
        </p:spPr>
        <p:txBody>
          <a:bodyPr wrap="square" rtlCol="0">
            <a:spAutoFit/>
          </a:bodyPr>
          <a:lstStyle/>
          <a:p>
            <a:r>
              <a:rPr lang="en-GB" sz="900" dirty="0"/>
              <a:t>Import Pipework</a:t>
            </a:r>
          </a:p>
        </p:txBody>
      </p:sp>
      <p:sp>
        <p:nvSpPr>
          <p:cNvPr id="110" name="Rectangle 109">
            <a:extLst>
              <a:ext uri="{FF2B5EF4-FFF2-40B4-BE49-F238E27FC236}">
                <a16:creationId xmlns:a16="http://schemas.microsoft.com/office/drawing/2014/main" id="{E836FD80-5708-7726-8A1E-998ED85ED155}"/>
              </a:ext>
            </a:extLst>
          </p:cNvPr>
          <p:cNvSpPr/>
          <p:nvPr/>
        </p:nvSpPr>
        <p:spPr>
          <a:xfrm>
            <a:off x="8475940" y="4470182"/>
            <a:ext cx="1399987" cy="8149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Mess room </a:t>
            </a:r>
          </a:p>
        </p:txBody>
      </p:sp>
      <p:grpSp>
        <p:nvGrpSpPr>
          <p:cNvPr id="128" name="Group 127">
            <a:extLst>
              <a:ext uri="{FF2B5EF4-FFF2-40B4-BE49-F238E27FC236}">
                <a16:creationId xmlns:a16="http://schemas.microsoft.com/office/drawing/2014/main" id="{94420E44-2633-3797-6532-FD45868CF09E}"/>
              </a:ext>
            </a:extLst>
          </p:cNvPr>
          <p:cNvGrpSpPr/>
          <p:nvPr/>
        </p:nvGrpSpPr>
        <p:grpSpPr>
          <a:xfrm>
            <a:off x="6661760" y="2167156"/>
            <a:ext cx="2305187" cy="1274009"/>
            <a:chOff x="2332728" y="2249934"/>
            <a:chExt cx="2305187" cy="1274009"/>
          </a:xfrm>
        </p:grpSpPr>
        <p:sp>
          <p:nvSpPr>
            <p:cNvPr id="129" name="Rectangle 128">
              <a:extLst>
                <a:ext uri="{FF2B5EF4-FFF2-40B4-BE49-F238E27FC236}">
                  <a16:creationId xmlns:a16="http://schemas.microsoft.com/office/drawing/2014/main" id="{D9D392C7-E0E4-9597-241E-B1808A2AE45A}"/>
                </a:ext>
              </a:extLst>
            </p:cNvPr>
            <p:cNvSpPr/>
            <p:nvPr/>
          </p:nvSpPr>
          <p:spPr>
            <a:xfrm>
              <a:off x="2395858" y="2617752"/>
              <a:ext cx="2242057" cy="906191"/>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ylinder 130">
              <a:extLst>
                <a:ext uri="{FF2B5EF4-FFF2-40B4-BE49-F238E27FC236}">
                  <a16:creationId xmlns:a16="http://schemas.microsoft.com/office/drawing/2014/main" id="{107FA891-E3BC-8DDF-209D-2C511F05B4F3}"/>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3" name="Cylinder 132">
              <a:extLst>
                <a:ext uri="{FF2B5EF4-FFF2-40B4-BE49-F238E27FC236}">
                  <a16:creationId xmlns:a16="http://schemas.microsoft.com/office/drawing/2014/main" id="{AF17470A-05D9-1105-2FB2-6565B0D85B03}"/>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6" name="Freeform: Shape 135">
              <a:extLst>
                <a:ext uri="{FF2B5EF4-FFF2-40B4-BE49-F238E27FC236}">
                  <a16:creationId xmlns:a16="http://schemas.microsoft.com/office/drawing/2014/main" id="{DBADF8DF-8F4C-5C43-4891-0FA8518DF028}"/>
                </a:ext>
              </a:extLst>
            </p:cNvPr>
            <p:cNvSpPr/>
            <p:nvPr/>
          </p:nvSpPr>
          <p:spPr>
            <a:xfrm>
              <a:off x="2463799" y="2632168"/>
              <a:ext cx="2064243" cy="508557"/>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CEAAABF2-C237-9101-59CC-3D26521E3875}"/>
                </a:ext>
              </a:extLst>
            </p:cNvPr>
            <p:cNvSpPr/>
            <p:nvPr/>
          </p:nvSpPr>
          <p:spPr>
            <a:xfrm>
              <a:off x="2470706" y="3153122"/>
              <a:ext cx="205733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TextBox 137">
              <a:extLst>
                <a:ext uri="{FF2B5EF4-FFF2-40B4-BE49-F238E27FC236}">
                  <a16:creationId xmlns:a16="http://schemas.microsoft.com/office/drawing/2014/main" id="{664C6223-2737-3549-AB62-F66CF85CE62B}"/>
                </a:ext>
              </a:extLst>
            </p:cNvPr>
            <p:cNvSpPr txBox="1"/>
            <p:nvPr/>
          </p:nvSpPr>
          <p:spPr>
            <a:xfrm>
              <a:off x="2332728" y="3110210"/>
              <a:ext cx="850891" cy="369332"/>
            </a:xfrm>
            <a:prstGeom prst="rect">
              <a:avLst/>
            </a:prstGeom>
            <a:noFill/>
          </p:spPr>
          <p:txBody>
            <a:bodyPr wrap="square" rtlCol="0">
              <a:spAutoFit/>
            </a:bodyPr>
            <a:lstStyle/>
            <a:p>
              <a:r>
                <a:rPr lang="en-GB" sz="900" dirty="0"/>
                <a:t>Bund 1 m</a:t>
              </a:r>
            </a:p>
            <a:p>
              <a:r>
                <a:rPr lang="en-GB" sz="900" dirty="0"/>
                <a:t>wall height</a:t>
              </a:r>
            </a:p>
          </p:txBody>
        </p:sp>
      </p:grpSp>
      <p:cxnSp>
        <p:nvCxnSpPr>
          <p:cNvPr id="140" name="Connector: Elbow 139">
            <a:extLst>
              <a:ext uri="{FF2B5EF4-FFF2-40B4-BE49-F238E27FC236}">
                <a16:creationId xmlns:a16="http://schemas.microsoft.com/office/drawing/2014/main" id="{BE0879B5-5978-36BA-E061-31A964F9CFED}"/>
              </a:ext>
            </a:extLst>
          </p:cNvPr>
          <p:cNvCxnSpPr>
            <a:stCxn id="131" idx="2"/>
            <a:endCxn id="98" idx="6"/>
          </p:cNvCxnSpPr>
          <p:nvPr/>
        </p:nvCxnSpPr>
        <p:spPr>
          <a:xfrm rot="10800000">
            <a:off x="6126365" y="2285778"/>
            <a:ext cx="723653" cy="4617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Isosceles Triangle 57">
            <a:extLst>
              <a:ext uri="{FF2B5EF4-FFF2-40B4-BE49-F238E27FC236}">
                <a16:creationId xmlns:a16="http://schemas.microsoft.com/office/drawing/2014/main" id="{3D1DDFDE-D06A-0DF6-A004-A360B70F7791}"/>
              </a:ext>
            </a:extLst>
          </p:cNvPr>
          <p:cNvSpPr/>
          <p:nvPr/>
        </p:nvSpPr>
        <p:spPr>
          <a:xfrm>
            <a:off x="2515430" y="3693565"/>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8C2A3E74-058C-D4D9-0234-07AD77397B8C}"/>
              </a:ext>
            </a:extLst>
          </p:cNvPr>
          <p:cNvSpPr/>
          <p:nvPr/>
        </p:nvSpPr>
        <p:spPr>
          <a:xfrm>
            <a:off x="2510306" y="3590030"/>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68D8F1F8-8877-2422-020F-21F49A393B0F}"/>
              </a:ext>
            </a:extLst>
          </p:cNvPr>
          <p:cNvSpPr/>
          <p:nvPr/>
        </p:nvSpPr>
        <p:spPr>
          <a:xfrm>
            <a:off x="2450960" y="3543392"/>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Connector: Elbow 68">
            <a:extLst>
              <a:ext uri="{FF2B5EF4-FFF2-40B4-BE49-F238E27FC236}">
                <a16:creationId xmlns:a16="http://schemas.microsoft.com/office/drawing/2014/main" id="{6987C38B-613B-C8B8-D5CE-AD7964D7AE38}"/>
              </a:ext>
            </a:extLst>
          </p:cNvPr>
          <p:cNvCxnSpPr>
            <a:stCxn id="28" idx="0"/>
            <a:endCxn id="66" idx="3"/>
          </p:cNvCxnSpPr>
          <p:nvPr/>
        </p:nvCxnSpPr>
        <p:spPr>
          <a:xfrm rot="16200000" flipV="1">
            <a:off x="3823901" y="3201684"/>
            <a:ext cx="502606" cy="200019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Cube 140">
            <a:extLst>
              <a:ext uri="{FF2B5EF4-FFF2-40B4-BE49-F238E27FC236}">
                <a16:creationId xmlns:a16="http://schemas.microsoft.com/office/drawing/2014/main" id="{1ED45BD0-4128-5833-6DFB-9E3316692F7C}"/>
              </a:ext>
            </a:extLst>
          </p:cNvPr>
          <p:cNvSpPr/>
          <p:nvPr/>
        </p:nvSpPr>
        <p:spPr>
          <a:xfrm>
            <a:off x="5748632" y="2455092"/>
            <a:ext cx="412744" cy="296668"/>
          </a:xfrm>
          <a:prstGeom prst="cub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8C7B5192-BD25-EE54-F938-A6CD691777CF}"/>
              </a:ext>
            </a:extLst>
          </p:cNvPr>
          <p:cNvSpPr txBox="1"/>
          <p:nvPr/>
        </p:nvSpPr>
        <p:spPr>
          <a:xfrm>
            <a:off x="2377894" y="4038638"/>
            <a:ext cx="723462" cy="369332"/>
          </a:xfrm>
          <a:prstGeom prst="rect">
            <a:avLst/>
          </a:prstGeom>
          <a:noFill/>
        </p:spPr>
        <p:txBody>
          <a:bodyPr wrap="square" rtlCol="0">
            <a:spAutoFit/>
          </a:bodyPr>
          <a:lstStyle/>
          <a:p>
            <a:r>
              <a:rPr lang="en-GB" sz="900" dirty="0"/>
              <a:t>Sunken Pump Raft </a:t>
            </a:r>
          </a:p>
        </p:txBody>
      </p:sp>
      <p:sp>
        <p:nvSpPr>
          <p:cNvPr id="97" name="Isosceles Triangle 96">
            <a:extLst>
              <a:ext uri="{FF2B5EF4-FFF2-40B4-BE49-F238E27FC236}">
                <a16:creationId xmlns:a16="http://schemas.microsoft.com/office/drawing/2014/main" id="{40CB9252-DDBB-7807-56FA-CAB190FB3793}"/>
              </a:ext>
            </a:extLst>
          </p:cNvPr>
          <p:cNvSpPr/>
          <p:nvPr/>
        </p:nvSpPr>
        <p:spPr>
          <a:xfrm>
            <a:off x="5832219" y="225627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Connector: Elbow 101">
            <a:extLst>
              <a:ext uri="{FF2B5EF4-FFF2-40B4-BE49-F238E27FC236}">
                <a16:creationId xmlns:a16="http://schemas.microsoft.com/office/drawing/2014/main" id="{7F4B5C1E-A001-1DA0-FB0E-8446E1A920F0}"/>
              </a:ext>
            </a:extLst>
          </p:cNvPr>
          <p:cNvCxnSpPr>
            <a:cxnSpLocks/>
            <a:stCxn id="98" idx="0"/>
          </p:cNvCxnSpPr>
          <p:nvPr/>
        </p:nvCxnSpPr>
        <p:spPr>
          <a:xfrm rot="5400000" flipH="1" flipV="1">
            <a:off x="7823908" y="16579"/>
            <a:ext cx="288980" cy="398333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AF16567-F294-40D1-8B79-3FABE7144B36}"/>
              </a:ext>
            </a:extLst>
          </p:cNvPr>
          <p:cNvSpPr txBox="1"/>
          <p:nvPr/>
        </p:nvSpPr>
        <p:spPr>
          <a:xfrm>
            <a:off x="4111558" y="4005107"/>
            <a:ext cx="999044" cy="230832"/>
          </a:xfrm>
          <a:prstGeom prst="rect">
            <a:avLst/>
          </a:prstGeom>
          <a:noFill/>
        </p:spPr>
        <p:txBody>
          <a:bodyPr wrap="square" rtlCol="0">
            <a:spAutoFit/>
          </a:bodyPr>
          <a:lstStyle/>
          <a:p>
            <a:r>
              <a:rPr lang="en-GB" sz="900" dirty="0"/>
              <a:t>Export Pipework</a:t>
            </a:r>
          </a:p>
        </p:txBody>
      </p:sp>
      <p:sp>
        <p:nvSpPr>
          <p:cNvPr id="151" name="Rectangle 150">
            <a:extLst>
              <a:ext uri="{FF2B5EF4-FFF2-40B4-BE49-F238E27FC236}">
                <a16:creationId xmlns:a16="http://schemas.microsoft.com/office/drawing/2014/main" id="{3BD04336-8B66-5B34-016A-1DA463C2606A}"/>
              </a:ext>
            </a:extLst>
          </p:cNvPr>
          <p:cNvSpPr/>
          <p:nvPr/>
        </p:nvSpPr>
        <p:spPr>
          <a:xfrm>
            <a:off x="6716541" y="3447061"/>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EADA22BF-3E39-A0E5-F787-D9E110FA9767}"/>
              </a:ext>
            </a:extLst>
          </p:cNvPr>
          <p:cNvSpPr/>
          <p:nvPr/>
        </p:nvSpPr>
        <p:spPr>
          <a:xfrm>
            <a:off x="6829289" y="3614648"/>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612967AD-0651-2557-4FEE-0BB4F38B3A0E}"/>
              </a:ext>
            </a:extLst>
          </p:cNvPr>
          <p:cNvSpPr/>
          <p:nvPr/>
        </p:nvSpPr>
        <p:spPr>
          <a:xfrm>
            <a:off x="6824165" y="3511113"/>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Freeform: Shape 153">
            <a:extLst>
              <a:ext uri="{FF2B5EF4-FFF2-40B4-BE49-F238E27FC236}">
                <a16:creationId xmlns:a16="http://schemas.microsoft.com/office/drawing/2014/main" id="{1EC6F77F-F320-65DC-F1D5-1FE44F67934D}"/>
              </a:ext>
            </a:extLst>
          </p:cNvPr>
          <p:cNvSpPr/>
          <p:nvPr/>
        </p:nvSpPr>
        <p:spPr>
          <a:xfrm>
            <a:off x="6764819" y="3464475"/>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Isosceles Triangle 155">
            <a:extLst>
              <a:ext uri="{FF2B5EF4-FFF2-40B4-BE49-F238E27FC236}">
                <a16:creationId xmlns:a16="http://schemas.microsoft.com/office/drawing/2014/main" id="{9B4474F7-BD4D-BB3F-0269-28BCA5D967B9}"/>
              </a:ext>
            </a:extLst>
          </p:cNvPr>
          <p:cNvSpPr/>
          <p:nvPr/>
        </p:nvSpPr>
        <p:spPr>
          <a:xfrm>
            <a:off x="7253455" y="3623905"/>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F5B1F0F4-67B8-255E-C177-40921C0CF575}"/>
              </a:ext>
            </a:extLst>
          </p:cNvPr>
          <p:cNvSpPr/>
          <p:nvPr/>
        </p:nvSpPr>
        <p:spPr>
          <a:xfrm>
            <a:off x="7248331" y="3520370"/>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32E33266-7FDD-F5FD-E406-D581792F39C1}"/>
              </a:ext>
            </a:extLst>
          </p:cNvPr>
          <p:cNvSpPr txBox="1"/>
          <p:nvPr/>
        </p:nvSpPr>
        <p:spPr>
          <a:xfrm>
            <a:off x="7582177" y="3769817"/>
            <a:ext cx="723462" cy="369332"/>
          </a:xfrm>
          <a:prstGeom prst="rect">
            <a:avLst/>
          </a:prstGeom>
          <a:noFill/>
        </p:spPr>
        <p:txBody>
          <a:bodyPr wrap="square" rtlCol="0">
            <a:spAutoFit/>
          </a:bodyPr>
          <a:lstStyle/>
          <a:p>
            <a:r>
              <a:rPr lang="en-GB" sz="900" dirty="0"/>
              <a:t>Sunken Pump Raft </a:t>
            </a:r>
          </a:p>
        </p:txBody>
      </p:sp>
      <p:cxnSp>
        <p:nvCxnSpPr>
          <p:cNvPr id="160" name="Connector: Elbow 159">
            <a:extLst>
              <a:ext uri="{FF2B5EF4-FFF2-40B4-BE49-F238E27FC236}">
                <a16:creationId xmlns:a16="http://schemas.microsoft.com/office/drawing/2014/main" id="{692E706C-9ACA-B09E-E3C4-1060758E2068}"/>
              </a:ext>
            </a:extLst>
          </p:cNvPr>
          <p:cNvCxnSpPr>
            <a:stCxn id="28" idx="0"/>
            <a:endCxn id="152" idx="3"/>
          </p:cNvCxnSpPr>
          <p:nvPr/>
        </p:nvCxnSpPr>
        <p:spPr>
          <a:xfrm rot="5400000" flipH="1" flipV="1">
            <a:off x="5725320" y="3212289"/>
            <a:ext cx="590780" cy="1890814"/>
          </a:xfrm>
          <a:prstGeom prst="bentConnector3">
            <a:avLst>
              <a:gd name="adj1" fmla="val 4179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8A33E9C1-360C-78C9-2279-9E8D8FC7E713}"/>
              </a:ext>
            </a:extLst>
          </p:cNvPr>
          <p:cNvCxnSpPr>
            <a:cxnSpLocks/>
            <a:endCxn id="133" idx="4"/>
          </p:cNvCxnSpPr>
          <p:nvPr/>
        </p:nvCxnSpPr>
        <p:spPr>
          <a:xfrm flipV="1">
            <a:off x="7672497" y="2747525"/>
            <a:ext cx="1126464" cy="983196"/>
          </a:xfrm>
          <a:prstGeom prst="bentConnector3">
            <a:avLst>
              <a:gd name="adj1" fmla="val 12029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t>Generic Site Layout</a:t>
            </a:r>
          </a:p>
        </p:txBody>
      </p:sp>
      <p:sp>
        <p:nvSpPr>
          <p:cNvPr id="167" name="Oval 166">
            <a:extLst>
              <a:ext uri="{FF2B5EF4-FFF2-40B4-BE49-F238E27FC236}">
                <a16:creationId xmlns:a16="http://schemas.microsoft.com/office/drawing/2014/main" id="{E83C956E-8F8C-9803-B536-338B920C3FED}"/>
              </a:ext>
            </a:extLst>
          </p:cNvPr>
          <p:cNvSpPr/>
          <p:nvPr/>
        </p:nvSpPr>
        <p:spPr>
          <a:xfrm>
            <a:off x="7901082" y="2192303"/>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68" name="Oval 167">
            <a:extLst>
              <a:ext uri="{FF2B5EF4-FFF2-40B4-BE49-F238E27FC236}">
                <a16:creationId xmlns:a16="http://schemas.microsoft.com/office/drawing/2014/main" id="{F042E820-C72B-CC3C-E69C-D1A4E7D1777F}"/>
              </a:ext>
            </a:extLst>
          </p:cNvPr>
          <p:cNvSpPr/>
          <p:nvPr/>
        </p:nvSpPr>
        <p:spPr>
          <a:xfrm>
            <a:off x="6884732" y="2191434"/>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2" name="Graphic 1" descr="Rubber duck with solid fill">
            <a:extLst>
              <a:ext uri="{FF2B5EF4-FFF2-40B4-BE49-F238E27FC236}">
                <a16:creationId xmlns:a16="http://schemas.microsoft.com/office/drawing/2014/main" id="{F02CA87C-5C98-12C6-35EC-E597AE1A9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611" y="4047438"/>
            <a:ext cx="354465" cy="354465"/>
          </a:xfrm>
          <a:prstGeom prst="rect">
            <a:avLst/>
          </a:prstGeom>
        </p:spPr>
      </p:pic>
      <p:pic>
        <p:nvPicPr>
          <p:cNvPr id="3" name="Graphic 2" descr="Rubber duck with solid fill">
            <a:extLst>
              <a:ext uri="{FF2B5EF4-FFF2-40B4-BE49-F238E27FC236}">
                <a16:creationId xmlns:a16="http://schemas.microsoft.com/office/drawing/2014/main" id="{2809C402-3C3A-B6AD-3981-1C3539BE5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11" y="4199838"/>
            <a:ext cx="354465" cy="354465"/>
          </a:xfrm>
          <a:prstGeom prst="rect">
            <a:avLst/>
          </a:prstGeom>
        </p:spPr>
      </p:pic>
      <p:pic>
        <p:nvPicPr>
          <p:cNvPr id="4" name="Graphic 3" descr="Rubber duck with solid fill">
            <a:extLst>
              <a:ext uri="{FF2B5EF4-FFF2-40B4-BE49-F238E27FC236}">
                <a16:creationId xmlns:a16="http://schemas.microsoft.com/office/drawing/2014/main" id="{4A04BD74-B3AD-F306-9CAC-5EC2C4B20E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702" y="4199838"/>
            <a:ext cx="354465" cy="354465"/>
          </a:xfrm>
          <a:prstGeom prst="rect">
            <a:avLst/>
          </a:prstGeom>
        </p:spPr>
      </p:pic>
      <p:cxnSp>
        <p:nvCxnSpPr>
          <p:cNvPr id="88" name="Connector: Elbow 87">
            <a:extLst>
              <a:ext uri="{FF2B5EF4-FFF2-40B4-BE49-F238E27FC236}">
                <a16:creationId xmlns:a16="http://schemas.microsoft.com/office/drawing/2014/main" id="{485D10CE-85CB-D2FB-035C-942193E0BB75}"/>
              </a:ext>
            </a:extLst>
          </p:cNvPr>
          <p:cNvCxnSpPr>
            <a:cxnSpLocks/>
            <a:stCxn id="36" idx="4"/>
            <a:endCxn id="97" idx="3"/>
          </p:cNvCxnSpPr>
          <p:nvPr/>
        </p:nvCxnSpPr>
        <p:spPr>
          <a:xfrm flipV="1">
            <a:off x="5197842" y="2503930"/>
            <a:ext cx="771205" cy="32637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9A5A7D30-3A66-5E33-70D0-9BE20B586026}"/>
              </a:ext>
            </a:extLst>
          </p:cNvPr>
          <p:cNvGrpSpPr/>
          <p:nvPr/>
        </p:nvGrpSpPr>
        <p:grpSpPr>
          <a:xfrm>
            <a:off x="2331410" y="1881790"/>
            <a:ext cx="3116288" cy="1642154"/>
            <a:chOff x="2332729" y="1881790"/>
            <a:chExt cx="3116288" cy="1642154"/>
          </a:xfrm>
        </p:grpSpPr>
        <p:sp>
          <p:nvSpPr>
            <p:cNvPr id="63" name="Rectangle 62">
              <a:extLst>
                <a:ext uri="{FF2B5EF4-FFF2-40B4-BE49-F238E27FC236}">
                  <a16:creationId xmlns:a16="http://schemas.microsoft.com/office/drawing/2014/main" id="{C72CBFD6-7DF1-9042-BBF0-F53471607E4E}"/>
                </a:ext>
              </a:extLst>
            </p:cNvPr>
            <p:cNvSpPr/>
            <p:nvPr/>
          </p:nvSpPr>
          <p:spPr>
            <a:xfrm>
              <a:off x="2395858" y="2310740"/>
              <a:ext cx="3053159" cy="1213204"/>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ylinder 24">
              <a:extLst>
                <a:ext uri="{FF2B5EF4-FFF2-40B4-BE49-F238E27FC236}">
                  <a16:creationId xmlns:a16="http://schemas.microsoft.com/office/drawing/2014/main" id="{A3E768A9-376A-979C-A9B9-0D25982730E1}"/>
                </a:ext>
              </a:extLst>
            </p:cNvPr>
            <p:cNvSpPr/>
            <p:nvPr/>
          </p:nvSpPr>
          <p:spPr>
            <a:xfrm>
              <a:off x="2520986"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1" name="Cylinder 30">
              <a:extLst>
                <a:ext uri="{FF2B5EF4-FFF2-40B4-BE49-F238E27FC236}">
                  <a16:creationId xmlns:a16="http://schemas.microsoft.com/office/drawing/2014/main" id="{8427043F-1948-4FF6-AC90-C2165F23FA39}"/>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2" name="Cylinder 31">
              <a:extLst>
                <a:ext uri="{FF2B5EF4-FFF2-40B4-BE49-F238E27FC236}">
                  <a16:creationId xmlns:a16="http://schemas.microsoft.com/office/drawing/2014/main" id="{744A3C71-DDE9-C62A-C570-B3C1218C441D}"/>
                </a:ext>
              </a:extLst>
            </p:cNvPr>
            <p:cNvSpPr/>
            <p:nvPr/>
          </p:nvSpPr>
          <p:spPr>
            <a:xfrm>
              <a:off x="3529900"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3" name="Cylinder 32">
              <a:extLst>
                <a:ext uri="{FF2B5EF4-FFF2-40B4-BE49-F238E27FC236}">
                  <a16:creationId xmlns:a16="http://schemas.microsoft.com/office/drawing/2014/main" id="{73EA5C68-A33E-B28A-34A5-E5B5C0B49A8E}"/>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4" name="Cylinder 33">
              <a:extLst>
                <a:ext uri="{FF2B5EF4-FFF2-40B4-BE49-F238E27FC236}">
                  <a16:creationId xmlns:a16="http://schemas.microsoft.com/office/drawing/2014/main" id="{D544A840-D7AC-4EE2-A621-AA7BD049425E}"/>
                </a:ext>
              </a:extLst>
            </p:cNvPr>
            <p:cNvSpPr/>
            <p:nvPr/>
          </p:nvSpPr>
          <p:spPr>
            <a:xfrm>
              <a:off x="4531736" y="1881790"/>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6" name="Cylinder 35">
              <a:extLst>
                <a:ext uri="{FF2B5EF4-FFF2-40B4-BE49-F238E27FC236}">
                  <a16:creationId xmlns:a16="http://schemas.microsoft.com/office/drawing/2014/main" id="{37CB38A3-2C39-8C6B-35A0-6BD13DCB5874}"/>
                </a:ext>
              </a:extLst>
            </p:cNvPr>
            <p:cNvSpPr/>
            <p:nvPr/>
          </p:nvSpPr>
          <p:spPr>
            <a:xfrm>
              <a:off x="4538814" y="2249933"/>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0" name="Freeform: Shape 29">
              <a:extLst>
                <a:ext uri="{FF2B5EF4-FFF2-40B4-BE49-F238E27FC236}">
                  <a16:creationId xmlns:a16="http://schemas.microsoft.com/office/drawing/2014/main" id="{3EFE3307-CA21-2200-09B3-DDF371A56EE2}"/>
                </a:ext>
              </a:extLst>
            </p:cNvPr>
            <p:cNvSpPr/>
            <p:nvPr/>
          </p:nvSpPr>
          <p:spPr>
            <a:xfrm>
              <a:off x="2463799" y="2304902"/>
              <a:ext cx="2892864" cy="835824"/>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99A02A8A-7E95-E040-2792-50D76929BA84}"/>
                </a:ext>
              </a:extLst>
            </p:cNvPr>
            <p:cNvSpPr/>
            <p:nvPr/>
          </p:nvSpPr>
          <p:spPr>
            <a:xfrm>
              <a:off x="2470706" y="3153122"/>
              <a:ext cx="282411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TextBox 104">
              <a:extLst>
                <a:ext uri="{FF2B5EF4-FFF2-40B4-BE49-F238E27FC236}">
                  <a16:creationId xmlns:a16="http://schemas.microsoft.com/office/drawing/2014/main" id="{2F25890B-15BD-4B8A-EF62-2631BA081FC8}"/>
                </a:ext>
              </a:extLst>
            </p:cNvPr>
            <p:cNvSpPr txBox="1"/>
            <p:nvPr/>
          </p:nvSpPr>
          <p:spPr>
            <a:xfrm>
              <a:off x="2332729" y="3110210"/>
              <a:ext cx="710704" cy="369332"/>
            </a:xfrm>
            <a:prstGeom prst="rect">
              <a:avLst/>
            </a:prstGeom>
            <a:noFill/>
          </p:spPr>
          <p:txBody>
            <a:bodyPr wrap="square" rtlCol="0">
              <a:spAutoFit/>
            </a:bodyPr>
            <a:lstStyle/>
            <a:p>
              <a:r>
                <a:rPr lang="en-GB" sz="900" dirty="0"/>
                <a:t>Bund 1 m wall height</a:t>
              </a:r>
            </a:p>
          </p:txBody>
        </p:sp>
      </p:grpSp>
    </p:spTree>
    <p:extLst>
      <p:ext uri="{BB962C8B-B14F-4D97-AF65-F5344CB8AC3E}">
        <p14:creationId xmlns:p14="http://schemas.microsoft.com/office/powerpoint/2010/main" val="249685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5013907" y="1001626"/>
            <a:ext cx="2244637" cy="815786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4E5DF92-D980-F5D1-0370-5AA1A161F1ED}"/>
              </a:ext>
            </a:extLst>
          </p:cNvPr>
          <p:cNvSpPr/>
          <p:nvPr/>
        </p:nvSpPr>
        <p:spPr>
          <a:xfrm>
            <a:off x="9586413" y="1765300"/>
            <a:ext cx="2604260" cy="50927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8812FFC2-1E24-C283-EA0C-AC4C0E8B842E}"/>
              </a:ext>
            </a:extLst>
          </p:cNvPr>
          <p:cNvSpPr/>
          <p:nvPr/>
        </p:nvSpPr>
        <p:spPr>
          <a:xfrm>
            <a:off x="2044700" y="-38100"/>
            <a:ext cx="10166350" cy="1860550"/>
          </a:xfrm>
          <a:custGeom>
            <a:avLst/>
            <a:gdLst>
              <a:gd name="connsiteX0" fmla="*/ 7867650 w 10166350"/>
              <a:gd name="connsiteY0" fmla="*/ 1778000 h 1860550"/>
              <a:gd name="connsiteX1" fmla="*/ 0 w 10166350"/>
              <a:gd name="connsiteY1" fmla="*/ 1778000 h 1860550"/>
              <a:gd name="connsiteX2" fmla="*/ 266700 w 10166350"/>
              <a:gd name="connsiteY2" fmla="*/ 1206500 h 1860550"/>
              <a:gd name="connsiteX3" fmla="*/ 450850 w 10166350"/>
              <a:gd name="connsiteY3" fmla="*/ 1117600 h 1860550"/>
              <a:gd name="connsiteX4" fmla="*/ 1117600 w 10166350"/>
              <a:gd name="connsiteY4" fmla="*/ 1187450 h 1860550"/>
              <a:gd name="connsiteX5" fmla="*/ 1727200 w 10166350"/>
              <a:gd name="connsiteY5" fmla="*/ 1092200 h 1860550"/>
              <a:gd name="connsiteX6" fmla="*/ 2317750 w 10166350"/>
              <a:gd name="connsiteY6" fmla="*/ 1149350 h 1860550"/>
              <a:gd name="connsiteX7" fmla="*/ 3041650 w 10166350"/>
              <a:gd name="connsiteY7" fmla="*/ 1111250 h 1860550"/>
              <a:gd name="connsiteX8" fmla="*/ 3105150 w 10166350"/>
              <a:gd name="connsiteY8" fmla="*/ 1085850 h 1860550"/>
              <a:gd name="connsiteX9" fmla="*/ 3962400 w 10166350"/>
              <a:gd name="connsiteY9" fmla="*/ 1092200 h 1860550"/>
              <a:gd name="connsiteX10" fmla="*/ 4946650 w 10166350"/>
              <a:gd name="connsiteY10" fmla="*/ 1136650 h 1860550"/>
              <a:gd name="connsiteX11" fmla="*/ 5797550 w 10166350"/>
              <a:gd name="connsiteY11" fmla="*/ 933450 h 1860550"/>
              <a:gd name="connsiteX12" fmla="*/ 6489700 w 10166350"/>
              <a:gd name="connsiteY12" fmla="*/ 654050 h 1860550"/>
              <a:gd name="connsiteX13" fmla="*/ 7080250 w 10166350"/>
              <a:gd name="connsiteY13" fmla="*/ 63500 h 1860550"/>
              <a:gd name="connsiteX14" fmla="*/ 10077450 w 10166350"/>
              <a:gd name="connsiteY14" fmla="*/ 31750 h 1860550"/>
              <a:gd name="connsiteX15" fmla="*/ 10166350 w 10166350"/>
              <a:gd name="connsiteY15" fmla="*/ 0 h 1860550"/>
              <a:gd name="connsiteX16" fmla="*/ 10166350 w 10166350"/>
              <a:gd name="connsiteY16" fmla="*/ 1860550 h 1860550"/>
              <a:gd name="connsiteX17" fmla="*/ 7867650 w 10166350"/>
              <a:gd name="connsiteY17" fmla="*/ 177800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350" h="1860550">
                <a:moveTo>
                  <a:pt x="7867650" y="1778000"/>
                </a:moveTo>
                <a:lnTo>
                  <a:pt x="0" y="1778000"/>
                </a:lnTo>
                <a:lnTo>
                  <a:pt x="266700" y="1206500"/>
                </a:lnTo>
                <a:lnTo>
                  <a:pt x="450850" y="1117600"/>
                </a:lnTo>
                <a:lnTo>
                  <a:pt x="1117600" y="1187450"/>
                </a:lnTo>
                <a:lnTo>
                  <a:pt x="1727200" y="1092200"/>
                </a:lnTo>
                <a:lnTo>
                  <a:pt x="2317750" y="1149350"/>
                </a:lnTo>
                <a:lnTo>
                  <a:pt x="3041650" y="1111250"/>
                </a:lnTo>
                <a:lnTo>
                  <a:pt x="3105150" y="1085850"/>
                </a:lnTo>
                <a:lnTo>
                  <a:pt x="3962400" y="1092200"/>
                </a:lnTo>
                <a:lnTo>
                  <a:pt x="4946650" y="1136650"/>
                </a:lnTo>
                <a:lnTo>
                  <a:pt x="5797550" y="933450"/>
                </a:lnTo>
                <a:lnTo>
                  <a:pt x="6489700" y="654050"/>
                </a:lnTo>
                <a:lnTo>
                  <a:pt x="7080250" y="63500"/>
                </a:lnTo>
                <a:lnTo>
                  <a:pt x="10077450" y="31750"/>
                </a:lnTo>
                <a:lnTo>
                  <a:pt x="10166350" y="0"/>
                </a:lnTo>
                <a:lnTo>
                  <a:pt x="10166350" y="1860550"/>
                </a:lnTo>
                <a:lnTo>
                  <a:pt x="7867650" y="1778000"/>
                </a:lnTo>
                <a:close/>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a:p>
            <a:pPr algn="ctr"/>
            <a:r>
              <a:rPr lang="en-GB" dirty="0"/>
              <a:t>s</a:t>
            </a:r>
          </a:p>
        </p:txBody>
      </p:sp>
      <p:sp>
        <p:nvSpPr>
          <p:cNvPr id="45" name="Rectangle 44">
            <a:extLst>
              <a:ext uri="{FF2B5EF4-FFF2-40B4-BE49-F238E27FC236}">
                <a16:creationId xmlns:a16="http://schemas.microsoft.com/office/drawing/2014/main" id="{3BD27745-DB75-B5F3-B83F-D68F2108F356}"/>
              </a:ext>
            </a:extLst>
          </p:cNvPr>
          <p:cNvSpPr/>
          <p:nvPr/>
        </p:nvSpPr>
        <p:spPr>
          <a:xfrm>
            <a:off x="-88688" y="1227685"/>
            <a:ext cx="2244637" cy="56261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BE56C5-35E6-63CB-2BCB-6C3DF783FE08}"/>
              </a:ext>
            </a:extLst>
          </p:cNvPr>
          <p:cNvSpPr/>
          <p:nvPr/>
        </p:nvSpPr>
        <p:spPr>
          <a:xfrm>
            <a:off x="2162085" y="1776399"/>
            <a:ext cx="7804329" cy="3846606"/>
          </a:xfrm>
          <a:prstGeom prst="rect">
            <a:avLst/>
          </a:prstGeom>
          <a:solidFill>
            <a:schemeClr val="bg1">
              <a:lumMod val="95000"/>
            </a:schemeClr>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E0BDA196-5E3B-1861-02D5-FEFA616104A4}"/>
              </a:ext>
            </a:extLst>
          </p:cNvPr>
          <p:cNvSpPr txBox="1"/>
          <p:nvPr/>
        </p:nvSpPr>
        <p:spPr>
          <a:xfrm>
            <a:off x="9059016" y="5364746"/>
            <a:ext cx="1015021" cy="261610"/>
          </a:xfrm>
          <a:prstGeom prst="rect">
            <a:avLst/>
          </a:prstGeom>
          <a:noFill/>
        </p:spPr>
        <p:txBody>
          <a:bodyPr wrap="none" rtlCol="0">
            <a:spAutoFit/>
          </a:bodyPr>
          <a:lstStyle/>
          <a:p>
            <a:r>
              <a:rPr lang="en-GB" sz="1050" dirty="0"/>
              <a:t>Site Boundary </a:t>
            </a:r>
          </a:p>
        </p:txBody>
      </p:sp>
      <p:sp>
        <p:nvSpPr>
          <p:cNvPr id="41" name="Rectangle 40">
            <a:extLst>
              <a:ext uri="{FF2B5EF4-FFF2-40B4-BE49-F238E27FC236}">
                <a16:creationId xmlns:a16="http://schemas.microsoft.com/office/drawing/2014/main" id="{553E8799-60D2-6ADC-7187-61F5EBDAC0AE}"/>
              </a:ext>
            </a:extLst>
          </p:cNvPr>
          <p:cNvSpPr/>
          <p:nvPr/>
        </p:nvSpPr>
        <p:spPr>
          <a:xfrm>
            <a:off x="7043890" y="4567935"/>
            <a:ext cx="1396104" cy="7026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Control room </a:t>
            </a:r>
          </a:p>
        </p:txBody>
      </p:sp>
      <p:sp>
        <p:nvSpPr>
          <p:cNvPr id="42" name="Rectangle 41">
            <a:extLst>
              <a:ext uri="{FF2B5EF4-FFF2-40B4-BE49-F238E27FC236}">
                <a16:creationId xmlns:a16="http://schemas.microsoft.com/office/drawing/2014/main" id="{FF29D7BC-B088-A996-9108-0B33C21FB51C}"/>
              </a:ext>
            </a:extLst>
          </p:cNvPr>
          <p:cNvSpPr/>
          <p:nvPr/>
        </p:nvSpPr>
        <p:spPr>
          <a:xfrm>
            <a:off x="2226800" y="4612351"/>
            <a:ext cx="625016" cy="45849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Switch room 1</a:t>
            </a:r>
          </a:p>
        </p:txBody>
      </p:sp>
      <p:sp>
        <p:nvSpPr>
          <p:cNvPr id="48" name="Rectangle 47">
            <a:extLst>
              <a:ext uri="{FF2B5EF4-FFF2-40B4-BE49-F238E27FC236}">
                <a16:creationId xmlns:a16="http://schemas.microsoft.com/office/drawing/2014/main" id="{625D7471-86C6-C78C-6B4B-52043A4D7161}"/>
              </a:ext>
            </a:extLst>
          </p:cNvPr>
          <p:cNvSpPr/>
          <p:nvPr/>
        </p:nvSpPr>
        <p:spPr>
          <a:xfrm>
            <a:off x="2231935" y="5153563"/>
            <a:ext cx="984250" cy="36933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900" dirty="0">
                <a:solidFill>
                  <a:schemeClr val="dk1"/>
                </a:solidFill>
              </a:rPr>
              <a:t>Emergency Generator </a:t>
            </a:r>
          </a:p>
        </p:txBody>
      </p:sp>
      <p:sp>
        <p:nvSpPr>
          <p:cNvPr id="49" name="Freeform: Shape 48">
            <a:extLst>
              <a:ext uri="{FF2B5EF4-FFF2-40B4-BE49-F238E27FC236}">
                <a16:creationId xmlns:a16="http://schemas.microsoft.com/office/drawing/2014/main" id="{1620A50C-E67F-4BCF-ADAD-D989AA6DCF7B}"/>
              </a:ext>
            </a:extLst>
          </p:cNvPr>
          <p:cNvSpPr/>
          <p:nvPr/>
        </p:nvSpPr>
        <p:spPr>
          <a:xfrm>
            <a:off x="-142686" y="1107448"/>
            <a:ext cx="2552700" cy="6026150"/>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Rectangle 12">
            <a:extLst>
              <a:ext uri="{FF2B5EF4-FFF2-40B4-BE49-F238E27FC236}">
                <a16:creationId xmlns:a16="http://schemas.microsoft.com/office/drawing/2014/main" id="{3A046AAD-391C-48C6-342F-D01BD93E399F}"/>
              </a:ext>
            </a:extLst>
          </p:cNvPr>
          <p:cNvSpPr/>
          <p:nvPr/>
        </p:nvSpPr>
        <p:spPr>
          <a:xfrm>
            <a:off x="3824046" y="4870962"/>
            <a:ext cx="1886473" cy="55484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54" name="Freeform: Shape 53">
            <a:extLst>
              <a:ext uri="{FF2B5EF4-FFF2-40B4-BE49-F238E27FC236}">
                <a16:creationId xmlns:a16="http://schemas.microsoft.com/office/drawing/2014/main" id="{BC988239-C19D-E2EE-8AD7-A6E589F2D3CD}"/>
              </a:ext>
            </a:extLst>
          </p:cNvPr>
          <p:cNvSpPr/>
          <p:nvPr/>
        </p:nvSpPr>
        <p:spPr>
          <a:xfrm>
            <a:off x="-63500" y="-82550"/>
            <a:ext cx="12255500" cy="1371600"/>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C4371028-30E2-B331-32E7-1B9E495A3836}"/>
              </a:ext>
            </a:extLst>
          </p:cNvPr>
          <p:cNvSpPr/>
          <p:nvPr/>
        </p:nvSpPr>
        <p:spPr>
          <a:xfrm>
            <a:off x="2155736" y="6672245"/>
            <a:ext cx="7769314" cy="185755"/>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8F7EED2-87C8-91A5-F014-759631C8FCAA}"/>
              </a:ext>
            </a:extLst>
          </p:cNvPr>
          <p:cNvSpPr/>
          <p:nvPr/>
        </p:nvSpPr>
        <p:spPr>
          <a:xfrm>
            <a:off x="5710518" y="4870963"/>
            <a:ext cx="735106" cy="133435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55" name="Group 54">
            <a:extLst>
              <a:ext uri="{FF2B5EF4-FFF2-40B4-BE49-F238E27FC236}">
                <a16:creationId xmlns:a16="http://schemas.microsoft.com/office/drawing/2014/main" id="{1F6E4CFF-8C31-3912-05C5-D0285C6D0B14}"/>
              </a:ext>
            </a:extLst>
          </p:cNvPr>
          <p:cNvGrpSpPr/>
          <p:nvPr/>
        </p:nvGrpSpPr>
        <p:grpSpPr>
          <a:xfrm>
            <a:off x="3919302" y="4453086"/>
            <a:ext cx="1824358" cy="760178"/>
            <a:chOff x="695688" y="1517648"/>
            <a:chExt cx="4004284" cy="1539877"/>
          </a:xfrm>
        </p:grpSpPr>
        <p:sp>
          <p:nvSpPr>
            <p:cNvPr id="28" name="Rectangle 27">
              <a:extLst>
                <a:ext uri="{FF2B5EF4-FFF2-40B4-BE49-F238E27FC236}">
                  <a16:creationId xmlns:a16="http://schemas.microsoft.com/office/drawing/2014/main" id="{8E17DD66-41D2-5D78-FAE9-7CB7FDEC28B1}"/>
                </a:ext>
              </a:extLst>
            </p:cNvPr>
            <p:cNvSpPr/>
            <p:nvPr/>
          </p:nvSpPr>
          <p:spPr>
            <a:xfrm>
              <a:off x="1820532" y="1517648"/>
              <a:ext cx="2830713" cy="1273802"/>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bg1"/>
                  </a:solidFill>
                </a:rPr>
                <a:t>Road Tanker</a:t>
              </a:r>
            </a:p>
          </p:txBody>
        </p:sp>
        <p:sp>
          <p:nvSpPr>
            <p:cNvPr id="29" name="Flowchart: Manual Input 28">
              <a:extLst>
                <a:ext uri="{FF2B5EF4-FFF2-40B4-BE49-F238E27FC236}">
                  <a16:creationId xmlns:a16="http://schemas.microsoft.com/office/drawing/2014/main" id="{C809834F-60C4-64EB-D3AA-F54297C6E323}"/>
                </a:ext>
              </a:extLst>
            </p:cNvPr>
            <p:cNvSpPr/>
            <p:nvPr/>
          </p:nvSpPr>
          <p:spPr>
            <a:xfrm>
              <a:off x="712522" y="2241336"/>
              <a:ext cx="353420" cy="532204"/>
            </a:xfrm>
            <a:prstGeom prst="flowChartManualInp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5" name="Rectangle 34">
              <a:extLst>
                <a:ext uri="{FF2B5EF4-FFF2-40B4-BE49-F238E27FC236}">
                  <a16:creationId xmlns:a16="http://schemas.microsoft.com/office/drawing/2014/main" id="{99A0C349-7EB7-D86B-7568-078364A3F324}"/>
                </a:ext>
              </a:extLst>
            </p:cNvPr>
            <p:cNvSpPr/>
            <p:nvPr/>
          </p:nvSpPr>
          <p:spPr>
            <a:xfrm>
              <a:off x="1028671" y="1788038"/>
              <a:ext cx="677465" cy="992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9" name="Oval 38">
              <a:extLst>
                <a:ext uri="{FF2B5EF4-FFF2-40B4-BE49-F238E27FC236}">
                  <a16:creationId xmlns:a16="http://schemas.microsoft.com/office/drawing/2014/main" id="{47B850F9-6F80-6952-EDE0-7D79A2F182C6}"/>
                </a:ext>
              </a:extLst>
            </p:cNvPr>
            <p:cNvSpPr/>
            <p:nvPr/>
          </p:nvSpPr>
          <p:spPr>
            <a:xfrm>
              <a:off x="695688" y="275893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3" name="Oval 42">
              <a:extLst>
                <a:ext uri="{FF2B5EF4-FFF2-40B4-BE49-F238E27FC236}">
                  <a16:creationId xmlns:a16="http://schemas.microsoft.com/office/drawing/2014/main" id="{B7BD09E7-86AD-CFEF-22F4-75A8CE5D2B2C}"/>
                </a:ext>
              </a:extLst>
            </p:cNvPr>
            <p:cNvSpPr/>
            <p:nvPr/>
          </p:nvSpPr>
          <p:spPr>
            <a:xfrm>
              <a:off x="1327422" y="274382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44" name="Oval 43">
              <a:extLst>
                <a:ext uri="{FF2B5EF4-FFF2-40B4-BE49-F238E27FC236}">
                  <a16:creationId xmlns:a16="http://schemas.microsoft.com/office/drawing/2014/main" id="{7A002751-5755-E112-5496-DAF7801B49E2}"/>
                </a:ext>
              </a:extLst>
            </p:cNvPr>
            <p:cNvSpPr/>
            <p:nvPr/>
          </p:nvSpPr>
          <p:spPr>
            <a:xfrm>
              <a:off x="1860651" y="275729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7" name="Oval 46">
              <a:extLst>
                <a:ext uri="{FF2B5EF4-FFF2-40B4-BE49-F238E27FC236}">
                  <a16:creationId xmlns:a16="http://schemas.microsoft.com/office/drawing/2014/main" id="{10FFA3E9-693F-CD93-47F7-01AFBCE422AD}"/>
                </a:ext>
              </a:extLst>
            </p:cNvPr>
            <p:cNvSpPr/>
            <p:nvPr/>
          </p:nvSpPr>
          <p:spPr>
            <a:xfrm>
              <a:off x="2492385"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50" name="Oval 49">
              <a:extLst>
                <a:ext uri="{FF2B5EF4-FFF2-40B4-BE49-F238E27FC236}">
                  <a16:creationId xmlns:a16="http://schemas.microsoft.com/office/drawing/2014/main" id="{D0D256C4-6190-3A8E-33A4-A52361D873B4}"/>
                </a:ext>
              </a:extLst>
            </p:cNvPr>
            <p:cNvSpPr/>
            <p:nvPr/>
          </p:nvSpPr>
          <p:spPr>
            <a:xfrm>
              <a:off x="3714818"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51" name="Oval 50">
              <a:extLst>
                <a:ext uri="{FF2B5EF4-FFF2-40B4-BE49-F238E27FC236}">
                  <a16:creationId xmlns:a16="http://schemas.microsoft.com/office/drawing/2014/main" id="{F1701B14-B3C7-F6DB-8A64-E4F5921BAFD1}"/>
                </a:ext>
              </a:extLst>
            </p:cNvPr>
            <p:cNvSpPr/>
            <p:nvPr/>
          </p:nvSpPr>
          <p:spPr>
            <a:xfrm>
              <a:off x="4346552" y="272707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grpSp>
      <p:sp>
        <p:nvSpPr>
          <p:cNvPr id="57" name="Rectangle 56">
            <a:extLst>
              <a:ext uri="{FF2B5EF4-FFF2-40B4-BE49-F238E27FC236}">
                <a16:creationId xmlns:a16="http://schemas.microsoft.com/office/drawing/2014/main" id="{7850F0B2-2F06-8AAD-F006-76A5BA503C61}"/>
              </a:ext>
            </a:extLst>
          </p:cNvPr>
          <p:cNvSpPr/>
          <p:nvPr/>
        </p:nvSpPr>
        <p:spPr>
          <a:xfrm>
            <a:off x="2402682" y="3525978"/>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3D1DDFDE-D06A-0DF6-A004-A360B70F7791}"/>
              </a:ext>
            </a:extLst>
          </p:cNvPr>
          <p:cNvSpPr/>
          <p:nvPr/>
        </p:nvSpPr>
        <p:spPr>
          <a:xfrm>
            <a:off x="2515430" y="3693565"/>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8C2A3E74-058C-D4D9-0234-07AD77397B8C}"/>
              </a:ext>
            </a:extLst>
          </p:cNvPr>
          <p:cNvSpPr/>
          <p:nvPr/>
        </p:nvSpPr>
        <p:spPr>
          <a:xfrm>
            <a:off x="2510306" y="3590030"/>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68D8F1F8-8877-2422-020F-21F49A393B0F}"/>
              </a:ext>
            </a:extLst>
          </p:cNvPr>
          <p:cNvSpPr/>
          <p:nvPr/>
        </p:nvSpPr>
        <p:spPr>
          <a:xfrm>
            <a:off x="2450960" y="3543392"/>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4" name="Group 143">
            <a:extLst>
              <a:ext uri="{FF2B5EF4-FFF2-40B4-BE49-F238E27FC236}">
                <a16:creationId xmlns:a16="http://schemas.microsoft.com/office/drawing/2014/main" id="{25FF1755-D5BA-739C-A00E-BA7EAACF7FD3}"/>
              </a:ext>
            </a:extLst>
          </p:cNvPr>
          <p:cNvGrpSpPr/>
          <p:nvPr/>
        </p:nvGrpSpPr>
        <p:grpSpPr>
          <a:xfrm>
            <a:off x="2934472" y="3599287"/>
            <a:ext cx="299269" cy="351193"/>
            <a:chOff x="2934472" y="3599287"/>
            <a:chExt cx="299269" cy="351193"/>
          </a:xfrm>
        </p:grpSpPr>
        <p:sp>
          <p:nvSpPr>
            <p:cNvPr id="66" name="Isosceles Triangle 65">
              <a:extLst>
                <a:ext uri="{FF2B5EF4-FFF2-40B4-BE49-F238E27FC236}">
                  <a16:creationId xmlns:a16="http://schemas.microsoft.com/office/drawing/2014/main" id="{E53AE383-C6D0-8CF6-4191-D8B05DB465CE}"/>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E94EC36-BE1C-0072-4C8C-20AAC5BFA8DD}"/>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9" name="Connector: Elbow 68">
            <a:extLst>
              <a:ext uri="{FF2B5EF4-FFF2-40B4-BE49-F238E27FC236}">
                <a16:creationId xmlns:a16="http://schemas.microsoft.com/office/drawing/2014/main" id="{6987C38B-613B-C8B8-D5CE-AD7964D7AE38}"/>
              </a:ext>
            </a:extLst>
          </p:cNvPr>
          <p:cNvCxnSpPr>
            <a:stCxn id="28" idx="0"/>
            <a:endCxn id="66" idx="3"/>
          </p:cNvCxnSpPr>
          <p:nvPr/>
        </p:nvCxnSpPr>
        <p:spPr>
          <a:xfrm rot="16200000" flipV="1">
            <a:off x="3825220" y="3201684"/>
            <a:ext cx="502606" cy="200019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Cube 140">
            <a:extLst>
              <a:ext uri="{FF2B5EF4-FFF2-40B4-BE49-F238E27FC236}">
                <a16:creationId xmlns:a16="http://schemas.microsoft.com/office/drawing/2014/main" id="{1ED45BD0-4128-5833-6DFB-9E3316692F7C}"/>
              </a:ext>
            </a:extLst>
          </p:cNvPr>
          <p:cNvSpPr/>
          <p:nvPr/>
        </p:nvSpPr>
        <p:spPr>
          <a:xfrm>
            <a:off x="5748632" y="2455092"/>
            <a:ext cx="412744" cy="296668"/>
          </a:xfrm>
          <a:prstGeom prst="cub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Connector: Elbow 70">
            <a:extLst>
              <a:ext uri="{FF2B5EF4-FFF2-40B4-BE49-F238E27FC236}">
                <a16:creationId xmlns:a16="http://schemas.microsoft.com/office/drawing/2014/main" id="{51742D9D-9B5D-13E9-7596-8CDE1D872DCC}"/>
              </a:ext>
            </a:extLst>
          </p:cNvPr>
          <p:cNvCxnSpPr>
            <a:cxnSpLocks/>
            <a:stCxn id="67" idx="6"/>
            <a:endCxn id="63" idx="3"/>
          </p:cNvCxnSpPr>
          <p:nvPr/>
        </p:nvCxnSpPr>
        <p:spPr>
          <a:xfrm flipV="1">
            <a:off x="3233741" y="2917342"/>
            <a:ext cx="2215276" cy="814985"/>
          </a:xfrm>
          <a:prstGeom prst="bentConnector3">
            <a:avLst>
              <a:gd name="adj1" fmla="val 110319"/>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7B5192-BD25-EE54-F938-A6CD691777CF}"/>
              </a:ext>
            </a:extLst>
          </p:cNvPr>
          <p:cNvSpPr txBox="1"/>
          <p:nvPr/>
        </p:nvSpPr>
        <p:spPr>
          <a:xfrm>
            <a:off x="2377822" y="4040005"/>
            <a:ext cx="723462" cy="369332"/>
          </a:xfrm>
          <a:prstGeom prst="rect">
            <a:avLst/>
          </a:prstGeom>
          <a:noFill/>
        </p:spPr>
        <p:txBody>
          <a:bodyPr wrap="square" rtlCol="0">
            <a:spAutoFit/>
          </a:bodyPr>
          <a:lstStyle/>
          <a:p>
            <a:r>
              <a:rPr lang="en-GB" sz="900" dirty="0"/>
              <a:t>Sunken Pump Raft </a:t>
            </a:r>
          </a:p>
        </p:txBody>
      </p:sp>
      <p:cxnSp>
        <p:nvCxnSpPr>
          <p:cNvPr id="88" name="Connector: Elbow 87">
            <a:extLst>
              <a:ext uri="{FF2B5EF4-FFF2-40B4-BE49-F238E27FC236}">
                <a16:creationId xmlns:a16="http://schemas.microsoft.com/office/drawing/2014/main" id="{485D10CE-85CB-D2FB-035C-942193E0BB75}"/>
              </a:ext>
            </a:extLst>
          </p:cNvPr>
          <p:cNvCxnSpPr>
            <a:cxnSpLocks/>
            <a:stCxn id="36" idx="4"/>
            <a:endCxn id="97" idx="3"/>
          </p:cNvCxnSpPr>
          <p:nvPr/>
        </p:nvCxnSpPr>
        <p:spPr>
          <a:xfrm flipV="1">
            <a:off x="5199161" y="2503930"/>
            <a:ext cx="769886" cy="32637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Isosceles Triangle 96">
            <a:extLst>
              <a:ext uri="{FF2B5EF4-FFF2-40B4-BE49-F238E27FC236}">
                <a16:creationId xmlns:a16="http://schemas.microsoft.com/office/drawing/2014/main" id="{40CB9252-DDBB-7807-56FA-CAB190FB3793}"/>
              </a:ext>
            </a:extLst>
          </p:cNvPr>
          <p:cNvSpPr/>
          <p:nvPr/>
        </p:nvSpPr>
        <p:spPr>
          <a:xfrm>
            <a:off x="5832219" y="225627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C1FC11B-D854-2492-DE14-6C964C5ADFBA}"/>
              </a:ext>
            </a:extLst>
          </p:cNvPr>
          <p:cNvSpPr/>
          <p:nvPr/>
        </p:nvSpPr>
        <p:spPr>
          <a:xfrm>
            <a:off x="5827095" y="215273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Connector: Elbow 101">
            <a:extLst>
              <a:ext uri="{FF2B5EF4-FFF2-40B4-BE49-F238E27FC236}">
                <a16:creationId xmlns:a16="http://schemas.microsoft.com/office/drawing/2014/main" id="{7F4B5C1E-A001-1DA0-FB0E-8446E1A920F0}"/>
              </a:ext>
            </a:extLst>
          </p:cNvPr>
          <p:cNvCxnSpPr>
            <a:cxnSpLocks/>
            <a:stCxn id="98" idx="0"/>
          </p:cNvCxnSpPr>
          <p:nvPr/>
        </p:nvCxnSpPr>
        <p:spPr>
          <a:xfrm rot="5400000" flipH="1" flipV="1">
            <a:off x="7823908" y="16579"/>
            <a:ext cx="288980" cy="398333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9A5A7D30-3A66-5E33-70D0-9BE20B586026}"/>
              </a:ext>
            </a:extLst>
          </p:cNvPr>
          <p:cNvGrpSpPr/>
          <p:nvPr/>
        </p:nvGrpSpPr>
        <p:grpSpPr>
          <a:xfrm>
            <a:off x="2332729" y="1881790"/>
            <a:ext cx="3116288" cy="1642154"/>
            <a:chOff x="2332729" y="1881790"/>
            <a:chExt cx="3116288" cy="1642154"/>
          </a:xfrm>
        </p:grpSpPr>
        <p:sp>
          <p:nvSpPr>
            <p:cNvPr id="63" name="Rectangle 62">
              <a:extLst>
                <a:ext uri="{FF2B5EF4-FFF2-40B4-BE49-F238E27FC236}">
                  <a16:creationId xmlns:a16="http://schemas.microsoft.com/office/drawing/2014/main" id="{C72CBFD6-7DF1-9042-BBF0-F53471607E4E}"/>
                </a:ext>
              </a:extLst>
            </p:cNvPr>
            <p:cNvSpPr/>
            <p:nvPr/>
          </p:nvSpPr>
          <p:spPr>
            <a:xfrm>
              <a:off x="2395858" y="2310740"/>
              <a:ext cx="3053159" cy="1213204"/>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ylinder 24">
              <a:extLst>
                <a:ext uri="{FF2B5EF4-FFF2-40B4-BE49-F238E27FC236}">
                  <a16:creationId xmlns:a16="http://schemas.microsoft.com/office/drawing/2014/main" id="{A3E768A9-376A-979C-A9B9-0D25982730E1}"/>
                </a:ext>
              </a:extLst>
            </p:cNvPr>
            <p:cNvSpPr/>
            <p:nvPr/>
          </p:nvSpPr>
          <p:spPr>
            <a:xfrm>
              <a:off x="2520986"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1" name="Cylinder 30">
              <a:extLst>
                <a:ext uri="{FF2B5EF4-FFF2-40B4-BE49-F238E27FC236}">
                  <a16:creationId xmlns:a16="http://schemas.microsoft.com/office/drawing/2014/main" id="{8427043F-1948-4FF6-AC90-C2165F23FA39}"/>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2" name="Cylinder 31">
              <a:extLst>
                <a:ext uri="{FF2B5EF4-FFF2-40B4-BE49-F238E27FC236}">
                  <a16:creationId xmlns:a16="http://schemas.microsoft.com/office/drawing/2014/main" id="{744A3C71-DDE9-C62A-C570-B3C1218C441D}"/>
                </a:ext>
              </a:extLst>
            </p:cNvPr>
            <p:cNvSpPr/>
            <p:nvPr/>
          </p:nvSpPr>
          <p:spPr>
            <a:xfrm>
              <a:off x="3529900"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3" name="Cylinder 32">
              <a:extLst>
                <a:ext uri="{FF2B5EF4-FFF2-40B4-BE49-F238E27FC236}">
                  <a16:creationId xmlns:a16="http://schemas.microsoft.com/office/drawing/2014/main" id="{73EA5C68-A33E-B28A-34A5-E5B5C0B49A8E}"/>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4" name="Cylinder 33">
              <a:extLst>
                <a:ext uri="{FF2B5EF4-FFF2-40B4-BE49-F238E27FC236}">
                  <a16:creationId xmlns:a16="http://schemas.microsoft.com/office/drawing/2014/main" id="{D544A840-D7AC-4EE2-A621-AA7BD049425E}"/>
                </a:ext>
              </a:extLst>
            </p:cNvPr>
            <p:cNvSpPr/>
            <p:nvPr/>
          </p:nvSpPr>
          <p:spPr>
            <a:xfrm>
              <a:off x="4531736" y="1881790"/>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6" name="Cylinder 35">
              <a:extLst>
                <a:ext uri="{FF2B5EF4-FFF2-40B4-BE49-F238E27FC236}">
                  <a16:creationId xmlns:a16="http://schemas.microsoft.com/office/drawing/2014/main" id="{37CB38A3-2C39-8C6B-35A0-6BD13DCB5874}"/>
                </a:ext>
              </a:extLst>
            </p:cNvPr>
            <p:cNvSpPr/>
            <p:nvPr/>
          </p:nvSpPr>
          <p:spPr>
            <a:xfrm>
              <a:off x="4538814" y="2249933"/>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0" name="Freeform: Shape 29">
              <a:extLst>
                <a:ext uri="{FF2B5EF4-FFF2-40B4-BE49-F238E27FC236}">
                  <a16:creationId xmlns:a16="http://schemas.microsoft.com/office/drawing/2014/main" id="{3EFE3307-CA21-2200-09B3-DDF371A56EE2}"/>
                </a:ext>
              </a:extLst>
            </p:cNvPr>
            <p:cNvSpPr/>
            <p:nvPr/>
          </p:nvSpPr>
          <p:spPr>
            <a:xfrm>
              <a:off x="2463799" y="2304902"/>
              <a:ext cx="2892864" cy="835824"/>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99A02A8A-7E95-E040-2792-50D76929BA84}"/>
                </a:ext>
              </a:extLst>
            </p:cNvPr>
            <p:cNvSpPr/>
            <p:nvPr/>
          </p:nvSpPr>
          <p:spPr>
            <a:xfrm>
              <a:off x="2470706" y="3153122"/>
              <a:ext cx="282411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TextBox 104">
              <a:extLst>
                <a:ext uri="{FF2B5EF4-FFF2-40B4-BE49-F238E27FC236}">
                  <a16:creationId xmlns:a16="http://schemas.microsoft.com/office/drawing/2014/main" id="{2F25890B-15BD-4B8A-EF62-2631BA081FC8}"/>
                </a:ext>
              </a:extLst>
            </p:cNvPr>
            <p:cNvSpPr txBox="1"/>
            <p:nvPr/>
          </p:nvSpPr>
          <p:spPr>
            <a:xfrm>
              <a:off x="2332729" y="3110210"/>
              <a:ext cx="710704" cy="369332"/>
            </a:xfrm>
            <a:prstGeom prst="rect">
              <a:avLst/>
            </a:prstGeom>
            <a:noFill/>
          </p:spPr>
          <p:txBody>
            <a:bodyPr wrap="square" rtlCol="0">
              <a:spAutoFit/>
            </a:bodyPr>
            <a:lstStyle/>
            <a:p>
              <a:r>
                <a:rPr lang="en-GB" sz="900" dirty="0"/>
                <a:t>Bund 1 m wall height</a:t>
              </a:r>
            </a:p>
          </p:txBody>
        </p:sp>
      </p:grpSp>
      <p:sp>
        <p:nvSpPr>
          <p:cNvPr id="106" name="TextBox 105">
            <a:extLst>
              <a:ext uri="{FF2B5EF4-FFF2-40B4-BE49-F238E27FC236}">
                <a16:creationId xmlns:a16="http://schemas.microsoft.com/office/drawing/2014/main" id="{1AF16567-F294-40D1-8B79-3FABE7144B36}"/>
              </a:ext>
            </a:extLst>
          </p:cNvPr>
          <p:cNvSpPr txBox="1"/>
          <p:nvPr/>
        </p:nvSpPr>
        <p:spPr>
          <a:xfrm>
            <a:off x="4111558" y="3977882"/>
            <a:ext cx="999044" cy="230832"/>
          </a:xfrm>
          <a:prstGeom prst="rect">
            <a:avLst/>
          </a:prstGeom>
          <a:noFill/>
        </p:spPr>
        <p:txBody>
          <a:bodyPr wrap="square" rtlCol="0">
            <a:spAutoFit/>
          </a:bodyPr>
          <a:lstStyle/>
          <a:p>
            <a:r>
              <a:rPr lang="en-GB" sz="900" dirty="0"/>
              <a:t>Export Pipework</a:t>
            </a:r>
          </a:p>
        </p:txBody>
      </p:sp>
      <p:sp>
        <p:nvSpPr>
          <p:cNvPr id="108" name="TextBox 107">
            <a:extLst>
              <a:ext uri="{FF2B5EF4-FFF2-40B4-BE49-F238E27FC236}">
                <a16:creationId xmlns:a16="http://schemas.microsoft.com/office/drawing/2014/main" id="{4518E1B5-46BB-097C-5DBB-2B56785D03CB}"/>
              </a:ext>
            </a:extLst>
          </p:cNvPr>
          <p:cNvSpPr txBox="1"/>
          <p:nvPr/>
        </p:nvSpPr>
        <p:spPr>
          <a:xfrm>
            <a:off x="6000875" y="1936323"/>
            <a:ext cx="999044" cy="230832"/>
          </a:xfrm>
          <a:prstGeom prst="rect">
            <a:avLst/>
          </a:prstGeom>
          <a:noFill/>
        </p:spPr>
        <p:txBody>
          <a:bodyPr wrap="square" rtlCol="0">
            <a:spAutoFit/>
          </a:bodyPr>
          <a:lstStyle/>
          <a:p>
            <a:r>
              <a:rPr lang="en-GB" sz="900" dirty="0"/>
              <a:t>Import Pipework</a:t>
            </a:r>
          </a:p>
        </p:txBody>
      </p:sp>
      <p:sp>
        <p:nvSpPr>
          <p:cNvPr id="110" name="Rectangle 109">
            <a:extLst>
              <a:ext uri="{FF2B5EF4-FFF2-40B4-BE49-F238E27FC236}">
                <a16:creationId xmlns:a16="http://schemas.microsoft.com/office/drawing/2014/main" id="{E836FD80-5708-7726-8A1E-998ED85ED155}"/>
              </a:ext>
            </a:extLst>
          </p:cNvPr>
          <p:cNvSpPr/>
          <p:nvPr/>
        </p:nvSpPr>
        <p:spPr>
          <a:xfrm>
            <a:off x="8477259" y="4470182"/>
            <a:ext cx="1399987" cy="8149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Mess room </a:t>
            </a:r>
          </a:p>
        </p:txBody>
      </p:sp>
      <p:grpSp>
        <p:nvGrpSpPr>
          <p:cNvPr id="128" name="Group 127">
            <a:extLst>
              <a:ext uri="{FF2B5EF4-FFF2-40B4-BE49-F238E27FC236}">
                <a16:creationId xmlns:a16="http://schemas.microsoft.com/office/drawing/2014/main" id="{94420E44-2633-3797-6532-FD45868CF09E}"/>
              </a:ext>
            </a:extLst>
          </p:cNvPr>
          <p:cNvGrpSpPr/>
          <p:nvPr/>
        </p:nvGrpSpPr>
        <p:grpSpPr>
          <a:xfrm>
            <a:off x="6661760" y="2167156"/>
            <a:ext cx="2305187" cy="1274009"/>
            <a:chOff x="2332728" y="2249934"/>
            <a:chExt cx="2305187" cy="1274009"/>
          </a:xfrm>
        </p:grpSpPr>
        <p:sp>
          <p:nvSpPr>
            <p:cNvPr id="129" name="Rectangle 128">
              <a:extLst>
                <a:ext uri="{FF2B5EF4-FFF2-40B4-BE49-F238E27FC236}">
                  <a16:creationId xmlns:a16="http://schemas.microsoft.com/office/drawing/2014/main" id="{D9D392C7-E0E4-9597-241E-B1808A2AE45A}"/>
                </a:ext>
              </a:extLst>
            </p:cNvPr>
            <p:cNvSpPr/>
            <p:nvPr/>
          </p:nvSpPr>
          <p:spPr>
            <a:xfrm>
              <a:off x="2395858" y="2617752"/>
              <a:ext cx="2242057" cy="906191"/>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ylinder 130">
              <a:extLst>
                <a:ext uri="{FF2B5EF4-FFF2-40B4-BE49-F238E27FC236}">
                  <a16:creationId xmlns:a16="http://schemas.microsoft.com/office/drawing/2014/main" id="{107FA891-E3BC-8DDF-209D-2C511F05B4F3}"/>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3" name="Cylinder 132">
              <a:extLst>
                <a:ext uri="{FF2B5EF4-FFF2-40B4-BE49-F238E27FC236}">
                  <a16:creationId xmlns:a16="http://schemas.microsoft.com/office/drawing/2014/main" id="{AF17470A-05D9-1105-2FB2-6565B0D85B03}"/>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6" name="Freeform: Shape 135">
              <a:extLst>
                <a:ext uri="{FF2B5EF4-FFF2-40B4-BE49-F238E27FC236}">
                  <a16:creationId xmlns:a16="http://schemas.microsoft.com/office/drawing/2014/main" id="{DBADF8DF-8F4C-5C43-4891-0FA8518DF028}"/>
                </a:ext>
              </a:extLst>
            </p:cNvPr>
            <p:cNvSpPr/>
            <p:nvPr/>
          </p:nvSpPr>
          <p:spPr>
            <a:xfrm>
              <a:off x="2463799" y="2632168"/>
              <a:ext cx="2064243" cy="508557"/>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CEAAABF2-C237-9101-59CC-3D26521E3875}"/>
                </a:ext>
              </a:extLst>
            </p:cNvPr>
            <p:cNvSpPr/>
            <p:nvPr/>
          </p:nvSpPr>
          <p:spPr>
            <a:xfrm>
              <a:off x="2470706" y="3153122"/>
              <a:ext cx="205733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TextBox 137">
              <a:extLst>
                <a:ext uri="{FF2B5EF4-FFF2-40B4-BE49-F238E27FC236}">
                  <a16:creationId xmlns:a16="http://schemas.microsoft.com/office/drawing/2014/main" id="{664C6223-2737-3549-AB62-F66CF85CE62B}"/>
                </a:ext>
              </a:extLst>
            </p:cNvPr>
            <p:cNvSpPr txBox="1"/>
            <p:nvPr/>
          </p:nvSpPr>
          <p:spPr>
            <a:xfrm>
              <a:off x="2332728" y="3110210"/>
              <a:ext cx="850891" cy="369332"/>
            </a:xfrm>
            <a:prstGeom prst="rect">
              <a:avLst/>
            </a:prstGeom>
            <a:noFill/>
          </p:spPr>
          <p:txBody>
            <a:bodyPr wrap="square" rtlCol="0">
              <a:spAutoFit/>
            </a:bodyPr>
            <a:lstStyle/>
            <a:p>
              <a:r>
                <a:rPr lang="en-GB" sz="900" dirty="0"/>
                <a:t>Bund 1 m</a:t>
              </a:r>
            </a:p>
            <a:p>
              <a:r>
                <a:rPr lang="en-GB" sz="900" dirty="0"/>
                <a:t>wall height</a:t>
              </a:r>
            </a:p>
          </p:txBody>
        </p:sp>
      </p:grpSp>
      <p:cxnSp>
        <p:nvCxnSpPr>
          <p:cNvPr id="140" name="Connector: Elbow 139">
            <a:extLst>
              <a:ext uri="{FF2B5EF4-FFF2-40B4-BE49-F238E27FC236}">
                <a16:creationId xmlns:a16="http://schemas.microsoft.com/office/drawing/2014/main" id="{BE0879B5-5978-36BA-E061-31A964F9CFED}"/>
              </a:ext>
            </a:extLst>
          </p:cNvPr>
          <p:cNvCxnSpPr>
            <a:stCxn id="131" idx="2"/>
            <a:endCxn id="98" idx="6"/>
          </p:cNvCxnSpPr>
          <p:nvPr/>
        </p:nvCxnSpPr>
        <p:spPr>
          <a:xfrm rot="10800000">
            <a:off x="6126365" y="2285778"/>
            <a:ext cx="723653" cy="4617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3BD04336-8B66-5B34-016A-1DA463C2606A}"/>
              </a:ext>
            </a:extLst>
          </p:cNvPr>
          <p:cNvSpPr/>
          <p:nvPr/>
        </p:nvSpPr>
        <p:spPr>
          <a:xfrm>
            <a:off x="6716541" y="3447061"/>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EADA22BF-3E39-A0E5-F787-D9E110FA9767}"/>
              </a:ext>
            </a:extLst>
          </p:cNvPr>
          <p:cNvSpPr/>
          <p:nvPr/>
        </p:nvSpPr>
        <p:spPr>
          <a:xfrm>
            <a:off x="6829289" y="3614648"/>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612967AD-0651-2557-4FEE-0BB4F38B3A0E}"/>
              </a:ext>
            </a:extLst>
          </p:cNvPr>
          <p:cNvSpPr/>
          <p:nvPr/>
        </p:nvSpPr>
        <p:spPr>
          <a:xfrm>
            <a:off x="6824165" y="3511113"/>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Freeform: Shape 153">
            <a:extLst>
              <a:ext uri="{FF2B5EF4-FFF2-40B4-BE49-F238E27FC236}">
                <a16:creationId xmlns:a16="http://schemas.microsoft.com/office/drawing/2014/main" id="{1EC6F77F-F320-65DC-F1D5-1FE44F67934D}"/>
              </a:ext>
            </a:extLst>
          </p:cNvPr>
          <p:cNvSpPr/>
          <p:nvPr/>
        </p:nvSpPr>
        <p:spPr>
          <a:xfrm>
            <a:off x="6764819" y="3464475"/>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5" name="Group 154">
            <a:extLst>
              <a:ext uri="{FF2B5EF4-FFF2-40B4-BE49-F238E27FC236}">
                <a16:creationId xmlns:a16="http://schemas.microsoft.com/office/drawing/2014/main" id="{314C0739-1193-4998-3E45-5AB7959840C5}"/>
              </a:ext>
            </a:extLst>
          </p:cNvPr>
          <p:cNvGrpSpPr/>
          <p:nvPr/>
        </p:nvGrpSpPr>
        <p:grpSpPr>
          <a:xfrm>
            <a:off x="7248331" y="3520370"/>
            <a:ext cx="299269" cy="351193"/>
            <a:chOff x="2934472" y="3599287"/>
            <a:chExt cx="299269" cy="351193"/>
          </a:xfrm>
        </p:grpSpPr>
        <p:sp>
          <p:nvSpPr>
            <p:cNvPr id="156" name="Isosceles Triangle 155">
              <a:extLst>
                <a:ext uri="{FF2B5EF4-FFF2-40B4-BE49-F238E27FC236}">
                  <a16:creationId xmlns:a16="http://schemas.microsoft.com/office/drawing/2014/main" id="{9B4474F7-BD4D-BB3F-0269-28BCA5D967B9}"/>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F5B1F0F4-67B8-255E-C177-40921C0CF575}"/>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8" name="TextBox 157">
            <a:extLst>
              <a:ext uri="{FF2B5EF4-FFF2-40B4-BE49-F238E27FC236}">
                <a16:creationId xmlns:a16="http://schemas.microsoft.com/office/drawing/2014/main" id="{32E33266-7FDD-F5FD-E406-D581792F39C1}"/>
              </a:ext>
            </a:extLst>
          </p:cNvPr>
          <p:cNvSpPr txBox="1"/>
          <p:nvPr/>
        </p:nvSpPr>
        <p:spPr>
          <a:xfrm>
            <a:off x="7582177" y="3769817"/>
            <a:ext cx="723462" cy="369332"/>
          </a:xfrm>
          <a:prstGeom prst="rect">
            <a:avLst/>
          </a:prstGeom>
          <a:noFill/>
        </p:spPr>
        <p:txBody>
          <a:bodyPr wrap="square" rtlCol="0">
            <a:spAutoFit/>
          </a:bodyPr>
          <a:lstStyle/>
          <a:p>
            <a:r>
              <a:rPr lang="en-GB" sz="900" dirty="0"/>
              <a:t>Sunken Pump Raft </a:t>
            </a:r>
          </a:p>
        </p:txBody>
      </p:sp>
      <p:cxnSp>
        <p:nvCxnSpPr>
          <p:cNvPr id="160" name="Connector: Elbow 159">
            <a:extLst>
              <a:ext uri="{FF2B5EF4-FFF2-40B4-BE49-F238E27FC236}">
                <a16:creationId xmlns:a16="http://schemas.microsoft.com/office/drawing/2014/main" id="{692E706C-9ACA-B09E-E3C4-1060758E2068}"/>
              </a:ext>
            </a:extLst>
          </p:cNvPr>
          <p:cNvCxnSpPr>
            <a:stCxn id="28" idx="0"/>
            <a:endCxn id="152" idx="3"/>
          </p:cNvCxnSpPr>
          <p:nvPr/>
        </p:nvCxnSpPr>
        <p:spPr>
          <a:xfrm rot="5400000" flipH="1" flipV="1">
            <a:off x="5725979" y="3212949"/>
            <a:ext cx="590780" cy="1889495"/>
          </a:xfrm>
          <a:prstGeom prst="bentConnector3">
            <a:avLst>
              <a:gd name="adj1" fmla="val 43551"/>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8A33E9C1-360C-78C9-2279-9E8D8FC7E713}"/>
              </a:ext>
            </a:extLst>
          </p:cNvPr>
          <p:cNvCxnSpPr>
            <a:endCxn id="133" idx="4"/>
          </p:cNvCxnSpPr>
          <p:nvPr/>
        </p:nvCxnSpPr>
        <p:spPr>
          <a:xfrm flipV="1">
            <a:off x="7672497" y="2747525"/>
            <a:ext cx="1126464" cy="983196"/>
          </a:xfrm>
          <a:prstGeom prst="bentConnector3">
            <a:avLst>
              <a:gd name="adj1" fmla="val 12029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t>Hazard : Lightning</a:t>
            </a:r>
          </a:p>
        </p:txBody>
      </p:sp>
      <p:sp>
        <p:nvSpPr>
          <p:cNvPr id="2" name="Lightning Bolt 1">
            <a:extLst>
              <a:ext uri="{FF2B5EF4-FFF2-40B4-BE49-F238E27FC236}">
                <a16:creationId xmlns:a16="http://schemas.microsoft.com/office/drawing/2014/main" id="{27D03326-DB04-1C8B-12C6-6D924C45E462}"/>
              </a:ext>
            </a:extLst>
          </p:cNvPr>
          <p:cNvSpPr/>
          <p:nvPr/>
        </p:nvSpPr>
        <p:spPr>
          <a:xfrm rot="2867684">
            <a:off x="8071273" y="464673"/>
            <a:ext cx="1071530" cy="1712992"/>
          </a:xfrm>
          <a:prstGeom prst="lightningBol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9B393629-AD1A-8A11-43F6-CFAB6C44FB19}"/>
              </a:ext>
            </a:extLst>
          </p:cNvPr>
          <p:cNvSpPr/>
          <p:nvPr/>
        </p:nvSpPr>
        <p:spPr>
          <a:xfrm>
            <a:off x="7901082" y="2192303"/>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 name="Oval 3">
            <a:extLst>
              <a:ext uri="{FF2B5EF4-FFF2-40B4-BE49-F238E27FC236}">
                <a16:creationId xmlns:a16="http://schemas.microsoft.com/office/drawing/2014/main" id="{6CB2D0AA-1B94-42CD-652A-B1997F14E7A0}"/>
              </a:ext>
            </a:extLst>
          </p:cNvPr>
          <p:cNvSpPr/>
          <p:nvPr/>
        </p:nvSpPr>
        <p:spPr>
          <a:xfrm>
            <a:off x="6898473" y="2198743"/>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98" name="Title 1">
            <a:extLst>
              <a:ext uri="{FF2B5EF4-FFF2-40B4-BE49-F238E27FC236}">
                <a16:creationId xmlns:a16="http://schemas.microsoft.com/office/drawing/2014/main" id="{AE96889D-DBCC-4636-8B85-A0F5E610AA4F}"/>
              </a:ext>
            </a:extLst>
          </p:cNvPr>
          <p:cNvSpPr txBox="1">
            <a:spLocks/>
          </p:cNvSpPr>
          <p:nvPr/>
        </p:nvSpPr>
        <p:spPr>
          <a:xfrm>
            <a:off x="9059016" y="1113713"/>
            <a:ext cx="2941162" cy="731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sz="2800" dirty="0"/>
              <a:t>Escalation Risk?</a:t>
            </a:r>
          </a:p>
        </p:txBody>
      </p:sp>
      <p:sp>
        <p:nvSpPr>
          <p:cNvPr id="201" name="TextBox 200">
            <a:extLst>
              <a:ext uri="{FF2B5EF4-FFF2-40B4-BE49-F238E27FC236}">
                <a16:creationId xmlns:a16="http://schemas.microsoft.com/office/drawing/2014/main" id="{3806B2C6-2D09-8D73-B7CE-508231B3DAE2}"/>
              </a:ext>
            </a:extLst>
          </p:cNvPr>
          <p:cNvSpPr txBox="1"/>
          <p:nvPr/>
        </p:nvSpPr>
        <p:spPr>
          <a:xfrm>
            <a:off x="10045308" y="1909881"/>
            <a:ext cx="2083878" cy="1200329"/>
          </a:xfrm>
          <a:prstGeom prst="rect">
            <a:avLst/>
          </a:prstGeom>
          <a:noFill/>
        </p:spPr>
        <p:txBody>
          <a:bodyPr wrap="square" rtlCol="0">
            <a:spAutoFit/>
          </a:bodyPr>
          <a:lstStyle/>
          <a:p>
            <a:pPr marL="285750" indent="-285750">
              <a:buFont typeface="Arial" panose="020B0604020202020204" pitchFamily="34" charset="0"/>
              <a:buChar char="•"/>
            </a:pPr>
            <a:r>
              <a:rPr lang="en-GB" i="1" dirty="0"/>
              <a:t>Fire (major accident hazard)</a:t>
            </a:r>
          </a:p>
          <a:p>
            <a:pPr marL="285750" indent="-285750">
              <a:buFont typeface="Arial" panose="020B0604020202020204" pitchFamily="34" charset="0"/>
              <a:buChar char="•"/>
            </a:pPr>
            <a:r>
              <a:rPr lang="en-GB" i="1" dirty="0"/>
              <a:t>Risk to people </a:t>
            </a:r>
          </a:p>
          <a:p>
            <a:endParaRPr lang="en-GB" dirty="0"/>
          </a:p>
        </p:txBody>
      </p:sp>
      <p:grpSp>
        <p:nvGrpSpPr>
          <p:cNvPr id="631" name="Group 630">
            <a:extLst>
              <a:ext uri="{FF2B5EF4-FFF2-40B4-BE49-F238E27FC236}">
                <a16:creationId xmlns:a16="http://schemas.microsoft.com/office/drawing/2014/main" id="{E37FE9CD-86C4-2258-0338-56AA51C538C5}"/>
              </a:ext>
            </a:extLst>
          </p:cNvPr>
          <p:cNvGrpSpPr/>
          <p:nvPr/>
        </p:nvGrpSpPr>
        <p:grpSpPr>
          <a:xfrm>
            <a:off x="7873888" y="1800227"/>
            <a:ext cx="932123" cy="589123"/>
            <a:chOff x="3324820" y="2519077"/>
            <a:chExt cx="2520311" cy="1715481"/>
          </a:xfrm>
        </p:grpSpPr>
        <p:sp>
          <p:nvSpPr>
            <p:cNvPr id="632" name="Freeform: Shape 631">
              <a:extLst>
                <a:ext uri="{FF2B5EF4-FFF2-40B4-BE49-F238E27FC236}">
                  <a16:creationId xmlns:a16="http://schemas.microsoft.com/office/drawing/2014/main" id="{9A105DF1-CBCB-D81C-E95B-A25AF33372F8}"/>
                </a:ext>
              </a:extLst>
            </p:cNvPr>
            <p:cNvSpPr/>
            <p:nvPr/>
          </p:nvSpPr>
          <p:spPr>
            <a:xfrm>
              <a:off x="3409003" y="3780533"/>
              <a:ext cx="2301875" cy="454025"/>
            </a:xfrm>
            <a:custGeom>
              <a:avLst/>
              <a:gdLst>
                <a:gd name="connsiteX0" fmla="*/ 0 w 2301875"/>
                <a:gd name="connsiteY0" fmla="*/ 53975 h 454025"/>
                <a:gd name="connsiteX1" fmla="*/ 0 w 2301875"/>
                <a:gd name="connsiteY1" fmla="*/ 53975 h 454025"/>
                <a:gd name="connsiteX2" fmla="*/ 44450 w 2301875"/>
                <a:gd name="connsiteY2" fmla="*/ 107950 h 454025"/>
                <a:gd name="connsiteX3" fmla="*/ 73025 w 2301875"/>
                <a:gd name="connsiteY3" fmla="*/ 136525 h 454025"/>
                <a:gd name="connsiteX4" fmla="*/ 95250 w 2301875"/>
                <a:gd name="connsiteY4" fmla="*/ 146050 h 454025"/>
                <a:gd name="connsiteX5" fmla="*/ 107950 w 2301875"/>
                <a:gd name="connsiteY5" fmla="*/ 158750 h 454025"/>
                <a:gd name="connsiteX6" fmla="*/ 139700 w 2301875"/>
                <a:gd name="connsiteY6" fmla="*/ 180975 h 454025"/>
                <a:gd name="connsiteX7" fmla="*/ 184150 w 2301875"/>
                <a:gd name="connsiteY7" fmla="*/ 219075 h 454025"/>
                <a:gd name="connsiteX8" fmla="*/ 203200 w 2301875"/>
                <a:gd name="connsiteY8" fmla="*/ 238125 h 454025"/>
                <a:gd name="connsiteX9" fmla="*/ 228600 w 2301875"/>
                <a:gd name="connsiteY9" fmla="*/ 254000 h 454025"/>
                <a:gd name="connsiteX10" fmla="*/ 263525 w 2301875"/>
                <a:gd name="connsiteY10" fmla="*/ 279400 h 454025"/>
                <a:gd name="connsiteX11" fmla="*/ 276225 w 2301875"/>
                <a:gd name="connsiteY11" fmla="*/ 288925 h 454025"/>
                <a:gd name="connsiteX12" fmla="*/ 285750 w 2301875"/>
                <a:gd name="connsiteY12" fmla="*/ 295275 h 454025"/>
                <a:gd name="connsiteX13" fmla="*/ 307975 w 2301875"/>
                <a:gd name="connsiteY13" fmla="*/ 317500 h 454025"/>
                <a:gd name="connsiteX14" fmla="*/ 336550 w 2301875"/>
                <a:gd name="connsiteY14" fmla="*/ 336550 h 454025"/>
                <a:gd name="connsiteX15" fmla="*/ 346075 w 2301875"/>
                <a:gd name="connsiteY15" fmla="*/ 339725 h 454025"/>
                <a:gd name="connsiteX16" fmla="*/ 371475 w 2301875"/>
                <a:gd name="connsiteY16" fmla="*/ 352425 h 454025"/>
                <a:gd name="connsiteX17" fmla="*/ 393700 w 2301875"/>
                <a:gd name="connsiteY17" fmla="*/ 365125 h 454025"/>
                <a:gd name="connsiteX18" fmla="*/ 403225 w 2301875"/>
                <a:gd name="connsiteY18" fmla="*/ 371475 h 454025"/>
                <a:gd name="connsiteX19" fmla="*/ 492125 w 2301875"/>
                <a:gd name="connsiteY19" fmla="*/ 393700 h 454025"/>
                <a:gd name="connsiteX20" fmla="*/ 520700 w 2301875"/>
                <a:gd name="connsiteY20" fmla="*/ 403225 h 454025"/>
                <a:gd name="connsiteX21" fmla="*/ 546100 w 2301875"/>
                <a:gd name="connsiteY21" fmla="*/ 406400 h 454025"/>
                <a:gd name="connsiteX22" fmla="*/ 568325 w 2301875"/>
                <a:gd name="connsiteY22" fmla="*/ 409575 h 454025"/>
                <a:gd name="connsiteX23" fmla="*/ 590550 w 2301875"/>
                <a:gd name="connsiteY23" fmla="*/ 415925 h 454025"/>
                <a:gd name="connsiteX24" fmla="*/ 631825 w 2301875"/>
                <a:gd name="connsiteY24" fmla="*/ 425450 h 454025"/>
                <a:gd name="connsiteX25" fmla="*/ 644525 w 2301875"/>
                <a:gd name="connsiteY25" fmla="*/ 428625 h 454025"/>
                <a:gd name="connsiteX26" fmla="*/ 711200 w 2301875"/>
                <a:gd name="connsiteY26" fmla="*/ 438150 h 454025"/>
                <a:gd name="connsiteX27" fmla="*/ 844550 w 2301875"/>
                <a:gd name="connsiteY27" fmla="*/ 454025 h 454025"/>
                <a:gd name="connsiteX28" fmla="*/ 1409700 w 2301875"/>
                <a:gd name="connsiteY28" fmla="*/ 450850 h 454025"/>
                <a:gd name="connsiteX29" fmla="*/ 1695450 w 2301875"/>
                <a:gd name="connsiteY29" fmla="*/ 447675 h 454025"/>
                <a:gd name="connsiteX30" fmla="*/ 1727200 w 2301875"/>
                <a:gd name="connsiteY30" fmla="*/ 441325 h 454025"/>
                <a:gd name="connsiteX31" fmla="*/ 1800225 w 2301875"/>
                <a:gd name="connsiteY31" fmla="*/ 434975 h 454025"/>
                <a:gd name="connsiteX32" fmla="*/ 1835150 w 2301875"/>
                <a:gd name="connsiteY32" fmla="*/ 431800 h 454025"/>
                <a:gd name="connsiteX33" fmla="*/ 1870075 w 2301875"/>
                <a:gd name="connsiteY33" fmla="*/ 419100 h 454025"/>
                <a:gd name="connsiteX34" fmla="*/ 1908175 w 2301875"/>
                <a:gd name="connsiteY34" fmla="*/ 409575 h 454025"/>
                <a:gd name="connsiteX35" fmla="*/ 1936750 w 2301875"/>
                <a:gd name="connsiteY35" fmla="*/ 390525 h 454025"/>
                <a:gd name="connsiteX36" fmla="*/ 1962150 w 2301875"/>
                <a:gd name="connsiteY36" fmla="*/ 377825 h 454025"/>
                <a:gd name="connsiteX37" fmla="*/ 1978025 w 2301875"/>
                <a:gd name="connsiteY37" fmla="*/ 371475 h 454025"/>
                <a:gd name="connsiteX38" fmla="*/ 1990725 w 2301875"/>
                <a:gd name="connsiteY38" fmla="*/ 365125 h 454025"/>
                <a:gd name="connsiteX39" fmla="*/ 2012950 w 2301875"/>
                <a:gd name="connsiteY39" fmla="*/ 355600 h 454025"/>
                <a:gd name="connsiteX40" fmla="*/ 2051050 w 2301875"/>
                <a:gd name="connsiteY40" fmla="*/ 333375 h 454025"/>
                <a:gd name="connsiteX41" fmla="*/ 2073275 w 2301875"/>
                <a:gd name="connsiteY41" fmla="*/ 320675 h 454025"/>
                <a:gd name="connsiteX42" fmla="*/ 2105025 w 2301875"/>
                <a:gd name="connsiteY42" fmla="*/ 295275 h 454025"/>
                <a:gd name="connsiteX43" fmla="*/ 2133600 w 2301875"/>
                <a:gd name="connsiteY43" fmla="*/ 266700 h 454025"/>
                <a:gd name="connsiteX44" fmla="*/ 2159000 w 2301875"/>
                <a:gd name="connsiteY44" fmla="*/ 241300 h 454025"/>
                <a:gd name="connsiteX45" fmla="*/ 2174875 w 2301875"/>
                <a:gd name="connsiteY45" fmla="*/ 228600 h 454025"/>
                <a:gd name="connsiteX46" fmla="*/ 2184400 w 2301875"/>
                <a:gd name="connsiteY46" fmla="*/ 215900 h 454025"/>
                <a:gd name="connsiteX47" fmla="*/ 2216150 w 2301875"/>
                <a:gd name="connsiteY47" fmla="*/ 193675 h 454025"/>
                <a:gd name="connsiteX48" fmla="*/ 2257425 w 2301875"/>
                <a:gd name="connsiteY48" fmla="*/ 133350 h 454025"/>
                <a:gd name="connsiteX49" fmla="*/ 2273300 w 2301875"/>
                <a:gd name="connsiteY49" fmla="*/ 101600 h 454025"/>
                <a:gd name="connsiteX50" fmla="*/ 2289175 w 2301875"/>
                <a:gd name="connsiteY50" fmla="*/ 79375 h 454025"/>
                <a:gd name="connsiteX51" fmla="*/ 2292350 w 2301875"/>
                <a:gd name="connsiteY51" fmla="*/ 66675 h 454025"/>
                <a:gd name="connsiteX52" fmla="*/ 2298700 w 2301875"/>
                <a:gd name="connsiteY52" fmla="*/ 53975 h 454025"/>
                <a:gd name="connsiteX53" fmla="*/ 2301875 w 2301875"/>
                <a:gd name="connsiteY53" fmla="*/ 38100 h 454025"/>
                <a:gd name="connsiteX54" fmla="*/ 2295525 w 2301875"/>
                <a:gd name="connsiteY54" fmla="*/ 12700 h 454025"/>
                <a:gd name="connsiteX55" fmla="*/ 2260600 w 2301875"/>
                <a:gd name="connsiteY55" fmla="*/ 6350 h 454025"/>
                <a:gd name="connsiteX56" fmla="*/ 2159000 w 2301875"/>
                <a:gd name="connsiteY56" fmla="*/ 3175 h 454025"/>
                <a:gd name="connsiteX57" fmla="*/ 1555750 w 2301875"/>
                <a:gd name="connsiteY57" fmla="*/ 0 h 454025"/>
                <a:gd name="connsiteX58" fmla="*/ 254000 w 2301875"/>
                <a:gd name="connsiteY58" fmla="*/ 6350 h 454025"/>
                <a:gd name="connsiteX59" fmla="*/ 155575 w 2301875"/>
                <a:gd name="connsiteY59" fmla="*/ 19050 h 454025"/>
                <a:gd name="connsiteX60" fmla="*/ 76200 w 2301875"/>
                <a:gd name="connsiteY60" fmla="*/ 31750 h 454025"/>
                <a:gd name="connsiteX61" fmla="*/ 50800 w 2301875"/>
                <a:gd name="connsiteY61" fmla="*/ 41275 h 454025"/>
                <a:gd name="connsiteX62" fmla="*/ 12700 w 2301875"/>
                <a:gd name="connsiteY62" fmla="*/ 57150 h 454025"/>
                <a:gd name="connsiteX63" fmla="*/ 0 w 2301875"/>
                <a:gd name="connsiteY63" fmla="*/ 53975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01875" h="454025">
                  <a:moveTo>
                    <a:pt x="0" y="53975"/>
                  </a:moveTo>
                  <a:lnTo>
                    <a:pt x="0" y="53975"/>
                  </a:lnTo>
                  <a:cubicBezTo>
                    <a:pt x="14817" y="71967"/>
                    <a:pt x="27969" y="91469"/>
                    <a:pt x="44450" y="107950"/>
                  </a:cubicBezTo>
                  <a:cubicBezTo>
                    <a:pt x="53975" y="117475"/>
                    <a:pt x="60644" y="131219"/>
                    <a:pt x="73025" y="136525"/>
                  </a:cubicBezTo>
                  <a:lnTo>
                    <a:pt x="95250" y="146050"/>
                  </a:lnTo>
                  <a:cubicBezTo>
                    <a:pt x="99483" y="150283"/>
                    <a:pt x="103275" y="155010"/>
                    <a:pt x="107950" y="158750"/>
                  </a:cubicBezTo>
                  <a:cubicBezTo>
                    <a:pt x="157411" y="198319"/>
                    <a:pt x="102861" y="150276"/>
                    <a:pt x="139700" y="180975"/>
                  </a:cubicBezTo>
                  <a:cubicBezTo>
                    <a:pt x="154692" y="193468"/>
                    <a:pt x="170351" y="205276"/>
                    <a:pt x="184150" y="219075"/>
                  </a:cubicBezTo>
                  <a:cubicBezTo>
                    <a:pt x="190500" y="225425"/>
                    <a:pt x="196139" y="232577"/>
                    <a:pt x="203200" y="238125"/>
                  </a:cubicBezTo>
                  <a:cubicBezTo>
                    <a:pt x="211051" y="244294"/>
                    <a:pt x="220360" y="248362"/>
                    <a:pt x="228600" y="254000"/>
                  </a:cubicBezTo>
                  <a:cubicBezTo>
                    <a:pt x="240480" y="262129"/>
                    <a:pt x="251917" y="270887"/>
                    <a:pt x="263525" y="279400"/>
                  </a:cubicBezTo>
                  <a:cubicBezTo>
                    <a:pt x="267792" y="282529"/>
                    <a:pt x="271822" y="285990"/>
                    <a:pt x="276225" y="288925"/>
                  </a:cubicBezTo>
                  <a:cubicBezTo>
                    <a:pt x="279400" y="291042"/>
                    <a:pt x="282914" y="292722"/>
                    <a:pt x="285750" y="295275"/>
                  </a:cubicBezTo>
                  <a:cubicBezTo>
                    <a:pt x="293537" y="302284"/>
                    <a:pt x="298604" y="312815"/>
                    <a:pt x="307975" y="317500"/>
                  </a:cubicBezTo>
                  <a:cubicBezTo>
                    <a:pt x="345873" y="336449"/>
                    <a:pt x="289580" y="307194"/>
                    <a:pt x="336550" y="336550"/>
                  </a:cubicBezTo>
                  <a:cubicBezTo>
                    <a:pt x="339388" y="338324"/>
                    <a:pt x="343028" y="338340"/>
                    <a:pt x="346075" y="339725"/>
                  </a:cubicBezTo>
                  <a:cubicBezTo>
                    <a:pt x="354693" y="343642"/>
                    <a:pt x="363599" y="347174"/>
                    <a:pt x="371475" y="352425"/>
                  </a:cubicBezTo>
                  <a:cubicBezTo>
                    <a:pt x="394681" y="367896"/>
                    <a:pt x="365502" y="349012"/>
                    <a:pt x="393700" y="365125"/>
                  </a:cubicBezTo>
                  <a:cubicBezTo>
                    <a:pt x="397013" y="367018"/>
                    <a:pt x="399697" y="370022"/>
                    <a:pt x="403225" y="371475"/>
                  </a:cubicBezTo>
                  <a:cubicBezTo>
                    <a:pt x="449878" y="390685"/>
                    <a:pt x="443413" y="386741"/>
                    <a:pt x="492125" y="393700"/>
                  </a:cubicBezTo>
                  <a:cubicBezTo>
                    <a:pt x="501650" y="396875"/>
                    <a:pt x="510927" y="400925"/>
                    <a:pt x="520700" y="403225"/>
                  </a:cubicBezTo>
                  <a:cubicBezTo>
                    <a:pt x="529006" y="405179"/>
                    <a:pt x="537642" y="405272"/>
                    <a:pt x="546100" y="406400"/>
                  </a:cubicBezTo>
                  <a:cubicBezTo>
                    <a:pt x="553518" y="407389"/>
                    <a:pt x="561008" y="408007"/>
                    <a:pt x="568325" y="409575"/>
                  </a:cubicBezTo>
                  <a:cubicBezTo>
                    <a:pt x="575859" y="411189"/>
                    <a:pt x="583105" y="413940"/>
                    <a:pt x="590550" y="415925"/>
                  </a:cubicBezTo>
                  <a:cubicBezTo>
                    <a:pt x="629454" y="426299"/>
                    <a:pt x="602280" y="418884"/>
                    <a:pt x="631825" y="425450"/>
                  </a:cubicBezTo>
                  <a:cubicBezTo>
                    <a:pt x="636085" y="426397"/>
                    <a:pt x="640228" y="427867"/>
                    <a:pt x="644525" y="428625"/>
                  </a:cubicBezTo>
                  <a:cubicBezTo>
                    <a:pt x="712166" y="440562"/>
                    <a:pt x="660995" y="430619"/>
                    <a:pt x="711200" y="438150"/>
                  </a:cubicBezTo>
                  <a:cubicBezTo>
                    <a:pt x="803966" y="452065"/>
                    <a:pt x="679014" y="437471"/>
                    <a:pt x="844550" y="454025"/>
                  </a:cubicBezTo>
                  <a:lnTo>
                    <a:pt x="1409700" y="450850"/>
                  </a:lnTo>
                  <a:lnTo>
                    <a:pt x="1695450" y="447675"/>
                  </a:lnTo>
                  <a:cubicBezTo>
                    <a:pt x="1706238" y="447351"/>
                    <a:pt x="1716485" y="442624"/>
                    <a:pt x="1727200" y="441325"/>
                  </a:cubicBezTo>
                  <a:cubicBezTo>
                    <a:pt x="1751456" y="438385"/>
                    <a:pt x="1775886" y="437123"/>
                    <a:pt x="1800225" y="434975"/>
                  </a:cubicBezTo>
                  <a:lnTo>
                    <a:pt x="1835150" y="431800"/>
                  </a:lnTo>
                  <a:cubicBezTo>
                    <a:pt x="1846792" y="427567"/>
                    <a:pt x="1858224" y="422707"/>
                    <a:pt x="1870075" y="419100"/>
                  </a:cubicBezTo>
                  <a:cubicBezTo>
                    <a:pt x="1882599" y="415288"/>
                    <a:pt x="1896143" y="414732"/>
                    <a:pt x="1908175" y="409575"/>
                  </a:cubicBezTo>
                  <a:cubicBezTo>
                    <a:pt x="1918697" y="405066"/>
                    <a:pt x="1926883" y="396329"/>
                    <a:pt x="1936750" y="390525"/>
                  </a:cubicBezTo>
                  <a:cubicBezTo>
                    <a:pt x="1944909" y="385726"/>
                    <a:pt x="1953555" y="381792"/>
                    <a:pt x="1962150" y="377825"/>
                  </a:cubicBezTo>
                  <a:cubicBezTo>
                    <a:pt x="1967325" y="375437"/>
                    <a:pt x="1972817" y="373790"/>
                    <a:pt x="1978025" y="371475"/>
                  </a:cubicBezTo>
                  <a:cubicBezTo>
                    <a:pt x="1982350" y="369553"/>
                    <a:pt x="1986416" y="367084"/>
                    <a:pt x="1990725" y="365125"/>
                  </a:cubicBezTo>
                  <a:cubicBezTo>
                    <a:pt x="1998063" y="361790"/>
                    <a:pt x="2005818" y="359354"/>
                    <a:pt x="2012950" y="355600"/>
                  </a:cubicBezTo>
                  <a:cubicBezTo>
                    <a:pt x="2025961" y="348752"/>
                    <a:pt x="2038326" y="340742"/>
                    <a:pt x="2051050" y="333375"/>
                  </a:cubicBezTo>
                  <a:cubicBezTo>
                    <a:pt x="2058434" y="329100"/>
                    <a:pt x="2066449" y="325795"/>
                    <a:pt x="2073275" y="320675"/>
                  </a:cubicBezTo>
                  <a:cubicBezTo>
                    <a:pt x="2084516" y="312244"/>
                    <a:pt x="2094518" y="305081"/>
                    <a:pt x="2105025" y="295275"/>
                  </a:cubicBezTo>
                  <a:cubicBezTo>
                    <a:pt x="2114873" y="286084"/>
                    <a:pt x="2124075" y="276225"/>
                    <a:pt x="2133600" y="266700"/>
                  </a:cubicBezTo>
                  <a:cubicBezTo>
                    <a:pt x="2142067" y="258233"/>
                    <a:pt x="2149650" y="248780"/>
                    <a:pt x="2159000" y="241300"/>
                  </a:cubicBezTo>
                  <a:cubicBezTo>
                    <a:pt x="2164292" y="237067"/>
                    <a:pt x="2170083" y="233392"/>
                    <a:pt x="2174875" y="228600"/>
                  </a:cubicBezTo>
                  <a:cubicBezTo>
                    <a:pt x="2178617" y="224858"/>
                    <a:pt x="2180445" y="219416"/>
                    <a:pt x="2184400" y="215900"/>
                  </a:cubicBezTo>
                  <a:cubicBezTo>
                    <a:pt x="2193735" y="207602"/>
                    <a:pt x="2207133" y="202692"/>
                    <a:pt x="2216150" y="193675"/>
                  </a:cubicBezTo>
                  <a:cubicBezTo>
                    <a:pt x="2234852" y="174973"/>
                    <a:pt x="2245226" y="157749"/>
                    <a:pt x="2257425" y="133350"/>
                  </a:cubicBezTo>
                  <a:cubicBezTo>
                    <a:pt x="2262717" y="122767"/>
                    <a:pt x="2266422" y="111229"/>
                    <a:pt x="2273300" y="101600"/>
                  </a:cubicBezTo>
                  <a:lnTo>
                    <a:pt x="2289175" y="79375"/>
                  </a:lnTo>
                  <a:cubicBezTo>
                    <a:pt x="2290233" y="75142"/>
                    <a:pt x="2290818" y="70761"/>
                    <a:pt x="2292350" y="66675"/>
                  </a:cubicBezTo>
                  <a:cubicBezTo>
                    <a:pt x="2294012" y="62243"/>
                    <a:pt x="2297203" y="58465"/>
                    <a:pt x="2298700" y="53975"/>
                  </a:cubicBezTo>
                  <a:cubicBezTo>
                    <a:pt x="2300407" y="48855"/>
                    <a:pt x="2300817" y="43392"/>
                    <a:pt x="2301875" y="38100"/>
                  </a:cubicBezTo>
                  <a:cubicBezTo>
                    <a:pt x="2299758" y="29633"/>
                    <a:pt x="2302442" y="18021"/>
                    <a:pt x="2295525" y="12700"/>
                  </a:cubicBezTo>
                  <a:cubicBezTo>
                    <a:pt x="2286146" y="5486"/>
                    <a:pt x="2272404" y="7174"/>
                    <a:pt x="2260600" y="6350"/>
                  </a:cubicBezTo>
                  <a:cubicBezTo>
                    <a:pt x="2226799" y="3992"/>
                    <a:pt x="2192882" y="3480"/>
                    <a:pt x="2159000" y="3175"/>
                  </a:cubicBezTo>
                  <a:lnTo>
                    <a:pt x="1555750" y="0"/>
                  </a:lnTo>
                  <a:lnTo>
                    <a:pt x="254000" y="6350"/>
                  </a:lnTo>
                  <a:cubicBezTo>
                    <a:pt x="231040" y="6514"/>
                    <a:pt x="169700" y="16853"/>
                    <a:pt x="155575" y="19050"/>
                  </a:cubicBezTo>
                  <a:lnTo>
                    <a:pt x="76200" y="31750"/>
                  </a:lnTo>
                  <a:lnTo>
                    <a:pt x="50800" y="41275"/>
                  </a:lnTo>
                  <a:cubicBezTo>
                    <a:pt x="30018" y="48697"/>
                    <a:pt x="32430" y="45876"/>
                    <a:pt x="12700" y="57150"/>
                  </a:cubicBezTo>
                  <a:cubicBezTo>
                    <a:pt x="11400" y="57893"/>
                    <a:pt x="2117" y="54504"/>
                    <a:pt x="0" y="53975"/>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3" name="Group 632">
              <a:extLst>
                <a:ext uri="{FF2B5EF4-FFF2-40B4-BE49-F238E27FC236}">
                  <a16:creationId xmlns:a16="http://schemas.microsoft.com/office/drawing/2014/main" id="{1E20F426-08B6-1118-C5D6-CD456DC8CAB7}"/>
                </a:ext>
              </a:extLst>
            </p:cNvPr>
            <p:cNvGrpSpPr/>
            <p:nvPr/>
          </p:nvGrpSpPr>
          <p:grpSpPr>
            <a:xfrm>
              <a:off x="3348903" y="2519077"/>
              <a:ext cx="2496228" cy="1363779"/>
              <a:chOff x="3348903" y="2519077"/>
              <a:chExt cx="2496228" cy="1363779"/>
            </a:xfrm>
          </p:grpSpPr>
          <p:grpSp>
            <p:nvGrpSpPr>
              <p:cNvPr id="706" name="Group 705">
                <a:extLst>
                  <a:ext uri="{FF2B5EF4-FFF2-40B4-BE49-F238E27FC236}">
                    <a16:creationId xmlns:a16="http://schemas.microsoft.com/office/drawing/2014/main" id="{3E4AF406-60A8-8FFE-594D-ADEAD3B9730F}"/>
                  </a:ext>
                </a:extLst>
              </p:cNvPr>
              <p:cNvGrpSpPr/>
              <p:nvPr/>
            </p:nvGrpSpPr>
            <p:grpSpPr>
              <a:xfrm>
                <a:off x="3348903" y="2519077"/>
                <a:ext cx="1865553" cy="1360170"/>
                <a:chOff x="3243720" y="2517923"/>
                <a:chExt cx="1865553" cy="1360170"/>
              </a:xfrm>
            </p:grpSpPr>
            <p:sp>
              <p:nvSpPr>
                <p:cNvPr id="741" name="Graphic 137" descr="Fire with solid fill">
                  <a:extLst>
                    <a:ext uri="{FF2B5EF4-FFF2-40B4-BE49-F238E27FC236}">
                      <a16:creationId xmlns:a16="http://schemas.microsoft.com/office/drawing/2014/main" id="{DCEF5452-4CD4-A2AF-1A1C-5F97EF9E01CE}"/>
                    </a:ext>
                  </a:extLst>
                </p:cNvPr>
                <p:cNvSpPr/>
                <p:nvPr/>
              </p:nvSpPr>
              <p:spPr>
                <a:xfrm>
                  <a:off x="3667976"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2" name="Graphic 137" descr="Fire with solid fill">
                  <a:extLst>
                    <a:ext uri="{FF2B5EF4-FFF2-40B4-BE49-F238E27FC236}">
                      <a16:creationId xmlns:a16="http://schemas.microsoft.com/office/drawing/2014/main" id="{20A53B92-4EC1-6B01-2848-52EFF88E9017}"/>
                    </a:ext>
                  </a:extLst>
                </p:cNvPr>
                <p:cNvSpPr/>
                <p:nvPr/>
              </p:nvSpPr>
              <p:spPr>
                <a:xfrm flipH="1">
                  <a:off x="3948383"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3" name="Graphic 137" descr="Fire with solid fill">
                  <a:extLst>
                    <a:ext uri="{FF2B5EF4-FFF2-40B4-BE49-F238E27FC236}">
                      <a16:creationId xmlns:a16="http://schemas.microsoft.com/office/drawing/2014/main" id="{952F8F88-582C-B7A9-D771-749F41E08165}"/>
                    </a:ext>
                  </a:extLst>
                </p:cNvPr>
                <p:cNvSpPr/>
                <p:nvPr/>
              </p:nvSpPr>
              <p:spPr>
                <a:xfrm>
                  <a:off x="4132796"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4" name="Graphic 137" descr="Fire with solid fill">
                  <a:extLst>
                    <a:ext uri="{FF2B5EF4-FFF2-40B4-BE49-F238E27FC236}">
                      <a16:creationId xmlns:a16="http://schemas.microsoft.com/office/drawing/2014/main" id="{435EB734-06AE-09FA-F707-288529AEF782}"/>
                    </a:ext>
                  </a:extLst>
                </p:cNvPr>
                <p:cNvSpPr/>
                <p:nvPr/>
              </p:nvSpPr>
              <p:spPr>
                <a:xfrm flipH="1">
                  <a:off x="4367483"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5" name="Graphic 137" descr="Fire with solid fill">
                  <a:extLst>
                    <a:ext uri="{FF2B5EF4-FFF2-40B4-BE49-F238E27FC236}">
                      <a16:creationId xmlns:a16="http://schemas.microsoft.com/office/drawing/2014/main" id="{D8403410-11B3-BAC0-937C-9973D4ACE9ED}"/>
                    </a:ext>
                  </a:extLst>
                </p:cNvPr>
                <p:cNvSpPr/>
                <p:nvPr/>
              </p:nvSpPr>
              <p:spPr>
                <a:xfrm>
                  <a:off x="3243720" y="262221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6" name="Graphic 137" descr="Fire with solid fill">
                  <a:extLst>
                    <a:ext uri="{FF2B5EF4-FFF2-40B4-BE49-F238E27FC236}">
                      <a16:creationId xmlns:a16="http://schemas.microsoft.com/office/drawing/2014/main" id="{02A6EB2F-FDCB-01E5-DCD0-5E9BAFA6598C}"/>
                    </a:ext>
                  </a:extLst>
                </p:cNvPr>
                <p:cNvSpPr/>
                <p:nvPr/>
              </p:nvSpPr>
              <p:spPr>
                <a:xfrm flipH="1">
                  <a:off x="3483563" y="256603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7" name="Graphic 137" descr="Fire with solid fill">
                  <a:extLst>
                    <a:ext uri="{FF2B5EF4-FFF2-40B4-BE49-F238E27FC236}">
                      <a16:creationId xmlns:a16="http://schemas.microsoft.com/office/drawing/2014/main" id="{AA5E4F73-5380-2F32-66C4-BBC17F0FD3CF}"/>
                    </a:ext>
                  </a:extLst>
                </p:cNvPr>
                <p:cNvSpPr/>
                <p:nvPr/>
              </p:nvSpPr>
              <p:spPr>
                <a:xfrm>
                  <a:off x="3339571"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8" name="Graphic 137" descr="Fire with solid fill">
                  <a:extLst>
                    <a:ext uri="{FF2B5EF4-FFF2-40B4-BE49-F238E27FC236}">
                      <a16:creationId xmlns:a16="http://schemas.microsoft.com/office/drawing/2014/main" id="{50296CA0-E522-FE55-3749-1A49C98134ED}"/>
                    </a:ext>
                  </a:extLst>
                </p:cNvPr>
                <p:cNvSpPr/>
                <p:nvPr/>
              </p:nvSpPr>
              <p:spPr>
                <a:xfrm flipH="1">
                  <a:off x="3619978"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9" name="Graphic 137" descr="Fire with solid fill">
                  <a:extLst>
                    <a:ext uri="{FF2B5EF4-FFF2-40B4-BE49-F238E27FC236}">
                      <a16:creationId xmlns:a16="http://schemas.microsoft.com/office/drawing/2014/main" id="{78320155-D042-875A-B2A0-1DC1E486BBC5}"/>
                    </a:ext>
                  </a:extLst>
                </p:cNvPr>
                <p:cNvSpPr/>
                <p:nvPr/>
              </p:nvSpPr>
              <p:spPr>
                <a:xfrm>
                  <a:off x="3736185"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0" name="Graphic 137" descr="Fire with solid fill">
                  <a:extLst>
                    <a:ext uri="{FF2B5EF4-FFF2-40B4-BE49-F238E27FC236}">
                      <a16:creationId xmlns:a16="http://schemas.microsoft.com/office/drawing/2014/main" id="{5002FF61-E4FD-ECB0-BDFD-37A96760AF5A}"/>
                    </a:ext>
                  </a:extLst>
                </p:cNvPr>
                <p:cNvSpPr/>
                <p:nvPr/>
              </p:nvSpPr>
              <p:spPr>
                <a:xfrm flipH="1">
                  <a:off x="3929252" y="269691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1" name="Graphic 137" descr="Fire with solid fill">
                  <a:extLst>
                    <a:ext uri="{FF2B5EF4-FFF2-40B4-BE49-F238E27FC236}">
                      <a16:creationId xmlns:a16="http://schemas.microsoft.com/office/drawing/2014/main" id="{C7FF2F40-F622-645F-139D-9EFC09C7C715}"/>
                    </a:ext>
                  </a:extLst>
                </p:cNvPr>
                <p:cNvSpPr/>
                <p:nvPr/>
              </p:nvSpPr>
              <p:spPr>
                <a:xfrm>
                  <a:off x="4164664" y="267555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2" name="Graphic 137" descr="Fire with solid fill">
                  <a:extLst>
                    <a:ext uri="{FF2B5EF4-FFF2-40B4-BE49-F238E27FC236}">
                      <a16:creationId xmlns:a16="http://schemas.microsoft.com/office/drawing/2014/main" id="{FB071730-F338-DF7E-1491-F6BFE10284AC}"/>
                    </a:ext>
                  </a:extLst>
                </p:cNvPr>
                <p:cNvSpPr/>
                <p:nvPr/>
              </p:nvSpPr>
              <p:spPr>
                <a:xfrm flipH="1">
                  <a:off x="4323151" y="267555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3" name="Graphic 137" descr="Fire with solid fill">
                  <a:extLst>
                    <a:ext uri="{FF2B5EF4-FFF2-40B4-BE49-F238E27FC236}">
                      <a16:creationId xmlns:a16="http://schemas.microsoft.com/office/drawing/2014/main" id="{9B9FE888-1691-A7BA-49F3-94AE141B7FC7}"/>
                    </a:ext>
                  </a:extLst>
                </p:cNvPr>
                <p:cNvSpPr/>
                <p:nvPr/>
              </p:nvSpPr>
              <p:spPr>
                <a:xfrm>
                  <a:off x="3251397" y="280509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4" name="Graphic 137" descr="Fire with solid fill">
                  <a:extLst>
                    <a:ext uri="{FF2B5EF4-FFF2-40B4-BE49-F238E27FC236}">
                      <a16:creationId xmlns:a16="http://schemas.microsoft.com/office/drawing/2014/main" id="{7EAF299B-3759-0D02-3953-C713EC0C1551}"/>
                    </a:ext>
                  </a:extLst>
                </p:cNvPr>
                <p:cNvSpPr/>
                <p:nvPr/>
              </p:nvSpPr>
              <p:spPr>
                <a:xfrm>
                  <a:off x="3466755" y="286126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5" name="Graphic 137" descr="Fire with solid fill">
                  <a:extLst>
                    <a:ext uri="{FF2B5EF4-FFF2-40B4-BE49-F238E27FC236}">
                      <a16:creationId xmlns:a16="http://schemas.microsoft.com/office/drawing/2014/main" id="{1AD5D33E-A460-89E2-3C93-A8D556A52A4B}"/>
                    </a:ext>
                  </a:extLst>
                </p:cNvPr>
                <p:cNvSpPr/>
                <p:nvPr/>
              </p:nvSpPr>
              <p:spPr>
                <a:xfrm>
                  <a:off x="3555173" y="289276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6" name="Graphic 137" descr="Fire with solid fill">
                  <a:extLst>
                    <a:ext uri="{FF2B5EF4-FFF2-40B4-BE49-F238E27FC236}">
                      <a16:creationId xmlns:a16="http://schemas.microsoft.com/office/drawing/2014/main" id="{624E2DB5-6B98-16EF-6BC3-7820767C4343}"/>
                    </a:ext>
                  </a:extLst>
                </p:cNvPr>
                <p:cNvSpPr/>
                <p:nvPr/>
              </p:nvSpPr>
              <p:spPr>
                <a:xfrm>
                  <a:off x="3916570" y="287945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7" name="Graphic 137" descr="Fire with solid fill">
                  <a:extLst>
                    <a:ext uri="{FF2B5EF4-FFF2-40B4-BE49-F238E27FC236}">
                      <a16:creationId xmlns:a16="http://schemas.microsoft.com/office/drawing/2014/main" id="{7E868F44-34E5-E0AB-2113-07D375747597}"/>
                    </a:ext>
                  </a:extLst>
                </p:cNvPr>
                <p:cNvSpPr/>
                <p:nvPr/>
              </p:nvSpPr>
              <p:spPr>
                <a:xfrm>
                  <a:off x="4145333" y="287945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8" name="Graphic 137" descr="Fire with solid fill">
                  <a:extLst>
                    <a:ext uri="{FF2B5EF4-FFF2-40B4-BE49-F238E27FC236}">
                      <a16:creationId xmlns:a16="http://schemas.microsoft.com/office/drawing/2014/main" id="{85242FE7-083A-95BB-2638-C8A753F77EF3}"/>
                    </a:ext>
                  </a:extLst>
                </p:cNvPr>
                <p:cNvSpPr/>
                <p:nvPr/>
              </p:nvSpPr>
              <p:spPr>
                <a:xfrm flipH="1">
                  <a:off x="4335696" y="288531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59" name="Graphic 137" descr="Fire with solid fill">
                  <a:extLst>
                    <a:ext uri="{FF2B5EF4-FFF2-40B4-BE49-F238E27FC236}">
                      <a16:creationId xmlns:a16="http://schemas.microsoft.com/office/drawing/2014/main" id="{57020097-41D6-48DA-B773-ECC0842C462C}"/>
                    </a:ext>
                  </a:extLst>
                </p:cNvPr>
                <p:cNvSpPr/>
                <p:nvPr/>
              </p:nvSpPr>
              <p:spPr>
                <a:xfrm>
                  <a:off x="3848951"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0" name="Graphic 137" descr="Fire with solid fill">
                  <a:extLst>
                    <a:ext uri="{FF2B5EF4-FFF2-40B4-BE49-F238E27FC236}">
                      <a16:creationId xmlns:a16="http://schemas.microsoft.com/office/drawing/2014/main" id="{DAB1D896-780C-411B-AD2B-65300F236E8C}"/>
                    </a:ext>
                  </a:extLst>
                </p:cNvPr>
                <p:cNvSpPr/>
                <p:nvPr/>
              </p:nvSpPr>
              <p:spPr>
                <a:xfrm flipH="1">
                  <a:off x="4129358"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1" name="Graphic 137" descr="Fire with solid fill">
                  <a:extLst>
                    <a:ext uri="{FF2B5EF4-FFF2-40B4-BE49-F238E27FC236}">
                      <a16:creationId xmlns:a16="http://schemas.microsoft.com/office/drawing/2014/main" id="{0CA30101-3D68-2194-DB5D-ABEB26070F00}"/>
                    </a:ext>
                  </a:extLst>
                </p:cNvPr>
                <p:cNvSpPr/>
                <p:nvPr/>
              </p:nvSpPr>
              <p:spPr>
                <a:xfrm>
                  <a:off x="4313771"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2" name="Graphic 137" descr="Fire with solid fill">
                  <a:extLst>
                    <a:ext uri="{FF2B5EF4-FFF2-40B4-BE49-F238E27FC236}">
                      <a16:creationId xmlns:a16="http://schemas.microsoft.com/office/drawing/2014/main" id="{B54AA579-752B-80AA-3314-CF7990C6D41A}"/>
                    </a:ext>
                  </a:extLst>
                </p:cNvPr>
                <p:cNvSpPr/>
                <p:nvPr/>
              </p:nvSpPr>
              <p:spPr>
                <a:xfrm flipH="1">
                  <a:off x="4548458"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3" name="Graphic 137" descr="Fire with solid fill">
                  <a:extLst>
                    <a:ext uri="{FF2B5EF4-FFF2-40B4-BE49-F238E27FC236}">
                      <a16:creationId xmlns:a16="http://schemas.microsoft.com/office/drawing/2014/main" id="{C0B6CC5F-8100-91D9-C897-C4B4995529A2}"/>
                    </a:ext>
                  </a:extLst>
                </p:cNvPr>
                <p:cNvSpPr/>
                <p:nvPr/>
              </p:nvSpPr>
              <p:spPr>
                <a:xfrm>
                  <a:off x="3348725" y="287147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4" name="Graphic 137" descr="Fire with solid fill">
                  <a:extLst>
                    <a:ext uri="{FF2B5EF4-FFF2-40B4-BE49-F238E27FC236}">
                      <a16:creationId xmlns:a16="http://schemas.microsoft.com/office/drawing/2014/main" id="{E1FB674A-AF80-E685-396A-FFC8B8BD26C7}"/>
                    </a:ext>
                  </a:extLst>
                </p:cNvPr>
                <p:cNvSpPr/>
                <p:nvPr/>
              </p:nvSpPr>
              <p:spPr>
                <a:xfrm flipH="1">
                  <a:off x="3664538" y="27322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5" name="Graphic 137" descr="Fire with solid fill">
                  <a:extLst>
                    <a:ext uri="{FF2B5EF4-FFF2-40B4-BE49-F238E27FC236}">
                      <a16:creationId xmlns:a16="http://schemas.microsoft.com/office/drawing/2014/main" id="{DCE59878-AF01-8233-3A68-AEDF41155B59}"/>
                    </a:ext>
                  </a:extLst>
                </p:cNvPr>
                <p:cNvSpPr/>
                <p:nvPr/>
              </p:nvSpPr>
              <p:spPr>
                <a:xfrm>
                  <a:off x="3520546"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6" name="Graphic 137" descr="Fire with solid fill">
                  <a:extLst>
                    <a:ext uri="{FF2B5EF4-FFF2-40B4-BE49-F238E27FC236}">
                      <a16:creationId xmlns:a16="http://schemas.microsoft.com/office/drawing/2014/main" id="{21B33844-EA8F-B0DA-E22A-8141087E2A6B}"/>
                    </a:ext>
                  </a:extLst>
                </p:cNvPr>
                <p:cNvSpPr/>
                <p:nvPr/>
              </p:nvSpPr>
              <p:spPr>
                <a:xfrm flipH="1">
                  <a:off x="3800953"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7" name="Graphic 137" descr="Fire with solid fill">
                  <a:extLst>
                    <a:ext uri="{FF2B5EF4-FFF2-40B4-BE49-F238E27FC236}">
                      <a16:creationId xmlns:a16="http://schemas.microsoft.com/office/drawing/2014/main" id="{5E2E1C38-5445-0243-6C7D-BD7153CD30EC}"/>
                    </a:ext>
                  </a:extLst>
                </p:cNvPr>
                <p:cNvSpPr/>
                <p:nvPr/>
              </p:nvSpPr>
              <p:spPr>
                <a:xfrm>
                  <a:off x="3917160"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8" name="Graphic 137" descr="Fire with solid fill">
                  <a:extLst>
                    <a:ext uri="{FF2B5EF4-FFF2-40B4-BE49-F238E27FC236}">
                      <a16:creationId xmlns:a16="http://schemas.microsoft.com/office/drawing/2014/main" id="{03CCCCB6-6D5C-35C7-1A8C-1C193B08F257}"/>
                    </a:ext>
                  </a:extLst>
                </p:cNvPr>
                <p:cNvSpPr/>
                <p:nvPr/>
              </p:nvSpPr>
              <p:spPr>
                <a:xfrm flipH="1">
                  <a:off x="4110227" y="286309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69" name="Graphic 137" descr="Fire with solid fill">
                  <a:extLst>
                    <a:ext uri="{FF2B5EF4-FFF2-40B4-BE49-F238E27FC236}">
                      <a16:creationId xmlns:a16="http://schemas.microsoft.com/office/drawing/2014/main" id="{E10768C0-CCA1-2DAC-C1B8-CB5FA8F8EE05}"/>
                    </a:ext>
                  </a:extLst>
                </p:cNvPr>
                <p:cNvSpPr/>
                <p:nvPr/>
              </p:nvSpPr>
              <p:spPr>
                <a:xfrm>
                  <a:off x="4345639" y="28417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0" name="Graphic 137" descr="Fire with solid fill">
                  <a:extLst>
                    <a:ext uri="{FF2B5EF4-FFF2-40B4-BE49-F238E27FC236}">
                      <a16:creationId xmlns:a16="http://schemas.microsoft.com/office/drawing/2014/main" id="{61666E07-D981-A8F1-35D9-29E40229C7C7}"/>
                    </a:ext>
                  </a:extLst>
                </p:cNvPr>
                <p:cNvSpPr/>
                <p:nvPr/>
              </p:nvSpPr>
              <p:spPr>
                <a:xfrm flipH="1">
                  <a:off x="4504126" y="28417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1" name="Graphic 137" descr="Fire with solid fill">
                  <a:extLst>
                    <a:ext uri="{FF2B5EF4-FFF2-40B4-BE49-F238E27FC236}">
                      <a16:creationId xmlns:a16="http://schemas.microsoft.com/office/drawing/2014/main" id="{4DB6326E-081A-5331-71D7-D86EC57ADBBA}"/>
                    </a:ext>
                  </a:extLst>
                </p:cNvPr>
                <p:cNvSpPr/>
                <p:nvPr/>
              </p:nvSpPr>
              <p:spPr>
                <a:xfrm>
                  <a:off x="3432372" y="297127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2" name="Graphic 137" descr="Fire with solid fill">
                  <a:extLst>
                    <a:ext uri="{FF2B5EF4-FFF2-40B4-BE49-F238E27FC236}">
                      <a16:creationId xmlns:a16="http://schemas.microsoft.com/office/drawing/2014/main" id="{60413C9B-108D-4158-F7A2-0669DB87E9BB}"/>
                    </a:ext>
                  </a:extLst>
                </p:cNvPr>
                <p:cNvSpPr/>
                <p:nvPr/>
              </p:nvSpPr>
              <p:spPr>
                <a:xfrm>
                  <a:off x="3647730" y="302744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3" name="Graphic 137" descr="Fire with solid fill">
                  <a:extLst>
                    <a:ext uri="{FF2B5EF4-FFF2-40B4-BE49-F238E27FC236}">
                      <a16:creationId xmlns:a16="http://schemas.microsoft.com/office/drawing/2014/main" id="{A8DDE8DC-FA3A-042B-D689-1760A4AD99A9}"/>
                    </a:ext>
                  </a:extLst>
                </p:cNvPr>
                <p:cNvSpPr/>
                <p:nvPr/>
              </p:nvSpPr>
              <p:spPr>
                <a:xfrm>
                  <a:off x="3736148" y="305894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4" name="Graphic 137" descr="Fire with solid fill">
                  <a:extLst>
                    <a:ext uri="{FF2B5EF4-FFF2-40B4-BE49-F238E27FC236}">
                      <a16:creationId xmlns:a16="http://schemas.microsoft.com/office/drawing/2014/main" id="{1BAF0092-15CD-088C-B251-BE85391E84E3}"/>
                    </a:ext>
                  </a:extLst>
                </p:cNvPr>
                <p:cNvSpPr/>
                <p:nvPr/>
              </p:nvSpPr>
              <p:spPr>
                <a:xfrm>
                  <a:off x="4097545" y="304562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5" name="Graphic 137" descr="Fire with solid fill">
                  <a:extLst>
                    <a:ext uri="{FF2B5EF4-FFF2-40B4-BE49-F238E27FC236}">
                      <a16:creationId xmlns:a16="http://schemas.microsoft.com/office/drawing/2014/main" id="{C6AD39B9-9161-A2AE-974F-8662570FEFBD}"/>
                    </a:ext>
                  </a:extLst>
                </p:cNvPr>
                <p:cNvSpPr/>
                <p:nvPr/>
              </p:nvSpPr>
              <p:spPr>
                <a:xfrm>
                  <a:off x="4326308" y="304562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76" name="Graphic 137" descr="Fire with solid fill">
                  <a:extLst>
                    <a:ext uri="{FF2B5EF4-FFF2-40B4-BE49-F238E27FC236}">
                      <a16:creationId xmlns:a16="http://schemas.microsoft.com/office/drawing/2014/main" id="{81051B69-A94E-8707-8CFE-D4134B3499F1}"/>
                    </a:ext>
                  </a:extLst>
                </p:cNvPr>
                <p:cNvSpPr/>
                <p:nvPr/>
              </p:nvSpPr>
              <p:spPr>
                <a:xfrm flipH="1">
                  <a:off x="4516671" y="305149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sp>
            <p:nvSpPr>
              <p:cNvPr id="707" name="Graphic 137" descr="Fire with solid fill">
                <a:extLst>
                  <a:ext uri="{FF2B5EF4-FFF2-40B4-BE49-F238E27FC236}">
                    <a16:creationId xmlns:a16="http://schemas.microsoft.com/office/drawing/2014/main" id="{2A629468-66AB-6B77-ADAA-52E6730E4BB5}"/>
                  </a:ext>
                </a:extLst>
              </p:cNvPr>
              <p:cNvSpPr/>
              <p:nvPr/>
            </p:nvSpPr>
            <p:spPr>
              <a:xfrm flipH="1">
                <a:off x="4867737"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8" name="Graphic 137" descr="Fire with solid fill">
                <a:extLst>
                  <a:ext uri="{FF2B5EF4-FFF2-40B4-BE49-F238E27FC236}">
                    <a16:creationId xmlns:a16="http://schemas.microsoft.com/office/drawing/2014/main" id="{1A5E63A5-5A5F-A321-322B-699F5FB5AB96}"/>
                  </a:ext>
                </a:extLst>
              </p:cNvPr>
              <p:cNvSpPr/>
              <p:nvPr/>
            </p:nvSpPr>
            <p:spPr>
              <a:xfrm>
                <a:off x="4587330"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9" name="Graphic 137" descr="Fire with solid fill">
                <a:extLst>
                  <a:ext uri="{FF2B5EF4-FFF2-40B4-BE49-F238E27FC236}">
                    <a16:creationId xmlns:a16="http://schemas.microsoft.com/office/drawing/2014/main" id="{F9317393-A613-C0AC-C791-6A8921487C5E}"/>
                  </a:ext>
                </a:extLst>
              </p:cNvPr>
              <p:cNvSpPr/>
              <p:nvPr/>
            </p:nvSpPr>
            <p:spPr>
              <a:xfrm flipH="1">
                <a:off x="4402917"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0" name="Graphic 137" descr="Fire with solid fill">
                <a:extLst>
                  <a:ext uri="{FF2B5EF4-FFF2-40B4-BE49-F238E27FC236}">
                    <a16:creationId xmlns:a16="http://schemas.microsoft.com/office/drawing/2014/main" id="{C3A4E56E-3FF0-07C0-D24C-E40FFBC03775}"/>
                  </a:ext>
                </a:extLst>
              </p:cNvPr>
              <p:cNvSpPr/>
              <p:nvPr/>
            </p:nvSpPr>
            <p:spPr>
              <a:xfrm>
                <a:off x="4168230"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1" name="Graphic 137" descr="Fire with solid fill">
                <a:extLst>
                  <a:ext uri="{FF2B5EF4-FFF2-40B4-BE49-F238E27FC236}">
                    <a16:creationId xmlns:a16="http://schemas.microsoft.com/office/drawing/2014/main" id="{A05AB3AA-E6BD-D992-F13D-8AEDA3A60FC4}"/>
                  </a:ext>
                </a:extLst>
              </p:cNvPr>
              <p:cNvSpPr/>
              <p:nvPr/>
            </p:nvSpPr>
            <p:spPr>
              <a:xfrm flipH="1">
                <a:off x="5261636" y="257660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712" name="Graphic 137" descr="Fire with solid fill">
                <a:extLst>
                  <a:ext uri="{FF2B5EF4-FFF2-40B4-BE49-F238E27FC236}">
                    <a16:creationId xmlns:a16="http://schemas.microsoft.com/office/drawing/2014/main" id="{46F4B82C-F646-7424-0B24-121D843C6C56}"/>
                  </a:ext>
                </a:extLst>
              </p:cNvPr>
              <p:cNvSpPr/>
              <p:nvPr/>
            </p:nvSpPr>
            <p:spPr>
              <a:xfrm flipH="1">
                <a:off x="5196142"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3" name="Graphic 137" descr="Fire with solid fill">
                <a:extLst>
                  <a:ext uri="{FF2B5EF4-FFF2-40B4-BE49-F238E27FC236}">
                    <a16:creationId xmlns:a16="http://schemas.microsoft.com/office/drawing/2014/main" id="{2940F803-DC2C-B13D-6D07-5C596C50396D}"/>
                  </a:ext>
                </a:extLst>
              </p:cNvPr>
              <p:cNvSpPr/>
              <p:nvPr/>
            </p:nvSpPr>
            <p:spPr>
              <a:xfrm>
                <a:off x="4915735"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4" name="Graphic 137" descr="Fire with solid fill">
                <a:extLst>
                  <a:ext uri="{FF2B5EF4-FFF2-40B4-BE49-F238E27FC236}">
                    <a16:creationId xmlns:a16="http://schemas.microsoft.com/office/drawing/2014/main" id="{FF8E9D06-D2F9-A664-0986-E2EF66470B43}"/>
                  </a:ext>
                </a:extLst>
              </p:cNvPr>
              <p:cNvSpPr/>
              <p:nvPr/>
            </p:nvSpPr>
            <p:spPr>
              <a:xfrm flipH="1">
                <a:off x="4799528"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5" name="Graphic 137" descr="Fire with solid fill">
                <a:extLst>
                  <a:ext uri="{FF2B5EF4-FFF2-40B4-BE49-F238E27FC236}">
                    <a16:creationId xmlns:a16="http://schemas.microsoft.com/office/drawing/2014/main" id="{252AE8D3-8FEB-2FD5-C600-39874587F3FA}"/>
                  </a:ext>
                </a:extLst>
              </p:cNvPr>
              <p:cNvSpPr/>
              <p:nvPr/>
            </p:nvSpPr>
            <p:spPr>
              <a:xfrm>
                <a:off x="4606461" y="270168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6" name="Graphic 137" descr="Fire with solid fill">
                <a:extLst>
                  <a:ext uri="{FF2B5EF4-FFF2-40B4-BE49-F238E27FC236}">
                    <a16:creationId xmlns:a16="http://schemas.microsoft.com/office/drawing/2014/main" id="{1120DC9A-8635-5C1E-584B-970A848666E5}"/>
                  </a:ext>
                </a:extLst>
              </p:cNvPr>
              <p:cNvSpPr/>
              <p:nvPr/>
            </p:nvSpPr>
            <p:spPr>
              <a:xfrm flipH="1">
                <a:off x="4371049" y="26803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7" name="Graphic 137" descr="Fire with solid fill">
                <a:extLst>
                  <a:ext uri="{FF2B5EF4-FFF2-40B4-BE49-F238E27FC236}">
                    <a16:creationId xmlns:a16="http://schemas.microsoft.com/office/drawing/2014/main" id="{9D614712-251A-E4B6-9B84-8BA123EF27B0}"/>
                  </a:ext>
                </a:extLst>
              </p:cNvPr>
              <p:cNvSpPr/>
              <p:nvPr/>
            </p:nvSpPr>
            <p:spPr>
              <a:xfrm>
                <a:off x="4212562" y="26803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8" name="Graphic 137" descr="Fire with solid fill">
                <a:extLst>
                  <a:ext uri="{FF2B5EF4-FFF2-40B4-BE49-F238E27FC236}">
                    <a16:creationId xmlns:a16="http://schemas.microsoft.com/office/drawing/2014/main" id="{311E1406-5B39-7D14-9B70-1A2AAEA4BB2F}"/>
                  </a:ext>
                </a:extLst>
              </p:cNvPr>
              <p:cNvSpPr/>
              <p:nvPr/>
            </p:nvSpPr>
            <p:spPr>
              <a:xfrm flipH="1">
                <a:off x="5284316" y="280985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19" name="Graphic 137" descr="Fire with solid fill">
                <a:extLst>
                  <a:ext uri="{FF2B5EF4-FFF2-40B4-BE49-F238E27FC236}">
                    <a16:creationId xmlns:a16="http://schemas.microsoft.com/office/drawing/2014/main" id="{F013A3B9-B8E4-CD74-064B-F5AFBAE1ABCE}"/>
                  </a:ext>
                </a:extLst>
              </p:cNvPr>
              <p:cNvSpPr/>
              <p:nvPr/>
            </p:nvSpPr>
            <p:spPr>
              <a:xfrm flipH="1">
                <a:off x="5068958" y="28660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0" name="Graphic 137" descr="Fire with solid fill">
                <a:extLst>
                  <a:ext uri="{FF2B5EF4-FFF2-40B4-BE49-F238E27FC236}">
                    <a16:creationId xmlns:a16="http://schemas.microsoft.com/office/drawing/2014/main" id="{D6311248-7C72-903B-1B61-3036D562178E}"/>
                  </a:ext>
                </a:extLst>
              </p:cNvPr>
              <p:cNvSpPr/>
              <p:nvPr/>
            </p:nvSpPr>
            <p:spPr>
              <a:xfrm flipH="1">
                <a:off x="4980540" y="289752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1" name="Graphic 137" descr="Fire with solid fill">
                <a:extLst>
                  <a:ext uri="{FF2B5EF4-FFF2-40B4-BE49-F238E27FC236}">
                    <a16:creationId xmlns:a16="http://schemas.microsoft.com/office/drawing/2014/main" id="{80B267DD-9DC1-2162-D604-311B5776B371}"/>
                  </a:ext>
                </a:extLst>
              </p:cNvPr>
              <p:cNvSpPr/>
              <p:nvPr/>
            </p:nvSpPr>
            <p:spPr>
              <a:xfrm flipH="1">
                <a:off x="4619143" y="288421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2" name="Graphic 137" descr="Fire with solid fill">
                <a:extLst>
                  <a:ext uri="{FF2B5EF4-FFF2-40B4-BE49-F238E27FC236}">
                    <a16:creationId xmlns:a16="http://schemas.microsoft.com/office/drawing/2014/main" id="{F4EBD6EF-0312-FF5A-DF9E-94C9591C6475}"/>
                  </a:ext>
                </a:extLst>
              </p:cNvPr>
              <p:cNvSpPr/>
              <p:nvPr/>
            </p:nvSpPr>
            <p:spPr>
              <a:xfrm flipH="1">
                <a:off x="4390380" y="288421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3" name="Graphic 137" descr="Fire with solid fill">
                <a:extLst>
                  <a:ext uri="{FF2B5EF4-FFF2-40B4-BE49-F238E27FC236}">
                    <a16:creationId xmlns:a16="http://schemas.microsoft.com/office/drawing/2014/main" id="{E6EA1ACF-CDEA-6537-9BCB-86D0330A40D7}"/>
                  </a:ext>
                </a:extLst>
              </p:cNvPr>
              <p:cNvSpPr/>
              <p:nvPr/>
            </p:nvSpPr>
            <p:spPr>
              <a:xfrm>
                <a:off x="4200017" y="289008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4" name="Graphic 137" descr="Fire with solid fill">
                <a:extLst>
                  <a:ext uri="{FF2B5EF4-FFF2-40B4-BE49-F238E27FC236}">
                    <a16:creationId xmlns:a16="http://schemas.microsoft.com/office/drawing/2014/main" id="{22CCEC8F-96E9-53BD-87E5-F9290AB81276}"/>
                  </a:ext>
                </a:extLst>
              </p:cNvPr>
              <p:cNvSpPr/>
              <p:nvPr/>
            </p:nvSpPr>
            <p:spPr>
              <a:xfrm flipH="1">
                <a:off x="4686762"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5" name="Graphic 137" descr="Fire with solid fill">
                <a:extLst>
                  <a:ext uri="{FF2B5EF4-FFF2-40B4-BE49-F238E27FC236}">
                    <a16:creationId xmlns:a16="http://schemas.microsoft.com/office/drawing/2014/main" id="{1FAB81A4-8B5E-7B9B-FE33-6C56CF121063}"/>
                  </a:ext>
                </a:extLst>
              </p:cNvPr>
              <p:cNvSpPr/>
              <p:nvPr/>
            </p:nvSpPr>
            <p:spPr>
              <a:xfrm>
                <a:off x="4406355"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6" name="Graphic 137" descr="Fire with solid fill">
                <a:extLst>
                  <a:ext uri="{FF2B5EF4-FFF2-40B4-BE49-F238E27FC236}">
                    <a16:creationId xmlns:a16="http://schemas.microsoft.com/office/drawing/2014/main" id="{94CF85AA-5539-9A7E-C7B9-84428F78EAAE}"/>
                  </a:ext>
                </a:extLst>
              </p:cNvPr>
              <p:cNvSpPr/>
              <p:nvPr/>
            </p:nvSpPr>
            <p:spPr>
              <a:xfrm flipH="1">
                <a:off x="4221942"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7" name="Graphic 137" descr="Fire with solid fill">
                <a:extLst>
                  <a:ext uri="{FF2B5EF4-FFF2-40B4-BE49-F238E27FC236}">
                    <a16:creationId xmlns:a16="http://schemas.microsoft.com/office/drawing/2014/main" id="{FCBE095B-E99F-1A08-F18A-A5E1931A042A}"/>
                  </a:ext>
                </a:extLst>
              </p:cNvPr>
              <p:cNvSpPr/>
              <p:nvPr/>
            </p:nvSpPr>
            <p:spPr>
              <a:xfrm flipH="1">
                <a:off x="5151582" y="273697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8" name="Graphic 137" descr="Fire with solid fill">
                <a:extLst>
                  <a:ext uri="{FF2B5EF4-FFF2-40B4-BE49-F238E27FC236}">
                    <a16:creationId xmlns:a16="http://schemas.microsoft.com/office/drawing/2014/main" id="{147F1A97-5A5D-EECC-13F6-544274034BF5}"/>
                  </a:ext>
                </a:extLst>
              </p:cNvPr>
              <p:cNvSpPr/>
              <p:nvPr/>
            </p:nvSpPr>
            <p:spPr>
              <a:xfrm>
                <a:off x="4871175" y="273697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29" name="Graphic 137" descr="Fire with solid fill">
                <a:extLst>
                  <a:ext uri="{FF2B5EF4-FFF2-40B4-BE49-F238E27FC236}">
                    <a16:creationId xmlns:a16="http://schemas.microsoft.com/office/drawing/2014/main" id="{BEE859E0-8E30-C778-024B-70AE5A2C3A34}"/>
                  </a:ext>
                </a:extLst>
              </p:cNvPr>
              <p:cNvSpPr/>
              <p:nvPr/>
            </p:nvSpPr>
            <p:spPr>
              <a:xfrm flipH="1">
                <a:off x="5015167"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0" name="Graphic 137" descr="Fire with solid fill">
                <a:extLst>
                  <a:ext uri="{FF2B5EF4-FFF2-40B4-BE49-F238E27FC236}">
                    <a16:creationId xmlns:a16="http://schemas.microsoft.com/office/drawing/2014/main" id="{3C135873-8037-93E0-4AAD-31877556E844}"/>
                  </a:ext>
                </a:extLst>
              </p:cNvPr>
              <p:cNvSpPr/>
              <p:nvPr/>
            </p:nvSpPr>
            <p:spPr>
              <a:xfrm>
                <a:off x="4734760"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1" name="Graphic 137" descr="Fire with solid fill">
                <a:extLst>
                  <a:ext uri="{FF2B5EF4-FFF2-40B4-BE49-F238E27FC236}">
                    <a16:creationId xmlns:a16="http://schemas.microsoft.com/office/drawing/2014/main" id="{A9DDEFC4-C6A5-6268-213B-38E4CA8DDB77}"/>
                  </a:ext>
                </a:extLst>
              </p:cNvPr>
              <p:cNvSpPr/>
              <p:nvPr/>
            </p:nvSpPr>
            <p:spPr>
              <a:xfrm flipH="1">
                <a:off x="4618553"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2" name="Graphic 137" descr="Fire with solid fill">
                <a:extLst>
                  <a:ext uri="{FF2B5EF4-FFF2-40B4-BE49-F238E27FC236}">
                    <a16:creationId xmlns:a16="http://schemas.microsoft.com/office/drawing/2014/main" id="{B2AAE697-59EB-B48D-59F9-8BA531D2FA64}"/>
                  </a:ext>
                </a:extLst>
              </p:cNvPr>
              <p:cNvSpPr/>
              <p:nvPr/>
            </p:nvSpPr>
            <p:spPr>
              <a:xfrm>
                <a:off x="4425486" y="286786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3" name="Graphic 137" descr="Fire with solid fill">
                <a:extLst>
                  <a:ext uri="{FF2B5EF4-FFF2-40B4-BE49-F238E27FC236}">
                    <a16:creationId xmlns:a16="http://schemas.microsoft.com/office/drawing/2014/main" id="{EE03F7AB-EEBA-4E37-960E-FEDC4DE8A8E6}"/>
                  </a:ext>
                </a:extLst>
              </p:cNvPr>
              <p:cNvSpPr/>
              <p:nvPr/>
            </p:nvSpPr>
            <p:spPr>
              <a:xfrm flipH="1">
                <a:off x="4190074" y="284649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4" name="Graphic 137" descr="Fire with solid fill">
                <a:extLst>
                  <a:ext uri="{FF2B5EF4-FFF2-40B4-BE49-F238E27FC236}">
                    <a16:creationId xmlns:a16="http://schemas.microsoft.com/office/drawing/2014/main" id="{65BAA31C-1C0F-8C9B-3CC3-CD407371EA4C}"/>
                  </a:ext>
                </a:extLst>
              </p:cNvPr>
              <p:cNvSpPr/>
              <p:nvPr/>
            </p:nvSpPr>
            <p:spPr>
              <a:xfrm>
                <a:off x="4031587" y="284649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5" name="Graphic 137" descr="Fire with solid fill">
                <a:extLst>
                  <a:ext uri="{FF2B5EF4-FFF2-40B4-BE49-F238E27FC236}">
                    <a16:creationId xmlns:a16="http://schemas.microsoft.com/office/drawing/2014/main" id="{634D4FF7-B831-3136-BDA7-405FFC188D6D}"/>
                  </a:ext>
                </a:extLst>
              </p:cNvPr>
              <p:cNvSpPr/>
              <p:nvPr/>
            </p:nvSpPr>
            <p:spPr>
              <a:xfrm flipH="1">
                <a:off x="5103341" y="297603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6" name="Graphic 137" descr="Fire with solid fill">
                <a:extLst>
                  <a:ext uri="{FF2B5EF4-FFF2-40B4-BE49-F238E27FC236}">
                    <a16:creationId xmlns:a16="http://schemas.microsoft.com/office/drawing/2014/main" id="{881C0F6C-AE96-D734-4AB6-E346C9F5AB9F}"/>
                  </a:ext>
                </a:extLst>
              </p:cNvPr>
              <p:cNvSpPr/>
              <p:nvPr/>
            </p:nvSpPr>
            <p:spPr>
              <a:xfrm flipH="1">
                <a:off x="4887983" y="303220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7" name="Graphic 137" descr="Fire with solid fill">
                <a:extLst>
                  <a:ext uri="{FF2B5EF4-FFF2-40B4-BE49-F238E27FC236}">
                    <a16:creationId xmlns:a16="http://schemas.microsoft.com/office/drawing/2014/main" id="{4EACB734-95FB-BB02-BE14-9066329729C6}"/>
                  </a:ext>
                </a:extLst>
              </p:cNvPr>
              <p:cNvSpPr/>
              <p:nvPr/>
            </p:nvSpPr>
            <p:spPr>
              <a:xfrm flipH="1">
                <a:off x="4799565" y="306370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8" name="Graphic 137" descr="Fire with solid fill">
                <a:extLst>
                  <a:ext uri="{FF2B5EF4-FFF2-40B4-BE49-F238E27FC236}">
                    <a16:creationId xmlns:a16="http://schemas.microsoft.com/office/drawing/2014/main" id="{4C7F202A-5C2D-3C2D-9821-F4D6A97A5C85}"/>
                  </a:ext>
                </a:extLst>
              </p:cNvPr>
              <p:cNvSpPr/>
              <p:nvPr/>
            </p:nvSpPr>
            <p:spPr>
              <a:xfrm flipH="1">
                <a:off x="4438168" y="305039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39" name="Graphic 137" descr="Fire with solid fill">
                <a:extLst>
                  <a:ext uri="{FF2B5EF4-FFF2-40B4-BE49-F238E27FC236}">
                    <a16:creationId xmlns:a16="http://schemas.microsoft.com/office/drawing/2014/main" id="{8584B1A4-685B-03BF-D6E6-2CF238A38A9A}"/>
                  </a:ext>
                </a:extLst>
              </p:cNvPr>
              <p:cNvSpPr/>
              <p:nvPr/>
            </p:nvSpPr>
            <p:spPr>
              <a:xfrm flipH="1">
                <a:off x="4209405" y="305039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40" name="Graphic 137" descr="Fire with solid fill">
                <a:extLst>
                  <a:ext uri="{FF2B5EF4-FFF2-40B4-BE49-F238E27FC236}">
                    <a16:creationId xmlns:a16="http://schemas.microsoft.com/office/drawing/2014/main" id="{BF0FAD35-911C-EEFA-0543-BBAA456923DE}"/>
                  </a:ext>
                </a:extLst>
              </p:cNvPr>
              <p:cNvSpPr/>
              <p:nvPr/>
            </p:nvSpPr>
            <p:spPr>
              <a:xfrm>
                <a:off x="4019042" y="305626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grpSp>
          <p:nvGrpSpPr>
            <p:cNvPr id="634" name="Group 633">
              <a:extLst>
                <a:ext uri="{FF2B5EF4-FFF2-40B4-BE49-F238E27FC236}">
                  <a16:creationId xmlns:a16="http://schemas.microsoft.com/office/drawing/2014/main" id="{4799B1F4-B85D-0288-9AA5-DD8318AA561D}"/>
                </a:ext>
              </a:extLst>
            </p:cNvPr>
            <p:cNvGrpSpPr/>
            <p:nvPr/>
          </p:nvGrpSpPr>
          <p:grpSpPr>
            <a:xfrm flipH="1">
              <a:off x="3324820" y="2862267"/>
              <a:ext cx="2473548" cy="1363779"/>
              <a:chOff x="3348903" y="2519077"/>
              <a:chExt cx="2473548" cy="1363779"/>
            </a:xfrm>
          </p:grpSpPr>
          <p:grpSp>
            <p:nvGrpSpPr>
              <p:cNvPr id="635" name="Group 634">
                <a:extLst>
                  <a:ext uri="{FF2B5EF4-FFF2-40B4-BE49-F238E27FC236}">
                    <a16:creationId xmlns:a16="http://schemas.microsoft.com/office/drawing/2014/main" id="{33F7C9F8-5FC5-B585-93E7-020C82D2A5E8}"/>
                  </a:ext>
                </a:extLst>
              </p:cNvPr>
              <p:cNvGrpSpPr/>
              <p:nvPr/>
            </p:nvGrpSpPr>
            <p:grpSpPr>
              <a:xfrm>
                <a:off x="3348903" y="2519077"/>
                <a:ext cx="1865553" cy="1360170"/>
                <a:chOff x="3243720" y="2517923"/>
                <a:chExt cx="1865553" cy="1360170"/>
              </a:xfrm>
            </p:grpSpPr>
            <p:sp>
              <p:nvSpPr>
                <p:cNvPr id="670" name="Graphic 137" descr="Fire with solid fill">
                  <a:extLst>
                    <a:ext uri="{FF2B5EF4-FFF2-40B4-BE49-F238E27FC236}">
                      <a16:creationId xmlns:a16="http://schemas.microsoft.com/office/drawing/2014/main" id="{2871EAAE-5191-CA3C-E9D1-FB4C5F5F45C1}"/>
                    </a:ext>
                  </a:extLst>
                </p:cNvPr>
                <p:cNvSpPr/>
                <p:nvPr/>
              </p:nvSpPr>
              <p:spPr>
                <a:xfrm>
                  <a:off x="3667976"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1" name="Graphic 137" descr="Fire with solid fill">
                  <a:extLst>
                    <a:ext uri="{FF2B5EF4-FFF2-40B4-BE49-F238E27FC236}">
                      <a16:creationId xmlns:a16="http://schemas.microsoft.com/office/drawing/2014/main" id="{DBCC7D1A-6C15-D465-821C-19C1870FE8E3}"/>
                    </a:ext>
                  </a:extLst>
                </p:cNvPr>
                <p:cNvSpPr/>
                <p:nvPr/>
              </p:nvSpPr>
              <p:spPr>
                <a:xfrm flipH="1">
                  <a:off x="3948383"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2" name="Graphic 137" descr="Fire with solid fill">
                  <a:extLst>
                    <a:ext uri="{FF2B5EF4-FFF2-40B4-BE49-F238E27FC236}">
                      <a16:creationId xmlns:a16="http://schemas.microsoft.com/office/drawing/2014/main" id="{57BEEFD4-51B3-119C-5B64-C04A384D8C81}"/>
                    </a:ext>
                  </a:extLst>
                </p:cNvPr>
                <p:cNvSpPr/>
                <p:nvPr/>
              </p:nvSpPr>
              <p:spPr>
                <a:xfrm>
                  <a:off x="4132796"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3" name="Graphic 137" descr="Fire with solid fill">
                  <a:extLst>
                    <a:ext uri="{FF2B5EF4-FFF2-40B4-BE49-F238E27FC236}">
                      <a16:creationId xmlns:a16="http://schemas.microsoft.com/office/drawing/2014/main" id="{060012AF-AC55-ECE6-2CE5-A596D2BD4B6F}"/>
                    </a:ext>
                  </a:extLst>
                </p:cNvPr>
                <p:cNvSpPr/>
                <p:nvPr/>
              </p:nvSpPr>
              <p:spPr>
                <a:xfrm flipH="1">
                  <a:off x="4367483" y="251792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4" name="Graphic 137" descr="Fire with solid fill">
                  <a:extLst>
                    <a:ext uri="{FF2B5EF4-FFF2-40B4-BE49-F238E27FC236}">
                      <a16:creationId xmlns:a16="http://schemas.microsoft.com/office/drawing/2014/main" id="{C4EED9C9-0CAC-DA1A-A9FA-9F7BDAA18D80}"/>
                    </a:ext>
                  </a:extLst>
                </p:cNvPr>
                <p:cNvSpPr/>
                <p:nvPr/>
              </p:nvSpPr>
              <p:spPr>
                <a:xfrm>
                  <a:off x="3243720" y="262221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5" name="Graphic 137" descr="Fire with solid fill">
                  <a:extLst>
                    <a:ext uri="{FF2B5EF4-FFF2-40B4-BE49-F238E27FC236}">
                      <a16:creationId xmlns:a16="http://schemas.microsoft.com/office/drawing/2014/main" id="{8CBF8DFD-75A3-22AA-1BDB-0AFD73235E0F}"/>
                    </a:ext>
                  </a:extLst>
                </p:cNvPr>
                <p:cNvSpPr/>
                <p:nvPr/>
              </p:nvSpPr>
              <p:spPr>
                <a:xfrm flipH="1">
                  <a:off x="3483563" y="256603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6" name="Graphic 137" descr="Fire with solid fill">
                  <a:extLst>
                    <a:ext uri="{FF2B5EF4-FFF2-40B4-BE49-F238E27FC236}">
                      <a16:creationId xmlns:a16="http://schemas.microsoft.com/office/drawing/2014/main" id="{4F0D1A3C-1F34-DD45-90FB-D5707B9630CE}"/>
                    </a:ext>
                  </a:extLst>
                </p:cNvPr>
                <p:cNvSpPr/>
                <p:nvPr/>
              </p:nvSpPr>
              <p:spPr>
                <a:xfrm>
                  <a:off x="3339571"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7" name="Graphic 137" descr="Fire with solid fill">
                  <a:extLst>
                    <a:ext uri="{FF2B5EF4-FFF2-40B4-BE49-F238E27FC236}">
                      <a16:creationId xmlns:a16="http://schemas.microsoft.com/office/drawing/2014/main" id="{C903D1E8-43A5-1F72-2806-C6464732C99A}"/>
                    </a:ext>
                  </a:extLst>
                </p:cNvPr>
                <p:cNvSpPr/>
                <p:nvPr/>
              </p:nvSpPr>
              <p:spPr>
                <a:xfrm flipH="1">
                  <a:off x="3619978"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8" name="Graphic 137" descr="Fire with solid fill">
                  <a:extLst>
                    <a:ext uri="{FF2B5EF4-FFF2-40B4-BE49-F238E27FC236}">
                      <a16:creationId xmlns:a16="http://schemas.microsoft.com/office/drawing/2014/main" id="{8FA0B0B6-2CD3-65EE-9FF2-3F4B5A22914C}"/>
                    </a:ext>
                  </a:extLst>
                </p:cNvPr>
                <p:cNvSpPr/>
                <p:nvPr/>
              </p:nvSpPr>
              <p:spPr>
                <a:xfrm>
                  <a:off x="3736185" y="268556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79" name="Graphic 137" descr="Fire with solid fill">
                  <a:extLst>
                    <a:ext uri="{FF2B5EF4-FFF2-40B4-BE49-F238E27FC236}">
                      <a16:creationId xmlns:a16="http://schemas.microsoft.com/office/drawing/2014/main" id="{05924854-4821-26AA-DDCA-1A53AF608BD9}"/>
                    </a:ext>
                  </a:extLst>
                </p:cNvPr>
                <p:cNvSpPr/>
                <p:nvPr/>
              </p:nvSpPr>
              <p:spPr>
                <a:xfrm flipH="1">
                  <a:off x="3929252" y="269691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0" name="Graphic 137" descr="Fire with solid fill">
                  <a:extLst>
                    <a:ext uri="{FF2B5EF4-FFF2-40B4-BE49-F238E27FC236}">
                      <a16:creationId xmlns:a16="http://schemas.microsoft.com/office/drawing/2014/main" id="{350A64BF-E646-3553-E6FB-029BD1C79C19}"/>
                    </a:ext>
                  </a:extLst>
                </p:cNvPr>
                <p:cNvSpPr/>
                <p:nvPr/>
              </p:nvSpPr>
              <p:spPr>
                <a:xfrm>
                  <a:off x="4164664" y="267555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1" name="Graphic 137" descr="Fire with solid fill">
                  <a:extLst>
                    <a:ext uri="{FF2B5EF4-FFF2-40B4-BE49-F238E27FC236}">
                      <a16:creationId xmlns:a16="http://schemas.microsoft.com/office/drawing/2014/main" id="{88CFC130-9804-C707-8C03-27B85B6F06E7}"/>
                    </a:ext>
                  </a:extLst>
                </p:cNvPr>
                <p:cNvSpPr/>
                <p:nvPr/>
              </p:nvSpPr>
              <p:spPr>
                <a:xfrm flipH="1">
                  <a:off x="4323151" y="267555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2" name="Graphic 137" descr="Fire with solid fill">
                  <a:extLst>
                    <a:ext uri="{FF2B5EF4-FFF2-40B4-BE49-F238E27FC236}">
                      <a16:creationId xmlns:a16="http://schemas.microsoft.com/office/drawing/2014/main" id="{1350FDC3-1C86-ECCA-80CC-F8EBC00350C7}"/>
                    </a:ext>
                  </a:extLst>
                </p:cNvPr>
                <p:cNvSpPr/>
                <p:nvPr/>
              </p:nvSpPr>
              <p:spPr>
                <a:xfrm>
                  <a:off x="3282101" y="281067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3" name="Graphic 137" descr="Fire with solid fill">
                  <a:extLst>
                    <a:ext uri="{FF2B5EF4-FFF2-40B4-BE49-F238E27FC236}">
                      <a16:creationId xmlns:a16="http://schemas.microsoft.com/office/drawing/2014/main" id="{F9D6D316-FEE7-CFDF-A959-983F26CB52C4}"/>
                    </a:ext>
                  </a:extLst>
                </p:cNvPr>
                <p:cNvSpPr/>
                <p:nvPr/>
              </p:nvSpPr>
              <p:spPr>
                <a:xfrm>
                  <a:off x="3466755" y="286126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4" name="Graphic 137" descr="Fire with solid fill">
                  <a:extLst>
                    <a:ext uri="{FF2B5EF4-FFF2-40B4-BE49-F238E27FC236}">
                      <a16:creationId xmlns:a16="http://schemas.microsoft.com/office/drawing/2014/main" id="{0AAB8DFD-1D6B-72D2-AA6E-8514DFFAEAA4}"/>
                    </a:ext>
                  </a:extLst>
                </p:cNvPr>
                <p:cNvSpPr/>
                <p:nvPr/>
              </p:nvSpPr>
              <p:spPr>
                <a:xfrm>
                  <a:off x="3555173" y="289276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5" name="Graphic 137" descr="Fire with solid fill">
                  <a:extLst>
                    <a:ext uri="{FF2B5EF4-FFF2-40B4-BE49-F238E27FC236}">
                      <a16:creationId xmlns:a16="http://schemas.microsoft.com/office/drawing/2014/main" id="{FF81B37D-2D39-DAB1-FF1F-1DD0F2D9CBA3}"/>
                    </a:ext>
                  </a:extLst>
                </p:cNvPr>
                <p:cNvSpPr/>
                <p:nvPr/>
              </p:nvSpPr>
              <p:spPr>
                <a:xfrm>
                  <a:off x="3916570" y="287945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6" name="Graphic 137" descr="Fire with solid fill">
                  <a:extLst>
                    <a:ext uri="{FF2B5EF4-FFF2-40B4-BE49-F238E27FC236}">
                      <a16:creationId xmlns:a16="http://schemas.microsoft.com/office/drawing/2014/main" id="{8159566D-D5CB-7C58-BD63-AEF35B0C9979}"/>
                    </a:ext>
                  </a:extLst>
                </p:cNvPr>
                <p:cNvSpPr/>
                <p:nvPr/>
              </p:nvSpPr>
              <p:spPr>
                <a:xfrm>
                  <a:off x="4145333" y="287945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7" name="Graphic 137" descr="Fire with solid fill">
                  <a:extLst>
                    <a:ext uri="{FF2B5EF4-FFF2-40B4-BE49-F238E27FC236}">
                      <a16:creationId xmlns:a16="http://schemas.microsoft.com/office/drawing/2014/main" id="{6D360C80-D219-9E5D-19C2-49368EAAB7CB}"/>
                    </a:ext>
                  </a:extLst>
                </p:cNvPr>
                <p:cNvSpPr/>
                <p:nvPr/>
              </p:nvSpPr>
              <p:spPr>
                <a:xfrm flipH="1">
                  <a:off x="4335696" y="288531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8" name="Graphic 137" descr="Fire with solid fill">
                  <a:extLst>
                    <a:ext uri="{FF2B5EF4-FFF2-40B4-BE49-F238E27FC236}">
                      <a16:creationId xmlns:a16="http://schemas.microsoft.com/office/drawing/2014/main" id="{0EDE31DA-AE06-FC9D-D937-7B2D03B79190}"/>
                    </a:ext>
                  </a:extLst>
                </p:cNvPr>
                <p:cNvSpPr/>
                <p:nvPr/>
              </p:nvSpPr>
              <p:spPr>
                <a:xfrm>
                  <a:off x="3848951"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89" name="Graphic 137" descr="Fire with solid fill">
                  <a:extLst>
                    <a:ext uri="{FF2B5EF4-FFF2-40B4-BE49-F238E27FC236}">
                      <a16:creationId xmlns:a16="http://schemas.microsoft.com/office/drawing/2014/main" id="{533506D0-A98A-85CA-295A-1C0BC00CD293}"/>
                    </a:ext>
                  </a:extLst>
                </p:cNvPr>
                <p:cNvSpPr/>
                <p:nvPr/>
              </p:nvSpPr>
              <p:spPr>
                <a:xfrm flipH="1">
                  <a:off x="4129358"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0" name="Graphic 137" descr="Fire with solid fill">
                  <a:extLst>
                    <a:ext uri="{FF2B5EF4-FFF2-40B4-BE49-F238E27FC236}">
                      <a16:creationId xmlns:a16="http://schemas.microsoft.com/office/drawing/2014/main" id="{9DBCF392-1368-5D49-91B0-9478D88286F0}"/>
                    </a:ext>
                  </a:extLst>
                </p:cNvPr>
                <p:cNvSpPr/>
                <p:nvPr/>
              </p:nvSpPr>
              <p:spPr>
                <a:xfrm>
                  <a:off x="4313771"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1" name="Graphic 137" descr="Fire with solid fill">
                  <a:extLst>
                    <a:ext uri="{FF2B5EF4-FFF2-40B4-BE49-F238E27FC236}">
                      <a16:creationId xmlns:a16="http://schemas.microsoft.com/office/drawing/2014/main" id="{0F9B4993-E4A6-60A3-BA8E-A9FD56E8CC6F}"/>
                    </a:ext>
                  </a:extLst>
                </p:cNvPr>
                <p:cNvSpPr/>
                <p:nvPr/>
              </p:nvSpPr>
              <p:spPr>
                <a:xfrm flipH="1">
                  <a:off x="4548458" y="268410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2" name="Graphic 137" descr="Fire with solid fill">
                  <a:extLst>
                    <a:ext uri="{FF2B5EF4-FFF2-40B4-BE49-F238E27FC236}">
                      <a16:creationId xmlns:a16="http://schemas.microsoft.com/office/drawing/2014/main" id="{3CC30A5E-37C1-A3E6-F6D8-A24CC5835EE1}"/>
                    </a:ext>
                  </a:extLst>
                </p:cNvPr>
                <p:cNvSpPr/>
                <p:nvPr/>
              </p:nvSpPr>
              <p:spPr>
                <a:xfrm>
                  <a:off x="3348725" y="287147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3" name="Graphic 137" descr="Fire with solid fill">
                  <a:extLst>
                    <a:ext uri="{FF2B5EF4-FFF2-40B4-BE49-F238E27FC236}">
                      <a16:creationId xmlns:a16="http://schemas.microsoft.com/office/drawing/2014/main" id="{DE819242-75B4-94E0-9E57-763ED946E5A1}"/>
                    </a:ext>
                  </a:extLst>
                </p:cNvPr>
                <p:cNvSpPr/>
                <p:nvPr/>
              </p:nvSpPr>
              <p:spPr>
                <a:xfrm flipH="1">
                  <a:off x="3664538" y="27322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4" name="Graphic 137" descr="Fire with solid fill">
                  <a:extLst>
                    <a:ext uri="{FF2B5EF4-FFF2-40B4-BE49-F238E27FC236}">
                      <a16:creationId xmlns:a16="http://schemas.microsoft.com/office/drawing/2014/main" id="{F24CE049-EA60-38EA-5CDC-551E3799108F}"/>
                    </a:ext>
                  </a:extLst>
                </p:cNvPr>
                <p:cNvSpPr/>
                <p:nvPr/>
              </p:nvSpPr>
              <p:spPr>
                <a:xfrm>
                  <a:off x="3520546"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5" name="Graphic 137" descr="Fire with solid fill">
                  <a:extLst>
                    <a:ext uri="{FF2B5EF4-FFF2-40B4-BE49-F238E27FC236}">
                      <a16:creationId xmlns:a16="http://schemas.microsoft.com/office/drawing/2014/main" id="{7A532708-5BAB-A2FD-EE86-30FA93184BCF}"/>
                    </a:ext>
                  </a:extLst>
                </p:cNvPr>
                <p:cNvSpPr/>
                <p:nvPr/>
              </p:nvSpPr>
              <p:spPr>
                <a:xfrm flipH="1">
                  <a:off x="3800953"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6" name="Graphic 137" descr="Fire with solid fill">
                  <a:extLst>
                    <a:ext uri="{FF2B5EF4-FFF2-40B4-BE49-F238E27FC236}">
                      <a16:creationId xmlns:a16="http://schemas.microsoft.com/office/drawing/2014/main" id="{9E7C85B1-5F29-F79B-477D-7AF102F82BE2}"/>
                    </a:ext>
                  </a:extLst>
                </p:cNvPr>
                <p:cNvSpPr/>
                <p:nvPr/>
              </p:nvSpPr>
              <p:spPr>
                <a:xfrm>
                  <a:off x="3917160" y="285174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7" name="Graphic 137" descr="Fire with solid fill">
                  <a:extLst>
                    <a:ext uri="{FF2B5EF4-FFF2-40B4-BE49-F238E27FC236}">
                      <a16:creationId xmlns:a16="http://schemas.microsoft.com/office/drawing/2014/main" id="{289ED8E1-607A-56FD-01D6-212B66935C35}"/>
                    </a:ext>
                  </a:extLst>
                </p:cNvPr>
                <p:cNvSpPr/>
                <p:nvPr/>
              </p:nvSpPr>
              <p:spPr>
                <a:xfrm flipH="1">
                  <a:off x="4110227" y="286309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8" name="Graphic 137" descr="Fire with solid fill">
                  <a:extLst>
                    <a:ext uri="{FF2B5EF4-FFF2-40B4-BE49-F238E27FC236}">
                      <a16:creationId xmlns:a16="http://schemas.microsoft.com/office/drawing/2014/main" id="{DDADA85C-6EBD-7336-A74D-64E699CB669C}"/>
                    </a:ext>
                  </a:extLst>
                </p:cNvPr>
                <p:cNvSpPr/>
                <p:nvPr/>
              </p:nvSpPr>
              <p:spPr>
                <a:xfrm>
                  <a:off x="4345639" y="28417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99" name="Graphic 137" descr="Fire with solid fill">
                  <a:extLst>
                    <a:ext uri="{FF2B5EF4-FFF2-40B4-BE49-F238E27FC236}">
                      <a16:creationId xmlns:a16="http://schemas.microsoft.com/office/drawing/2014/main" id="{DDDB564D-0A56-3CC1-B636-F5F859D85904}"/>
                    </a:ext>
                  </a:extLst>
                </p:cNvPr>
                <p:cNvSpPr/>
                <p:nvPr/>
              </p:nvSpPr>
              <p:spPr>
                <a:xfrm flipH="1">
                  <a:off x="4504126" y="28417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0" name="Graphic 137" descr="Fire with solid fill">
                  <a:extLst>
                    <a:ext uri="{FF2B5EF4-FFF2-40B4-BE49-F238E27FC236}">
                      <a16:creationId xmlns:a16="http://schemas.microsoft.com/office/drawing/2014/main" id="{38C7E93B-9732-4807-B152-0AD9B581BDAA}"/>
                    </a:ext>
                  </a:extLst>
                </p:cNvPr>
                <p:cNvSpPr/>
                <p:nvPr/>
              </p:nvSpPr>
              <p:spPr>
                <a:xfrm>
                  <a:off x="3432372" y="297127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1" name="Graphic 137" descr="Fire with solid fill">
                  <a:extLst>
                    <a:ext uri="{FF2B5EF4-FFF2-40B4-BE49-F238E27FC236}">
                      <a16:creationId xmlns:a16="http://schemas.microsoft.com/office/drawing/2014/main" id="{1251CE43-C8D1-82F2-4C2C-8B8222E4CA64}"/>
                    </a:ext>
                  </a:extLst>
                </p:cNvPr>
                <p:cNvSpPr/>
                <p:nvPr/>
              </p:nvSpPr>
              <p:spPr>
                <a:xfrm>
                  <a:off x="3647730" y="302744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2" name="Graphic 137" descr="Fire with solid fill">
                  <a:extLst>
                    <a:ext uri="{FF2B5EF4-FFF2-40B4-BE49-F238E27FC236}">
                      <a16:creationId xmlns:a16="http://schemas.microsoft.com/office/drawing/2014/main" id="{F4B05E9D-9B5C-5AA7-005E-42C0EFB5668F}"/>
                    </a:ext>
                  </a:extLst>
                </p:cNvPr>
                <p:cNvSpPr/>
                <p:nvPr/>
              </p:nvSpPr>
              <p:spPr>
                <a:xfrm>
                  <a:off x="3736148" y="305894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3" name="Graphic 137" descr="Fire with solid fill">
                  <a:extLst>
                    <a:ext uri="{FF2B5EF4-FFF2-40B4-BE49-F238E27FC236}">
                      <a16:creationId xmlns:a16="http://schemas.microsoft.com/office/drawing/2014/main" id="{310CD916-0BF7-24A0-ADEE-4B12D069F12F}"/>
                    </a:ext>
                  </a:extLst>
                </p:cNvPr>
                <p:cNvSpPr/>
                <p:nvPr/>
              </p:nvSpPr>
              <p:spPr>
                <a:xfrm>
                  <a:off x="4097545" y="304562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4" name="Graphic 137" descr="Fire with solid fill">
                  <a:extLst>
                    <a:ext uri="{FF2B5EF4-FFF2-40B4-BE49-F238E27FC236}">
                      <a16:creationId xmlns:a16="http://schemas.microsoft.com/office/drawing/2014/main" id="{BB59E19D-1A38-DA65-191B-6D7B07F9B313}"/>
                    </a:ext>
                  </a:extLst>
                </p:cNvPr>
                <p:cNvSpPr/>
                <p:nvPr/>
              </p:nvSpPr>
              <p:spPr>
                <a:xfrm>
                  <a:off x="4326308" y="304562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705" name="Graphic 137" descr="Fire with solid fill">
                  <a:extLst>
                    <a:ext uri="{FF2B5EF4-FFF2-40B4-BE49-F238E27FC236}">
                      <a16:creationId xmlns:a16="http://schemas.microsoft.com/office/drawing/2014/main" id="{99BF4EBD-F162-908C-3D9C-B729F19B79E3}"/>
                    </a:ext>
                  </a:extLst>
                </p:cNvPr>
                <p:cNvSpPr/>
                <p:nvPr/>
              </p:nvSpPr>
              <p:spPr>
                <a:xfrm flipH="1">
                  <a:off x="4516671" y="305149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sp>
            <p:nvSpPr>
              <p:cNvPr id="636" name="Graphic 137" descr="Fire with solid fill">
                <a:extLst>
                  <a:ext uri="{FF2B5EF4-FFF2-40B4-BE49-F238E27FC236}">
                    <a16:creationId xmlns:a16="http://schemas.microsoft.com/office/drawing/2014/main" id="{F3929F62-4107-E89F-A1B7-46A5D2AC1B89}"/>
                  </a:ext>
                </a:extLst>
              </p:cNvPr>
              <p:cNvSpPr/>
              <p:nvPr/>
            </p:nvSpPr>
            <p:spPr>
              <a:xfrm flipH="1">
                <a:off x="4867737"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37" name="Graphic 137" descr="Fire with solid fill">
                <a:extLst>
                  <a:ext uri="{FF2B5EF4-FFF2-40B4-BE49-F238E27FC236}">
                    <a16:creationId xmlns:a16="http://schemas.microsoft.com/office/drawing/2014/main" id="{D3BB15DB-0082-A2C1-7D84-A5DF58262779}"/>
                  </a:ext>
                </a:extLst>
              </p:cNvPr>
              <p:cNvSpPr/>
              <p:nvPr/>
            </p:nvSpPr>
            <p:spPr>
              <a:xfrm>
                <a:off x="4587330"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38" name="Graphic 137" descr="Fire with solid fill">
                <a:extLst>
                  <a:ext uri="{FF2B5EF4-FFF2-40B4-BE49-F238E27FC236}">
                    <a16:creationId xmlns:a16="http://schemas.microsoft.com/office/drawing/2014/main" id="{25DE1F20-0419-FCBC-FEA6-20855DBC41BC}"/>
                  </a:ext>
                </a:extLst>
              </p:cNvPr>
              <p:cNvSpPr/>
              <p:nvPr/>
            </p:nvSpPr>
            <p:spPr>
              <a:xfrm flipH="1">
                <a:off x="4402917"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39" name="Graphic 137" descr="Fire with solid fill">
                <a:extLst>
                  <a:ext uri="{FF2B5EF4-FFF2-40B4-BE49-F238E27FC236}">
                    <a16:creationId xmlns:a16="http://schemas.microsoft.com/office/drawing/2014/main" id="{8A99FBCC-B714-E4F6-8DB8-CE0032AB7381}"/>
                  </a:ext>
                </a:extLst>
              </p:cNvPr>
              <p:cNvSpPr/>
              <p:nvPr/>
            </p:nvSpPr>
            <p:spPr>
              <a:xfrm>
                <a:off x="4168230" y="252268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0" name="Graphic 137" descr="Fire with solid fill">
                <a:extLst>
                  <a:ext uri="{FF2B5EF4-FFF2-40B4-BE49-F238E27FC236}">
                    <a16:creationId xmlns:a16="http://schemas.microsoft.com/office/drawing/2014/main" id="{CAB8BDC6-0796-445F-7CCF-D76B63F9A637}"/>
                  </a:ext>
                </a:extLst>
              </p:cNvPr>
              <p:cNvSpPr/>
              <p:nvPr/>
            </p:nvSpPr>
            <p:spPr>
              <a:xfrm flipH="1">
                <a:off x="5261636" y="2576608"/>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641" name="Graphic 137" descr="Fire with solid fill">
                <a:extLst>
                  <a:ext uri="{FF2B5EF4-FFF2-40B4-BE49-F238E27FC236}">
                    <a16:creationId xmlns:a16="http://schemas.microsoft.com/office/drawing/2014/main" id="{5B4A4440-9DDA-3065-784E-6CE95F7C5AAA}"/>
                  </a:ext>
                </a:extLst>
              </p:cNvPr>
              <p:cNvSpPr/>
              <p:nvPr/>
            </p:nvSpPr>
            <p:spPr>
              <a:xfrm flipH="1">
                <a:off x="5196142"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2" name="Graphic 137" descr="Fire with solid fill">
                <a:extLst>
                  <a:ext uri="{FF2B5EF4-FFF2-40B4-BE49-F238E27FC236}">
                    <a16:creationId xmlns:a16="http://schemas.microsoft.com/office/drawing/2014/main" id="{240FD151-5934-1F97-F538-45DFC403F7F9}"/>
                  </a:ext>
                </a:extLst>
              </p:cNvPr>
              <p:cNvSpPr/>
              <p:nvPr/>
            </p:nvSpPr>
            <p:spPr>
              <a:xfrm>
                <a:off x="4915735"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3" name="Graphic 137" descr="Fire with solid fill">
                <a:extLst>
                  <a:ext uri="{FF2B5EF4-FFF2-40B4-BE49-F238E27FC236}">
                    <a16:creationId xmlns:a16="http://schemas.microsoft.com/office/drawing/2014/main" id="{9526E1A0-14E2-503E-0E6E-B771D0819928}"/>
                  </a:ext>
                </a:extLst>
              </p:cNvPr>
              <p:cNvSpPr/>
              <p:nvPr/>
            </p:nvSpPr>
            <p:spPr>
              <a:xfrm flipH="1">
                <a:off x="4799528" y="269032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4" name="Graphic 137" descr="Fire with solid fill">
                <a:extLst>
                  <a:ext uri="{FF2B5EF4-FFF2-40B4-BE49-F238E27FC236}">
                    <a16:creationId xmlns:a16="http://schemas.microsoft.com/office/drawing/2014/main" id="{56B3ABFD-CAC9-8F31-87DE-369D4E23EE24}"/>
                  </a:ext>
                </a:extLst>
              </p:cNvPr>
              <p:cNvSpPr/>
              <p:nvPr/>
            </p:nvSpPr>
            <p:spPr>
              <a:xfrm>
                <a:off x="4606461" y="270168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5" name="Graphic 137" descr="Fire with solid fill">
                <a:extLst>
                  <a:ext uri="{FF2B5EF4-FFF2-40B4-BE49-F238E27FC236}">
                    <a16:creationId xmlns:a16="http://schemas.microsoft.com/office/drawing/2014/main" id="{49126587-CB77-92BD-4037-A9DCAAA2FD2F}"/>
                  </a:ext>
                </a:extLst>
              </p:cNvPr>
              <p:cNvSpPr/>
              <p:nvPr/>
            </p:nvSpPr>
            <p:spPr>
              <a:xfrm flipH="1">
                <a:off x="4371049" y="26803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6" name="Graphic 137" descr="Fire with solid fill">
                <a:extLst>
                  <a:ext uri="{FF2B5EF4-FFF2-40B4-BE49-F238E27FC236}">
                    <a16:creationId xmlns:a16="http://schemas.microsoft.com/office/drawing/2014/main" id="{BE842E1C-55AB-9816-FC49-F1B36B32C436}"/>
                  </a:ext>
                </a:extLst>
              </p:cNvPr>
              <p:cNvSpPr/>
              <p:nvPr/>
            </p:nvSpPr>
            <p:spPr>
              <a:xfrm>
                <a:off x="4212562" y="2680314"/>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7" name="Graphic 137" descr="Fire with solid fill">
                <a:extLst>
                  <a:ext uri="{FF2B5EF4-FFF2-40B4-BE49-F238E27FC236}">
                    <a16:creationId xmlns:a16="http://schemas.microsoft.com/office/drawing/2014/main" id="{CB7A8BCD-7DA0-2855-48A9-338A435319C9}"/>
                  </a:ext>
                </a:extLst>
              </p:cNvPr>
              <p:cNvSpPr/>
              <p:nvPr/>
            </p:nvSpPr>
            <p:spPr>
              <a:xfrm flipH="1">
                <a:off x="5220906" y="279044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8" name="Graphic 137" descr="Fire with solid fill">
                <a:extLst>
                  <a:ext uri="{FF2B5EF4-FFF2-40B4-BE49-F238E27FC236}">
                    <a16:creationId xmlns:a16="http://schemas.microsoft.com/office/drawing/2014/main" id="{0A0BFE78-C058-7E1C-703F-FED0E46FC06E}"/>
                  </a:ext>
                </a:extLst>
              </p:cNvPr>
              <p:cNvSpPr/>
              <p:nvPr/>
            </p:nvSpPr>
            <p:spPr>
              <a:xfrm flipH="1">
                <a:off x="5068958" y="286603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49" name="Graphic 137" descr="Fire with solid fill">
                <a:extLst>
                  <a:ext uri="{FF2B5EF4-FFF2-40B4-BE49-F238E27FC236}">
                    <a16:creationId xmlns:a16="http://schemas.microsoft.com/office/drawing/2014/main" id="{CA0B1B87-787D-DC1D-6079-0C62948D212E}"/>
                  </a:ext>
                </a:extLst>
              </p:cNvPr>
              <p:cNvSpPr/>
              <p:nvPr/>
            </p:nvSpPr>
            <p:spPr>
              <a:xfrm flipH="1">
                <a:off x="4980540" y="289752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0" name="Graphic 137" descr="Fire with solid fill">
                <a:extLst>
                  <a:ext uri="{FF2B5EF4-FFF2-40B4-BE49-F238E27FC236}">
                    <a16:creationId xmlns:a16="http://schemas.microsoft.com/office/drawing/2014/main" id="{381C21B1-71A7-7899-250D-8053EE87E5CF}"/>
                  </a:ext>
                </a:extLst>
              </p:cNvPr>
              <p:cNvSpPr/>
              <p:nvPr/>
            </p:nvSpPr>
            <p:spPr>
              <a:xfrm flipH="1">
                <a:off x="4619143" y="288421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1" name="Graphic 137" descr="Fire with solid fill">
                <a:extLst>
                  <a:ext uri="{FF2B5EF4-FFF2-40B4-BE49-F238E27FC236}">
                    <a16:creationId xmlns:a16="http://schemas.microsoft.com/office/drawing/2014/main" id="{D3C6E020-D144-2489-20AE-161125782509}"/>
                  </a:ext>
                </a:extLst>
              </p:cNvPr>
              <p:cNvSpPr/>
              <p:nvPr/>
            </p:nvSpPr>
            <p:spPr>
              <a:xfrm flipH="1">
                <a:off x="4390380" y="288421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2" name="Graphic 137" descr="Fire with solid fill">
                <a:extLst>
                  <a:ext uri="{FF2B5EF4-FFF2-40B4-BE49-F238E27FC236}">
                    <a16:creationId xmlns:a16="http://schemas.microsoft.com/office/drawing/2014/main" id="{02B623FC-DA7B-B43B-AFB6-C7BF14BF6D37}"/>
                  </a:ext>
                </a:extLst>
              </p:cNvPr>
              <p:cNvSpPr/>
              <p:nvPr/>
            </p:nvSpPr>
            <p:spPr>
              <a:xfrm>
                <a:off x="4200017" y="289008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3" name="Graphic 137" descr="Fire with solid fill">
                <a:extLst>
                  <a:ext uri="{FF2B5EF4-FFF2-40B4-BE49-F238E27FC236}">
                    <a16:creationId xmlns:a16="http://schemas.microsoft.com/office/drawing/2014/main" id="{0FBBC7B2-8D4A-8AAD-8886-0686716D848D}"/>
                  </a:ext>
                </a:extLst>
              </p:cNvPr>
              <p:cNvSpPr/>
              <p:nvPr/>
            </p:nvSpPr>
            <p:spPr>
              <a:xfrm flipH="1">
                <a:off x="4686762"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4" name="Graphic 137" descr="Fire with solid fill">
                <a:extLst>
                  <a:ext uri="{FF2B5EF4-FFF2-40B4-BE49-F238E27FC236}">
                    <a16:creationId xmlns:a16="http://schemas.microsoft.com/office/drawing/2014/main" id="{60BD6DB4-C59B-48FC-7891-CBDC27DDA3F0}"/>
                  </a:ext>
                </a:extLst>
              </p:cNvPr>
              <p:cNvSpPr/>
              <p:nvPr/>
            </p:nvSpPr>
            <p:spPr>
              <a:xfrm>
                <a:off x="4406355"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5" name="Graphic 137" descr="Fire with solid fill">
                <a:extLst>
                  <a:ext uri="{FF2B5EF4-FFF2-40B4-BE49-F238E27FC236}">
                    <a16:creationId xmlns:a16="http://schemas.microsoft.com/office/drawing/2014/main" id="{F9612D9F-4B5E-D5AF-103A-7CA77262B00C}"/>
                  </a:ext>
                </a:extLst>
              </p:cNvPr>
              <p:cNvSpPr/>
              <p:nvPr/>
            </p:nvSpPr>
            <p:spPr>
              <a:xfrm flipH="1">
                <a:off x="4221942" y="26888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6" name="Graphic 137" descr="Fire with solid fill">
                <a:extLst>
                  <a:ext uri="{FF2B5EF4-FFF2-40B4-BE49-F238E27FC236}">
                    <a16:creationId xmlns:a16="http://schemas.microsoft.com/office/drawing/2014/main" id="{CAC644D5-9EDB-8D66-A958-53E6677342D7}"/>
                  </a:ext>
                </a:extLst>
              </p:cNvPr>
              <p:cNvSpPr/>
              <p:nvPr/>
            </p:nvSpPr>
            <p:spPr>
              <a:xfrm flipH="1">
                <a:off x="5146924" y="2835861"/>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7" name="Graphic 137" descr="Fire with solid fill">
                <a:extLst>
                  <a:ext uri="{FF2B5EF4-FFF2-40B4-BE49-F238E27FC236}">
                    <a16:creationId xmlns:a16="http://schemas.microsoft.com/office/drawing/2014/main" id="{D5DF0D69-BC32-A719-973B-7780306A26BB}"/>
                  </a:ext>
                </a:extLst>
              </p:cNvPr>
              <p:cNvSpPr/>
              <p:nvPr/>
            </p:nvSpPr>
            <p:spPr>
              <a:xfrm>
                <a:off x="4871175" y="2736977"/>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8" name="Graphic 137" descr="Fire with solid fill">
                <a:extLst>
                  <a:ext uri="{FF2B5EF4-FFF2-40B4-BE49-F238E27FC236}">
                    <a16:creationId xmlns:a16="http://schemas.microsoft.com/office/drawing/2014/main" id="{FD2A5855-DB06-80EF-DC81-8D2DF8291F37}"/>
                  </a:ext>
                </a:extLst>
              </p:cNvPr>
              <p:cNvSpPr/>
              <p:nvPr/>
            </p:nvSpPr>
            <p:spPr>
              <a:xfrm flipH="1">
                <a:off x="5015167"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59" name="Graphic 137" descr="Fire with solid fill">
                <a:extLst>
                  <a:ext uri="{FF2B5EF4-FFF2-40B4-BE49-F238E27FC236}">
                    <a16:creationId xmlns:a16="http://schemas.microsoft.com/office/drawing/2014/main" id="{3BA6CF0C-3715-121B-C4C1-F3A8E29792AA}"/>
                  </a:ext>
                </a:extLst>
              </p:cNvPr>
              <p:cNvSpPr/>
              <p:nvPr/>
            </p:nvSpPr>
            <p:spPr>
              <a:xfrm>
                <a:off x="4734760"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0" name="Graphic 137" descr="Fire with solid fill">
                <a:extLst>
                  <a:ext uri="{FF2B5EF4-FFF2-40B4-BE49-F238E27FC236}">
                    <a16:creationId xmlns:a16="http://schemas.microsoft.com/office/drawing/2014/main" id="{80B49DB8-EDBE-E1DE-D029-3076951CAFFF}"/>
                  </a:ext>
                </a:extLst>
              </p:cNvPr>
              <p:cNvSpPr/>
              <p:nvPr/>
            </p:nvSpPr>
            <p:spPr>
              <a:xfrm flipH="1">
                <a:off x="4618553" y="285650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1" name="Graphic 137" descr="Fire with solid fill">
                <a:extLst>
                  <a:ext uri="{FF2B5EF4-FFF2-40B4-BE49-F238E27FC236}">
                    <a16:creationId xmlns:a16="http://schemas.microsoft.com/office/drawing/2014/main" id="{6052D820-989E-FA2E-64B0-7C4908F39F85}"/>
                  </a:ext>
                </a:extLst>
              </p:cNvPr>
              <p:cNvSpPr/>
              <p:nvPr/>
            </p:nvSpPr>
            <p:spPr>
              <a:xfrm>
                <a:off x="4425486" y="286786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2" name="Graphic 137" descr="Fire with solid fill">
                <a:extLst>
                  <a:ext uri="{FF2B5EF4-FFF2-40B4-BE49-F238E27FC236}">
                    <a16:creationId xmlns:a16="http://schemas.microsoft.com/office/drawing/2014/main" id="{42B29391-B0E2-D40C-F881-ACC88461BDB6}"/>
                  </a:ext>
                </a:extLst>
              </p:cNvPr>
              <p:cNvSpPr/>
              <p:nvPr/>
            </p:nvSpPr>
            <p:spPr>
              <a:xfrm flipH="1">
                <a:off x="4190074" y="284649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3" name="Graphic 137" descr="Fire with solid fill">
                <a:extLst>
                  <a:ext uri="{FF2B5EF4-FFF2-40B4-BE49-F238E27FC236}">
                    <a16:creationId xmlns:a16="http://schemas.microsoft.com/office/drawing/2014/main" id="{FCBEA8C3-D9E8-5034-961E-3EFC0C3C885B}"/>
                  </a:ext>
                </a:extLst>
              </p:cNvPr>
              <p:cNvSpPr/>
              <p:nvPr/>
            </p:nvSpPr>
            <p:spPr>
              <a:xfrm>
                <a:off x="4031587" y="2846493"/>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4" name="Graphic 137" descr="Fire with solid fill">
                <a:extLst>
                  <a:ext uri="{FF2B5EF4-FFF2-40B4-BE49-F238E27FC236}">
                    <a16:creationId xmlns:a16="http://schemas.microsoft.com/office/drawing/2014/main" id="{8C67B022-AECA-C356-D84A-1BE09F040AB3}"/>
                  </a:ext>
                </a:extLst>
              </p:cNvPr>
              <p:cNvSpPr/>
              <p:nvPr/>
            </p:nvSpPr>
            <p:spPr>
              <a:xfrm flipH="1">
                <a:off x="5064687" y="2922565"/>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5" name="Graphic 137" descr="Fire with solid fill">
                <a:extLst>
                  <a:ext uri="{FF2B5EF4-FFF2-40B4-BE49-F238E27FC236}">
                    <a16:creationId xmlns:a16="http://schemas.microsoft.com/office/drawing/2014/main" id="{9C788F6A-48CF-039E-592A-89C451A8DFB3}"/>
                  </a:ext>
                </a:extLst>
              </p:cNvPr>
              <p:cNvSpPr/>
              <p:nvPr/>
            </p:nvSpPr>
            <p:spPr>
              <a:xfrm flipH="1">
                <a:off x="4887983" y="3032209"/>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6" name="Graphic 137" descr="Fire with solid fill">
                <a:extLst>
                  <a:ext uri="{FF2B5EF4-FFF2-40B4-BE49-F238E27FC236}">
                    <a16:creationId xmlns:a16="http://schemas.microsoft.com/office/drawing/2014/main" id="{ED7CAE17-C49D-A438-109D-C25AD387640B}"/>
                  </a:ext>
                </a:extLst>
              </p:cNvPr>
              <p:cNvSpPr/>
              <p:nvPr/>
            </p:nvSpPr>
            <p:spPr>
              <a:xfrm flipH="1">
                <a:off x="4799565" y="3063706"/>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7" name="Graphic 137" descr="Fire with solid fill">
                <a:extLst>
                  <a:ext uri="{FF2B5EF4-FFF2-40B4-BE49-F238E27FC236}">
                    <a16:creationId xmlns:a16="http://schemas.microsoft.com/office/drawing/2014/main" id="{6DDC83F1-8849-858E-4BD5-6D4C7CFE28D0}"/>
                  </a:ext>
                </a:extLst>
              </p:cNvPr>
              <p:cNvSpPr/>
              <p:nvPr/>
            </p:nvSpPr>
            <p:spPr>
              <a:xfrm flipH="1">
                <a:off x="4438168" y="305039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8" name="Graphic 137" descr="Fire with solid fill">
                <a:extLst>
                  <a:ext uri="{FF2B5EF4-FFF2-40B4-BE49-F238E27FC236}">
                    <a16:creationId xmlns:a16="http://schemas.microsoft.com/office/drawing/2014/main" id="{0DFC962E-7FFC-B4D7-D9B2-565706C5FF51}"/>
                  </a:ext>
                </a:extLst>
              </p:cNvPr>
              <p:cNvSpPr/>
              <p:nvPr/>
            </p:nvSpPr>
            <p:spPr>
              <a:xfrm flipH="1">
                <a:off x="4209405" y="3050392"/>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669" name="Graphic 137" descr="Fire with solid fill">
                <a:extLst>
                  <a:ext uri="{FF2B5EF4-FFF2-40B4-BE49-F238E27FC236}">
                    <a16:creationId xmlns:a16="http://schemas.microsoft.com/office/drawing/2014/main" id="{51C34EE3-3F82-7BB4-FF89-B5F567387371}"/>
                  </a:ext>
                </a:extLst>
              </p:cNvPr>
              <p:cNvSpPr/>
              <p:nvPr/>
            </p:nvSpPr>
            <p:spPr>
              <a:xfrm>
                <a:off x="4019042" y="3056260"/>
                <a:ext cx="560815" cy="819150"/>
              </a:xfrm>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gradFill>
                <a:gsLst>
                  <a:gs pos="0">
                    <a:schemeClr val="bg1"/>
                  </a:gs>
                  <a:gs pos="54000">
                    <a:srgbClr val="FFC000"/>
                  </a:gs>
                  <a:gs pos="33000">
                    <a:schemeClr val="accent4">
                      <a:lumMod val="60000"/>
                      <a:lumOff val="40000"/>
                    </a:schemeClr>
                  </a:gs>
                  <a:gs pos="84000">
                    <a:srgbClr val="FF0000"/>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grpSp>
      <p:pic>
        <p:nvPicPr>
          <p:cNvPr id="777" name="Graphic 776" descr="Rubber duck with solid fill">
            <a:extLst>
              <a:ext uri="{FF2B5EF4-FFF2-40B4-BE49-F238E27FC236}">
                <a16:creationId xmlns:a16="http://schemas.microsoft.com/office/drawing/2014/main" id="{4D42004D-C775-BFE9-E9F6-B69BB62604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611" y="4047438"/>
            <a:ext cx="354465" cy="354465"/>
          </a:xfrm>
          <a:prstGeom prst="rect">
            <a:avLst/>
          </a:prstGeom>
        </p:spPr>
      </p:pic>
      <p:pic>
        <p:nvPicPr>
          <p:cNvPr id="778" name="Graphic 777" descr="Rubber duck with solid fill">
            <a:extLst>
              <a:ext uri="{FF2B5EF4-FFF2-40B4-BE49-F238E27FC236}">
                <a16:creationId xmlns:a16="http://schemas.microsoft.com/office/drawing/2014/main" id="{B483C7BC-E831-9354-2821-A434442A2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11" y="4199838"/>
            <a:ext cx="354465" cy="354465"/>
          </a:xfrm>
          <a:prstGeom prst="rect">
            <a:avLst/>
          </a:prstGeom>
        </p:spPr>
      </p:pic>
      <p:pic>
        <p:nvPicPr>
          <p:cNvPr id="779" name="Graphic 778" descr="Rubber duck with solid fill">
            <a:extLst>
              <a:ext uri="{FF2B5EF4-FFF2-40B4-BE49-F238E27FC236}">
                <a16:creationId xmlns:a16="http://schemas.microsoft.com/office/drawing/2014/main" id="{7453441D-5ADF-C350-9EB5-0FC0941C6E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702" y="4199838"/>
            <a:ext cx="354465" cy="354465"/>
          </a:xfrm>
          <a:prstGeom prst="rect">
            <a:avLst/>
          </a:prstGeom>
        </p:spPr>
      </p:pic>
    </p:spTree>
    <p:extLst>
      <p:ext uri="{BB962C8B-B14F-4D97-AF65-F5344CB8AC3E}">
        <p14:creationId xmlns:p14="http://schemas.microsoft.com/office/powerpoint/2010/main" val="16476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31"/>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2" grpId="0" animBg="1"/>
      <p:bldP spid="198" grpId="0"/>
      <p:bldP spid="2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5013907" y="1001626"/>
            <a:ext cx="2244637" cy="815786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4E5DF92-D980-F5D1-0370-5AA1A161F1ED}"/>
              </a:ext>
            </a:extLst>
          </p:cNvPr>
          <p:cNvSpPr/>
          <p:nvPr/>
        </p:nvSpPr>
        <p:spPr>
          <a:xfrm>
            <a:off x="9579235" y="1765300"/>
            <a:ext cx="2611437" cy="50927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8812FFC2-1E24-C283-EA0C-AC4C0E8B842E}"/>
              </a:ext>
            </a:extLst>
          </p:cNvPr>
          <p:cNvSpPr/>
          <p:nvPr/>
        </p:nvSpPr>
        <p:spPr>
          <a:xfrm>
            <a:off x="2044700" y="-38100"/>
            <a:ext cx="10166350" cy="1860550"/>
          </a:xfrm>
          <a:custGeom>
            <a:avLst/>
            <a:gdLst>
              <a:gd name="connsiteX0" fmla="*/ 7867650 w 10166350"/>
              <a:gd name="connsiteY0" fmla="*/ 1778000 h 1860550"/>
              <a:gd name="connsiteX1" fmla="*/ 0 w 10166350"/>
              <a:gd name="connsiteY1" fmla="*/ 1778000 h 1860550"/>
              <a:gd name="connsiteX2" fmla="*/ 266700 w 10166350"/>
              <a:gd name="connsiteY2" fmla="*/ 1206500 h 1860550"/>
              <a:gd name="connsiteX3" fmla="*/ 450850 w 10166350"/>
              <a:gd name="connsiteY3" fmla="*/ 1117600 h 1860550"/>
              <a:gd name="connsiteX4" fmla="*/ 1117600 w 10166350"/>
              <a:gd name="connsiteY4" fmla="*/ 1187450 h 1860550"/>
              <a:gd name="connsiteX5" fmla="*/ 1727200 w 10166350"/>
              <a:gd name="connsiteY5" fmla="*/ 1092200 h 1860550"/>
              <a:gd name="connsiteX6" fmla="*/ 2317750 w 10166350"/>
              <a:gd name="connsiteY6" fmla="*/ 1149350 h 1860550"/>
              <a:gd name="connsiteX7" fmla="*/ 3041650 w 10166350"/>
              <a:gd name="connsiteY7" fmla="*/ 1111250 h 1860550"/>
              <a:gd name="connsiteX8" fmla="*/ 3105150 w 10166350"/>
              <a:gd name="connsiteY8" fmla="*/ 1085850 h 1860550"/>
              <a:gd name="connsiteX9" fmla="*/ 3962400 w 10166350"/>
              <a:gd name="connsiteY9" fmla="*/ 1092200 h 1860550"/>
              <a:gd name="connsiteX10" fmla="*/ 4946650 w 10166350"/>
              <a:gd name="connsiteY10" fmla="*/ 1136650 h 1860550"/>
              <a:gd name="connsiteX11" fmla="*/ 5797550 w 10166350"/>
              <a:gd name="connsiteY11" fmla="*/ 933450 h 1860550"/>
              <a:gd name="connsiteX12" fmla="*/ 6489700 w 10166350"/>
              <a:gd name="connsiteY12" fmla="*/ 654050 h 1860550"/>
              <a:gd name="connsiteX13" fmla="*/ 7080250 w 10166350"/>
              <a:gd name="connsiteY13" fmla="*/ 63500 h 1860550"/>
              <a:gd name="connsiteX14" fmla="*/ 10077450 w 10166350"/>
              <a:gd name="connsiteY14" fmla="*/ 31750 h 1860550"/>
              <a:gd name="connsiteX15" fmla="*/ 10166350 w 10166350"/>
              <a:gd name="connsiteY15" fmla="*/ 0 h 1860550"/>
              <a:gd name="connsiteX16" fmla="*/ 10166350 w 10166350"/>
              <a:gd name="connsiteY16" fmla="*/ 1860550 h 1860550"/>
              <a:gd name="connsiteX17" fmla="*/ 7867650 w 10166350"/>
              <a:gd name="connsiteY17" fmla="*/ 177800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350" h="1860550">
                <a:moveTo>
                  <a:pt x="7867650" y="1778000"/>
                </a:moveTo>
                <a:lnTo>
                  <a:pt x="0" y="1778000"/>
                </a:lnTo>
                <a:lnTo>
                  <a:pt x="266700" y="1206500"/>
                </a:lnTo>
                <a:lnTo>
                  <a:pt x="450850" y="1117600"/>
                </a:lnTo>
                <a:lnTo>
                  <a:pt x="1117600" y="1187450"/>
                </a:lnTo>
                <a:lnTo>
                  <a:pt x="1727200" y="1092200"/>
                </a:lnTo>
                <a:lnTo>
                  <a:pt x="2317750" y="1149350"/>
                </a:lnTo>
                <a:lnTo>
                  <a:pt x="3041650" y="1111250"/>
                </a:lnTo>
                <a:lnTo>
                  <a:pt x="3105150" y="1085850"/>
                </a:lnTo>
                <a:lnTo>
                  <a:pt x="3962400" y="1092200"/>
                </a:lnTo>
                <a:lnTo>
                  <a:pt x="4946650" y="1136650"/>
                </a:lnTo>
                <a:lnTo>
                  <a:pt x="5797550" y="933450"/>
                </a:lnTo>
                <a:lnTo>
                  <a:pt x="6489700" y="654050"/>
                </a:lnTo>
                <a:lnTo>
                  <a:pt x="7080250" y="63500"/>
                </a:lnTo>
                <a:lnTo>
                  <a:pt x="10077450" y="31750"/>
                </a:lnTo>
                <a:lnTo>
                  <a:pt x="10166350" y="0"/>
                </a:lnTo>
                <a:lnTo>
                  <a:pt x="10166350" y="1860550"/>
                </a:lnTo>
                <a:lnTo>
                  <a:pt x="7867650" y="1778000"/>
                </a:lnTo>
                <a:close/>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a:p>
            <a:pPr algn="ctr"/>
            <a:r>
              <a:rPr lang="en-GB" dirty="0"/>
              <a:t>s</a:t>
            </a:r>
          </a:p>
        </p:txBody>
      </p:sp>
      <p:sp>
        <p:nvSpPr>
          <p:cNvPr id="45" name="Rectangle 44">
            <a:extLst>
              <a:ext uri="{FF2B5EF4-FFF2-40B4-BE49-F238E27FC236}">
                <a16:creationId xmlns:a16="http://schemas.microsoft.com/office/drawing/2014/main" id="{3BD27745-DB75-B5F3-B83F-D68F2108F356}"/>
              </a:ext>
            </a:extLst>
          </p:cNvPr>
          <p:cNvSpPr/>
          <p:nvPr/>
        </p:nvSpPr>
        <p:spPr>
          <a:xfrm>
            <a:off x="-88688" y="1236650"/>
            <a:ext cx="2244637" cy="56261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BE56C5-35E6-63CB-2BCB-6C3DF783FE08}"/>
              </a:ext>
            </a:extLst>
          </p:cNvPr>
          <p:cNvSpPr/>
          <p:nvPr/>
        </p:nvSpPr>
        <p:spPr>
          <a:xfrm>
            <a:off x="2155736" y="1762735"/>
            <a:ext cx="7804329" cy="3846606"/>
          </a:xfrm>
          <a:prstGeom prst="rect">
            <a:avLst/>
          </a:prstGeom>
          <a:solidFill>
            <a:schemeClr val="bg1">
              <a:lumMod val="95000"/>
            </a:schemeClr>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E0BDA196-5E3B-1861-02D5-FEFA616104A4}"/>
              </a:ext>
            </a:extLst>
          </p:cNvPr>
          <p:cNvSpPr txBox="1"/>
          <p:nvPr/>
        </p:nvSpPr>
        <p:spPr>
          <a:xfrm>
            <a:off x="9059016" y="5364746"/>
            <a:ext cx="1015021" cy="261610"/>
          </a:xfrm>
          <a:prstGeom prst="rect">
            <a:avLst/>
          </a:prstGeom>
          <a:noFill/>
        </p:spPr>
        <p:txBody>
          <a:bodyPr wrap="none" rtlCol="0">
            <a:spAutoFit/>
          </a:bodyPr>
          <a:lstStyle/>
          <a:p>
            <a:r>
              <a:rPr lang="en-GB" sz="1050" dirty="0"/>
              <a:t>Site Boundary </a:t>
            </a:r>
          </a:p>
        </p:txBody>
      </p:sp>
      <p:sp>
        <p:nvSpPr>
          <p:cNvPr id="41" name="Rectangle 40">
            <a:extLst>
              <a:ext uri="{FF2B5EF4-FFF2-40B4-BE49-F238E27FC236}">
                <a16:creationId xmlns:a16="http://schemas.microsoft.com/office/drawing/2014/main" id="{553E8799-60D2-6ADC-7187-61F5EBDAC0AE}"/>
              </a:ext>
            </a:extLst>
          </p:cNvPr>
          <p:cNvSpPr/>
          <p:nvPr/>
        </p:nvSpPr>
        <p:spPr>
          <a:xfrm>
            <a:off x="7043890" y="4567935"/>
            <a:ext cx="1396104" cy="7026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Control room </a:t>
            </a:r>
          </a:p>
        </p:txBody>
      </p:sp>
      <p:sp>
        <p:nvSpPr>
          <p:cNvPr id="42" name="Rectangle 41">
            <a:extLst>
              <a:ext uri="{FF2B5EF4-FFF2-40B4-BE49-F238E27FC236}">
                <a16:creationId xmlns:a16="http://schemas.microsoft.com/office/drawing/2014/main" id="{FF29D7BC-B088-A996-9108-0B33C21FB51C}"/>
              </a:ext>
            </a:extLst>
          </p:cNvPr>
          <p:cNvSpPr/>
          <p:nvPr/>
        </p:nvSpPr>
        <p:spPr>
          <a:xfrm>
            <a:off x="2226800" y="4612351"/>
            <a:ext cx="625016" cy="45849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Switch room 1</a:t>
            </a:r>
          </a:p>
        </p:txBody>
      </p:sp>
      <p:sp>
        <p:nvSpPr>
          <p:cNvPr id="48" name="Rectangle 47">
            <a:extLst>
              <a:ext uri="{FF2B5EF4-FFF2-40B4-BE49-F238E27FC236}">
                <a16:creationId xmlns:a16="http://schemas.microsoft.com/office/drawing/2014/main" id="{625D7471-86C6-C78C-6B4B-52043A4D7161}"/>
              </a:ext>
            </a:extLst>
          </p:cNvPr>
          <p:cNvSpPr/>
          <p:nvPr/>
        </p:nvSpPr>
        <p:spPr>
          <a:xfrm>
            <a:off x="2231935" y="5153563"/>
            <a:ext cx="984250" cy="36933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900" dirty="0">
                <a:solidFill>
                  <a:schemeClr val="dk1"/>
                </a:solidFill>
              </a:rPr>
              <a:t>Emergency Generator </a:t>
            </a:r>
          </a:p>
        </p:txBody>
      </p:sp>
      <p:sp>
        <p:nvSpPr>
          <p:cNvPr id="49" name="Freeform: Shape 48">
            <a:extLst>
              <a:ext uri="{FF2B5EF4-FFF2-40B4-BE49-F238E27FC236}">
                <a16:creationId xmlns:a16="http://schemas.microsoft.com/office/drawing/2014/main" id="{1620A50C-E67F-4BCF-ADAD-D989AA6DCF7B}"/>
              </a:ext>
            </a:extLst>
          </p:cNvPr>
          <p:cNvSpPr/>
          <p:nvPr/>
        </p:nvSpPr>
        <p:spPr>
          <a:xfrm>
            <a:off x="-142686" y="1107448"/>
            <a:ext cx="2552700" cy="6026150"/>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Rectangle 12">
            <a:extLst>
              <a:ext uri="{FF2B5EF4-FFF2-40B4-BE49-F238E27FC236}">
                <a16:creationId xmlns:a16="http://schemas.microsoft.com/office/drawing/2014/main" id="{3A046AAD-391C-48C6-342F-D01BD93E399F}"/>
              </a:ext>
            </a:extLst>
          </p:cNvPr>
          <p:cNvSpPr/>
          <p:nvPr/>
        </p:nvSpPr>
        <p:spPr>
          <a:xfrm>
            <a:off x="3824046" y="4870962"/>
            <a:ext cx="1886473" cy="55484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54" name="Freeform: Shape 53">
            <a:extLst>
              <a:ext uri="{FF2B5EF4-FFF2-40B4-BE49-F238E27FC236}">
                <a16:creationId xmlns:a16="http://schemas.microsoft.com/office/drawing/2014/main" id="{BC988239-C19D-E2EE-8AD7-A6E589F2D3CD}"/>
              </a:ext>
            </a:extLst>
          </p:cNvPr>
          <p:cNvSpPr/>
          <p:nvPr/>
        </p:nvSpPr>
        <p:spPr>
          <a:xfrm>
            <a:off x="-63500" y="-82550"/>
            <a:ext cx="12255500" cy="1371600"/>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C4371028-30E2-B331-32E7-1B9E495A3836}"/>
              </a:ext>
            </a:extLst>
          </p:cNvPr>
          <p:cNvSpPr/>
          <p:nvPr/>
        </p:nvSpPr>
        <p:spPr>
          <a:xfrm>
            <a:off x="2155736" y="6672245"/>
            <a:ext cx="7769314" cy="185755"/>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8F7EED2-87C8-91A5-F014-759631C8FCAA}"/>
              </a:ext>
            </a:extLst>
          </p:cNvPr>
          <p:cNvSpPr/>
          <p:nvPr/>
        </p:nvSpPr>
        <p:spPr>
          <a:xfrm>
            <a:off x="5710518" y="4870963"/>
            <a:ext cx="735106" cy="133435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55" name="Group 54">
            <a:extLst>
              <a:ext uri="{FF2B5EF4-FFF2-40B4-BE49-F238E27FC236}">
                <a16:creationId xmlns:a16="http://schemas.microsoft.com/office/drawing/2014/main" id="{1F6E4CFF-8C31-3912-05C5-D0285C6D0B14}"/>
              </a:ext>
            </a:extLst>
          </p:cNvPr>
          <p:cNvGrpSpPr/>
          <p:nvPr/>
        </p:nvGrpSpPr>
        <p:grpSpPr>
          <a:xfrm>
            <a:off x="3919302" y="4453086"/>
            <a:ext cx="1824358" cy="760178"/>
            <a:chOff x="695688" y="1517648"/>
            <a:chExt cx="4004284" cy="1539877"/>
          </a:xfrm>
        </p:grpSpPr>
        <p:sp>
          <p:nvSpPr>
            <p:cNvPr id="28" name="Rectangle 27">
              <a:extLst>
                <a:ext uri="{FF2B5EF4-FFF2-40B4-BE49-F238E27FC236}">
                  <a16:creationId xmlns:a16="http://schemas.microsoft.com/office/drawing/2014/main" id="{8E17DD66-41D2-5D78-FAE9-7CB7FDEC28B1}"/>
                </a:ext>
              </a:extLst>
            </p:cNvPr>
            <p:cNvSpPr/>
            <p:nvPr/>
          </p:nvSpPr>
          <p:spPr>
            <a:xfrm>
              <a:off x="1820532" y="1517648"/>
              <a:ext cx="2830713" cy="1273802"/>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bg1"/>
                  </a:solidFill>
                </a:rPr>
                <a:t>Road Tanker</a:t>
              </a:r>
            </a:p>
          </p:txBody>
        </p:sp>
        <p:sp>
          <p:nvSpPr>
            <p:cNvPr id="29" name="Flowchart: Manual Input 28">
              <a:extLst>
                <a:ext uri="{FF2B5EF4-FFF2-40B4-BE49-F238E27FC236}">
                  <a16:creationId xmlns:a16="http://schemas.microsoft.com/office/drawing/2014/main" id="{C809834F-60C4-64EB-D3AA-F54297C6E323}"/>
                </a:ext>
              </a:extLst>
            </p:cNvPr>
            <p:cNvSpPr/>
            <p:nvPr/>
          </p:nvSpPr>
          <p:spPr>
            <a:xfrm>
              <a:off x="712522" y="2241336"/>
              <a:ext cx="353420" cy="532204"/>
            </a:xfrm>
            <a:prstGeom prst="flowChartManualInp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5" name="Rectangle 34">
              <a:extLst>
                <a:ext uri="{FF2B5EF4-FFF2-40B4-BE49-F238E27FC236}">
                  <a16:creationId xmlns:a16="http://schemas.microsoft.com/office/drawing/2014/main" id="{99A0C349-7EB7-D86B-7568-078364A3F324}"/>
                </a:ext>
              </a:extLst>
            </p:cNvPr>
            <p:cNvSpPr/>
            <p:nvPr/>
          </p:nvSpPr>
          <p:spPr>
            <a:xfrm>
              <a:off x="1028671" y="1788038"/>
              <a:ext cx="677465" cy="992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9" name="Oval 38">
              <a:extLst>
                <a:ext uri="{FF2B5EF4-FFF2-40B4-BE49-F238E27FC236}">
                  <a16:creationId xmlns:a16="http://schemas.microsoft.com/office/drawing/2014/main" id="{47B850F9-6F80-6952-EDE0-7D79A2F182C6}"/>
                </a:ext>
              </a:extLst>
            </p:cNvPr>
            <p:cNvSpPr/>
            <p:nvPr/>
          </p:nvSpPr>
          <p:spPr>
            <a:xfrm>
              <a:off x="695688" y="275893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3" name="Oval 42">
              <a:extLst>
                <a:ext uri="{FF2B5EF4-FFF2-40B4-BE49-F238E27FC236}">
                  <a16:creationId xmlns:a16="http://schemas.microsoft.com/office/drawing/2014/main" id="{B7BD09E7-86AD-CFEF-22F4-75A8CE5D2B2C}"/>
                </a:ext>
              </a:extLst>
            </p:cNvPr>
            <p:cNvSpPr/>
            <p:nvPr/>
          </p:nvSpPr>
          <p:spPr>
            <a:xfrm>
              <a:off x="1327422" y="274382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44" name="Oval 43">
              <a:extLst>
                <a:ext uri="{FF2B5EF4-FFF2-40B4-BE49-F238E27FC236}">
                  <a16:creationId xmlns:a16="http://schemas.microsoft.com/office/drawing/2014/main" id="{7A002751-5755-E112-5496-DAF7801B49E2}"/>
                </a:ext>
              </a:extLst>
            </p:cNvPr>
            <p:cNvSpPr/>
            <p:nvPr/>
          </p:nvSpPr>
          <p:spPr>
            <a:xfrm>
              <a:off x="1860651" y="275729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7" name="Oval 46">
              <a:extLst>
                <a:ext uri="{FF2B5EF4-FFF2-40B4-BE49-F238E27FC236}">
                  <a16:creationId xmlns:a16="http://schemas.microsoft.com/office/drawing/2014/main" id="{10FFA3E9-693F-CD93-47F7-01AFBCE422AD}"/>
                </a:ext>
              </a:extLst>
            </p:cNvPr>
            <p:cNvSpPr/>
            <p:nvPr/>
          </p:nvSpPr>
          <p:spPr>
            <a:xfrm>
              <a:off x="2492385"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50" name="Oval 49">
              <a:extLst>
                <a:ext uri="{FF2B5EF4-FFF2-40B4-BE49-F238E27FC236}">
                  <a16:creationId xmlns:a16="http://schemas.microsoft.com/office/drawing/2014/main" id="{D0D256C4-6190-3A8E-33A4-A52361D873B4}"/>
                </a:ext>
              </a:extLst>
            </p:cNvPr>
            <p:cNvSpPr/>
            <p:nvPr/>
          </p:nvSpPr>
          <p:spPr>
            <a:xfrm>
              <a:off x="3714818"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51" name="Oval 50">
              <a:extLst>
                <a:ext uri="{FF2B5EF4-FFF2-40B4-BE49-F238E27FC236}">
                  <a16:creationId xmlns:a16="http://schemas.microsoft.com/office/drawing/2014/main" id="{F1701B14-B3C7-F6DB-8A64-E4F5921BAFD1}"/>
                </a:ext>
              </a:extLst>
            </p:cNvPr>
            <p:cNvSpPr/>
            <p:nvPr/>
          </p:nvSpPr>
          <p:spPr>
            <a:xfrm>
              <a:off x="4346552" y="272707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grpSp>
      <p:sp>
        <p:nvSpPr>
          <p:cNvPr id="57" name="Rectangle 56">
            <a:extLst>
              <a:ext uri="{FF2B5EF4-FFF2-40B4-BE49-F238E27FC236}">
                <a16:creationId xmlns:a16="http://schemas.microsoft.com/office/drawing/2014/main" id="{7850F0B2-2F06-8AAD-F006-76A5BA503C61}"/>
              </a:ext>
            </a:extLst>
          </p:cNvPr>
          <p:cNvSpPr/>
          <p:nvPr/>
        </p:nvSpPr>
        <p:spPr>
          <a:xfrm>
            <a:off x="2402682" y="3525978"/>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3D1DDFDE-D06A-0DF6-A004-A360B70F7791}"/>
              </a:ext>
            </a:extLst>
          </p:cNvPr>
          <p:cNvSpPr/>
          <p:nvPr/>
        </p:nvSpPr>
        <p:spPr>
          <a:xfrm>
            <a:off x="2515430" y="3693565"/>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8C2A3E74-058C-D4D9-0234-07AD77397B8C}"/>
              </a:ext>
            </a:extLst>
          </p:cNvPr>
          <p:cNvSpPr/>
          <p:nvPr/>
        </p:nvSpPr>
        <p:spPr>
          <a:xfrm>
            <a:off x="2510306" y="3590030"/>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68D8F1F8-8877-2422-020F-21F49A393B0F}"/>
              </a:ext>
            </a:extLst>
          </p:cNvPr>
          <p:cNvSpPr/>
          <p:nvPr/>
        </p:nvSpPr>
        <p:spPr>
          <a:xfrm>
            <a:off x="2450960" y="3543392"/>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4" name="Group 143">
            <a:extLst>
              <a:ext uri="{FF2B5EF4-FFF2-40B4-BE49-F238E27FC236}">
                <a16:creationId xmlns:a16="http://schemas.microsoft.com/office/drawing/2014/main" id="{25FF1755-D5BA-739C-A00E-BA7EAACF7FD3}"/>
              </a:ext>
            </a:extLst>
          </p:cNvPr>
          <p:cNvGrpSpPr/>
          <p:nvPr/>
        </p:nvGrpSpPr>
        <p:grpSpPr>
          <a:xfrm>
            <a:off x="2934472" y="3599287"/>
            <a:ext cx="299269" cy="351193"/>
            <a:chOff x="2934472" y="3599287"/>
            <a:chExt cx="299269" cy="351193"/>
          </a:xfrm>
        </p:grpSpPr>
        <p:sp>
          <p:nvSpPr>
            <p:cNvPr id="66" name="Isosceles Triangle 65">
              <a:extLst>
                <a:ext uri="{FF2B5EF4-FFF2-40B4-BE49-F238E27FC236}">
                  <a16:creationId xmlns:a16="http://schemas.microsoft.com/office/drawing/2014/main" id="{E53AE383-C6D0-8CF6-4191-D8B05DB465CE}"/>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E94EC36-BE1C-0072-4C8C-20AAC5BFA8DD}"/>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9" name="Connector: Elbow 68">
            <a:extLst>
              <a:ext uri="{FF2B5EF4-FFF2-40B4-BE49-F238E27FC236}">
                <a16:creationId xmlns:a16="http://schemas.microsoft.com/office/drawing/2014/main" id="{6987C38B-613B-C8B8-D5CE-AD7964D7AE38}"/>
              </a:ext>
            </a:extLst>
          </p:cNvPr>
          <p:cNvCxnSpPr>
            <a:stCxn id="28" idx="0"/>
            <a:endCxn id="66" idx="3"/>
          </p:cNvCxnSpPr>
          <p:nvPr/>
        </p:nvCxnSpPr>
        <p:spPr>
          <a:xfrm rot="16200000" flipV="1">
            <a:off x="3825220" y="3201684"/>
            <a:ext cx="502606" cy="200019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Cube 140">
            <a:extLst>
              <a:ext uri="{FF2B5EF4-FFF2-40B4-BE49-F238E27FC236}">
                <a16:creationId xmlns:a16="http://schemas.microsoft.com/office/drawing/2014/main" id="{1ED45BD0-4128-5833-6DFB-9E3316692F7C}"/>
              </a:ext>
            </a:extLst>
          </p:cNvPr>
          <p:cNvSpPr/>
          <p:nvPr/>
        </p:nvSpPr>
        <p:spPr>
          <a:xfrm>
            <a:off x="5748632" y="2455092"/>
            <a:ext cx="412744" cy="296668"/>
          </a:xfrm>
          <a:prstGeom prst="cub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Connector: Elbow 70">
            <a:extLst>
              <a:ext uri="{FF2B5EF4-FFF2-40B4-BE49-F238E27FC236}">
                <a16:creationId xmlns:a16="http://schemas.microsoft.com/office/drawing/2014/main" id="{51742D9D-9B5D-13E9-7596-8CDE1D872DCC}"/>
              </a:ext>
            </a:extLst>
          </p:cNvPr>
          <p:cNvCxnSpPr>
            <a:cxnSpLocks/>
            <a:stCxn id="67" idx="6"/>
            <a:endCxn id="63" idx="3"/>
          </p:cNvCxnSpPr>
          <p:nvPr/>
        </p:nvCxnSpPr>
        <p:spPr>
          <a:xfrm flipV="1">
            <a:off x="3233741" y="2917342"/>
            <a:ext cx="2215276" cy="814985"/>
          </a:xfrm>
          <a:prstGeom prst="bentConnector3">
            <a:avLst>
              <a:gd name="adj1" fmla="val 110319"/>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7B5192-BD25-EE54-F938-A6CD691777CF}"/>
              </a:ext>
            </a:extLst>
          </p:cNvPr>
          <p:cNvSpPr txBox="1"/>
          <p:nvPr/>
        </p:nvSpPr>
        <p:spPr>
          <a:xfrm>
            <a:off x="2377822" y="4040005"/>
            <a:ext cx="723462" cy="369332"/>
          </a:xfrm>
          <a:prstGeom prst="rect">
            <a:avLst/>
          </a:prstGeom>
          <a:noFill/>
        </p:spPr>
        <p:txBody>
          <a:bodyPr wrap="square" rtlCol="0">
            <a:spAutoFit/>
          </a:bodyPr>
          <a:lstStyle/>
          <a:p>
            <a:r>
              <a:rPr lang="en-GB" sz="900" dirty="0"/>
              <a:t>Sunken Pump Raft </a:t>
            </a:r>
          </a:p>
        </p:txBody>
      </p:sp>
      <p:cxnSp>
        <p:nvCxnSpPr>
          <p:cNvPr id="88" name="Connector: Elbow 87">
            <a:extLst>
              <a:ext uri="{FF2B5EF4-FFF2-40B4-BE49-F238E27FC236}">
                <a16:creationId xmlns:a16="http://schemas.microsoft.com/office/drawing/2014/main" id="{485D10CE-85CB-D2FB-035C-942193E0BB75}"/>
              </a:ext>
            </a:extLst>
          </p:cNvPr>
          <p:cNvCxnSpPr>
            <a:cxnSpLocks/>
            <a:stCxn id="36" idx="4"/>
            <a:endCxn id="97" idx="3"/>
          </p:cNvCxnSpPr>
          <p:nvPr/>
        </p:nvCxnSpPr>
        <p:spPr>
          <a:xfrm flipV="1">
            <a:off x="5199161" y="2503930"/>
            <a:ext cx="769886" cy="32637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Isosceles Triangle 96">
            <a:extLst>
              <a:ext uri="{FF2B5EF4-FFF2-40B4-BE49-F238E27FC236}">
                <a16:creationId xmlns:a16="http://schemas.microsoft.com/office/drawing/2014/main" id="{40CB9252-DDBB-7807-56FA-CAB190FB3793}"/>
              </a:ext>
            </a:extLst>
          </p:cNvPr>
          <p:cNvSpPr/>
          <p:nvPr/>
        </p:nvSpPr>
        <p:spPr>
          <a:xfrm>
            <a:off x="5832219" y="225627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C1FC11B-D854-2492-DE14-6C964C5ADFBA}"/>
              </a:ext>
            </a:extLst>
          </p:cNvPr>
          <p:cNvSpPr/>
          <p:nvPr/>
        </p:nvSpPr>
        <p:spPr>
          <a:xfrm>
            <a:off x="5827095" y="215273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Connector: Elbow 101">
            <a:extLst>
              <a:ext uri="{FF2B5EF4-FFF2-40B4-BE49-F238E27FC236}">
                <a16:creationId xmlns:a16="http://schemas.microsoft.com/office/drawing/2014/main" id="{7F4B5C1E-A001-1DA0-FB0E-8446E1A920F0}"/>
              </a:ext>
            </a:extLst>
          </p:cNvPr>
          <p:cNvCxnSpPr>
            <a:cxnSpLocks/>
            <a:stCxn id="98" idx="0"/>
          </p:cNvCxnSpPr>
          <p:nvPr/>
        </p:nvCxnSpPr>
        <p:spPr>
          <a:xfrm rot="5400000" flipH="1" flipV="1">
            <a:off x="7823908" y="16579"/>
            <a:ext cx="288980" cy="398333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9A5A7D30-3A66-5E33-70D0-9BE20B586026}"/>
              </a:ext>
            </a:extLst>
          </p:cNvPr>
          <p:cNvGrpSpPr/>
          <p:nvPr/>
        </p:nvGrpSpPr>
        <p:grpSpPr>
          <a:xfrm>
            <a:off x="2332729" y="1881790"/>
            <a:ext cx="3116288" cy="1642154"/>
            <a:chOff x="2332729" y="1881790"/>
            <a:chExt cx="3116288" cy="1642154"/>
          </a:xfrm>
        </p:grpSpPr>
        <p:sp>
          <p:nvSpPr>
            <p:cNvPr id="63" name="Rectangle 62">
              <a:extLst>
                <a:ext uri="{FF2B5EF4-FFF2-40B4-BE49-F238E27FC236}">
                  <a16:creationId xmlns:a16="http://schemas.microsoft.com/office/drawing/2014/main" id="{C72CBFD6-7DF1-9042-BBF0-F53471607E4E}"/>
                </a:ext>
              </a:extLst>
            </p:cNvPr>
            <p:cNvSpPr/>
            <p:nvPr/>
          </p:nvSpPr>
          <p:spPr>
            <a:xfrm>
              <a:off x="2395858" y="2310740"/>
              <a:ext cx="3053159" cy="1213204"/>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ylinder 24">
              <a:extLst>
                <a:ext uri="{FF2B5EF4-FFF2-40B4-BE49-F238E27FC236}">
                  <a16:creationId xmlns:a16="http://schemas.microsoft.com/office/drawing/2014/main" id="{A3E768A9-376A-979C-A9B9-0D25982730E1}"/>
                </a:ext>
              </a:extLst>
            </p:cNvPr>
            <p:cNvSpPr/>
            <p:nvPr/>
          </p:nvSpPr>
          <p:spPr>
            <a:xfrm>
              <a:off x="2520986"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1" name="Cylinder 30">
              <a:extLst>
                <a:ext uri="{FF2B5EF4-FFF2-40B4-BE49-F238E27FC236}">
                  <a16:creationId xmlns:a16="http://schemas.microsoft.com/office/drawing/2014/main" id="{8427043F-1948-4FF6-AC90-C2165F23FA39}"/>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2" name="Cylinder 31">
              <a:extLst>
                <a:ext uri="{FF2B5EF4-FFF2-40B4-BE49-F238E27FC236}">
                  <a16:creationId xmlns:a16="http://schemas.microsoft.com/office/drawing/2014/main" id="{744A3C71-DDE9-C62A-C570-B3C1218C441D}"/>
                </a:ext>
              </a:extLst>
            </p:cNvPr>
            <p:cNvSpPr/>
            <p:nvPr/>
          </p:nvSpPr>
          <p:spPr>
            <a:xfrm>
              <a:off x="3529900"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3" name="Cylinder 32">
              <a:extLst>
                <a:ext uri="{FF2B5EF4-FFF2-40B4-BE49-F238E27FC236}">
                  <a16:creationId xmlns:a16="http://schemas.microsoft.com/office/drawing/2014/main" id="{73EA5C68-A33E-B28A-34A5-E5B5C0B49A8E}"/>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4" name="Cylinder 33">
              <a:extLst>
                <a:ext uri="{FF2B5EF4-FFF2-40B4-BE49-F238E27FC236}">
                  <a16:creationId xmlns:a16="http://schemas.microsoft.com/office/drawing/2014/main" id="{D544A840-D7AC-4EE2-A621-AA7BD049425E}"/>
                </a:ext>
              </a:extLst>
            </p:cNvPr>
            <p:cNvSpPr/>
            <p:nvPr/>
          </p:nvSpPr>
          <p:spPr>
            <a:xfrm>
              <a:off x="4531736" y="1881790"/>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6" name="Cylinder 35">
              <a:extLst>
                <a:ext uri="{FF2B5EF4-FFF2-40B4-BE49-F238E27FC236}">
                  <a16:creationId xmlns:a16="http://schemas.microsoft.com/office/drawing/2014/main" id="{37CB38A3-2C39-8C6B-35A0-6BD13DCB5874}"/>
                </a:ext>
              </a:extLst>
            </p:cNvPr>
            <p:cNvSpPr/>
            <p:nvPr/>
          </p:nvSpPr>
          <p:spPr>
            <a:xfrm>
              <a:off x="4538814" y="2249933"/>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0" name="Freeform: Shape 29">
              <a:extLst>
                <a:ext uri="{FF2B5EF4-FFF2-40B4-BE49-F238E27FC236}">
                  <a16:creationId xmlns:a16="http://schemas.microsoft.com/office/drawing/2014/main" id="{3EFE3307-CA21-2200-09B3-DDF371A56EE2}"/>
                </a:ext>
              </a:extLst>
            </p:cNvPr>
            <p:cNvSpPr/>
            <p:nvPr/>
          </p:nvSpPr>
          <p:spPr>
            <a:xfrm>
              <a:off x="2463799" y="2304902"/>
              <a:ext cx="2892864" cy="835824"/>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99A02A8A-7E95-E040-2792-50D76929BA84}"/>
                </a:ext>
              </a:extLst>
            </p:cNvPr>
            <p:cNvSpPr/>
            <p:nvPr/>
          </p:nvSpPr>
          <p:spPr>
            <a:xfrm>
              <a:off x="2470706" y="3153122"/>
              <a:ext cx="282411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TextBox 104">
              <a:extLst>
                <a:ext uri="{FF2B5EF4-FFF2-40B4-BE49-F238E27FC236}">
                  <a16:creationId xmlns:a16="http://schemas.microsoft.com/office/drawing/2014/main" id="{2F25890B-15BD-4B8A-EF62-2631BA081FC8}"/>
                </a:ext>
              </a:extLst>
            </p:cNvPr>
            <p:cNvSpPr txBox="1"/>
            <p:nvPr/>
          </p:nvSpPr>
          <p:spPr>
            <a:xfrm>
              <a:off x="2332729" y="3110210"/>
              <a:ext cx="710704" cy="369332"/>
            </a:xfrm>
            <a:prstGeom prst="rect">
              <a:avLst/>
            </a:prstGeom>
            <a:noFill/>
          </p:spPr>
          <p:txBody>
            <a:bodyPr wrap="square" rtlCol="0">
              <a:spAutoFit/>
            </a:bodyPr>
            <a:lstStyle/>
            <a:p>
              <a:r>
                <a:rPr lang="en-GB" sz="900" dirty="0"/>
                <a:t>Bund 1 m wall height</a:t>
              </a:r>
            </a:p>
          </p:txBody>
        </p:sp>
      </p:grpSp>
      <p:sp>
        <p:nvSpPr>
          <p:cNvPr id="106" name="TextBox 105">
            <a:extLst>
              <a:ext uri="{FF2B5EF4-FFF2-40B4-BE49-F238E27FC236}">
                <a16:creationId xmlns:a16="http://schemas.microsoft.com/office/drawing/2014/main" id="{1AF16567-F294-40D1-8B79-3FABE7144B36}"/>
              </a:ext>
            </a:extLst>
          </p:cNvPr>
          <p:cNvSpPr txBox="1"/>
          <p:nvPr/>
        </p:nvSpPr>
        <p:spPr>
          <a:xfrm>
            <a:off x="4111558" y="4005107"/>
            <a:ext cx="999044" cy="230832"/>
          </a:xfrm>
          <a:prstGeom prst="rect">
            <a:avLst/>
          </a:prstGeom>
          <a:noFill/>
        </p:spPr>
        <p:txBody>
          <a:bodyPr wrap="square" rtlCol="0">
            <a:spAutoFit/>
          </a:bodyPr>
          <a:lstStyle/>
          <a:p>
            <a:r>
              <a:rPr lang="en-GB" sz="900" dirty="0"/>
              <a:t>Export Pipework</a:t>
            </a:r>
          </a:p>
        </p:txBody>
      </p:sp>
      <p:sp>
        <p:nvSpPr>
          <p:cNvPr id="108" name="TextBox 107">
            <a:extLst>
              <a:ext uri="{FF2B5EF4-FFF2-40B4-BE49-F238E27FC236}">
                <a16:creationId xmlns:a16="http://schemas.microsoft.com/office/drawing/2014/main" id="{4518E1B5-46BB-097C-5DBB-2B56785D03CB}"/>
              </a:ext>
            </a:extLst>
          </p:cNvPr>
          <p:cNvSpPr txBox="1"/>
          <p:nvPr/>
        </p:nvSpPr>
        <p:spPr>
          <a:xfrm>
            <a:off x="6000875" y="1936323"/>
            <a:ext cx="999044" cy="230832"/>
          </a:xfrm>
          <a:prstGeom prst="rect">
            <a:avLst/>
          </a:prstGeom>
          <a:noFill/>
        </p:spPr>
        <p:txBody>
          <a:bodyPr wrap="square" rtlCol="0">
            <a:spAutoFit/>
          </a:bodyPr>
          <a:lstStyle/>
          <a:p>
            <a:r>
              <a:rPr lang="en-GB" sz="900" dirty="0"/>
              <a:t>Import Pipework</a:t>
            </a:r>
          </a:p>
        </p:txBody>
      </p:sp>
      <p:sp>
        <p:nvSpPr>
          <p:cNvPr id="110" name="Rectangle 109">
            <a:extLst>
              <a:ext uri="{FF2B5EF4-FFF2-40B4-BE49-F238E27FC236}">
                <a16:creationId xmlns:a16="http://schemas.microsoft.com/office/drawing/2014/main" id="{E836FD80-5708-7726-8A1E-998ED85ED155}"/>
              </a:ext>
            </a:extLst>
          </p:cNvPr>
          <p:cNvSpPr/>
          <p:nvPr/>
        </p:nvSpPr>
        <p:spPr>
          <a:xfrm>
            <a:off x="8477259" y="4470182"/>
            <a:ext cx="1399987" cy="8149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Mess room </a:t>
            </a:r>
          </a:p>
        </p:txBody>
      </p:sp>
      <p:grpSp>
        <p:nvGrpSpPr>
          <p:cNvPr id="128" name="Group 127">
            <a:extLst>
              <a:ext uri="{FF2B5EF4-FFF2-40B4-BE49-F238E27FC236}">
                <a16:creationId xmlns:a16="http://schemas.microsoft.com/office/drawing/2014/main" id="{94420E44-2633-3797-6532-FD45868CF09E}"/>
              </a:ext>
            </a:extLst>
          </p:cNvPr>
          <p:cNvGrpSpPr/>
          <p:nvPr/>
        </p:nvGrpSpPr>
        <p:grpSpPr>
          <a:xfrm>
            <a:off x="6661760" y="2167156"/>
            <a:ext cx="2305187" cy="1274009"/>
            <a:chOff x="2332728" y="2249934"/>
            <a:chExt cx="2305187" cy="1274009"/>
          </a:xfrm>
        </p:grpSpPr>
        <p:sp>
          <p:nvSpPr>
            <p:cNvPr id="129" name="Rectangle 128">
              <a:extLst>
                <a:ext uri="{FF2B5EF4-FFF2-40B4-BE49-F238E27FC236}">
                  <a16:creationId xmlns:a16="http://schemas.microsoft.com/office/drawing/2014/main" id="{D9D392C7-E0E4-9597-241E-B1808A2AE45A}"/>
                </a:ext>
              </a:extLst>
            </p:cNvPr>
            <p:cNvSpPr/>
            <p:nvPr/>
          </p:nvSpPr>
          <p:spPr>
            <a:xfrm>
              <a:off x="2395858" y="2617752"/>
              <a:ext cx="2242057" cy="906191"/>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ylinder 130">
              <a:extLst>
                <a:ext uri="{FF2B5EF4-FFF2-40B4-BE49-F238E27FC236}">
                  <a16:creationId xmlns:a16="http://schemas.microsoft.com/office/drawing/2014/main" id="{107FA891-E3BC-8DDF-209D-2C511F05B4F3}"/>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3" name="Cylinder 132">
              <a:extLst>
                <a:ext uri="{FF2B5EF4-FFF2-40B4-BE49-F238E27FC236}">
                  <a16:creationId xmlns:a16="http://schemas.microsoft.com/office/drawing/2014/main" id="{AF17470A-05D9-1105-2FB2-6565B0D85B03}"/>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6" name="Freeform: Shape 135">
              <a:extLst>
                <a:ext uri="{FF2B5EF4-FFF2-40B4-BE49-F238E27FC236}">
                  <a16:creationId xmlns:a16="http://schemas.microsoft.com/office/drawing/2014/main" id="{DBADF8DF-8F4C-5C43-4891-0FA8518DF028}"/>
                </a:ext>
              </a:extLst>
            </p:cNvPr>
            <p:cNvSpPr/>
            <p:nvPr/>
          </p:nvSpPr>
          <p:spPr>
            <a:xfrm>
              <a:off x="2463799" y="2632168"/>
              <a:ext cx="2064243" cy="508557"/>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CEAAABF2-C237-9101-59CC-3D26521E3875}"/>
                </a:ext>
              </a:extLst>
            </p:cNvPr>
            <p:cNvSpPr/>
            <p:nvPr/>
          </p:nvSpPr>
          <p:spPr>
            <a:xfrm>
              <a:off x="2470706" y="3153122"/>
              <a:ext cx="205733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TextBox 137">
              <a:extLst>
                <a:ext uri="{FF2B5EF4-FFF2-40B4-BE49-F238E27FC236}">
                  <a16:creationId xmlns:a16="http://schemas.microsoft.com/office/drawing/2014/main" id="{664C6223-2737-3549-AB62-F66CF85CE62B}"/>
                </a:ext>
              </a:extLst>
            </p:cNvPr>
            <p:cNvSpPr txBox="1"/>
            <p:nvPr/>
          </p:nvSpPr>
          <p:spPr>
            <a:xfrm>
              <a:off x="2332728" y="3110210"/>
              <a:ext cx="850891" cy="369332"/>
            </a:xfrm>
            <a:prstGeom prst="rect">
              <a:avLst/>
            </a:prstGeom>
            <a:noFill/>
          </p:spPr>
          <p:txBody>
            <a:bodyPr wrap="square" rtlCol="0">
              <a:spAutoFit/>
            </a:bodyPr>
            <a:lstStyle/>
            <a:p>
              <a:r>
                <a:rPr lang="en-GB" sz="900" dirty="0"/>
                <a:t>Bund 1 m</a:t>
              </a:r>
            </a:p>
            <a:p>
              <a:r>
                <a:rPr lang="en-GB" sz="900" dirty="0"/>
                <a:t>wall height</a:t>
              </a:r>
            </a:p>
          </p:txBody>
        </p:sp>
      </p:grpSp>
      <p:cxnSp>
        <p:nvCxnSpPr>
          <p:cNvPr id="140" name="Connector: Elbow 139">
            <a:extLst>
              <a:ext uri="{FF2B5EF4-FFF2-40B4-BE49-F238E27FC236}">
                <a16:creationId xmlns:a16="http://schemas.microsoft.com/office/drawing/2014/main" id="{BE0879B5-5978-36BA-E061-31A964F9CFED}"/>
              </a:ext>
            </a:extLst>
          </p:cNvPr>
          <p:cNvCxnSpPr>
            <a:stCxn id="131" idx="2"/>
            <a:endCxn id="98" idx="6"/>
          </p:cNvCxnSpPr>
          <p:nvPr/>
        </p:nvCxnSpPr>
        <p:spPr>
          <a:xfrm rot="10800000">
            <a:off x="6126365" y="2285778"/>
            <a:ext cx="723653" cy="4617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3BD04336-8B66-5B34-016A-1DA463C2606A}"/>
              </a:ext>
            </a:extLst>
          </p:cNvPr>
          <p:cNvSpPr/>
          <p:nvPr/>
        </p:nvSpPr>
        <p:spPr>
          <a:xfrm>
            <a:off x="6716541" y="3447061"/>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EADA22BF-3E39-A0E5-F787-D9E110FA9767}"/>
              </a:ext>
            </a:extLst>
          </p:cNvPr>
          <p:cNvSpPr/>
          <p:nvPr/>
        </p:nvSpPr>
        <p:spPr>
          <a:xfrm>
            <a:off x="6829289" y="3614648"/>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612967AD-0651-2557-4FEE-0BB4F38B3A0E}"/>
              </a:ext>
            </a:extLst>
          </p:cNvPr>
          <p:cNvSpPr/>
          <p:nvPr/>
        </p:nvSpPr>
        <p:spPr>
          <a:xfrm>
            <a:off x="6824165" y="3511113"/>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Freeform: Shape 153">
            <a:extLst>
              <a:ext uri="{FF2B5EF4-FFF2-40B4-BE49-F238E27FC236}">
                <a16:creationId xmlns:a16="http://schemas.microsoft.com/office/drawing/2014/main" id="{1EC6F77F-F320-65DC-F1D5-1FE44F67934D}"/>
              </a:ext>
            </a:extLst>
          </p:cNvPr>
          <p:cNvSpPr/>
          <p:nvPr/>
        </p:nvSpPr>
        <p:spPr>
          <a:xfrm>
            <a:off x="6764819" y="3464475"/>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2617EE2-6FE7-3CED-7F65-EC8C51E5B993}"/>
              </a:ext>
            </a:extLst>
          </p:cNvPr>
          <p:cNvSpPr/>
          <p:nvPr/>
        </p:nvSpPr>
        <p:spPr>
          <a:xfrm>
            <a:off x="-78539" y="2579280"/>
            <a:ext cx="3426593" cy="4321743"/>
          </a:xfrm>
          <a:custGeom>
            <a:avLst/>
            <a:gdLst>
              <a:gd name="connsiteX0" fmla="*/ 385010 w 3426593"/>
              <a:gd name="connsiteY0" fmla="*/ 38501 h 4292867"/>
              <a:gd name="connsiteX1" fmla="*/ 1212783 w 3426593"/>
              <a:gd name="connsiteY1" fmla="*/ 0 h 4292867"/>
              <a:gd name="connsiteX2" fmla="*/ 1751798 w 3426593"/>
              <a:gd name="connsiteY2" fmla="*/ 413886 h 4292867"/>
              <a:gd name="connsiteX3" fmla="*/ 1982804 w 3426593"/>
              <a:gd name="connsiteY3" fmla="*/ 606392 h 4292867"/>
              <a:gd name="connsiteX4" fmla="*/ 2300438 w 3426593"/>
              <a:gd name="connsiteY4" fmla="*/ 798897 h 4292867"/>
              <a:gd name="connsiteX5" fmla="*/ 2733574 w 3426593"/>
              <a:gd name="connsiteY5" fmla="*/ 895149 h 4292867"/>
              <a:gd name="connsiteX6" fmla="*/ 3176337 w 3426593"/>
              <a:gd name="connsiteY6" fmla="*/ 1029903 h 4292867"/>
              <a:gd name="connsiteX7" fmla="*/ 3407343 w 3426593"/>
              <a:gd name="connsiteY7" fmla="*/ 1193533 h 4292867"/>
              <a:gd name="connsiteX8" fmla="*/ 3426593 w 3426593"/>
              <a:gd name="connsiteY8" fmla="*/ 1434164 h 4292867"/>
              <a:gd name="connsiteX9" fmla="*/ 3359217 w 3426593"/>
              <a:gd name="connsiteY9" fmla="*/ 1819175 h 4292867"/>
              <a:gd name="connsiteX10" fmla="*/ 3291840 w 3426593"/>
              <a:gd name="connsiteY10" fmla="*/ 1953928 h 4292867"/>
              <a:gd name="connsiteX11" fmla="*/ 2906829 w 3426593"/>
              <a:gd name="connsiteY11" fmla="*/ 2348564 h 4292867"/>
              <a:gd name="connsiteX12" fmla="*/ 2820202 w 3426593"/>
              <a:gd name="connsiteY12" fmla="*/ 2435192 h 4292867"/>
              <a:gd name="connsiteX13" fmla="*/ 2541069 w 3426593"/>
              <a:gd name="connsiteY13" fmla="*/ 2502568 h 4292867"/>
              <a:gd name="connsiteX14" fmla="*/ 2281187 w 3426593"/>
              <a:gd name="connsiteY14" fmla="*/ 2415941 h 4292867"/>
              <a:gd name="connsiteX15" fmla="*/ 2165684 w 3426593"/>
              <a:gd name="connsiteY15" fmla="*/ 2387065 h 4292867"/>
              <a:gd name="connsiteX16" fmla="*/ 1973179 w 3426593"/>
              <a:gd name="connsiteY16" fmla="*/ 2387065 h 4292867"/>
              <a:gd name="connsiteX17" fmla="*/ 1588168 w 3426593"/>
              <a:gd name="connsiteY17" fmla="*/ 2550695 h 4292867"/>
              <a:gd name="connsiteX18" fmla="*/ 1386038 w 3426593"/>
              <a:gd name="connsiteY18" fmla="*/ 2675823 h 4292867"/>
              <a:gd name="connsiteX19" fmla="*/ 1183907 w 3426593"/>
              <a:gd name="connsiteY19" fmla="*/ 2974206 h 4292867"/>
              <a:gd name="connsiteX20" fmla="*/ 866273 w 3426593"/>
              <a:gd name="connsiteY20" fmla="*/ 3628724 h 4292867"/>
              <a:gd name="connsiteX21" fmla="*/ 471638 w 3426593"/>
              <a:gd name="connsiteY21" fmla="*/ 4292867 h 4292867"/>
              <a:gd name="connsiteX22" fmla="*/ 96252 w 3426593"/>
              <a:gd name="connsiteY22" fmla="*/ 4254366 h 4292867"/>
              <a:gd name="connsiteX23" fmla="*/ 0 w 3426593"/>
              <a:gd name="connsiteY23" fmla="*/ 4244741 h 4292867"/>
              <a:gd name="connsiteX24" fmla="*/ 385010 w 3426593"/>
              <a:gd name="connsiteY24" fmla="*/ 38501 h 4292867"/>
              <a:gd name="connsiteX0" fmla="*/ 385010 w 3426593"/>
              <a:gd name="connsiteY0" fmla="*/ 38501 h 4292867"/>
              <a:gd name="connsiteX1" fmla="*/ 1212783 w 3426593"/>
              <a:gd name="connsiteY1" fmla="*/ 0 h 4292867"/>
              <a:gd name="connsiteX2" fmla="*/ 1751798 w 3426593"/>
              <a:gd name="connsiteY2" fmla="*/ 413886 h 4292867"/>
              <a:gd name="connsiteX3" fmla="*/ 1982804 w 3426593"/>
              <a:gd name="connsiteY3" fmla="*/ 606392 h 4292867"/>
              <a:gd name="connsiteX4" fmla="*/ 2300438 w 3426593"/>
              <a:gd name="connsiteY4" fmla="*/ 798897 h 4292867"/>
              <a:gd name="connsiteX5" fmla="*/ 2733574 w 3426593"/>
              <a:gd name="connsiteY5" fmla="*/ 895149 h 4292867"/>
              <a:gd name="connsiteX6" fmla="*/ 3176337 w 3426593"/>
              <a:gd name="connsiteY6" fmla="*/ 1029903 h 4292867"/>
              <a:gd name="connsiteX7" fmla="*/ 3407343 w 3426593"/>
              <a:gd name="connsiteY7" fmla="*/ 1193533 h 4292867"/>
              <a:gd name="connsiteX8" fmla="*/ 3426593 w 3426593"/>
              <a:gd name="connsiteY8" fmla="*/ 1434164 h 4292867"/>
              <a:gd name="connsiteX9" fmla="*/ 3359217 w 3426593"/>
              <a:gd name="connsiteY9" fmla="*/ 1819175 h 4292867"/>
              <a:gd name="connsiteX10" fmla="*/ 3291840 w 3426593"/>
              <a:gd name="connsiteY10" fmla="*/ 1953928 h 4292867"/>
              <a:gd name="connsiteX11" fmla="*/ 2906829 w 3426593"/>
              <a:gd name="connsiteY11" fmla="*/ 2348564 h 4292867"/>
              <a:gd name="connsiteX12" fmla="*/ 2820202 w 3426593"/>
              <a:gd name="connsiteY12" fmla="*/ 2435192 h 4292867"/>
              <a:gd name="connsiteX13" fmla="*/ 2541069 w 3426593"/>
              <a:gd name="connsiteY13" fmla="*/ 2502568 h 4292867"/>
              <a:gd name="connsiteX14" fmla="*/ 2281187 w 3426593"/>
              <a:gd name="connsiteY14" fmla="*/ 2415941 h 4292867"/>
              <a:gd name="connsiteX15" fmla="*/ 2165684 w 3426593"/>
              <a:gd name="connsiteY15" fmla="*/ 2387065 h 4292867"/>
              <a:gd name="connsiteX16" fmla="*/ 1973179 w 3426593"/>
              <a:gd name="connsiteY16" fmla="*/ 2387065 h 4292867"/>
              <a:gd name="connsiteX17" fmla="*/ 1588168 w 3426593"/>
              <a:gd name="connsiteY17" fmla="*/ 2550695 h 4292867"/>
              <a:gd name="connsiteX18" fmla="*/ 1386038 w 3426593"/>
              <a:gd name="connsiteY18" fmla="*/ 2675823 h 4292867"/>
              <a:gd name="connsiteX19" fmla="*/ 1318660 w 3426593"/>
              <a:gd name="connsiteY19" fmla="*/ 3445844 h 4292867"/>
              <a:gd name="connsiteX20" fmla="*/ 866273 w 3426593"/>
              <a:gd name="connsiteY20" fmla="*/ 3628724 h 4292867"/>
              <a:gd name="connsiteX21" fmla="*/ 471638 w 3426593"/>
              <a:gd name="connsiteY21" fmla="*/ 4292867 h 4292867"/>
              <a:gd name="connsiteX22" fmla="*/ 96252 w 3426593"/>
              <a:gd name="connsiteY22" fmla="*/ 4254366 h 4292867"/>
              <a:gd name="connsiteX23" fmla="*/ 0 w 3426593"/>
              <a:gd name="connsiteY23" fmla="*/ 4244741 h 4292867"/>
              <a:gd name="connsiteX24" fmla="*/ 385010 w 3426593"/>
              <a:gd name="connsiteY24" fmla="*/ 38501 h 4292867"/>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386038 w 3426593"/>
              <a:gd name="connsiteY18" fmla="*/ 2675823 h 4321743"/>
              <a:gd name="connsiteX19" fmla="*/ 1318660 w 3426593"/>
              <a:gd name="connsiteY19" fmla="*/ 3445844 h 4321743"/>
              <a:gd name="connsiteX20" fmla="*/ 1289784 w 3426593"/>
              <a:gd name="connsiteY20" fmla="*/ 4321743 h 4321743"/>
              <a:gd name="connsiteX21" fmla="*/ 471638 w 3426593"/>
              <a:gd name="connsiteY21" fmla="*/ 4292867 h 4321743"/>
              <a:gd name="connsiteX22" fmla="*/ 96252 w 3426593"/>
              <a:gd name="connsiteY22" fmla="*/ 4254366 h 4321743"/>
              <a:gd name="connsiteX23" fmla="*/ 0 w 3426593"/>
              <a:gd name="connsiteY23" fmla="*/ 4244741 h 4321743"/>
              <a:gd name="connsiteX24" fmla="*/ 385010 w 3426593"/>
              <a:gd name="connsiteY24"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386038 w 3426593"/>
              <a:gd name="connsiteY18" fmla="*/ 2675823 h 4321743"/>
              <a:gd name="connsiteX19" fmla="*/ 2242686 w 3426593"/>
              <a:gd name="connsiteY19" fmla="*/ 3840480 h 4321743"/>
              <a:gd name="connsiteX20" fmla="*/ 1289784 w 3426593"/>
              <a:gd name="connsiteY20" fmla="*/ 4321743 h 4321743"/>
              <a:gd name="connsiteX21" fmla="*/ 471638 w 3426593"/>
              <a:gd name="connsiteY21" fmla="*/ 4292867 h 4321743"/>
              <a:gd name="connsiteX22" fmla="*/ 96252 w 3426593"/>
              <a:gd name="connsiteY22" fmla="*/ 4254366 h 4321743"/>
              <a:gd name="connsiteX23" fmla="*/ 0 w 3426593"/>
              <a:gd name="connsiteY23" fmla="*/ 4244741 h 4321743"/>
              <a:gd name="connsiteX24" fmla="*/ 385010 w 3426593"/>
              <a:gd name="connsiteY24"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905802 w 3426593"/>
              <a:gd name="connsiteY18" fmla="*/ 2993457 h 4321743"/>
              <a:gd name="connsiteX19" fmla="*/ 1386038 w 3426593"/>
              <a:gd name="connsiteY19" fmla="*/ 267582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905802 w 3426593"/>
              <a:gd name="connsiteY18" fmla="*/ 2993457 h 4321743"/>
              <a:gd name="connsiteX19" fmla="*/ 1905802 w 3426593"/>
              <a:gd name="connsiteY19" fmla="*/ 342659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2021305 w 3426593"/>
              <a:gd name="connsiteY17" fmla="*/ 2685449 h 4321743"/>
              <a:gd name="connsiteX18" fmla="*/ 1905802 w 3426593"/>
              <a:gd name="connsiteY18" fmla="*/ 2993457 h 4321743"/>
              <a:gd name="connsiteX19" fmla="*/ 1905802 w 3426593"/>
              <a:gd name="connsiteY19" fmla="*/ 342659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6593" h="4321743">
                <a:moveTo>
                  <a:pt x="385010" y="38501"/>
                </a:moveTo>
                <a:lnTo>
                  <a:pt x="1212783" y="0"/>
                </a:lnTo>
                <a:lnTo>
                  <a:pt x="1751798" y="413886"/>
                </a:lnTo>
                <a:lnTo>
                  <a:pt x="1982804" y="606392"/>
                </a:lnTo>
                <a:lnTo>
                  <a:pt x="2300438" y="798897"/>
                </a:lnTo>
                <a:lnTo>
                  <a:pt x="2733574" y="895149"/>
                </a:lnTo>
                <a:lnTo>
                  <a:pt x="3176337" y="1029903"/>
                </a:lnTo>
                <a:lnTo>
                  <a:pt x="3407343" y="1193533"/>
                </a:lnTo>
                <a:lnTo>
                  <a:pt x="3426593" y="1434164"/>
                </a:lnTo>
                <a:lnTo>
                  <a:pt x="3359217" y="1819175"/>
                </a:lnTo>
                <a:lnTo>
                  <a:pt x="3291840" y="1953928"/>
                </a:lnTo>
                <a:lnTo>
                  <a:pt x="2906829" y="2348564"/>
                </a:lnTo>
                <a:lnTo>
                  <a:pt x="2820202" y="2435192"/>
                </a:lnTo>
                <a:lnTo>
                  <a:pt x="2541069" y="2502568"/>
                </a:lnTo>
                <a:lnTo>
                  <a:pt x="2281187" y="2415941"/>
                </a:lnTo>
                <a:lnTo>
                  <a:pt x="2165684" y="2387065"/>
                </a:lnTo>
                <a:lnTo>
                  <a:pt x="1973179" y="2387065"/>
                </a:lnTo>
                <a:lnTo>
                  <a:pt x="2021305" y="2685449"/>
                </a:lnTo>
                <a:cubicBezTo>
                  <a:pt x="1976387" y="2720742"/>
                  <a:pt x="1950720" y="2958164"/>
                  <a:pt x="1905802" y="2993457"/>
                </a:cubicBezTo>
                <a:lnTo>
                  <a:pt x="1905802" y="3426593"/>
                </a:lnTo>
                <a:lnTo>
                  <a:pt x="2242686" y="3840480"/>
                </a:lnTo>
                <a:lnTo>
                  <a:pt x="1289784" y="4321743"/>
                </a:lnTo>
                <a:lnTo>
                  <a:pt x="471638" y="4292867"/>
                </a:lnTo>
                <a:lnTo>
                  <a:pt x="96252" y="4254366"/>
                </a:lnTo>
                <a:lnTo>
                  <a:pt x="0" y="4244741"/>
                </a:lnTo>
                <a:lnTo>
                  <a:pt x="385010" y="38501"/>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Minor flood</a:t>
            </a:r>
          </a:p>
        </p:txBody>
      </p:sp>
      <p:grpSp>
        <p:nvGrpSpPr>
          <p:cNvPr id="155" name="Group 154">
            <a:extLst>
              <a:ext uri="{FF2B5EF4-FFF2-40B4-BE49-F238E27FC236}">
                <a16:creationId xmlns:a16="http://schemas.microsoft.com/office/drawing/2014/main" id="{314C0739-1193-4998-3E45-5AB7959840C5}"/>
              </a:ext>
            </a:extLst>
          </p:cNvPr>
          <p:cNvGrpSpPr/>
          <p:nvPr/>
        </p:nvGrpSpPr>
        <p:grpSpPr>
          <a:xfrm>
            <a:off x="7248331" y="3520370"/>
            <a:ext cx="299269" cy="351193"/>
            <a:chOff x="2934472" y="3599287"/>
            <a:chExt cx="299269" cy="351193"/>
          </a:xfrm>
        </p:grpSpPr>
        <p:sp>
          <p:nvSpPr>
            <p:cNvPr id="156" name="Isosceles Triangle 155">
              <a:extLst>
                <a:ext uri="{FF2B5EF4-FFF2-40B4-BE49-F238E27FC236}">
                  <a16:creationId xmlns:a16="http://schemas.microsoft.com/office/drawing/2014/main" id="{9B4474F7-BD4D-BB3F-0269-28BCA5D967B9}"/>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F5B1F0F4-67B8-255E-C177-40921C0CF575}"/>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8" name="TextBox 157">
            <a:extLst>
              <a:ext uri="{FF2B5EF4-FFF2-40B4-BE49-F238E27FC236}">
                <a16:creationId xmlns:a16="http://schemas.microsoft.com/office/drawing/2014/main" id="{32E33266-7FDD-F5FD-E406-D581792F39C1}"/>
              </a:ext>
            </a:extLst>
          </p:cNvPr>
          <p:cNvSpPr txBox="1"/>
          <p:nvPr/>
        </p:nvSpPr>
        <p:spPr>
          <a:xfrm>
            <a:off x="7582177" y="3769817"/>
            <a:ext cx="723462" cy="369332"/>
          </a:xfrm>
          <a:prstGeom prst="rect">
            <a:avLst/>
          </a:prstGeom>
          <a:noFill/>
        </p:spPr>
        <p:txBody>
          <a:bodyPr wrap="square" rtlCol="0">
            <a:spAutoFit/>
          </a:bodyPr>
          <a:lstStyle/>
          <a:p>
            <a:r>
              <a:rPr lang="en-GB" sz="900" dirty="0"/>
              <a:t>Sunken Pump Raft </a:t>
            </a:r>
          </a:p>
        </p:txBody>
      </p:sp>
      <p:cxnSp>
        <p:nvCxnSpPr>
          <p:cNvPr id="160" name="Connector: Elbow 159">
            <a:extLst>
              <a:ext uri="{FF2B5EF4-FFF2-40B4-BE49-F238E27FC236}">
                <a16:creationId xmlns:a16="http://schemas.microsoft.com/office/drawing/2014/main" id="{692E706C-9ACA-B09E-E3C4-1060758E2068}"/>
              </a:ext>
            </a:extLst>
          </p:cNvPr>
          <p:cNvCxnSpPr>
            <a:stCxn id="28" idx="0"/>
            <a:endCxn id="152" idx="3"/>
          </p:cNvCxnSpPr>
          <p:nvPr/>
        </p:nvCxnSpPr>
        <p:spPr>
          <a:xfrm rot="5400000" flipH="1" flipV="1">
            <a:off x="5725979" y="3212949"/>
            <a:ext cx="590780" cy="1889495"/>
          </a:xfrm>
          <a:prstGeom prst="bentConnector3">
            <a:avLst>
              <a:gd name="adj1" fmla="val 43551"/>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8A33E9C1-360C-78C9-2279-9E8D8FC7E713}"/>
              </a:ext>
            </a:extLst>
          </p:cNvPr>
          <p:cNvCxnSpPr>
            <a:endCxn id="133" idx="4"/>
          </p:cNvCxnSpPr>
          <p:nvPr/>
        </p:nvCxnSpPr>
        <p:spPr>
          <a:xfrm flipV="1">
            <a:off x="7672497" y="2747525"/>
            <a:ext cx="1126464" cy="983196"/>
          </a:xfrm>
          <a:prstGeom prst="bentConnector3">
            <a:avLst>
              <a:gd name="adj1" fmla="val 12029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t>Hazard : Flood</a:t>
            </a:r>
          </a:p>
        </p:txBody>
      </p:sp>
      <p:sp>
        <p:nvSpPr>
          <p:cNvPr id="167" name="Oval 166">
            <a:extLst>
              <a:ext uri="{FF2B5EF4-FFF2-40B4-BE49-F238E27FC236}">
                <a16:creationId xmlns:a16="http://schemas.microsoft.com/office/drawing/2014/main" id="{E83C956E-8F8C-9803-B536-338B920C3FED}"/>
              </a:ext>
            </a:extLst>
          </p:cNvPr>
          <p:cNvSpPr/>
          <p:nvPr/>
        </p:nvSpPr>
        <p:spPr>
          <a:xfrm>
            <a:off x="7901082" y="2192303"/>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68" name="Oval 167">
            <a:extLst>
              <a:ext uri="{FF2B5EF4-FFF2-40B4-BE49-F238E27FC236}">
                <a16:creationId xmlns:a16="http://schemas.microsoft.com/office/drawing/2014/main" id="{F042E820-C72B-CC3C-E69C-D1A4E7D1777F}"/>
              </a:ext>
            </a:extLst>
          </p:cNvPr>
          <p:cNvSpPr/>
          <p:nvPr/>
        </p:nvSpPr>
        <p:spPr>
          <a:xfrm>
            <a:off x="6884732" y="2191434"/>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 name="Freeform: Shape 5">
            <a:extLst>
              <a:ext uri="{FF2B5EF4-FFF2-40B4-BE49-F238E27FC236}">
                <a16:creationId xmlns:a16="http://schemas.microsoft.com/office/drawing/2014/main" id="{248539C6-45F4-4F1C-35A8-1AD5EDA7D7C3}"/>
              </a:ext>
            </a:extLst>
          </p:cNvPr>
          <p:cNvSpPr/>
          <p:nvPr/>
        </p:nvSpPr>
        <p:spPr>
          <a:xfrm>
            <a:off x="-76408" y="2579280"/>
            <a:ext cx="3426593" cy="4321743"/>
          </a:xfrm>
          <a:custGeom>
            <a:avLst/>
            <a:gdLst>
              <a:gd name="connsiteX0" fmla="*/ 385010 w 3426593"/>
              <a:gd name="connsiteY0" fmla="*/ 38501 h 4292867"/>
              <a:gd name="connsiteX1" fmla="*/ 1212783 w 3426593"/>
              <a:gd name="connsiteY1" fmla="*/ 0 h 4292867"/>
              <a:gd name="connsiteX2" fmla="*/ 1751798 w 3426593"/>
              <a:gd name="connsiteY2" fmla="*/ 413886 h 4292867"/>
              <a:gd name="connsiteX3" fmla="*/ 1982804 w 3426593"/>
              <a:gd name="connsiteY3" fmla="*/ 606392 h 4292867"/>
              <a:gd name="connsiteX4" fmla="*/ 2300438 w 3426593"/>
              <a:gd name="connsiteY4" fmla="*/ 798897 h 4292867"/>
              <a:gd name="connsiteX5" fmla="*/ 2733574 w 3426593"/>
              <a:gd name="connsiteY5" fmla="*/ 895149 h 4292867"/>
              <a:gd name="connsiteX6" fmla="*/ 3176337 w 3426593"/>
              <a:gd name="connsiteY6" fmla="*/ 1029903 h 4292867"/>
              <a:gd name="connsiteX7" fmla="*/ 3407343 w 3426593"/>
              <a:gd name="connsiteY7" fmla="*/ 1193533 h 4292867"/>
              <a:gd name="connsiteX8" fmla="*/ 3426593 w 3426593"/>
              <a:gd name="connsiteY8" fmla="*/ 1434164 h 4292867"/>
              <a:gd name="connsiteX9" fmla="*/ 3359217 w 3426593"/>
              <a:gd name="connsiteY9" fmla="*/ 1819175 h 4292867"/>
              <a:gd name="connsiteX10" fmla="*/ 3291840 w 3426593"/>
              <a:gd name="connsiteY10" fmla="*/ 1953928 h 4292867"/>
              <a:gd name="connsiteX11" fmla="*/ 2906829 w 3426593"/>
              <a:gd name="connsiteY11" fmla="*/ 2348564 h 4292867"/>
              <a:gd name="connsiteX12" fmla="*/ 2820202 w 3426593"/>
              <a:gd name="connsiteY12" fmla="*/ 2435192 h 4292867"/>
              <a:gd name="connsiteX13" fmla="*/ 2541069 w 3426593"/>
              <a:gd name="connsiteY13" fmla="*/ 2502568 h 4292867"/>
              <a:gd name="connsiteX14" fmla="*/ 2281187 w 3426593"/>
              <a:gd name="connsiteY14" fmla="*/ 2415941 h 4292867"/>
              <a:gd name="connsiteX15" fmla="*/ 2165684 w 3426593"/>
              <a:gd name="connsiteY15" fmla="*/ 2387065 h 4292867"/>
              <a:gd name="connsiteX16" fmla="*/ 1973179 w 3426593"/>
              <a:gd name="connsiteY16" fmla="*/ 2387065 h 4292867"/>
              <a:gd name="connsiteX17" fmla="*/ 1588168 w 3426593"/>
              <a:gd name="connsiteY17" fmla="*/ 2550695 h 4292867"/>
              <a:gd name="connsiteX18" fmla="*/ 1386038 w 3426593"/>
              <a:gd name="connsiteY18" fmla="*/ 2675823 h 4292867"/>
              <a:gd name="connsiteX19" fmla="*/ 1183907 w 3426593"/>
              <a:gd name="connsiteY19" fmla="*/ 2974206 h 4292867"/>
              <a:gd name="connsiteX20" fmla="*/ 866273 w 3426593"/>
              <a:gd name="connsiteY20" fmla="*/ 3628724 h 4292867"/>
              <a:gd name="connsiteX21" fmla="*/ 471638 w 3426593"/>
              <a:gd name="connsiteY21" fmla="*/ 4292867 h 4292867"/>
              <a:gd name="connsiteX22" fmla="*/ 96252 w 3426593"/>
              <a:gd name="connsiteY22" fmla="*/ 4254366 h 4292867"/>
              <a:gd name="connsiteX23" fmla="*/ 0 w 3426593"/>
              <a:gd name="connsiteY23" fmla="*/ 4244741 h 4292867"/>
              <a:gd name="connsiteX24" fmla="*/ 385010 w 3426593"/>
              <a:gd name="connsiteY24" fmla="*/ 38501 h 4292867"/>
              <a:gd name="connsiteX0" fmla="*/ 385010 w 3426593"/>
              <a:gd name="connsiteY0" fmla="*/ 38501 h 4292867"/>
              <a:gd name="connsiteX1" fmla="*/ 1212783 w 3426593"/>
              <a:gd name="connsiteY1" fmla="*/ 0 h 4292867"/>
              <a:gd name="connsiteX2" fmla="*/ 1751798 w 3426593"/>
              <a:gd name="connsiteY2" fmla="*/ 413886 h 4292867"/>
              <a:gd name="connsiteX3" fmla="*/ 1982804 w 3426593"/>
              <a:gd name="connsiteY3" fmla="*/ 606392 h 4292867"/>
              <a:gd name="connsiteX4" fmla="*/ 2300438 w 3426593"/>
              <a:gd name="connsiteY4" fmla="*/ 798897 h 4292867"/>
              <a:gd name="connsiteX5" fmla="*/ 2733574 w 3426593"/>
              <a:gd name="connsiteY5" fmla="*/ 895149 h 4292867"/>
              <a:gd name="connsiteX6" fmla="*/ 3176337 w 3426593"/>
              <a:gd name="connsiteY6" fmla="*/ 1029903 h 4292867"/>
              <a:gd name="connsiteX7" fmla="*/ 3407343 w 3426593"/>
              <a:gd name="connsiteY7" fmla="*/ 1193533 h 4292867"/>
              <a:gd name="connsiteX8" fmla="*/ 3426593 w 3426593"/>
              <a:gd name="connsiteY8" fmla="*/ 1434164 h 4292867"/>
              <a:gd name="connsiteX9" fmla="*/ 3359217 w 3426593"/>
              <a:gd name="connsiteY9" fmla="*/ 1819175 h 4292867"/>
              <a:gd name="connsiteX10" fmla="*/ 3291840 w 3426593"/>
              <a:gd name="connsiteY10" fmla="*/ 1953928 h 4292867"/>
              <a:gd name="connsiteX11" fmla="*/ 2906829 w 3426593"/>
              <a:gd name="connsiteY11" fmla="*/ 2348564 h 4292867"/>
              <a:gd name="connsiteX12" fmla="*/ 2820202 w 3426593"/>
              <a:gd name="connsiteY12" fmla="*/ 2435192 h 4292867"/>
              <a:gd name="connsiteX13" fmla="*/ 2541069 w 3426593"/>
              <a:gd name="connsiteY13" fmla="*/ 2502568 h 4292867"/>
              <a:gd name="connsiteX14" fmla="*/ 2281187 w 3426593"/>
              <a:gd name="connsiteY14" fmla="*/ 2415941 h 4292867"/>
              <a:gd name="connsiteX15" fmla="*/ 2165684 w 3426593"/>
              <a:gd name="connsiteY15" fmla="*/ 2387065 h 4292867"/>
              <a:gd name="connsiteX16" fmla="*/ 1973179 w 3426593"/>
              <a:gd name="connsiteY16" fmla="*/ 2387065 h 4292867"/>
              <a:gd name="connsiteX17" fmla="*/ 1588168 w 3426593"/>
              <a:gd name="connsiteY17" fmla="*/ 2550695 h 4292867"/>
              <a:gd name="connsiteX18" fmla="*/ 1386038 w 3426593"/>
              <a:gd name="connsiteY18" fmla="*/ 2675823 h 4292867"/>
              <a:gd name="connsiteX19" fmla="*/ 1318660 w 3426593"/>
              <a:gd name="connsiteY19" fmla="*/ 3445844 h 4292867"/>
              <a:gd name="connsiteX20" fmla="*/ 866273 w 3426593"/>
              <a:gd name="connsiteY20" fmla="*/ 3628724 h 4292867"/>
              <a:gd name="connsiteX21" fmla="*/ 471638 w 3426593"/>
              <a:gd name="connsiteY21" fmla="*/ 4292867 h 4292867"/>
              <a:gd name="connsiteX22" fmla="*/ 96252 w 3426593"/>
              <a:gd name="connsiteY22" fmla="*/ 4254366 h 4292867"/>
              <a:gd name="connsiteX23" fmla="*/ 0 w 3426593"/>
              <a:gd name="connsiteY23" fmla="*/ 4244741 h 4292867"/>
              <a:gd name="connsiteX24" fmla="*/ 385010 w 3426593"/>
              <a:gd name="connsiteY24" fmla="*/ 38501 h 4292867"/>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386038 w 3426593"/>
              <a:gd name="connsiteY18" fmla="*/ 2675823 h 4321743"/>
              <a:gd name="connsiteX19" fmla="*/ 1318660 w 3426593"/>
              <a:gd name="connsiteY19" fmla="*/ 3445844 h 4321743"/>
              <a:gd name="connsiteX20" fmla="*/ 1289784 w 3426593"/>
              <a:gd name="connsiteY20" fmla="*/ 4321743 h 4321743"/>
              <a:gd name="connsiteX21" fmla="*/ 471638 w 3426593"/>
              <a:gd name="connsiteY21" fmla="*/ 4292867 h 4321743"/>
              <a:gd name="connsiteX22" fmla="*/ 96252 w 3426593"/>
              <a:gd name="connsiteY22" fmla="*/ 4254366 h 4321743"/>
              <a:gd name="connsiteX23" fmla="*/ 0 w 3426593"/>
              <a:gd name="connsiteY23" fmla="*/ 4244741 h 4321743"/>
              <a:gd name="connsiteX24" fmla="*/ 385010 w 3426593"/>
              <a:gd name="connsiteY24"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386038 w 3426593"/>
              <a:gd name="connsiteY18" fmla="*/ 2675823 h 4321743"/>
              <a:gd name="connsiteX19" fmla="*/ 2242686 w 3426593"/>
              <a:gd name="connsiteY19" fmla="*/ 3840480 h 4321743"/>
              <a:gd name="connsiteX20" fmla="*/ 1289784 w 3426593"/>
              <a:gd name="connsiteY20" fmla="*/ 4321743 h 4321743"/>
              <a:gd name="connsiteX21" fmla="*/ 471638 w 3426593"/>
              <a:gd name="connsiteY21" fmla="*/ 4292867 h 4321743"/>
              <a:gd name="connsiteX22" fmla="*/ 96252 w 3426593"/>
              <a:gd name="connsiteY22" fmla="*/ 4254366 h 4321743"/>
              <a:gd name="connsiteX23" fmla="*/ 0 w 3426593"/>
              <a:gd name="connsiteY23" fmla="*/ 4244741 h 4321743"/>
              <a:gd name="connsiteX24" fmla="*/ 385010 w 3426593"/>
              <a:gd name="connsiteY24"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905802 w 3426593"/>
              <a:gd name="connsiteY18" fmla="*/ 2993457 h 4321743"/>
              <a:gd name="connsiteX19" fmla="*/ 1386038 w 3426593"/>
              <a:gd name="connsiteY19" fmla="*/ 267582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1588168 w 3426593"/>
              <a:gd name="connsiteY17" fmla="*/ 2550695 h 4321743"/>
              <a:gd name="connsiteX18" fmla="*/ 1905802 w 3426593"/>
              <a:gd name="connsiteY18" fmla="*/ 2993457 h 4321743"/>
              <a:gd name="connsiteX19" fmla="*/ 1905802 w 3426593"/>
              <a:gd name="connsiteY19" fmla="*/ 342659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 name="connsiteX0" fmla="*/ 385010 w 3426593"/>
              <a:gd name="connsiteY0" fmla="*/ 38501 h 4321743"/>
              <a:gd name="connsiteX1" fmla="*/ 1212783 w 3426593"/>
              <a:gd name="connsiteY1" fmla="*/ 0 h 4321743"/>
              <a:gd name="connsiteX2" fmla="*/ 1751798 w 3426593"/>
              <a:gd name="connsiteY2" fmla="*/ 413886 h 4321743"/>
              <a:gd name="connsiteX3" fmla="*/ 1982804 w 3426593"/>
              <a:gd name="connsiteY3" fmla="*/ 606392 h 4321743"/>
              <a:gd name="connsiteX4" fmla="*/ 2300438 w 3426593"/>
              <a:gd name="connsiteY4" fmla="*/ 798897 h 4321743"/>
              <a:gd name="connsiteX5" fmla="*/ 2733574 w 3426593"/>
              <a:gd name="connsiteY5" fmla="*/ 895149 h 4321743"/>
              <a:gd name="connsiteX6" fmla="*/ 3176337 w 3426593"/>
              <a:gd name="connsiteY6" fmla="*/ 1029903 h 4321743"/>
              <a:gd name="connsiteX7" fmla="*/ 3407343 w 3426593"/>
              <a:gd name="connsiteY7" fmla="*/ 1193533 h 4321743"/>
              <a:gd name="connsiteX8" fmla="*/ 3426593 w 3426593"/>
              <a:gd name="connsiteY8" fmla="*/ 1434164 h 4321743"/>
              <a:gd name="connsiteX9" fmla="*/ 3359217 w 3426593"/>
              <a:gd name="connsiteY9" fmla="*/ 1819175 h 4321743"/>
              <a:gd name="connsiteX10" fmla="*/ 3291840 w 3426593"/>
              <a:gd name="connsiteY10" fmla="*/ 1953928 h 4321743"/>
              <a:gd name="connsiteX11" fmla="*/ 2906829 w 3426593"/>
              <a:gd name="connsiteY11" fmla="*/ 2348564 h 4321743"/>
              <a:gd name="connsiteX12" fmla="*/ 2820202 w 3426593"/>
              <a:gd name="connsiteY12" fmla="*/ 2435192 h 4321743"/>
              <a:gd name="connsiteX13" fmla="*/ 2541069 w 3426593"/>
              <a:gd name="connsiteY13" fmla="*/ 2502568 h 4321743"/>
              <a:gd name="connsiteX14" fmla="*/ 2281187 w 3426593"/>
              <a:gd name="connsiteY14" fmla="*/ 2415941 h 4321743"/>
              <a:gd name="connsiteX15" fmla="*/ 2165684 w 3426593"/>
              <a:gd name="connsiteY15" fmla="*/ 2387065 h 4321743"/>
              <a:gd name="connsiteX16" fmla="*/ 1973179 w 3426593"/>
              <a:gd name="connsiteY16" fmla="*/ 2387065 h 4321743"/>
              <a:gd name="connsiteX17" fmla="*/ 2021305 w 3426593"/>
              <a:gd name="connsiteY17" fmla="*/ 2685449 h 4321743"/>
              <a:gd name="connsiteX18" fmla="*/ 1905802 w 3426593"/>
              <a:gd name="connsiteY18" fmla="*/ 2993457 h 4321743"/>
              <a:gd name="connsiteX19" fmla="*/ 1905802 w 3426593"/>
              <a:gd name="connsiteY19" fmla="*/ 3426593 h 4321743"/>
              <a:gd name="connsiteX20" fmla="*/ 2242686 w 3426593"/>
              <a:gd name="connsiteY20" fmla="*/ 3840480 h 4321743"/>
              <a:gd name="connsiteX21" fmla="*/ 1289784 w 3426593"/>
              <a:gd name="connsiteY21" fmla="*/ 4321743 h 4321743"/>
              <a:gd name="connsiteX22" fmla="*/ 471638 w 3426593"/>
              <a:gd name="connsiteY22" fmla="*/ 4292867 h 4321743"/>
              <a:gd name="connsiteX23" fmla="*/ 96252 w 3426593"/>
              <a:gd name="connsiteY23" fmla="*/ 4254366 h 4321743"/>
              <a:gd name="connsiteX24" fmla="*/ 0 w 3426593"/>
              <a:gd name="connsiteY24" fmla="*/ 4244741 h 4321743"/>
              <a:gd name="connsiteX25" fmla="*/ 385010 w 3426593"/>
              <a:gd name="connsiteY25" fmla="*/ 38501 h 432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6593" h="4321743">
                <a:moveTo>
                  <a:pt x="385010" y="38501"/>
                </a:moveTo>
                <a:lnTo>
                  <a:pt x="1212783" y="0"/>
                </a:lnTo>
                <a:lnTo>
                  <a:pt x="1751798" y="413886"/>
                </a:lnTo>
                <a:lnTo>
                  <a:pt x="1982804" y="606392"/>
                </a:lnTo>
                <a:lnTo>
                  <a:pt x="2300438" y="798897"/>
                </a:lnTo>
                <a:lnTo>
                  <a:pt x="2733574" y="895149"/>
                </a:lnTo>
                <a:lnTo>
                  <a:pt x="3176337" y="1029903"/>
                </a:lnTo>
                <a:lnTo>
                  <a:pt x="3407343" y="1193533"/>
                </a:lnTo>
                <a:lnTo>
                  <a:pt x="3426593" y="1434164"/>
                </a:lnTo>
                <a:lnTo>
                  <a:pt x="3359217" y="1819175"/>
                </a:lnTo>
                <a:lnTo>
                  <a:pt x="3291840" y="1953928"/>
                </a:lnTo>
                <a:lnTo>
                  <a:pt x="2906829" y="2348564"/>
                </a:lnTo>
                <a:lnTo>
                  <a:pt x="2820202" y="2435192"/>
                </a:lnTo>
                <a:lnTo>
                  <a:pt x="2541069" y="2502568"/>
                </a:lnTo>
                <a:lnTo>
                  <a:pt x="2281187" y="2415941"/>
                </a:lnTo>
                <a:lnTo>
                  <a:pt x="2165684" y="2387065"/>
                </a:lnTo>
                <a:lnTo>
                  <a:pt x="1973179" y="2387065"/>
                </a:lnTo>
                <a:lnTo>
                  <a:pt x="2021305" y="2685449"/>
                </a:lnTo>
                <a:cubicBezTo>
                  <a:pt x="1976387" y="2720742"/>
                  <a:pt x="1950720" y="2958164"/>
                  <a:pt x="1905802" y="2993457"/>
                </a:cubicBezTo>
                <a:lnTo>
                  <a:pt x="1905802" y="3426593"/>
                </a:lnTo>
                <a:lnTo>
                  <a:pt x="2242686" y="3840480"/>
                </a:lnTo>
                <a:lnTo>
                  <a:pt x="1289784" y="4321743"/>
                </a:lnTo>
                <a:lnTo>
                  <a:pt x="471638" y="4292867"/>
                </a:lnTo>
                <a:lnTo>
                  <a:pt x="96252" y="4254366"/>
                </a:lnTo>
                <a:lnTo>
                  <a:pt x="0" y="4244741"/>
                </a:lnTo>
                <a:lnTo>
                  <a:pt x="385010" y="38501"/>
                </a:lnTo>
                <a:close/>
              </a:path>
            </a:pathLst>
          </a:custGeom>
          <a:solidFill>
            <a:srgbClr val="00B0F0">
              <a:alpha val="60000"/>
            </a:srgb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Minor flood</a:t>
            </a:r>
          </a:p>
        </p:txBody>
      </p:sp>
      <p:sp>
        <p:nvSpPr>
          <p:cNvPr id="11" name="Oval 10">
            <a:extLst>
              <a:ext uri="{FF2B5EF4-FFF2-40B4-BE49-F238E27FC236}">
                <a16:creationId xmlns:a16="http://schemas.microsoft.com/office/drawing/2014/main" id="{95E8E3EB-32D0-ADD7-313C-1C46A4F94313}"/>
              </a:ext>
            </a:extLst>
          </p:cNvPr>
          <p:cNvSpPr/>
          <p:nvPr/>
        </p:nvSpPr>
        <p:spPr>
          <a:xfrm>
            <a:off x="2310860" y="3271062"/>
            <a:ext cx="1150154" cy="964877"/>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9AD0FA0C-616F-A8D7-1993-2D507B58402A}"/>
              </a:ext>
            </a:extLst>
          </p:cNvPr>
          <p:cNvSpPr/>
          <p:nvPr/>
        </p:nvSpPr>
        <p:spPr>
          <a:xfrm>
            <a:off x="2127349" y="4492057"/>
            <a:ext cx="818544" cy="675950"/>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9266B7D8-B711-849F-F093-8B216585F6C6}"/>
              </a:ext>
            </a:extLst>
          </p:cNvPr>
          <p:cNvSpPr txBox="1"/>
          <p:nvPr/>
        </p:nvSpPr>
        <p:spPr>
          <a:xfrm>
            <a:off x="10045308" y="1909881"/>
            <a:ext cx="2083878" cy="3139321"/>
          </a:xfrm>
          <a:prstGeom prst="rect">
            <a:avLst/>
          </a:prstGeom>
          <a:noFill/>
        </p:spPr>
        <p:txBody>
          <a:bodyPr wrap="square" rtlCol="0">
            <a:spAutoFit/>
          </a:bodyPr>
          <a:lstStyle/>
          <a:p>
            <a:pPr marL="285750" indent="-285750">
              <a:buFont typeface="Arial" panose="020B0604020202020204" pitchFamily="34" charset="0"/>
              <a:buChar char="•"/>
            </a:pPr>
            <a:r>
              <a:rPr lang="en-GB" i="1" dirty="0"/>
              <a:t>Loss of site operability for the diesel tanks </a:t>
            </a:r>
          </a:p>
          <a:p>
            <a:pPr marL="285750" indent="-285750">
              <a:buFont typeface="Arial" panose="020B0604020202020204" pitchFamily="34" charset="0"/>
              <a:buChar char="•"/>
            </a:pPr>
            <a:r>
              <a:rPr lang="en-GB" i="1" dirty="0"/>
              <a:t>Potential loss of containment if the pipework is damaged </a:t>
            </a:r>
          </a:p>
          <a:p>
            <a:pPr marL="285750" indent="-285750">
              <a:buFont typeface="Arial" panose="020B0604020202020204" pitchFamily="34" charset="0"/>
              <a:buChar char="•"/>
            </a:pPr>
            <a:r>
              <a:rPr lang="en-GB" i="1" dirty="0"/>
              <a:t>Loss of site access from the West </a:t>
            </a:r>
          </a:p>
          <a:p>
            <a:endParaRPr lang="en-GB" dirty="0"/>
          </a:p>
        </p:txBody>
      </p:sp>
      <p:pic>
        <p:nvPicPr>
          <p:cNvPr id="2" name="Graphic 1" descr="Rubber duck with solid fill">
            <a:extLst>
              <a:ext uri="{FF2B5EF4-FFF2-40B4-BE49-F238E27FC236}">
                <a16:creationId xmlns:a16="http://schemas.microsoft.com/office/drawing/2014/main" id="{24933631-07E1-CB81-8D41-B80A9D5B6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611" y="4047438"/>
            <a:ext cx="354465" cy="354465"/>
          </a:xfrm>
          <a:prstGeom prst="rect">
            <a:avLst/>
          </a:prstGeom>
        </p:spPr>
      </p:pic>
      <p:pic>
        <p:nvPicPr>
          <p:cNvPr id="3" name="Graphic 2" descr="Rubber duck with solid fill">
            <a:extLst>
              <a:ext uri="{FF2B5EF4-FFF2-40B4-BE49-F238E27FC236}">
                <a16:creationId xmlns:a16="http://schemas.microsoft.com/office/drawing/2014/main" id="{262859B2-E2DB-1960-16B6-6316BAC6A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11" y="4199838"/>
            <a:ext cx="354465" cy="354465"/>
          </a:xfrm>
          <a:prstGeom prst="rect">
            <a:avLst/>
          </a:prstGeom>
        </p:spPr>
      </p:pic>
      <p:pic>
        <p:nvPicPr>
          <p:cNvPr id="4" name="Graphic 3" descr="Rubber duck with solid fill">
            <a:extLst>
              <a:ext uri="{FF2B5EF4-FFF2-40B4-BE49-F238E27FC236}">
                <a16:creationId xmlns:a16="http://schemas.microsoft.com/office/drawing/2014/main" id="{B1CCCC00-246A-052B-1E53-906BB93F9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702" y="4199838"/>
            <a:ext cx="354465" cy="354465"/>
          </a:xfrm>
          <a:prstGeom prst="rect">
            <a:avLst/>
          </a:prstGeom>
        </p:spPr>
      </p:pic>
    </p:spTree>
    <p:extLst>
      <p:ext uri="{BB962C8B-B14F-4D97-AF65-F5344CB8AC3E}">
        <p14:creationId xmlns:p14="http://schemas.microsoft.com/office/powerpoint/2010/main" val="25324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 grpId="0" animBg="1"/>
      <p:bldP spid="11" grpId="0" animBg="1"/>
      <p:bldP spid="12"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5013907" y="1001626"/>
            <a:ext cx="2244637" cy="815786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4E5DF92-D980-F5D1-0370-5AA1A161F1ED}"/>
              </a:ext>
            </a:extLst>
          </p:cNvPr>
          <p:cNvSpPr/>
          <p:nvPr/>
        </p:nvSpPr>
        <p:spPr>
          <a:xfrm>
            <a:off x="9568055" y="1770050"/>
            <a:ext cx="2611437" cy="50927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8812FFC2-1E24-C283-EA0C-AC4C0E8B842E}"/>
              </a:ext>
            </a:extLst>
          </p:cNvPr>
          <p:cNvSpPr/>
          <p:nvPr/>
        </p:nvSpPr>
        <p:spPr>
          <a:xfrm>
            <a:off x="2044700" y="-38100"/>
            <a:ext cx="10166350" cy="1860550"/>
          </a:xfrm>
          <a:custGeom>
            <a:avLst/>
            <a:gdLst>
              <a:gd name="connsiteX0" fmla="*/ 7867650 w 10166350"/>
              <a:gd name="connsiteY0" fmla="*/ 1778000 h 1860550"/>
              <a:gd name="connsiteX1" fmla="*/ 0 w 10166350"/>
              <a:gd name="connsiteY1" fmla="*/ 1778000 h 1860550"/>
              <a:gd name="connsiteX2" fmla="*/ 266700 w 10166350"/>
              <a:gd name="connsiteY2" fmla="*/ 1206500 h 1860550"/>
              <a:gd name="connsiteX3" fmla="*/ 450850 w 10166350"/>
              <a:gd name="connsiteY3" fmla="*/ 1117600 h 1860550"/>
              <a:gd name="connsiteX4" fmla="*/ 1117600 w 10166350"/>
              <a:gd name="connsiteY4" fmla="*/ 1187450 h 1860550"/>
              <a:gd name="connsiteX5" fmla="*/ 1727200 w 10166350"/>
              <a:gd name="connsiteY5" fmla="*/ 1092200 h 1860550"/>
              <a:gd name="connsiteX6" fmla="*/ 2317750 w 10166350"/>
              <a:gd name="connsiteY6" fmla="*/ 1149350 h 1860550"/>
              <a:gd name="connsiteX7" fmla="*/ 3041650 w 10166350"/>
              <a:gd name="connsiteY7" fmla="*/ 1111250 h 1860550"/>
              <a:gd name="connsiteX8" fmla="*/ 3105150 w 10166350"/>
              <a:gd name="connsiteY8" fmla="*/ 1085850 h 1860550"/>
              <a:gd name="connsiteX9" fmla="*/ 3962400 w 10166350"/>
              <a:gd name="connsiteY9" fmla="*/ 1092200 h 1860550"/>
              <a:gd name="connsiteX10" fmla="*/ 4946650 w 10166350"/>
              <a:gd name="connsiteY10" fmla="*/ 1136650 h 1860550"/>
              <a:gd name="connsiteX11" fmla="*/ 5797550 w 10166350"/>
              <a:gd name="connsiteY11" fmla="*/ 933450 h 1860550"/>
              <a:gd name="connsiteX12" fmla="*/ 6489700 w 10166350"/>
              <a:gd name="connsiteY12" fmla="*/ 654050 h 1860550"/>
              <a:gd name="connsiteX13" fmla="*/ 7080250 w 10166350"/>
              <a:gd name="connsiteY13" fmla="*/ 63500 h 1860550"/>
              <a:gd name="connsiteX14" fmla="*/ 10077450 w 10166350"/>
              <a:gd name="connsiteY14" fmla="*/ 31750 h 1860550"/>
              <a:gd name="connsiteX15" fmla="*/ 10166350 w 10166350"/>
              <a:gd name="connsiteY15" fmla="*/ 0 h 1860550"/>
              <a:gd name="connsiteX16" fmla="*/ 10166350 w 10166350"/>
              <a:gd name="connsiteY16" fmla="*/ 1860550 h 1860550"/>
              <a:gd name="connsiteX17" fmla="*/ 7867650 w 10166350"/>
              <a:gd name="connsiteY17" fmla="*/ 177800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350" h="1860550">
                <a:moveTo>
                  <a:pt x="7867650" y="1778000"/>
                </a:moveTo>
                <a:lnTo>
                  <a:pt x="0" y="1778000"/>
                </a:lnTo>
                <a:lnTo>
                  <a:pt x="266700" y="1206500"/>
                </a:lnTo>
                <a:lnTo>
                  <a:pt x="450850" y="1117600"/>
                </a:lnTo>
                <a:lnTo>
                  <a:pt x="1117600" y="1187450"/>
                </a:lnTo>
                <a:lnTo>
                  <a:pt x="1727200" y="1092200"/>
                </a:lnTo>
                <a:lnTo>
                  <a:pt x="2317750" y="1149350"/>
                </a:lnTo>
                <a:lnTo>
                  <a:pt x="3041650" y="1111250"/>
                </a:lnTo>
                <a:lnTo>
                  <a:pt x="3105150" y="1085850"/>
                </a:lnTo>
                <a:lnTo>
                  <a:pt x="3962400" y="1092200"/>
                </a:lnTo>
                <a:lnTo>
                  <a:pt x="4946650" y="1136650"/>
                </a:lnTo>
                <a:lnTo>
                  <a:pt x="5797550" y="933450"/>
                </a:lnTo>
                <a:lnTo>
                  <a:pt x="6489700" y="654050"/>
                </a:lnTo>
                <a:lnTo>
                  <a:pt x="7080250" y="63500"/>
                </a:lnTo>
                <a:lnTo>
                  <a:pt x="10077450" y="31750"/>
                </a:lnTo>
                <a:lnTo>
                  <a:pt x="10166350" y="0"/>
                </a:lnTo>
                <a:lnTo>
                  <a:pt x="10166350" y="1860550"/>
                </a:lnTo>
                <a:lnTo>
                  <a:pt x="7867650" y="1778000"/>
                </a:lnTo>
                <a:close/>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a:p>
            <a:pPr algn="ctr"/>
            <a:r>
              <a:rPr lang="en-GB" dirty="0"/>
              <a:t>s</a:t>
            </a:r>
          </a:p>
        </p:txBody>
      </p:sp>
      <p:sp>
        <p:nvSpPr>
          <p:cNvPr id="45" name="Rectangle 44">
            <a:extLst>
              <a:ext uri="{FF2B5EF4-FFF2-40B4-BE49-F238E27FC236}">
                <a16:creationId xmlns:a16="http://schemas.microsoft.com/office/drawing/2014/main" id="{3BD27745-DB75-B5F3-B83F-D68F2108F356}"/>
              </a:ext>
            </a:extLst>
          </p:cNvPr>
          <p:cNvSpPr/>
          <p:nvPr/>
        </p:nvSpPr>
        <p:spPr>
          <a:xfrm>
            <a:off x="-88901" y="1236299"/>
            <a:ext cx="2244637" cy="56261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BE56C5-35E6-63CB-2BCB-6C3DF783FE08}"/>
              </a:ext>
            </a:extLst>
          </p:cNvPr>
          <p:cNvSpPr/>
          <p:nvPr/>
        </p:nvSpPr>
        <p:spPr>
          <a:xfrm>
            <a:off x="2155736" y="1762735"/>
            <a:ext cx="7804329" cy="3846606"/>
          </a:xfrm>
          <a:prstGeom prst="rect">
            <a:avLst/>
          </a:prstGeom>
          <a:solidFill>
            <a:schemeClr val="bg1">
              <a:lumMod val="95000"/>
            </a:schemeClr>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E0BDA196-5E3B-1861-02D5-FEFA616104A4}"/>
              </a:ext>
            </a:extLst>
          </p:cNvPr>
          <p:cNvSpPr txBox="1"/>
          <p:nvPr/>
        </p:nvSpPr>
        <p:spPr>
          <a:xfrm>
            <a:off x="9059016" y="5364746"/>
            <a:ext cx="1015021" cy="261610"/>
          </a:xfrm>
          <a:prstGeom prst="rect">
            <a:avLst/>
          </a:prstGeom>
          <a:noFill/>
        </p:spPr>
        <p:txBody>
          <a:bodyPr wrap="none" rtlCol="0">
            <a:spAutoFit/>
          </a:bodyPr>
          <a:lstStyle/>
          <a:p>
            <a:r>
              <a:rPr lang="en-GB" sz="1050" dirty="0"/>
              <a:t>Site Boundary </a:t>
            </a:r>
          </a:p>
        </p:txBody>
      </p:sp>
      <p:sp>
        <p:nvSpPr>
          <p:cNvPr id="41" name="Rectangle 40">
            <a:extLst>
              <a:ext uri="{FF2B5EF4-FFF2-40B4-BE49-F238E27FC236}">
                <a16:creationId xmlns:a16="http://schemas.microsoft.com/office/drawing/2014/main" id="{553E8799-60D2-6ADC-7187-61F5EBDAC0AE}"/>
              </a:ext>
            </a:extLst>
          </p:cNvPr>
          <p:cNvSpPr/>
          <p:nvPr/>
        </p:nvSpPr>
        <p:spPr>
          <a:xfrm>
            <a:off x="7043890" y="4567935"/>
            <a:ext cx="1396104" cy="70264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Control room </a:t>
            </a:r>
          </a:p>
        </p:txBody>
      </p:sp>
      <p:sp>
        <p:nvSpPr>
          <p:cNvPr id="42" name="Rectangle 41">
            <a:extLst>
              <a:ext uri="{FF2B5EF4-FFF2-40B4-BE49-F238E27FC236}">
                <a16:creationId xmlns:a16="http://schemas.microsoft.com/office/drawing/2014/main" id="{FF29D7BC-B088-A996-9108-0B33C21FB51C}"/>
              </a:ext>
            </a:extLst>
          </p:cNvPr>
          <p:cNvSpPr/>
          <p:nvPr/>
        </p:nvSpPr>
        <p:spPr>
          <a:xfrm>
            <a:off x="2226800" y="4612351"/>
            <a:ext cx="625016" cy="45849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Switch room 1</a:t>
            </a:r>
          </a:p>
        </p:txBody>
      </p:sp>
      <p:sp>
        <p:nvSpPr>
          <p:cNvPr id="48" name="Rectangle 47">
            <a:extLst>
              <a:ext uri="{FF2B5EF4-FFF2-40B4-BE49-F238E27FC236}">
                <a16:creationId xmlns:a16="http://schemas.microsoft.com/office/drawing/2014/main" id="{625D7471-86C6-C78C-6B4B-52043A4D7161}"/>
              </a:ext>
            </a:extLst>
          </p:cNvPr>
          <p:cNvSpPr/>
          <p:nvPr/>
        </p:nvSpPr>
        <p:spPr>
          <a:xfrm>
            <a:off x="2231935" y="5153563"/>
            <a:ext cx="984250" cy="36933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900" dirty="0">
                <a:solidFill>
                  <a:schemeClr val="dk1"/>
                </a:solidFill>
              </a:rPr>
              <a:t>Emergency Generator </a:t>
            </a:r>
          </a:p>
        </p:txBody>
      </p:sp>
      <p:sp>
        <p:nvSpPr>
          <p:cNvPr id="49" name="Freeform: Shape 48">
            <a:extLst>
              <a:ext uri="{FF2B5EF4-FFF2-40B4-BE49-F238E27FC236}">
                <a16:creationId xmlns:a16="http://schemas.microsoft.com/office/drawing/2014/main" id="{1620A50C-E67F-4BCF-ADAD-D989AA6DCF7B}"/>
              </a:ext>
            </a:extLst>
          </p:cNvPr>
          <p:cNvSpPr/>
          <p:nvPr/>
        </p:nvSpPr>
        <p:spPr>
          <a:xfrm>
            <a:off x="-142686" y="1107448"/>
            <a:ext cx="2552700" cy="6026150"/>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Rectangle 12">
            <a:extLst>
              <a:ext uri="{FF2B5EF4-FFF2-40B4-BE49-F238E27FC236}">
                <a16:creationId xmlns:a16="http://schemas.microsoft.com/office/drawing/2014/main" id="{3A046AAD-391C-48C6-342F-D01BD93E399F}"/>
              </a:ext>
            </a:extLst>
          </p:cNvPr>
          <p:cNvSpPr/>
          <p:nvPr/>
        </p:nvSpPr>
        <p:spPr>
          <a:xfrm>
            <a:off x="3824046" y="4870962"/>
            <a:ext cx="1886473" cy="55484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54" name="Freeform: Shape 53">
            <a:extLst>
              <a:ext uri="{FF2B5EF4-FFF2-40B4-BE49-F238E27FC236}">
                <a16:creationId xmlns:a16="http://schemas.microsoft.com/office/drawing/2014/main" id="{BC988239-C19D-E2EE-8AD7-A6E589F2D3CD}"/>
              </a:ext>
            </a:extLst>
          </p:cNvPr>
          <p:cNvSpPr/>
          <p:nvPr/>
        </p:nvSpPr>
        <p:spPr>
          <a:xfrm>
            <a:off x="-63500" y="-82550"/>
            <a:ext cx="12255500" cy="1371600"/>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sp>
        <p:nvSpPr>
          <p:cNvPr id="5" name="Rectangle 4">
            <a:extLst>
              <a:ext uri="{FF2B5EF4-FFF2-40B4-BE49-F238E27FC236}">
                <a16:creationId xmlns:a16="http://schemas.microsoft.com/office/drawing/2014/main" id="{4809E38F-0455-5963-60BF-11E1FDC5AB0D}"/>
              </a:ext>
            </a:extLst>
          </p:cNvPr>
          <p:cNvSpPr/>
          <p:nvPr/>
        </p:nvSpPr>
        <p:spPr>
          <a:xfrm>
            <a:off x="-202495" y="620669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stCxn id="5" idx="1"/>
            <a:endCxn id="5" idx="3"/>
          </p:cNvCxnSpPr>
          <p:nvPr/>
        </p:nvCxnSpPr>
        <p:spPr>
          <a:xfrm>
            <a:off x="-202495" y="644015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C4371028-30E2-B331-32E7-1B9E495A3836}"/>
              </a:ext>
            </a:extLst>
          </p:cNvPr>
          <p:cNvSpPr/>
          <p:nvPr/>
        </p:nvSpPr>
        <p:spPr>
          <a:xfrm>
            <a:off x="2155736" y="6672245"/>
            <a:ext cx="7769314" cy="185755"/>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8F7EED2-87C8-91A5-F014-759631C8FCAA}"/>
              </a:ext>
            </a:extLst>
          </p:cNvPr>
          <p:cNvSpPr/>
          <p:nvPr/>
        </p:nvSpPr>
        <p:spPr>
          <a:xfrm>
            <a:off x="5710518" y="4870963"/>
            <a:ext cx="735106" cy="133435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55" name="Group 54">
            <a:extLst>
              <a:ext uri="{FF2B5EF4-FFF2-40B4-BE49-F238E27FC236}">
                <a16:creationId xmlns:a16="http://schemas.microsoft.com/office/drawing/2014/main" id="{1F6E4CFF-8C31-3912-05C5-D0285C6D0B14}"/>
              </a:ext>
            </a:extLst>
          </p:cNvPr>
          <p:cNvGrpSpPr/>
          <p:nvPr/>
        </p:nvGrpSpPr>
        <p:grpSpPr>
          <a:xfrm>
            <a:off x="3919302" y="4453086"/>
            <a:ext cx="1824358" cy="760178"/>
            <a:chOff x="695688" y="1517648"/>
            <a:chExt cx="4004284" cy="1539877"/>
          </a:xfrm>
        </p:grpSpPr>
        <p:sp>
          <p:nvSpPr>
            <p:cNvPr id="28" name="Rectangle 27">
              <a:extLst>
                <a:ext uri="{FF2B5EF4-FFF2-40B4-BE49-F238E27FC236}">
                  <a16:creationId xmlns:a16="http://schemas.microsoft.com/office/drawing/2014/main" id="{8E17DD66-41D2-5D78-FAE9-7CB7FDEC28B1}"/>
                </a:ext>
              </a:extLst>
            </p:cNvPr>
            <p:cNvSpPr/>
            <p:nvPr/>
          </p:nvSpPr>
          <p:spPr>
            <a:xfrm>
              <a:off x="1820532" y="1517648"/>
              <a:ext cx="2830713" cy="1273802"/>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bg1"/>
                  </a:solidFill>
                </a:rPr>
                <a:t>Road Tanker</a:t>
              </a:r>
            </a:p>
          </p:txBody>
        </p:sp>
        <p:sp>
          <p:nvSpPr>
            <p:cNvPr id="29" name="Flowchart: Manual Input 28">
              <a:extLst>
                <a:ext uri="{FF2B5EF4-FFF2-40B4-BE49-F238E27FC236}">
                  <a16:creationId xmlns:a16="http://schemas.microsoft.com/office/drawing/2014/main" id="{C809834F-60C4-64EB-D3AA-F54297C6E323}"/>
                </a:ext>
              </a:extLst>
            </p:cNvPr>
            <p:cNvSpPr/>
            <p:nvPr/>
          </p:nvSpPr>
          <p:spPr>
            <a:xfrm>
              <a:off x="712522" y="2241336"/>
              <a:ext cx="353420" cy="532204"/>
            </a:xfrm>
            <a:prstGeom prst="flowChartManualInp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5" name="Rectangle 34">
              <a:extLst>
                <a:ext uri="{FF2B5EF4-FFF2-40B4-BE49-F238E27FC236}">
                  <a16:creationId xmlns:a16="http://schemas.microsoft.com/office/drawing/2014/main" id="{99A0C349-7EB7-D86B-7568-078364A3F324}"/>
                </a:ext>
              </a:extLst>
            </p:cNvPr>
            <p:cNvSpPr/>
            <p:nvPr/>
          </p:nvSpPr>
          <p:spPr>
            <a:xfrm>
              <a:off x="1028671" y="1788038"/>
              <a:ext cx="677465" cy="992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39" name="Oval 38">
              <a:extLst>
                <a:ext uri="{FF2B5EF4-FFF2-40B4-BE49-F238E27FC236}">
                  <a16:creationId xmlns:a16="http://schemas.microsoft.com/office/drawing/2014/main" id="{47B850F9-6F80-6952-EDE0-7D79A2F182C6}"/>
                </a:ext>
              </a:extLst>
            </p:cNvPr>
            <p:cNvSpPr/>
            <p:nvPr/>
          </p:nvSpPr>
          <p:spPr>
            <a:xfrm>
              <a:off x="695688" y="275893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3" name="Oval 42">
              <a:extLst>
                <a:ext uri="{FF2B5EF4-FFF2-40B4-BE49-F238E27FC236}">
                  <a16:creationId xmlns:a16="http://schemas.microsoft.com/office/drawing/2014/main" id="{B7BD09E7-86AD-CFEF-22F4-75A8CE5D2B2C}"/>
                </a:ext>
              </a:extLst>
            </p:cNvPr>
            <p:cNvSpPr/>
            <p:nvPr/>
          </p:nvSpPr>
          <p:spPr>
            <a:xfrm>
              <a:off x="1327422" y="2743825"/>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44" name="Oval 43">
              <a:extLst>
                <a:ext uri="{FF2B5EF4-FFF2-40B4-BE49-F238E27FC236}">
                  <a16:creationId xmlns:a16="http://schemas.microsoft.com/office/drawing/2014/main" id="{7A002751-5755-E112-5496-DAF7801B49E2}"/>
                </a:ext>
              </a:extLst>
            </p:cNvPr>
            <p:cNvSpPr/>
            <p:nvPr/>
          </p:nvSpPr>
          <p:spPr>
            <a:xfrm>
              <a:off x="1860651" y="275729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47" name="Oval 46">
              <a:extLst>
                <a:ext uri="{FF2B5EF4-FFF2-40B4-BE49-F238E27FC236}">
                  <a16:creationId xmlns:a16="http://schemas.microsoft.com/office/drawing/2014/main" id="{10FFA3E9-693F-CD93-47F7-01AFBCE422AD}"/>
                </a:ext>
              </a:extLst>
            </p:cNvPr>
            <p:cNvSpPr/>
            <p:nvPr/>
          </p:nvSpPr>
          <p:spPr>
            <a:xfrm>
              <a:off x="2492385"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sp>
          <p:nvSpPr>
            <p:cNvPr id="50" name="Oval 49">
              <a:extLst>
                <a:ext uri="{FF2B5EF4-FFF2-40B4-BE49-F238E27FC236}">
                  <a16:creationId xmlns:a16="http://schemas.microsoft.com/office/drawing/2014/main" id="{D0D256C4-6190-3A8E-33A4-A52361D873B4}"/>
                </a:ext>
              </a:extLst>
            </p:cNvPr>
            <p:cNvSpPr/>
            <p:nvPr/>
          </p:nvSpPr>
          <p:spPr>
            <a:xfrm>
              <a:off x="3714818" y="274218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p>
          </p:txBody>
        </p:sp>
        <p:sp>
          <p:nvSpPr>
            <p:cNvPr id="51" name="Oval 50">
              <a:extLst>
                <a:ext uri="{FF2B5EF4-FFF2-40B4-BE49-F238E27FC236}">
                  <a16:creationId xmlns:a16="http://schemas.microsoft.com/office/drawing/2014/main" id="{F1701B14-B3C7-F6DB-8A64-E4F5921BAFD1}"/>
                </a:ext>
              </a:extLst>
            </p:cNvPr>
            <p:cNvSpPr/>
            <p:nvPr/>
          </p:nvSpPr>
          <p:spPr>
            <a:xfrm>
              <a:off x="4346552" y="2727070"/>
              <a:ext cx="353420" cy="29859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5">
                <a:ln>
                  <a:solidFill>
                    <a:schemeClr val="bg1">
                      <a:lumMod val="50000"/>
                    </a:schemeClr>
                  </a:solidFill>
                </a:ln>
              </a:endParaRPr>
            </a:p>
          </p:txBody>
        </p:sp>
      </p:grpSp>
      <p:sp>
        <p:nvSpPr>
          <p:cNvPr id="57" name="Rectangle 56">
            <a:extLst>
              <a:ext uri="{FF2B5EF4-FFF2-40B4-BE49-F238E27FC236}">
                <a16:creationId xmlns:a16="http://schemas.microsoft.com/office/drawing/2014/main" id="{7850F0B2-2F06-8AAD-F006-76A5BA503C61}"/>
              </a:ext>
            </a:extLst>
          </p:cNvPr>
          <p:cNvSpPr/>
          <p:nvPr/>
        </p:nvSpPr>
        <p:spPr>
          <a:xfrm>
            <a:off x="2402682" y="3525978"/>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3D1DDFDE-D06A-0DF6-A004-A360B70F7791}"/>
              </a:ext>
            </a:extLst>
          </p:cNvPr>
          <p:cNvSpPr/>
          <p:nvPr/>
        </p:nvSpPr>
        <p:spPr>
          <a:xfrm>
            <a:off x="2515430" y="3693565"/>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8C2A3E74-058C-D4D9-0234-07AD77397B8C}"/>
              </a:ext>
            </a:extLst>
          </p:cNvPr>
          <p:cNvSpPr/>
          <p:nvPr/>
        </p:nvSpPr>
        <p:spPr>
          <a:xfrm>
            <a:off x="2510306" y="3590030"/>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68D8F1F8-8877-2422-020F-21F49A393B0F}"/>
              </a:ext>
            </a:extLst>
          </p:cNvPr>
          <p:cNvSpPr/>
          <p:nvPr/>
        </p:nvSpPr>
        <p:spPr>
          <a:xfrm>
            <a:off x="2450960" y="3543392"/>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4" name="Group 143">
            <a:extLst>
              <a:ext uri="{FF2B5EF4-FFF2-40B4-BE49-F238E27FC236}">
                <a16:creationId xmlns:a16="http://schemas.microsoft.com/office/drawing/2014/main" id="{25FF1755-D5BA-739C-A00E-BA7EAACF7FD3}"/>
              </a:ext>
            </a:extLst>
          </p:cNvPr>
          <p:cNvGrpSpPr/>
          <p:nvPr/>
        </p:nvGrpSpPr>
        <p:grpSpPr>
          <a:xfrm>
            <a:off x="2934472" y="3599287"/>
            <a:ext cx="299269" cy="351193"/>
            <a:chOff x="2934472" y="3599287"/>
            <a:chExt cx="299269" cy="351193"/>
          </a:xfrm>
        </p:grpSpPr>
        <p:sp>
          <p:nvSpPr>
            <p:cNvPr id="66" name="Isosceles Triangle 65">
              <a:extLst>
                <a:ext uri="{FF2B5EF4-FFF2-40B4-BE49-F238E27FC236}">
                  <a16:creationId xmlns:a16="http://schemas.microsoft.com/office/drawing/2014/main" id="{E53AE383-C6D0-8CF6-4191-D8B05DB465CE}"/>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E94EC36-BE1C-0072-4C8C-20AAC5BFA8DD}"/>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9" name="Connector: Elbow 68">
            <a:extLst>
              <a:ext uri="{FF2B5EF4-FFF2-40B4-BE49-F238E27FC236}">
                <a16:creationId xmlns:a16="http://schemas.microsoft.com/office/drawing/2014/main" id="{6987C38B-613B-C8B8-D5CE-AD7964D7AE38}"/>
              </a:ext>
            </a:extLst>
          </p:cNvPr>
          <p:cNvCxnSpPr>
            <a:stCxn id="28" idx="0"/>
            <a:endCxn id="66" idx="3"/>
          </p:cNvCxnSpPr>
          <p:nvPr/>
        </p:nvCxnSpPr>
        <p:spPr>
          <a:xfrm rot="16200000" flipV="1">
            <a:off x="3825220" y="3201684"/>
            <a:ext cx="502606" cy="200019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Cube 140">
            <a:extLst>
              <a:ext uri="{FF2B5EF4-FFF2-40B4-BE49-F238E27FC236}">
                <a16:creationId xmlns:a16="http://schemas.microsoft.com/office/drawing/2014/main" id="{1ED45BD0-4128-5833-6DFB-9E3316692F7C}"/>
              </a:ext>
            </a:extLst>
          </p:cNvPr>
          <p:cNvSpPr/>
          <p:nvPr/>
        </p:nvSpPr>
        <p:spPr>
          <a:xfrm>
            <a:off x="5748632" y="2455092"/>
            <a:ext cx="412744" cy="296668"/>
          </a:xfrm>
          <a:prstGeom prst="cub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Connector: Elbow 70">
            <a:extLst>
              <a:ext uri="{FF2B5EF4-FFF2-40B4-BE49-F238E27FC236}">
                <a16:creationId xmlns:a16="http://schemas.microsoft.com/office/drawing/2014/main" id="{51742D9D-9B5D-13E9-7596-8CDE1D872DCC}"/>
              </a:ext>
            </a:extLst>
          </p:cNvPr>
          <p:cNvCxnSpPr>
            <a:cxnSpLocks/>
            <a:stCxn id="67" idx="6"/>
            <a:endCxn id="63" idx="3"/>
          </p:cNvCxnSpPr>
          <p:nvPr/>
        </p:nvCxnSpPr>
        <p:spPr>
          <a:xfrm flipV="1">
            <a:off x="3233741" y="2917342"/>
            <a:ext cx="2215276" cy="814985"/>
          </a:xfrm>
          <a:prstGeom prst="bentConnector3">
            <a:avLst>
              <a:gd name="adj1" fmla="val 110319"/>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7B5192-BD25-EE54-F938-A6CD691777CF}"/>
              </a:ext>
            </a:extLst>
          </p:cNvPr>
          <p:cNvSpPr txBox="1"/>
          <p:nvPr/>
        </p:nvSpPr>
        <p:spPr>
          <a:xfrm>
            <a:off x="2377822" y="4040005"/>
            <a:ext cx="723462" cy="369332"/>
          </a:xfrm>
          <a:prstGeom prst="rect">
            <a:avLst/>
          </a:prstGeom>
          <a:noFill/>
        </p:spPr>
        <p:txBody>
          <a:bodyPr wrap="square" rtlCol="0">
            <a:spAutoFit/>
          </a:bodyPr>
          <a:lstStyle/>
          <a:p>
            <a:r>
              <a:rPr lang="en-GB" sz="900" dirty="0"/>
              <a:t>Sunken Pump Raft </a:t>
            </a:r>
          </a:p>
        </p:txBody>
      </p:sp>
      <p:cxnSp>
        <p:nvCxnSpPr>
          <p:cNvPr id="88" name="Connector: Elbow 87">
            <a:extLst>
              <a:ext uri="{FF2B5EF4-FFF2-40B4-BE49-F238E27FC236}">
                <a16:creationId xmlns:a16="http://schemas.microsoft.com/office/drawing/2014/main" id="{485D10CE-85CB-D2FB-035C-942193E0BB75}"/>
              </a:ext>
            </a:extLst>
          </p:cNvPr>
          <p:cNvCxnSpPr>
            <a:cxnSpLocks/>
            <a:stCxn id="36" idx="4"/>
            <a:endCxn id="97" idx="3"/>
          </p:cNvCxnSpPr>
          <p:nvPr/>
        </p:nvCxnSpPr>
        <p:spPr>
          <a:xfrm flipV="1">
            <a:off x="5199161" y="2503930"/>
            <a:ext cx="769886" cy="32637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Isosceles Triangle 96">
            <a:extLst>
              <a:ext uri="{FF2B5EF4-FFF2-40B4-BE49-F238E27FC236}">
                <a16:creationId xmlns:a16="http://schemas.microsoft.com/office/drawing/2014/main" id="{40CB9252-DDBB-7807-56FA-CAB190FB3793}"/>
              </a:ext>
            </a:extLst>
          </p:cNvPr>
          <p:cNvSpPr/>
          <p:nvPr/>
        </p:nvSpPr>
        <p:spPr>
          <a:xfrm>
            <a:off x="5832219" y="225627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C1FC11B-D854-2492-DE14-6C964C5ADFBA}"/>
              </a:ext>
            </a:extLst>
          </p:cNvPr>
          <p:cNvSpPr/>
          <p:nvPr/>
        </p:nvSpPr>
        <p:spPr>
          <a:xfrm>
            <a:off x="5827095" y="215273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Connector: Elbow 101">
            <a:extLst>
              <a:ext uri="{FF2B5EF4-FFF2-40B4-BE49-F238E27FC236}">
                <a16:creationId xmlns:a16="http://schemas.microsoft.com/office/drawing/2014/main" id="{7F4B5C1E-A001-1DA0-FB0E-8446E1A920F0}"/>
              </a:ext>
            </a:extLst>
          </p:cNvPr>
          <p:cNvCxnSpPr>
            <a:cxnSpLocks/>
            <a:stCxn id="98" idx="0"/>
          </p:cNvCxnSpPr>
          <p:nvPr/>
        </p:nvCxnSpPr>
        <p:spPr>
          <a:xfrm rot="5400000" flipH="1" flipV="1">
            <a:off x="7823908" y="16579"/>
            <a:ext cx="288980" cy="398333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9A5A7D30-3A66-5E33-70D0-9BE20B586026}"/>
              </a:ext>
            </a:extLst>
          </p:cNvPr>
          <p:cNvGrpSpPr/>
          <p:nvPr/>
        </p:nvGrpSpPr>
        <p:grpSpPr>
          <a:xfrm>
            <a:off x="2332729" y="1881790"/>
            <a:ext cx="3116288" cy="1642154"/>
            <a:chOff x="2332729" y="1881790"/>
            <a:chExt cx="3116288" cy="1642154"/>
          </a:xfrm>
        </p:grpSpPr>
        <p:sp>
          <p:nvSpPr>
            <p:cNvPr id="63" name="Rectangle 62">
              <a:extLst>
                <a:ext uri="{FF2B5EF4-FFF2-40B4-BE49-F238E27FC236}">
                  <a16:creationId xmlns:a16="http://schemas.microsoft.com/office/drawing/2014/main" id="{C72CBFD6-7DF1-9042-BBF0-F53471607E4E}"/>
                </a:ext>
              </a:extLst>
            </p:cNvPr>
            <p:cNvSpPr/>
            <p:nvPr/>
          </p:nvSpPr>
          <p:spPr>
            <a:xfrm>
              <a:off x="2395858" y="2310740"/>
              <a:ext cx="3053159" cy="1213204"/>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ylinder 24">
              <a:extLst>
                <a:ext uri="{FF2B5EF4-FFF2-40B4-BE49-F238E27FC236}">
                  <a16:creationId xmlns:a16="http://schemas.microsoft.com/office/drawing/2014/main" id="{A3E768A9-376A-979C-A9B9-0D25982730E1}"/>
                </a:ext>
              </a:extLst>
            </p:cNvPr>
            <p:cNvSpPr/>
            <p:nvPr/>
          </p:nvSpPr>
          <p:spPr>
            <a:xfrm>
              <a:off x="2520986"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1" name="Cylinder 30">
              <a:extLst>
                <a:ext uri="{FF2B5EF4-FFF2-40B4-BE49-F238E27FC236}">
                  <a16:creationId xmlns:a16="http://schemas.microsoft.com/office/drawing/2014/main" id="{8427043F-1948-4FF6-AC90-C2165F23FA39}"/>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2" name="Cylinder 31">
              <a:extLst>
                <a:ext uri="{FF2B5EF4-FFF2-40B4-BE49-F238E27FC236}">
                  <a16:creationId xmlns:a16="http://schemas.microsoft.com/office/drawing/2014/main" id="{744A3C71-DDE9-C62A-C570-B3C1218C441D}"/>
                </a:ext>
              </a:extLst>
            </p:cNvPr>
            <p:cNvSpPr/>
            <p:nvPr/>
          </p:nvSpPr>
          <p:spPr>
            <a:xfrm>
              <a:off x="3529900" y="1882808"/>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3" name="Cylinder 32">
              <a:extLst>
                <a:ext uri="{FF2B5EF4-FFF2-40B4-BE49-F238E27FC236}">
                  <a16:creationId xmlns:a16="http://schemas.microsoft.com/office/drawing/2014/main" id="{73EA5C68-A33E-B28A-34A5-E5B5C0B49A8E}"/>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20,000 m</a:t>
              </a:r>
              <a:r>
                <a:rPr lang="en-GB" sz="900" baseline="30000" dirty="0"/>
                <a:t>3</a:t>
              </a:r>
              <a:endParaRPr lang="en-GB" sz="900" dirty="0"/>
            </a:p>
          </p:txBody>
        </p:sp>
        <p:sp>
          <p:nvSpPr>
            <p:cNvPr id="34" name="Cylinder 33">
              <a:extLst>
                <a:ext uri="{FF2B5EF4-FFF2-40B4-BE49-F238E27FC236}">
                  <a16:creationId xmlns:a16="http://schemas.microsoft.com/office/drawing/2014/main" id="{D544A840-D7AC-4EE2-A621-AA7BD049425E}"/>
                </a:ext>
              </a:extLst>
            </p:cNvPr>
            <p:cNvSpPr/>
            <p:nvPr/>
          </p:nvSpPr>
          <p:spPr>
            <a:xfrm>
              <a:off x="4531736" y="1881790"/>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6" name="Cylinder 35">
              <a:extLst>
                <a:ext uri="{FF2B5EF4-FFF2-40B4-BE49-F238E27FC236}">
                  <a16:creationId xmlns:a16="http://schemas.microsoft.com/office/drawing/2014/main" id="{37CB38A3-2C39-8C6B-35A0-6BD13DCB5874}"/>
                </a:ext>
              </a:extLst>
            </p:cNvPr>
            <p:cNvSpPr/>
            <p:nvPr/>
          </p:nvSpPr>
          <p:spPr>
            <a:xfrm>
              <a:off x="4538814" y="2249933"/>
              <a:ext cx="660347"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Diesel Tank</a:t>
              </a:r>
            </a:p>
            <a:p>
              <a:pPr algn="ctr"/>
              <a:r>
                <a:rPr lang="en-GB" sz="900" dirty="0"/>
                <a:t>10,000 m</a:t>
              </a:r>
              <a:r>
                <a:rPr lang="en-GB" sz="900" baseline="30000" dirty="0"/>
                <a:t>3</a:t>
              </a:r>
              <a:endParaRPr lang="en-GB" sz="900" dirty="0"/>
            </a:p>
          </p:txBody>
        </p:sp>
        <p:sp>
          <p:nvSpPr>
            <p:cNvPr id="30" name="Freeform: Shape 29">
              <a:extLst>
                <a:ext uri="{FF2B5EF4-FFF2-40B4-BE49-F238E27FC236}">
                  <a16:creationId xmlns:a16="http://schemas.microsoft.com/office/drawing/2014/main" id="{3EFE3307-CA21-2200-09B3-DDF371A56EE2}"/>
                </a:ext>
              </a:extLst>
            </p:cNvPr>
            <p:cNvSpPr/>
            <p:nvPr/>
          </p:nvSpPr>
          <p:spPr>
            <a:xfrm>
              <a:off x="2463799" y="2304902"/>
              <a:ext cx="2892864" cy="835824"/>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99A02A8A-7E95-E040-2792-50D76929BA84}"/>
                </a:ext>
              </a:extLst>
            </p:cNvPr>
            <p:cNvSpPr/>
            <p:nvPr/>
          </p:nvSpPr>
          <p:spPr>
            <a:xfrm>
              <a:off x="2470706" y="3153122"/>
              <a:ext cx="282411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TextBox 104">
              <a:extLst>
                <a:ext uri="{FF2B5EF4-FFF2-40B4-BE49-F238E27FC236}">
                  <a16:creationId xmlns:a16="http://schemas.microsoft.com/office/drawing/2014/main" id="{2F25890B-15BD-4B8A-EF62-2631BA081FC8}"/>
                </a:ext>
              </a:extLst>
            </p:cNvPr>
            <p:cNvSpPr txBox="1"/>
            <p:nvPr/>
          </p:nvSpPr>
          <p:spPr>
            <a:xfrm>
              <a:off x="2332729" y="3110210"/>
              <a:ext cx="710704" cy="369332"/>
            </a:xfrm>
            <a:prstGeom prst="rect">
              <a:avLst/>
            </a:prstGeom>
            <a:noFill/>
          </p:spPr>
          <p:txBody>
            <a:bodyPr wrap="square" rtlCol="0">
              <a:spAutoFit/>
            </a:bodyPr>
            <a:lstStyle/>
            <a:p>
              <a:r>
                <a:rPr lang="en-GB" sz="900" dirty="0"/>
                <a:t>Bund 1 m wall height</a:t>
              </a:r>
            </a:p>
          </p:txBody>
        </p:sp>
      </p:grpSp>
      <p:sp>
        <p:nvSpPr>
          <p:cNvPr id="106" name="TextBox 105">
            <a:extLst>
              <a:ext uri="{FF2B5EF4-FFF2-40B4-BE49-F238E27FC236}">
                <a16:creationId xmlns:a16="http://schemas.microsoft.com/office/drawing/2014/main" id="{1AF16567-F294-40D1-8B79-3FABE7144B36}"/>
              </a:ext>
            </a:extLst>
          </p:cNvPr>
          <p:cNvSpPr txBox="1"/>
          <p:nvPr/>
        </p:nvSpPr>
        <p:spPr>
          <a:xfrm>
            <a:off x="4111558" y="4005107"/>
            <a:ext cx="999044" cy="230832"/>
          </a:xfrm>
          <a:prstGeom prst="rect">
            <a:avLst/>
          </a:prstGeom>
          <a:noFill/>
        </p:spPr>
        <p:txBody>
          <a:bodyPr wrap="square" rtlCol="0">
            <a:spAutoFit/>
          </a:bodyPr>
          <a:lstStyle/>
          <a:p>
            <a:r>
              <a:rPr lang="en-GB" sz="900" dirty="0"/>
              <a:t>Export Pipework</a:t>
            </a:r>
          </a:p>
        </p:txBody>
      </p:sp>
      <p:sp>
        <p:nvSpPr>
          <p:cNvPr id="108" name="TextBox 107">
            <a:extLst>
              <a:ext uri="{FF2B5EF4-FFF2-40B4-BE49-F238E27FC236}">
                <a16:creationId xmlns:a16="http://schemas.microsoft.com/office/drawing/2014/main" id="{4518E1B5-46BB-097C-5DBB-2B56785D03CB}"/>
              </a:ext>
            </a:extLst>
          </p:cNvPr>
          <p:cNvSpPr txBox="1"/>
          <p:nvPr/>
        </p:nvSpPr>
        <p:spPr>
          <a:xfrm>
            <a:off x="6000875" y="1936323"/>
            <a:ext cx="999044" cy="230832"/>
          </a:xfrm>
          <a:prstGeom prst="rect">
            <a:avLst/>
          </a:prstGeom>
          <a:noFill/>
        </p:spPr>
        <p:txBody>
          <a:bodyPr wrap="square" rtlCol="0">
            <a:spAutoFit/>
          </a:bodyPr>
          <a:lstStyle/>
          <a:p>
            <a:r>
              <a:rPr lang="en-GB" sz="900" dirty="0"/>
              <a:t>Import Pipework</a:t>
            </a:r>
          </a:p>
        </p:txBody>
      </p:sp>
      <p:sp>
        <p:nvSpPr>
          <p:cNvPr id="110" name="Rectangle 109">
            <a:extLst>
              <a:ext uri="{FF2B5EF4-FFF2-40B4-BE49-F238E27FC236}">
                <a16:creationId xmlns:a16="http://schemas.microsoft.com/office/drawing/2014/main" id="{E836FD80-5708-7726-8A1E-998ED85ED155}"/>
              </a:ext>
            </a:extLst>
          </p:cNvPr>
          <p:cNvSpPr/>
          <p:nvPr/>
        </p:nvSpPr>
        <p:spPr>
          <a:xfrm>
            <a:off x="8477259" y="4470182"/>
            <a:ext cx="1399987" cy="8149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Mess room </a:t>
            </a:r>
          </a:p>
        </p:txBody>
      </p:sp>
      <p:grpSp>
        <p:nvGrpSpPr>
          <p:cNvPr id="128" name="Group 127">
            <a:extLst>
              <a:ext uri="{FF2B5EF4-FFF2-40B4-BE49-F238E27FC236}">
                <a16:creationId xmlns:a16="http://schemas.microsoft.com/office/drawing/2014/main" id="{94420E44-2633-3797-6532-FD45868CF09E}"/>
              </a:ext>
            </a:extLst>
          </p:cNvPr>
          <p:cNvGrpSpPr/>
          <p:nvPr/>
        </p:nvGrpSpPr>
        <p:grpSpPr>
          <a:xfrm>
            <a:off x="6661760" y="2167156"/>
            <a:ext cx="2305187" cy="1274009"/>
            <a:chOff x="2332728" y="2249934"/>
            <a:chExt cx="2305187" cy="1274009"/>
          </a:xfrm>
        </p:grpSpPr>
        <p:sp>
          <p:nvSpPr>
            <p:cNvPr id="129" name="Rectangle 128">
              <a:extLst>
                <a:ext uri="{FF2B5EF4-FFF2-40B4-BE49-F238E27FC236}">
                  <a16:creationId xmlns:a16="http://schemas.microsoft.com/office/drawing/2014/main" id="{D9D392C7-E0E4-9597-241E-B1808A2AE45A}"/>
                </a:ext>
              </a:extLst>
            </p:cNvPr>
            <p:cNvSpPr/>
            <p:nvPr/>
          </p:nvSpPr>
          <p:spPr>
            <a:xfrm>
              <a:off x="2395858" y="2617752"/>
              <a:ext cx="2242057" cy="906191"/>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ylinder 130">
              <a:extLst>
                <a:ext uri="{FF2B5EF4-FFF2-40B4-BE49-F238E27FC236}">
                  <a16:creationId xmlns:a16="http://schemas.microsoft.com/office/drawing/2014/main" id="{107FA891-E3BC-8DDF-209D-2C511F05B4F3}"/>
                </a:ext>
              </a:extLst>
            </p:cNvPr>
            <p:cNvSpPr/>
            <p:nvPr/>
          </p:nvSpPr>
          <p:spPr>
            <a:xfrm>
              <a:off x="2520985" y="2249935"/>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3" name="Cylinder 132">
              <a:extLst>
                <a:ext uri="{FF2B5EF4-FFF2-40B4-BE49-F238E27FC236}">
                  <a16:creationId xmlns:a16="http://schemas.microsoft.com/office/drawing/2014/main" id="{AF17470A-05D9-1105-2FB2-6565B0D85B03}"/>
                </a:ext>
              </a:extLst>
            </p:cNvPr>
            <p:cNvSpPr/>
            <p:nvPr/>
          </p:nvSpPr>
          <p:spPr>
            <a:xfrm>
              <a:off x="3529900" y="2249934"/>
              <a:ext cx="940029" cy="1160737"/>
            </a:xfrm>
            <a:prstGeom prst="can">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Gasoline Tank</a:t>
              </a:r>
            </a:p>
            <a:p>
              <a:pPr algn="ctr"/>
              <a:r>
                <a:rPr lang="en-GB" sz="900" dirty="0"/>
                <a:t>20,000 m</a:t>
              </a:r>
              <a:r>
                <a:rPr lang="en-GB" sz="900" baseline="30000" dirty="0"/>
                <a:t>3</a:t>
              </a:r>
              <a:endParaRPr lang="en-GB" sz="900" dirty="0"/>
            </a:p>
          </p:txBody>
        </p:sp>
        <p:sp>
          <p:nvSpPr>
            <p:cNvPr id="136" name="Freeform: Shape 135">
              <a:extLst>
                <a:ext uri="{FF2B5EF4-FFF2-40B4-BE49-F238E27FC236}">
                  <a16:creationId xmlns:a16="http://schemas.microsoft.com/office/drawing/2014/main" id="{DBADF8DF-8F4C-5C43-4891-0FA8518DF028}"/>
                </a:ext>
              </a:extLst>
            </p:cNvPr>
            <p:cNvSpPr/>
            <p:nvPr/>
          </p:nvSpPr>
          <p:spPr>
            <a:xfrm>
              <a:off x="2463799" y="2632168"/>
              <a:ext cx="2064243" cy="508557"/>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CEAAABF2-C237-9101-59CC-3D26521E3875}"/>
                </a:ext>
              </a:extLst>
            </p:cNvPr>
            <p:cNvSpPr/>
            <p:nvPr/>
          </p:nvSpPr>
          <p:spPr>
            <a:xfrm>
              <a:off x="2470706" y="3153122"/>
              <a:ext cx="2057336" cy="2679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TextBox 137">
              <a:extLst>
                <a:ext uri="{FF2B5EF4-FFF2-40B4-BE49-F238E27FC236}">
                  <a16:creationId xmlns:a16="http://schemas.microsoft.com/office/drawing/2014/main" id="{664C6223-2737-3549-AB62-F66CF85CE62B}"/>
                </a:ext>
              </a:extLst>
            </p:cNvPr>
            <p:cNvSpPr txBox="1"/>
            <p:nvPr/>
          </p:nvSpPr>
          <p:spPr>
            <a:xfrm>
              <a:off x="2332728" y="3110210"/>
              <a:ext cx="850891" cy="369332"/>
            </a:xfrm>
            <a:prstGeom prst="rect">
              <a:avLst/>
            </a:prstGeom>
            <a:noFill/>
          </p:spPr>
          <p:txBody>
            <a:bodyPr wrap="square" rtlCol="0">
              <a:spAutoFit/>
            </a:bodyPr>
            <a:lstStyle/>
            <a:p>
              <a:r>
                <a:rPr lang="en-GB" sz="900" dirty="0"/>
                <a:t>Bund 1 m</a:t>
              </a:r>
            </a:p>
            <a:p>
              <a:r>
                <a:rPr lang="en-GB" sz="900" dirty="0"/>
                <a:t>wall height</a:t>
              </a:r>
            </a:p>
          </p:txBody>
        </p:sp>
      </p:grpSp>
      <p:cxnSp>
        <p:nvCxnSpPr>
          <p:cNvPr id="140" name="Connector: Elbow 139">
            <a:extLst>
              <a:ext uri="{FF2B5EF4-FFF2-40B4-BE49-F238E27FC236}">
                <a16:creationId xmlns:a16="http://schemas.microsoft.com/office/drawing/2014/main" id="{BE0879B5-5978-36BA-E061-31A964F9CFED}"/>
              </a:ext>
            </a:extLst>
          </p:cNvPr>
          <p:cNvCxnSpPr>
            <a:stCxn id="131" idx="2"/>
            <a:endCxn id="98" idx="6"/>
          </p:cNvCxnSpPr>
          <p:nvPr/>
        </p:nvCxnSpPr>
        <p:spPr>
          <a:xfrm rot="10800000">
            <a:off x="6126365" y="2285778"/>
            <a:ext cx="723653" cy="4617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3BD04336-8B66-5B34-016A-1DA463C2606A}"/>
              </a:ext>
            </a:extLst>
          </p:cNvPr>
          <p:cNvSpPr/>
          <p:nvPr/>
        </p:nvSpPr>
        <p:spPr>
          <a:xfrm>
            <a:off x="6716541" y="3447061"/>
            <a:ext cx="940029" cy="56732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EADA22BF-3E39-A0E5-F787-D9E110FA9767}"/>
              </a:ext>
            </a:extLst>
          </p:cNvPr>
          <p:cNvSpPr/>
          <p:nvPr/>
        </p:nvSpPr>
        <p:spPr>
          <a:xfrm>
            <a:off x="6829289" y="3614648"/>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612967AD-0651-2557-4FEE-0BB4F38B3A0E}"/>
              </a:ext>
            </a:extLst>
          </p:cNvPr>
          <p:cNvSpPr/>
          <p:nvPr/>
        </p:nvSpPr>
        <p:spPr>
          <a:xfrm>
            <a:off x="6824165" y="3511113"/>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Freeform: Shape 153">
            <a:extLst>
              <a:ext uri="{FF2B5EF4-FFF2-40B4-BE49-F238E27FC236}">
                <a16:creationId xmlns:a16="http://schemas.microsoft.com/office/drawing/2014/main" id="{1EC6F77F-F320-65DC-F1D5-1FE44F67934D}"/>
              </a:ext>
            </a:extLst>
          </p:cNvPr>
          <p:cNvSpPr/>
          <p:nvPr/>
        </p:nvSpPr>
        <p:spPr>
          <a:xfrm>
            <a:off x="6764819" y="3464475"/>
            <a:ext cx="816205" cy="468842"/>
          </a:xfrm>
          <a:custGeom>
            <a:avLst/>
            <a:gdLst>
              <a:gd name="connsiteX0" fmla="*/ 0 w 2409825"/>
              <a:gd name="connsiteY0" fmla="*/ 0 h 682625"/>
              <a:gd name="connsiteX1" fmla="*/ 0 w 2409825"/>
              <a:gd name="connsiteY1" fmla="*/ 682625 h 682625"/>
              <a:gd name="connsiteX2" fmla="*/ 2409825 w 2409825"/>
              <a:gd name="connsiteY2" fmla="*/ 682625 h 682625"/>
              <a:gd name="connsiteX3" fmla="*/ 2409825 w 2409825"/>
              <a:gd name="connsiteY3" fmla="*/ 12700 h 682625"/>
            </a:gdLst>
            <a:ahLst/>
            <a:cxnLst>
              <a:cxn ang="0">
                <a:pos x="connsiteX0" y="connsiteY0"/>
              </a:cxn>
              <a:cxn ang="0">
                <a:pos x="connsiteX1" y="connsiteY1"/>
              </a:cxn>
              <a:cxn ang="0">
                <a:pos x="connsiteX2" y="connsiteY2"/>
              </a:cxn>
              <a:cxn ang="0">
                <a:pos x="connsiteX3" y="connsiteY3"/>
              </a:cxn>
            </a:cxnLst>
            <a:rect l="l" t="t" r="r" b="b"/>
            <a:pathLst>
              <a:path w="2409825" h="682625">
                <a:moveTo>
                  <a:pt x="0" y="0"/>
                </a:moveTo>
                <a:lnTo>
                  <a:pt x="0" y="682625"/>
                </a:lnTo>
                <a:lnTo>
                  <a:pt x="2409825" y="682625"/>
                </a:lnTo>
                <a:lnTo>
                  <a:pt x="2409825"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5" name="Group 154">
            <a:extLst>
              <a:ext uri="{FF2B5EF4-FFF2-40B4-BE49-F238E27FC236}">
                <a16:creationId xmlns:a16="http://schemas.microsoft.com/office/drawing/2014/main" id="{314C0739-1193-4998-3E45-5AB7959840C5}"/>
              </a:ext>
            </a:extLst>
          </p:cNvPr>
          <p:cNvGrpSpPr/>
          <p:nvPr/>
        </p:nvGrpSpPr>
        <p:grpSpPr>
          <a:xfrm>
            <a:off x="7248331" y="3520370"/>
            <a:ext cx="299269" cy="351193"/>
            <a:chOff x="2934472" y="3599287"/>
            <a:chExt cx="299269" cy="351193"/>
          </a:xfrm>
        </p:grpSpPr>
        <p:sp>
          <p:nvSpPr>
            <p:cNvPr id="156" name="Isosceles Triangle 155">
              <a:extLst>
                <a:ext uri="{FF2B5EF4-FFF2-40B4-BE49-F238E27FC236}">
                  <a16:creationId xmlns:a16="http://schemas.microsoft.com/office/drawing/2014/main" id="{9B4474F7-BD4D-BB3F-0269-28BCA5D967B9}"/>
                </a:ext>
              </a:extLst>
            </p:cNvPr>
            <p:cNvSpPr/>
            <p:nvPr/>
          </p:nvSpPr>
          <p:spPr>
            <a:xfrm>
              <a:off x="2939596" y="3702822"/>
              <a:ext cx="273655" cy="24765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F5B1F0F4-67B8-255E-C177-40921C0CF575}"/>
                </a:ext>
              </a:extLst>
            </p:cNvPr>
            <p:cNvSpPr/>
            <p:nvPr/>
          </p:nvSpPr>
          <p:spPr>
            <a:xfrm>
              <a:off x="2934472" y="3599287"/>
              <a:ext cx="299269" cy="266079"/>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8" name="TextBox 157">
            <a:extLst>
              <a:ext uri="{FF2B5EF4-FFF2-40B4-BE49-F238E27FC236}">
                <a16:creationId xmlns:a16="http://schemas.microsoft.com/office/drawing/2014/main" id="{32E33266-7FDD-F5FD-E406-D581792F39C1}"/>
              </a:ext>
            </a:extLst>
          </p:cNvPr>
          <p:cNvSpPr txBox="1"/>
          <p:nvPr/>
        </p:nvSpPr>
        <p:spPr>
          <a:xfrm>
            <a:off x="7582177" y="3769817"/>
            <a:ext cx="723462" cy="369332"/>
          </a:xfrm>
          <a:prstGeom prst="rect">
            <a:avLst/>
          </a:prstGeom>
          <a:noFill/>
        </p:spPr>
        <p:txBody>
          <a:bodyPr wrap="square" rtlCol="0">
            <a:spAutoFit/>
          </a:bodyPr>
          <a:lstStyle/>
          <a:p>
            <a:r>
              <a:rPr lang="en-GB" sz="900" dirty="0"/>
              <a:t>Sunken Pump Raft </a:t>
            </a:r>
          </a:p>
        </p:txBody>
      </p:sp>
      <p:cxnSp>
        <p:nvCxnSpPr>
          <p:cNvPr id="160" name="Connector: Elbow 159">
            <a:extLst>
              <a:ext uri="{FF2B5EF4-FFF2-40B4-BE49-F238E27FC236}">
                <a16:creationId xmlns:a16="http://schemas.microsoft.com/office/drawing/2014/main" id="{692E706C-9ACA-B09E-E3C4-1060758E2068}"/>
              </a:ext>
            </a:extLst>
          </p:cNvPr>
          <p:cNvCxnSpPr>
            <a:stCxn id="28" idx="0"/>
            <a:endCxn id="152" idx="3"/>
          </p:cNvCxnSpPr>
          <p:nvPr/>
        </p:nvCxnSpPr>
        <p:spPr>
          <a:xfrm rot="5400000" flipH="1" flipV="1">
            <a:off x="5725979" y="3212949"/>
            <a:ext cx="590780" cy="1889495"/>
          </a:xfrm>
          <a:prstGeom prst="bentConnector3">
            <a:avLst>
              <a:gd name="adj1" fmla="val 43551"/>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8A33E9C1-360C-78C9-2279-9E8D8FC7E713}"/>
              </a:ext>
            </a:extLst>
          </p:cNvPr>
          <p:cNvCxnSpPr>
            <a:endCxn id="133" idx="4"/>
          </p:cNvCxnSpPr>
          <p:nvPr/>
        </p:nvCxnSpPr>
        <p:spPr>
          <a:xfrm flipV="1">
            <a:off x="7672497" y="2747525"/>
            <a:ext cx="1126464" cy="983196"/>
          </a:xfrm>
          <a:prstGeom prst="bentConnector3">
            <a:avLst>
              <a:gd name="adj1" fmla="val 12029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t>Hazard : Flood</a:t>
            </a:r>
          </a:p>
        </p:txBody>
      </p:sp>
      <p:sp>
        <p:nvSpPr>
          <p:cNvPr id="167" name="Oval 166">
            <a:extLst>
              <a:ext uri="{FF2B5EF4-FFF2-40B4-BE49-F238E27FC236}">
                <a16:creationId xmlns:a16="http://schemas.microsoft.com/office/drawing/2014/main" id="{E83C956E-8F8C-9803-B536-338B920C3FED}"/>
              </a:ext>
            </a:extLst>
          </p:cNvPr>
          <p:cNvSpPr/>
          <p:nvPr/>
        </p:nvSpPr>
        <p:spPr>
          <a:xfrm>
            <a:off x="7901082" y="2192303"/>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68" name="Oval 167">
            <a:extLst>
              <a:ext uri="{FF2B5EF4-FFF2-40B4-BE49-F238E27FC236}">
                <a16:creationId xmlns:a16="http://schemas.microsoft.com/office/drawing/2014/main" id="{F042E820-C72B-CC3C-E69C-D1A4E7D1777F}"/>
              </a:ext>
            </a:extLst>
          </p:cNvPr>
          <p:cNvSpPr/>
          <p:nvPr/>
        </p:nvSpPr>
        <p:spPr>
          <a:xfrm>
            <a:off x="6884732" y="2191434"/>
            <a:ext cx="858145" cy="16550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 name="Freeform: Shape 3">
            <a:extLst>
              <a:ext uri="{FF2B5EF4-FFF2-40B4-BE49-F238E27FC236}">
                <a16:creationId xmlns:a16="http://schemas.microsoft.com/office/drawing/2014/main" id="{D4E6E9C1-06E7-DCD2-8F31-BDD875B0CFDF}"/>
              </a:ext>
            </a:extLst>
          </p:cNvPr>
          <p:cNvSpPr/>
          <p:nvPr/>
        </p:nvSpPr>
        <p:spPr>
          <a:xfrm>
            <a:off x="-132723" y="624349"/>
            <a:ext cx="7273935" cy="6153150"/>
          </a:xfrm>
          <a:custGeom>
            <a:avLst/>
            <a:gdLst>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9382125 w 11830050"/>
              <a:gd name="connsiteY5" fmla="*/ 5286375 h 6153150"/>
              <a:gd name="connsiteX6" fmla="*/ 11144250 w 11830050"/>
              <a:gd name="connsiteY6" fmla="*/ 5867400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9382125 w 11830050"/>
              <a:gd name="connsiteY5" fmla="*/ 5286375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6972552 w 11830050"/>
              <a:gd name="connsiteY5" fmla="*/ 5084356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063089 w 11830050"/>
              <a:gd name="connsiteY4" fmla="*/ 5663831 h 6153150"/>
              <a:gd name="connsiteX5" fmla="*/ 6972552 w 11830050"/>
              <a:gd name="connsiteY5" fmla="*/ 5084356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063089 w 11830050"/>
              <a:gd name="connsiteY4" fmla="*/ 5663831 h 6153150"/>
              <a:gd name="connsiteX5" fmla="*/ 6972552 w 11830050"/>
              <a:gd name="connsiteY5" fmla="*/ 5084356 h 6153150"/>
              <a:gd name="connsiteX6" fmla="*/ 7076142 w 11830050"/>
              <a:gd name="connsiteY6" fmla="*/ 4570228 h 6153150"/>
              <a:gd name="connsiteX7" fmla="*/ 7370533 w 11830050"/>
              <a:gd name="connsiteY7" fmla="*/ 3615956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163300"/>
              <a:gd name="connsiteY0" fmla="*/ 6153150 h 6153150"/>
              <a:gd name="connsiteX1" fmla="*/ 1657350 w 11163300"/>
              <a:gd name="connsiteY1" fmla="*/ 6010275 h 6153150"/>
              <a:gd name="connsiteX2" fmla="*/ 3457575 w 11163300"/>
              <a:gd name="connsiteY2" fmla="*/ 6048375 h 6153150"/>
              <a:gd name="connsiteX3" fmla="*/ 6572250 w 11163300"/>
              <a:gd name="connsiteY3" fmla="*/ 5848350 h 6153150"/>
              <a:gd name="connsiteX4" fmla="*/ 7063089 w 11163300"/>
              <a:gd name="connsiteY4" fmla="*/ 5663831 h 6153150"/>
              <a:gd name="connsiteX5" fmla="*/ 6972552 w 11163300"/>
              <a:gd name="connsiteY5" fmla="*/ 5084356 h 6153150"/>
              <a:gd name="connsiteX6" fmla="*/ 7076142 w 11163300"/>
              <a:gd name="connsiteY6" fmla="*/ 4570228 h 6153150"/>
              <a:gd name="connsiteX7" fmla="*/ 7370533 w 11163300"/>
              <a:gd name="connsiteY7" fmla="*/ 3615956 h 6153150"/>
              <a:gd name="connsiteX8" fmla="*/ 7511596 w 11163300"/>
              <a:gd name="connsiteY8" fmla="*/ 3353243 h 6153150"/>
              <a:gd name="connsiteX9" fmla="*/ 11163300 w 11163300"/>
              <a:gd name="connsiteY9" fmla="*/ 3771900 h 6153150"/>
              <a:gd name="connsiteX10" fmla="*/ 10668000 w 11163300"/>
              <a:gd name="connsiteY10" fmla="*/ 2028825 h 6153150"/>
              <a:gd name="connsiteX11" fmla="*/ 9753600 w 11163300"/>
              <a:gd name="connsiteY11" fmla="*/ 1038225 h 6153150"/>
              <a:gd name="connsiteX12" fmla="*/ 6829425 w 11163300"/>
              <a:gd name="connsiteY12" fmla="*/ 895350 h 6153150"/>
              <a:gd name="connsiteX13" fmla="*/ 5962650 w 11163300"/>
              <a:gd name="connsiteY13" fmla="*/ 542925 h 6153150"/>
              <a:gd name="connsiteX14" fmla="*/ 5486400 w 11163300"/>
              <a:gd name="connsiteY14" fmla="*/ 142875 h 6153150"/>
              <a:gd name="connsiteX15" fmla="*/ 3429000 w 11163300"/>
              <a:gd name="connsiteY15" fmla="*/ 0 h 6153150"/>
              <a:gd name="connsiteX16" fmla="*/ 1247775 w 11163300"/>
              <a:gd name="connsiteY16" fmla="*/ 9525 h 6153150"/>
              <a:gd name="connsiteX17" fmla="*/ 95250 w 11163300"/>
              <a:gd name="connsiteY17" fmla="*/ 314325 h 6153150"/>
              <a:gd name="connsiteX18" fmla="*/ 0 w 11163300"/>
              <a:gd name="connsiteY18" fmla="*/ 6153150 h 6153150"/>
              <a:gd name="connsiteX0" fmla="*/ 0 w 10668000"/>
              <a:gd name="connsiteY0" fmla="*/ 6153150 h 6153150"/>
              <a:gd name="connsiteX1" fmla="*/ 1657350 w 10668000"/>
              <a:gd name="connsiteY1" fmla="*/ 6010275 h 6153150"/>
              <a:gd name="connsiteX2" fmla="*/ 3457575 w 10668000"/>
              <a:gd name="connsiteY2" fmla="*/ 6048375 h 6153150"/>
              <a:gd name="connsiteX3" fmla="*/ 6572250 w 10668000"/>
              <a:gd name="connsiteY3" fmla="*/ 5848350 h 6153150"/>
              <a:gd name="connsiteX4" fmla="*/ 7063089 w 10668000"/>
              <a:gd name="connsiteY4" fmla="*/ 5663831 h 6153150"/>
              <a:gd name="connsiteX5" fmla="*/ 6972552 w 10668000"/>
              <a:gd name="connsiteY5" fmla="*/ 5084356 h 6153150"/>
              <a:gd name="connsiteX6" fmla="*/ 7076142 w 10668000"/>
              <a:gd name="connsiteY6" fmla="*/ 4570228 h 6153150"/>
              <a:gd name="connsiteX7" fmla="*/ 7370533 w 10668000"/>
              <a:gd name="connsiteY7" fmla="*/ 3615956 h 6153150"/>
              <a:gd name="connsiteX8" fmla="*/ 7511596 w 10668000"/>
              <a:gd name="connsiteY8" fmla="*/ 3353243 h 6153150"/>
              <a:gd name="connsiteX9" fmla="*/ 7867088 w 10668000"/>
              <a:gd name="connsiteY9" fmla="*/ 2623584 h 6153150"/>
              <a:gd name="connsiteX10" fmla="*/ 10668000 w 10668000"/>
              <a:gd name="connsiteY10" fmla="*/ 2028825 h 6153150"/>
              <a:gd name="connsiteX11" fmla="*/ 9753600 w 10668000"/>
              <a:gd name="connsiteY11" fmla="*/ 1038225 h 6153150"/>
              <a:gd name="connsiteX12" fmla="*/ 6829425 w 10668000"/>
              <a:gd name="connsiteY12" fmla="*/ 895350 h 6153150"/>
              <a:gd name="connsiteX13" fmla="*/ 5962650 w 10668000"/>
              <a:gd name="connsiteY13" fmla="*/ 542925 h 6153150"/>
              <a:gd name="connsiteX14" fmla="*/ 5486400 w 10668000"/>
              <a:gd name="connsiteY14" fmla="*/ 142875 h 6153150"/>
              <a:gd name="connsiteX15" fmla="*/ 3429000 w 10668000"/>
              <a:gd name="connsiteY15" fmla="*/ 0 h 6153150"/>
              <a:gd name="connsiteX16" fmla="*/ 1247775 w 10668000"/>
              <a:gd name="connsiteY16" fmla="*/ 9525 h 6153150"/>
              <a:gd name="connsiteX17" fmla="*/ 95250 w 10668000"/>
              <a:gd name="connsiteY17" fmla="*/ 314325 h 6153150"/>
              <a:gd name="connsiteX18" fmla="*/ 0 w 10668000"/>
              <a:gd name="connsiteY18" fmla="*/ 6153150 h 6153150"/>
              <a:gd name="connsiteX0" fmla="*/ 0 w 9753600"/>
              <a:gd name="connsiteY0" fmla="*/ 6153150 h 6153150"/>
              <a:gd name="connsiteX1" fmla="*/ 1657350 w 9753600"/>
              <a:gd name="connsiteY1" fmla="*/ 6010275 h 6153150"/>
              <a:gd name="connsiteX2" fmla="*/ 3457575 w 9753600"/>
              <a:gd name="connsiteY2" fmla="*/ 6048375 h 6153150"/>
              <a:gd name="connsiteX3" fmla="*/ 6572250 w 9753600"/>
              <a:gd name="connsiteY3" fmla="*/ 5848350 h 6153150"/>
              <a:gd name="connsiteX4" fmla="*/ 7063089 w 9753600"/>
              <a:gd name="connsiteY4" fmla="*/ 5663831 h 6153150"/>
              <a:gd name="connsiteX5" fmla="*/ 6972552 w 9753600"/>
              <a:gd name="connsiteY5" fmla="*/ 5084356 h 6153150"/>
              <a:gd name="connsiteX6" fmla="*/ 7076142 w 9753600"/>
              <a:gd name="connsiteY6" fmla="*/ 4570228 h 6153150"/>
              <a:gd name="connsiteX7" fmla="*/ 7370533 w 9753600"/>
              <a:gd name="connsiteY7" fmla="*/ 3615956 h 6153150"/>
              <a:gd name="connsiteX8" fmla="*/ 7511596 w 9753600"/>
              <a:gd name="connsiteY8" fmla="*/ 3353243 h 6153150"/>
              <a:gd name="connsiteX9" fmla="*/ 7867088 w 9753600"/>
              <a:gd name="connsiteY9" fmla="*/ 2623584 h 6153150"/>
              <a:gd name="connsiteX10" fmla="*/ 6777219 w 9753600"/>
              <a:gd name="connsiteY10" fmla="*/ 2294639 h 6153150"/>
              <a:gd name="connsiteX11" fmla="*/ 9753600 w 9753600"/>
              <a:gd name="connsiteY11" fmla="*/ 1038225 h 6153150"/>
              <a:gd name="connsiteX12" fmla="*/ 6829425 w 9753600"/>
              <a:gd name="connsiteY12" fmla="*/ 895350 h 6153150"/>
              <a:gd name="connsiteX13" fmla="*/ 5962650 w 9753600"/>
              <a:gd name="connsiteY13" fmla="*/ 542925 h 6153150"/>
              <a:gd name="connsiteX14" fmla="*/ 5486400 w 9753600"/>
              <a:gd name="connsiteY14" fmla="*/ 142875 h 6153150"/>
              <a:gd name="connsiteX15" fmla="*/ 3429000 w 9753600"/>
              <a:gd name="connsiteY15" fmla="*/ 0 h 6153150"/>
              <a:gd name="connsiteX16" fmla="*/ 1247775 w 9753600"/>
              <a:gd name="connsiteY16" fmla="*/ 9525 h 6153150"/>
              <a:gd name="connsiteX17" fmla="*/ 95250 w 9753600"/>
              <a:gd name="connsiteY17" fmla="*/ 314325 h 6153150"/>
              <a:gd name="connsiteX18" fmla="*/ 0 w 9753600"/>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829425 w 7867088"/>
              <a:gd name="connsiteY12" fmla="*/ 895350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457390 w 7867088"/>
              <a:gd name="connsiteY11" fmla="*/ 149542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652047 w 7867088"/>
              <a:gd name="connsiteY10" fmla="*/ 2326537 h 6153150"/>
              <a:gd name="connsiteX11" fmla="*/ 6457390 w 7867088"/>
              <a:gd name="connsiteY11" fmla="*/ 149542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511596"/>
              <a:gd name="connsiteY0" fmla="*/ 6153150 h 6153150"/>
              <a:gd name="connsiteX1" fmla="*/ 1657350 w 7511596"/>
              <a:gd name="connsiteY1" fmla="*/ 6010275 h 6153150"/>
              <a:gd name="connsiteX2" fmla="*/ 3457575 w 7511596"/>
              <a:gd name="connsiteY2" fmla="*/ 6048375 h 6153150"/>
              <a:gd name="connsiteX3" fmla="*/ 6572250 w 7511596"/>
              <a:gd name="connsiteY3" fmla="*/ 5848350 h 6153150"/>
              <a:gd name="connsiteX4" fmla="*/ 7063089 w 7511596"/>
              <a:gd name="connsiteY4" fmla="*/ 5663831 h 6153150"/>
              <a:gd name="connsiteX5" fmla="*/ 6972552 w 7511596"/>
              <a:gd name="connsiteY5" fmla="*/ 5084356 h 6153150"/>
              <a:gd name="connsiteX6" fmla="*/ 7076142 w 7511596"/>
              <a:gd name="connsiteY6" fmla="*/ 4570228 h 6153150"/>
              <a:gd name="connsiteX7" fmla="*/ 7370533 w 7511596"/>
              <a:gd name="connsiteY7" fmla="*/ 3615956 h 6153150"/>
              <a:gd name="connsiteX8" fmla="*/ 7511596 w 7511596"/>
              <a:gd name="connsiteY8" fmla="*/ 3353243 h 6153150"/>
              <a:gd name="connsiteX9" fmla="*/ 6761397 w 7511596"/>
              <a:gd name="connsiteY9" fmla="*/ 2942561 h 6153150"/>
              <a:gd name="connsiteX10" fmla="*/ 6652047 w 7511596"/>
              <a:gd name="connsiteY10" fmla="*/ 2326537 h 6153150"/>
              <a:gd name="connsiteX11" fmla="*/ 6457390 w 7511596"/>
              <a:gd name="connsiteY11" fmla="*/ 1495424 h 6153150"/>
              <a:gd name="connsiteX12" fmla="*/ 6276580 w 7511596"/>
              <a:gd name="connsiteY12" fmla="*/ 916615 h 6153150"/>
              <a:gd name="connsiteX13" fmla="*/ 5962650 w 7511596"/>
              <a:gd name="connsiteY13" fmla="*/ 542925 h 6153150"/>
              <a:gd name="connsiteX14" fmla="*/ 5486400 w 7511596"/>
              <a:gd name="connsiteY14" fmla="*/ 142875 h 6153150"/>
              <a:gd name="connsiteX15" fmla="*/ 3429000 w 7511596"/>
              <a:gd name="connsiteY15" fmla="*/ 0 h 6153150"/>
              <a:gd name="connsiteX16" fmla="*/ 1247775 w 7511596"/>
              <a:gd name="connsiteY16" fmla="*/ 9525 h 6153150"/>
              <a:gd name="connsiteX17" fmla="*/ 95250 w 7511596"/>
              <a:gd name="connsiteY17" fmla="*/ 314325 h 6153150"/>
              <a:gd name="connsiteX18" fmla="*/ 0 w 7511596"/>
              <a:gd name="connsiteY18" fmla="*/ 6153150 h 6153150"/>
              <a:gd name="connsiteX0" fmla="*/ 0 w 7370533"/>
              <a:gd name="connsiteY0" fmla="*/ 6153150 h 6153150"/>
              <a:gd name="connsiteX1" fmla="*/ 1657350 w 7370533"/>
              <a:gd name="connsiteY1" fmla="*/ 6010275 h 6153150"/>
              <a:gd name="connsiteX2" fmla="*/ 3457575 w 7370533"/>
              <a:gd name="connsiteY2" fmla="*/ 6048375 h 6153150"/>
              <a:gd name="connsiteX3" fmla="*/ 6572250 w 7370533"/>
              <a:gd name="connsiteY3" fmla="*/ 5848350 h 6153150"/>
              <a:gd name="connsiteX4" fmla="*/ 7063089 w 7370533"/>
              <a:gd name="connsiteY4" fmla="*/ 5663831 h 6153150"/>
              <a:gd name="connsiteX5" fmla="*/ 6972552 w 7370533"/>
              <a:gd name="connsiteY5" fmla="*/ 5084356 h 6153150"/>
              <a:gd name="connsiteX6" fmla="*/ 7076142 w 7370533"/>
              <a:gd name="connsiteY6" fmla="*/ 4570228 h 6153150"/>
              <a:gd name="connsiteX7" fmla="*/ 7370533 w 7370533"/>
              <a:gd name="connsiteY7" fmla="*/ 3615956 h 6153150"/>
              <a:gd name="connsiteX8" fmla="*/ 7136078 w 7370533"/>
              <a:gd name="connsiteY8" fmla="*/ 3395773 h 6153150"/>
              <a:gd name="connsiteX9" fmla="*/ 6761397 w 7370533"/>
              <a:gd name="connsiteY9" fmla="*/ 2942561 h 6153150"/>
              <a:gd name="connsiteX10" fmla="*/ 6652047 w 7370533"/>
              <a:gd name="connsiteY10" fmla="*/ 2326537 h 6153150"/>
              <a:gd name="connsiteX11" fmla="*/ 6457390 w 7370533"/>
              <a:gd name="connsiteY11" fmla="*/ 1495424 h 6153150"/>
              <a:gd name="connsiteX12" fmla="*/ 6276580 w 7370533"/>
              <a:gd name="connsiteY12" fmla="*/ 916615 h 6153150"/>
              <a:gd name="connsiteX13" fmla="*/ 5962650 w 7370533"/>
              <a:gd name="connsiteY13" fmla="*/ 542925 h 6153150"/>
              <a:gd name="connsiteX14" fmla="*/ 5486400 w 7370533"/>
              <a:gd name="connsiteY14" fmla="*/ 142875 h 6153150"/>
              <a:gd name="connsiteX15" fmla="*/ 3429000 w 7370533"/>
              <a:gd name="connsiteY15" fmla="*/ 0 h 6153150"/>
              <a:gd name="connsiteX16" fmla="*/ 1247775 w 7370533"/>
              <a:gd name="connsiteY16" fmla="*/ 9525 h 6153150"/>
              <a:gd name="connsiteX17" fmla="*/ 95250 w 7370533"/>
              <a:gd name="connsiteY17" fmla="*/ 314325 h 6153150"/>
              <a:gd name="connsiteX18" fmla="*/ 0 w 7370533"/>
              <a:gd name="connsiteY18" fmla="*/ 6153150 h 6153150"/>
              <a:gd name="connsiteX0" fmla="*/ 0 w 7136078"/>
              <a:gd name="connsiteY0" fmla="*/ 6153150 h 6153150"/>
              <a:gd name="connsiteX1" fmla="*/ 1657350 w 7136078"/>
              <a:gd name="connsiteY1" fmla="*/ 6010275 h 6153150"/>
              <a:gd name="connsiteX2" fmla="*/ 3457575 w 7136078"/>
              <a:gd name="connsiteY2" fmla="*/ 6048375 h 6153150"/>
              <a:gd name="connsiteX3" fmla="*/ 6572250 w 7136078"/>
              <a:gd name="connsiteY3" fmla="*/ 5848350 h 6153150"/>
              <a:gd name="connsiteX4" fmla="*/ 7063089 w 7136078"/>
              <a:gd name="connsiteY4" fmla="*/ 5663831 h 6153150"/>
              <a:gd name="connsiteX5" fmla="*/ 6972552 w 7136078"/>
              <a:gd name="connsiteY5" fmla="*/ 5084356 h 6153150"/>
              <a:gd name="connsiteX6" fmla="*/ 7076142 w 7136078"/>
              <a:gd name="connsiteY6" fmla="*/ 4570228 h 6153150"/>
              <a:gd name="connsiteX7" fmla="*/ 6974153 w 7136078"/>
              <a:gd name="connsiteY7" fmla="*/ 3711649 h 6153150"/>
              <a:gd name="connsiteX8" fmla="*/ 7136078 w 7136078"/>
              <a:gd name="connsiteY8" fmla="*/ 3395773 h 6153150"/>
              <a:gd name="connsiteX9" fmla="*/ 6761397 w 7136078"/>
              <a:gd name="connsiteY9" fmla="*/ 2942561 h 6153150"/>
              <a:gd name="connsiteX10" fmla="*/ 6652047 w 7136078"/>
              <a:gd name="connsiteY10" fmla="*/ 2326537 h 6153150"/>
              <a:gd name="connsiteX11" fmla="*/ 6457390 w 7136078"/>
              <a:gd name="connsiteY11" fmla="*/ 1495424 h 6153150"/>
              <a:gd name="connsiteX12" fmla="*/ 6276580 w 7136078"/>
              <a:gd name="connsiteY12" fmla="*/ 916615 h 6153150"/>
              <a:gd name="connsiteX13" fmla="*/ 5962650 w 7136078"/>
              <a:gd name="connsiteY13" fmla="*/ 542925 h 6153150"/>
              <a:gd name="connsiteX14" fmla="*/ 5486400 w 7136078"/>
              <a:gd name="connsiteY14" fmla="*/ 142875 h 6153150"/>
              <a:gd name="connsiteX15" fmla="*/ 3429000 w 7136078"/>
              <a:gd name="connsiteY15" fmla="*/ 0 h 6153150"/>
              <a:gd name="connsiteX16" fmla="*/ 1247775 w 7136078"/>
              <a:gd name="connsiteY16" fmla="*/ 9525 h 6153150"/>
              <a:gd name="connsiteX17" fmla="*/ 95250 w 7136078"/>
              <a:gd name="connsiteY17" fmla="*/ 314325 h 6153150"/>
              <a:gd name="connsiteX18" fmla="*/ 0 w 7136078"/>
              <a:gd name="connsiteY18" fmla="*/ 6153150 h 6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6078" h="6153150">
                <a:moveTo>
                  <a:pt x="0" y="6153150"/>
                </a:moveTo>
                <a:lnTo>
                  <a:pt x="1657350" y="6010275"/>
                </a:lnTo>
                <a:lnTo>
                  <a:pt x="3457575" y="6048375"/>
                </a:lnTo>
                <a:lnTo>
                  <a:pt x="6572250" y="5848350"/>
                </a:lnTo>
                <a:lnTo>
                  <a:pt x="7063089" y="5663831"/>
                </a:lnTo>
                <a:lnTo>
                  <a:pt x="6972552" y="5084356"/>
                </a:lnTo>
                <a:lnTo>
                  <a:pt x="7076142" y="4570228"/>
                </a:lnTo>
                <a:lnTo>
                  <a:pt x="6974153" y="3711649"/>
                </a:lnTo>
                <a:lnTo>
                  <a:pt x="7136078" y="3395773"/>
                </a:lnTo>
                <a:lnTo>
                  <a:pt x="6761397" y="2942561"/>
                </a:lnTo>
                <a:lnTo>
                  <a:pt x="6652047" y="2326537"/>
                </a:lnTo>
                <a:lnTo>
                  <a:pt x="6457390" y="1495424"/>
                </a:lnTo>
                <a:cubicBezTo>
                  <a:pt x="6278902" y="1345018"/>
                  <a:pt x="6204722" y="1173347"/>
                  <a:pt x="6276580" y="916615"/>
                </a:cubicBezTo>
                <a:lnTo>
                  <a:pt x="5962650" y="542925"/>
                </a:lnTo>
                <a:lnTo>
                  <a:pt x="5486400" y="142875"/>
                </a:lnTo>
                <a:lnTo>
                  <a:pt x="3429000" y="0"/>
                </a:lnTo>
                <a:lnTo>
                  <a:pt x="1247775" y="9525"/>
                </a:lnTo>
                <a:lnTo>
                  <a:pt x="95250" y="314325"/>
                </a:lnTo>
                <a:lnTo>
                  <a:pt x="0" y="6153150"/>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Major Flood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2" name="Freeform: Shape 61">
            <a:extLst>
              <a:ext uri="{FF2B5EF4-FFF2-40B4-BE49-F238E27FC236}">
                <a16:creationId xmlns:a16="http://schemas.microsoft.com/office/drawing/2014/main" id="{AAA3A5DA-4420-AF6D-5BD6-A59B12339ED6}"/>
              </a:ext>
            </a:extLst>
          </p:cNvPr>
          <p:cNvSpPr/>
          <p:nvPr/>
        </p:nvSpPr>
        <p:spPr>
          <a:xfrm>
            <a:off x="-176230" y="646494"/>
            <a:ext cx="7273935" cy="6153150"/>
          </a:xfrm>
          <a:custGeom>
            <a:avLst/>
            <a:gdLst>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9382125 w 11830050"/>
              <a:gd name="connsiteY5" fmla="*/ 5286375 h 6153150"/>
              <a:gd name="connsiteX6" fmla="*/ 11144250 w 11830050"/>
              <a:gd name="connsiteY6" fmla="*/ 5867400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9382125 w 11830050"/>
              <a:gd name="connsiteY5" fmla="*/ 5286375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772400 w 11830050"/>
              <a:gd name="connsiteY4" fmla="*/ 5514975 h 6153150"/>
              <a:gd name="connsiteX5" fmla="*/ 6972552 w 11830050"/>
              <a:gd name="connsiteY5" fmla="*/ 5084356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063089 w 11830050"/>
              <a:gd name="connsiteY4" fmla="*/ 5663831 h 6153150"/>
              <a:gd name="connsiteX5" fmla="*/ 6972552 w 11830050"/>
              <a:gd name="connsiteY5" fmla="*/ 5084356 h 6153150"/>
              <a:gd name="connsiteX6" fmla="*/ 7076142 w 11830050"/>
              <a:gd name="connsiteY6" fmla="*/ 4570228 h 6153150"/>
              <a:gd name="connsiteX7" fmla="*/ 11668125 w 11830050"/>
              <a:gd name="connsiteY7" fmla="*/ 5753100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830050"/>
              <a:gd name="connsiteY0" fmla="*/ 6153150 h 6153150"/>
              <a:gd name="connsiteX1" fmla="*/ 1657350 w 11830050"/>
              <a:gd name="connsiteY1" fmla="*/ 6010275 h 6153150"/>
              <a:gd name="connsiteX2" fmla="*/ 3457575 w 11830050"/>
              <a:gd name="connsiteY2" fmla="*/ 6048375 h 6153150"/>
              <a:gd name="connsiteX3" fmla="*/ 6572250 w 11830050"/>
              <a:gd name="connsiteY3" fmla="*/ 5848350 h 6153150"/>
              <a:gd name="connsiteX4" fmla="*/ 7063089 w 11830050"/>
              <a:gd name="connsiteY4" fmla="*/ 5663831 h 6153150"/>
              <a:gd name="connsiteX5" fmla="*/ 6972552 w 11830050"/>
              <a:gd name="connsiteY5" fmla="*/ 5084356 h 6153150"/>
              <a:gd name="connsiteX6" fmla="*/ 7076142 w 11830050"/>
              <a:gd name="connsiteY6" fmla="*/ 4570228 h 6153150"/>
              <a:gd name="connsiteX7" fmla="*/ 7370533 w 11830050"/>
              <a:gd name="connsiteY7" fmla="*/ 3615956 h 6153150"/>
              <a:gd name="connsiteX8" fmla="*/ 11830050 w 11830050"/>
              <a:gd name="connsiteY8" fmla="*/ 5086350 h 6153150"/>
              <a:gd name="connsiteX9" fmla="*/ 11163300 w 11830050"/>
              <a:gd name="connsiteY9" fmla="*/ 3771900 h 6153150"/>
              <a:gd name="connsiteX10" fmla="*/ 10668000 w 11830050"/>
              <a:gd name="connsiteY10" fmla="*/ 2028825 h 6153150"/>
              <a:gd name="connsiteX11" fmla="*/ 9753600 w 11830050"/>
              <a:gd name="connsiteY11" fmla="*/ 1038225 h 6153150"/>
              <a:gd name="connsiteX12" fmla="*/ 6829425 w 11830050"/>
              <a:gd name="connsiteY12" fmla="*/ 895350 h 6153150"/>
              <a:gd name="connsiteX13" fmla="*/ 5962650 w 11830050"/>
              <a:gd name="connsiteY13" fmla="*/ 542925 h 6153150"/>
              <a:gd name="connsiteX14" fmla="*/ 5486400 w 11830050"/>
              <a:gd name="connsiteY14" fmla="*/ 142875 h 6153150"/>
              <a:gd name="connsiteX15" fmla="*/ 3429000 w 11830050"/>
              <a:gd name="connsiteY15" fmla="*/ 0 h 6153150"/>
              <a:gd name="connsiteX16" fmla="*/ 1247775 w 11830050"/>
              <a:gd name="connsiteY16" fmla="*/ 9525 h 6153150"/>
              <a:gd name="connsiteX17" fmla="*/ 95250 w 11830050"/>
              <a:gd name="connsiteY17" fmla="*/ 314325 h 6153150"/>
              <a:gd name="connsiteX18" fmla="*/ 0 w 11830050"/>
              <a:gd name="connsiteY18" fmla="*/ 6153150 h 6153150"/>
              <a:gd name="connsiteX0" fmla="*/ 0 w 11163300"/>
              <a:gd name="connsiteY0" fmla="*/ 6153150 h 6153150"/>
              <a:gd name="connsiteX1" fmla="*/ 1657350 w 11163300"/>
              <a:gd name="connsiteY1" fmla="*/ 6010275 h 6153150"/>
              <a:gd name="connsiteX2" fmla="*/ 3457575 w 11163300"/>
              <a:gd name="connsiteY2" fmla="*/ 6048375 h 6153150"/>
              <a:gd name="connsiteX3" fmla="*/ 6572250 w 11163300"/>
              <a:gd name="connsiteY3" fmla="*/ 5848350 h 6153150"/>
              <a:gd name="connsiteX4" fmla="*/ 7063089 w 11163300"/>
              <a:gd name="connsiteY4" fmla="*/ 5663831 h 6153150"/>
              <a:gd name="connsiteX5" fmla="*/ 6972552 w 11163300"/>
              <a:gd name="connsiteY5" fmla="*/ 5084356 h 6153150"/>
              <a:gd name="connsiteX6" fmla="*/ 7076142 w 11163300"/>
              <a:gd name="connsiteY6" fmla="*/ 4570228 h 6153150"/>
              <a:gd name="connsiteX7" fmla="*/ 7370533 w 11163300"/>
              <a:gd name="connsiteY7" fmla="*/ 3615956 h 6153150"/>
              <a:gd name="connsiteX8" fmla="*/ 7511596 w 11163300"/>
              <a:gd name="connsiteY8" fmla="*/ 3353243 h 6153150"/>
              <a:gd name="connsiteX9" fmla="*/ 11163300 w 11163300"/>
              <a:gd name="connsiteY9" fmla="*/ 3771900 h 6153150"/>
              <a:gd name="connsiteX10" fmla="*/ 10668000 w 11163300"/>
              <a:gd name="connsiteY10" fmla="*/ 2028825 h 6153150"/>
              <a:gd name="connsiteX11" fmla="*/ 9753600 w 11163300"/>
              <a:gd name="connsiteY11" fmla="*/ 1038225 h 6153150"/>
              <a:gd name="connsiteX12" fmla="*/ 6829425 w 11163300"/>
              <a:gd name="connsiteY12" fmla="*/ 895350 h 6153150"/>
              <a:gd name="connsiteX13" fmla="*/ 5962650 w 11163300"/>
              <a:gd name="connsiteY13" fmla="*/ 542925 h 6153150"/>
              <a:gd name="connsiteX14" fmla="*/ 5486400 w 11163300"/>
              <a:gd name="connsiteY14" fmla="*/ 142875 h 6153150"/>
              <a:gd name="connsiteX15" fmla="*/ 3429000 w 11163300"/>
              <a:gd name="connsiteY15" fmla="*/ 0 h 6153150"/>
              <a:gd name="connsiteX16" fmla="*/ 1247775 w 11163300"/>
              <a:gd name="connsiteY16" fmla="*/ 9525 h 6153150"/>
              <a:gd name="connsiteX17" fmla="*/ 95250 w 11163300"/>
              <a:gd name="connsiteY17" fmla="*/ 314325 h 6153150"/>
              <a:gd name="connsiteX18" fmla="*/ 0 w 11163300"/>
              <a:gd name="connsiteY18" fmla="*/ 6153150 h 6153150"/>
              <a:gd name="connsiteX0" fmla="*/ 0 w 10668000"/>
              <a:gd name="connsiteY0" fmla="*/ 6153150 h 6153150"/>
              <a:gd name="connsiteX1" fmla="*/ 1657350 w 10668000"/>
              <a:gd name="connsiteY1" fmla="*/ 6010275 h 6153150"/>
              <a:gd name="connsiteX2" fmla="*/ 3457575 w 10668000"/>
              <a:gd name="connsiteY2" fmla="*/ 6048375 h 6153150"/>
              <a:gd name="connsiteX3" fmla="*/ 6572250 w 10668000"/>
              <a:gd name="connsiteY3" fmla="*/ 5848350 h 6153150"/>
              <a:gd name="connsiteX4" fmla="*/ 7063089 w 10668000"/>
              <a:gd name="connsiteY4" fmla="*/ 5663831 h 6153150"/>
              <a:gd name="connsiteX5" fmla="*/ 6972552 w 10668000"/>
              <a:gd name="connsiteY5" fmla="*/ 5084356 h 6153150"/>
              <a:gd name="connsiteX6" fmla="*/ 7076142 w 10668000"/>
              <a:gd name="connsiteY6" fmla="*/ 4570228 h 6153150"/>
              <a:gd name="connsiteX7" fmla="*/ 7370533 w 10668000"/>
              <a:gd name="connsiteY7" fmla="*/ 3615956 h 6153150"/>
              <a:gd name="connsiteX8" fmla="*/ 7511596 w 10668000"/>
              <a:gd name="connsiteY8" fmla="*/ 3353243 h 6153150"/>
              <a:gd name="connsiteX9" fmla="*/ 7867088 w 10668000"/>
              <a:gd name="connsiteY9" fmla="*/ 2623584 h 6153150"/>
              <a:gd name="connsiteX10" fmla="*/ 10668000 w 10668000"/>
              <a:gd name="connsiteY10" fmla="*/ 2028825 h 6153150"/>
              <a:gd name="connsiteX11" fmla="*/ 9753600 w 10668000"/>
              <a:gd name="connsiteY11" fmla="*/ 1038225 h 6153150"/>
              <a:gd name="connsiteX12" fmla="*/ 6829425 w 10668000"/>
              <a:gd name="connsiteY12" fmla="*/ 895350 h 6153150"/>
              <a:gd name="connsiteX13" fmla="*/ 5962650 w 10668000"/>
              <a:gd name="connsiteY13" fmla="*/ 542925 h 6153150"/>
              <a:gd name="connsiteX14" fmla="*/ 5486400 w 10668000"/>
              <a:gd name="connsiteY14" fmla="*/ 142875 h 6153150"/>
              <a:gd name="connsiteX15" fmla="*/ 3429000 w 10668000"/>
              <a:gd name="connsiteY15" fmla="*/ 0 h 6153150"/>
              <a:gd name="connsiteX16" fmla="*/ 1247775 w 10668000"/>
              <a:gd name="connsiteY16" fmla="*/ 9525 h 6153150"/>
              <a:gd name="connsiteX17" fmla="*/ 95250 w 10668000"/>
              <a:gd name="connsiteY17" fmla="*/ 314325 h 6153150"/>
              <a:gd name="connsiteX18" fmla="*/ 0 w 10668000"/>
              <a:gd name="connsiteY18" fmla="*/ 6153150 h 6153150"/>
              <a:gd name="connsiteX0" fmla="*/ 0 w 9753600"/>
              <a:gd name="connsiteY0" fmla="*/ 6153150 h 6153150"/>
              <a:gd name="connsiteX1" fmla="*/ 1657350 w 9753600"/>
              <a:gd name="connsiteY1" fmla="*/ 6010275 h 6153150"/>
              <a:gd name="connsiteX2" fmla="*/ 3457575 w 9753600"/>
              <a:gd name="connsiteY2" fmla="*/ 6048375 h 6153150"/>
              <a:gd name="connsiteX3" fmla="*/ 6572250 w 9753600"/>
              <a:gd name="connsiteY3" fmla="*/ 5848350 h 6153150"/>
              <a:gd name="connsiteX4" fmla="*/ 7063089 w 9753600"/>
              <a:gd name="connsiteY4" fmla="*/ 5663831 h 6153150"/>
              <a:gd name="connsiteX5" fmla="*/ 6972552 w 9753600"/>
              <a:gd name="connsiteY5" fmla="*/ 5084356 h 6153150"/>
              <a:gd name="connsiteX6" fmla="*/ 7076142 w 9753600"/>
              <a:gd name="connsiteY6" fmla="*/ 4570228 h 6153150"/>
              <a:gd name="connsiteX7" fmla="*/ 7370533 w 9753600"/>
              <a:gd name="connsiteY7" fmla="*/ 3615956 h 6153150"/>
              <a:gd name="connsiteX8" fmla="*/ 7511596 w 9753600"/>
              <a:gd name="connsiteY8" fmla="*/ 3353243 h 6153150"/>
              <a:gd name="connsiteX9" fmla="*/ 7867088 w 9753600"/>
              <a:gd name="connsiteY9" fmla="*/ 2623584 h 6153150"/>
              <a:gd name="connsiteX10" fmla="*/ 6777219 w 9753600"/>
              <a:gd name="connsiteY10" fmla="*/ 2294639 h 6153150"/>
              <a:gd name="connsiteX11" fmla="*/ 9753600 w 9753600"/>
              <a:gd name="connsiteY11" fmla="*/ 1038225 h 6153150"/>
              <a:gd name="connsiteX12" fmla="*/ 6829425 w 9753600"/>
              <a:gd name="connsiteY12" fmla="*/ 895350 h 6153150"/>
              <a:gd name="connsiteX13" fmla="*/ 5962650 w 9753600"/>
              <a:gd name="connsiteY13" fmla="*/ 542925 h 6153150"/>
              <a:gd name="connsiteX14" fmla="*/ 5486400 w 9753600"/>
              <a:gd name="connsiteY14" fmla="*/ 142875 h 6153150"/>
              <a:gd name="connsiteX15" fmla="*/ 3429000 w 9753600"/>
              <a:gd name="connsiteY15" fmla="*/ 0 h 6153150"/>
              <a:gd name="connsiteX16" fmla="*/ 1247775 w 9753600"/>
              <a:gd name="connsiteY16" fmla="*/ 9525 h 6153150"/>
              <a:gd name="connsiteX17" fmla="*/ 95250 w 9753600"/>
              <a:gd name="connsiteY17" fmla="*/ 314325 h 6153150"/>
              <a:gd name="connsiteX18" fmla="*/ 0 w 9753600"/>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829425 w 7867088"/>
              <a:gd name="connsiteY12" fmla="*/ 895350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812045 w 7867088"/>
              <a:gd name="connsiteY11" fmla="*/ 136783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777219 w 7867088"/>
              <a:gd name="connsiteY10" fmla="*/ 2294639 h 6153150"/>
              <a:gd name="connsiteX11" fmla="*/ 6457390 w 7867088"/>
              <a:gd name="connsiteY11" fmla="*/ 149542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867088"/>
              <a:gd name="connsiteY0" fmla="*/ 6153150 h 6153150"/>
              <a:gd name="connsiteX1" fmla="*/ 1657350 w 7867088"/>
              <a:gd name="connsiteY1" fmla="*/ 6010275 h 6153150"/>
              <a:gd name="connsiteX2" fmla="*/ 3457575 w 7867088"/>
              <a:gd name="connsiteY2" fmla="*/ 6048375 h 6153150"/>
              <a:gd name="connsiteX3" fmla="*/ 6572250 w 7867088"/>
              <a:gd name="connsiteY3" fmla="*/ 5848350 h 6153150"/>
              <a:gd name="connsiteX4" fmla="*/ 7063089 w 7867088"/>
              <a:gd name="connsiteY4" fmla="*/ 5663831 h 6153150"/>
              <a:gd name="connsiteX5" fmla="*/ 6972552 w 7867088"/>
              <a:gd name="connsiteY5" fmla="*/ 5084356 h 6153150"/>
              <a:gd name="connsiteX6" fmla="*/ 7076142 w 7867088"/>
              <a:gd name="connsiteY6" fmla="*/ 4570228 h 6153150"/>
              <a:gd name="connsiteX7" fmla="*/ 7370533 w 7867088"/>
              <a:gd name="connsiteY7" fmla="*/ 3615956 h 6153150"/>
              <a:gd name="connsiteX8" fmla="*/ 7511596 w 7867088"/>
              <a:gd name="connsiteY8" fmla="*/ 3353243 h 6153150"/>
              <a:gd name="connsiteX9" fmla="*/ 7867088 w 7867088"/>
              <a:gd name="connsiteY9" fmla="*/ 2623584 h 6153150"/>
              <a:gd name="connsiteX10" fmla="*/ 6652047 w 7867088"/>
              <a:gd name="connsiteY10" fmla="*/ 2326537 h 6153150"/>
              <a:gd name="connsiteX11" fmla="*/ 6457390 w 7867088"/>
              <a:gd name="connsiteY11" fmla="*/ 1495424 h 6153150"/>
              <a:gd name="connsiteX12" fmla="*/ 6276580 w 7867088"/>
              <a:gd name="connsiteY12" fmla="*/ 916615 h 6153150"/>
              <a:gd name="connsiteX13" fmla="*/ 5962650 w 7867088"/>
              <a:gd name="connsiteY13" fmla="*/ 542925 h 6153150"/>
              <a:gd name="connsiteX14" fmla="*/ 5486400 w 7867088"/>
              <a:gd name="connsiteY14" fmla="*/ 142875 h 6153150"/>
              <a:gd name="connsiteX15" fmla="*/ 3429000 w 7867088"/>
              <a:gd name="connsiteY15" fmla="*/ 0 h 6153150"/>
              <a:gd name="connsiteX16" fmla="*/ 1247775 w 7867088"/>
              <a:gd name="connsiteY16" fmla="*/ 9525 h 6153150"/>
              <a:gd name="connsiteX17" fmla="*/ 95250 w 7867088"/>
              <a:gd name="connsiteY17" fmla="*/ 314325 h 6153150"/>
              <a:gd name="connsiteX18" fmla="*/ 0 w 7867088"/>
              <a:gd name="connsiteY18" fmla="*/ 6153150 h 6153150"/>
              <a:gd name="connsiteX0" fmla="*/ 0 w 7511596"/>
              <a:gd name="connsiteY0" fmla="*/ 6153150 h 6153150"/>
              <a:gd name="connsiteX1" fmla="*/ 1657350 w 7511596"/>
              <a:gd name="connsiteY1" fmla="*/ 6010275 h 6153150"/>
              <a:gd name="connsiteX2" fmla="*/ 3457575 w 7511596"/>
              <a:gd name="connsiteY2" fmla="*/ 6048375 h 6153150"/>
              <a:gd name="connsiteX3" fmla="*/ 6572250 w 7511596"/>
              <a:gd name="connsiteY3" fmla="*/ 5848350 h 6153150"/>
              <a:gd name="connsiteX4" fmla="*/ 7063089 w 7511596"/>
              <a:gd name="connsiteY4" fmla="*/ 5663831 h 6153150"/>
              <a:gd name="connsiteX5" fmla="*/ 6972552 w 7511596"/>
              <a:gd name="connsiteY5" fmla="*/ 5084356 h 6153150"/>
              <a:gd name="connsiteX6" fmla="*/ 7076142 w 7511596"/>
              <a:gd name="connsiteY6" fmla="*/ 4570228 h 6153150"/>
              <a:gd name="connsiteX7" fmla="*/ 7370533 w 7511596"/>
              <a:gd name="connsiteY7" fmla="*/ 3615956 h 6153150"/>
              <a:gd name="connsiteX8" fmla="*/ 7511596 w 7511596"/>
              <a:gd name="connsiteY8" fmla="*/ 3353243 h 6153150"/>
              <a:gd name="connsiteX9" fmla="*/ 6761397 w 7511596"/>
              <a:gd name="connsiteY9" fmla="*/ 2942561 h 6153150"/>
              <a:gd name="connsiteX10" fmla="*/ 6652047 w 7511596"/>
              <a:gd name="connsiteY10" fmla="*/ 2326537 h 6153150"/>
              <a:gd name="connsiteX11" fmla="*/ 6457390 w 7511596"/>
              <a:gd name="connsiteY11" fmla="*/ 1495424 h 6153150"/>
              <a:gd name="connsiteX12" fmla="*/ 6276580 w 7511596"/>
              <a:gd name="connsiteY12" fmla="*/ 916615 h 6153150"/>
              <a:gd name="connsiteX13" fmla="*/ 5962650 w 7511596"/>
              <a:gd name="connsiteY13" fmla="*/ 542925 h 6153150"/>
              <a:gd name="connsiteX14" fmla="*/ 5486400 w 7511596"/>
              <a:gd name="connsiteY14" fmla="*/ 142875 h 6153150"/>
              <a:gd name="connsiteX15" fmla="*/ 3429000 w 7511596"/>
              <a:gd name="connsiteY15" fmla="*/ 0 h 6153150"/>
              <a:gd name="connsiteX16" fmla="*/ 1247775 w 7511596"/>
              <a:gd name="connsiteY16" fmla="*/ 9525 h 6153150"/>
              <a:gd name="connsiteX17" fmla="*/ 95250 w 7511596"/>
              <a:gd name="connsiteY17" fmla="*/ 314325 h 6153150"/>
              <a:gd name="connsiteX18" fmla="*/ 0 w 7511596"/>
              <a:gd name="connsiteY18" fmla="*/ 6153150 h 6153150"/>
              <a:gd name="connsiteX0" fmla="*/ 0 w 7370533"/>
              <a:gd name="connsiteY0" fmla="*/ 6153150 h 6153150"/>
              <a:gd name="connsiteX1" fmla="*/ 1657350 w 7370533"/>
              <a:gd name="connsiteY1" fmla="*/ 6010275 h 6153150"/>
              <a:gd name="connsiteX2" fmla="*/ 3457575 w 7370533"/>
              <a:gd name="connsiteY2" fmla="*/ 6048375 h 6153150"/>
              <a:gd name="connsiteX3" fmla="*/ 6572250 w 7370533"/>
              <a:gd name="connsiteY3" fmla="*/ 5848350 h 6153150"/>
              <a:gd name="connsiteX4" fmla="*/ 7063089 w 7370533"/>
              <a:gd name="connsiteY4" fmla="*/ 5663831 h 6153150"/>
              <a:gd name="connsiteX5" fmla="*/ 6972552 w 7370533"/>
              <a:gd name="connsiteY5" fmla="*/ 5084356 h 6153150"/>
              <a:gd name="connsiteX6" fmla="*/ 7076142 w 7370533"/>
              <a:gd name="connsiteY6" fmla="*/ 4570228 h 6153150"/>
              <a:gd name="connsiteX7" fmla="*/ 7370533 w 7370533"/>
              <a:gd name="connsiteY7" fmla="*/ 3615956 h 6153150"/>
              <a:gd name="connsiteX8" fmla="*/ 7136078 w 7370533"/>
              <a:gd name="connsiteY8" fmla="*/ 3395773 h 6153150"/>
              <a:gd name="connsiteX9" fmla="*/ 6761397 w 7370533"/>
              <a:gd name="connsiteY9" fmla="*/ 2942561 h 6153150"/>
              <a:gd name="connsiteX10" fmla="*/ 6652047 w 7370533"/>
              <a:gd name="connsiteY10" fmla="*/ 2326537 h 6153150"/>
              <a:gd name="connsiteX11" fmla="*/ 6457390 w 7370533"/>
              <a:gd name="connsiteY11" fmla="*/ 1495424 h 6153150"/>
              <a:gd name="connsiteX12" fmla="*/ 6276580 w 7370533"/>
              <a:gd name="connsiteY12" fmla="*/ 916615 h 6153150"/>
              <a:gd name="connsiteX13" fmla="*/ 5962650 w 7370533"/>
              <a:gd name="connsiteY13" fmla="*/ 542925 h 6153150"/>
              <a:gd name="connsiteX14" fmla="*/ 5486400 w 7370533"/>
              <a:gd name="connsiteY14" fmla="*/ 142875 h 6153150"/>
              <a:gd name="connsiteX15" fmla="*/ 3429000 w 7370533"/>
              <a:gd name="connsiteY15" fmla="*/ 0 h 6153150"/>
              <a:gd name="connsiteX16" fmla="*/ 1247775 w 7370533"/>
              <a:gd name="connsiteY16" fmla="*/ 9525 h 6153150"/>
              <a:gd name="connsiteX17" fmla="*/ 95250 w 7370533"/>
              <a:gd name="connsiteY17" fmla="*/ 314325 h 6153150"/>
              <a:gd name="connsiteX18" fmla="*/ 0 w 7370533"/>
              <a:gd name="connsiteY18" fmla="*/ 6153150 h 6153150"/>
              <a:gd name="connsiteX0" fmla="*/ 0 w 7136078"/>
              <a:gd name="connsiteY0" fmla="*/ 6153150 h 6153150"/>
              <a:gd name="connsiteX1" fmla="*/ 1657350 w 7136078"/>
              <a:gd name="connsiteY1" fmla="*/ 6010275 h 6153150"/>
              <a:gd name="connsiteX2" fmla="*/ 3457575 w 7136078"/>
              <a:gd name="connsiteY2" fmla="*/ 6048375 h 6153150"/>
              <a:gd name="connsiteX3" fmla="*/ 6572250 w 7136078"/>
              <a:gd name="connsiteY3" fmla="*/ 5848350 h 6153150"/>
              <a:gd name="connsiteX4" fmla="*/ 7063089 w 7136078"/>
              <a:gd name="connsiteY4" fmla="*/ 5663831 h 6153150"/>
              <a:gd name="connsiteX5" fmla="*/ 6972552 w 7136078"/>
              <a:gd name="connsiteY5" fmla="*/ 5084356 h 6153150"/>
              <a:gd name="connsiteX6" fmla="*/ 7076142 w 7136078"/>
              <a:gd name="connsiteY6" fmla="*/ 4570228 h 6153150"/>
              <a:gd name="connsiteX7" fmla="*/ 6974153 w 7136078"/>
              <a:gd name="connsiteY7" fmla="*/ 3711649 h 6153150"/>
              <a:gd name="connsiteX8" fmla="*/ 7136078 w 7136078"/>
              <a:gd name="connsiteY8" fmla="*/ 3395773 h 6153150"/>
              <a:gd name="connsiteX9" fmla="*/ 6761397 w 7136078"/>
              <a:gd name="connsiteY9" fmla="*/ 2942561 h 6153150"/>
              <a:gd name="connsiteX10" fmla="*/ 6652047 w 7136078"/>
              <a:gd name="connsiteY10" fmla="*/ 2326537 h 6153150"/>
              <a:gd name="connsiteX11" fmla="*/ 6457390 w 7136078"/>
              <a:gd name="connsiteY11" fmla="*/ 1495424 h 6153150"/>
              <a:gd name="connsiteX12" fmla="*/ 6276580 w 7136078"/>
              <a:gd name="connsiteY12" fmla="*/ 916615 h 6153150"/>
              <a:gd name="connsiteX13" fmla="*/ 5962650 w 7136078"/>
              <a:gd name="connsiteY13" fmla="*/ 542925 h 6153150"/>
              <a:gd name="connsiteX14" fmla="*/ 5486400 w 7136078"/>
              <a:gd name="connsiteY14" fmla="*/ 142875 h 6153150"/>
              <a:gd name="connsiteX15" fmla="*/ 3429000 w 7136078"/>
              <a:gd name="connsiteY15" fmla="*/ 0 h 6153150"/>
              <a:gd name="connsiteX16" fmla="*/ 1247775 w 7136078"/>
              <a:gd name="connsiteY16" fmla="*/ 9525 h 6153150"/>
              <a:gd name="connsiteX17" fmla="*/ 95250 w 7136078"/>
              <a:gd name="connsiteY17" fmla="*/ 314325 h 6153150"/>
              <a:gd name="connsiteX18" fmla="*/ 0 w 7136078"/>
              <a:gd name="connsiteY18" fmla="*/ 6153150 h 6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6078" h="6153150">
                <a:moveTo>
                  <a:pt x="0" y="6153150"/>
                </a:moveTo>
                <a:lnTo>
                  <a:pt x="1657350" y="6010275"/>
                </a:lnTo>
                <a:lnTo>
                  <a:pt x="3457575" y="6048375"/>
                </a:lnTo>
                <a:lnTo>
                  <a:pt x="6572250" y="5848350"/>
                </a:lnTo>
                <a:lnTo>
                  <a:pt x="7063089" y="5663831"/>
                </a:lnTo>
                <a:lnTo>
                  <a:pt x="6972552" y="5084356"/>
                </a:lnTo>
                <a:lnTo>
                  <a:pt x="7076142" y="4570228"/>
                </a:lnTo>
                <a:lnTo>
                  <a:pt x="6974153" y="3711649"/>
                </a:lnTo>
                <a:lnTo>
                  <a:pt x="7136078" y="3395773"/>
                </a:lnTo>
                <a:lnTo>
                  <a:pt x="6761397" y="2942561"/>
                </a:lnTo>
                <a:lnTo>
                  <a:pt x="6652047" y="2326537"/>
                </a:lnTo>
                <a:lnTo>
                  <a:pt x="6457390" y="1495424"/>
                </a:lnTo>
                <a:cubicBezTo>
                  <a:pt x="6278902" y="1345018"/>
                  <a:pt x="6204722" y="1173347"/>
                  <a:pt x="6276580" y="916615"/>
                </a:cubicBezTo>
                <a:lnTo>
                  <a:pt x="5962650" y="542925"/>
                </a:lnTo>
                <a:lnTo>
                  <a:pt x="5486400" y="142875"/>
                </a:lnTo>
                <a:lnTo>
                  <a:pt x="3429000" y="0"/>
                </a:lnTo>
                <a:lnTo>
                  <a:pt x="1247775" y="9525"/>
                </a:lnTo>
                <a:lnTo>
                  <a:pt x="95250" y="314325"/>
                </a:lnTo>
                <a:lnTo>
                  <a:pt x="0" y="6153150"/>
                </a:lnTo>
                <a:close/>
              </a:path>
            </a:pathLst>
          </a:custGeom>
          <a:solidFill>
            <a:srgbClr val="00B0F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Major Flood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6" name="Oval 25">
            <a:extLst>
              <a:ext uri="{FF2B5EF4-FFF2-40B4-BE49-F238E27FC236}">
                <a16:creationId xmlns:a16="http://schemas.microsoft.com/office/drawing/2014/main" id="{4809D905-7CBE-D864-31E2-059E5462C0C5}"/>
              </a:ext>
            </a:extLst>
          </p:cNvPr>
          <p:cNvSpPr/>
          <p:nvPr/>
        </p:nvSpPr>
        <p:spPr>
          <a:xfrm>
            <a:off x="2391765" y="1767746"/>
            <a:ext cx="3171735" cy="1482257"/>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68" name="Oval 67">
            <a:extLst>
              <a:ext uri="{FF2B5EF4-FFF2-40B4-BE49-F238E27FC236}">
                <a16:creationId xmlns:a16="http://schemas.microsoft.com/office/drawing/2014/main" id="{BB2B4E2C-CE5B-EE25-315F-628935BE05A6}"/>
              </a:ext>
            </a:extLst>
          </p:cNvPr>
          <p:cNvSpPr/>
          <p:nvPr/>
        </p:nvSpPr>
        <p:spPr>
          <a:xfrm>
            <a:off x="2332513" y="3491238"/>
            <a:ext cx="1028210" cy="667029"/>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70" name="Oval 69">
            <a:extLst>
              <a:ext uri="{FF2B5EF4-FFF2-40B4-BE49-F238E27FC236}">
                <a16:creationId xmlns:a16="http://schemas.microsoft.com/office/drawing/2014/main" id="{A0FAD95E-9BDD-0317-D296-3F1490012278}"/>
              </a:ext>
            </a:extLst>
          </p:cNvPr>
          <p:cNvSpPr/>
          <p:nvPr/>
        </p:nvSpPr>
        <p:spPr>
          <a:xfrm>
            <a:off x="2048206" y="4419163"/>
            <a:ext cx="1334038" cy="1334359"/>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72" name="Oval 71">
            <a:extLst>
              <a:ext uri="{FF2B5EF4-FFF2-40B4-BE49-F238E27FC236}">
                <a16:creationId xmlns:a16="http://schemas.microsoft.com/office/drawing/2014/main" id="{F9894AF2-F935-85FD-73FA-80214764F33B}"/>
              </a:ext>
            </a:extLst>
          </p:cNvPr>
          <p:cNvSpPr/>
          <p:nvPr/>
        </p:nvSpPr>
        <p:spPr>
          <a:xfrm>
            <a:off x="3676463" y="4310720"/>
            <a:ext cx="2300265" cy="1227107"/>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73" name="Oval 72">
            <a:extLst>
              <a:ext uri="{FF2B5EF4-FFF2-40B4-BE49-F238E27FC236}">
                <a16:creationId xmlns:a16="http://schemas.microsoft.com/office/drawing/2014/main" id="{AF77C9E9-C2BF-586A-69BA-C67DC7D9FFF5}"/>
              </a:ext>
            </a:extLst>
          </p:cNvPr>
          <p:cNvSpPr/>
          <p:nvPr/>
        </p:nvSpPr>
        <p:spPr>
          <a:xfrm>
            <a:off x="5615666" y="2094639"/>
            <a:ext cx="728108" cy="888767"/>
          </a:xfrm>
          <a:prstGeom prst="ellipse">
            <a:avLst/>
          </a:prstGeom>
          <a:noFill/>
          <a:ln w="571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74" name="TextBox 73">
            <a:extLst>
              <a:ext uri="{FF2B5EF4-FFF2-40B4-BE49-F238E27FC236}">
                <a16:creationId xmlns:a16="http://schemas.microsoft.com/office/drawing/2014/main" id="{4DE58D4A-D937-5C0C-FBE7-8945A9E4418D}"/>
              </a:ext>
            </a:extLst>
          </p:cNvPr>
          <p:cNvSpPr txBox="1"/>
          <p:nvPr/>
        </p:nvSpPr>
        <p:spPr>
          <a:xfrm>
            <a:off x="9942894" y="1773006"/>
            <a:ext cx="1994228" cy="3416320"/>
          </a:xfrm>
          <a:prstGeom prst="rect">
            <a:avLst/>
          </a:prstGeom>
          <a:noFill/>
        </p:spPr>
        <p:txBody>
          <a:bodyPr wrap="square" rtlCol="0">
            <a:spAutoFit/>
          </a:bodyPr>
          <a:lstStyle/>
          <a:p>
            <a:pPr marL="285750" indent="-285750">
              <a:buFont typeface="Arial" panose="020B0604020202020204" pitchFamily="34" charset="0"/>
              <a:buChar char="•"/>
            </a:pPr>
            <a:r>
              <a:rPr lang="en-GB" dirty="0"/>
              <a:t>Loss of all 6 diesel tanks (major accident)</a:t>
            </a:r>
          </a:p>
          <a:p>
            <a:pPr marL="285750" indent="-285750">
              <a:buFont typeface="Arial" panose="020B0604020202020204" pitchFamily="34" charset="0"/>
              <a:buChar char="•"/>
            </a:pPr>
            <a:r>
              <a:rPr lang="en-GB" dirty="0"/>
              <a:t>Loss of import and export pumps</a:t>
            </a:r>
          </a:p>
          <a:p>
            <a:pPr marL="285750" indent="-285750">
              <a:buFont typeface="Arial" panose="020B0604020202020204" pitchFamily="34" charset="0"/>
              <a:buChar char="•"/>
            </a:pPr>
            <a:r>
              <a:rPr lang="en-GB" dirty="0"/>
              <a:t>Loss of electricity </a:t>
            </a:r>
          </a:p>
          <a:p>
            <a:pPr marL="285750" indent="-285750">
              <a:buFont typeface="Arial" panose="020B0604020202020204" pitchFamily="34" charset="0"/>
              <a:buChar char="•"/>
            </a:pPr>
            <a:r>
              <a:rPr lang="en-GB" dirty="0"/>
              <a:t>Loss of site access</a:t>
            </a:r>
          </a:p>
          <a:p>
            <a:pPr marL="285750" indent="-285750">
              <a:buFont typeface="Arial" panose="020B0604020202020204" pitchFamily="34" charset="0"/>
              <a:buChar char="•"/>
            </a:pPr>
            <a:r>
              <a:rPr lang="en-GB" dirty="0"/>
              <a:t>Loss of road tanker </a:t>
            </a:r>
          </a:p>
        </p:txBody>
      </p:sp>
      <p:sp>
        <p:nvSpPr>
          <p:cNvPr id="75" name="Title 1">
            <a:extLst>
              <a:ext uri="{FF2B5EF4-FFF2-40B4-BE49-F238E27FC236}">
                <a16:creationId xmlns:a16="http://schemas.microsoft.com/office/drawing/2014/main" id="{003F1489-189D-987C-E51B-010F905AE691}"/>
              </a:ext>
            </a:extLst>
          </p:cNvPr>
          <p:cNvSpPr txBox="1">
            <a:spLocks/>
          </p:cNvSpPr>
          <p:nvPr/>
        </p:nvSpPr>
        <p:spPr>
          <a:xfrm>
            <a:off x="9322507" y="792913"/>
            <a:ext cx="2941162" cy="731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sz="2800" i="1" dirty="0"/>
              <a:t>Debris Risk?</a:t>
            </a:r>
          </a:p>
        </p:txBody>
      </p:sp>
      <p:sp>
        <p:nvSpPr>
          <p:cNvPr id="77" name="Freeform: Shape 76">
            <a:extLst>
              <a:ext uri="{FF2B5EF4-FFF2-40B4-BE49-F238E27FC236}">
                <a16:creationId xmlns:a16="http://schemas.microsoft.com/office/drawing/2014/main" id="{34E1E7E4-6CC5-DFEC-B890-DA4670674F8C}"/>
              </a:ext>
            </a:extLst>
          </p:cNvPr>
          <p:cNvSpPr/>
          <p:nvPr/>
        </p:nvSpPr>
        <p:spPr>
          <a:xfrm rot="2350322">
            <a:off x="638265" y="3921520"/>
            <a:ext cx="1541982" cy="398005"/>
          </a:xfrm>
          <a:custGeom>
            <a:avLst/>
            <a:gdLst>
              <a:gd name="connsiteX0" fmla="*/ 667657 w 2757714"/>
              <a:gd name="connsiteY0" fmla="*/ 246743 h 928914"/>
              <a:gd name="connsiteX1" fmla="*/ 1988457 w 2757714"/>
              <a:gd name="connsiteY1" fmla="*/ 246743 h 928914"/>
              <a:gd name="connsiteX2" fmla="*/ 1756229 w 2757714"/>
              <a:gd name="connsiteY2" fmla="*/ 0 h 928914"/>
              <a:gd name="connsiteX3" fmla="*/ 2133600 w 2757714"/>
              <a:gd name="connsiteY3" fmla="*/ 232229 h 928914"/>
              <a:gd name="connsiteX4" fmla="*/ 2757714 w 2757714"/>
              <a:gd name="connsiteY4" fmla="*/ 232229 h 928914"/>
              <a:gd name="connsiteX5" fmla="*/ 2757714 w 2757714"/>
              <a:gd name="connsiteY5" fmla="*/ 696686 h 928914"/>
              <a:gd name="connsiteX6" fmla="*/ 1219200 w 2757714"/>
              <a:gd name="connsiteY6" fmla="*/ 696686 h 928914"/>
              <a:gd name="connsiteX7" fmla="*/ 986972 w 2757714"/>
              <a:gd name="connsiteY7" fmla="*/ 928914 h 928914"/>
              <a:gd name="connsiteX8" fmla="*/ 725714 w 2757714"/>
              <a:gd name="connsiteY8" fmla="*/ 667656 h 928914"/>
              <a:gd name="connsiteX9" fmla="*/ 0 w 2757714"/>
              <a:gd name="connsiteY9" fmla="*/ 667656 h 928914"/>
              <a:gd name="connsiteX10" fmla="*/ 0 w 2757714"/>
              <a:gd name="connsiteY10" fmla="*/ 217714 h 928914"/>
              <a:gd name="connsiteX11" fmla="*/ 667657 w 2757714"/>
              <a:gd name="connsiteY11" fmla="*/ 246743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7714" h="928914">
                <a:moveTo>
                  <a:pt x="667657" y="246743"/>
                </a:moveTo>
                <a:lnTo>
                  <a:pt x="1988457" y="246743"/>
                </a:lnTo>
                <a:lnTo>
                  <a:pt x="1756229" y="0"/>
                </a:lnTo>
                <a:lnTo>
                  <a:pt x="2133600" y="232229"/>
                </a:lnTo>
                <a:lnTo>
                  <a:pt x="2757714" y="232229"/>
                </a:lnTo>
                <a:lnTo>
                  <a:pt x="2757714" y="696686"/>
                </a:lnTo>
                <a:lnTo>
                  <a:pt x="1219200" y="696686"/>
                </a:lnTo>
                <a:lnTo>
                  <a:pt x="986972" y="928914"/>
                </a:lnTo>
                <a:lnTo>
                  <a:pt x="725714" y="667656"/>
                </a:lnTo>
                <a:lnTo>
                  <a:pt x="0" y="667656"/>
                </a:lnTo>
                <a:lnTo>
                  <a:pt x="0" y="217714"/>
                </a:lnTo>
                <a:lnTo>
                  <a:pt x="667657" y="246743"/>
                </a:lnTo>
                <a:close/>
              </a:path>
            </a:pathLst>
          </a:custGeom>
          <a:solidFill>
            <a:srgbClr val="996633"/>
          </a:solidFill>
          <a:ln>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8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2" grpId="0" animBg="1"/>
      <p:bldP spid="26" grpId="0" animBg="1"/>
      <p:bldP spid="68" grpId="0" animBg="1"/>
      <p:bldP spid="70" grpId="0" animBg="1"/>
      <p:bldP spid="72" grpId="0" animBg="1"/>
      <p:bldP spid="73" grpId="0" animBg="1"/>
      <p:bldP spid="74" grpId="0"/>
      <p:bldP spid="75" grpId="0"/>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2950276" y="-2394535"/>
            <a:ext cx="6147740" cy="1236587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13" name="Freeform: Shape 112">
            <a:extLst>
              <a:ext uri="{FF2B5EF4-FFF2-40B4-BE49-F238E27FC236}">
                <a16:creationId xmlns:a16="http://schemas.microsoft.com/office/drawing/2014/main" id="{004D1909-F8B9-FA14-5385-23199717376E}"/>
              </a:ext>
            </a:extLst>
          </p:cNvPr>
          <p:cNvSpPr/>
          <p:nvPr/>
        </p:nvSpPr>
        <p:spPr>
          <a:xfrm>
            <a:off x="7401666" y="-130629"/>
            <a:ext cx="4895426" cy="4267200"/>
          </a:xfrm>
          <a:custGeom>
            <a:avLst/>
            <a:gdLst>
              <a:gd name="connsiteX0" fmla="*/ 246743 w 5181600"/>
              <a:gd name="connsiteY0" fmla="*/ 261258 h 4267200"/>
              <a:gd name="connsiteX1" fmla="*/ 145143 w 5181600"/>
              <a:gd name="connsiteY1" fmla="*/ 377372 h 4267200"/>
              <a:gd name="connsiteX2" fmla="*/ 0 w 5181600"/>
              <a:gd name="connsiteY2" fmla="*/ 420915 h 4267200"/>
              <a:gd name="connsiteX3" fmla="*/ 116114 w 5181600"/>
              <a:gd name="connsiteY3" fmla="*/ 812800 h 4267200"/>
              <a:gd name="connsiteX4" fmla="*/ 188686 w 5181600"/>
              <a:gd name="connsiteY4" fmla="*/ 1248229 h 4267200"/>
              <a:gd name="connsiteX5" fmla="*/ 653143 w 5181600"/>
              <a:gd name="connsiteY5" fmla="*/ 1712686 h 4267200"/>
              <a:gd name="connsiteX6" fmla="*/ 1233714 w 5181600"/>
              <a:gd name="connsiteY6" fmla="*/ 1915886 h 4267200"/>
              <a:gd name="connsiteX7" fmla="*/ 2307771 w 5181600"/>
              <a:gd name="connsiteY7" fmla="*/ 2119086 h 4267200"/>
              <a:gd name="connsiteX8" fmla="*/ 3730171 w 5181600"/>
              <a:gd name="connsiteY8" fmla="*/ 2293258 h 4267200"/>
              <a:gd name="connsiteX9" fmla="*/ 4296228 w 5181600"/>
              <a:gd name="connsiteY9" fmla="*/ 2540000 h 4267200"/>
              <a:gd name="connsiteX10" fmla="*/ 4586514 w 5181600"/>
              <a:gd name="connsiteY10" fmla="*/ 2975429 h 4267200"/>
              <a:gd name="connsiteX11" fmla="*/ 4789714 w 5181600"/>
              <a:gd name="connsiteY11" fmla="*/ 3454400 h 4267200"/>
              <a:gd name="connsiteX12" fmla="*/ 4847771 w 5181600"/>
              <a:gd name="connsiteY12" fmla="*/ 4165600 h 4267200"/>
              <a:gd name="connsiteX13" fmla="*/ 5181600 w 5181600"/>
              <a:gd name="connsiteY13" fmla="*/ 4267200 h 4267200"/>
              <a:gd name="connsiteX14" fmla="*/ 5065486 w 5181600"/>
              <a:gd name="connsiteY14" fmla="*/ 14515 h 4267200"/>
              <a:gd name="connsiteX15" fmla="*/ 188686 w 5181600"/>
              <a:gd name="connsiteY15" fmla="*/ 0 h 4267200"/>
              <a:gd name="connsiteX16" fmla="*/ 217714 w 5181600"/>
              <a:gd name="connsiteY16" fmla="*/ 304800 h 4267200"/>
              <a:gd name="connsiteX17" fmla="*/ 246743 w 5181600"/>
              <a:gd name="connsiteY17" fmla="*/ 261258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1600" h="4267200">
                <a:moveTo>
                  <a:pt x="246743" y="261258"/>
                </a:moveTo>
                <a:lnTo>
                  <a:pt x="145143" y="377372"/>
                </a:lnTo>
                <a:lnTo>
                  <a:pt x="0" y="420915"/>
                </a:lnTo>
                <a:lnTo>
                  <a:pt x="116114" y="812800"/>
                </a:lnTo>
                <a:lnTo>
                  <a:pt x="188686" y="1248229"/>
                </a:lnTo>
                <a:lnTo>
                  <a:pt x="653143" y="1712686"/>
                </a:lnTo>
                <a:lnTo>
                  <a:pt x="1233714" y="1915886"/>
                </a:lnTo>
                <a:lnTo>
                  <a:pt x="2307771" y="2119086"/>
                </a:lnTo>
                <a:lnTo>
                  <a:pt x="3730171" y="2293258"/>
                </a:lnTo>
                <a:lnTo>
                  <a:pt x="4296228" y="2540000"/>
                </a:lnTo>
                <a:lnTo>
                  <a:pt x="4586514" y="2975429"/>
                </a:lnTo>
                <a:lnTo>
                  <a:pt x="4789714" y="3454400"/>
                </a:lnTo>
                <a:lnTo>
                  <a:pt x="4847771" y="4165600"/>
                </a:lnTo>
                <a:lnTo>
                  <a:pt x="5181600" y="4267200"/>
                </a:lnTo>
                <a:lnTo>
                  <a:pt x="5065486" y="14515"/>
                </a:lnTo>
                <a:lnTo>
                  <a:pt x="188686" y="0"/>
                </a:lnTo>
                <a:lnTo>
                  <a:pt x="217714" y="304800"/>
                </a:lnTo>
                <a:lnTo>
                  <a:pt x="246743" y="261258"/>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Freeform: Shape 305">
            <a:extLst>
              <a:ext uri="{FF2B5EF4-FFF2-40B4-BE49-F238E27FC236}">
                <a16:creationId xmlns:a16="http://schemas.microsoft.com/office/drawing/2014/main" id="{2A2F5C9E-3C10-79AC-55CF-F922DC67B363}"/>
              </a:ext>
            </a:extLst>
          </p:cNvPr>
          <p:cNvSpPr/>
          <p:nvPr/>
        </p:nvSpPr>
        <p:spPr>
          <a:xfrm>
            <a:off x="7429500" y="368300"/>
            <a:ext cx="4851818" cy="3860800"/>
          </a:xfrm>
          <a:custGeom>
            <a:avLst/>
            <a:gdLst>
              <a:gd name="connsiteX0" fmla="*/ 4826000 w 4914900"/>
              <a:gd name="connsiteY0" fmla="*/ 3822700 h 3860800"/>
              <a:gd name="connsiteX1" fmla="*/ 4584700 w 4914900"/>
              <a:gd name="connsiteY1" fmla="*/ 3733800 h 3860800"/>
              <a:gd name="connsiteX2" fmla="*/ 4546600 w 4914900"/>
              <a:gd name="connsiteY2" fmla="*/ 3009900 h 3860800"/>
              <a:gd name="connsiteX3" fmla="*/ 4114800 w 4914900"/>
              <a:gd name="connsiteY3" fmla="*/ 2171700 h 3860800"/>
              <a:gd name="connsiteX4" fmla="*/ 3759200 w 4914900"/>
              <a:gd name="connsiteY4" fmla="*/ 1955800 h 3860800"/>
              <a:gd name="connsiteX5" fmla="*/ 3543300 w 4914900"/>
              <a:gd name="connsiteY5" fmla="*/ 1917700 h 3860800"/>
              <a:gd name="connsiteX6" fmla="*/ 2476500 w 4914900"/>
              <a:gd name="connsiteY6" fmla="*/ 1676400 h 3860800"/>
              <a:gd name="connsiteX7" fmla="*/ 1676400 w 4914900"/>
              <a:gd name="connsiteY7" fmla="*/ 1600200 h 3860800"/>
              <a:gd name="connsiteX8" fmla="*/ 1143000 w 4914900"/>
              <a:gd name="connsiteY8" fmla="*/ 1485900 h 3860800"/>
              <a:gd name="connsiteX9" fmla="*/ 787400 w 4914900"/>
              <a:gd name="connsiteY9" fmla="*/ 1409700 h 3860800"/>
              <a:gd name="connsiteX10" fmla="*/ 165100 w 4914900"/>
              <a:gd name="connsiteY10" fmla="*/ 850900 h 3860800"/>
              <a:gd name="connsiteX11" fmla="*/ 0 w 4914900"/>
              <a:gd name="connsiteY11" fmla="*/ 444500 h 3860800"/>
              <a:gd name="connsiteX12" fmla="*/ 12700 w 4914900"/>
              <a:gd name="connsiteY12" fmla="*/ 0 h 3860800"/>
              <a:gd name="connsiteX13" fmla="*/ 952500 w 4914900"/>
              <a:gd name="connsiteY13" fmla="*/ 736600 h 3860800"/>
              <a:gd name="connsiteX14" fmla="*/ 1244600 w 4914900"/>
              <a:gd name="connsiteY14" fmla="*/ 1079500 h 3860800"/>
              <a:gd name="connsiteX15" fmla="*/ 1778000 w 4914900"/>
              <a:gd name="connsiteY15" fmla="*/ 1244600 h 3860800"/>
              <a:gd name="connsiteX16" fmla="*/ 2413000 w 4914900"/>
              <a:gd name="connsiteY16" fmla="*/ 1320800 h 3860800"/>
              <a:gd name="connsiteX17" fmla="*/ 2984500 w 4914900"/>
              <a:gd name="connsiteY17" fmla="*/ 1409700 h 3860800"/>
              <a:gd name="connsiteX18" fmla="*/ 3479800 w 4914900"/>
              <a:gd name="connsiteY18" fmla="*/ 1587500 h 3860800"/>
              <a:gd name="connsiteX19" fmla="*/ 3911600 w 4914900"/>
              <a:gd name="connsiteY19" fmla="*/ 1828800 h 3860800"/>
              <a:gd name="connsiteX20" fmla="*/ 4483100 w 4914900"/>
              <a:gd name="connsiteY20" fmla="*/ 2197100 h 3860800"/>
              <a:gd name="connsiteX21" fmla="*/ 4876800 w 4914900"/>
              <a:gd name="connsiteY21" fmla="*/ 2527300 h 3860800"/>
              <a:gd name="connsiteX22" fmla="*/ 4914900 w 4914900"/>
              <a:gd name="connsiteY22" fmla="*/ 3860800 h 3860800"/>
              <a:gd name="connsiteX23" fmla="*/ 4584700 w 4914900"/>
              <a:gd name="connsiteY23" fmla="*/ 3695700 h 3860800"/>
              <a:gd name="connsiteX24" fmla="*/ 4572000 w 4914900"/>
              <a:gd name="connsiteY24" fmla="*/ 37211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4900" h="3860800">
                <a:moveTo>
                  <a:pt x="4826000" y="3822700"/>
                </a:moveTo>
                <a:lnTo>
                  <a:pt x="4584700" y="3733800"/>
                </a:lnTo>
                <a:lnTo>
                  <a:pt x="4546600" y="3009900"/>
                </a:lnTo>
                <a:lnTo>
                  <a:pt x="4114800" y="2171700"/>
                </a:lnTo>
                <a:lnTo>
                  <a:pt x="3759200" y="1955800"/>
                </a:lnTo>
                <a:lnTo>
                  <a:pt x="3543300" y="1917700"/>
                </a:lnTo>
                <a:lnTo>
                  <a:pt x="2476500" y="1676400"/>
                </a:lnTo>
                <a:lnTo>
                  <a:pt x="1676400" y="1600200"/>
                </a:lnTo>
                <a:lnTo>
                  <a:pt x="1143000" y="1485900"/>
                </a:lnTo>
                <a:lnTo>
                  <a:pt x="787400" y="1409700"/>
                </a:lnTo>
                <a:lnTo>
                  <a:pt x="165100" y="850900"/>
                </a:lnTo>
                <a:lnTo>
                  <a:pt x="0" y="444500"/>
                </a:lnTo>
                <a:lnTo>
                  <a:pt x="12700" y="0"/>
                </a:lnTo>
                <a:lnTo>
                  <a:pt x="952500" y="736600"/>
                </a:lnTo>
                <a:lnTo>
                  <a:pt x="1244600" y="1079500"/>
                </a:lnTo>
                <a:lnTo>
                  <a:pt x="1778000" y="1244600"/>
                </a:lnTo>
                <a:lnTo>
                  <a:pt x="2413000" y="1320800"/>
                </a:lnTo>
                <a:lnTo>
                  <a:pt x="2984500" y="1409700"/>
                </a:lnTo>
                <a:lnTo>
                  <a:pt x="3479800" y="1587500"/>
                </a:lnTo>
                <a:lnTo>
                  <a:pt x="3911600" y="1828800"/>
                </a:lnTo>
                <a:lnTo>
                  <a:pt x="4483100" y="2197100"/>
                </a:lnTo>
                <a:lnTo>
                  <a:pt x="4876800" y="2527300"/>
                </a:lnTo>
                <a:lnTo>
                  <a:pt x="4914900" y="3860800"/>
                </a:lnTo>
                <a:lnTo>
                  <a:pt x="4584700" y="3695700"/>
                </a:lnTo>
                <a:lnTo>
                  <a:pt x="4572000" y="3721100"/>
                </a:lnTo>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E8D504-A6B1-EB1E-D674-BFF373CDF0AF}"/>
              </a:ext>
            </a:extLst>
          </p:cNvPr>
          <p:cNvSpPr/>
          <p:nvPr/>
        </p:nvSpPr>
        <p:spPr>
          <a:xfrm>
            <a:off x="-187141" y="-59028"/>
            <a:ext cx="7622631" cy="769288"/>
          </a:xfrm>
          <a:prstGeom prst="rect">
            <a:avLst/>
          </a:pr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4585BE15-18E4-ADBF-C1DB-BEA1D9F03A21}"/>
              </a:ext>
            </a:extLst>
          </p:cNvPr>
          <p:cNvSpPr/>
          <p:nvPr/>
        </p:nvSpPr>
        <p:spPr>
          <a:xfrm>
            <a:off x="-241208" y="682984"/>
            <a:ext cx="2459330" cy="1591790"/>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135" name="Freeform: Shape 134">
            <a:extLst>
              <a:ext uri="{FF2B5EF4-FFF2-40B4-BE49-F238E27FC236}">
                <a16:creationId xmlns:a16="http://schemas.microsoft.com/office/drawing/2014/main" id="{05F80227-0EEE-9CAD-23C7-299DCE9F1FA1}"/>
              </a:ext>
            </a:extLst>
          </p:cNvPr>
          <p:cNvSpPr/>
          <p:nvPr/>
        </p:nvSpPr>
        <p:spPr>
          <a:xfrm>
            <a:off x="6093724" y="2320120"/>
            <a:ext cx="805219" cy="1005172"/>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49" name="Freeform: Shape 48">
            <a:extLst>
              <a:ext uri="{FF2B5EF4-FFF2-40B4-BE49-F238E27FC236}">
                <a16:creationId xmlns:a16="http://schemas.microsoft.com/office/drawing/2014/main" id="{1620A50C-E67F-4BCF-ADAD-D989AA6DCF7B}"/>
              </a:ext>
            </a:extLst>
          </p:cNvPr>
          <p:cNvSpPr/>
          <p:nvPr/>
        </p:nvSpPr>
        <p:spPr>
          <a:xfrm>
            <a:off x="2943544" y="13659"/>
            <a:ext cx="953727" cy="7216148"/>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4" name="Freeform: Shape 53">
            <a:extLst>
              <a:ext uri="{FF2B5EF4-FFF2-40B4-BE49-F238E27FC236}">
                <a16:creationId xmlns:a16="http://schemas.microsoft.com/office/drawing/2014/main" id="{BC988239-C19D-E2EE-8AD7-A6E589F2D3CD}"/>
              </a:ext>
            </a:extLst>
          </p:cNvPr>
          <p:cNvSpPr/>
          <p:nvPr/>
        </p:nvSpPr>
        <p:spPr>
          <a:xfrm>
            <a:off x="-241208" y="-127467"/>
            <a:ext cx="12496708" cy="557525"/>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grpSp>
        <p:nvGrpSpPr>
          <p:cNvPr id="4" name="Group 3">
            <a:extLst>
              <a:ext uri="{FF2B5EF4-FFF2-40B4-BE49-F238E27FC236}">
                <a16:creationId xmlns:a16="http://schemas.microsoft.com/office/drawing/2014/main" id="{8BF307EF-BA0C-73E2-E999-9FEC1EC1AF37}"/>
              </a:ext>
            </a:extLst>
          </p:cNvPr>
          <p:cNvGrpSpPr/>
          <p:nvPr/>
        </p:nvGrpSpPr>
        <p:grpSpPr>
          <a:xfrm>
            <a:off x="2172231" y="2340703"/>
            <a:ext cx="4248153" cy="466922"/>
            <a:chOff x="-165100" y="6205323"/>
            <a:chExt cx="12372182" cy="466922"/>
          </a:xfrm>
        </p:grpSpPr>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cxnSpLocks/>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158" name="TextBox 157">
            <a:extLst>
              <a:ext uri="{FF2B5EF4-FFF2-40B4-BE49-F238E27FC236}">
                <a16:creationId xmlns:a16="http://schemas.microsoft.com/office/drawing/2014/main" id="{32E33266-7FDD-F5FD-E406-D581792F39C1}"/>
              </a:ext>
            </a:extLst>
          </p:cNvPr>
          <p:cNvSpPr txBox="1"/>
          <p:nvPr/>
        </p:nvSpPr>
        <p:spPr>
          <a:xfrm>
            <a:off x="4508207" y="1300000"/>
            <a:ext cx="1050801" cy="430887"/>
          </a:xfrm>
          <a:prstGeom prst="rect">
            <a:avLst/>
          </a:prstGeom>
          <a:noFill/>
        </p:spPr>
        <p:txBody>
          <a:bodyPr wrap="square" rtlCol="0">
            <a:spAutoFit/>
          </a:bodyPr>
          <a:lstStyle/>
          <a:p>
            <a:r>
              <a:rPr lang="en-GB" sz="1100" dirty="0"/>
              <a:t>High Hazard site </a:t>
            </a:r>
          </a:p>
        </p:txBody>
      </p: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fontScale="90000"/>
          </a:bodyPr>
          <a:lstStyle/>
          <a:p>
            <a:r>
              <a:rPr lang="en-GB" sz="2800" dirty="0">
                <a:solidFill>
                  <a:schemeClr val="bg1"/>
                </a:solidFill>
              </a:rPr>
              <a:t>Generic Area Layout</a:t>
            </a:r>
          </a:p>
        </p:txBody>
      </p:sp>
      <p:sp>
        <p:nvSpPr>
          <p:cNvPr id="147" name="Freeform: Shape 146">
            <a:extLst>
              <a:ext uri="{FF2B5EF4-FFF2-40B4-BE49-F238E27FC236}">
                <a16:creationId xmlns:a16="http://schemas.microsoft.com/office/drawing/2014/main" id="{93186264-8F3B-4870-7FEA-F76AE613DF5E}"/>
              </a:ext>
            </a:extLst>
          </p:cNvPr>
          <p:cNvSpPr/>
          <p:nvPr/>
        </p:nvSpPr>
        <p:spPr>
          <a:xfrm>
            <a:off x="3485745" y="3756564"/>
            <a:ext cx="8706255" cy="3168554"/>
          </a:xfrm>
          <a:custGeom>
            <a:avLst/>
            <a:gdLst>
              <a:gd name="connsiteX0" fmla="*/ 8511702 w 8706255"/>
              <a:gd name="connsiteY0" fmla="*/ 3570051 h 3579779"/>
              <a:gd name="connsiteX1" fmla="*/ 8171234 w 8706255"/>
              <a:gd name="connsiteY1" fmla="*/ 1828800 h 3579779"/>
              <a:gd name="connsiteX2" fmla="*/ 7966953 w 8706255"/>
              <a:gd name="connsiteY2" fmla="*/ 1274324 h 3579779"/>
              <a:gd name="connsiteX3" fmla="*/ 7276290 w 8706255"/>
              <a:gd name="connsiteY3" fmla="*/ 1001949 h 3579779"/>
              <a:gd name="connsiteX4" fmla="*/ 6760724 w 8706255"/>
              <a:gd name="connsiteY4" fmla="*/ 914400 h 3579779"/>
              <a:gd name="connsiteX5" fmla="*/ 6011694 w 8706255"/>
              <a:gd name="connsiteY5" fmla="*/ 963039 h 3579779"/>
              <a:gd name="connsiteX6" fmla="*/ 4854102 w 8706255"/>
              <a:gd name="connsiteY6" fmla="*/ 865762 h 3579779"/>
              <a:gd name="connsiteX7" fmla="*/ 4095345 w 8706255"/>
              <a:gd name="connsiteY7" fmla="*/ 875490 h 3579779"/>
              <a:gd name="connsiteX8" fmla="*/ 3715966 w 8706255"/>
              <a:gd name="connsiteY8" fmla="*/ 933856 h 3579779"/>
              <a:gd name="connsiteX9" fmla="*/ 2208179 w 8706255"/>
              <a:gd name="connsiteY9" fmla="*/ 953311 h 3579779"/>
              <a:gd name="connsiteX10" fmla="*/ 1342417 w 8706255"/>
              <a:gd name="connsiteY10" fmla="*/ 457200 h 3579779"/>
              <a:gd name="connsiteX11" fmla="*/ 0 w 8706255"/>
              <a:gd name="connsiteY11" fmla="*/ 914400 h 3579779"/>
              <a:gd name="connsiteX12" fmla="*/ 175098 w 8706255"/>
              <a:gd name="connsiteY12" fmla="*/ 204281 h 3579779"/>
              <a:gd name="connsiteX13" fmla="*/ 311285 w 8706255"/>
              <a:gd name="connsiteY13" fmla="*/ 194553 h 3579779"/>
              <a:gd name="connsiteX14" fmla="*/ 1391055 w 8706255"/>
              <a:gd name="connsiteY14" fmla="*/ 0 h 3579779"/>
              <a:gd name="connsiteX15" fmla="*/ 2383277 w 8706255"/>
              <a:gd name="connsiteY15" fmla="*/ 466928 h 3579779"/>
              <a:gd name="connsiteX16" fmla="*/ 6731541 w 8706255"/>
              <a:gd name="connsiteY16" fmla="*/ 476656 h 3579779"/>
              <a:gd name="connsiteX17" fmla="*/ 7616758 w 8706255"/>
              <a:gd name="connsiteY17" fmla="*/ 719847 h 3579779"/>
              <a:gd name="connsiteX18" fmla="*/ 8268511 w 8706255"/>
              <a:gd name="connsiteY18" fmla="*/ 1206230 h 3579779"/>
              <a:gd name="connsiteX19" fmla="*/ 8521430 w 8706255"/>
              <a:gd name="connsiteY19" fmla="*/ 2023353 h 3579779"/>
              <a:gd name="connsiteX20" fmla="*/ 8706255 w 8706255"/>
              <a:gd name="connsiteY20" fmla="*/ 3579779 h 35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06255" h="3579779">
                <a:moveTo>
                  <a:pt x="8511702" y="3570051"/>
                </a:moveTo>
                <a:lnTo>
                  <a:pt x="8171234" y="1828800"/>
                </a:lnTo>
                <a:lnTo>
                  <a:pt x="7966953" y="1274324"/>
                </a:lnTo>
                <a:lnTo>
                  <a:pt x="7276290" y="1001949"/>
                </a:lnTo>
                <a:lnTo>
                  <a:pt x="6760724" y="914400"/>
                </a:lnTo>
                <a:lnTo>
                  <a:pt x="6011694" y="963039"/>
                </a:lnTo>
                <a:lnTo>
                  <a:pt x="4854102" y="865762"/>
                </a:lnTo>
                <a:lnTo>
                  <a:pt x="4095345" y="875490"/>
                </a:lnTo>
                <a:lnTo>
                  <a:pt x="3715966" y="933856"/>
                </a:lnTo>
                <a:lnTo>
                  <a:pt x="2208179" y="953311"/>
                </a:lnTo>
                <a:lnTo>
                  <a:pt x="1342417" y="457200"/>
                </a:lnTo>
                <a:lnTo>
                  <a:pt x="0" y="914400"/>
                </a:lnTo>
                <a:lnTo>
                  <a:pt x="175098" y="204281"/>
                </a:lnTo>
                <a:lnTo>
                  <a:pt x="311285" y="194553"/>
                </a:lnTo>
                <a:lnTo>
                  <a:pt x="1391055" y="0"/>
                </a:lnTo>
                <a:lnTo>
                  <a:pt x="2383277" y="466928"/>
                </a:lnTo>
                <a:lnTo>
                  <a:pt x="6731541" y="476656"/>
                </a:lnTo>
                <a:lnTo>
                  <a:pt x="7616758" y="719847"/>
                </a:lnTo>
                <a:lnTo>
                  <a:pt x="8268511" y="1206230"/>
                </a:lnTo>
                <a:lnTo>
                  <a:pt x="8521430" y="2023353"/>
                </a:lnTo>
                <a:lnTo>
                  <a:pt x="8706255" y="3579779"/>
                </a:lnTo>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90AEA927-EF25-038A-8413-57413D29C23F}"/>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517FCA76-3F4F-9860-A826-EF0D7C162EE6}"/>
              </a:ext>
            </a:extLst>
          </p:cNvPr>
          <p:cNvCxnSpPr>
            <a:cxnSpLocks/>
            <a:stCxn id="139" idx="2"/>
            <a:endCxn id="107"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nvGrpSpPr>
          <p:cNvPr id="145" name="Group 144">
            <a:extLst>
              <a:ext uri="{FF2B5EF4-FFF2-40B4-BE49-F238E27FC236}">
                <a16:creationId xmlns:a16="http://schemas.microsoft.com/office/drawing/2014/main" id="{86775AF3-EF10-DD38-401E-8982BD456A2A}"/>
              </a:ext>
            </a:extLst>
          </p:cNvPr>
          <p:cNvGrpSpPr/>
          <p:nvPr/>
        </p:nvGrpSpPr>
        <p:grpSpPr>
          <a:xfrm>
            <a:off x="7215002" y="4719029"/>
            <a:ext cx="3004457" cy="1157153"/>
            <a:chOff x="7843890" y="5379432"/>
            <a:chExt cx="3004457" cy="1157153"/>
          </a:xfrm>
        </p:grpSpPr>
        <p:sp>
          <p:nvSpPr>
            <p:cNvPr id="119" name="Cube 118">
              <a:extLst>
                <a:ext uri="{FF2B5EF4-FFF2-40B4-BE49-F238E27FC236}">
                  <a16:creationId xmlns:a16="http://schemas.microsoft.com/office/drawing/2014/main" id="{F01EB38D-B95B-3E35-53AE-785A9A0CF5C1}"/>
                </a:ext>
              </a:extLst>
            </p:cNvPr>
            <p:cNvSpPr/>
            <p:nvPr/>
          </p:nvSpPr>
          <p:spPr>
            <a:xfrm>
              <a:off x="7843890" y="5464175"/>
              <a:ext cx="3004457" cy="1072410"/>
            </a:xfrm>
            <a:prstGeom prst="cub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4A821AAE-E5A0-26E0-2393-E81924338BC4}"/>
                </a:ext>
              </a:extLst>
            </p:cNvPr>
            <p:cNvSpPr/>
            <p:nvPr/>
          </p:nvSpPr>
          <p:spPr>
            <a:xfrm>
              <a:off x="8060527" y="5947715"/>
              <a:ext cx="2320076" cy="5505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22" name="Straight Connector 121">
              <a:extLst>
                <a:ext uri="{FF2B5EF4-FFF2-40B4-BE49-F238E27FC236}">
                  <a16:creationId xmlns:a16="http://schemas.microsoft.com/office/drawing/2014/main" id="{6EC5B97C-E9B2-DF25-02D1-D4759C1C7F55}"/>
                </a:ext>
              </a:extLst>
            </p:cNvPr>
            <p:cNvCxnSpPr>
              <a:endCxn id="120" idx="3"/>
            </p:cNvCxnSpPr>
            <p:nvPr/>
          </p:nvCxnSpPr>
          <p:spPr>
            <a:xfrm>
              <a:off x="8060527" y="622029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D4B76C6-12FB-BD20-97E1-70A5C5095122}"/>
                </a:ext>
              </a:extLst>
            </p:cNvPr>
            <p:cNvCxnSpPr/>
            <p:nvPr/>
          </p:nvCxnSpPr>
          <p:spPr>
            <a:xfrm>
              <a:off x="8060527" y="637076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3E68733-675A-61E2-27C5-1FE5FC44C369}"/>
                </a:ext>
              </a:extLst>
            </p:cNvPr>
            <p:cNvCxnSpPr/>
            <p:nvPr/>
          </p:nvCxnSpPr>
          <p:spPr>
            <a:xfrm>
              <a:off x="8059441" y="6066919"/>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B346B60-5292-17C5-EBFE-32AC0C715861}"/>
                </a:ext>
              </a:extLst>
            </p:cNvPr>
            <p:cNvSpPr txBox="1"/>
            <p:nvPr/>
          </p:nvSpPr>
          <p:spPr>
            <a:xfrm>
              <a:off x="8505170" y="5379432"/>
              <a:ext cx="1430789" cy="369332"/>
            </a:xfrm>
            <a:prstGeom prst="rect">
              <a:avLst/>
            </a:prstGeom>
            <a:noFill/>
          </p:spPr>
          <p:txBody>
            <a:bodyPr wrap="square" rtlCol="0">
              <a:spAutoFit/>
            </a:bodyPr>
            <a:lstStyle/>
            <a:p>
              <a:r>
                <a:rPr lang="en-GB" dirty="0"/>
                <a:t>Fire Station </a:t>
              </a:r>
            </a:p>
          </p:txBody>
        </p:sp>
      </p:grpSp>
      <p:sp>
        <p:nvSpPr>
          <p:cNvPr id="139" name="Arc 138">
            <a:extLst>
              <a:ext uri="{FF2B5EF4-FFF2-40B4-BE49-F238E27FC236}">
                <a16:creationId xmlns:a16="http://schemas.microsoft.com/office/drawing/2014/main" id="{969BA40E-D631-70F5-E3A0-F8C9804D0032}"/>
              </a:ext>
            </a:extLst>
          </p:cNvPr>
          <p:cNvSpPr/>
          <p:nvPr/>
        </p:nvSpPr>
        <p:spPr>
          <a:xfrm>
            <a:off x="6193705" y="2574164"/>
            <a:ext cx="460140" cy="426772"/>
          </a:xfrm>
          <a:prstGeom prst="arc">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1" name="Rectangle 160">
            <a:extLst>
              <a:ext uri="{FF2B5EF4-FFF2-40B4-BE49-F238E27FC236}">
                <a16:creationId xmlns:a16="http://schemas.microsoft.com/office/drawing/2014/main" id="{6FD3D1E1-1571-1C56-E160-F4017099ABDA}"/>
              </a:ext>
            </a:extLst>
          </p:cNvPr>
          <p:cNvSpPr/>
          <p:nvPr/>
        </p:nvSpPr>
        <p:spPr>
          <a:xfrm>
            <a:off x="840612" y="2062463"/>
            <a:ext cx="1331620" cy="475196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221" name="Rectangle 220">
            <a:extLst>
              <a:ext uri="{FF2B5EF4-FFF2-40B4-BE49-F238E27FC236}">
                <a16:creationId xmlns:a16="http://schemas.microsoft.com/office/drawing/2014/main" id="{75C136CB-662F-384D-716A-639D1BC4A5F4}"/>
              </a:ext>
            </a:extLst>
          </p:cNvPr>
          <p:cNvSpPr/>
          <p:nvPr/>
        </p:nvSpPr>
        <p:spPr>
          <a:xfrm rot="5400000">
            <a:off x="-321863" y="899987"/>
            <a:ext cx="1331620" cy="99333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222" name="Group 221">
            <a:extLst>
              <a:ext uri="{FF2B5EF4-FFF2-40B4-BE49-F238E27FC236}">
                <a16:creationId xmlns:a16="http://schemas.microsoft.com/office/drawing/2014/main" id="{03641EEA-7E48-9C7C-2A89-25EB5B1C60DE}"/>
              </a:ext>
            </a:extLst>
          </p:cNvPr>
          <p:cNvGrpSpPr/>
          <p:nvPr/>
        </p:nvGrpSpPr>
        <p:grpSpPr>
          <a:xfrm>
            <a:off x="-124494" y="4741537"/>
            <a:ext cx="993333" cy="466922"/>
            <a:chOff x="-165100" y="6205323"/>
            <a:chExt cx="12372182" cy="466922"/>
          </a:xfrm>
        </p:grpSpPr>
        <p:sp>
          <p:nvSpPr>
            <p:cNvPr id="223" name="Rectangle 222">
              <a:extLst>
                <a:ext uri="{FF2B5EF4-FFF2-40B4-BE49-F238E27FC236}">
                  <a16:creationId xmlns:a16="http://schemas.microsoft.com/office/drawing/2014/main" id="{06C39A71-D020-F9DB-E200-67BA034615BC}"/>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4" name="Straight Connector 223">
              <a:extLst>
                <a:ext uri="{FF2B5EF4-FFF2-40B4-BE49-F238E27FC236}">
                  <a16:creationId xmlns:a16="http://schemas.microsoft.com/office/drawing/2014/main" id="{AC3FC7A8-AE9F-6D00-92AD-D5DF5426B558}"/>
                </a:ext>
              </a:extLst>
            </p:cNvPr>
            <p:cNvCxnSpPr>
              <a:cxnSpLocks/>
              <a:stCxn id="223" idx="1"/>
              <a:endCxn id="223"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2" name="Group 231">
            <a:extLst>
              <a:ext uri="{FF2B5EF4-FFF2-40B4-BE49-F238E27FC236}">
                <a16:creationId xmlns:a16="http://schemas.microsoft.com/office/drawing/2014/main" id="{B32ED03D-3F8A-1BA7-8C01-DE0364D699C4}"/>
              </a:ext>
            </a:extLst>
          </p:cNvPr>
          <p:cNvGrpSpPr/>
          <p:nvPr/>
        </p:nvGrpSpPr>
        <p:grpSpPr>
          <a:xfrm>
            <a:off x="1091462" y="2033862"/>
            <a:ext cx="849450" cy="4751969"/>
            <a:chOff x="1043326" y="2062463"/>
            <a:chExt cx="849450" cy="4751969"/>
          </a:xfrm>
        </p:grpSpPr>
        <p:cxnSp>
          <p:nvCxnSpPr>
            <p:cNvPr id="227" name="Straight Connector 226">
              <a:extLst>
                <a:ext uri="{FF2B5EF4-FFF2-40B4-BE49-F238E27FC236}">
                  <a16:creationId xmlns:a16="http://schemas.microsoft.com/office/drawing/2014/main" id="{9E745A0A-5BF8-E631-DAD2-92B522CCC39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D43EFEAC-DE66-0DA3-D1B1-64AC001A2B1C}"/>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0" name="Straight Connector 229">
              <a:extLst>
                <a:ext uri="{FF2B5EF4-FFF2-40B4-BE49-F238E27FC236}">
                  <a16:creationId xmlns:a16="http://schemas.microsoft.com/office/drawing/2014/main" id="{AAD26230-EB74-F392-FDD8-D56CFCBA4441}"/>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1" name="Straight Connector 230">
              <a:extLst>
                <a:ext uri="{FF2B5EF4-FFF2-40B4-BE49-F238E27FC236}">
                  <a16:creationId xmlns:a16="http://schemas.microsoft.com/office/drawing/2014/main" id="{143C6253-D083-E4E4-0D12-784ABC11837B}"/>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3" name="Group 232">
            <a:extLst>
              <a:ext uri="{FF2B5EF4-FFF2-40B4-BE49-F238E27FC236}">
                <a16:creationId xmlns:a16="http://schemas.microsoft.com/office/drawing/2014/main" id="{59834046-F4D5-4FBA-CF91-F10DE29CBF2A}"/>
              </a:ext>
            </a:extLst>
          </p:cNvPr>
          <p:cNvGrpSpPr/>
          <p:nvPr/>
        </p:nvGrpSpPr>
        <p:grpSpPr>
          <a:xfrm rot="16200000">
            <a:off x="-165659" y="788021"/>
            <a:ext cx="849450" cy="1139030"/>
            <a:chOff x="1043326" y="2062463"/>
            <a:chExt cx="849450" cy="4751969"/>
          </a:xfrm>
        </p:grpSpPr>
        <p:cxnSp>
          <p:nvCxnSpPr>
            <p:cNvPr id="234" name="Straight Connector 233">
              <a:extLst>
                <a:ext uri="{FF2B5EF4-FFF2-40B4-BE49-F238E27FC236}">
                  <a16:creationId xmlns:a16="http://schemas.microsoft.com/office/drawing/2014/main" id="{223872F1-9756-F676-C7E4-344CCB784F2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5" name="Straight Connector 234">
              <a:extLst>
                <a:ext uri="{FF2B5EF4-FFF2-40B4-BE49-F238E27FC236}">
                  <a16:creationId xmlns:a16="http://schemas.microsoft.com/office/drawing/2014/main" id="{00BA816D-5D2C-22D4-3F43-7B196D5AF012}"/>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4649AA4C-9D73-CB1B-E3D8-DF2C07ACDA70}"/>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39BE8501-D248-7E87-9551-D1C93F20D979}"/>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284" name="Cylinder 283">
            <a:extLst>
              <a:ext uri="{FF2B5EF4-FFF2-40B4-BE49-F238E27FC236}">
                <a16:creationId xmlns:a16="http://schemas.microsoft.com/office/drawing/2014/main" id="{639662E1-C967-CED2-8ABC-BFFBB3F9E74A}"/>
              </a:ext>
            </a:extLst>
          </p:cNvPr>
          <p:cNvSpPr/>
          <p:nvPr/>
        </p:nvSpPr>
        <p:spPr>
          <a:xfrm>
            <a:off x="10772937" y="1313543"/>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Cylinder 284">
            <a:extLst>
              <a:ext uri="{FF2B5EF4-FFF2-40B4-BE49-F238E27FC236}">
                <a16:creationId xmlns:a16="http://schemas.microsoft.com/office/drawing/2014/main" id="{64C6ACDF-47AF-F2F7-1E9A-2D5D1AE57CC5}"/>
              </a:ext>
            </a:extLst>
          </p:cNvPr>
          <p:cNvSpPr/>
          <p:nvPr/>
        </p:nvSpPr>
        <p:spPr>
          <a:xfrm>
            <a:off x="9898021" y="100186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ylinder 285">
            <a:extLst>
              <a:ext uri="{FF2B5EF4-FFF2-40B4-BE49-F238E27FC236}">
                <a16:creationId xmlns:a16="http://schemas.microsoft.com/office/drawing/2014/main" id="{F830FE50-5C76-B3C0-4C32-A1C54987A478}"/>
              </a:ext>
            </a:extLst>
          </p:cNvPr>
          <p:cNvSpPr/>
          <p:nvPr/>
        </p:nvSpPr>
        <p:spPr>
          <a:xfrm>
            <a:off x="8965913" y="68284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ylinder 286">
            <a:extLst>
              <a:ext uri="{FF2B5EF4-FFF2-40B4-BE49-F238E27FC236}">
                <a16:creationId xmlns:a16="http://schemas.microsoft.com/office/drawing/2014/main" id="{B0ABDA4B-0E98-264A-9378-61C46F6AB6B7}"/>
              </a:ext>
            </a:extLst>
          </p:cNvPr>
          <p:cNvSpPr/>
          <p:nvPr/>
        </p:nvSpPr>
        <p:spPr>
          <a:xfrm>
            <a:off x="8062356" y="34737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ylinder 287">
            <a:extLst>
              <a:ext uri="{FF2B5EF4-FFF2-40B4-BE49-F238E27FC236}">
                <a16:creationId xmlns:a16="http://schemas.microsoft.com/office/drawing/2014/main" id="{D22486CC-75A6-E022-C24C-1C067B3B08DB}"/>
              </a:ext>
            </a:extLst>
          </p:cNvPr>
          <p:cNvSpPr/>
          <p:nvPr/>
        </p:nvSpPr>
        <p:spPr>
          <a:xfrm>
            <a:off x="7440203" y="-7275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1A309658-42B4-5408-FFD4-CF0D4DD59D1C}"/>
              </a:ext>
            </a:extLst>
          </p:cNvPr>
          <p:cNvSpPr/>
          <p:nvPr/>
        </p:nvSpPr>
        <p:spPr>
          <a:xfrm>
            <a:off x="6037943" y="14514"/>
            <a:ext cx="4818743" cy="1669143"/>
          </a:xfrm>
          <a:custGeom>
            <a:avLst/>
            <a:gdLst>
              <a:gd name="connsiteX0" fmla="*/ 4818743 w 4818743"/>
              <a:gd name="connsiteY0" fmla="*/ 1364343 h 1669143"/>
              <a:gd name="connsiteX1" fmla="*/ 3933371 w 4818743"/>
              <a:gd name="connsiteY1" fmla="*/ 1088572 h 1669143"/>
              <a:gd name="connsiteX2" fmla="*/ 3048000 w 4818743"/>
              <a:gd name="connsiteY2" fmla="*/ 1088572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1364343 h 1669143"/>
              <a:gd name="connsiteX1" fmla="*/ 3933371 w 4818743"/>
              <a:gd name="connsiteY1" fmla="*/ 1088572 h 1669143"/>
              <a:gd name="connsiteX2" fmla="*/ 3062514 w 4818743"/>
              <a:gd name="connsiteY2" fmla="*/ 696686 h 1669143"/>
              <a:gd name="connsiteX3" fmla="*/ 2104571 w 4818743"/>
              <a:gd name="connsiteY3" fmla="*/ 420915 h 1669143"/>
              <a:gd name="connsiteX4" fmla="*/ 1494971 w 4818743"/>
              <a:gd name="connsiteY4" fmla="*/ 0 h 1669143"/>
              <a:gd name="connsiteX5" fmla="*/ 0 w 4818743"/>
              <a:gd name="connsiteY5" fmla="*/ 1669143 h 16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743" h="1669143">
                <a:moveTo>
                  <a:pt x="4818743" y="1364343"/>
                </a:moveTo>
                <a:lnTo>
                  <a:pt x="3933371" y="1088572"/>
                </a:lnTo>
                <a:lnTo>
                  <a:pt x="3062514" y="696686"/>
                </a:lnTo>
                <a:lnTo>
                  <a:pt x="2104571" y="420915"/>
                </a:lnTo>
                <a:lnTo>
                  <a:pt x="1494971" y="0"/>
                </a:lnTo>
                <a:lnTo>
                  <a:pt x="0" y="1669143"/>
                </a:ln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TextBox 291">
            <a:extLst>
              <a:ext uri="{FF2B5EF4-FFF2-40B4-BE49-F238E27FC236}">
                <a16:creationId xmlns:a16="http://schemas.microsoft.com/office/drawing/2014/main" id="{C43B31D6-104E-218F-3224-D5159D1E4CDC}"/>
              </a:ext>
            </a:extLst>
          </p:cNvPr>
          <p:cNvSpPr txBox="1"/>
          <p:nvPr/>
        </p:nvSpPr>
        <p:spPr>
          <a:xfrm>
            <a:off x="6398523" y="1321155"/>
            <a:ext cx="1539406" cy="646331"/>
          </a:xfrm>
          <a:prstGeom prst="rect">
            <a:avLst/>
          </a:prstGeom>
          <a:noFill/>
        </p:spPr>
        <p:txBody>
          <a:bodyPr wrap="square" rtlCol="0">
            <a:spAutoFit/>
          </a:bodyPr>
          <a:lstStyle/>
          <a:p>
            <a:r>
              <a:rPr lang="en-GB" dirty="0"/>
              <a:t>Electricity pylons</a:t>
            </a:r>
          </a:p>
        </p:txBody>
      </p:sp>
      <p:sp>
        <p:nvSpPr>
          <p:cNvPr id="293" name="TextBox 292">
            <a:extLst>
              <a:ext uri="{FF2B5EF4-FFF2-40B4-BE49-F238E27FC236}">
                <a16:creationId xmlns:a16="http://schemas.microsoft.com/office/drawing/2014/main" id="{AF45C615-F0C1-9227-C635-F167D57D38EE}"/>
              </a:ext>
            </a:extLst>
          </p:cNvPr>
          <p:cNvSpPr txBox="1"/>
          <p:nvPr/>
        </p:nvSpPr>
        <p:spPr>
          <a:xfrm>
            <a:off x="2906628" y="2739170"/>
            <a:ext cx="1539406" cy="369332"/>
          </a:xfrm>
          <a:prstGeom prst="rect">
            <a:avLst/>
          </a:prstGeom>
          <a:noFill/>
        </p:spPr>
        <p:txBody>
          <a:bodyPr wrap="square" rtlCol="0">
            <a:spAutoFit/>
          </a:bodyPr>
          <a:lstStyle/>
          <a:p>
            <a:r>
              <a:rPr lang="en-GB" dirty="0"/>
              <a:t>Bridge 1</a:t>
            </a:r>
          </a:p>
        </p:txBody>
      </p:sp>
      <p:sp>
        <p:nvSpPr>
          <p:cNvPr id="294" name="TextBox 293">
            <a:extLst>
              <a:ext uri="{FF2B5EF4-FFF2-40B4-BE49-F238E27FC236}">
                <a16:creationId xmlns:a16="http://schemas.microsoft.com/office/drawing/2014/main" id="{8911A903-06A6-7D0B-BEED-707B2CAAAF9C}"/>
              </a:ext>
            </a:extLst>
          </p:cNvPr>
          <p:cNvSpPr txBox="1"/>
          <p:nvPr/>
        </p:nvSpPr>
        <p:spPr>
          <a:xfrm>
            <a:off x="5440707" y="4110994"/>
            <a:ext cx="1539406" cy="369332"/>
          </a:xfrm>
          <a:prstGeom prst="rect">
            <a:avLst/>
          </a:prstGeom>
          <a:noFill/>
        </p:spPr>
        <p:txBody>
          <a:bodyPr wrap="square" rtlCol="0">
            <a:spAutoFit/>
          </a:bodyPr>
          <a:lstStyle/>
          <a:p>
            <a:r>
              <a:rPr lang="en-GB" dirty="0"/>
              <a:t>Bridge 2</a:t>
            </a:r>
          </a:p>
        </p:txBody>
      </p:sp>
      <p:sp>
        <p:nvSpPr>
          <p:cNvPr id="295" name="TextBox 294">
            <a:extLst>
              <a:ext uri="{FF2B5EF4-FFF2-40B4-BE49-F238E27FC236}">
                <a16:creationId xmlns:a16="http://schemas.microsoft.com/office/drawing/2014/main" id="{F89655D5-9ADF-FFB5-4241-E85A96F7BF07}"/>
              </a:ext>
            </a:extLst>
          </p:cNvPr>
          <p:cNvSpPr txBox="1"/>
          <p:nvPr/>
        </p:nvSpPr>
        <p:spPr>
          <a:xfrm>
            <a:off x="1624905" y="745433"/>
            <a:ext cx="1539406" cy="646331"/>
          </a:xfrm>
          <a:prstGeom prst="rect">
            <a:avLst/>
          </a:prstGeom>
          <a:noFill/>
        </p:spPr>
        <p:txBody>
          <a:bodyPr wrap="square" rtlCol="0">
            <a:spAutoFit/>
          </a:bodyPr>
          <a:lstStyle/>
          <a:p>
            <a:r>
              <a:rPr lang="en-GB" dirty="0"/>
              <a:t>Major Motorway</a:t>
            </a:r>
          </a:p>
        </p:txBody>
      </p:sp>
      <p:sp>
        <p:nvSpPr>
          <p:cNvPr id="301" name="Arc 300">
            <a:extLst>
              <a:ext uri="{FF2B5EF4-FFF2-40B4-BE49-F238E27FC236}">
                <a16:creationId xmlns:a16="http://schemas.microsoft.com/office/drawing/2014/main" id="{27C61FCD-D9FA-340A-2F05-ED1E163A509A}"/>
              </a:ext>
            </a:extLst>
          </p:cNvPr>
          <p:cNvSpPr/>
          <p:nvPr/>
        </p:nvSpPr>
        <p:spPr>
          <a:xfrm>
            <a:off x="540317" y="1771207"/>
            <a:ext cx="551144" cy="584486"/>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2" name="Arc 301">
            <a:extLst>
              <a:ext uri="{FF2B5EF4-FFF2-40B4-BE49-F238E27FC236}">
                <a16:creationId xmlns:a16="http://schemas.microsoft.com/office/drawing/2014/main" id="{DB8A4416-39EC-4C76-BA30-B42B71AFAA43}"/>
              </a:ext>
            </a:extLst>
          </p:cNvPr>
          <p:cNvSpPr/>
          <p:nvPr/>
        </p:nvSpPr>
        <p:spPr>
          <a:xfrm>
            <a:off x="282168" y="1504201"/>
            <a:ext cx="1076153" cy="1137814"/>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3" name="Arc 302">
            <a:extLst>
              <a:ext uri="{FF2B5EF4-FFF2-40B4-BE49-F238E27FC236}">
                <a16:creationId xmlns:a16="http://schemas.microsoft.com/office/drawing/2014/main" id="{3C367822-6ABA-B303-2B24-51C71E9C7F46}"/>
              </a:ext>
            </a:extLst>
          </p:cNvPr>
          <p:cNvSpPr/>
          <p:nvPr/>
        </p:nvSpPr>
        <p:spPr>
          <a:xfrm>
            <a:off x="23825" y="1248153"/>
            <a:ext cx="1602025" cy="1563108"/>
          </a:xfrm>
          <a:prstGeom prst="arc">
            <a:avLst>
              <a:gd name="adj1" fmla="val 16430887"/>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4" name="Arc 303">
            <a:extLst>
              <a:ext uri="{FF2B5EF4-FFF2-40B4-BE49-F238E27FC236}">
                <a16:creationId xmlns:a16="http://schemas.microsoft.com/office/drawing/2014/main" id="{4DF2B0AA-C602-8645-406F-1345A925AFD5}"/>
              </a:ext>
            </a:extLst>
          </p:cNvPr>
          <p:cNvSpPr/>
          <p:nvPr/>
        </p:nvSpPr>
        <p:spPr>
          <a:xfrm>
            <a:off x="-241208" y="919380"/>
            <a:ext cx="2172930" cy="2279459"/>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319" name="Group 318">
            <a:extLst>
              <a:ext uri="{FF2B5EF4-FFF2-40B4-BE49-F238E27FC236}">
                <a16:creationId xmlns:a16="http://schemas.microsoft.com/office/drawing/2014/main" id="{B18573E0-5400-6330-3EEF-F0CDC821CF55}"/>
              </a:ext>
            </a:extLst>
          </p:cNvPr>
          <p:cNvGrpSpPr/>
          <p:nvPr/>
        </p:nvGrpSpPr>
        <p:grpSpPr>
          <a:xfrm>
            <a:off x="7320121" y="2518450"/>
            <a:ext cx="2233536" cy="1267813"/>
            <a:chOff x="7320121" y="2518450"/>
            <a:chExt cx="2233536" cy="1267813"/>
          </a:xfrm>
        </p:grpSpPr>
        <p:grpSp>
          <p:nvGrpSpPr>
            <p:cNvPr id="283" name="Group 282">
              <a:extLst>
                <a:ext uri="{FF2B5EF4-FFF2-40B4-BE49-F238E27FC236}">
                  <a16:creationId xmlns:a16="http://schemas.microsoft.com/office/drawing/2014/main" id="{9EF5EC38-AA5C-BA94-DC4D-611633E08D71}"/>
                </a:ext>
              </a:extLst>
            </p:cNvPr>
            <p:cNvGrpSpPr/>
            <p:nvPr/>
          </p:nvGrpSpPr>
          <p:grpSpPr>
            <a:xfrm>
              <a:off x="8039310" y="2518450"/>
              <a:ext cx="797162" cy="797162"/>
              <a:chOff x="8039310" y="2518450"/>
              <a:chExt cx="797162" cy="797162"/>
            </a:xfrm>
          </p:grpSpPr>
          <p:sp>
            <p:nvSpPr>
              <p:cNvPr id="58" name="Rectangle 57">
                <a:extLst>
                  <a:ext uri="{FF2B5EF4-FFF2-40B4-BE49-F238E27FC236}">
                    <a16:creationId xmlns:a16="http://schemas.microsoft.com/office/drawing/2014/main" id="{2E62A2F1-26B8-75E2-402F-7D641C24FECE}"/>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BD3FEAB4-A464-252E-FA89-991D98D00C46}"/>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3" name="Rectangle 62">
                <a:extLst>
                  <a:ext uri="{FF2B5EF4-FFF2-40B4-BE49-F238E27FC236}">
                    <a16:creationId xmlns:a16="http://schemas.microsoft.com/office/drawing/2014/main" id="{8825094B-77C7-A016-A124-BC5EF5B462EE}"/>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57" name="Graphic 56" descr="House with solid fill">
                <a:extLst>
                  <a:ext uri="{FF2B5EF4-FFF2-40B4-BE49-F238E27FC236}">
                    <a16:creationId xmlns:a16="http://schemas.microsoft.com/office/drawing/2014/main" id="{ACC00B08-D045-48B1-AE27-81B4C7E25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89" name="Group 288">
              <a:extLst>
                <a:ext uri="{FF2B5EF4-FFF2-40B4-BE49-F238E27FC236}">
                  <a16:creationId xmlns:a16="http://schemas.microsoft.com/office/drawing/2014/main" id="{06AD5166-A989-29B9-06CA-609875F8E4C2}"/>
                </a:ext>
              </a:extLst>
            </p:cNvPr>
            <p:cNvGrpSpPr/>
            <p:nvPr/>
          </p:nvGrpSpPr>
          <p:grpSpPr>
            <a:xfrm>
              <a:off x="8756495" y="2528130"/>
              <a:ext cx="797162" cy="797162"/>
              <a:chOff x="8039310" y="2518450"/>
              <a:chExt cx="797162" cy="797162"/>
            </a:xfrm>
          </p:grpSpPr>
          <p:sp>
            <p:nvSpPr>
              <p:cNvPr id="290" name="Rectangle 289">
                <a:extLst>
                  <a:ext uri="{FF2B5EF4-FFF2-40B4-BE49-F238E27FC236}">
                    <a16:creationId xmlns:a16="http://schemas.microsoft.com/office/drawing/2014/main" id="{3A61087C-8A48-F642-F5B4-523AB5C9D48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4CC1BA8B-4410-27A5-0E75-8B219DC6028D}"/>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97" name="Rectangle 296">
                <a:extLst>
                  <a:ext uri="{FF2B5EF4-FFF2-40B4-BE49-F238E27FC236}">
                    <a16:creationId xmlns:a16="http://schemas.microsoft.com/office/drawing/2014/main" id="{DD48F4E3-BEF0-3BE4-BA5A-50067DB21302}"/>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98" name="Graphic 297" descr="House with solid fill">
                <a:extLst>
                  <a:ext uri="{FF2B5EF4-FFF2-40B4-BE49-F238E27FC236}">
                    <a16:creationId xmlns:a16="http://schemas.microsoft.com/office/drawing/2014/main" id="{51189D2B-86AE-9906-4031-8BAFC92395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9" name="Group 298">
              <a:extLst>
                <a:ext uri="{FF2B5EF4-FFF2-40B4-BE49-F238E27FC236}">
                  <a16:creationId xmlns:a16="http://schemas.microsoft.com/office/drawing/2014/main" id="{865A5816-BE9C-0A94-0860-296A03F88601}"/>
                </a:ext>
              </a:extLst>
            </p:cNvPr>
            <p:cNvGrpSpPr/>
            <p:nvPr/>
          </p:nvGrpSpPr>
          <p:grpSpPr>
            <a:xfrm>
              <a:off x="7320121" y="2518450"/>
              <a:ext cx="797162" cy="797162"/>
              <a:chOff x="8039310" y="2518450"/>
              <a:chExt cx="797162" cy="797162"/>
            </a:xfrm>
          </p:grpSpPr>
          <p:sp>
            <p:nvSpPr>
              <p:cNvPr id="300" name="Rectangle 299">
                <a:extLst>
                  <a:ext uri="{FF2B5EF4-FFF2-40B4-BE49-F238E27FC236}">
                    <a16:creationId xmlns:a16="http://schemas.microsoft.com/office/drawing/2014/main" id="{CBC47093-8057-8396-B173-0BB34D675B34}"/>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86E3F71F-26A2-B36C-FC30-E355D2C4EE16}"/>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7" name="Rectangle 306">
                <a:extLst>
                  <a:ext uri="{FF2B5EF4-FFF2-40B4-BE49-F238E27FC236}">
                    <a16:creationId xmlns:a16="http://schemas.microsoft.com/office/drawing/2014/main" id="{BB5F0DFA-E839-17D6-88C7-105B233B6BE9}"/>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08" name="Graphic 307" descr="House with solid fill">
                <a:extLst>
                  <a:ext uri="{FF2B5EF4-FFF2-40B4-BE49-F238E27FC236}">
                    <a16:creationId xmlns:a16="http://schemas.microsoft.com/office/drawing/2014/main" id="{A59843AE-F121-A789-2CB8-BB958A028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09" name="Group 308">
              <a:extLst>
                <a:ext uri="{FF2B5EF4-FFF2-40B4-BE49-F238E27FC236}">
                  <a16:creationId xmlns:a16="http://schemas.microsoft.com/office/drawing/2014/main" id="{749D3C88-DCCB-E21F-9B1E-ADEB77F97B14}"/>
                </a:ext>
              </a:extLst>
            </p:cNvPr>
            <p:cNvGrpSpPr/>
            <p:nvPr/>
          </p:nvGrpSpPr>
          <p:grpSpPr>
            <a:xfrm>
              <a:off x="7656988" y="2949399"/>
              <a:ext cx="797162" cy="797162"/>
              <a:chOff x="8039310" y="2518450"/>
              <a:chExt cx="797162" cy="797162"/>
            </a:xfrm>
          </p:grpSpPr>
          <p:sp>
            <p:nvSpPr>
              <p:cNvPr id="310" name="Rectangle 309">
                <a:extLst>
                  <a:ext uri="{FF2B5EF4-FFF2-40B4-BE49-F238E27FC236}">
                    <a16:creationId xmlns:a16="http://schemas.microsoft.com/office/drawing/2014/main" id="{056EE20D-1E39-6CA2-B676-51AA4414D70A}"/>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4E5BF9B0-A729-D3D1-9CDF-D12302A755E3}"/>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2" name="Rectangle 311">
                <a:extLst>
                  <a:ext uri="{FF2B5EF4-FFF2-40B4-BE49-F238E27FC236}">
                    <a16:creationId xmlns:a16="http://schemas.microsoft.com/office/drawing/2014/main" id="{ADAF48A4-6056-220C-6DD0-4F4C36FC1C68}"/>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3" name="Graphic 312" descr="House with solid fill">
                <a:extLst>
                  <a:ext uri="{FF2B5EF4-FFF2-40B4-BE49-F238E27FC236}">
                    <a16:creationId xmlns:a16="http://schemas.microsoft.com/office/drawing/2014/main" id="{502F3986-8103-9CC1-A588-9E05DB6A3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14" name="Group 313">
              <a:extLst>
                <a:ext uri="{FF2B5EF4-FFF2-40B4-BE49-F238E27FC236}">
                  <a16:creationId xmlns:a16="http://schemas.microsoft.com/office/drawing/2014/main" id="{1D6FCF37-1680-E7AB-CA22-495D087A6D4B}"/>
                </a:ext>
              </a:extLst>
            </p:cNvPr>
            <p:cNvGrpSpPr/>
            <p:nvPr/>
          </p:nvGrpSpPr>
          <p:grpSpPr>
            <a:xfrm>
              <a:off x="8417322" y="2989101"/>
              <a:ext cx="797162" cy="797162"/>
              <a:chOff x="8039310" y="2518450"/>
              <a:chExt cx="797162" cy="797162"/>
            </a:xfrm>
          </p:grpSpPr>
          <p:sp>
            <p:nvSpPr>
              <p:cNvPr id="315" name="Rectangle 314">
                <a:extLst>
                  <a:ext uri="{FF2B5EF4-FFF2-40B4-BE49-F238E27FC236}">
                    <a16:creationId xmlns:a16="http://schemas.microsoft.com/office/drawing/2014/main" id="{B34B1A02-91C7-6563-7248-D20A8095193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6" name="Rectangle 315">
                <a:extLst>
                  <a:ext uri="{FF2B5EF4-FFF2-40B4-BE49-F238E27FC236}">
                    <a16:creationId xmlns:a16="http://schemas.microsoft.com/office/drawing/2014/main" id="{90AD93DD-233A-9787-397E-4D4017F7E062}"/>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7" name="Rectangle 316">
                <a:extLst>
                  <a:ext uri="{FF2B5EF4-FFF2-40B4-BE49-F238E27FC236}">
                    <a16:creationId xmlns:a16="http://schemas.microsoft.com/office/drawing/2014/main" id="{639E4349-9530-0F1B-1494-FDB03661F382}"/>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8" name="Graphic 317" descr="House with solid fill">
                <a:extLst>
                  <a:ext uri="{FF2B5EF4-FFF2-40B4-BE49-F238E27FC236}">
                    <a16:creationId xmlns:a16="http://schemas.microsoft.com/office/drawing/2014/main" id="{1B71FFD0-46B7-9CFB-A169-BD5EE66958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64" name="Group 63">
            <a:extLst>
              <a:ext uri="{FF2B5EF4-FFF2-40B4-BE49-F238E27FC236}">
                <a16:creationId xmlns:a16="http://schemas.microsoft.com/office/drawing/2014/main" id="{EDC88437-F589-75BE-1F9B-17F6CA0E5E1F}"/>
              </a:ext>
            </a:extLst>
          </p:cNvPr>
          <p:cNvGrpSpPr/>
          <p:nvPr/>
        </p:nvGrpSpPr>
        <p:grpSpPr>
          <a:xfrm>
            <a:off x="3960169" y="5285956"/>
            <a:ext cx="2233536" cy="1267813"/>
            <a:chOff x="7320121" y="2518450"/>
            <a:chExt cx="2233536" cy="1267813"/>
          </a:xfrm>
        </p:grpSpPr>
        <p:grpSp>
          <p:nvGrpSpPr>
            <p:cNvPr id="65" name="Group 64">
              <a:extLst>
                <a:ext uri="{FF2B5EF4-FFF2-40B4-BE49-F238E27FC236}">
                  <a16:creationId xmlns:a16="http://schemas.microsoft.com/office/drawing/2014/main" id="{9C708566-ED47-326B-BF5D-45D415F51D7F}"/>
                </a:ext>
              </a:extLst>
            </p:cNvPr>
            <p:cNvGrpSpPr/>
            <p:nvPr/>
          </p:nvGrpSpPr>
          <p:grpSpPr>
            <a:xfrm>
              <a:off x="8039310" y="2518450"/>
              <a:ext cx="797162" cy="797162"/>
              <a:chOff x="8039310" y="2518450"/>
              <a:chExt cx="797162" cy="797162"/>
            </a:xfrm>
          </p:grpSpPr>
          <p:sp>
            <p:nvSpPr>
              <p:cNvPr id="115" name="Rectangle 114">
                <a:extLst>
                  <a:ext uri="{FF2B5EF4-FFF2-40B4-BE49-F238E27FC236}">
                    <a16:creationId xmlns:a16="http://schemas.microsoft.com/office/drawing/2014/main" id="{CD570A9C-F898-A6C1-C24F-D0CE1A5AAFF6}"/>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8FB9D3A1-082F-D999-E1A9-2AD2CE04C761}"/>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7" name="Rectangle 116">
                <a:extLst>
                  <a:ext uri="{FF2B5EF4-FFF2-40B4-BE49-F238E27FC236}">
                    <a16:creationId xmlns:a16="http://schemas.microsoft.com/office/drawing/2014/main" id="{C0346D04-3AC0-395A-4BBB-81271A40C170}"/>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8" name="Graphic 117" descr="House with solid fill">
                <a:extLst>
                  <a:ext uri="{FF2B5EF4-FFF2-40B4-BE49-F238E27FC236}">
                    <a16:creationId xmlns:a16="http://schemas.microsoft.com/office/drawing/2014/main" id="{16B2D168-8166-DC96-1EE8-59043927C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66" name="Group 65">
              <a:extLst>
                <a:ext uri="{FF2B5EF4-FFF2-40B4-BE49-F238E27FC236}">
                  <a16:creationId xmlns:a16="http://schemas.microsoft.com/office/drawing/2014/main" id="{A6F70B9D-CF94-6EDF-F615-2414B15FDD54}"/>
                </a:ext>
              </a:extLst>
            </p:cNvPr>
            <p:cNvGrpSpPr/>
            <p:nvPr/>
          </p:nvGrpSpPr>
          <p:grpSpPr>
            <a:xfrm>
              <a:off x="8756495" y="2528130"/>
              <a:ext cx="797162" cy="797162"/>
              <a:chOff x="8039310" y="2518450"/>
              <a:chExt cx="797162" cy="797162"/>
            </a:xfrm>
          </p:grpSpPr>
          <p:sp>
            <p:nvSpPr>
              <p:cNvPr id="110" name="Rectangle 109">
                <a:extLst>
                  <a:ext uri="{FF2B5EF4-FFF2-40B4-BE49-F238E27FC236}">
                    <a16:creationId xmlns:a16="http://schemas.microsoft.com/office/drawing/2014/main" id="{8DCD16DD-9D24-8B23-749F-25B64F74CD4B}"/>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A7DBF60-865E-7AAB-56D5-6D2F6194582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2" name="Rectangle 111">
                <a:extLst>
                  <a:ext uri="{FF2B5EF4-FFF2-40B4-BE49-F238E27FC236}">
                    <a16:creationId xmlns:a16="http://schemas.microsoft.com/office/drawing/2014/main" id="{187D029C-869E-BB10-E8E5-DDFE72E3288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4" name="Graphic 113" descr="House with solid fill">
                <a:extLst>
                  <a:ext uri="{FF2B5EF4-FFF2-40B4-BE49-F238E27FC236}">
                    <a16:creationId xmlns:a16="http://schemas.microsoft.com/office/drawing/2014/main" id="{AA08CD37-9FB1-7CDE-1623-09FC2195E4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67" name="Group 66">
              <a:extLst>
                <a:ext uri="{FF2B5EF4-FFF2-40B4-BE49-F238E27FC236}">
                  <a16:creationId xmlns:a16="http://schemas.microsoft.com/office/drawing/2014/main" id="{C8D410A0-5D07-91B1-1215-F1D614F3E2A8}"/>
                </a:ext>
              </a:extLst>
            </p:cNvPr>
            <p:cNvGrpSpPr/>
            <p:nvPr/>
          </p:nvGrpSpPr>
          <p:grpSpPr>
            <a:xfrm>
              <a:off x="7320121" y="2518450"/>
              <a:ext cx="797162" cy="797162"/>
              <a:chOff x="8039310" y="2518450"/>
              <a:chExt cx="797162" cy="797162"/>
            </a:xfrm>
          </p:grpSpPr>
          <p:sp>
            <p:nvSpPr>
              <p:cNvPr id="104" name="Rectangle 103">
                <a:extLst>
                  <a:ext uri="{FF2B5EF4-FFF2-40B4-BE49-F238E27FC236}">
                    <a16:creationId xmlns:a16="http://schemas.microsoft.com/office/drawing/2014/main" id="{DAF39D9A-B41F-0C52-9B85-52FF19253164}"/>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357B26E-95DF-26DB-E57C-09303E39F701}"/>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6" name="Rectangle 105">
                <a:extLst>
                  <a:ext uri="{FF2B5EF4-FFF2-40B4-BE49-F238E27FC236}">
                    <a16:creationId xmlns:a16="http://schemas.microsoft.com/office/drawing/2014/main" id="{A92C1E59-7343-5F75-6788-25A0D1518659}"/>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8" name="Graphic 107" descr="House with solid fill">
                <a:extLst>
                  <a:ext uri="{FF2B5EF4-FFF2-40B4-BE49-F238E27FC236}">
                    <a16:creationId xmlns:a16="http://schemas.microsoft.com/office/drawing/2014/main" id="{9BE13698-1372-5078-87BF-DAE580A16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69" name="Group 68">
              <a:extLst>
                <a:ext uri="{FF2B5EF4-FFF2-40B4-BE49-F238E27FC236}">
                  <a16:creationId xmlns:a16="http://schemas.microsoft.com/office/drawing/2014/main" id="{1981DFD4-3141-7F11-FB17-BF97287D0F66}"/>
                </a:ext>
              </a:extLst>
            </p:cNvPr>
            <p:cNvGrpSpPr/>
            <p:nvPr/>
          </p:nvGrpSpPr>
          <p:grpSpPr>
            <a:xfrm>
              <a:off x="7656988" y="2949399"/>
              <a:ext cx="797162" cy="797162"/>
              <a:chOff x="8039310" y="2518450"/>
              <a:chExt cx="797162" cy="797162"/>
            </a:xfrm>
          </p:grpSpPr>
          <p:sp>
            <p:nvSpPr>
              <p:cNvPr id="100" name="Rectangle 99">
                <a:extLst>
                  <a:ext uri="{FF2B5EF4-FFF2-40B4-BE49-F238E27FC236}">
                    <a16:creationId xmlns:a16="http://schemas.microsoft.com/office/drawing/2014/main" id="{138731B7-0B44-835B-A9CB-C13972F8094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06C08864-219D-B4EA-E981-3E3E3F750A47}"/>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2" name="Rectangle 101">
                <a:extLst>
                  <a:ext uri="{FF2B5EF4-FFF2-40B4-BE49-F238E27FC236}">
                    <a16:creationId xmlns:a16="http://schemas.microsoft.com/office/drawing/2014/main" id="{FFC78DF7-7481-8972-DE6E-A9BA8EC9A960}"/>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3" name="Graphic 102" descr="House with solid fill">
                <a:extLst>
                  <a:ext uri="{FF2B5EF4-FFF2-40B4-BE49-F238E27FC236}">
                    <a16:creationId xmlns:a16="http://schemas.microsoft.com/office/drawing/2014/main" id="{BF1DEFA9-0396-D0C1-21F1-34FB5BBDE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71" name="Group 70">
              <a:extLst>
                <a:ext uri="{FF2B5EF4-FFF2-40B4-BE49-F238E27FC236}">
                  <a16:creationId xmlns:a16="http://schemas.microsoft.com/office/drawing/2014/main" id="{D678A151-647C-BA41-4869-204CB11F1AD9}"/>
                </a:ext>
              </a:extLst>
            </p:cNvPr>
            <p:cNvGrpSpPr/>
            <p:nvPr/>
          </p:nvGrpSpPr>
          <p:grpSpPr>
            <a:xfrm>
              <a:off x="8417322" y="2989101"/>
              <a:ext cx="797162" cy="797162"/>
              <a:chOff x="8039310" y="2518450"/>
              <a:chExt cx="797162" cy="797162"/>
            </a:xfrm>
          </p:grpSpPr>
          <p:sp>
            <p:nvSpPr>
              <p:cNvPr id="81" name="Rectangle 80">
                <a:extLst>
                  <a:ext uri="{FF2B5EF4-FFF2-40B4-BE49-F238E27FC236}">
                    <a16:creationId xmlns:a16="http://schemas.microsoft.com/office/drawing/2014/main" id="{45E239E3-5155-F067-36EF-18D95CFF72CA}"/>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F2EA515-288A-9EA8-E940-9E1EC2AAB0E2}"/>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7" name="Rectangle 96">
                <a:extLst>
                  <a:ext uri="{FF2B5EF4-FFF2-40B4-BE49-F238E27FC236}">
                    <a16:creationId xmlns:a16="http://schemas.microsoft.com/office/drawing/2014/main" id="{DE2D1409-C047-C056-DBEB-4E4ED8B9EA8F}"/>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98" name="Graphic 97" descr="House with solid fill">
                <a:extLst>
                  <a:ext uri="{FF2B5EF4-FFF2-40B4-BE49-F238E27FC236}">
                    <a16:creationId xmlns:a16="http://schemas.microsoft.com/office/drawing/2014/main" id="{35BDB540-FB9F-2A0E-9708-51AE7FB29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128" name="Group 127">
            <a:extLst>
              <a:ext uri="{FF2B5EF4-FFF2-40B4-BE49-F238E27FC236}">
                <a16:creationId xmlns:a16="http://schemas.microsoft.com/office/drawing/2014/main" id="{6F745DC3-AC35-A0D2-4C4B-F6591CF0B922}"/>
              </a:ext>
            </a:extLst>
          </p:cNvPr>
          <p:cNvGrpSpPr/>
          <p:nvPr/>
        </p:nvGrpSpPr>
        <p:grpSpPr>
          <a:xfrm>
            <a:off x="41340" y="3722881"/>
            <a:ext cx="797162" cy="797162"/>
            <a:chOff x="8039310" y="2518450"/>
            <a:chExt cx="797162" cy="797162"/>
          </a:xfrm>
        </p:grpSpPr>
        <p:sp>
          <p:nvSpPr>
            <p:cNvPr id="153" name="Rectangle 152">
              <a:extLst>
                <a:ext uri="{FF2B5EF4-FFF2-40B4-BE49-F238E27FC236}">
                  <a16:creationId xmlns:a16="http://schemas.microsoft.com/office/drawing/2014/main" id="{D4B4DC8E-71E8-09EA-2B76-8200DDF0295D}"/>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EAEEC39D-57C0-F549-0CB0-1769B8343017}"/>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5" name="Rectangle 154">
              <a:extLst>
                <a:ext uri="{FF2B5EF4-FFF2-40B4-BE49-F238E27FC236}">
                  <a16:creationId xmlns:a16="http://schemas.microsoft.com/office/drawing/2014/main" id="{983DA2E7-6A2A-681E-4DDC-ED2FF10427A8}"/>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56" name="Graphic 155" descr="House with solid fill">
              <a:extLst>
                <a:ext uri="{FF2B5EF4-FFF2-40B4-BE49-F238E27FC236}">
                  <a16:creationId xmlns:a16="http://schemas.microsoft.com/office/drawing/2014/main" id="{6A036E8F-E4F5-E8FA-18DD-FAAAE6F95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29" name="Group 128">
            <a:extLst>
              <a:ext uri="{FF2B5EF4-FFF2-40B4-BE49-F238E27FC236}">
                <a16:creationId xmlns:a16="http://schemas.microsoft.com/office/drawing/2014/main" id="{7DCAB27E-6A9C-7B4D-EBBB-D4ADCB3125DE}"/>
              </a:ext>
            </a:extLst>
          </p:cNvPr>
          <p:cNvGrpSpPr/>
          <p:nvPr/>
        </p:nvGrpSpPr>
        <p:grpSpPr>
          <a:xfrm>
            <a:off x="69841" y="5203366"/>
            <a:ext cx="797162" cy="797162"/>
            <a:chOff x="8039310" y="2518450"/>
            <a:chExt cx="797162" cy="797162"/>
          </a:xfrm>
        </p:grpSpPr>
        <p:sp>
          <p:nvSpPr>
            <p:cNvPr id="149" name="Rectangle 148">
              <a:extLst>
                <a:ext uri="{FF2B5EF4-FFF2-40B4-BE49-F238E27FC236}">
                  <a16:creationId xmlns:a16="http://schemas.microsoft.com/office/drawing/2014/main" id="{97C0E03E-8E69-BB42-86EC-E0B7CB10F373}"/>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1B0602F6-42BE-DB39-9EED-0DE36C0476D7}"/>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1" name="Rectangle 150">
              <a:extLst>
                <a:ext uri="{FF2B5EF4-FFF2-40B4-BE49-F238E27FC236}">
                  <a16:creationId xmlns:a16="http://schemas.microsoft.com/office/drawing/2014/main" id="{750BD54F-7CB4-3EFF-C10F-AA212EE72290}"/>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52" name="Graphic 151" descr="House with solid fill">
              <a:extLst>
                <a:ext uri="{FF2B5EF4-FFF2-40B4-BE49-F238E27FC236}">
                  <a16:creationId xmlns:a16="http://schemas.microsoft.com/office/drawing/2014/main" id="{CE69B766-E155-00BF-E0C2-221C10AEF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32" name="Group 131">
            <a:extLst>
              <a:ext uri="{FF2B5EF4-FFF2-40B4-BE49-F238E27FC236}">
                <a16:creationId xmlns:a16="http://schemas.microsoft.com/office/drawing/2014/main" id="{5714B3FC-3216-9FAB-CBD1-89901BD88DA4}"/>
              </a:ext>
            </a:extLst>
          </p:cNvPr>
          <p:cNvGrpSpPr/>
          <p:nvPr/>
        </p:nvGrpSpPr>
        <p:grpSpPr>
          <a:xfrm>
            <a:off x="39071" y="5992289"/>
            <a:ext cx="797162" cy="797162"/>
            <a:chOff x="8039310" y="2518450"/>
            <a:chExt cx="797162" cy="797162"/>
          </a:xfrm>
        </p:grpSpPr>
        <p:sp>
          <p:nvSpPr>
            <p:cNvPr id="133" name="Rectangle 132">
              <a:extLst>
                <a:ext uri="{FF2B5EF4-FFF2-40B4-BE49-F238E27FC236}">
                  <a16:creationId xmlns:a16="http://schemas.microsoft.com/office/drawing/2014/main" id="{DD4F9996-D250-6386-5366-56F3608E20B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CD28B69C-9856-273A-2C85-EE2E840F092D}"/>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6" name="Rectangle 135">
              <a:extLst>
                <a:ext uri="{FF2B5EF4-FFF2-40B4-BE49-F238E27FC236}">
                  <a16:creationId xmlns:a16="http://schemas.microsoft.com/office/drawing/2014/main" id="{055DDC0F-7A4D-8D56-ED09-C6401A2EA81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37" name="Graphic 136" descr="House with solid fill">
              <a:extLst>
                <a:ext uri="{FF2B5EF4-FFF2-40B4-BE49-F238E27FC236}">
                  <a16:creationId xmlns:a16="http://schemas.microsoft.com/office/drawing/2014/main" id="{185595A8-42EF-2180-2154-3271BE19FA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67" name="Group 166">
            <a:extLst>
              <a:ext uri="{FF2B5EF4-FFF2-40B4-BE49-F238E27FC236}">
                <a16:creationId xmlns:a16="http://schemas.microsoft.com/office/drawing/2014/main" id="{44E2E036-8F6E-CF98-596F-76A27A929F4B}"/>
              </a:ext>
            </a:extLst>
          </p:cNvPr>
          <p:cNvGrpSpPr/>
          <p:nvPr/>
        </p:nvGrpSpPr>
        <p:grpSpPr>
          <a:xfrm>
            <a:off x="9775723" y="636534"/>
            <a:ext cx="426177" cy="422404"/>
            <a:chOff x="566686" y="3225016"/>
            <a:chExt cx="2835894" cy="2810789"/>
          </a:xfrm>
        </p:grpSpPr>
        <p:sp>
          <p:nvSpPr>
            <p:cNvPr id="168" name="Freeform: Shape 167">
              <a:extLst>
                <a:ext uri="{FF2B5EF4-FFF2-40B4-BE49-F238E27FC236}">
                  <a16:creationId xmlns:a16="http://schemas.microsoft.com/office/drawing/2014/main" id="{D437F2F0-0901-2556-E69E-E45060B4ECB7}"/>
                </a:ext>
              </a:extLst>
            </p:cNvPr>
            <p:cNvSpPr/>
            <p:nvPr/>
          </p:nvSpPr>
          <p:spPr>
            <a:xfrm>
              <a:off x="566686" y="3225016"/>
              <a:ext cx="2462861" cy="2810789"/>
            </a:xfrm>
            <a:custGeom>
              <a:avLst/>
              <a:gdLst>
                <a:gd name="connsiteX0" fmla="*/ 2111024 w 2462861"/>
                <a:gd name="connsiteY0" fmla="*/ 0 h 2810789"/>
                <a:gd name="connsiteX1" fmla="*/ 1759187 w 2462861"/>
                <a:gd name="connsiteY1" fmla="*/ 351837 h 2810789"/>
                <a:gd name="connsiteX2" fmla="*/ 1759187 w 2462861"/>
                <a:gd name="connsiteY2" fmla="*/ 899140 h 2810789"/>
                <a:gd name="connsiteX3" fmla="*/ 1485536 w 2462861"/>
                <a:gd name="connsiteY3" fmla="*/ 1172791 h 2810789"/>
                <a:gd name="connsiteX4" fmla="*/ 535575 w 2462861"/>
                <a:gd name="connsiteY4" fmla="*/ 1172791 h 2810789"/>
                <a:gd name="connsiteX5" fmla="*/ 195465 w 2462861"/>
                <a:gd name="connsiteY5" fmla="*/ 977326 h 2810789"/>
                <a:gd name="connsiteX6" fmla="*/ 0 w 2462861"/>
                <a:gd name="connsiteY6" fmla="*/ 1172791 h 2810789"/>
                <a:gd name="connsiteX7" fmla="*/ 125098 w 2462861"/>
                <a:gd name="connsiteY7" fmla="*/ 1356529 h 2810789"/>
                <a:gd name="connsiteX8" fmla="*/ 117279 w 2462861"/>
                <a:gd name="connsiteY8" fmla="*/ 1407350 h 2810789"/>
                <a:gd name="connsiteX9" fmla="*/ 312744 w 2462861"/>
                <a:gd name="connsiteY9" fmla="*/ 1602815 h 2810789"/>
                <a:gd name="connsiteX10" fmla="*/ 312744 w 2462861"/>
                <a:gd name="connsiteY10" fmla="*/ 1602815 h 2810789"/>
                <a:gd name="connsiteX11" fmla="*/ 1133698 w 2462861"/>
                <a:gd name="connsiteY11" fmla="*/ 2263487 h 2810789"/>
                <a:gd name="connsiteX12" fmla="*/ 1133698 w 2462861"/>
                <a:gd name="connsiteY12" fmla="*/ 2501955 h 2810789"/>
                <a:gd name="connsiteX13" fmla="*/ 1055512 w 2462861"/>
                <a:gd name="connsiteY13" fmla="*/ 2576232 h 2810789"/>
                <a:gd name="connsiteX14" fmla="*/ 1094605 w 2462861"/>
                <a:gd name="connsiteY14" fmla="*/ 2646599 h 2810789"/>
                <a:gd name="connsiteX15" fmla="*/ 1325254 w 2462861"/>
                <a:gd name="connsiteY15" fmla="*/ 2799062 h 2810789"/>
                <a:gd name="connsiteX16" fmla="*/ 1368257 w 2462861"/>
                <a:gd name="connsiteY16" fmla="*/ 2810790 h 2810789"/>
                <a:gd name="connsiteX17" fmla="*/ 1403440 w 2462861"/>
                <a:gd name="connsiteY17" fmla="*/ 2802971 h 2810789"/>
                <a:gd name="connsiteX18" fmla="*/ 1446443 w 2462861"/>
                <a:gd name="connsiteY18" fmla="*/ 2732604 h 2810789"/>
                <a:gd name="connsiteX19" fmla="*/ 1446443 w 2462861"/>
                <a:gd name="connsiteY19" fmla="*/ 2728695 h 2810789"/>
                <a:gd name="connsiteX20" fmla="*/ 1501173 w 2462861"/>
                <a:gd name="connsiteY20" fmla="*/ 2654418 h 2810789"/>
                <a:gd name="connsiteX21" fmla="*/ 1512901 w 2462861"/>
                <a:gd name="connsiteY21" fmla="*/ 2650508 h 2810789"/>
                <a:gd name="connsiteX22" fmla="*/ 1563722 w 2462861"/>
                <a:gd name="connsiteY22" fmla="*/ 2548866 h 2810789"/>
                <a:gd name="connsiteX23" fmla="*/ 1485536 w 2462861"/>
                <a:gd name="connsiteY23" fmla="*/ 2498046 h 2810789"/>
                <a:gd name="connsiteX24" fmla="*/ 1290070 w 2462861"/>
                <a:gd name="connsiteY24" fmla="*/ 2498046 h 2810789"/>
                <a:gd name="connsiteX25" fmla="*/ 1290070 w 2462861"/>
                <a:gd name="connsiteY25" fmla="*/ 2259578 h 2810789"/>
                <a:gd name="connsiteX26" fmla="*/ 1446443 w 2462861"/>
                <a:gd name="connsiteY26" fmla="*/ 2232213 h 2810789"/>
                <a:gd name="connsiteX27" fmla="*/ 1446443 w 2462861"/>
                <a:gd name="connsiteY27" fmla="*/ 2345583 h 2810789"/>
                <a:gd name="connsiteX28" fmla="*/ 1368257 w 2462861"/>
                <a:gd name="connsiteY28" fmla="*/ 2419859 h 2810789"/>
                <a:gd name="connsiteX29" fmla="*/ 1368257 w 2462861"/>
                <a:gd name="connsiteY29" fmla="*/ 2423769 h 2810789"/>
                <a:gd name="connsiteX30" fmla="*/ 1481626 w 2462861"/>
                <a:gd name="connsiteY30" fmla="*/ 2423769 h 2810789"/>
                <a:gd name="connsiteX31" fmla="*/ 1634089 w 2462861"/>
                <a:gd name="connsiteY31" fmla="*/ 2529320 h 2810789"/>
                <a:gd name="connsiteX32" fmla="*/ 1630180 w 2462861"/>
                <a:gd name="connsiteY32" fmla="*/ 2642690 h 2810789"/>
                <a:gd name="connsiteX33" fmla="*/ 1637999 w 2462861"/>
                <a:gd name="connsiteY33" fmla="*/ 2646599 h 2810789"/>
                <a:gd name="connsiteX34" fmla="*/ 1681001 w 2462861"/>
                <a:gd name="connsiteY34" fmla="*/ 2658327 h 2810789"/>
                <a:gd name="connsiteX35" fmla="*/ 1716185 w 2462861"/>
                <a:gd name="connsiteY35" fmla="*/ 2650508 h 2810789"/>
                <a:gd name="connsiteX36" fmla="*/ 1759187 w 2462861"/>
                <a:gd name="connsiteY36" fmla="*/ 2580141 h 2810789"/>
                <a:gd name="connsiteX37" fmla="*/ 1759187 w 2462861"/>
                <a:gd name="connsiteY37" fmla="*/ 2576232 h 2810789"/>
                <a:gd name="connsiteX38" fmla="*/ 1813917 w 2462861"/>
                <a:gd name="connsiteY38" fmla="*/ 2501955 h 2810789"/>
                <a:gd name="connsiteX39" fmla="*/ 1825645 w 2462861"/>
                <a:gd name="connsiteY39" fmla="*/ 2498046 h 2810789"/>
                <a:gd name="connsiteX40" fmla="*/ 1876466 w 2462861"/>
                <a:gd name="connsiteY40" fmla="*/ 2396404 h 2810789"/>
                <a:gd name="connsiteX41" fmla="*/ 1798280 w 2462861"/>
                <a:gd name="connsiteY41" fmla="*/ 2345583 h 2810789"/>
                <a:gd name="connsiteX42" fmla="*/ 1602815 w 2462861"/>
                <a:gd name="connsiteY42" fmla="*/ 2345583 h 2810789"/>
                <a:gd name="connsiteX43" fmla="*/ 1602815 w 2462861"/>
                <a:gd name="connsiteY43" fmla="*/ 2181392 h 2810789"/>
                <a:gd name="connsiteX44" fmla="*/ 2150117 w 2462861"/>
                <a:gd name="connsiteY44" fmla="*/ 1329163 h 2810789"/>
                <a:gd name="connsiteX45" fmla="*/ 2150117 w 2462861"/>
                <a:gd name="connsiteY45" fmla="*/ 699765 h 2810789"/>
                <a:gd name="connsiteX46" fmla="*/ 2462862 w 2462861"/>
                <a:gd name="connsiteY46" fmla="*/ 351837 h 2810789"/>
                <a:gd name="connsiteX47" fmla="*/ 2111024 w 2462861"/>
                <a:gd name="connsiteY47" fmla="*/ 0 h 28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62861" h="2810789">
                  <a:moveTo>
                    <a:pt x="2111024" y="0"/>
                  </a:moveTo>
                  <a:cubicBezTo>
                    <a:pt x="1915559" y="0"/>
                    <a:pt x="1759187" y="156372"/>
                    <a:pt x="1759187" y="351837"/>
                  </a:cubicBezTo>
                  <a:lnTo>
                    <a:pt x="1759187" y="899140"/>
                  </a:lnTo>
                  <a:cubicBezTo>
                    <a:pt x="1759187" y="1051603"/>
                    <a:pt x="1637999" y="1172791"/>
                    <a:pt x="1485536" y="1172791"/>
                  </a:cubicBezTo>
                  <a:lnTo>
                    <a:pt x="535575" y="1172791"/>
                  </a:lnTo>
                  <a:cubicBezTo>
                    <a:pt x="469117" y="1055512"/>
                    <a:pt x="340110" y="977326"/>
                    <a:pt x="195465" y="977326"/>
                  </a:cubicBezTo>
                  <a:cubicBezTo>
                    <a:pt x="86005" y="977326"/>
                    <a:pt x="0" y="1063331"/>
                    <a:pt x="0" y="1172791"/>
                  </a:cubicBezTo>
                  <a:cubicBezTo>
                    <a:pt x="0" y="1254887"/>
                    <a:pt x="50821" y="1325254"/>
                    <a:pt x="125098" y="1356529"/>
                  </a:cubicBezTo>
                  <a:cubicBezTo>
                    <a:pt x="121188" y="1372166"/>
                    <a:pt x="117279" y="1387803"/>
                    <a:pt x="117279" y="1407350"/>
                  </a:cubicBezTo>
                  <a:cubicBezTo>
                    <a:pt x="117279" y="1516810"/>
                    <a:pt x="203284" y="1602815"/>
                    <a:pt x="312744" y="1602815"/>
                  </a:cubicBezTo>
                  <a:lnTo>
                    <a:pt x="312744" y="1602815"/>
                  </a:lnTo>
                  <a:cubicBezTo>
                    <a:pt x="422205" y="1962471"/>
                    <a:pt x="742768" y="2232213"/>
                    <a:pt x="1133698" y="2263487"/>
                  </a:cubicBezTo>
                  <a:lnTo>
                    <a:pt x="1133698" y="2501955"/>
                  </a:lnTo>
                  <a:cubicBezTo>
                    <a:pt x="1090696" y="2501955"/>
                    <a:pt x="1055512" y="2533229"/>
                    <a:pt x="1055512" y="2576232"/>
                  </a:cubicBezTo>
                  <a:cubicBezTo>
                    <a:pt x="1055512" y="2603597"/>
                    <a:pt x="1071149" y="2630962"/>
                    <a:pt x="1094605" y="2646599"/>
                  </a:cubicBezTo>
                  <a:lnTo>
                    <a:pt x="1325254" y="2799062"/>
                  </a:lnTo>
                  <a:cubicBezTo>
                    <a:pt x="1336982" y="2806881"/>
                    <a:pt x="1352619" y="2810790"/>
                    <a:pt x="1368257" y="2810790"/>
                  </a:cubicBezTo>
                  <a:cubicBezTo>
                    <a:pt x="1379984" y="2810790"/>
                    <a:pt x="1391712" y="2806881"/>
                    <a:pt x="1403440" y="2802971"/>
                  </a:cubicBezTo>
                  <a:cubicBezTo>
                    <a:pt x="1430805" y="2791243"/>
                    <a:pt x="1446443" y="2763878"/>
                    <a:pt x="1446443" y="2732604"/>
                  </a:cubicBezTo>
                  <a:lnTo>
                    <a:pt x="1446443" y="2728695"/>
                  </a:lnTo>
                  <a:cubicBezTo>
                    <a:pt x="1446443" y="2693511"/>
                    <a:pt x="1469898" y="2666145"/>
                    <a:pt x="1501173" y="2654418"/>
                  </a:cubicBezTo>
                  <a:lnTo>
                    <a:pt x="1512901" y="2650508"/>
                  </a:lnTo>
                  <a:cubicBezTo>
                    <a:pt x="1551994" y="2638780"/>
                    <a:pt x="1575450" y="2591869"/>
                    <a:pt x="1563722" y="2548866"/>
                  </a:cubicBezTo>
                  <a:cubicBezTo>
                    <a:pt x="1551994" y="2517592"/>
                    <a:pt x="1520719" y="2498046"/>
                    <a:pt x="1485536" y="2498046"/>
                  </a:cubicBezTo>
                  <a:lnTo>
                    <a:pt x="1290070" y="2498046"/>
                  </a:lnTo>
                  <a:lnTo>
                    <a:pt x="1290070" y="2259578"/>
                  </a:lnTo>
                  <a:cubicBezTo>
                    <a:pt x="1344801" y="2255669"/>
                    <a:pt x="1395622" y="2247850"/>
                    <a:pt x="1446443" y="2232213"/>
                  </a:cubicBezTo>
                  <a:lnTo>
                    <a:pt x="1446443" y="2345583"/>
                  </a:lnTo>
                  <a:cubicBezTo>
                    <a:pt x="1403440" y="2345583"/>
                    <a:pt x="1368257" y="2376857"/>
                    <a:pt x="1368257" y="2419859"/>
                  </a:cubicBezTo>
                  <a:cubicBezTo>
                    <a:pt x="1368257" y="2419859"/>
                    <a:pt x="1368257" y="2419859"/>
                    <a:pt x="1368257" y="2423769"/>
                  </a:cubicBezTo>
                  <a:lnTo>
                    <a:pt x="1481626" y="2423769"/>
                  </a:lnTo>
                  <a:cubicBezTo>
                    <a:pt x="1551994" y="2423769"/>
                    <a:pt x="1610633" y="2466771"/>
                    <a:pt x="1634089" y="2529320"/>
                  </a:cubicBezTo>
                  <a:cubicBezTo>
                    <a:pt x="1645817" y="2564504"/>
                    <a:pt x="1645817" y="2603597"/>
                    <a:pt x="1630180" y="2642690"/>
                  </a:cubicBezTo>
                  <a:lnTo>
                    <a:pt x="1637999" y="2646599"/>
                  </a:lnTo>
                  <a:cubicBezTo>
                    <a:pt x="1649726" y="2654418"/>
                    <a:pt x="1665364" y="2658327"/>
                    <a:pt x="1681001" y="2658327"/>
                  </a:cubicBezTo>
                  <a:cubicBezTo>
                    <a:pt x="1692729" y="2658327"/>
                    <a:pt x="1704457" y="2654418"/>
                    <a:pt x="1716185" y="2650508"/>
                  </a:cubicBezTo>
                  <a:cubicBezTo>
                    <a:pt x="1743550" y="2638780"/>
                    <a:pt x="1759187" y="2611415"/>
                    <a:pt x="1759187" y="2580141"/>
                  </a:cubicBezTo>
                  <a:lnTo>
                    <a:pt x="1759187" y="2576232"/>
                  </a:lnTo>
                  <a:cubicBezTo>
                    <a:pt x="1759187" y="2541048"/>
                    <a:pt x="1782643" y="2513683"/>
                    <a:pt x="1813917" y="2501955"/>
                  </a:cubicBezTo>
                  <a:lnTo>
                    <a:pt x="1825645" y="2498046"/>
                  </a:lnTo>
                  <a:cubicBezTo>
                    <a:pt x="1864738" y="2486318"/>
                    <a:pt x="1888194" y="2439406"/>
                    <a:pt x="1876466" y="2396404"/>
                  </a:cubicBezTo>
                  <a:cubicBezTo>
                    <a:pt x="1864738" y="2365129"/>
                    <a:pt x="1833464" y="2345583"/>
                    <a:pt x="1798280" y="2345583"/>
                  </a:cubicBezTo>
                  <a:lnTo>
                    <a:pt x="1602815" y="2345583"/>
                  </a:lnTo>
                  <a:lnTo>
                    <a:pt x="1602815" y="2181392"/>
                  </a:lnTo>
                  <a:cubicBezTo>
                    <a:pt x="1927287" y="2032838"/>
                    <a:pt x="2150117" y="1708366"/>
                    <a:pt x="2150117" y="1329163"/>
                  </a:cubicBezTo>
                  <a:lnTo>
                    <a:pt x="2150117" y="699765"/>
                  </a:lnTo>
                  <a:cubicBezTo>
                    <a:pt x="2326036" y="680219"/>
                    <a:pt x="2462862" y="531665"/>
                    <a:pt x="2462862" y="351837"/>
                  </a:cubicBezTo>
                  <a:cubicBezTo>
                    <a:pt x="2462862" y="156372"/>
                    <a:pt x="2306490" y="0"/>
                    <a:pt x="2111024" y="0"/>
                  </a:cubicBezTo>
                  <a:close/>
                </a:path>
              </a:pathLst>
            </a:custGeom>
            <a:solidFill>
              <a:schemeClr val="bg1">
                <a:lumMod val="75000"/>
              </a:schemeClr>
            </a:solidFill>
            <a:ln w="39092"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7C3A5747-336E-4DAC-B521-FA34C3F82CF4}"/>
                </a:ext>
              </a:extLst>
            </p:cNvPr>
            <p:cNvSpPr/>
            <p:nvPr/>
          </p:nvSpPr>
          <p:spPr>
            <a:xfrm>
              <a:off x="3082018" y="3561822"/>
              <a:ext cx="320562" cy="191555"/>
            </a:xfrm>
            <a:custGeom>
              <a:avLst/>
              <a:gdLst>
                <a:gd name="connsiteX0" fmla="*/ 152463 w 320562"/>
                <a:gd name="connsiteY0" fmla="*/ 23456 h 191555"/>
                <a:gd name="connsiteX1" fmla="*/ 46912 w 320562"/>
                <a:gd name="connsiteY1" fmla="*/ 0 h 191555"/>
                <a:gd name="connsiteX2" fmla="*/ 0 w 320562"/>
                <a:gd name="connsiteY2" fmla="*/ 191556 h 191555"/>
                <a:gd name="connsiteX3" fmla="*/ 54730 w 320562"/>
                <a:gd name="connsiteY3" fmla="*/ 191556 h 191555"/>
                <a:gd name="connsiteX4" fmla="*/ 281470 w 320562"/>
                <a:gd name="connsiteY4" fmla="*/ 93823 h 191555"/>
                <a:gd name="connsiteX5" fmla="*/ 320563 w 320562"/>
                <a:gd name="connsiteY5" fmla="*/ 35184 h 191555"/>
                <a:gd name="connsiteX6" fmla="*/ 152463 w 320562"/>
                <a:gd name="connsiteY6" fmla="*/ 23456 h 1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62" h="191555">
                  <a:moveTo>
                    <a:pt x="152463" y="23456"/>
                  </a:moveTo>
                  <a:cubicBezTo>
                    <a:pt x="113370" y="19547"/>
                    <a:pt x="78186" y="11728"/>
                    <a:pt x="46912" y="0"/>
                  </a:cubicBezTo>
                  <a:cubicBezTo>
                    <a:pt x="46912" y="70367"/>
                    <a:pt x="31274" y="136826"/>
                    <a:pt x="0" y="191556"/>
                  </a:cubicBezTo>
                  <a:cubicBezTo>
                    <a:pt x="19547" y="191556"/>
                    <a:pt x="35184" y="191556"/>
                    <a:pt x="54730" y="191556"/>
                  </a:cubicBezTo>
                  <a:cubicBezTo>
                    <a:pt x="168100" y="191556"/>
                    <a:pt x="238468" y="140735"/>
                    <a:pt x="281470" y="93823"/>
                  </a:cubicBezTo>
                  <a:cubicBezTo>
                    <a:pt x="301016" y="74277"/>
                    <a:pt x="312744" y="50821"/>
                    <a:pt x="320563" y="35184"/>
                  </a:cubicBezTo>
                  <a:cubicBezTo>
                    <a:pt x="289288" y="35184"/>
                    <a:pt x="238468" y="31274"/>
                    <a:pt x="152463" y="23456"/>
                  </a:cubicBezTo>
                  <a:close/>
                </a:path>
              </a:pathLst>
            </a:custGeom>
            <a:solidFill>
              <a:srgbClr val="FFC000"/>
            </a:solidFill>
            <a:ln w="39092" cap="flat">
              <a:solidFill>
                <a:srgbClr val="FFC000"/>
              </a:solidFill>
              <a:prstDash val="solid"/>
              <a:miter/>
            </a:ln>
          </p:spPr>
          <p:txBody>
            <a:bodyPr rtlCol="0" anchor="ctr"/>
            <a:lstStyle/>
            <a:p>
              <a:endParaRPr lang="en-GB" dirty="0"/>
            </a:p>
          </p:txBody>
        </p:sp>
        <p:sp>
          <p:nvSpPr>
            <p:cNvPr id="203" name="Oval 202">
              <a:extLst>
                <a:ext uri="{FF2B5EF4-FFF2-40B4-BE49-F238E27FC236}">
                  <a16:creationId xmlns:a16="http://schemas.microsoft.com/office/drawing/2014/main" id="{6388166A-0ED9-03C1-F8C9-D15080074E83}"/>
                </a:ext>
              </a:extLst>
            </p:cNvPr>
            <p:cNvSpPr/>
            <p:nvPr/>
          </p:nvSpPr>
          <p:spPr>
            <a:xfrm>
              <a:off x="2577973" y="3351600"/>
              <a:ext cx="154800" cy="1548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04" name="Group 203">
            <a:extLst>
              <a:ext uri="{FF2B5EF4-FFF2-40B4-BE49-F238E27FC236}">
                <a16:creationId xmlns:a16="http://schemas.microsoft.com/office/drawing/2014/main" id="{4118EC6B-A613-75B8-C165-713FD7DFA79A}"/>
              </a:ext>
            </a:extLst>
          </p:cNvPr>
          <p:cNvGrpSpPr/>
          <p:nvPr/>
        </p:nvGrpSpPr>
        <p:grpSpPr>
          <a:xfrm>
            <a:off x="10606098" y="904667"/>
            <a:ext cx="426177" cy="422404"/>
            <a:chOff x="566686" y="3225016"/>
            <a:chExt cx="2835894" cy="2810789"/>
          </a:xfrm>
        </p:grpSpPr>
        <p:sp>
          <p:nvSpPr>
            <p:cNvPr id="205" name="Freeform: Shape 204">
              <a:extLst>
                <a:ext uri="{FF2B5EF4-FFF2-40B4-BE49-F238E27FC236}">
                  <a16:creationId xmlns:a16="http://schemas.microsoft.com/office/drawing/2014/main" id="{286B2E83-E83A-22EF-73B9-EA92EBA46C4B}"/>
                </a:ext>
              </a:extLst>
            </p:cNvPr>
            <p:cNvSpPr/>
            <p:nvPr/>
          </p:nvSpPr>
          <p:spPr>
            <a:xfrm>
              <a:off x="566686" y="3225016"/>
              <a:ext cx="2462861" cy="2810789"/>
            </a:xfrm>
            <a:custGeom>
              <a:avLst/>
              <a:gdLst>
                <a:gd name="connsiteX0" fmla="*/ 2111024 w 2462861"/>
                <a:gd name="connsiteY0" fmla="*/ 0 h 2810789"/>
                <a:gd name="connsiteX1" fmla="*/ 1759187 w 2462861"/>
                <a:gd name="connsiteY1" fmla="*/ 351837 h 2810789"/>
                <a:gd name="connsiteX2" fmla="*/ 1759187 w 2462861"/>
                <a:gd name="connsiteY2" fmla="*/ 899140 h 2810789"/>
                <a:gd name="connsiteX3" fmla="*/ 1485536 w 2462861"/>
                <a:gd name="connsiteY3" fmla="*/ 1172791 h 2810789"/>
                <a:gd name="connsiteX4" fmla="*/ 535575 w 2462861"/>
                <a:gd name="connsiteY4" fmla="*/ 1172791 h 2810789"/>
                <a:gd name="connsiteX5" fmla="*/ 195465 w 2462861"/>
                <a:gd name="connsiteY5" fmla="*/ 977326 h 2810789"/>
                <a:gd name="connsiteX6" fmla="*/ 0 w 2462861"/>
                <a:gd name="connsiteY6" fmla="*/ 1172791 h 2810789"/>
                <a:gd name="connsiteX7" fmla="*/ 125098 w 2462861"/>
                <a:gd name="connsiteY7" fmla="*/ 1356529 h 2810789"/>
                <a:gd name="connsiteX8" fmla="*/ 117279 w 2462861"/>
                <a:gd name="connsiteY8" fmla="*/ 1407350 h 2810789"/>
                <a:gd name="connsiteX9" fmla="*/ 312744 w 2462861"/>
                <a:gd name="connsiteY9" fmla="*/ 1602815 h 2810789"/>
                <a:gd name="connsiteX10" fmla="*/ 312744 w 2462861"/>
                <a:gd name="connsiteY10" fmla="*/ 1602815 h 2810789"/>
                <a:gd name="connsiteX11" fmla="*/ 1133698 w 2462861"/>
                <a:gd name="connsiteY11" fmla="*/ 2263487 h 2810789"/>
                <a:gd name="connsiteX12" fmla="*/ 1133698 w 2462861"/>
                <a:gd name="connsiteY12" fmla="*/ 2501955 h 2810789"/>
                <a:gd name="connsiteX13" fmla="*/ 1055512 w 2462861"/>
                <a:gd name="connsiteY13" fmla="*/ 2576232 h 2810789"/>
                <a:gd name="connsiteX14" fmla="*/ 1094605 w 2462861"/>
                <a:gd name="connsiteY14" fmla="*/ 2646599 h 2810789"/>
                <a:gd name="connsiteX15" fmla="*/ 1325254 w 2462861"/>
                <a:gd name="connsiteY15" fmla="*/ 2799062 h 2810789"/>
                <a:gd name="connsiteX16" fmla="*/ 1368257 w 2462861"/>
                <a:gd name="connsiteY16" fmla="*/ 2810790 h 2810789"/>
                <a:gd name="connsiteX17" fmla="*/ 1403440 w 2462861"/>
                <a:gd name="connsiteY17" fmla="*/ 2802971 h 2810789"/>
                <a:gd name="connsiteX18" fmla="*/ 1446443 w 2462861"/>
                <a:gd name="connsiteY18" fmla="*/ 2732604 h 2810789"/>
                <a:gd name="connsiteX19" fmla="*/ 1446443 w 2462861"/>
                <a:gd name="connsiteY19" fmla="*/ 2728695 h 2810789"/>
                <a:gd name="connsiteX20" fmla="*/ 1501173 w 2462861"/>
                <a:gd name="connsiteY20" fmla="*/ 2654418 h 2810789"/>
                <a:gd name="connsiteX21" fmla="*/ 1512901 w 2462861"/>
                <a:gd name="connsiteY21" fmla="*/ 2650508 h 2810789"/>
                <a:gd name="connsiteX22" fmla="*/ 1563722 w 2462861"/>
                <a:gd name="connsiteY22" fmla="*/ 2548866 h 2810789"/>
                <a:gd name="connsiteX23" fmla="*/ 1485536 w 2462861"/>
                <a:gd name="connsiteY23" fmla="*/ 2498046 h 2810789"/>
                <a:gd name="connsiteX24" fmla="*/ 1290070 w 2462861"/>
                <a:gd name="connsiteY24" fmla="*/ 2498046 h 2810789"/>
                <a:gd name="connsiteX25" fmla="*/ 1290070 w 2462861"/>
                <a:gd name="connsiteY25" fmla="*/ 2259578 h 2810789"/>
                <a:gd name="connsiteX26" fmla="*/ 1446443 w 2462861"/>
                <a:gd name="connsiteY26" fmla="*/ 2232213 h 2810789"/>
                <a:gd name="connsiteX27" fmla="*/ 1446443 w 2462861"/>
                <a:gd name="connsiteY27" fmla="*/ 2345583 h 2810789"/>
                <a:gd name="connsiteX28" fmla="*/ 1368257 w 2462861"/>
                <a:gd name="connsiteY28" fmla="*/ 2419859 h 2810789"/>
                <a:gd name="connsiteX29" fmla="*/ 1368257 w 2462861"/>
                <a:gd name="connsiteY29" fmla="*/ 2423769 h 2810789"/>
                <a:gd name="connsiteX30" fmla="*/ 1481626 w 2462861"/>
                <a:gd name="connsiteY30" fmla="*/ 2423769 h 2810789"/>
                <a:gd name="connsiteX31" fmla="*/ 1634089 w 2462861"/>
                <a:gd name="connsiteY31" fmla="*/ 2529320 h 2810789"/>
                <a:gd name="connsiteX32" fmla="*/ 1630180 w 2462861"/>
                <a:gd name="connsiteY32" fmla="*/ 2642690 h 2810789"/>
                <a:gd name="connsiteX33" fmla="*/ 1637999 w 2462861"/>
                <a:gd name="connsiteY33" fmla="*/ 2646599 h 2810789"/>
                <a:gd name="connsiteX34" fmla="*/ 1681001 w 2462861"/>
                <a:gd name="connsiteY34" fmla="*/ 2658327 h 2810789"/>
                <a:gd name="connsiteX35" fmla="*/ 1716185 w 2462861"/>
                <a:gd name="connsiteY35" fmla="*/ 2650508 h 2810789"/>
                <a:gd name="connsiteX36" fmla="*/ 1759187 w 2462861"/>
                <a:gd name="connsiteY36" fmla="*/ 2580141 h 2810789"/>
                <a:gd name="connsiteX37" fmla="*/ 1759187 w 2462861"/>
                <a:gd name="connsiteY37" fmla="*/ 2576232 h 2810789"/>
                <a:gd name="connsiteX38" fmla="*/ 1813917 w 2462861"/>
                <a:gd name="connsiteY38" fmla="*/ 2501955 h 2810789"/>
                <a:gd name="connsiteX39" fmla="*/ 1825645 w 2462861"/>
                <a:gd name="connsiteY39" fmla="*/ 2498046 h 2810789"/>
                <a:gd name="connsiteX40" fmla="*/ 1876466 w 2462861"/>
                <a:gd name="connsiteY40" fmla="*/ 2396404 h 2810789"/>
                <a:gd name="connsiteX41" fmla="*/ 1798280 w 2462861"/>
                <a:gd name="connsiteY41" fmla="*/ 2345583 h 2810789"/>
                <a:gd name="connsiteX42" fmla="*/ 1602815 w 2462861"/>
                <a:gd name="connsiteY42" fmla="*/ 2345583 h 2810789"/>
                <a:gd name="connsiteX43" fmla="*/ 1602815 w 2462861"/>
                <a:gd name="connsiteY43" fmla="*/ 2181392 h 2810789"/>
                <a:gd name="connsiteX44" fmla="*/ 2150117 w 2462861"/>
                <a:gd name="connsiteY44" fmla="*/ 1329163 h 2810789"/>
                <a:gd name="connsiteX45" fmla="*/ 2150117 w 2462861"/>
                <a:gd name="connsiteY45" fmla="*/ 699765 h 2810789"/>
                <a:gd name="connsiteX46" fmla="*/ 2462862 w 2462861"/>
                <a:gd name="connsiteY46" fmla="*/ 351837 h 2810789"/>
                <a:gd name="connsiteX47" fmla="*/ 2111024 w 2462861"/>
                <a:gd name="connsiteY47" fmla="*/ 0 h 28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62861" h="2810789">
                  <a:moveTo>
                    <a:pt x="2111024" y="0"/>
                  </a:moveTo>
                  <a:cubicBezTo>
                    <a:pt x="1915559" y="0"/>
                    <a:pt x="1759187" y="156372"/>
                    <a:pt x="1759187" y="351837"/>
                  </a:cubicBezTo>
                  <a:lnTo>
                    <a:pt x="1759187" y="899140"/>
                  </a:lnTo>
                  <a:cubicBezTo>
                    <a:pt x="1759187" y="1051603"/>
                    <a:pt x="1637999" y="1172791"/>
                    <a:pt x="1485536" y="1172791"/>
                  </a:cubicBezTo>
                  <a:lnTo>
                    <a:pt x="535575" y="1172791"/>
                  </a:lnTo>
                  <a:cubicBezTo>
                    <a:pt x="469117" y="1055512"/>
                    <a:pt x="340110" y="977326"/>
                    <a:pt x="195465" y="977326"/>
                  </a:cubicBezTo>
                  <a:cubicBezTo>
                    <a:pt x="86005" y="977326"/>
                    <a:pt x="0" y="1063331"/>
                    <a:pt x="0" y="1172791"/>
                  </a:cubicBezTo>
                  <a:cubicBezTo>
                    <a:pt x="0" y="1254887"/>
                    <a:pt x="50821" y="1325254"/>
                    <a:pt x="125098" y="1356529"/>
                  </a:cubicBezTo>
                  <a:cubicBezTo>
                    <a:pt x="121188" y="1372166"/>
                    <a:pt x="117279" y="1387803"/>
                    <a:pt x="117279" y="1407350"/>
                  </a:cubicBezTo>
                  <a:cubicBezTo>
                    <a:pt x="117279" y="1516810"/>
                    <a:pt x="203284" y="1602815"/>
                    <a:pt x="312744" y="1602815"/>
                  </a:cubicBezTo>
                  <a:lnTo>
                    <a:pt x="312744" y="1602815"/>
                  </a:lnTo>
                  <a:cubicBezTo>
                    <a:pt x="422205" y="1962471"/>
                    <a:pt x="742768" y="2232213"/>
                    <a:pt x="1133698" y="2263487"/>
                  </a:cubicBezTo>
                  <a:lnTo>
                    <a:pt x="1133698" y="2501955"/>
                  </a:lnTo>
                  <a:cubicBezTo>
                    <a:pt x="1090696" y="2501955"/>
                    <a:pt x="1055512" y="2533229"/>
                    <a:pt x="1055512" y="2576232"/>
                  </a:cubicBezTo>
                  <a:cubicBezTo>
                    <a:pt x="1055512" y="2603597"/>
                    <a:pt x="1071149" y="2630962"/>
                    <a:pt x="1094605" y="2646599"/>
                  </a:cubicBezTo>
                  <a:lnTo>
                    <a:pt x="1325254" y="2799062"/>
                  </a:lnTo>
                  <a:cubicBezTo>
                    <a:pt x="1336982" y="2806881"/>
                    <a:pt x="1352619" y="2810790"/>
                    <a:pt x="1368257" y="2810790"/>
                  </a:cubicBezTo>
                  <a:cubicBezTo>
                    <a:pt x="1379984" y="2810790"/>
                    <a:pt x="1391712" y="2806881"/>
                    <a:pt x="1403440" y="2802971"/>
                  </a:cubicBezTo>
                  <a:cubicBezTo>
                    <a:pt x="1430805" y="2791243"/>
                    <a:pt x="1446443" y="2763878"/>
                    <a:pt x="1446443" y="2732604"/>
                  </a:cubicBezTo>
                  <a:lnTo>
                    <a:pt x="1446443" y="2728695"/>
                  </a:lnTo>
                  <a:cubicBezTo>
                    <a:pt x="1446443" y="2693511"/>
                    <a:pt x="1469898" y="2666145"/>
                    <a:pt x="1501173" y="2654418"/>
                  </a:cubicBezTo>
                  <a:lnTo>
                    <a:pt x="1512901" y="2650508"/>
                  </a:lnTo>
                  <a:cubicBezTo>
                    <a:pt x="1551994" y="2638780"/>
                    <a:pt x="1575450" y="2591869"/>
                    <a:pt x="1563722" y="2548866"/>
                  </a:cubicBezTo>
                  <a:cubicBezTo>
                    <a:pt x="1551994" y="2517592"/>
                    <a:pt x="1520719" y="2498046"/>
                    <a:pt x="1485536" y="2498046"/>
                  </a:cubicBezTo>
                  <a:lnTo>
                    <a:pt x="1290070" y="2498046"/>
                  </a:lnTo>
                  <a:lnTo>
                    <a:pt x="1290070" y="2259578"/>
                  </a:lnTo>
                  <a:cubicBezTo>
                    <a:pt x="1344801" y="2255669"/>
                    <a:pt x="1395622" y="2247850"/>
                    <a:pt x="1446443" y="2232213"/>
                  </a:cubicBezTo>
                  <a:lnTo>
                    <a:pt x="1446443" y="2345583"/>
                  </a:lnTo>
                  <a:cubicBezTo>
                    <a:pt x="1403440" y="2345583"/>
                    <a:pt x="1368257" y="2376857"/>
                    <a:pt x="1368257" y="2419859"/>
                  </a:cubicBezTo>
                  <a:cubicBezTo>
                    <a:pt x="1368257" y="2419859"/>
                    <a:pt x="1368257" y="2419859"/>
                    <a:pt x="1368257" y="2423769"/>
                  </a:cubicBezTo>
                  <a:lnTo>
                    <a:pt x="1481626" y="2423769"/>
                  </a:lnTo>
                  <a:cubicBezTo>
                    <a:pt x="1551994" y="2423769"/>
                    <a:pt x="1610633" y="2466771"/>
                    <a:pt x="1634089" y="2529320"/>
                  </a:cubicBezTo>
                  <a:cubicBezTo>
                    <a:pt x="1645817" y="2564504"/>
                    <a:pt x="1645817" y="2603597"/>
                    <a:pt x="1630180" y="2642690"/>
                  </a:cubicBezTo>
                  <a:lnTo>
                    <a:pt x="1637999" y="2646599"/>
                  </a:lnTo>
                  <a:cubicBezTo>
                    <a:pt x="1649726" y="2654418"/>
                    <a:pt x="1665364" y="2658327"/>
                    <a:pt x="1681001" y="2658327"/>
                  </a:cubicBezTo>
                  <a:cubicBezTo>
                    <a:pt x="1692729" y="2658327"/>
                    <a:pt x="1704457" y="2654418"/>
                    <a:pt x="1716185" y="2650508"/>
                  </a:cubicBezTo>
                  <a:cubicBezTo>
                    <a:pt x="1743550" y="2638780"/>
                    <a:pt x="1759187" y="2611415"/>
                    <a:pt x="1759187" y="2580141"/>
                  </a:cubicBezTo>
                  <a:lnTo>
                    <a:pt x="1759187" y="2576232"/>
                  </a:lnTo>
                  <a:cubicBezTo>
                    <a:pt x="1759187" y="2541048"/>
                    <a:pt x="1782643" y="2513683"/>
                    <a:pt x="1813917" y="2501955"/>
                  </a:cubicBezTo>
                  <a:lnTo>
                    <a:pt x="1825645" y="2498046"/>
                  </a:lnTo>
                  <a:cubicBezTo>
                    <a:pt x="1864738" y="2486318"/>
                    <a:pt x="1888194" y="2439406"/>
                    <a:pt x="1876466" y="2396404"/>
                  </a:cubicBezTo>
                  <a:cubicBezTo>
                    <a:pt x="1864738" y="2365129"/>
                    <a:pt x="1833464" y="2345583"/>
                    <a:pt x="1798280" y="2345583"/>
                  </a:cubicBezTo>
                  <a:lnTo>
                    <a:pt x="1602815" y="2345583"/>
                  </a:lnTo>
                  <a:lnTo>
                    <a:pt x="1602815" y="2181392"/>
                  </a:lnTo>
                  <a:cubicBezTo>
                    <a:pt x="1927287" y="2032838"/>
                    <a:pt x="2150117" y="1708366"/>
                    <a:pt x="2150117" y="1329163"/>
                  </a:cubicBezTo>
                  <a:lnTo>
                    <a:pt x="2150117" y="699765"/>
                  </a:lnTo>
                  <a:cubicBezTo>
                    <a:pt x="2326036" y="680219"/>
                    <a:pt x="2462862" y="531665"/>
                    <a:pt x="2462862" y="351837"/>
                  </a:cubicBezTo>
                  <a:cubicBezTo>
                    <a:pt x="2462862" y="156372"/>
                    <a:pt x="2306490" y="0"/>
                    <a:pt x="2111024" y="0"/>
                  </a:cubicBezTo>
                  <a:close/>
                </a:path>
              </a:pathLst>
            </a:custGeom>
            <a:solidFill>
              <a:schemeClr val="bg1">
                <a:lumMod val="75000"/>
              </a:schemeClr>
            </a:solidFill>
            <a:ln w="39092"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2D78DF97-BFD8-EEFF-5710-540281BE70EC}"/>
                </a:ext>
              </a:extLst>
            </p:cNvPr>
            <p:cNvSpPr/>
            <p:nvPr/>
          </p:nvSpPr>
          <p:spPr>
            <a:xfrm>
              <a:off x="3082018" y="3561822"/>
              <a:ext cx="320562" cy="191555"/>
            </a:xfrm>
            <a:custGeom>
              <a:avLst/>
              <a:gdLst>
                <a:gd name="connsiteX0" fmla="*/ 152463 w 320562"/>
                <a:gd name="connsiteY0" fmla="*/ 23456 h 191555"/>
                <a:gd name="connsiteX1" fmla="*/ 46912 w 320562"/>
                <a:gd name="connsiteY1" fmla="*/ 0 h 191555"/>
                <a:gd name="connsiteX2" fmla="*/ 0 w 320562"/>
                <a:gd name="connsiteY2" fmla="*/ 191556 h 191555"/>
                <a:gd name="connsiteX3" fmla="*/ 54730 w 320562"/>
                <a:gd name="connsiteY3" fmla="*/ 191556 h 191555"/>
                <a:gd name="connsiteX4" fmla="*/ 281470 w 320562"/>
                <a:gd name="connsiteY4" fmla="*/ 93823 h 191555"/>
                <a:gd name="connsiteX5" fmla="*/ 320563 w 320562"/>
                <a:gd name="connsiteY5" fmla="*/ 35184 h 191555"/>
                <a:gd name="connsiteX6" fmla="*/ 152463 w 320562"/>
                <a:gd name="connsiteY6" fmla="*/ 23456 h 1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62" h="191555">
                  <a:moveTo>
                    <a:pt x="152463" y="23456"/>
                  </a:moveTo>
                  <a:cubicBezTo>
                    <a:pt x="113370" y="19547"/>
                    <a:pt x="78186" y="11728"/>
                    <a:pt x="46912" y="0"/>
                  </a:cubicBezTo>
                  <a:cubicBezTo>
                    <a:pt x="46912" y="70367"/>
                    <a:pt x="31274" y="136826"/>
                    <a:pt x="0" y="191556"/>
                  </a:cubicBezTo>
                  <a:cubicBezTo>
                    <a:pt x="19547" y="191556"/>
                    <a:pt x="35184" y="191556"/>
                    <a:pt x="54730" y="191556"/>
                  </a:cubicBezTo>
                  <a:cubicBezTo>
                    <a:pt x="168100" y="191556"/>
                    <a:pt x="238468" y="140735"/>
                    <a:pt x="281470" y="93823"/>
                  </a:cubicBezTo>
                  <a:cubicBezTo>
                    <a:pt x="301016" y="74277"/>
                    <a:pt x="312744" y="50821"/>
                    <a:pt x="320563" y="35184"/>
                  </a:cubicBezTo>
                  <a:cubicBezTo>
                    <a:pt x="289288" y="35184"/>
                    <a:pt x="238468" y="31274"/>
                    <a:pt x="152463" y="23456"/>
                  </a:cubicBezTo>
                  <a:close/>
                </a:path>
              </a:pathLst>
            </a:custGeom>
            <a:solidFill>
              <a:srgbClr val="FFC000"/>
            </a:solidFill>
            <a:ln w="39092" cap="flat">
              <a:solidFill>
                <a:srgbClr val="FFC000"/>
              </a:solidFill>
              <a:prstDash val="solid"/>
              <a:miter/>
            </a:ln>
          </p:spPr>
          <p:txBody>
            <a:bodyPr rtlCol="0" anchor="ctr"/>
            <a:lstStyle/>
            <a:p>
              <a:endParaRPr lang="en-GB" dirty="0"/>
            </a:p>
          </p:txBody>
        </p:sp>
        <p:sp>
          <p:nvSpPr>
            <p:cNvPr id="207" name="Oval 206">
              <a:extLst>
                <a:ext uri="{FF2B5EF4-FFF2-40B4-BE49-F238E27FC236}">
                  <a16:creationId xmlns:a16="http://schemas.microsoft.com/office/drawing/2014/main" id="{08A83582-B9E2-D809-22C7-6FCF8F856AAC}"/>
                </a:ext>
              </a:extLst>
            </p:cNvPr>
            <p:cNvSpPr/>
            <p:nvPr/>
          </p:nvSpPr>
          <p:spPr>
            <a:xfrm>
              <a:off x="2577973" y="3351600"/>
              <a:ext cx="154800" cy="1548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698FBBB7-2BC5-97D4-0CE8-72973CA8A320}"/>
              </a:ext>
            </a:extLst>
          </p:cNvPr>
          <p:cNvPicPr>
            <a:picLocks noChangeAspect="1"/>
          </p:cNvPicPr>
          <p:nvPr/>
        </p:nvPicPr>
        <p:blipFill rotWithShape="1">
          <a:blip r:embed="rId5"/>
          <a:srcRect l="1043" r="3164" b="24590"/>
          <a:stretch/>
        </p:blipFill>
        <p:spPr>
          <a:xfrm>
            <a:off x="3832141" y="1171232"/>
            <a:ext cx="2363232" cy="1162892"/>
          </a:xfrm>
          <a:prstGeom prst="rect">
            <a:avLst/>
          </a:prstGeom>
        </p:spPr>
      </p:pic>
      <p:pic>
        <p:nvPicPr>
          <p:cNvPr id="8" name="Picture 7" descr="A red fire truck with ladders&#10;&#10;Description automatically generated">
            <a:extLst>
              <a:ext uri="{FF2B5EF4-FFF2-40B4-BE49-F238E27FC236}">
                <a16:creationId xmlns:a16="http://schemas.microsoft.com/office/drawing/2014/main" id="{DC4185BD-1374-4689-49AD-C337CAC90D1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43787" y="5126274"/>
            <a:ext cx="1708468" cy="1025415"/>
          </a:xfrm>
          <a:prstGeom prst="rect">
            <a:avLst/>
          </a:prstGeom>
        </p:spPr>
      </p:pic>
    </p:spTree>
    <p:extLst>
      <p:ext uri="{BB962C8B-B14F-4D97-AF65-F5344CB8AC3E}">
        <p14:creationId xmlns:p14="http://schemas.microsoft.com/office/powerpoint/2010/main" val="11143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2950276" y="-2403500"/>
            <a:ext cx="6147740" cy="1236587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13" name="Freeform: Shape 112">
            <a:extLst>
              <a:ext uri="{FF2B5EF4-FFF2-40B4-BE49-F238E27FC236}">
                <a16:creationId xmlns:a16="http://schemas.microsoft.com/office/drawing/2014/main" id="{004D1909-F8B9-FA14-5385-23199717376E}"/>
              </a:ext>
            </a:extLst>
          </p:cNvPr>
          <p:cNvSpPr/>
          <p:nvPr/>
        </p:nvSpPr>
        <p:spPr>
          <a:xfrm>
            <a:off x="7401666" y="-130629"/>
            <a:ext cx="4935434" cy="4267200"/>
          </a:xfrm>
          <a:custGeom>
            <a:avLst/>
            <a:gdLst>
              <a:gd name="connsiteX0" fmla="*/ 246743 w 5181600"/>
              <a:gd name="connsiteY0" fmla="*/ 261258 h 4267200"/>
              <a:gd name="connsiteX1" fmla="*/ 145143 w 5181600"/>
              <a:gd name="connsiteY1" fmla="*/ 377372 h 4267200"/>
              <a:gd name="connsiteX2" fmla="*/ 0 w 5181600"/>
              <a:gd name="connsiteY2" fmla="*/ 420915 h 4267200"/>
              <a:gd name="connsiteX3" fmla="*/ 116114 w 5181600"/>
              <a:gd name="connsiteY3" fmla="*/ 812800 h 4267200"/>
              <a:gd name="connsiteX4" fmla="*/ 188686 w 5181600"/>
              <a:gd name="connsiteY4" fmla="*/ 1248229 h 4267200"/>
              <a:gd name="connsiteX5" fmla="*/ 653143 w 5181600"/>
              <a:gd name="connsiteY5" fmla="*/ 1712686 h 4267200"/>
              <a:gd name="connsiteX6" fmla="*/ 1233714 w 5181600"/>
              <a:gd name="connsiteY6" fmla="*/ 1915886 h 4267200"/>
              <a:gd name="connsiteX7" fmla="*/ 2307771 w 5181600"/>
              <a:gd name="connsiteY7" fmla="*/ 2119086 h 4267200"/>
              <a:gd name="connsiteX8" fmla="*/ 3730171 w 5181600"/>
              <a:gd name="connsiteY8" fmla="*/ 2293258 h 4267200"/>
              <a:gd name="connsiteX9" fmla="*/ 4296228 w 5181600"/>
              <a:gd name="connsiteY9" fmla="*/ 2540000 h 4267200"/>
              <a:gd name="connsiteX10" fmla="*/ 4586514 w 5181600"/>
              <a:gd name="connsiteY10" fmla="*/ 2975429 h 4267200"/>
              <a:gd name="connsiteX11" fmla="*/ 4789714 w 5181600"/>
              <a:gd name="connsiteY11" fmla="*/ 3454400 h 4267200"/>
              <a:gd name="connsiteX12" fmla="*/ 4847771 w 5181600"/>
              <a:gd name="connsiteY12" fmla="*/ 4165600 h 4267200"/>
              <a:gd name="connsiteX13" fmla="*/ 5181600 w 5181600"/>
              <a:gd name="connsiteY13" fmla="*/ 4267200 h 4267200"/>
              <a:gd name="connsiteX14" fmla="*/ 5065486 w 5181600"/>
              <a:gd name="connsiteY14" fmla="*/ 14515 h 4267200"/>
              <a:gd name="connsiteX15" fmla="*/ 188686 w 5181600"/>
              <a:gd name="connsiteY15" fmla="*/ 0 h 4267200"/>
              <a:gd name="connsiteX16" fmla="*/ 217714 w 5181600"/>
              <a:gd name="connsiteY16" fmla="*/ 304800 h 4267200"/>
              <a:gd name="connsiteX17" fmla="*/ 246743 w 5181600"/>
              <a:gd name="connsiteY17" fmla="*/ 261258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1600" h="4267200">
                <a:moveTo>
                  <a:pt x="246743" y="261258"/>
                </a:moveTo>
                <a:lnTo>
                  <a:pt x="145143" y="377372"/>
                </a:lnTo>
                <a:lnTo>
                  <a:pt x="0" y="420915"/>
                </a:lnTo>
                <a:lnTo>
                  <a:pt x="116114" y="812800"/>
                </a:lnTo>
                <a:lnTo>
                  <a:pt x="188686" y="1248229"/>
                </a:lnTo>
                <a:lnTo>
                  <a:pt x="653143" y="1712686"/>
                </a:lnTo>
                <a:lnTo>
                  <a:pt x="1233714" y="1915886"/>
                </a:lnTo>
                <a:lnTo>
                  <a:pt x="2307771" y="2119086"/>
                </a:lnTo>
                <a:lnTo>
                  <a:pt x="3730171" y="2293258"/>
                </a:lnTo>
                <a:lnTo>
                  <a:pt x="4296228" y="2540000"/>
                </a:lnTo>
                <a:lnTo>
                  <a:pt x="4586514" y="2975429"/>
                </a:lnTo>
                <a:lnTo>
                  <a:pt x="4789714" y="3454400"/>
                </a:lnTo>
                <a:lnTo>
                  <a:pt x="4847771" y="4165600"/>
                </a:lnTo>
                <a:lnTo>
                  <a:pt x="5181600" y="4267200"/>
                </a:lnTo>
                <a:lnTo>
                  <a:pt x="5065486" y="14515"/>
                </a:lnTo>
                <a:lnTo>
                  <a:pt x="188686" y="0"/>
                </a:lnTo>
                <a:lnTo>
                  <a:pt x="217714" y="304800"/>
                </a:lnTo>
                <a:lnTo>
                  <a:pt x="246743" y="261258"/>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BCEC3F60-4604-844F-EF8C-3FCB6F3CD5C4}"/>
              </a:ext>
            </a:extLst>
          </p:cNvPr>
          <p:cNvSpPr/>
          <p:nvPr/>
        </p:nvSpPr>
        <p:spPr>
          <a:xfrm>
            <a:off x="7429500" y="368300"/>
            <a:ext cx="4851818" cy="3860800"/>
          </a:xfrm>
          <a:custGeom>
            <a:avLst/>
            <a:gdLst>
              <a:gd name="connsiteX0" fmla="*/ 4826000 w 4914900"/>
              <a:gd name="connsiteY0" fmla="*/ 3822700 h 3860800"/>
              <a:gd name="connsiteX1" fmla="*/ 4584700 w 4914900"/>
              <a:gd name="connsiteY1" fmla="*/ 3733800 h 3860800"/>
              <a:gd name="connsiteX2" fmla="*/ 4546600 w 4914900"/>
              <a:gd name="connsiteY2" fmla="*/ 3009900 h 3860800"/>
              <a:gd name="connsiteX3" fmla="*/ 4114800 w 4914900"/>
              <a:gd name="connsiteY3" fmla="*/ 2171700 h 3860800"/>
              <a:gd name="connsiteX4" fmla="*/ 3759200 w 4914900"/>
              <a:gd name="connsiteY4" fmla="*/ 1955800 h 3860800"/>
              <a:gd name="connsiteX5" fmla="*/ 3543300 w 4914900"/>
              <a:gd name="connsiteY5" fmla="*/ 1917700 h 3860800"/>
              <a:gd name="connsiteX6" fmla="*/ 2476500 w 4914900"/>
              <a:gd name="connsiteY6" fmla="*/ 1676400 h 3860800"/>
              <a:gd name="connsiteX7" fmla="*/ 1676400 w 4914900"/>
              <a:gd name="connsiteY7" fmla="*/ 1600200 h 3860800"/>
              <a:gd name="connsiteX8" fmla="*/ 1143000 w 4914900"/>
              <a:gd name="connsiteY8" fmla="*/ 1485900 h 3860800"/>
              <a:gd name="connsiteX9" fmla="*/ 787400 w 4914900"/>
              <a:gd name="connsiteY9" fmla="*/ 1409700 h 3860800"/>
              <a:gd name="connsiteX10" fmla="*/ 165100 w 4914900"/>
              <a:gd name="connsiteY10" fmla="*/ 850900 h 3860800"/>
              <a:gd name="connsiteX11" fmla="*/ 0 w 4914900"/>
              <a:gd name="connsiteY11" fmla="*/ 444500 h 3860800"/>
              <a:gd name="connsiteX12" fmla="*/ 12700 w 4914900"/>
              <a:gd name="connsiteY12" fmla="*/ 0 h 3860800"/>
              <a:gd name="connsiteX13" fmla="*/ 952500 w 4914900"/>
              <a:gd name="connsiteY13" fmla="*/ 736600 h 3860800"/>
              <a:gd name="connsiteX14" fmla="*/ 1244600 w 4914900"/>
              <a:gd name="connsiteY14" fmla="*/ 1079500 h 3860800"/>
              <a:gd name="connsiteX15" fmla="*/ 1778000 w 4914900"/>
              <a:gd name="connsiteY15" fmla="*/ 1244600 h 3860800"/>
              <a:gd name="connsiteX16" fmla="*/ 2413000 w 4914900"/>
              <a:gd name="connsiteY16" fmla="*/ 1320800 h 3860800"/>
              <a:gd name="connsiteX17" fmla="*/ 2984500 w 4914900"/>
              <a:gd name="connsiteY17" fmla="*/ 1409700 h 3860800"/>
              <a:gd name="connsiteX18" fmla="*/ 3479800 w 4914900"/>
              <a:gd name="connsiteY18" fmla="*/ 1587500 h 3860800"/>
              <a:gd name="connsiteX19" fmla="*/ 3911600 w 4914900"/>
              <a:gd name="connsiteY19" fmla="*/ 1828800 h 3860800"/>
              <a:gd name="connsiteX20" fmla="*/ 4483100 w 4914900"/>
              <a:gd name="connsiteY20" fmla="*/ 2197100 h 3860800"/>
              <a:gd name="connsiteX21" fmla="*/ 4876800 w 4914900"/>
              <a:gd name="connsiteY21" fmla="*/ 2527300 h 3860800"/>
              <a:gd name="connsiteX22" fmla="*/ 4914900 w 4914900"/>
              <a:gd name="connsiteY22" fmla="*/ 3860800 h 3860800"/>
              <a:gd name="connsiteX23" fmla="*/ 4584700 w 4914900"/>
              <a:gd name="connsiteY23" fmla="*/ 3695700 h 3860800"/>
              <a:gd name="connsiteX24" fmla="*/ 4572000 w 4914900"/>
              <a:gd name="connsiteY24" fmla="*/ 37211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4900" h="3860800">
                <a:moveTo>
                  <a:pt x="4826000" y="3822700"/>
                </a:moveTo>
                <a:lnTo>
                  <a:pt x="4584700" y="3733800"/>
                </a:lnTo>
                <a:lnTo>
                  <a:pt x="4546600" y="3009900"/>
                </a:lnTo>
                <a:lnTo>
                  <a:pt x="4114800" y="2171700"/>
                </a:lnTo>
                <a:lnTo>
                  <a:pt x="3759200" y="1955800"/>
                </a:lnTo>
                <a:lnTo>
                  <a:pt x="3543300" y="1917700"/>
                </a:lnTo>
                <a:lnTo>
                  <a:pt x="2476500" y="1676400"/>
                </a:lnTo>
                <a:lnTo>
                  <a:pt x="1676400" y="1600200"/>
                </a:lnTo>
                <a:lnTo>
                  <a:pt x="1143000" y="1485900"/>
                </a:lnTo>
                <a:lnTo>
                  <a:pt x="787400" y="1409700"/>
                </a:lnTo>
                <a:lnTo>
                  <a:pt x="165100" y="850900"/>
                </a:lnTo>
                <a:lnTo>
                  <a:pt x="0" y="444500"/>
                </a:lnTo>
                <a:lnTo>
                  <a:pt x="12700" y="0"/>
                </a:lnTo>
                <a:lnTo>
                  <a:pt x="952500" y="736600"/>
                </a:lnTo>
                <a:lnTo>
                  <a:pt x="1244600" y="1079500"/>
                </a:lnTo>
                <a:lnTo>
                  <a:pt x="1778000" y="1244600"/>
                </a:lnTo>
                <a:lnTo>
                  <a:pt x="2413000" y="1320800"/>
                </a:lnTo>
                <a:lnTo>
                  <a:pt x="2984500" y="1409700"/>
                </a:lnTo>
                <a:lnTo>
                  <a:pt x="3479800" y="1587500"/>
                </a:lnTo>
                <a:lnTo>
                  <a:pt x="3911600" y="1828800"/>
                </a:lnTo>
                <a:lnTo>
                  <a:pt x="4483100" y="2197100"/>
                </a:lnTo>
                <a:lnTo>
                  <a:pt x="4876800" y="2527300"/>
                </a:lnTo>
                <a:lnTo>
                  <a:pt x="4914900" y="3860800"/>
                </a:lnTo>
                <a:lnTo>
                  <a:pt x="4584700" y="3695700"/>
                </a:lnTo>
                <a:lnTo>
                  <a:pt x="4572000" y="3721100"/>
                </a:lnTo>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E8D504-A6B1-EB1E-D674-BFF373CDF0AF}"/>
              </a:ext>
            </a:extLst>
          </p:cNvPr>
          <p:cNvSpPr/>
          <p:nvPr/>
        </p:nvSpPr>
        <p:spPr>
          <a:xfrm>
            <a:off x="-187141" y="-59028"/>
            <a:ext cx="7622631" cy="769288"/>
          </a:xfrm>
          <a:prstGeom prst="rect">
            <a:avLst/>
          </a:pr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4585BE15-18E4-ADBF-C1DB-BEA1D9F03A21}"/>
              </a:ext>
            </a:extLst>
          </p:cNvPr>
          <p:cNvSpPr/>
          <p:nvPr/>
        </p:nvSpPr>
        <p:spPr>
          <a:xfrm>
            <a:off x="-241208" y="682984"/>
            <a:ext cx="2459330" cy="1591790"/>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135" name="Freeform: Shape 134">
            <a:extLst>
              <a:ext uri="{FF2B5EF4-FFF2-40B4-BE49-F238E27FC236}">
                <a16:creationId xmlns:a16="http://schemas.microsoft.com/office/drawing/2014/main" id="{05F80227-0EEE-9CAD-23C7-299DCE9F1FA1}"/>
              </a:ext>
            </a:extLst>
          </p:cNvPr>
          <p:cNvSpPr/>
          <p:nvPr/>
        </p:nvSpPr>
        <p:spPr>
          <a:xfrm>
            <a:off x="6093724" y="2320120"/>
            <a:ext cx="805219" cy="1005172"/>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49" name="Freeform: Shape 48">
            <a:extLst>
              <a:ext uri="{FF2B5EF4-FFF2-40B4-BE49-F238E27FC236}">
                <a16:creationId xmlns:a16="http://schemas.microsoft.com/office/drawing/2014/main" id="{1620A50C-E67F-4BCF-ADAD-D989AA6DCF7B}"/>
              </a:ext>
            </a:extLst>
          </p:cNvPr>
          <p:cNvSpPr/>
          <p:nvPr/>
        </p:nvSpPr>
        <p:spPr>
          <a:xfrm>
            <a:off x="2943544" y="13659"/>
            <a:ext cx="953727" cy="7216148"/>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4" name="Freeform: Shape 53">
            <a:extLst>
              <a:ext uri="{FF2B5EF4-FFF2-40B4-BE49-F238E27FC236}">
                <a16:creationId xmlns:a16="http://schemas.microsoft.com/office/drawing/2014/main" id="{BC988239-C19D-E2EE-8AD7-A6E589F2D3CD}"/>
              </a:ext>
            </a:extLst>
          </p:cNvPr>
          <p:cNvSpPr/>
          <p:nvPr/>
        </p:nvSpPr>
        <p:spPr>
          <a:xfrm>
            <a:off x="-191854" y="-127467"/>
            <a:ext cx="12447354" cy="557525"/>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grpSp>
        <p:nvGrpSpPr>
          <p:cNvPr id="4" name="Group 3">
            <a:extLst>
              <a:ext uri="{FF2B5EF4-FFF2-40B4-BE49-F238E27FC236}">
                <a16:creationId xmlns:a16="http://schemas.microsoft.com/office/drawing/2014/main" id="{8BF307EF-BA0C-73E2-E999-9FEC1EC1AF37}"/>
              </a:ext>
            </a:extLst>
          </p:cNvPr>
          <p:cNvGrpSpPr/>
          <p:nvPr/>
        </p:nvGrpSpPr>
        <p:grpSpPr>
          <a:xfrm>
            <a:off x="2172231" y="2340703"/>
            <a:ext cx="4248153" cy="466922"/>
            <a:chOff x="-165100" y="6205323"/>
            <a:chExt cx="12372182" cy="466922"/>
          </a:xfrm>
        </p:grpSpPr>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cxnSpLocks/>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158" name="TextBox 157">
            <a:extLst>
              <a:ext uri="{FF2B5EF4-FFF2-40B4-BE49-F238E27FC236}">
                <a16:creationId xmlns:a16="http://schemas.microsoft.com/office/drawing/2014/main" id="{32E33266-7FDD-F5FD-E406-D581792F39C1}"/>
              </a:ext>
            </a:extLst>
          </p:cNvPr>
          <p:cNvSpPr txBox="1"/>
          <p:nvPr/>
        </p:nvSpPr>
        <p:spPr>
          <a:xfrm>
            <a:off x="4508207" y="1300000"/>
            <a:ext cx="1050801" cy="430887"/>
          </a:xfrm>
          <a:prstGeom prst="rect">
            <a:avLst/>
          </a:prstGeom>
          <a:noFill/>
        </p:spPr>
        <p:txBody>
          <a:bodyPr wrap="square" rtlCol="0">
            <a:spAutoFit/>
          </a:bodyPr>
          <a:lstStyle/>
          <a:p>
            <a:r>
              <a:rPr lang="en-GB" sz="1100" dirty="0"/>
              <a:t>High Hazard site </a:t>
            </a:r>
          </a:p>
        </p:txBody>
      </p: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solidFill>
                  <a:schemeClr val="bg1"/>
                </a:solidFill>
              </a:rPr>
              <a:t>Hazard: Earthquake</a:t>
            </a:r>
          </a:p>
        </p:txBody>
      </p:sp>
      <p:sp>
        <p:nvSpPr>
          <p:cNvPr id="147" name="Freeform: Shape 146">
            <a:extLst>
              <a:ext uri="{FF2B5EF4-FFF2-40B4-BE49-F238E27FC236}">
                <a16:creationId xmlns:a16="http://schemas.microsoft.com/office/drawing/2014/main" id="{93186264-8F3B-4870-7FEA-F76AE613DF5E}"/>
              </a:ext>
            </a:extLst>
          </p:cNvPr>
          <p:cNvSpPr/>
          <p:nvPr/>
        </p:nvSpPr>
        <p:spPr>
          <a:xfrm>
            <a:off x="3485745" y="3756564"/>
            <a:ext cx="8721337" cy="3136444"/>
          </a:xfrm>
          <a:custGeom>
            <a:avLst/>
            <a:gdLst>
              <a:gd name="connsiteX0" fmla="*/ 8511702 w 8706255"/>
              <a:gd name="connsiteY0" fmla="*/ 3570051 h 3579779"/>
              <a:gd name="connsiteX1" fmla="*/ 8171234 w 8706255"/>
              <a:gd name="connsiteY1" fmla="*/ 1828800 h 3579779"/>
              <a:gd name="connsiteX2" fmla="*/ 7966953 w 8706255"/>
              <a:gd name="connsiteY2" fmla="*/ 1274324 h 3579779"/>
              <a:gd name="connsiteX3" fmla="*/ 7276290 w 8706255"/>
              <a:gd name="connsiteY3" fmla="*/ 1001949 h 3579779"/>
              <a:gd name="connsiteX4" fmla="*/ 6760724 w 8706255"/>
              <a:gd name="connsiteY4" fmla="*/ 914400 h 3579779"/>
              <a:gd name="connsiteX5" fmla="*/ 6011694 w 8706255"/>
              <a:gd name="connsiteY5" fmla="*/ 963039 h 3579779"/>
              <a:gd name="connsiteX6" fmla="*/ 4854102 w 8706255"/>
              <a:gd name="connsiteY6" fmla="*/ 865762 h 3579779"/>
              <a:gd name="connsiteX7" fmla="*/ 4095345 w 8706255"/>
              <a:gd name="connsiteY7" fmla="*/ 875490 h 3579779"/>
              <a:gd name="connsiteX8" fmla="*/ 3715966 w 8706255"/>
              <a:gd name="connsiteY8" fmla="*/ 933856 h 3579779"/>
              <a:gd name="connsiteX9" fmla="*/ 2208179 w 8706255"/>
              <a:gd name="connsiteY9" fmla="*/ 953311 h 3579779"/>
              <a:gd name="connsiteX10" fmla="*/ 1342417 w 8706255"/>
              <a:gd name="connsiteY10" fmla="*/ 457200 h 3579779"/>
              <a:gd name="connsiteX11" fmla="*/ 0 w 8706255"/>
              <a:gd name="connsiteY11" fmla="*/ 914400 h 3579779"/>
              <a:gd name="connsiteX12" fmla="*/ 175098 w 8706255"/>
              <a:gd name="connsiteY12" fmla="*/ 204281 h 3579779"/>
              <a:gd name="connsiteX13" fmla="*/ 311285 w 8706255"/>
              <a:gd name="connsiteY13" fmla="*/ 194553 h 3579779"/>
              <a:gd name="connsiteX14" fmla="*/ 1391055 w 8706255"/>
              <a:gd name="connsiteY14" fmla="*/ 0 h 3579779"/>
              <a:gd name="connsiteX15" fmla="*/ 2383277 w 8706255"/>
              <a:gd name="connsiteY15" fmla="*/ 466928 h 3579779"/>
              <a:gd name="connsiteX16" fmla="*/ 6731541 w 8706255"/>
              <a:gd name="connsiteY16" fmla="*/ 476656 h 3579779"/>
              <a:gd name="connsiteX17" fmla="*/ 7616758 w 8706255"/>
              <a:gd name="connsiteY17" fmla="*/ 719847 h 3579779"/>
              <a:gd name="connsiteX18" fmla="*/ 8268511 w 8706255"/>
              <a:gd name="connsiteY18" fmla="*/ 1206230 h 3579779"/>
              <a:gd name="connsiteX19" fmla="*/ 8521430 w 8706255"/>
              <a:gd name="connsiteY19" fmla="*/ 2023353 h 3579779"/>
              <a:gd name="connsiteX20" fmla="*/ 8706255 w 8706255"/>
              <a:gd name="connsiteY20" fmla="*/ 3579779 h 35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06255" h="3579779">
                <a:moveTo>
                  <a:pt x="8511702" y="3570051"/>
                </a:moveTo>
                <a:lnTo>
                  <a:pt x="8171234" y="1828800"/>
                </a:lnTo>
                <a:lnTo>
                  <a:pt x="7966953" y="1274324"/>
                </a:lnTo>
                <a:lnTo>
                  <a:pt x="7276290" y="1001949"/>
                </a:lnTo>
                <a:lnTo>
                  <a:pt x="6760724" y="914400"/>
                </a:lnTo>
                <a:lnTo>
                  <a:pt x="6011694" y="963039"/>
                </a:lnTo>
                <a:lnTo>
                  <a:pt x="4854102" y="865762"/>
                </a:lnTo>
                <a:lnTo>
                  <a:pt x="4095345" y="875490"/>
                </a:lnTo>
                <a:lnTo>
                  <a:pt x="3715966" y="933856"/>
                </a:lnTo>
                <a:lnTo>
                  <a:pt x="2208179" y="953311"/>
                </a:lnTo>
                <a:lnTo>
                  <a:pt x="1342417" y="457200"/>
                </a:lnTo>
                <a:lnTo>
                  <a:pt x="0" y="914400"/>
                </a:lnTo>
                <a:lnTo>
                  <a:pt x="175098" y="204281"/>
                </a:lnTo>
                <a:lnTo>
                  <a:pt x="311285" y="194553"/>
                </a:lnTo>
                <a:lnTo>
                  <a:pt x="1391055" y="0"/>
                </a:lnTo>
                <a:lnTo>
                  <a:pt x="2383277" y="466928"/>
                </a:lnTo>
                <a:lnTo>
                  <a:pt x="6731541" y="476656"/>
                </a:lnTo>
                <a:lnTo>
                  <a:pt x="7616758" y="719847"/>
                </a:lnTo>
                <a:lnTo>
                  <a:pt x="8268511" y="1206230"/>
                </a:lnTo>
                <a:lnTo>
                  <a:pt x="8521430" y="2023353"/>
                </a:lnTo>
                <a:lnTo>
                  <a:pt x="8706255" y="3579779"/>
                </a:lnTo>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90AEA927-EF25-038A-8413-57413D29C23F}"/>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517FCA76-3F4F-9860-A826-EF0D7C162EE6}"/>
              </a:ext>
            </a:extLst>
          </p:cNvPr>
          <p:cNvCxnSpPr>
            <a:cxnSpLocks/>
            <a:stCxn id="139" idx="2"/>
            <a:endCxn id="107"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nvGrpSpPr>
          <p:cNvPr id="145" name="Group 144">
            <a:extLst>
              <a:ext uri="{FF2B5EF4-FFF2-40B4-BE49-F238E27FC236}">
                <a16:creationId xmlns:a16="http://schemas.microsoft.com/office/drawing/2014/main" id="{86775AF3-EF10-DD38-401E-8982BD456A2A}"/>
              </a:ext>
            </a:extLst>
          </p:cNvPr>
          <p:cNvGrpSpPr/>
          <p:nvPr/>
        </p:nvGrpSpPr>
        <p:grpSpPr>
          <a:xfrm>
            <a:off x="7215002" y="4719029"/>
            <a:ext cx="3004457" cy="1157153"/>
            <a:chOff x="7843890" y="5379432"/>
            <a:chExt cx="3004457" cy="1157153"/>
          </a:xfrm>
        </p:grpSpPr>
        <p:sp>
          <p:nvSpPr>
            <p:cNvPr id="119" name="Cube 118">
              <a:extLst>
                <a:ext uri="{FF2B5EF4-FFF2-40B4-BE49-F238E27FC236}">
                  <a16:creationId xmlns:a16="http://schemas.microsoft.com/office/drawing/2014/main" id="{F01EB38D-B95B-3E35-53AE-785A9A0CF5C1}"/>
                </a:ext>
              </a:extLst>
            </p:cNvPr>
            <p:cNvSpPr/>
            <p:nvPr/>
          </p:nvSpPr>
          <p:spPr>
            <a:xfrm>
              <a:off x="7843890" y="5464175"/>
              <a:ext cx="3004457" cy="1072410"/>
            </a:xfrm>
            <a:prstGeom prst="cub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4A821AAE-E5A0-26E0-2393-E81924338BC4}"/>
                </a:ext>
              </a:extLst>
            </p:cNvPr>
            <p:cNvSpPr/>
            <p:nvPr/>
          </p:nvSpPr>
          <p:spPr>
            <a:xfrm>
              <a:off x="8060527" y="5947715"/>
              <a:ext cx="2320076" cy="5505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22" name="Straight Connector 121">
              <a:extLst>
                <a:ext uri="{FF2B5EF4-FFF2-40B4-BE49-F238E27FC236}">
                  <a16:creationId xmlns:a16="http://schemas.microsoft.com/office/drawing/2014/main" id="{6EC5B97C-E9B2-DF25-02D1-D4759C1C7F55}"/>
                </a:ext>
              </a:extLst>
            </p:cNvPr>
            <p:cNvCxnSpPr>
              <a:cxnSpLocks/>
              <a:endCxn id="120" idx="3"/>
            </p:cNvCxnSpPr>
            <p:nvPr/>
          </p:nvCxnSpPr>
          <p:spPr>
            <a:xfrm>
              <a:off x="8060527" y="622029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D4B76C6-12FB-BD20-97E1-70A5C5095122}"/>
                </a:ext>
              </a:extLst>
            </p:cNvPr>
            <p:cNvCxnSpPr/>
            <p:nvPr/>
          </p:nvCxnSpPr>
          <p:spPr>
            <a:xfrm>
              <a:off x="8060527" y="637076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3E68733-675A-61E2-27C5-1FE5FC44C369}"/>
                </a:ext>
              </a:extLst>
            </p:cNvPr>
            <p:cNvCxnSpPr/>
            <p:nvPr/>
          </p:nvCxnSpPr>
          <p:spPr>
            <a:xfrm>
              <a:off x="8059441" y="6066919"/>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B346B60-5292-17C5-EBFE-32AC0C715861}"/>
                </a:ext>
              </a:extLst>
            </p:cNvPr>
            <p:cNvSpPr txBox="1"/>
            <p:nvPr/>
          </p:nvSpPr>
          <p:spPr>
            <a:xfrm>
              <a:off x="8505170" y="5379432"/>
              <a:ext cx="1430789" cy="369332"/>
            </a:xfrm>
            <a:prstGeom prst="rect">
              <a:avLst/>
            </a:prstGeom>
            <a:noFill/>
          </p:spPr>
          <p:txBody>
            <a:bodyPr wrap="square" rtlCol="0">
              <a:spAutoFit/>
            </a:bodyPr>
            <a:lstStyle/>
            <a:p>
              <a:r>
                <a:rPr lang="en-GB" dirty="0"/>
                <a:t>Fire Station </a:t>
              </a:r>
            </a:p>
          </p:txBody>
        </p:sp>
      </p:grpSp>
      <p:sp>
        <p:nvSpPr>
          <p:cNvPr id="139" name="Arc 138">
            <a:extLst>
              <a:ext uri="{FF2B5EF4-FFF2-40B4-BE49-F238E27FC236}">
                <a16:creationId xmlns:a16="http://schemas.microsoft.com/office/drawing/2014/main" id="{969BA40E-D631-70F5-E3A0-F8C9804D0032}"/>
              </a:ext>
            </a:extLst>
          </p:cNvPr>
          <p:cNvSpPr/>
          <p:nvPr/>
        </p:nvSpPr>
        <p:spPr>
          <a:xfrm>
            <a:off x="6193705" y="2574164"/>
            <a:ext cx="460140" cy="426772"/>
          </a:xfrm>
          <a:prstGeom prst="arc">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1" name="Rectangle 160">
            <a:extLst>
              <a:ext uri="{FF2B5EF4-FFF2-40B4-BE49-F238E27FC236}">
                <a16:creationId xmlns:a16="http://schemas.microsoft.com/office/drawing/2014/main" id="{6FD3D1E1-1571-1C56-E160-F4017099ABDA}"/>
              </a:ext>
            </a:extLst>
          </p:cNvPr>
          <p:cNvSpPr/>
          <p:nvPr/>
        </p:nvSpPr>
        <p:spPr>
          <a:xfrm>
            <a:off x="840612" y="2062463"/>
            <a:ext cx="1331620" cy="475196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221" name="Rectangle 220">
            <a:extLst>
              <a:ext uri="{FF2B5EF4-FFF2-40B4-BE49-F238E27FC236}">
                <a16:creationId xmlns:a16="http://schemas.microsoft.com/office/drawing/2014/main" id="{75C136CB-662F-384D-716A-639D1BC4A5F4}"/>
              </a:ext>
            </a:extLst>
          </p:cNvPr>
          <p:cNvSpPr/>
          <p:nvPr/>
        </p:nvSpPr>
        <p:spPr>
          <a:xfrm rot="5400000">
            <a:off x="-321863" y="899987"/>
            <a:ext cx="1331620" cy="99333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222" name="Group 221">
            <a:extLst>
              <a:ext uri="{FF2B5EF4-FFF2-40B4-BE49-F238E27FC236}">
                <a16:creationId xmlns:a16="http://schemas.microsoft.com/office/drawing/2014/main" id="{03641EEA-7E48-9C7C-2A89-25EB5B1C60DE}"/>
              </a:ext>
            </a:extLst>
          </p:cNvPr>
          <p:cNvGrpSpPr/>
          <p:nvPr/>
        </p:nvGrpSpPr>
        <p:grpSpPr>
          <a:xfrm>
            <a:off x="-124494" y="4741537"/>
            <a:ext cx="993333" cy="466922"/>
            <a:chOff x="-165100" y="6205323"/>
            <a:chExt cx="12372182" cy="466922"/>
          </a:xfrm>
        </p:grpSpPr>
        <p:sp>
          <p:nvSpPr>
            <p:cNvPr id="223" name="Rectangle 222">
              <a:extLst>
                <a:ext uri="{FF2B5EF4-FFF2-40B4-BE49-F238E27FC236}">
                  <a16:creationId xmlns:a16="http://schemas.microsoft.com/office/drawing/2014/main" id="{06C39A71-D020-F9DB-E200-67BA034615BC}"/>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4" name="Straight Connector 223">
              <a:extLst>
                <a:ext uri="{FF2B5EF4-FFF2-40B4-BE49-F238E27FC236}">
                  <a16:creationId xmlns:a16="http://schemas.microsoft.com/office/drawing/2014/main" id="{AC3FC7A8-AE9F-6D00-92AD-D5DF5426B558}"/>
                </a:ext>
              </a:extLst>
            </p:cNvPr>
            <p:cNvCxnSpPr>
              <a:cxnSpLocks/>
              <a:stCxn id="223" idx="1"/>
              <a:endCxn id="223"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2" name="Group 231">
            <a:extLst>
              <a:ext uri="{FF2B5EF4-FFF2-40B4-BE49-F238E27FC236}">
                <a16:creationId xmlns:a16="http://schemas.microsoft.com/office/drawing/2014/main" id="{B32ED03D-3F8A-1BA7-8C01-DE0364D699C4}"/>
              </a:ext>
            </a:extLst>
          </p:cNvPr>
          <p:cNvGrpSpPr/>
          <p:nvPr/>
        </p:nvGrpSpPr>
        <p:grpSpPr>
          <a:xfrm>
            <a:off x="1091462" y="2033862"/>
            <a:ext cx="849450" cy="4751969"/>
            <a:chOff x="1043326" y="2062463"/>
            <a:chExt cx="849450" cy="4751969"/>
          </a:xfrm>
        </p:grpSpPr>
        <p:cxnSp>
          <p:nvCxnSpPr>
            <p:cNvPr id="227" name="Straight Connector 226">
              <a:extLst>
                <a:ext uri="{FF2B5EF4-FFF2-40B4-BE49-F238E27FC236}">
                  <a16:creationId xmlns:a16="http://schemas.microsoft.com/office/drawing/2014/main" id="{9E745A0A-5BF8-E631-DAD2-92B522CCC39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D43EFEAC-DE66-0DA3-D1B1-64AC001A2B1C}"/>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0" name="Straight Connector 229">
              <a:extLst>
                <a:ext uri="{FF2B5EF4-FFF2-40B4-BE49-F238E27FC236}">
                  <a16:creationId xmlns:a16="http://schemas.microsoft.com/office/drawing/2014/main" id="{AAD26230-EB74-F392-FDD8-D56CFCBA4441}"/>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1" name="Straight Connector 230">
              <a:extLst>
                <a:ext uri="{FF2B5EF4-FFF2-40B4-BE49-F238E27FC236}">
                  <a16:creationId xmlns:a16="http://schemas.microsoft.com/office/drawing/2014/main" id="{143C6253-D083-E4E4-0D12-784ABC11837B}"/>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3" name="Group 232">
            <a:extLst>
              <a:ext uri="{FF2B5EF4-FFF2-40B4-BE49-F238E27FC236}">
                <a16:creationId xmlns:a16="http://schemas.microsoft.com/office/drawing/2014/main" id="{59834046-F4D5-4FBA-CF91-F10DE29CBF2A}"/>
              </a:ext>
            </a:extLst>
          </p:cNvPr>
          <p:cNvGrpSpPr/>
          <p:nvPr/>
        </p:nvGrpSpPr>
        <p:grpSpPr>
          <a:xfrm rot="16200000">
            <a:off x="-165659" y="788021"/>
            <a:ext cx="849450" cy="1139030"/>
            <a:chOff x="1043326" y="2062463"/>
            <a:chExt cx="849450" cy="4751969"/>
          </a:xfrm>
        </p:grpSpPr>
        <p:cxnSp>
          <p:nvCxnSpPr>
            <p:cNvPr id="234" name="Straight Connector 233">
              <a:extLst>
                <a:ext uri="{FF2B5EF4-FFF2-40B4-BE49-F238E27FC236}">
                  <a16:creationId xmlns:a16="http://schemas.microsoft.com/office/drawing/2014/main" id="{223872F1-9756-F676-C7E4-344CCB784F2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5" name="Straight Connector 234">
              <a:extLst>
                <a:ext uri="{FF2B5EF4-FFF2-40B4-BE49-F238E27FC236}">
                  <a16:creationId xmlns:a16="http://schemas.microsoft.com/office/drawing/2014/main" id="{00BA816D-5D2C-22D4-3F43-7B196D5AF012}"/>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4649AA4C-9D73-CB1B-E3D8-DF2C07ACDA70}"/>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39BE8501-D248-7E87-9551-D1C93F20D979}"/>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284" name="Cylinder 283">
            <a:extLst>
              <a:ext uri="{FF2B5EF4-FFF2-40B4-BE49-F238E27FC236}">
                <a16:creationId xmlns:a16="http://schemas.microsoft.com/office/drawing/2014/main" id="{639662E1-C967-CED2-8ABC-BFFBB3F9E74A}"/>
              </a:ext>
            </a:extLst>
          </p:cNvPr>
          <p:cNvSpPr/>
          <p:nvPr/>
        </p:nvSpPr>
        <p:spPr>
          <a:xfrm>
            <a:off x="10772937" y="1313543"/>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Cylinder 284">
            <a:extLst>
              <a:ext uri="{FF2B5EF4-FFF2-40B4-BE49-F238E27FC236}">
                <a16:creationId xmlns:a16="http://schemas.microsoft.com/office/drawing/2014/main" id="{64C6ACDF-47AF-F2F7-1E9A-2D5D1AE57CC5}"/>
              </a:ext>
            </a:extLst>
          </p:cNvPr>
          <p:cNvSpPr/>
          <p:nvPr/>
        </p:nvSpPr>
        <p:spPr>
          <a:xfrm>
            <a:off x="9898021" y="100186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ylinder 285">
            <a:extLst>
              <a:ext uri="{FF2B5EF4-FFF2-40B4-BE49-F238E27FC236}">
                <a16:creationId xmlns:a16="http://schemas.microsoft.com/office/drawing/2014/main" id="{F830FE50-5C76-B3C0-4C32-A1C54987A478}"/>
              </a:ext>
            </a:extLst>
          </p:cNvPr>
          <p:cNvSpPr/>
          <p:nvPr/>
        </p:nvSpPr>
        <p:spPr>
          <a:xfrm>
            <a:off x="8965913" y="68284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ylinder 286">
            <a:extLst>
              <a:ext uri="{FF2B5EF4-FFF2-40B4-BE49-F238E27FC236}">
                <a16:creationId xmlns:a16="http://schemas.microsoft.com/office/drawing/2014/main" id="{B0ABDA4B-0E98-264A-9378-61C46F6AB6B7}"/>
              </a:ext>
            </a:extLst>
          </p:cNvPr>
          <p:cNvSpPr/>
          <p:nvPr/>
        </p:nvSpPr>
        <p:spPr>
          <a:xfrm>
            <a:off x="8062356" y="34737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ylinder 287">
            <a:extLst>
              <a:ext uri="{FF2B5EF4-FFF2-40B4-BE49-F238E27FC236}">
                <a16:creationId xmlns:a16="http://schemas.microsoft.com/office/drawing/2014/main" id="{D22486CC-75A6-E022-C24C-1C067B3B08DB}"/>
              </a:ext>
            </a:extLst>
          </p:cNvPr>
          <p:cNvSpPr/>
          <p:nvPr/>
        </p:nvSpPr>
        <p:spPr>
          <a:xfrm>
            <a:off x="7440203" y="-7275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1A309658-42B4-5408-FFD4-CF0D4DD59D1C}"/>
              </a:ext>
            </a:extLst>
          </p:cNvPr>
          <p:cNvSpPr/>
          <p:nvPr/>
        </p:nvSpPr>
        <p:spPr>
          <a:xfrm>
            <a:off x="6037943" y="14514"/>
            <a:ext cx="4818743" cy="1669143"/>
          </a:xfrm>
          <a:custGeom>
            <a:avLst/>
            <a:gdLst>
              <a:gd name="connsiteX0" fmla="*/ 4818743 w 4818743"/>
              <a:gd name="connsiteY0" fmla="*/ 1364343 h 1669143"/>
              <a:gd name="connsiteX1" fmla="*/ 3933371 w 4818743"/>
              <a:gd name="connsiteY1" fmla="*/ 1088572 h 1669143"/>
              <a:gd name="connsiteX2" fmla="*/ 3048000 w 4818743"/>
              <a:gd name="connsiteY2" fmla="*/ 1088572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1364343 h 1669143"/>
              <a:gd name="connsiteX1" fmla="*/ 3933371 w 4818743"/>
              <a:gd name="connsiteY1" fmla="*/ 1088572 h 1669143"/>
              <a:gd name="connsiteX2" fmla="*/ 3062514 w 4818743"/>
              <a:gd name="connsiteY2" fmla="*/ 696686 h 1669143"/>
              <a:gd name="connsiteX3" fmla="*/ 2104571 w 4818743"/>
              <a:gd name="connsiteY3" fmla="*/ 420915 h 1669143"/>
              <a:gd name="connsiteX4" fmla="*/ 1494971 w 4818743"/>
              <a:gd name="connsiteY4" fmla="*/ 0 h 1669143"/>
              <a:gd name="connsiteX5" fmla="*/ 0 w 4818743"/>
              <a:gd name="connsiteY5" fmla="*/ 1669143 h 16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743" h="1669143">
                <a:moveTo>
                  <a:pt x="4818743" y="1364343"/>
                </a:moveTo>
                <a:lnTo>
                  <a:pt x="3933371" y="1088572"/>
                </a:lnTo>
                <a:lnTo>
                  <a:pt x="3062514" y="696686"/>
                </a:lnTo>
                <a:lnTo>
                  <a:pt x="2104571" y="420915"/>
                </a:lnTo>
                <a:lnTo>
                  <a:pt x="1494971" y="0"/>
                </a:lnTo>
                <a:lnTo>
                  <a:pt x="0" y="1669143"/>
                </a:ln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TextBox 291">
            <a:extLst>
              <a:ext uri="{FF2B5EF4-FFF2-40B4-BE49-F238E27FC236}">
                <a16:creationId xmlns:a16="http://schemas.microsoft.com/office/drawing/2014/main" id="{C43B31D6-104E-218F-3224-D5159D1E4CDC}"/>
              </a:ext>
            </a:extLst>
          </p:cNvPr>
          <p:cNvSpPr txBox="1"/>
          <p:nvPr/>
        </p:nvSpPr>
        <p:spPr>
          <a:xfrm>
            <a:off x="6398523" y="1321155"/>
            <a:ext cx="1539406" cy="646331"/>
          </a:xfrm>
          <a:prstGeom prst="rect">
            <a:avLst/>
          </a:prstGeom>
          <a:noFill/>
        </p:spPr>
        <p:txBody>
          <a:bodyPr wrap="square" rtlCol="0">
            <a:spAutoFit/>
          </a:bodyPr>
          <a:lstStyle/>
          <a:p>
            <a:r>
              <a:rPr lang="en-GB" dirty="0"/>
              <a:t>Electricity pylons</a:t>
            </a:r>
          </a:p>
        </p:txBody>
      </p:sp>
      <p:sp>
        <p:nvSpPr>
          <p:cNvPr id="293" name="TextBox 292">
            <a:extLst>
              <a:ext uri="{FF2B5EF4-FFF2-40B4-BE49-F238E27FC236}">
                <a16:creationId xmlns:a16="http://schemas.microsoft.com/office/drawing/2014/main" id="{AF45C615-F0C1-9227-C635-F167D57D38EE}"/>
              </a:ext>
            </a:extLst>
          </p:cNvPr>
          <p:cNvSpPr txBox="1"/>
          <p:nvPr/>
        </p:nvSpPr>
        <p:spPr>
          <a:xfrm>
            <a:off x="2906628" y="2739170"/>
            <a:ext cx="1539406" cy="369332"/>
          </a:xfrm>
          <a:prstGeom prst="rect">
            <a:avLst/>
          </a:prstGeom>
          <a:noFill/>
        </p:spPr>
        <p:txBody>
          <a:bodyPr wrap="square" rtlCol="0">
            <a:spAutoFit/>
          </a:bodyPr>
          <a:lstStyle/>
          <a:p>
            <a:r>
              <a:rPr lang="en-GB" dirty="0"/>
              <a:t>Bridge 1</a:t>
            </a:r>
          </a:p>
        </p:txBody>
      </p:sp>
      <p:sp>
        <p:nvSpPr>
          <p:cNvPr id="294" name="TextBox 293">
            <a:extLst>
              <a:ext uri="{FF2B5EF4-FFF2-40B4-BE49-F238E27FC236}">
                <a16:creationId xmlns:a16="http://schemas.microsoft.com/office/drawing/2014/main" id="{8911A903-06A6-7D0B-BEED-707B2CAAAF9C}"/>
              </a:ext>
            </a:extLst>
          </p:cNvPr>
          <p:cNvSpPr txBox="1"/>
          <p:nvPr/>
        </p:nvSpPr>
        <p:spPr>
          <a:xfrm>
            <a:off x="5440707" y="4110994"/>
            <a:ext cx="1539406" cy="369332"/>
          </a:xfrm>
          <a:prstGeom prst="rect">
            <a:avLst/>
          </a:prstGeom>
          <a:noFill/>
        </p:spPr>
        <p:txBody>
          <a:bodyPr wrap="square" rtlCol="0">
            <a:spAutoFit/>
          </a:bodyPr>
          <a:lstStyle/>
          <a:p>
            <a:r>
              <a:rPr lang="en-GB" dirty="0"/>
              <a:t>Bridge 2</a:t>
            </a:r>
          </a:p>
        </p:txBody>
      </p:sp>
      <p:sp>
        <p:nvSpPr>
          <p:cNvPr id="295" name="TextBox 294">
            <a:extLst>
              <a:ext uri="{FF2B5EF4-FFF2-40B4-BE49-F238E27FC236}">
                <a16:creationId xmlns:a16="http://schemas.microsoft.com/office/drawing/2014/main" id="{F89655D5-9ADF-FFB5-4241-E85A96F7BF07}"/>
              </a:ext>
            </a:extLst>
          </p:cNvPr>
          <p:cNvSpPr txBox="1"/>
          <p:nvPr/>
        </p:nvSpPr>
        <p:spPr>
          <a:xfrm>
            <a:off x="1624905" y="745433"/>
            <a:ext cx="1539406" cy="646331"/>
          </a:xfrm>
          <a:prstGeom prst="rect">
            <a:avLst/>
          </a:prstGeom>
          <a:noFill/>
        </p:spPr>
        <p:txBody>
          <a:bodyPr wrap="square" rtlCol="0">
            <a:spAutoFit/>
          </a:bodyPr>
          <a:lstStyle/>
          <a:p>
            <a:r>
              <a:rPr lang="en-GB" dirty="0"/>
              <a:t>Major Motorway</a:t>
            </a:r>
          </a:p>
        </p:txBody>
      </p:sp>
      <p:sp>
        <p:nvSpPr>
          <p:cNvPr id="301" name="Arc 300">
            <a:extLst>
              <a:ext uri="{FF2B5EF4-FFF2-40B4-BE49-F238E27FC236}">
                <a16:creationId xmlns:a16="http://schemas.microsoft.com/office/drawing/2014/main" id="{27C61FCD-D9FA-340A-2F05-ED1E163A509A}"/>
              </a:ext>
            </a:extLst>
          </p:cNvPr>
          <p:cNvSpPr/>
          <p:nvPr/>
        </p:nvSpPr>
        <p:spPr>
          <a:xfrm>
            <a:off x="540317" y="1771207"/>
            <a:ext cx="551144" cy="584486"/>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2" name="Arc 301">
            <a:extLst>
              <a:ext uri="{FF2B5EF4-FFF2-40B4-BE49-F238E27FC236}">
                <a16:creationId xmlns:a16="http://schemas.microsoft.com/office/drawing/2014/main" id="{DB8A4416-39EC-4C76-BA30-B42B71AFAA43}"/>
              </a:ext>
            </a:extLst>
          </p:cNvPr>
          <p:cNvSpPr/>
          <p:nvPr/>
        </p:nvSpPr>
        <p:spPr>
          <a:xfrm>
            <a:off x="282168" y="1504201"/>
            <a:ext cx="1076153" cy="1137814"/>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3" name="Arc 302">
            <a:extLst>
              <a:ext uri="{FF2B5EF4-FFF2-40B4-BE49-F238E27FC236}">
                <a16:creationId xmlns:a16="http://schemas.microsoft.com/office/drawing/2014/main" id="{3C367822-6ABA-B303-2B24-51C71E9C7F46}"/>
              </a:ext>
            </a:extLst>
          </p:cNvPr>
          <p:cNvSpPr/>
          <p:nvPr/>
        </p:nvSpPr>
        <p:spPr>
          <a:xfrm>
            <a:off x="23825" y="1248153"/>
            <a:ext cx="1602025" cy="1563108"/>
          </a:xfrm>
          <a:prstGeom prst="arc">
            <a:avLst>
              <a:gd name="adj1" fmla="val 16430887"/>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4" name="Arc 303">
            <a:extLst>
              <a:ext uri="{FF2B5EF4-FFF2-40B4-BE49-F238E27FC236}">
                <a16:creationId xmlns:a16="http://schemas.microsoft.com/office/drawing/2014/main" id="{4DF2B0AA-C602-8645-406F-1345A925AFD5}"/>
              </a:ext>
            </a:extLst>
          </p:cNvPr>
          <p:cNvSpPr/>
          <p:nvPr/>
        </p:nvSpPr>
        <p:spPr>
          <a:xfrm>
            <a:off x="-241208" y="919380"/>
            <a:ext cx="2172930" cy="2279459"/>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6" name="Group 5">
            <a:extLst>
              <a:ext uri="{FF2B5EF4-FFF2-40B4-BE49-F238E27FC236}">
                <a16:creationId xmlns:a16="http://schemas.microsoft.com/office/drawing/2014/main" id="{AF883C34-329E-CBF8-EFC4-AD8DB3063488}"/>
              </a:ext>
            </a:extLst>
          </p:cNvPr>
          <p:cNvGrpSpPr/>
          <p:nvPr/>
        </p:nvGrpSpPr>
        <p:grpSpPr>
          <a:xfrm>
            <a:off x="7320121" y="2518450"/>
            <a:ext cx="2233536" cy="1267813"/>
            <a:chOff x="7320121" y="2518450"/>
            <a:chExt cx="2233536" cy="1267813"/>
          </a:xfrm>
        </p:grpSpPr>
        <p:grpSp>
          <p:nvGrpSpPr>
            <p:cNvPr id="8" name="Group 7">
              <a:extLst>
                <a:ext uri="{FF2B5EF4-FFF2-40B4-BE49-F238E27FC236}">
                  <a16:creationId xmlns:a16="http://schemas.microsoft.com/office/drawing/2014/main" id="{13C06989-2C7E-832E-3D75-CD388B2D26BF}"/>
                </a:ext>
              </a:extLst>
            </p:cNvPr>
            <p:cNvGrpSpPr/>
            <p:nvPr/>
          </p:nvGrpSpPr>
          <p:grpSpPr>
            <a:xfrm>
              <a:off x="8039310" y="2518450"/>
              <a:ext cx="797162" cy="797162"/>
              <a:chOff x="8039310" y="2518450"/>
              <a:chExt cx="797162" cy="797162"/>
            </a:xfrm>
          </p:grpSpPr>
          <p:sp>
            <p:nvSpPr>
              <p:cNvPr id="44" name="Rectangle 43">
                <a:extLst>
                  <a:ext uri="{FF2B5EF4-FFF2-40B4-BE49-F238E27FC236}">
                    <a16:creationId xmlns:a16="http://schemas.microsoft.com/office/drawing/2014/main" id="{10F5381F-DDDF-FF6A-E928-3AB044EE1D03}"/>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9F6E50D-C11C-A0F2-7189-9173799E0F29}"/>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id="{EA0E2C3E-ECA7-74AE-BFD3-762B7CF515A0}"/>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48" name="Graphic 47" descr="House with solid fill">
                <a:extLst>
                  <a:ext uri="{FF2B5EF4-FFF2-40B4-BE49-F238E27FC236}">
                    <a16:creationId xmlns:a16="http://schemas.microsoft.com/office/drawing/2014/main" id="{C22A7E48-B10C-BA72-7AC3-F886F9CA3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9" name="Group 8">
              <a:extLst>
                <a:ext uri="{FF2B5EF4-FFF2-40B4-BE49-F238E27FC236}">
                  <a16:creationId xmlns:a16="http://schemas.microsoft.com/office/drawing/2014/main" id="{53B97C67-7175-09FB-813B-8A29FF2B4539}"/>
                </a:ext>
              </a:extLst>
            </p:cNvPr>
            <p:cNvGrpSpPr/>
            <p:nvPr/>
          </p:nvGrpSpPr>
          <p:grpSpPr>
            <a:xfrm>
              <a:off x="8756495" y="2528130"/>
              <a:ext cx="797162" cy="797162"/>
              <a:chOff x="8039310" y="2518450"/>
              <a:chExt cx="797162" cy="797162"/>
            </a:xfrm>
          </p:grpSpPr>
          <p:sp>
            <p:nvSpPr>
              <p:cNvPr id="39" name="Rectangle 38">
                <a:extLst>
                  <a:ext uri="{FF2B5EF4-FFF2-40B4-BE49-F238E27FC236}">
                    <a16:creationId xmlns:a16="http://schemas.microsoft.com/office/drawing/2014/main" id="{D59D9507-433F-1760-23A9-D39C94FAE866}"/>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496C5A0-FAD8-2539-B741-7192DCBD6A17}"/>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5FB5EA10-C258-57EF-054F-D6A693506A42}"/>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43" name="Graphic 42" descr="House with solid fill">
                <a:extLst>
                  <a:ext uri="{FF2B5EF4-FFF2-40B4-BE49-F238E27FC236}">
                    <a16:creationId xmlns:a16="http://schemas.microsoft.com/office/drawing/2014/main" id="{0248AB99-6805-18C4-73A8-188F01DFBF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0" name="Group 9">
              <a:extLst>
                <a:ext uri="{FF2B5EF4-FFF2-40B4-BE49-F238E27FC236}">
                  <a16:creationId xmlns:a16="http://schemas.microsoft.com/office/drawing/2014/main" id="{CDA1BA62-7A5C-8890-8CE2-457C21017861}"/>
                </a:ext>
              </a:extLst>
            </p:cNvPr>
            <p:cNvGrpSpPr/>
            <p:nvPr/>
          </p:nvGrpSpPr>
          <p:grpSpPr>
            <a:xfrm>
              <a:off x="7320121" y="2518450"/>
              <a:ext cx="797162" cy="797162"/>
              <a:chOff x="8039310" y="2518450"/>
              <a:chExt cx="797162" cy="797162"/>
            </a:xfrm>
          </p:grpSpPr>
          <p:sp>
            <p:nvSpPr>
              <p:cNvPr id="33" name="Rectangle 32">
                <a:extLst>
                  <a:ext uri="{FF2B5EF4-FFF2-40B4-BE49-F238E27FC236}">
                    <a16:creationId xmlns:a16="http://schemas.microsoft.com/office/drawing/2014/main" id="{936F1D25-E692-7960-8F70-D659082D5511}"/>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FDDAD60-BB39-EFCB-AB48-D22AB956FF3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936E8700-B6C6-7B4C-73AD-EA9E96CA6EDF}"/>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6" name="Graphic 35" descr="House with solid fill">
                <a:extLst>
                  <a:ext uri="{FF2B5EF4-FFF2-40B4-BE49-F238E27FC236}">
                    <a16:creationId xmlns:a16="http://schemas.microsoft.com/office/drawing/2014/main" id="{CDB02A09-C016-341F-BBF9-7199FEEEB0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3" name="Group 12">
              <a:extLst>
                <a:ext uri="{FF2B5EF4-FFF2-40B4-BE49-F238E27FC236}">
                  <a16:creationId xmlns:a16="http://schemas.microsoft.com/office/drawing/2014/main" id="{0B07456D-6ED9-242B-1EE1-45F1DB14CFBB}"/>
                </a:ext>
              </a:extLst>
            </p:cNvPr>
            <p:cNvGrpSpPr/>
            <p:nvPr/>
          </p:nvGrpSpPr>
          <p:grpSpPr>
            <a:xfrm>
              <a:off x="7656988" y="2949399"/>
              <a:ext cx="797162" cy="797162"/>
              <a:chOff x="8039310" y="2518450"/>
              <a:chExt cx="797162" cy="797162"/>
            </a:xfrm>
          </p:grpSpPr>
          <p:sp>
            <p:nvSpPr>
              <p:cNvPr id="31" name="Rectangle 30">
                <a:extLst>
                  <a:ext uri="{FF2B5EF4-FFF2-40B4-BE49-F238E27FC236}">
                    <a16:creationId xmlns:a16="http://schemas.microsoft.com/office/drawing/2014/main" id="{DA5CA9C4-77D5-0550-0933-FD90FFE2ADE1}"/>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1E2E8C41-FDE5-F156-58C2-E7CFFE9B2FDE}"/>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8" name="Rectangle 227">
                <a:extLst>
                  <a:ext uri="{FF2B5EF4-FFF2-40B4-BE49-F238E27FC236}">
                    <a16:creationId xmlns:a16="http://schemas.microsoft.com/office/drawing/2014/main" id="{2AB29267-67B8-C65F-E3F0-3E4B8644A48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2" name="Graphic 31" descr="House with solid fill">
                <a:extLst>
                  <a:ext uri="{FF2B5EF4-FFF2-40B4-BE49-F238E27FC236}">
                    <a16:creationId xmlns:a16="http://schemas.microsoft.com/office/drawing/2014/main" id="{7821C74A-EE20-42A1-67C8-7AA5B79355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0" name="Group 19">
              <a:extLst>
                <a:ext uri="{FF2B5EF4-FFF2-40B4-BE49-F238E27FC236}">
                  <a16:creationId xmlns:a16="http://schemas.microsoft.com/office/drawing/2014/main" id="{447DACF1-C31E-8336-B681-FEE17A2FEEF3}"/>
                </a:ext>
              </a:extLst>
            </p:cNvPr>
            <p:cNvGrpSpPr/>
            <p:nvPr/>
          </p:nvGrpSpPr>
          <p:grpSpPr>
            <a:xfrm>
              <a:off x="8417322" y="2989101"/>
              <a:ext cx="797162" cy="797162"/>
              <a:chOff x="8039310" y="2518450"/>
              <a:chExt cx="797162" cy="797162"/>
            </a:xfrm>
          </p:grpSpPr>
          <p:sp>
            <p:nvSpPr>
              <p:cNvPr id="25" name="Rectangle 24">
                <a:extLst>
                  <a:ext uri="{FF2B5EF4-FFF2-40B4-BE49-F238E27FC236}">
                    <a16:creationId xmlns:a16="http://schemas.microsoft.com/office/drawing/2014/main" id="{FD8EE586-63F7-A9F9-3454-830F2ABEFEBB}"/>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2FE2D99-ED7A-90EA-4D47-148E300F82AC}"/>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0DDAD8AA-46E3-D33B-3397-941EC65BFE3B}"/>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0" name="Graphic 29" descr="House with solid fill">
                <a:extLst>
                  <a:ext uri="{FF2B5EF4-FFF2-40B4-BE49-F238E27FC236}">
                    <a16:creationId xmlns:a16="http://schemas.microsoft.com/office/drawing/2014/main" id="{378A7E7B-59E8-6F85-D002-4727E7E4C8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50" name="Group 49">
            <a:extLst>
              <a:ext uri="{FF2B5EF4-FFF2-40B4-BE49-F238E27FC236}">
                <a16:creationId xmlns:a16="http://schemas.microsoft.com/office/drawing/2014/main" id="{16FBE020-328F-A778-E2C4-EFDB05211218}"/>
              </a:ext>
            </a:extLst>
          </p:cNvPr>
          <p:cNvGrpSpPr/>
          <p:nvPr/>
        </p:nvGrpSpPr>
        <p:grpSpPr>
          <a:xfrm>
            <a:off x="3960169" y="5285956"/>
            <a:ext cx="2233536" cy="1267813"/>
            <a:chOff x="7320121" y="2518450"/>
            <a:chExt cx="2233536" cy="1267813"/>
          </a:xfrm>
        </p:grpSpPr>
        <p:grpSp>
          <p:nvGrpSpPr>
            <p:cNvPr id="51" name="Group 50">
              <a:extLst>
                <a:ext uri="{FF2B5EF4-FFF2-40B4-BE49-F238E27FC236}">
                  <a16:creationId xmlns:a16="http://schemas.microsoft.com/office/drawing/2014/main" id="{991F1122-6B3A-FA6E-5E1E-689B736E54F7}"/>
                </a:ext>
              </a:extLst>
            </p:cNvPr>
            <p:cNvGrpSpPr/>
            <p:nvPr/>
          </p:nvGrpSpPr>
          <p:grpSpPr>
            <a:xfrm>
              <a:off x="8039310" y="2518450"/>
              <a:ext cx="797162" cy="797162"/>
              <a:chOff x="8039310" y="2518450"/>
              <a:chExt cx="797162" cy="797162"/>
            </a:xfrm>
          </p:grpSpPr>
          <p:sp>
            <p:nvSpPr>
              <p:cNvPr id="298" name="Rectangle 297">
                <a:extLst>
                  <a:ext uri="{FF2B5EF4-FFF2-40B4-BE49-F238E27FC236}">
                    <a16:creationId xmlns:a16="http://schemas.microsoft.com/office/drawing/2014/main" id="{71CD4024-B81A-21FE-2FA2-8F600D474378}"/>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EFC66449-9123-81B3-90C8-41A86C81420E}"/>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0" name="Rectangle 299">
                <a:extLst>
                  <a:ext uri="{FF2B5EF4-FFF2-40B4-BE49-F238E27FC236}">
                    <a16:creationId xmlns:a16="http://schemas.microsoft.com/office/drawing/2014/main" id="{A66B85E8-A93F-3CE8-056E-6EB42001AB84}"/>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05" name="Graphic 304" descr="House with solid fill">
                <a:extLst>
                  <a:ext uri="{FF2B5EF4-FFF2-40B4-BE49-F238E27FC236}">
                    <a16:creationId xmlns:a16="http://schemas.microsoft.com/office/drawing/2014/main" id="{5BC89EE3-0165-ADE8-2E68-246BDBAB2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52" name="Group 51">
              <a:extLst>
                <a:ext uri="{FF2B5EF4-FFF2-40B4-BE49-F238E27FC236}">
                  <a16:creationId xmlns:a16="http://schemas.microsoft.com/office/drawing/2014/main" id="{BB9B2A60-73C0-C745-A812-A3FF1268DD43}"/>
                </a:ext>
              </a:extLst>
            </p:cNvPr>
            <p:cNvGrpSpPr/>
            <p:nvPr/>
          </p:nvGrpSpPr>
          <p:grpSpPr>
            <a:xfrm>
              <a:off x="8756495" y="2528130"/>
              <a:ext cx="797162" cy="797162"/>
              <a:chOff x="8039310" y="2518450"/>
              <a:chExt cx="797162" cy="797162"/>
            </a:xfrm>
          </p:grpSpPr>
          <p:sp>
            <p:nvSpPr>
              <p:cNvPr id="289" name="Rectangle 288">
                <a:extLst>
                  <a:ext uri="{FF2B5EF4-FFF2-40B4-BE49-F238E27FC236}">
                    <a16:creationId xmlns:a16="http://schemas.microsoft.com/office/drawing/2014/main" id="{9EB4C3D0-F87A-DAC3-C920-D660710BF3BE}"/>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94247235-530F-C1BF-265E-41CC530201D8}"/>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96" name="Rectangle 295">
                <a:extLst>
                  <a:ext uri="{FF2B5EF4-FFF2-40B4-BE49-F238E27FC236}">
                    <a16:creationId xmlns:a16="http://schemas.microsoft.com/office/drawing/2014/main" id="{6DF10B81-A562-B3CF-8A33-7204F42C2DBD}"/>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97" name="Graphic 296" descr="House with solid fill">
                <a:extLst>
                  <a:ext uri="{FF2B5EF4-FFF2-40B4-BE49-F238E27FC236}">
                    <a16:creationId xmlns:a16="http://schemas.microsoft.com/office/drawing/2014/main" id="{0F4D64FA-6917-0160-D07F-783AE2152D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53" name="Group 52">
              <a:extLst>
                <a:ext uri="{FF2B5EF4-FFF2-40B4-BE49-F238E27FC236}">
                  <a16:creationId xmlns:a16="http://schemas.microsoft.com/office/drawing/2014/main" id="{C2D3D1CF-745A-B15B-E9B8-906948F63979}"/>
                </a:ext>
              </a:extLst>
            </p:cNvPr>
            <p:cNvGrpSpPr/>
            <p:nvPr/>
          </p:nvGrpSpPr>
          <p:grpSpPr>
            <a:xfrm>
              <a:off x="7320121" y="2518450"/>
              <a:ext cx="797162" cy="797162"/>
              <a:chOff x="8039310" y="2518450"/>
              <a:chExt cx="797162" cy="797162"/>
            </a:xfrm>
          </p:grpSpPr>
          <p:sp>
            <p:nvSpPr>
              <p:cNvPr id="69" name="Rectangle 68">
                <a:extLst>
                  <a:ext uri="{FF2B5EF4-FFF2-40B4-BE49-F238E27FC236}">
                    <a16:creationId xmlns:a16="http://schemas.microsoft.com/office/drawing/2014/main" id="{71876296-D1A0-3EBF-13C1-83EEBA53CEF0}"/>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8062E307-6162-142E-32D4-AE6A7C9871A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1" name="Rectangle 80">
                <a:extLst>
                  <a:ext uri="{FF2B5EF4-FFF2-40B4-BE49-F238E27FC236}">
                    <a16:creationId xmlns:a16="http://schemas.microsoft.com/office/drawing/2014/main" id="{ACF76242-6B90-33E1-C35D-DB53BCAAD1F2}"/>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88" name="Graphic 87" descr="House with solid fill">
                <a:extLst>
                  <a:ext uri="{FF2B5EF4-FFF2-40B4-BE49-F238E27FC236}">
                    <a16:creationId xmlns:a16="http://schemas.microsoft.com/office/drawing/2014/main" id="{CCC22660-881B-A320-C136-29A2A1740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55" name="Group 54">
              <a:extLst>
                <a:ext uri="{FF2B5EF4-FFF2-40B4-BE49-F238E27FC236}">
                  <a16:creationId xmlns:a16="http://schemas.microsoft.com/office/drawing/2014/main" id="{A64440F8-AB18-E085-57B6-E7507621CAC1}"/>
                </a:ext>
              </a:extLst>
            </p:cNvPr>
            <p:cNvGrpSpPr/>
            <p:nvPr/>
          </p:nvGrpSpPr>
          <p:grpSpPr>
            <a:xfrm>
              <a:off x="7656988" y="2949399"/>
              <a:ext cx="797162" cy="797162"/>
              <a:chOff x="8039310" y="2518450"/>
              <a:chExt cx="797162" cy="797162"/>
            </a:xfrm>
          </p:grpSpPr>
          <p:sp>
            <p:nvSpPr>
              <p:cNvPr id="64" name="Rectangle 63">
                <a:extLst>
                  <a:ext uri="{FF2B5EF4-FFF2-40B4-BE49-F238E27FC236}">
                    <a16:creationId xmlns:a16="http://schemas.microsoft.com/office/drawing/2014/main" id="{EED9F104-7465-D9F6-5699-F3AC19DB7C92}"/>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4BC045B6-70A7-771A-FBF9-731EA2FF0CD1}"/>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6" name="Rectangle 65">
                <a:extLst>
                  <a:ext uri="{FF2B5EF4-FFF2-40B4-BE49-F238E27FC236}">
                    <a16:creationId xmlns:a16="http://schemas.microsoft.com/office/drawing/2014/main" id="{FBA9D395-FF9E-F889-71A4-9E7A264C0EAB}"/>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7" name="Graphic 66" descr="House with solid fill">
                <a:extLst>
                  <a:ext uri="{FF2B5EF4-FFF2-40B4-BE49-F238E27FC236}">
                    <a16:creationId xmlns:a16="http://schemas.microsoft.com/office/drawing/2014/main" id="{85534EBD-9C30-9FCB-5DC5-03BFA26ECF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57" name="Group 56">
              <a:extLst>
                <a:ext uri="{FF2B5EF4-FFF2-40B4-BE49-F238E27FC236}">
                  <a16:creationId xmlns:a16="http://schemas.microsoft.com/office/drawing/2014/main" id="{F328C46C-7F86-69B5-2D6B-11DE82FC7037}"/>
                </a:ext>
              </a:extLst>
            </p:cNvPr>
            <p:cNvGrpSpPr/>
            <p:nvPr/>
          </p:nvGrpSpPr>
          <p:grpSpPr>
            <a:xfrm>
              <a:off x="8417322" y="2989101"/>
              <a:ext cx="797162" cy="797162"/>
              <a:chOff x="8039310" y="2518450"/>
              <a:chExt cx="797162" cy="797162"/>
            </a:xfrm>
          </p:grpSpPr>
          <p:sp>
            <p:nvSpPr>
              <p:cNvPr id="58" name="Rectangle 57">
                <a:extLst>
                  <a:ext uri="{FF2B5EF4-FFF2-40B4-BE49-F238E27FC236}">
                    <a16:creationId xmlns:a16="http://schemas.microsoft.com/office/drawing/2014/main" id="{455776B0-64B7-4E1D-9AE0-14E55C4581D3}"/>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B2452136-ECF7-933B-C7EC-043F0F673DAC}"/>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3" name="Rectangle 62">
                <a:extLst>
                  <a:ext uri="{FF2B5EF4-FFF2-40B4-BE49-F238E27FC236}">
                    <a16:creationId xmlns:a16="http://schemas.microsoft.com/office/drawing/2014/main" id="{E8B831EC-DDB7-BE95-3A0E-C57323166345}"/>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83" name="Graphic 282" descr="House with solid fill">
                <a:extLst>
                  <a:ext uri="{FF2B5EF4-FFF2-40B4-BE49-F238E27FC236}">
                    <a16:creationId xmlns:a16="http://schemas.microsoft.com/office/drawing/2014/main" id="{D18E7F6E-ADB6-3968-C3AE-474884E07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306" name="Group 305">
            <a:extLst>
              <a:ext uri="{FF2B5EF4-FFF2-40B4-BE49-F238E27FC236}">
                <a16:creationId xmlns:a16="http://schemas.microsoft.com/office/drawing/2014/main" id="{DA07ECC6-8A2F-BD4B-67DB-B43C75870B91}"/>
              </a:ext>
            </a:extLst>
          </p:cNvPr>
          <p:cNvGrpSpPr/>
          <p:nvPr/>
        </p:nvGrpSpPr>
        <p:grpSpPr>
          <a:xfrm>
            <a:off x="41340" y="3722881"/>
            <a:ext cx="797162" cy="797162"/>
            <a:chOff x="8039310" y="2518450"/>
            <a:chExt cx="797162" cy="797162"/>
          </a:xfrm>
        </p:grpSpPr>
        <p:sp>
          <p:nvSpPr>
            <p:cNvPr id="307" name="Rectangle 306">
              <a:extLst>
                <a:ext uri="{FF2B5EF4-FFF2-40B4-BE49-F238E27FC236}">
                  <a16:creationId xmlns:a16="http://schemas.microsoft.com/office/drawing/2014/main" id="{0EEE05CA-5DBA-0AA7-6B14-797C74B0A7D0}"/>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F1D4C796-82B5-9FC8-035A-30792236596E}"/>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9" name="Rectangle 308">
              <a:extLst>
                <a:ext uri="{FF2B5EF4-FFF2-40B4-BE49-F238E27FC236}">
                  <a16:creationId xmlns:a16="http://schemas.microsoft.com/office/drawing/2014/main" id="{38AC6EED-3C48-203A-0C26-C4BB2D30162E}"/>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0" name="Graphic 309" descr="House with solid fill">
              <a:extLst>
                <a:ext uri="{FF2B5EF4-FFF2-40B4-BE49-F238E27FC236}">
                  <a16:creationId xmlns:a16="http://schemas.microsoft.com/office/drawing/2014/main" id="{D373403B-819B-F034-7B6B-10D38E9030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11" name="Group 310">
            <a:extLst>
              <a:ext uri="{FF2B5EF4-FFF2-40B4-BE49-F238E27FC236}">
                <a16:creationId xmlns:a16="http://schemas.microsoft.com/office/drawing/2014/main" id="{9AD2C7F4-7E76-1630-DD2B-872D8CB55EF8}"/>
              </a:ext>
            </a:extLst>
          </p:cNvPr>
          <p:cNvGrpSpPr/>
          <p:nvPr/>
        </p:nvGrpSpPr>
        <p:grpSpPr>
          <a:xfrm>
            <a:off x="69841" y="5203366"/>
            <a:ext cx="797162" cy="797162"/>
            <a:chOff x="8039310" y="2518450"/>
            <a:chExt cx="797162" cy="797162"/>
          </a:xfrm>
        </p:grpSpPr>
        <p:sp>
          <p:nvSpPr>
            <p:cNvPr id="312" name="Rectangle 311">
              <a:extLst>
                <a:ext uri="{FF2B5EF4-FFF2-40B4-BE49-F238E27FC236}">
                  <a16:creationId xmlns:a16="http://schemas.microsoft.com/office/drawing/2014/main" id="{841FC3D5-1C72-5815-457D-053EE90EA4CE}"/>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2EBDD3B0-FE54-ECC0-AA46-0168B8CDFDB9}"/>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4" name="Rectangle 313">
              <a:extLst>
                <a:ext uri="{FF2B5EF4-FFF2-40B4-BE49-F238E27FC236}">
                  <a16:creationId xmlns:a16="http://schemas.microsoft.com/office/drawing/2014/main" id="{84D63BD6-65F6-0127-4C82-AFD2E2194EE4}"/>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5" name="Graphic 314" descr="House with solid fill">
              <a:extLst>
                <a:ext uri="{FF2B5EF4-FFF2-40B4-BE49-F238E27FC236}">
                  <a16:creationId xmlns:a16="http://schemas.microsoft.com/office/drawing/2014/main" id="{BD2D27FD-040F-122C-2757-38864FEA3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16" name="Group 315">
            <a:extLst>
              <a:ext uri="{FF2B5EF4-FFF2-40B4-BE49-F238E27FC236}">
                <a16:creationId xmlns:a16="http://schemas.microsoft.com/office/drawing/2014/main" id="{F0252BD8-9842-51CF-FC4D-1A3C32086F9F}"/>
              </a:ext>
            </a:extLst>
          </p:cNvPr>
          <p:cNvGrpSpPr/>
          <p:nvPr/>
        </p:nvGrpSpPr>
        <p:grpSpPr>
          <a:xfrm>
            <a:off x="39071" y="5992289"/>
            <a:ext cx="797162" cy="797162"/>
            <a:chOff x="8039310" y="2518450"/>
            <a:chExt cx="797162" cy="797162"/>
          </a:xfrm>
        </p:grpSpPr>
        <p:sp>
          <p:nvSpPr>
            <p:cNvPr id="317" name="Rectangle 316">
              <a:extLst>
                <a:ext uri="{FF2B5EF4-FFF2-40B4-BE49-F238E27FC236}">
                  <a16:creationId xmlns:a16="http://schemas.microsoft.com/office/drawing/2014/main" id="{12BBC73F-AF2D-09D8-BF59-FB0E23B2B161}"/>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151D5234-1AAE-54A5-F71C-2B195E65FFB2}"/>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9" name="Rectangle 318">
              <a:extLst>
                <a:ext uri="{FF2B5EF4-FFF2-40B4-BE49-F238E27FC236}">
                  <a16:creationId xmlns:a16="http://schemas.microsoft.com/office/drawing/2014/main" id="{EB2399AF-34F1-2E2E-E6F2-7A5ABE06F3B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97" name="Graphic 96" descr="House with solid fill">
              <a:extLst>
                <a:ext uri="{FF2B5EF4-FFF2-40B4-BE49-F238E27FC236}">
                  <a16:creationId xmlns:a16="http://schemas.microsoft.com/office/drawing/2014/main" id="{56857D57-1118-23E2-F06A-F2638B3AC9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98" name="Group 97">
            <a:extLst>
              <a:ext uri="{FF2B5EF4-FFF2-40B4-BE49-F238E27FC236}">
                <a16:creationId xmlns:a16="http://schemas.microsoft.com/office/drawing/2014/main" id="{C48113F5-BE6E-AA82-8787-9AC1E6A85D02}"/>
              </a:ext>
            </a:extLst>
          </p:cNvPr>
          <p:cNvGrpSpPr/>
          <p:nvPr/>
        </p:nvGrpSpPr>
        <p:grpSpPr>
          <a:xfrm>
            <a:off x="9775723" y="636534"/>
            <a:ext cx="426177" cy="422404"/>
            <a:chOff x="566686" y="3225016"/>
            <a:chExt cx="2835894" cy="2810789"/>
          </a:xfrm>
        </p:grpSpPr>
        <p:sp>
          <p:nvSpPr>
            <p:cNvPr id="100" name="Freeform: Shape 99">
              <a:extLst>
                <a:ext uri="{FF2B5EF4-FFF2-40B4-BE49-F238E27FC236}">
                  <a16:creationId xmlns:a16="http://schemas.microsoft.com/office/drawing/2014/main" id="{4CBD16E4-1E9B-F78E-9B44-8CEA49AB3726}"/>
                </a:ext>
              </a:extLst>
            </p:cNvPr>
            <p:cNvSpPr/>
            <p:nvPr/>
          </p:nvSpPr>
          <p:spPr>
            <a:xfrm>
              <a:off x="566686" y="3225016"/>
              <a:ext cx="2462861" cy="2810789"/>
            </a:xfrm>
            <a:custGeom>
              <a:avLst/>
              <a:gdLst>
                <a:gd name="connsiteX0" fmla="*/ 2111024 w 2462861"/>
                <a:gd name="connsiteY0" fmla="*/ 0 h 2810789"/>
                <a:gd name="connsiteX1" fmla="*/ 1759187 w 2462861"/>
                <a:gd name="connsiteY1" fmla="*/ 351837 h 2810789"/>
                <a:gd name="connsiteX2" fmla="*/ 1759187 w 2462861"/>
                <a:gd name="connsiteY2" fmla="*/ 899140 h 2810789"/>
                <a:gd name="connsiteX3" fmla="*/ 1485536 w 2462861"/>
                <a:gd name="connsiteY3" fmla="*/ 1172791 h 2810789"/>
                <a:gd name="connsiteX4" fmla="*/ 535575 w 2462861"/>
                <a:gd name="connsiteY4" fmla="*/ 1172791 h 2810789"/>
                <a:gd name="connsiteX5" fmla="*/ 195465 w 2462861"/>
                <a:gd name="connsiteY5" fmla="*/ 977326 h 2810789"/>
                <a:gd name="connsiteX6" fmla="*/ 0 w 2462861"/>
                <a:gd name="connsiteY6" fmla="*/ 1172791 h 2810789"/>
                <a:gd name="connsiteX7" fmla="*/ 125098 w 2462861"/>
                <a:gd name="connsiteY7" fmla="*/ 1356529 h 2810789"/>
                <a:gd name="connsiteX8" fmla="*/ 117279 w 2462861"/>
                <a:gd name="connsiteY8" fmla="*/ 1407350 h 2810789"/>
                <a:gd name="connsiteX9" fmla="*/ 312744 w 2462861"/>
                <a:gd name="connsiteY9" fmla="*/ 1602815 h 2810789"/>
                <a:gd name="connsiteX10" fmla="*/ 312744 w 2462861"/>
                <a:gd name="connsiteY10" fmla="*/ 1602815 h 2810789"/>
                <a:gd name="connsiteX11" fmla="*/ 1133698 w 2462861"/>
                <a:gd name="connsiteY11" fmla="*/ 2263487 h 2810789"/>
                <a:gd name="connsiteX12" fmla="*/ 1133698 w 2462861"/>
                <a:gd name="connsiteY12" fmla="*/ 2501955 h 2810789"/>
                <a:gd name="connsiteX13" fmla="*/ 1055512 w 2462861"/>
                <a:gd name="connsiteY13" fmla="*/ 2576232 h 2810789"/>
                <a:gd name="connsiteX14" fmla="*/ 1094605 w 2462861"/>
                <a:gd name="connsiteY14" fmla="*/ 2646599 h 2810789"/>
                <a:gd name="connsiteX15" fmla="*/ 1325254 w 2462861"/>
                <a:gd name="connsiteY15" fmla="*/ 2799062 h 2810789"/>
                <a:gd name="connsiteX16" fmla="*/ 1368257 w 2462861"/>
                <a:gd name="connsiteY16" fmla="*/ 2810790 h 2810789"/>
                <a:gd name="connsiteX17" fmla="*/ 1403440 w 2462861"/>
                <a:gd name="connsiteY17" fmla="*/ 2802971 h 2810789"/>
                <a:gd name="connsiteX18" fmla="*/ 1446443 w 2462861"/>
                <a:gd name="connsiteY18" fmla="*/ 2732604 h 2810789"/>
                <a:gd name="connsiteX19" fmla="*/ 1446443 w 2462861"/>
                <a:gd name="connsiteY19" fmla="*/ 2728695 h 2810789"/>
                <a:gd name="connsiteX20" fmla="*/ 1501173 w 2462861"/>
                <a:gd name="connsiteY20" fmla="*/ 2654418 h 2810789"/>
                <a:gd name="connsiteX21" fmla="*/ 1512901 w 2462861"/>
                <a:gd name="connsiteY21" fmla="*/ 2650508 h 2810789"/>
                <a:gd name="connsiteX22" fmla="*/ 1563722 w 2462861"/>
                <a:gd name="connsiteY22" fmla="*/ 2548866 h 2810789"/>
                <a:gd name="connsiteX23" fmla="*/ 1485536 w 2462861"/>
                <a:gd name="connsiteY23" fmla="*/ 2498046 h 2810789"/>
                <a:gd name="connsiteX24" fmla="*/ 1290070 w 2462861"/>
                <a:gd name="connsiteY24" fmla="*/ 2498046 h 2810789"/>
                <a:gd name="connsiteX25" fmla="*/ 1290070 w 2462861"/>
                <a:gd name="connsiteY25" fmla="*/ 2259578 h 2810789"/>
                <a:gd name="connsiteX26" fmla="*/ 1446443 w 2462861"/>
                <a:gd name="connsiteY26" fmla="*/ 2232213 h 2810789"/>
                <a:gd name="connsiteX27" fmla="*/ 1446443 w 2462861"/>
                <a:gd name="connsiteY27" fmla="*/ 2345583 h 2810789"/>
                <a:gd name="connsiteX28" fmla="*/ 1368257 w 2462861"/>
                <a:gd name="connsiteY28" fmla="*/ 2419859 h 2810789"/>
                <a:gd name="connsiteX29" fmla="*/ 1368257 w 2462861"/>
                <a:gd name="connsiteY29" fmla="*/ 2423769 h 2810789"/>
                <a:gd name="connsiteX30" fmla="*/ 1481626 w 2462861"/>
                <a:gd name="connsiteY30" fmla="*/ 2423769 h 2810789"/>
                <a:gd name="connsiteX31" fmla="*/ 1634089 w 2462861"/>
                <a:gd name="connsiteY31" fmla="*/ 2529320 h 2810789"/>
                <a:gd name="connsiteX32" fmla="*/ 1630180 w 2462861"/>
                <a:gd name="connsiteY32" fmla="*/ 2642690 h 2810789"/>
                <a:gd name="connsiteX33" fmla="*/ 1637999 w 2462861"/>
                <a:gd name="connsiteY33" fmla="*/ 2646599 h 2810789"/>
                <a:gd name="connsiteX34" fmla="*/ 1681001 w 2462861"/>
                <a:gd name="connsiteY34" fmla="*/ 2658327 h 2810789"/>
                <a:gd name="connsiteX35" fmla="*/ 1716185 w 2462861"/>
                <a:gd name="connsiteY35" fmla="*/ 2650508 h 2810789"/>
                <a:gd name="connsiteX36" fmla="*/ 1759187 w 2462861"/>
                <a:gd name="connsiteY36" fmla="*/ 2580141 h 2810789"/>
                <a:gd name="connsiteX37" fmla="*/ 1759187 w 2462861"/>
                <a:gd name="connsiteY37" fmla="*/ 2576232 h 2810789"/>
                <a:gd name="connsiteX38" fmla="*/ 1813917 w 2462861"/>
                <a:gd name="connsiteY38" fmla="*/ 2501955 h 2810789"/>
                <a:gd name="connsiteX39" fmla="*/ 1825645 w 2462861"/>
                <a:gd name="connsiteY39" fmla="*/ 2498046 h 2810789"/>
                <a:gd name="connsiteX40" fmla="*/ 1876466 w 2462861"/>
                <a:gd name="connsiteY40" fmla="*/ 2396404 h 2810789"/>
                <a:gd name="connsiteX41" fmla="*/ 1798280 w 2462861"/>
                <a:gd name="connsiteY41" fmla="*/ 2345583 h 2810789"/>
                <a:gd name="connsiteX42" fmla="*/ 1602815 w 2462861"/>
                <a:gd name="connsiteY42" fmla="*/ 2345583 h 2810789"/>
                <a:gd name="connsiteX43" fmla="*/ 1602815 w 2462861"/>
                <a:gd name="connsiteY43" fmla="*/ 2181392 h 2810789"/>
                <a:gd name="connsiteX44" fmla="*/ 2150117 w 2462861"/>
                <a:gd name="connsiteY44" fmla="*/ 1329163 h 2810789"/>
                <a:gd name="connsiteX45" fmla="*/ 2150117 w 2462861"/>
                <a:gd name="connsiteY45" fmla="*/ 699765 h 2810789"/>
                <a:gd name="connsiteX46" fmla="*/ 2462862 w 2462861"/>
                <a:gd name="connsiteY46" fmla="*/ 351837 h 2810789"/>
                <a:gd name="connsiteX47" fmla="*/ 2111024 w 2462861"/>
                <a:gd name="connsiteY47" fmla="*/ 0 h 28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62861" h="2810789">
                  <a:moveTo>
                    <a:pt x="2111024" y="0"/>
                  </a:moveTo>
                  <a:cubicBezTo>
                    <a:pt x="1915559" y="0"/>
                    <a:pt x="1759187" y="156372"/>
                    <a:pt x="1759187" y="351837"/>
                  </a:cubicBezTo>
                  <a:lnTo>
                    <a:pt x="1759187" y="899140"/>
                  </a:lnTo>
                  <a:cubicBezTo>
                    <a:pt x="1759187" y="1051603"/>
                    <a:pt x="1637999" y="1172791"/>
                    <a:pt x="1485536" y="1172791"/>
                  </a:cubicBezTo>
                  <a:lnTo>
                    <a:pt x="535575" y="1172791"/>
                  </a:lnTo>
                  <a:cubicBezTo>
                    <a:pt x="469117" y="1055512"/>
                    <a:pt x="340110" y="977326"/>
                    <a:pt x="195465" y="977326"/>
                  </a:cubicBezTo>
                  <a:cubicBezTo>
                    <a:pt x="86005" y="977326"/>
                    <a:pt x="0" y="1063331"/>
                    <a:pt x="0" y="1172791"/>
                  </a:cubicBezTo>
                  <a:cubicBezTo>
                    <a:pt x="0" y="1254887"/>
                    <a:pt x="50821" y="1325254"/>
                    <a:pt x="125098" y="1356529"/>
                  </a:cubicBezTo>
                  <a:cubicBezTo>
                    <a:pt x="121188" y="1372166"/>
                    <a:pt x="117279" y="1387803"/>
                    <a:pt x="117279" y="1407350"/>
                  </a:cubicBezTo>
                  <a:cubicBezTo>
                    <a:pt x="117279" y="1516810"/>
                    <a:pt x="203284" y="1602815"/>
                    <a:pt x="312744" y="1602815"/>
                  </a:cubicBezTo>
                  <a:lnTo>
                    <a:pt x="312744" y="1602815"/>
                  </a:lnTo>
                  <a:cubicBezTo>
                    <a:pt x="422205" y="1962471"/>
                    <a:pt x="742768" y="2232213"/>
                    <a:pt x="1133698" y="2263487"/>
                  </a:cubicBezTo>
                  <a:lnTo>
                    <a:pt x="1133698" y="2501955"/>
                  </a:lnTo>
                  <a:cubicBezTo>
                    <a:pt x="1090696" y="2501955"/>
                    <a:pt x="1055512" y="2533229"/>
                    <a:pt x="1055512" y="2576232"/>
                  </a:cubicBezTo>
                  <a:cubicBezTo>
                    <a:pt x="1055512" y="2603597"/>
                    <a:pt x="1071149" y="2630962"/>
                    <a:pt x="1094605" y="2646599"/>
                  </a:cubicBezTo>
                  <a:lnTo>
                    <a:pt x="1325254" y="2799062"/>
                  </a:lnTo>
                  <a:cubicBezTo>
                    <a:pt x="1336982" y="2806881"/>
                    <a:pt x="1352619" y="2810790"/>
                    <a:pt x="1368257" y="2810790"/>
                  </a:cubicBezTo>
                  <a:cubicBezTo>
                    <a:pt x="1379984" y="2810790"/>
                    <a:pt x="1391712" y="2806881"/>
                    <a:pt x="1403440" y="2802971"/>
                  </a:cubicBezTo>
                  <a:cubicBezTo>
                    <a:pt x="1430805" y="2791243"/>
                    <a:pt x="1446443" y="2763878"/>
                    <a:pt x="1446443" y="2732604"/>
                  </a:cubicBezTo>
                  <a:lnTo>
                    <a:pt x="1446443" y="2728695"/>
                  </a:lnTo>
                  <a:cubicBezTo>
                    <a:pt x="1446443" y="2693511"/>
                    <a:pt x="1469898" y="2666145"/>
                    <a:pt x="1501173" y="2654418"/>
                  </a:cubicBezTo>
                  <a:lnTo>
                    <a:pt x="1512901" y="2650508"/>
                  </a:lnTo>
                  <a:cubicBezTo>
                    <a:pt x="1551994" y="2638780"/>
                    <a:pt x="1575450" y="2591869"/>
                    <a:pt x="1563722" y="2548866"/>
                  </a:cubicBezTo>
                  <a:cubicBezTo>
                    <a:pt x="1551994" y="2517592"/>
                    <a:pt x="1520719" y="2498046"/>
                    <a:pt x="1485536" y="2498046"/>
                  </a:cubicBezTo>
                  <a:lnTo>
                    <a:pt x="1290070" y="2498046"/>
                  </a:lnTo>
                  <a:lnTo>
                    <a:pt x="1290070" y="2259578"/>
                  </a:lnTo>
                  <a:cubicBezTo>
                    <a:pt x="1344801" y="2255669"/>
                    <a:pt x="1395622" y="2247850"/>
                    <a:pt x="1446443" y="2232213"/>
                  </a:cubicBezTo>
                  <a:lnTo>
                    <a:pt x="1446443" y="2345583"/>
                  </a:lnTo>
                  <a:cubicBezTo>
                    <a:pt x="1403440" y="2345583"/>
                    <a:pt x="1368257" y="2376857"/>
                    <a:pt x="1368257" y="2419859"/>
                  </a:cubicBezTo>
                  <a:cubicBezTo>
                    <a:pt x="1368257" y="2419859"/>
                    <a:pt x="1368257" y="2419859"/>
                    <a:pt x="1368257" y="2423769"/>
                  </a:cubicBezTo>
                  <a:lnTo>
                    <a:pt x="1481626" y="2423769"/>
                  </a:lnTo>
                  <a:cubicBezTo>
                    <a:pt x="1551994" y="2423769"/>
                    <a:pt x="1610633" y="2466771"/>
                    <a:pt x="1634089" y="2529320"/>
                  </a:cubicBezTo>
                  <a:cubicBezTo>
                    <a:pt x="1645817" y="2564504"/>
                    <a:pt x="1645817" y="2603597"/>
                    <a:pt x="1630180" y="2642690"/>
                  </a:cubicBezTo>
                  <a:lnTo>
                    <a:pt x="1637999" y="2646599"/>
                  </a:lnTo>
                  <a:cubicBezTo>
                    <a:pt x="1649726" y="2654418"/>
                    <a:pt x="1665364" y="2658327"/>
                    <a:pt x="1681001" y="2658327"/>
                  </a:cubicBezTo>
                  <a:cubicBezTo>
                    <a:pt x="1692729" y="2658327"/>
                    <a:pt x="1704457" y="2654418"/>
                    <a:pt x="1716185" y="2650508"/>
                  </a:cubicBezTo>
                  <a:cubicBezTo>
                    <a:pt x="1743550" y="2638780"/>
                    <a:pt x="1759187" y="2611415"/>
                    <a:pt x="1759187" y="2580141"/>
                  </a:cubicBezTo>
                  <a:lnTo>
                    <a:pt x="1759187" y="2576232"/>
                  </a:lnTo>
                  <a:cubicBezTo>
                    <a:pt x="1759187" y="2541048"/>
                    <a:pt x="1782643" y="2513683"/>
                    <a:pt x="1813917" y="2501955"/>
                  </a:cubicBezTo>
                  <a:lnTo>
                    <a:pt x="1825645" y="2498046"/>
                  </a:lnTo>
                  <a:cubicBezTo>
                    <a:pt x="1864738" y="2486318"/>
                    <a:pt x="1888194" y="2439406"/>
                    <a:pt x="1876466" y="2396404"/>
                  </a:cubicBezTo>
                  <a:cubicBezTo>
                    <a:pt x="1864738" y="2365129"/>
                    <a:pt x="1833464" y="2345583"/>
                    <a:pt x="1798280" y="2345583"/>
                  </a:cubicBezTo>
                  <a:lnTo>
                    <a:pt x="1602815" y="2345583"/>
                  </a:lnTo>
                  <a:lnTo>
                    <a:pt x="1602815" y="2181392"/>
                  </a:lnTo>
                  <a:cubicBezTo>
                    <a:pt x="1927287" y="2032838"/>
                    <a:pt x="2150117" y="1708366"/>
                    <a:pt x="2150117" y="1329163"/>
                  </a:cubicBezTo>
                  <a:lnTo>
                    <a:pt x="2150117" y="699765"/>
                  </a:lnTo>
                  <a:cubicBezTo>
                    <a:pt x="2326036" y="680219"/>
                    <a:pt x="2462862" y="531665"/>
                    <a:pt x="2462862" y="351837"/>
                  </a:cubicBezTo>
                  <a:cubicBezTo>
                    <a:pt x="2462862" y="156372"/>
                    <a:pt x="2306490" y="0"/>
                    <a:pt x="2111024" y="0"/>
                  </a:cubicBezTo>
                  <a:close/>
                </a:path>
              </a:pathLst>
            </a:custGeom>
            <a:solidFill>
              <a:schemeClr val="bg1">
                <a:lumMod val="75000"/>
              </a:schemeClr>
            </a:solidFill>
            <a:ln w="39092"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87A3BC9-F96B-B1BA-E097-C599A45EDEA9}"/>
                </a:ext>
              </a:extLst>
            </p:cNvPr>
            <p:cNvSpPr/>
            <p:nvPr/>
          </p:nvSpPr>
          <p:spPr>
            <a:xfrm>
              <a:off x="3082018" y="3561822"/>
              <a:ext cx="320562" cy="191555"/>
            </a:xfrm>
            <a:custGeom>
              <a:avLst/>
              <a:gdLst>
                <a:gd name="connsiteX0" fmla="*/ 152463 w 320562"/>
                <a:gd name="connsiteY0" fmla="*/ 23456 h 191555"/>
                <a:gd name="connsiteX1" fmla="*/ 46912 w 320562"/>
                <a:gd name="connsiteY1" fmla="*/ 0 h 191555"/>
                <a:gd name="connsiteX2" fmla="*/ 0 w 320562"/>
                <a:gd name="connsiteY2" fmla="*/ 191556 h 191555"/>
                <a:gd name="connsiteX3" fmla="*/ 54730 w 320562"/>
                <a:gd name="connsiteY3" fmla="*/ 191556 h 191555"/>
                <a:gd name="connsiteX4" fmla="*/ 281470 w 320562"/>
                <a:gd name="connsiteY4" fmla="*/ 93823 h 191555"/>
                <a:gd name="connsiteX5" fmla="*/ 320563 w 320562"/>
                <a:gd name="connsiteY5" fmla="*/ 35184 h 191555"/>
                <a:gd name="connsiteX6" fmla="*/ 152463 w 320562"/>
                <a:gd name="connsiteY6" fmla="*/ 23456 h 1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62" h="191555">
                  <a:moveTo>
                    <a:pt x="152463" y="23456"/>
                  </a:moveTo>
                  <a:cubicBezTo>
                    <a:pt x="113370" y="19547"/>
                    <a:pt x="78186" y="11728"/>
                    <a:pt x="46912" y="0"/>
                  </a:cubicBezTo>
                  <a:cubicBezTo>
                    <a:pt x="46912" y="70367"/>
                    <a:pt x="31274" y="136826"/>
                    <a:pt x="0" y="191556"/>
                  </a:cubicBezTo>
                  <a:cubicBezTo>
                    <a:pt x="19547" y="191556"/>
                    <a:pt x="35184" y="191556"/>
                    <a:pt x="54730" y="191556"/>
                  </a:cubicBezTo>
                  <a:cubicBezTo>
                    <a:pt x="168100" y="191556"/>
                    <a:pt x="238468" y="140735"/>
                    <a:pt x="281470" y="93823"/>
                  </a:cubicBezTo>
                  <a:cubicBezTo>
                    <a:pt x="301016" y="74277"/>
                    <a:pt x="312744" y="50821"/>
                    <a:pt x="320563" y="35184"/>
                  </a:cubicBezTo>
                  <a:cubicBezTo>
                    <a:pt x="289288" y="35184"/>
                    <a:pt x="238468" y="31274"/>
                    <a:pt x="152463" y="23456"/>
                  </a:cubicBezTo>
                  <a:close/>
                </a:path>
              </a:pathLst>
            </a:custGeom>
            <a:solidFill>
              <a:srgbClr val="FFC000"/>
            </a:solidFill>
            <a:ln w="39092" cap="flat">
              <a:solidFill>
                <a:srgbClr val="FFC000"/>
              </a:solidFill>
              <a:prstDash val="solid"/>
              <a:miter/>
            </a:ln>
          </p:spPr>
          <p:txBody>
            <a:bodyPr rtlCol="0" anchor="ctr"/>
            <a:lstStyle/>
            <a:p>
              <a:endParaRPr lang="en-GB" dirty="0"/>
            </a:p>
          </p:txBody>
        </p:sp>
        <p:sp>
          <p:nvSpPr>
            <p:cNvPr id="102" name="Oval 101">
              <a:extLst>
                <a:ext uri="{FF2B5EF4-FFF2-40B4-BE49-F238E27FC236}">
                  <a16:creationId xmlns:a16="http://schemas.microsoft.com/office/drawing/2014/main" id="{42E7C8AD-E8DB-1153-3C82-B092E8211F0C}"/>
                </a:ext>
              </a:extLst>
            </p:cNvPr>
            <p:cNvSpPr/>
            <p:nvPr/>
          </p:nvSpPr>
          <p:spPr>
            <a:xfrm>
              <a:off x="2577973" y="3351600"/>
              <a:ext cx="154800" cy="1548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BCD723F6-2170-FF89-4C89-B9E70A77E765}"/>
              </a:ext>
            </a:extLst>
          </p:cNvPr>
          <p:cNvGrpSpPr/>
          <p:nvPr/>
        </p:nvGrpSpPr>
        <p:grpSpPr>
          <a:xfrm>
            <a:off x="10606098" y="904667"/>
            <a:ext cx="426177" cy="422404"/>
            <a:chOff x="566686" y="3225016"/>
            <a:chExt cx="2835894" cy="2810789"/>
          </a:xfrm>
        </p:grpSpPr>
        <p:sp>
          <p:nvSpPr>
            <p:cNvPr id="104" name="Freeform: Shape 103">
              <a:extLst>
                <a:ext uri="{FF2B5EF4-FFF2-40B4-BE49-F238E27FC236}">
                  <a16:creationId xmlns:a16="http://schemas.microsoft.com/office/drawing/2014/main" id="{E10A9FDB-C36A-B12D-3A62-2D6F31FA0FEB}"/>
                </a:ext>
              </a:extLst>
            </p:cNvPr>
            <p:cNvSpPr/>
            <p:nvPr/>
          </p:nvSpPr>
          <p:spPr>
            <a:xfrm>
              <a:off x="566686" y="3225016"/>
              <a:ext cx="2462861" cy="2810789"/>
            </a:xfrm>
            <a:custGeom>
              <a:avLst/>
              <a:gdLst>
                <a:gd name="connsiteX0" fmla="*/ 2111024 w 2462861"/>
                <a:gd name="connsiteY0" fmla="*/ 0 h 2810789"/>
                <a:gd name="connsiteX1" fmla="*/ 1759187 w 2462861"/>
                <a:gd name="connsiteY1" fmla="*/ 351837 h 2810789"/>
                <a:gd name="connsiteX2" fmla="*/ 1759187 w 2462861"/>
                <a:gd name="connsiteY2" fmla="*/ 899140 h 2810789"/>
                <a:gd name="connsiteX3" fmla="*/ 1485536 w 2462861"/>
                <a:gd name="connsiteY3" fmla="*/ 1172791 h 2810789"/>
                <a:gd name="connsiteX4" fmla="*/ 535575 w 2462861"/>
                <a:gd name="connsiteY4" fmla="*/ 1172791 h 2810789"/>
                <a:gd name="connsiteX5" fmla="*/ 195465 w 2462861"/>
                <a:gd name="connsiteY5" fmla="*/ 977326 h 2810789"/>
                <a:gd name="connsiteX6" fmla="*/ 0 w 2462861"/>
                <a:gd name="connsiteY6" fmla="*/ 1172791 h 2810789"/>
                <a:gd name="connsiteX7" fmla="*/ 125098 w 2462861"/>
                <a:gd name="connsiteY7" fmla="*/ 1356529 h 2810789"/>
                <a:gd name="connsiteX8" fmla="*/ 117279 w 2462861"/>
                <a:gd name="connsiteY8" fmla="*/ 1407350 h 2810789"/>
                <a:gd name="connsiteX9" fmla="*/ 312744 w 2462861"/>
                <a:gd name="connsiteY9" fmla="*/ 1602815 h 2810789"/>
                <a:gd name="connsiteX10" fmla="*/ 312744 w 2462861"/>
                <a:gd name="connsiteY10" fmla="*/ 1602815 h 2810789"/>
                <a:gd name="connsiteX11" fmla="*/ 1133698 w 2462861"/>
                <a:gd name="connsiteY11" fmla="*/ 2263487 h 2810789"/>
                <a:gd name="connsiteX12" fmla="*/ 1133698 w 2462861"/>
                <a:gd name="connsiteY12" fmla="*/ 2501955 h 2810789"/>
                <a:gd name="connsiteX13" fmla="*/ 1055512 w 2462861"/>
                <a:gd name="connsiteY13" fmla="*/ 2576232 h 2810789"/>
                <a:gd name="connsiteX14" fmla="*/ 1094605 w 2462861"/>
                <a:gd name="connsiteY14" fmla="*/ 2646599 h 2810789"/>
                <a:gd name="connsiteX15" fmla="*/ 1325254 w 2462861"/>
                <a:gd name="connsiteY15" fmla="*/ 2799062 h 2810789"/>
                <a:gd name="connsiteX16" fmla="*/ 1368257 w 2462861"/>
                <a:gd name="connsiteY16" fmla="*/ 2810790 h 2810789"/>
                <a:gd name="connsiteX17" fmla="*/ 1403440 w 2462861"/>
                <a:gd name="connsiteY17" fmla="*/ 2802971 h 2810789"/>
                <a:gd name="connsiteX18" fmla="*/ 1446443 w 2462861"/>
                <a:gd name="connsiteY18" fmla="*/ 2732604 h 2810789"/>
                <a:gd name="connsiteX19" fmla="*/ 1446443 w 2462861"/>
                <a:gd name="connsiteY19" fmla="*/ 2728695 h 2810789"/>
                <a:gd name="connsiteX20" fmla="*/ 1501173 w 2462861"/>
                <a:gd name="connsiteY20" fmla="*/ 2654418 h 2810789"/>
                <a:gd name="connsiteX21" fmla="*/ 1512901 w 2462861"/>
                <a:gd name="connsiteY21" fmla="*/ 2650508 h 2810789"/>
                <a:gd name="connsiteX22" fmla="*/ 1563722 w 2462861"/>
                <a:gd name="connsiteY22" fmla="*/ 2548866 h 2810789"/>
                <a:gd name="connsiteX23" fmla="*/ 1485536 w 2462861"/>
                <a:gd name="connsiteY23" fmla="*/ 2498046 h 2810789"/>
                <a:gd name="connsiteX24" fmla="*/ 1290070 w 2462861"/>
                <a:gd name="connsiteY24" fmla="*/ 2498046 h 2810789"/>
                <a:gd name="connsiteX25" fmla="*/ 1290070 w 2462861"/>
                <a:gd name="connsiteY25" fmla="*/ 2259578 h 2810789"/>
                <a:gd name="connsiteX26" fmla="*/ 1446443 w 2462861"/>
                <a:gd name="connsiteY26" fmla="*/ 2232213 h 2810789"/>
                <a:gd name="connsiteX27" fmla="*/ 1446443 w 2462861"/>
                <a:gd name="connsiteY27" fmla="*/ 2345583 h 2810789"/>
                <a:gd name="connsiteX28" fmla="*/ 1368257 w 2462861"/>
                <a:gd name="connsiteY28" fmla="*/ 2419859 h 2810789"/>
                <a:gd name="connsiteX29" fmla="*/ 1368257 w 2462861"/>
                <a:gd name="connsiteY29" fmla="*/ 2423769 h 2810789"/>
                <a:gd name="connsiteX30" fmla="*/ 1481626 w 2462861"/>
                <a:gd name="connsiteY30" fmla="*/ 2423769 h 2810789"/>
                <a:gd name="connsiteX31" fmla="*/ 1634089 w 2462861"/>
                <a:gd name="connsiteY31" fmla="*/ 2529320 h 2810789"/>
                <a:gd name="connsiteX32" fmla="*/ 1630180 w 2462861"/>
                <a:gd name="connsiteY32" fmla="*/ 2642690 h 2810789"/>
                <a:gd name="connsiteX33" fmla="*/ 1637999 w 2462861"/>
                <a:gd name="connsiteY33" fmla="*/ 2646599 h 2810789"/>
                <a:gd name="connsiteX34" fmla="*/ 1681001 w 2462861"/>
                <a:gd name="connsiteY34" fmla="*/ 2658327 h 2810789"/>
                <a:gd name="connsiteX35" fmla="*/ 1716185 w 2462861"/>
                <a:gd name="connsiteY35" fmla="*/ 2650508 h 2810789"/>
                <a:gd name="connsiteX36" fmla="*/ 1759187 w 2462861"/>
                <a:gd name="connsiteY36" fmla="*/ 2580141 h 2810789"/>
                <a:gd name="connsiteX37" fmla="*/ 1759187 w 2462861"/>
                <a:gd name="connsiteY37" fmla="*/ 2576232 h 2810789"/>
                <a:gd name="connsiteX38" fmla="*/ 1813917 w 2462861"/>
                <a:gd name="connsiteY38" fmla="*/ 2501955 h 2810789"/>
                <a:gd name="connsiteX39" fmla="*/ 1825645 w 2462861"/>
                <a:gd name="connsiteY39" fmla="*/ 2498046 h 2810789"/>
                <a:gd name="connsiteX40" fmla="*/ 1876466 w 2462861"/>
                <a:gd name="connsiteY40" fmla="*/ 2396404 h 2810789"/>
                <a:gd name="connsiteX41" fmla="*/ 1798280 w 2462861"/>
                <a:gd name="connsiteY41" fmla="*/ 2345583 h 2810789"/>
                <a:gd name="connsiteX42" fmla="*/ 1602815 w 2462861"/>
                <a:gd name="connsiteY42" fmla="*/ 2345583 h 2810789"/>
                <a:gd name="connsiteX43" fmla="*/ 1602815 w 2462861"/>
                <a:gd name="connsiteY43" fmla="*/ 2181392 h 2810789"/>
                <a:gd name="connsiteX44" fmla="*/ 2150117 w 2462861"/>
                <a:gd name="connsiteY44" fmla="*/ 1329163 h 2810789"/>
                <a:gd name="connsiteX45" fmla="*/ 2150117 w 2462861"/>
                <a:gd name="connsiteY45" fmla="*/ 699765 h 2810789"/>
                <a:gd name="connsiteX46" fmla="*/ 2462862 w 2462861"/>
                <a:gd name="connsiteY46" fmla="*/ 351837 h 2810789"/>
                <a:gd name="connsiteX47" fmla="*/ 2111024 w 2462861"/>
                <a:gd name="connsiteY47" fmla="*/ 0 h 28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62861" h="2810789">
                  <a:moveTo>
                    <a:pt x="2111024" y="0"/>
                  </a:moveTo>
                  <a:cubicBezTo>
                    <a:pt x="1915559" y="0"/>
                    <a:pt x="1759187" y="156372"/>
                    <a:pt x="1759187" y="351837"/>
                  </a:cubicBezTo>
                  <a:lnTo>
                    <a:pt x="1759187" y="899140"/>
                  </a:lnTo>
                  <a:cubicBezTo>
                    <a:pt x="1759187" y="1051603"/>
                    <a:pt x="1637999" y="1172791"/>
                    <a:pt x="1485536" y="1172791"/>
                  </a:cubicBezTo>
                  <a:lnTo>
                    <a:pt x="535575" y="1172791"/>
                  </a:lnTo>
                  <a:cubicBezTo>
                    <a:pt x="469117" y="1055512"/>
                    <a:pt x="340110" y="977326"/>
                    <a:pt x="195465" y="977326"/>
                  </a:cubicBezTo>
                  <a:cubicBezTo>
                    <a:pt x="86005" y="977326"/>
                    <a:pt x="0" y="1063331"/>
                    <a:pt x="0" y="1172791"/>
                  </a:cubicBezTo>
                  <a:cubicBezTo>
                    <a:pt x="0" y="1254887"/>
                    <a:pt x="50821" y="1325254"/>
                    <a:pt x="125098" y="1356529"/>
                  </a:cubicBezTo>
                  <a:cubicBezTo>
                    <a:pt x="121188" y="1372166"/>
                    <a:pt x="117279" y="1387803"/>
                    <a:pt x="117279" y="1407350"/>
                  </a:cubicBezTo>
                  <a:cubicBezTo>
                    <a:pt x="117279" y="1516810"/>
                    <a:pt x="203284" y="1602815"/>
                    <a:pt x="312744" y="1602815"/>
                  </a:cubicBezTo>
                  <a:lnTo>
                    <a:pt x="312744" y="1602815"/>
                  </a:lnTo>
                  <a:cubicBezTo>
                    <a:pt x="422205" y="1962471"/>
                    <a:pt x="742768" y="2232213"/>
                    <a:pt x="1133698" y="2263487"/>
                  </a:cubicBezTo>
                  <a:lnTo>
                    <a:pt x="1133698" y="2501955"/>
                  </a:lnTo>
                  <a:cubicBezTo>
                    <a:pt x="1090696" y="2501955"/>
                    <a:pt x="1055512" y="2533229"/>
                    <a:pt x="1055512" y="2576232"/>
                  </a:cubicBezTo>
                  <a:cubicBezTo>
                    <a:pt x="1055512" y="2603597"/>
                    <a:pt x="1071149" y="2630962"/>
                    <a:pt x="1094605" y="2646599"/>
                  </a:cubicBezTo>
                  <a:lnTo>
                    <a:pt x="1325254" y="2799062"/>
                  </a:lnTo>
                  <a:cubicBezTo>
                    <a:pt x="1336982" y="2806881"/>
                    <a:pt x="1352619" y="2810790"/>
                    <a:pt x="1368257" y="2810790"/>
                  </a:cubicBezTo>
                  <a:cubicBezTo>
                    <a:pt x="1379984" y="2810790"/>
                    <a:pt x="1391712" y="2806881"/>
                    <a:pt x="1403440" y="2802971"/>
                  </a:cubicBezTo>
                  <a:cubicBezTo>
                    <a:pt x="1430805" y="2791243"/>
                    <a:pt x="1446443" y="2763878"/>
                    <a:pt x="1446443" y="2732604"/>
                  </a:cubicBezTo>
                  <a:lnTo>
                    <a:pt x="1446443" y="2728695"/>
                  </a:lnTo>
                  <a:cubicBezTo>
                    <a:pt x="1446443" y="2693511"/>
                    <a:pt x="1469898" y="2666145"/>
                    <a:pt x="1501173" y="2654418"/>
                  </a:cubicBezTo>
                  <a:lnTo>
                    <a:pt x="1512901" y="2650508"/>
                  </a:lnTo>
                  <a:cubicBezTo>
                    <a:pt x="1551994" y="2638780"/>
                    <a:pt x="1575450" y="2591869"/>
                    <a:pt x="1563722" y="2548866"/>
                  </a:cubicBezTo>
                  <a:cubicBezTo>
                    <a:pt x="1551994" y="2517592"/>
                    <a:pt x="1520719" y="2498046"/>
                    <a:pt x="1485536" y="2498046"/>
                  </a:cubicBezTo>
                  <a:lnTo>
                    <a:pt x="1290070" y="2498046"/>
                  </a:lnTo>
                  <a:lnTo>
                    <a:pt x="1290070" y="2259578"/>
                  </a:lnTo>
                  <a:cubicBezTo>
                    <a:pt x="1344801" y="2255669"/>
                    <a:pt x="1395622" y="2247850"/>
                    <a:pt x="1446443" y="2232213"/>
                  </a:cubicBezTo>
                  <a:lnTo>
                    <a:pt x="1446443" y="2345583"/>
                  </a:lnTo>
                  <a:cubicBezTo>
                    <a:pt x="1403440" y="2345583"/>
                    <a:pt x="1368257" y="2376857"/>
                    <a:pt x="1368257" y="2419859"/>
                  </a:cubicBezTo>
                  <a:cubicBezTo>
                    <a:pt x="1368257" y="2419859"/>
                    <a:pt x="1368257" y="2419859"/>
                    <a:pt x="1368257" y="2423769"/>
                  </a:cubicBezTo>
                  <a:lnTo>
                    <a:pt x="1481626" y="2423769"/>
                  </a:lnTo>
                  <a:cubicBezTo>
                    <a:pt x="1551994" y="2423769"/>
                    <a:pt x="1610633" y="2466771"/>
                    <a:pt x="1634089" y="2529320"/>
                  </a:cubicBezTo>
                  <a:cubicBezTo>
                    <a:pt x="1645817" y="2564504"/>
                    <a:pt x="1645817" y="2603597"/>
                    <a:pt x="1630180" y="2642690"/>
                  </a:cubicBezTo>
                  <a:lnTo>
                    <a:pt x="1637999" y="2646599"/>
                  </a:lnTo>
                  <a:cubicBezTo>
                    <a:pt x="1649726" y="2654418"/>
                    <a:pt x="1665364" y="2658327"/>
                    <a:pt x="1681001" y="2658327"/>
                  </a:cubicBezTo>
                  <a:cubicBezTo>
                    <a:pt x="1692729" y="2658327"/>
                    <a:pt x="1704457" y="2654418"/>
                    <a:pt x="1716185" y="2650508"/>
                  </a:cubicBezTo>
                  <a:cubicBezTo>
                    <a:pt x="1743550" y="2638780"/>
                    <a:pt x="1759187" y="2611415"/>
                    <a:pt x="1759187" y="2580141"/>
                  </a:cubicBezTo>
                  <a:lnTo>
                    <a:pt x="1759187" y="2576232"/>
                  </a:lnTo>
                  <a:cubicBezTo>
                    <a:pt x="1759187" y="2541048"/>
                    <a:pt x="1782643" y="2513683"/>
                    <a:pt x="1813917" y="2501955"/>
                  </a:cubicBezTo>
                  <a:lnTo>
                    <a:pt x="1825645" y="2498046"/>
                  </a:lnTo>
                  <a:cubicBezTo>
                    <a:pt x="1864738" y="2486318"/>
                    <a:pt x="1888194" y="2439406"/>
                    <a:pt x="1876466" y="2396404"/>
                  </a:cubicBezTo>
                  <a:cubicBezTo>
                    <a:pt x="1864738" y="2365129"/>
                    <a:pt x="1833464" y="2345583"/>
                    <a:pt x="1798280" y="2345583"/>
                  </a:cubicBezTo>
                  <a:lnTo>
                    <a:pt x="1602815" y="2345583"/>
                  </a:lnTo>
                  <a:lnTo>
                    <a:pt x="1602815" y="2181392"/>
                  </a:lnTo>
                  <a:cubicBezTo>
                    <a:pt x="1927287" y="2032838"/>
                    <a:pt x="2150117" y="1708366"/>
                    <a:pt x="2150117" y="1329163"/>
                  </a:cubicBezTo>
                  <a:lnTo>
                    <a:pt x="2150117" y="699765"/>
                  </a:lnTo>
                  <a:cubicBezTo>
                    <a:pt x="2326036" y="680219"/>
                    <a:pt x="2462862" y="531665"/>
                    <a:pt x="2462862" y="351837"/>
                  </a:cubicBezTo>
                  <a:cubicBezTo>
                    <a:pt x="2462862" y="156372"/>
                    <a:pt x="2306490" y="0"/>
                    <a:pt x="2111024" y="0"/>
                  </a:cubicBezTo>
                  <a:close/>
                </a:path>
              </a:pathLst>
            </a:custGeom>
            <a:solidFill>
              <a:schemeClr val="bg1">
                <a:lumMod val="75000"/>
              </a:schemeClr>
            </a:solidFill>
            <a:ln w="39092"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16969941-DD1B-452B-3A28-250B741B0C55}"/>
                </a:ext>
              </a:extLst>
            </p:cNvPr>
            <p:cNvSpPr/>
            <p:nvPr/>
          </p:nvSpPr>
          <p:spPr>
            <a:xfrm>
              <a:off x="3082018" y="3561822"/>
              <a:ext cx="320562" cy="191555"/>
            </a:xfrm>
            <a:custGeom>
              <a:avLst/>
              <a:gdLst>
                <a:gd name="connsiteX0" fmla="*/ 152463 w 320562"/>
                <a:gd name="connsiteY0" fmla="*/ 23456 h 191555"/>
                <a:gd name="connsiteX1" fmla="*/ 46912 w 320562"/>
                <a:gd name="connsiteY1" fmla="*/ 0 h 191555"/>
                <a:gd name="connsiteX2" fmla="*/ 0 w 320562"/>
                <a:gd name="connsiteY2" fmla="*/ 191556 h 191555"/>
                <a:gd name="connsiteX3" fmla="*/ 54730 w 320562"/>
                <a:gd name="connsiteY3" fmla="*/ 191556 h 191555"/>
                <a:gd name="connsiteX4" fmla="*/ 281470 w 320562"/>
                <a:gd name="connsiteY4" fmla="*/ 93823 h 191555"/>
                <a:gd name="connsiteX5" fmla="*/ 320563 w 320562"/>
                <a:gd name="connsiteY5" fmla="*/ 35184 h 191555"/>
                <a:gd name="connsiteX6" fmla="*/ 152463 w 320562"/>
                <a:gd name="connsiteY6" fmla="*/ 23456 h 19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62" h="191555">
                  <a:moveTo>
                    <a:pt x="152463" y="23456"/>
                  </a:moveTo>
                  <a:cubicBezTo>
                    <a:pt x="113370" y="19547"/>
                    <a:pt x="78186" y="11728"/>
                    <a:pt x="46912" y="0"/>
                  </a:cubicBezTo>
                  <a:cubicBezTo>
                    <a:pt x="46912" y="70367"/>
                    <a:pt x="31274" y="136826"/>
                    <a:pt x="0" y="191556"/>
                  </a:cubicBezTo>
                  <a:cubicBezTo>
                    <a:pt x="19547" y="191556"/>
                    <a:pt x="35184" y="191556"/>
                    <a:pt x="54730" y="191556"/>
                  </a:cubicBezTo>
                  <a:cubicBezTo>
                    <a:pt x="168100" y="191556"/>
                    <a:pt x="238468" y="140735"/>
                    <a:pt x="281470" y="93823"/>
                  </a:cubicBezTo>
                  <a:cubicBezTo>
                    <a:pt x="301016" y="74277"/>
                    <a:pt x="312744" y="50821"/>
                    <a:pt x="320563" y="35184"/>
                  </a:cubicBezTo>
                  <a:cubicBezTo>
                    <a:pt x="289288" y="35184"/>
                    <a:pt x="238468" y="31274"/>
                    <a:pt x="152463" y="23456"/>
                  </a:cubicBezTo>
                  <a:close/>
                </a:path>
              </a:pathLst>
            </a:custGeom>
            <a:solidFill>
              <a:srgbClr val="FFC000"/>
            </a:solidFill>
            <a:ln w="39092" cap="flat">
              <a:solidFill>
                <a:srgbClr val="FFC000"/>
              </a:solidFill>
              <a:prstDash val="solid"/>
              <a:miter/>
            </a:ln>
          </p:spPr>
          <p:txBody>
            <a:bodyPr rtlCol="0" anchor="ctr"/>
            <a:lstStyle/>
            <a:p>
              <a:endParaRPr lang="en-GB" dirty="0"/>
            </a:p>
          </p:txBody>
        </p:sp>
        <p:sp>
          <p:nvSpPr>
            <p:cNvPr id="106" name="Oval 105">
              <a:extLst>
                <a:ext uri="{FF2B5EF4-FFF2-40B4-BE49-F238E27FC236}">
                  <a16:creationId xmlns:a16="http://schemas.microsoft.com/office/drawing/2014/main" id="{951B46B9-65E6-8995-18C7-68FFB1C66D03}"/>
                </a:ext>
              </a:extLst>
            </p:cNvPr>
            <p:cNvSpPr/>
            <p:nvPr/>
          </p:nvSpPr>
          <p:spPr>
            <a:xfrm>
              <a:off x="2577973" y="3351600"/>
              <a:ext cx="154800" cy="1548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59E880DB-ABD4-9140-D5B7-736F2C659371}"/>
              </a:ext>
            </a:extLst>
          </p:cNvPr>
          <p:cNvPicPr>
            <a:picLocks noChangeAspect="1"/>
          </p:cNvPicPr>
          <p:nvPr/>
        </p:nvPicPr>
        <p:blipFill rotWithShape="1">
          <a:blip r:embed="rId5"/>
          <a:srcRect l="1043" r="3164" b="24590"/>
          <a:stretch/>
        </p:blipFill>
        <p:spPr>
          <a:xfrm>
            <a:off x="3832141" y="1171232"/>
            <a:ext cx="2363232" cy="1162892"/>
          </a:xfrm>
          <a:prstGeom prst="rect">
            <a:avLst/>
          </a:prstGeom>
        </p:spPr>
      </p:pic>
      <p:pic>
        <p:nvPicPr>
          <p:cNvPr id="73" name="Picture 72" descr="A red fire truck with ladders&#10;&#10;Description automatically generated">
            <a:extLst>
              <a:ext uri="{FF2B5EF4-FFF2-40B4-BE49-F238E27FC236}">
                <a16:creationId xmlns:a16="http://schemas.microsoft.com/office/drawing/2014/main" id="{4D6E4B4F-15BB-2D3C-2769-951D43A3155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43787" y="5126274"/>
            <a:ext cx="1708468" cy="1025415"/>
          </a:xfrm>
          <a:prstGeom prst="rect">
            <a:avLst/>
          </a:prstGeom>
        </p:spPr>
      </p:pic>
    </p:spTree>
    <p:extLst>
      <p:ext uri="{BB962C8B-B14F-4D97-AF65-F5344CB8AC3E}">
        <p14:creationId xmlns:p14="http://schemas.microsoft.com/office/powerpoint/2010/main" val="46806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2992651" y="-2403500"/>
            <a:ext cx="6147740" cy="1236587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13" name="Freeform: Shape 112">
            <a:extLst>
              <a:ext uri="{FF2B5EF4-FFF2-40B4-BE49-F238E27FC236}">
                <a16:creationId xmlns:a16="http://schemas.microsoft.com/office/drawing/2014/main" id="{004D1909-F8B9-FA14-5385-23199717376E}"/>
              </a:ext>
            </a:extLst>
          </p:cNvPr>
          <p:cNvSpPr/>
          <p:nvPr/>
        </p:nvSpPr>
        <p:spPr>
          <a:xfrm>
            <a:off x="7401666" y="-130629"/>
            <a:ext cx="4935434" cy="4267200"/>
          </a:xfrm>
          <a:custGeom>
            <a:avLst/>
            <a:gdLst>
              <a:gd name="connsiteX0" fmla="*/ 246743 w 5181600"/>
              <a:gd name="connsiteY0" fmla="*/ 261258 h 4267200"/>
              <a:gd name="connsiteX1" fmla="*/ 145143 w 5181600"/>
              <a:gd name="connsiteY1" fmla="*/ 377372 h 4267200"/>
              <a:gd name="connsiteX2" fmla="*/ 0 w 5181600"/>
              <a:gd name="connsiteY2" fmla="*/ 420915 h 4267200"/>
              <a:gd name="connsiteX3" fmla="*/ 116114 w 5181600"/>
              <a:gd name="connsiteY3" fmla="*/ 812800 h 4267200"/>
              <a:gd name="connsiteX4" fmla="*/ 188686 w 5181600"/>
              <a:gd name="connsiteY4" fmla="*/ 1248229 h 4267200"/>
              <a:gd name="connsiteX5" fmla="*/ 653143 w 5181600"/>
              <a:gd name="connsiteY5" fmla="*/ 1712686 h 4267200"/>
              <a:gd name="connsiteX6" fmla="*/ 1233714 w 5181600"/>
              <a:gd name="connsiteY6" fmla="*/ 1915886 h 4267200"/>
              <a:gd name="connsiteX7" fmla="*/ 2307771 w 5181600"/>
              <a:gd name="connsiteY7" fmla="*/ 2119086 h 4267200"/>
              <a:gd name="connsiteX8" fmla="*/ 3730171 w 5181600"/>
              <a:gd name="connsiteY8" fmla="*/ 2293258 h 4267200"/>
              <a:gd name="connsiteX9" fmla="*/ 4296228 w 5181600"/>
              <a:gd name="connsiteY9" fmla="*/ 2540000 h 4267200"/>
              <a:gd name="connsiteX10" fmla="*/ 4586514 w 5181600"/>
              <a:gd name="connsiteY10" fmla="*/ 2975429 h 4267200"/>
              <a:gd name="connsiteX11" fmla="*/ 4789714 w 5181600"/>
              <a:gd name="connsiteY11" fmla="*/ 3454400 h 4267200"/>
              <a:gd name="connsiteX12" fmla="*/ 4847771 w 5181600"/>
              <a:gd name="connsiteY12" fmla="*/ 4165600 h 4267200"/>
              <a:gd name="connsiteX13" fmla="*/ 5181600 w 5181600"/>
              <a:gd name="connsiteY13" fmla="*/ 4267200 h 4267200"/>
              <a:gd name="connsiteX14" fmla="*/ 5065486 w 5181600"/>
              <a:gd name="connsiteY14" fmla="*/ 14515 h 4267200"/>
              <a:gd name="connsiteX15" fmla="*/ 188686 w 5181600"/>
              <a:gd name="connsiteY15" fmla="*/ 0 h 4267200"/>
              <a:gd name="connsiteX16" fmla="*/ 217714 w 5181600"/>
              <a:gd name="connsiteY16" fmla="*/ 304800 h 4267200"/>
              <a:gd name="connsiteX17" fmla="*/ 246743 w 5181600"/>
              <a:gd name="connsiteY17" fmla="*/ 261258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1600" h="4267200">
                <a:moveTo>
                  <a:pt x="246743" y="261258"/>
                </a:moveTo>
                <a:lnTo>
                  <a:pt x="145143" y="377372"/>
                </a:lnTo>
                <a:lnTo>
                  <a:pt x="0" y="420915"/>
                </a:lnTo>
                <a:lnTo>
                  <a:pt x="116114" y="812800"/>
                </a:lnTo>
                <a:lnTo>
                  <a:pt x="188686" y="1248229"/>
                </a:lnTo>
                <a:lnTo>
                  <a:pt x="653143" y="1712686"/>
                </a:lnTo>
                <a:lnTo>
                  <a:pt x="1233714" y="1915886"/>
                </a:lnTo>
                <a:lnTo>
                  <a:pt x="2307771" y="2119086"/>
                </a:lnTo>
                <a:lnTo>
                  <a:pt x="3730171" y="2293258"/>
                </a:lnTo>
                <a:lnTo>
                  <a:pt x="4296228" y="2540000"/>
                </a:lnTo>
                <a:lnTo>
                  <a:pt x="4586514" y="2975429"/>
                </a:lnTo>
                <a:lnTo>
                  <a:pt x="4789714" y="3454400"/>
                </a:lnTo>
                <a:lnTo>
                  <a:pt x="4847771" y="4165600"/>
                </a:lnTo>
                <a:lnTo>
                  <a:pt x="5181600" y="4267200"/>
                </a:lnTo>
                <a:lnTo>
                  <a:pt x="5065486" y="14515"/>
                </a:lnTo>
                <a:lnTo>
                  <a:pt x="188686" y="0"/>
                </a:lnTo>
                <a:lnTo>
                  <a:pt x="217714" y="304800"/>
                </a:lnTo>
                <a:lnTo>
                  <a:pt x="246743" y="261258"/>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9E8D504-A6B1-EB1E-D674-BFF373CDF0AF}"/>
              </a:ext>
            </a:extLst>
          </p:cNvPr>
          <p:cNvSpPr/>
          <p:nvPr/>
        </p:nvSpPr>
        <p:spPr>
          <a:xfrm>
            <a:off x="-187140" y="-59028"/>
            <a:ext cx="7632156" cy="769288"/>
          </a:xfrm>
          <a:custGeom>
            <a:avLst/>
            <a:gdLst>
              <a:gd name="connsiteX0" fmla="*/ 0 w 7622631"/>
              <a:gd name="connsiteY0" fmla="*/ 0 h 769288"/>
              <a:gd name="connsiteX1" fmla="*/ 7622631 w 7622631"/>
              <a:gd name="connsiteY1" fmla="*/ 0 h 769288"/>
              <a:gd name="connsiteX2" fmla="*/ 7622631 w 7622631"/>
              <a:gd name="connsiteY2" fmla="*/ 769288 h 769288"/>
              <a:gd name="connsiteX3" fmla="*/ 0 w 7622631"/>
              <a:gd name="connsiteY3" fmla="*/ 769288 h 769288"/>
              <a:gd name="connsiteX4" fmla="*/ 0 w 7622631"/>
              <a:gd name="connsiteY4" fmla="*/ 0 h 769288"/>
              <a:gd name="connsiteX0" fmla="*/ 0 w 7632156"/>
              <a:gd name="connsiteY0" fmla="*/ 0 h 769288"/>
              <a:gd name="connsiteX1" fmla="*/ 7632156 w 7632156"/>
              <a:gd name="connsiteY1" fmla="*/ 0 h 769288"/>
              <a:gd name="connsiteX2" fmla="*/ 7622631 w 7632156"/>
              <a:gd name="connsiteY2" fmla="*/ 769288 h 769288"/>
              <a:gd name="connsiteX3" fmla="*/ 0 w 7632156"/>
              <a:gd name="connsiteY3" fmla="*/ 769288 h 769288"/>
              <a:gd name="connsiteX4" fmla="*/ 0 w 7632156"/>
              <a:gd name="connsiteY4" fmla="*/ 0 h 76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156" h="769288">
                <a:moveTo>
                  <a:pt x="0" y="0"/>
                </a:moveTo>
                <a:lnTo>
                  <a:pt x="7632156" y="0"/>
                </a:lnTo>
                <a:lnTo>
                  <a:pt x="7622631" y="769288"/>
                </a:lnTo>
                <a:lnTo>
                  <a:pt x="0" y="769288"/>
                </a:lnTo>
                <a:lnTo>
                  <a:pt x="0" y="0"/>
                </a:lnTo>
                <a:close/>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F5BDA6C7-ECCC-EB5E-C325-0E5BB10A04FF}"/>
              </a:ext>
            </a:extLst>
          </p:cNvPr>
          <p:cNvSpPr/>
          <p:nvPr/>
        </p:nvSpPr>
        <p:spPr>
          <a:xfrm>
            <a:off x="7429500" y="311134"/>
            <a:ext cx="4851818" cy="3917966"/>
          </a:xfrm>
          <a:custGeom>
            <a:avLst/>
            <a:gdLst>
              <a:gd name="connsiteX0" fmla="*/ 4826000 w 4914900"/>
              <a:gd name="connsiteY0" fmla="*/ 3822700 h 3860800"/>
              <a:gd name="connsiteX1" fmla="*/ 4584700 w 4914900"/>
              <a:gd name="connsiteY1" fmla="*/ 3733800 h 3860800"/>
              <a:gd name="connsiteX2" fmla="*/ 4546600 w 4914900"/>
              <a:gd name="connsiteY2" fmla="*/ 3009900 h 3860800"/>
              <a:gd name="connsiteX3" fmla="*/ 4114800 w 4914900"/>
              <a:gd name="connsiteY3" fmla="*/ 2171700 h 3860800"/>
              <a:gd name="connsiteX4" fmla="*/ 3759200 w 4914900"/>
              <a:gd name="connsiteY4" fmla="*/ 1955800 h 3860800"/>
              <a:gd name="connsiteX5" fmla="*/ 3543300 w 4914900"/>
              <a:gd name="connsiteY5" fmla="*/ 1917700 h 3860800"/>
              <a:gd name="connsiteX6" fmla="*/ 2476500 w 4914900"/>
              <a:gd name="connsiteY6" fmla="*/ 1676400 h 3860800"/>
              <a:gd name="connsiteX7" fmla="*/ 1676400 w 4914900"/>
              <a:gd name="connsiteY7" fmla="*/ 1600200 h 3860800"/>
              <a:gd name="connsiteX8" fmla="*/ 1143000 w 4914900"/>
              <a:gd name="connsiteY8" fmla="*/ 1485900 h 3860800"/>
              <a:gd name="connsiteX9" fmla="*/ 787400 w 4914900"/>
              <a:gd name="connsiteY9" fmla="*/ 1409700 h 3860800"/>
              <a:gd name="connsiteX10" fmla="*/ 165100 w 4914900"/>
              <a:gd name="connsiteY10" fmla="*/ 850900 h 3860800"/>
              <a:gd name="connsiteX11" fmla="*/ 0 w 4914900"/>
              <a:gd name="connsiteY11" fmla="*/ 444500 h 3860800"/>
              <a:gd name="connsiteX12" fmla="*/ 12700 w 4914900"/>
              <a:gd name="connsiteY12" fmla="*/ 0 h 3860800"/>
              <a:gd name="connsiteX13" fmla="*/ 952500 w 4914900"/>
              <a:gd name="connsiteY13" fmla="*/ 736600 h 3860800"/>
              <a:gd name="connsiteX14" fmla="*/ 1244600 w 4914900"/>
              <a:gd name="connsiteY14" fmla="*/ 1079500 h 3860800"/>
              <a:gd name="connsiteX15" fmla="*/ 1778000 w 4914900"/>
              <a:gd name="connsiteY15" fmla="*/ 1244600 h 3860800"/>
              <a:gd name="connsiteX16" fmla="*/ 2413000 w 4914900"/>
              <a:gd name="connsiteY16" fmla="*/ 1320800 h 3860800"/>
              <a:gd name="connsiteX17" fmla="*/ 2984500 w 4914900"/>
              <a:gd name="connsiteY17" fmla="*/ 1409700 h 3860800"/>
              <a:gd name="connsiteX18" fmla="*/ 3479800 w 4914900"/>
              <a:gd name="connsiteY18" fmla="*/ 1587500 h 3860800"/>
              <a:gd name="connsiteX19" fmla="*/ 3911600 w 4914900"/>
              <a:gd name="connsiteY19" fmla="*/ 1828800 h 3860800"/>
              <a:gd name="connsiteX20" fmla="*/ 4483100 w 4914900"/>
              <a:gd name="connsiteY20" fmla="*/ 2197100 h 3860800"/>
              <a:gd name="connsiteX21" fmla="*/ 4876800 w 4914900"/>
              <a:gd name="connsiteY21" fmla="*/ 2527300 h 3860800"/>
              <a:gd name="connsiteX22" fmla="*/ 4914900 w 4914900"/>
              <a:gd name="connsiteY22" fmla="*/ 3860800 h 3860800"/>
              <a:gd name="connsiteX23" fmla="*/ 4584700 w 4914900"/>
              <a:gd name="connsiteY23" fmla="*/ 3695700 h 3860800"/>
              <a:gd name="connsiteX24" fmla="*/ 4572000 w 4914900"/>
              <a:gd name="connsiteY24" fmla="*/ 37211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4900" h="3860800">
                <a:moveTo>
                  <a:pt x="4826000" y="3822700"/>
                </a:moveTo>
                <a:lnTo>
                  <a:pt x="4584700" y="3733800"/>
                </a:lnTo>
                <a:lnTo>
                  <a:pt x="4546600" y="3009900"/>
                </a:lnTo>
                <a:lnTo>
                  <a:pt x="4114800" y="2171700"/>
                </a:lnTo>
                <a:lnTo>
                  <a:pt x="3759200" y="1955800"/>
                </a:lnTo>
                <a:lnTo>
                  <a:pt x="3543300" y="1917700"/>
                </a:lnTo>
                <a:lnTo>
                  <a:pt x="2476500" y="1676400"/>
                </a:lnTo>
                <a:lnTo>
                  <a:pt x="1676400" y="1600200"/>
                </a:lnTo>
                <a:lnTo>
                  <a:pt x="1143000" y="1485900"/>
                </a:lnTo>
                <a:lnTo>
                  <a:pt x="787400" y="1409700"/>
                </a:lnTo>
                <a:lnTo>
                  <a:pt x="165100" y="850900"/>
                </a:lnTo>
                <a:lnTo>
                  <a:pt x="0" y="444500"/>
                </a:lnTo>
                <a:lnTo>
                  <a:pt x="12700" y="0"/>
                </a:lnTo>
                <a:lnTo>
                  <a:pt x="952500" y="736600"/>
                </a:lnTo>
                <a:lnTo>
                  <a:pt x="1244600" y="1079500"/>
                </a:lnTo>
                <a:lnTo>
                  <a:pt x="1778000" y="1244600"/>
                </a:lnTo>
                <a:lnTo>
                  <a:pt x="2413000" y="1320800"/>
                </a:lnTo>
                <a:lnTo>
                  <a:pt x="2984500" y="1409700"/>
                </a:lnTo>
                <a:lnTo>
                  <a:pt x="3479800" y="1587500"/>
                </a:lnTo>
                <a:lnTo>
                  <a:pt x="3911600" y="1828800"/>
                </a:lnTo>
                <a:lnTo>
                  <a:pt x="4483100" y="2197100"/>
                </a:lnTo>
                <a:lnTo>
                  <a:pt x="4876800" y="2527300"/>
                </a:lnTo>
                <a:lnTo>
                  <a:pt x="4914900" y="3860800"/>
                </a:lnTo>
                <a:lnTo>
                  <a:pt x="4584700" y="3695700"/>
                </a:lnTo>
                <a:lnTo>
                  <a:pt x="4572000" y="3721100"/>
                </a:lnTo>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4585BE15-18E4-ADBF-C1DB-BEA1D9F03A21}"/>
              </a:ext>
            </a:extLst>
          </p:cNvPr>
          <p:cNvSpPr/>
          <p:nvPr/>
        </p:nvSpPr>
        <p:spPr>
          <a:xfrm>
            <a:off x="-241208" y="682984"/>
            <a:ext cx="2459330" cy="1591790"/>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135" name="Freeform: Shape 134">
            <a:extLst>
              <a:ext uri="{FF2B5EF4-FFF2-40B4-BE49-F238E27FC236}">
                <a16:creationId xmlns:a16="http://schemas.microsoft.com/office/drawing/2014/main" id="{05F80227-0EEE-9CAD-23C7-299DCE9F1FA1}"/>
              </a:ext>
            </a:extLst>
          </p:cNvPr>
          <p:cNvSpPr/>
          <p:nvPr/>
        </p:nvSpPr>
        <p:spPr>
          <a:xfrm>
            <a:off x="6093724" y="2320120"/>
            <a:ext cx="805219" cy="1005172"/>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49" name="Freeform: Shape 48">
            <a:extLst>
              <a:ext uri="{FF2B5EF4-FFF2-40B4-BE49-F238E27FC236}">
                <a16:creationId xmlns:a16="http://schemas.microsoft.com/office/drawing/2014/main" id="{1620A50C-E67F-4BCF-ADAD-D989AA6DCF7B}"/>
              </a:ext>
            </a:extLst>
          </p:cNvPr>
          <p:cNvSpPr/>
          <p:nvPr/>
        </p:nvSpPr>
        <p:spPr>
          <a:xfrm>
            <a:off x="2943544" y="13659"/>
            <a:ext cx="953727" cy="7216148"/>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4" name="Freeform: Shape 53">
            <a:extLst>
              <a:ext uri="{FF2B5EF4-FFF2-40B4-BE49-F238E27FC236}">
                <a16:creationId xmlns:a16="http://schemas.microsoft.com/office/drawing/2014/main" id="{BC988239-C19D-E2EE-8AD7-A6E589F2D3CD}"/>
              </a:ext>
            </a:extLst>
          </p:cNvPr>
          <p:cNvSpPr/>
          <p:nvPr/>
        </p:nvSpPr>
        <p:spPr>
          <a:xfrm>
            <a:off x="-241207" y="-127467"/>
            <a:ext cx="12496708" cy="557525"/>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grpSp>
        <p:nvGrpSpPr>
          <p:cNvPr id="4" name="Group 3">
            <a:extLst>
              <a:ext uri="{FF2B5EF4-FFF2-40B4-BE49-F238E27FC236}">
                <a16:creationId xmlns:a16="http://schemas.microsoft.com/office/drawing/2014/main" id="{8BF307EF-BA0C-73E2-E999-9FEC1EC1AF37}"/>
              </a:ext>
            </a:extLst>
          </p:cNvPr>
          <p:cNvGrpSpPr/>
          <p:nvPr/>
        </p:nvGrpSpPr>
        <p:grpSpPr>
          <a:xfrm>
            <a:off x="3819922" y="2340703"/>
            <a:ext cx="2600462" cy="466922"/>
            <a:chOff x="-165100" y="6205323"/>
            <a:chExt cx="12372182" cy="466922"/>
          </a:xfrm>
        </p:grpSpPr>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cxnSpLocks/>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158" name="TextBox 157">
            <a:extLst>
              <a:ext uri="{FF2B5EF4-FFF2-40B4-BE49-F238E27FC236}">
                <a16:creationId xmlns:a16="http://schemas.microsoft.com/office/drawing/2014/main" id="{32E33266-7FDD-F5FD-E406-D581792F39C1}"/>
              </a:ext>
            </a:extLst>
          </p:cNvPr>
          <p:cNvSpPr txBox="1"/>
          <p:nvPr/>
        </p:nvSpPr>
        <p:spPr>
          <a:xfrm>
            <a:off x="4508207" y="1300000"/>
            <a:ext cx="1050801" cy="600164"/>
          </a:xfrm>
          <a:prstGeom prst="rect">
            <a:avLst/>
          </a:prstGeom>
          <a:noFill/>
        </p:spPr>
        <p:txBody>
          <a:bodyPr wrap="square" rtlCol="0">
            <a:spAutoFit/>
          </a:bodyPr>
          <a:lstStyle/>
          <a:p>
            <a:r>
              <a:rPr lang="en-GB" sz="1100" dirty="0"/>
              <a:t>High Hazard site </a:t>
            </a:r>
          </a:p>
          <a:p>
            <a:endParaRPr lang="en-GB" sz="1100" dirty="0"/>
          </a:p>
        </p:txBody>
      </p: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9265920" y="-79407"/>
            <a:ext cx="2941162" cy="731090"/>
          </a:xfrm>
        </p:spPr>
        <p:txBody>
          <a:bodyPr>
            <a:normAutofit/>
          </a:bodyPr>
          <a:lstStyle/>
          <a:p>
            <a:r>
              <a:rPr lang="en-GB" sz="2800" dirty="0">
                <a:solidFill>
                  <a:schemeClr val="bg1"/>
                </a:solidFill>
              </a:rPr>
              <a:t>Hazard: Earthquake</a:t>
            </a:r>
          </a:p>
        </p:txBody>
      </p:sp>
      <p:sp>
        <p:nvSpPr>
          <p:cNvPr id="147" name="Freeform: Shape 146">
            <a:extLst>
              <a:ext uri="{FF2B5EF4-FFF2-40B4-BE49-F238E27FC236}">
                <a16:creationId xmlns:a16="http://schemas.microsoft.com/office/drawing/2014/main" id="{93186264-8F3B-4870-7FEA-F76AE613DF5E}"/>
              </a:ext>
            </a:extLst>
          </p:cNvPr>
          <p:cNvSpPr/>
          <p:nvPr/>
        </p:nvSpPr>
        <p:spPr>
          <a:xfrm>
            <a:off x="3485745" y="3756564"/>
            <a:ext cx="8706255" cy="3139417"/>
          </a:xfrm>
          <a:custGeom>
            <a:avLst/>
            <a:gdLst>
              <a:gd name="connsiteX0" fmla="*/ 8511702 w 8706255"/>
              <a:gd name="connsiteY0" fmla="*/ 3570051 h 3579779"/>
              <a:gd name="connsiteX1" fmla="*/ 8171234 w 8706255"/>
              <a:gd name="connsiteY1" fmla="*/ 1828800 h 3579779"/>
              <a:gd name="connsiteX2" fmla="*/ 7966953 w 8706255"/>
              <a:gd name="connsiteY2" fmla="*/ 1274324 h 3579779"/>
              <a:gd name="connsiteX3" fmla="*/ 7276290 w 8706255"/>
              <a:gd name="connsiteY3" fmla="*/ 1001949 h 3579779"/>
              <a:gd name="connsiteX4" fmla="*/ 6760724 w 8706255"/>
              <a:gd name="connsiteY4" fmla="*/ 914400 h 3579779"/>
              <a:gd name="connsiteX5" fmla="*/ 6011694 w 8706255"/>
              <a:gd name="connsiteY5" fmla="*/ 963039 h 3579779"/>
              <a:gd name="connsiteX6" fmla="*/ 4854102 w 8706255"/>
              <a:gd name="connsiteY6" fmla="*/ 865762 h 3579779"/>
              <a:gd name="connsiteX7" fmla="*/ 4095345 w 8706255"/>
              <a:gd name="connsiteY7" fmla="*/ 875490 h 3579779"/>
              <a:gd name="connsiteX8" fmla="*/ 3715966 w 8706255"/>
              <a:gd name="connsiteY8" fmla="*/ 933856 h 3579779"/>
              <a:gd name="connsiteX9" fmla="*/ 2208179 w 8706255"/>
              <a:gd name="connsiteY9" fmla="*/ 953311 h 3579779"/>
              <a:gd name="connsiteX10" fmla="*/ 1342417 w 8706255"/>
              <a:gd name="connsiteY10" fmla="*/ 457200 h 3579779"/>
              <a:gd name="connsiteX11" fmla="*/ 0 w 8706255"/>
              <a:gd name="connsiteY11" fmla="*/ 914400 h 3579779"/>
              <a:gd name="connsiteX12" fmla="*/ 175098 w 8706255"/>
              <a:gd name="connsiteY12" fmla="*/ 204281 h 3579779"/>
              <a:gd name="connsiteX13" fmla="*/ 311285 w 8706255"/>
              <a:gd name="connsiteY13" fmla="*/ 194553 h 3579779"/>
              <a:gd name="connsiteX14" fmla="*/ 1391055 w 8706255"/>
              <a:gd name="connsiteY14" fmla="*/ 0 h 3579779"/>
              <a:gd name="connsiteX15" fmla="*/ 2383277 w 8706255"/>
              <a:gd name="connsiteY15" fmla="*/ 466928 h 3579779"/>
              <a:gd name="connsiteX16" fmla="*/ 6731541 w 8706255"/>
              <a:gd name="connsiteY16" fmla="*/ 476656 h 3579779"/>
              <a:gd name="connsiteX17" fmla="*/ 7616758 w 8706255"/>
              <a:gd name="connsiteY17" fmla="*/ 719847 h 3579779"/>
              <a:gd name="connsiteX18" fmla="*/ 8268511 w 8706255"/>
              <a:gd name="connsiteY18" fmla="*/ 1206230 h 3579779"/>
              <a:gd name="connsiteX19" fmla="*/ 8521430 w 8706255"/>
              <a:gd name="connsiteY19" fmla="*/ 2023353 h 3579779"/>
              <a:gd name="connsiteX20" fmla="*/ 8706255 w 8706255"/>
              <a:gd name="connsiteY20" fmla="*/ 3579779 h 35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06255" h="3579779">
                <a:moveTo>
                  <a:pt x="8511702" y="3570051"/>
                </a:moveTo>
                <a:lnTo>
                  <a:pt x="8171234" y="1828800"/>
                </a:lnTo>
                <a:lnTo>
                  <a:pt x="7966953" y="1274324"/>
                </a:lnTo>
                <a:lnTo>
                  <a:pt x="7276290" y="1001949"/>
                </a:lnTo>
                <a:lnTo>
                  <a:pt x="6760724" y="914400"/>
                </a:lnTo>
                <a:lnTo>
                  <a:pt x="6011694" y="963039"/>
                </a:lnTo>
                <a:lnTo>
                  <a:pt x="4854102" y="865762"/>
                </a:lnTo>
                <a:lnTo>
                  <a:pt x="4095345" y="875490"/>
                </a:lnTo>
                <a:lnTo>
                  <a:pt x="3715966" y="933856"/>
                </a:lnTo>
                <a:lnTo>
                  <a:pt x="2208179" y="953311"/>
                </a:lnTo>
                <a:lnTo>
                  <a:pt x="1342417" y="457200"/>
                </a:lnTo>
                <a:lnTo>
                  <a:pt x="0" y="914400"/>
                </a:lnTo>
                <a:lnTo>
                  <a:pt x="175098" y="204281"/>
                </a:lnTo>
                <a:lnTo>
                  <a:pt x="311285" y="194553"/>
                </a:lnTo>
                <a:lnTo>
                  <a:pt x="1391055" y="0"/>
                </a:lnTo>
                <a:lnTo>
                  <a:pt x="2383277" y="466928"/>
                </a:lnTo>
                <a:lnTo>
                  <a:pt x="6731541" y="476656"/>
                </a:lnTo>
                <a:lnTo>
                  <a:pt x="7616758" y="719847"/>
                </a:lnTo>
                <a:lnTo>
                  <a:pt x="8268511" y="1206230"/>
                </a:lnTo>
                <a:lnTo>
                  <a:pt x="8521430" y="2023353"/>
                </a:lnTo>
                <a:lnTo>
                  <a:pt x="8706255" y="3579779"/>
                </a:lnTo>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CFB7DC34-A8BC-74E2-961F-9C66F073D498}"/>
              </a:ext>
            </a:extLst>
          </p:cNvPr>
          <p:cNvGrpSpPr/>
          <p:nvPr/>
        </p:nvGrpSpPr>
        <p:grpSpPr>
          <a:xfrm>
            <a:off x="6429910" y="2787550"/>
            <a:ext cx="466922" cy="1131500"/>
            <a:chOff x="6429910" y="2787550"/>
            <a:chExt cx="466922" cy="4070450"/>
          </a:xfrm>
        </p:grpSpPr>
        <p:sp>
          <p:nvSpPr>
            <p:cNvPr id="107" name="Rectangle 106">
              <a:extLst>
                <a:ext uri="{FF2B5EF4-FFF2-40B4-BE49-F238E27FC236}">
                  <a16:creationId xmlns:a16="http://schemas.microsoft.com/office/drawing/2014/main" id="{90AEA927-EF25-038A-8413-57413D29C23F}"/>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517FCA76-3F4F-9860-A826-EF0D7C162EE6}"/>
                </a:ext>
              </a:extLst>
            </p:cNvPr>
            <p:cNvCxnSpPr>
              <a:cxnSpLocks/>
              <a:stCxn id="139" idx="2"/>
              <a:endCxn id="107"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145" name="Group 144">
            <a:extLst>
              <a:ext uri="{FF2B5EF4-FFF2-40B4-BE49-F238E27FC236}">
                <a16:creationId xmlns:a16="http://schemas.microsoft.com/office/drawing/2014/main" id="{86775AF3-EF10-DD38-401E-8982BD456A2A}"/>
              </a:ext>
            </a:extLst>
          </p:cNvPr>
          <p:cNvGrpSpPr/>
          <p:nvPr/>
        </p:nvGrpSpPr>
        <p:grpSpPr>
          <a:xfrm>
            <a:off x="7215002" y="4719029"/>
            <a:ext cx="3004457" cy="1157153"/>
            <a:chOff x="7843890" y="5379432"/>
            <a:chExt cx="3004457" cy="1157153"/>
          </a:xfrm>
        </p:grpSpPr>
        <p:sp>
          <p:nvSpPr>
            <p:cNvPr id="119" name="Cube 118">
              <a:extLst>
                <a:ext uri="{FF2B5EF4-FFF2-40B4-BE49-F238E27FC236}">
                  <a16:creationId xmlns:a16="http://schemas.microsoft.com/office/drawing/2014/main" id="{F01EB38D-B95B-3E35-53AE-785A9A0CF5C1}"/>
                </a:ext>
              </a:extLst>
            </p:cNvPr>
            <p:cNvSpPr/>
            <p:nvPr/>
          </p:nvSpPr>
          <p:spPr>
            <a:xfrm>
              <a:off x="7843890" y="5464175"/>
              <a:ext cx="3004457" cy="1072410"/>
            </a:xfrm>
            <a:prstGeom prst="cub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4A821AAE-E5A0-26E0-2393-E81924338BC4}"/>
                </a:ext>
              </a:extLst>
            </p:cNvPr>
            <p:cNvSpPr/>
            <p:nvPr/>
          </p:nvSpPr>
          <p:spPr>
            <a:xfrm>
              <a:off x="8060527" y="5947715"/>
              <a:ext cx="2320076" cy="5505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22" name="Straight Connector 121">
              <a:extLst>
                <a:ext uri="{FF2B5EF4-FFF2-40B4-BE49-F238E27FC236}">
                  <a16:creationId xmlns:a16="http://schemas.microsoft.com/office/drawing/2014/main" id="{6EC5B97C-E9B2-DF25-02D1-D4759C1C7F55}"/>
                </a:ext>
              </a:extLst>
            </p:cNvPr>
            <p:cNvCxnSpPr>
              <a:endCxn id="120" idx="3"/>
            </p:cNvCxnSpPr>
            <p:nvPr/>
          </p:nvCxnSpPr>
          <p:spPr>
            <a:xfrm>
              <a:off x="8060527" y="622029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D4B76C6-12FB-BD20-97E1-70A5C5095122}"/>
                </a:ext>
              </a:extLst>
            </p:cNvPr>
            <p:cNvCxnSpPr/>
            <p:nvPr/>
          </p:nvCxnSpPr>
          <p:spPr>
            <a:xfrm>
              <a:off x="8060527" y="637076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3E68733-675A-61E2-27C5-1FE5FC44C369}"/>
                </a:ext>
              </a:extLst>
            </p:cNvPr>
            <p:cNvCxnSpPr>
              <a:cxnSpLocks/>
            </p:cNvCxnSpPr>
            <p:nvPr/>
          </p:nvCxnSpPr>
          <p:spPr>
            <a:xfrm>
              <a:off x="8054458" y="6069590"/>
              <a:ext cx="2325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B346B60-5292-17C5-EBFE-32AC0C715861}"/>
                </a:ext>
              </a:extLst>
            </p:cNvPr>
            <p:cNvSpPr txBox="1"/>
            <p:nvPr/>
          </p:nvSpPr>
          <p:spPr>
            <a:xfrm>
              <a:off x="8505170" y="5379432"/>
              <a:ext cx="1430789" cy="369332"/>
            </a:xfrm>
            <a:prstGeom prst="rect">
              <a:avLst/>
            </a:prstGeom>
            <a:noFill/>
          </p:spPr>
          <p:txBody>
            <a:bodyPr wrap="square" rtlCol="0">
              <a:spAutoFit/>
            </a:bodyPr>
            <a:lstStyle/>
            <a:p>
              <a:r>
                <a:rPr lang="en-GB" dirty="0"/>
                <a:t>Fire Station </a:t>
              </a:r>
            </a:p>
          </p:txBody>
        </p:sp>
      </p:grpSp>
      <p:sp>
        <p:nvSpPr>
          <p:cNvPr id="139" name="Arc 138">
            <a:extLst>
              <a:ext uri="{FF2B5EF4-FFF2-40B4-BE49-F238E27FC236}">
                <a16:creationId xmlns:a16="http://schemas.microsoft.com/office/drawing/2014/main" id="{969BA40E-D631-70F5-E3A0-F8C9804D0032}"/>
              </a:ext>
            </a:extLst>
          </p:cNvPr>
          <p:cNvSpPr/>
          <p:nvPr/>
        </p:nvSpPr>
        <p:spPr>
          <a:xfrm>
            <a:off x="6193705" y="2574164"/>
            <a:ext cx="460140" cy="426772"/>
          </a:xfrm>
          <a:prstGeom prst="arc">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1" name="Rectangle 160">
            <a:extLst>
              <a:ext uri="{FF2B5EF4-FFF2-40B4-BE49-F238E27FC236}">
                <a16:creationId xmlns:a16="http://schemas.microsoft.com/office/drawing/2014/main" id="{6FD3D1E1-1571-1C56-E160-F4017099ABDA}"/>
              </a:ext>
            </a:extLst>
          </p:cNvPr>
          <p:cNvSpPr/>
          <p:nvPr/>
        </p:nvSpPr>
        <p:spPr>
          <a:xfrm>
            <a:off x="840612" y="2062463"/>
            <a:ext cx="1331620" cy="475196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221" name="Rectangle 220">
            <a:extLst>
              <a:ext uri="{FF2B5EF4-FFF2-40B4-BE49-F238E27FC236}">
                <a16:creationId xmlns:a16="http://schemas.microsoft.com/office/drawing/2014/main" id="{75C136CB-662F-384D-716A-639D1BC4A5F4}"/>
              </a:ext>
            </a:extLst>
          </p:cNvPr>
          <p:cNvSpPr/>
          <p:nvPr/>
        </p:nvSpPr>
        <p:spPr>
          <a:xfrm rot="5400000">
            <a:off x="-321863" y="899987"/>
            <a:ext cx="1331620" cy="99333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222" name="Group 221">
            <a:extLst>
              <a:ext uri="{FF2B5EF4-FFF2-40B4-BE49-F238E27FC236}">
                <a16:creationId xmlns:a16="http://schemas.microsoft.com/office/drawing/2014/main" id="{03641EEA-7E48-9C7C-2A89-25EB5B1C60DE}"/>
              </a:ext>
            </a:extLst>
          </p:cNvPr>
          <p:cNvGrpSpPr/>
          <p:nvPr/>
        </p:nvGrpSpPr>
        <p:grpSpPr>
          <a:xfrm>
            <a:off x="-124494" y="4741537"/>
            <a:ext cx="993333" cy="466922"/>
            <a:chOff x="-165100" y="6205323"/>
            <a:chExt cx="12372182" cy="466922"/>
          </a:xfrm>
        </p:grpSpPr>
        <p:sp>
          <p:nvSpPr>
            <p:cNvPr id="223" name="Rectangle 222">
              <a:extLst>
                <a:ext uri="{FF2B5EF4-FFF2-40B4-BE49-F238E27FC236}">
                  <a16:creationId xmlns:a16="http://schemas.microsoft.com/office/drawing/2014/main" id="{06C39A71-D020-F9DB-E200-67BA034615BC}"/>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4" name="Straight Connector 223">
              <a:extLst>
                <a:ext uri="{FF2B5EF4-FFF2-40B4-BE49-F238E27FC236}">
                  <a16:creationId xmlns:a16="http://schemas.microsoft.com/office/drawing/2014/main" id="{AC3FC7A8-AE9F-6D00-92AD-D5DF5426B558}"/>
                </a:ext>
              </a:extLst>
            </p:cNvPr>
            <p:cNvCxnSpPr>
              <a:cxnSpLocks/>
              <a:stCxn id="223" idx="1"/>
              <a:endCxn id="223"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2" name="Group 231">
            <a:extLst>
              <a:ext uri="{FF2B5EF4-FFF2-40B4-BE49-F238E27FC236}">
                <a16:creationId xmlns:a16="http://schemas.microsoft.com/office/drawing/2014/main" id="{B32ED03D-3F8A-1BA7-8C01-DE0364D699C4}"/>
              </a:ext>
            </a:extLst>
          </p:cNvPr>
          <p:cNvGrpSpPr/>
          <p:nvPr/>
        </p:nvGrpSpPr>
        <p:grpSpPr>
          <a:xfrm>
            <a:off x="1091462" y="2033862"/>
            <a:ext cx="849450" cy="4751969"/>
            <a:chOff x="1043326" y="2062463"/>
            <a:chExt cx="849450" cy="4751969"/>
          </a:xfrm>
        </p:grpSpPr>
        <p:cxnSp>
          <p:nvCxnSpPr>
            <p:cNvPr id="227" name="Straight Connector 226">
              <a:extLst>
                <a:ext uri="{FF2B5EF4-FFF2-40B4-BE49-F238E27FC236}">
                  <a16:creationId xmlns:a16="http://schemas.microsoft.com/office/drawing/2014/main" id="{9E745A0A-5BF8-E631-DAD2-92B522CCC39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D43EFEAC-DE66-0DA3-D1B1-64AC001A2B1C}"/>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0" name="Straight Connector 229">
              <a:extLst>
                <a:ext uri="{FF2B5EF4-FFF2-40B4-BE49-F238E27FC236}">
                  <a16:creationId xmlns:a16="http://schemas.microsoft.com/office/drawing/2014/main" id="{AAD26230-EB74-F392-FDD8-D56CFCBA4441}"/>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1" name="Straight Connector 230">
              <a:extLst>
                <a:ext uri="{FF2B5EF4-FFF2-40B4-BE49-F238E27FC236}">
                  <a16:creationId xmlns:a16="http://schemas.microsoft.com/office/drawing/2014/main" id="{143C6253-D083-E4E4-0D12-784ABC11837B}"/>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3" name="Group 232">
            <a:extLst>
              <a:ext uri="{FF2B5EF4-FFF2-40B4-BE49-F238E27FC236}">
                <a16:creationId xmlns:a16="http://schemas.microsoft.com/office/drawing/2014/main" id="{59834046-F4D5-4FBA-CF91-F10DE29CBF2A}"/>
              </a:ext>
            </a:extLst>
          </p:cNvPr>
          <p:cNvGrpSpPr/>
          <p:nvPr/>
        </p:nvGrpSpPr>
        <p:grpSpPr>
          <a:xfrm rot="16200000">
            <a:off x="-165659" y="788021"/>
            <a:ext cx="849450" cy="1139030"/>
            <a:chOff x="1043326" y="2062463"/>
            <a:chExt cx="849450" cy="4751969"/>
          </a:xfrm>
        </p:grpSpPr>
        <p:cxnSp>
          <p:nvCxnSpPr>
            <p:cNvPr id="234" name="Straight Connector 233">
              <a:extLst>
                <a:ext uri="{FF2B5EF4-FFF2-40B4-BE49-F238E27FC236}">
                  <a16:creationId xmlns:a16="http://schemas.microsoft.com/office/drawing/2014/main" id="{223872F1-9756-F676-C7E4-344CCB784F2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5" name="Straight Connector 234">
              <a:extLst>
                <a:ext uri="{FF2B5EF4-FFF2-40B4-BE49-F238E27FC236}">
                  <a16:creationId xmlns:a16="http://schemas.microsoft.com/office/drawing/2014/main" id="{00BA816D-5D2C-22D4-3F43-7B196D5AF012}"/>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4649AA4C-9D73-CB1B-E3D8-DF2C07ACDA70}"/>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39BE8501-D248-7E87-9551-D1C93F20D979}"/>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284" name="Cylinder 283">
            <a:extLst>
              <a:ext uri="{FF2B5EF4-FFF2-40B4-BE49-F238E27FC236}">
                <a16:creationId xmlns:a16="http://schemas.microsoft.com/office/drawing/2014/main" id="{639662E1-C967-CED2-8ABC-BFFBB3F9E74A}"/>
              </a:ext>
            </a:extLst>
          </p:cNvPr>
          <p:cNvSpPr/>
          <p:nvPr/>
        </p:nvSpPr>
        <p:spPr>
          <a:xfrm>
            <a:off x="10772937" y="1313543"/>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Cylinder 284">
            <a:extLst>
              <a:ext uri="{FF2B5EF4-FFF2-40B4-BE49-F238E27FC236}">
                <a16:creationId xmlns:a16="http://schemas.microsoft.com/office/drawing/2014/main" id="{64C6ACDF-47AF-F2F7-1E9A-2D5D1AE57CC5}"/>
              </a:ext>
            </a:extLst>
          </p:cNvPr>
          <p:cNvSpPr/>
          <p:nvPr/>
        </p:nvSpPr>
        <p:spPr>
          <a:xfrm>
            <a:off x="9898021" y="100186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ylinder 285">
            <a:extLst>
              <a:ext uri="{FF2B5EF4-FFF2-40B4-BE49-F238E27FC236}">
                <a16:creationId xmlns:a16="http://schemas.microsoft.com/office/drawing/2014/main" id="{F830FE50-5C76-B3C0-4C32-A1C54987A478}"/>
              </a:ext>
            </a:extLst>
          </p:cNvPr>
          <p:cNvSpPr/>
          <p:nvPr/>
        </p:nvSpPr>
        <p:spPr>
          <a:xfrm rot="15273196">
            <a:off x="8628228" y="1323126"/>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ylinder 286">
            <a:extLst>
              <a:ext uri="{FF2B5EF4-FFF2-40B4-BE49-F238E27FC236}">
                <a16:creationId xmlns:a16="http://schemas.microsoft.com/office/drawing/2014/main" id="{B0ABDA4B-0E98-264A-9378-61C46F6AB6B7}"/>
              </a:ext>
            </a:extLst>
          </p:cNvPr>
          <p:cNvSpPr/>
          <p:nvPr/>
        </p:nvSpPr>
        <p:spPr>
          <a:xfrm>
            <a:off x="8062356" y="34737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ylinder 287">
            <a:extLst>
              <a:ext uri="{FF2B5EF4-FFF2-40B4-BE49-F238E27FC236}">
                <a16:creationId xmlns:a16="http://schemas.microsoft.com/office/drawing/2014/main" id="{D22486CC-75A6-E022-C24C-1C067B3B08DB}"/>
              </a:ext>
            </a:extLst>
          </p:cNvPr>
          <p:cNvSpPr/>
          <p:nvPr/>
        </p:nvSpPr>
        <p:spPr>
          <a:xfrm rot="14719848">
            <a:off x="7018486" y="536906"/>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TextBox 291">
            <a:extLst>
              <a:ext uri="{FF2B5EF4-FFF2-40B4-BE49-F238E27FC236}">
                <a16:creationId xmlns:a16="http://schemas.microsoft.com/office/drawing/2014/main" id="{C43B31D6-104E-218F-3224-D5159D1E4CDC}"/>
              </a:ext>
            </a:extLst>
          </p:cNvPr>
          <p:cNvSpPr txBox="1"/>
          <p:nvPr/>
        </p:nvSpPr>
        <p:spPr>
          <a:xfrm>
            <a:off x="6365743" y="1385528"/>
            <a:ext cx="1221268" cy="646331"/>
          </a:xfrm>
          <a:prstGeom prst="rect">
            <a:avLst/>
          </a:prstGeom>
          <a:noFill/>
        </p:spPr>
        <p:txBody>
          <a:bodyPr wrap="square" rtlCol="0">
            <a:spAutoFit/>
          </a:bodyPr>
          <a:lstStyle/>
          <a:p>
            <a:r>
              <a:rPr lang="en-GB" dirty="0"/>
              <a:t>Electricity  pylons</a:t>
            </a:r>
          </a:p>
        </p:txBody>
      </p:sp>
      <p:sp>
        <p:nvSpPr>
          <p:cNvPr id="293" name="TextBox 292">
            <a:extLst>
              <a:ext uri="{FF2B5EF4-FFF2-40B4-BE49-F238E27FC236}">
                <a16:creationId xmlns:a16="http://schemas.microsoft.com/office/drawing/2014/main" id="{AF45C615-F0C1-9227-C635-F167D57D38EE}"/>
              </a:ext>
            </a:extLst>
          </p:cNvPr>
          <p:cNvSpPr txBox="1"/>
          <p:nvPr/>
        </p:nvSpPr>
        <p:spPr>
          <a:xfrm>
            <a:off x="2906628" y="2739170"/>
            <a:ext cx="1539406" cy="369332"/>
          </a:xfrm>
          <a:prstGeom prst="rect">
            <a:avLst/>
          </a:prstGeom>
          <a:noFill/>
        </p:spPr>
        <p:txBody>
          <a:bodyPr wrap="square" rtlCol="0">
            <a:spAutoFit/>
          </a:bodyPr>
          <a:lstStyle/>
          <a:p>
            <a:r>
              <a:rPr lang="en-GB" dirty="0"/>
              <a:t>Bridge 1</a:t>
            </a:r>
          </a:p>
        </p:txBody>
      </p:sp>
      <p:sp>
        <p:nvSpPr>
          <p:cNvPr id="294" name="TextBox 293">
            <a:extLst>
              <a:ext uri="{FF2B5EF4-FFF2-40B4-BE49-F238E27FC236}">
                <a16:creationId xmlns:a16="http://schemas.microsoft.com/office/drawing/2014/main" id="{8911A903-06A6-7D0B-BEED-707B2CAAAF9C}"/>
              </a:ext>
            </a:extLst>
          </p:cNvPr>
          <p:cNvSpPr txBox="1"/>
          <p:nvPr/>
        </p:nvSpPr>
        <p:spPr>
          <a:xfrm>
            <a:off x="5440707" y="4110994"/>
            <a:ext cx="1539406" cy="369332"/>
          </a:xfrm>
          <a:prstGeom prst="rect">
            <a:avLst/>
          </a:prstGeom>
          <a:noFill/>
        </p:spPr>
        <p:txBody>
          <a:bodyPr wrap="square" rtlCol="0">
            <a:spAutoFit/>
          </a:bodyPr>
          <a:lstStyle/>
          <a:p>
            <a:r>
              <a:rPr lang="en-GB" dirty="0"/>
              <a:t>Bridge 2</a:t>
            </a:r>
          </a:p>
        </p:txBody>
      </p:sp>
      <p:sp>
        <p:nvSpPr>
          <p:cNvPr id="295" name="TextBox 294">
            <a:extLst>
              <a:ext uri="{FF2B5EF4-FFF2-40B4-BE49-F238E27FC236}">
                <a16:creationId xmlns:a16="http://schemas.microsoft.com/office/drawing/2014/main" id="{F89655D5-9ADF-FFB5-4241-E85A96F7BF07}"/>
              </a:ext>
            </a:extLst>
          </p:cNvPr>
          <p:cNvSpPr txBox="1"/>
          <p:nvPr/>
        </p:nvSpPr>
        <p:spPr>
          <a:xfrm>
            <a:off x="1624905" y="745433"/>
            <a:ext cx="1539406" cy="646331"/>
          </a:xfrm>
          <a:prstGeom prst="rect">
            <a:avLst/>
          </a:prstGeom>
          <a:noFill/>
        </p:spPr>
        <p:txBody>
          <a:bodyPr wrap="square" rtlCol="0">
            <a:spAutoFit/>
          </a:bodyPr>
          <a:lstStyle/>
          <a:p>
            <a:r>
              <a:rPr lang="en-GB" dirty="0"/>
              <a:t>Major Motorway</a:t>
            </a:r>
          </a:p>
        </p:txBody>
      </p:sp>
      <p:sp>
        <p:nvSpPr>
          <p:cNvPr id="301" name="Arc 300">
            <a:extLst>
              <a:ext uri="{FF2B5EF4-FFF2-40B4-BE49-F238E27FC236}">
                <a16:creationId xmlns:a16="http://schemas.microsoft.com/office/drawing/2014/main" id="{27C61FCD-D9FA-340A-2F05-ED1E163A509A}"/>
              </a:ext>
            </a:extLst>
          </p:cNvPr>
          <p:cNvSpPr/>
          <p:nvPr/>
        </p:nvSpPr>
        <p:spPr>
          <a:xfrm>
            <a:off x="540317" y="1771207"/>
            <a:ext cx="551144" cy="584486"/>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2" name="Arc 301">
            <a:extLst>
              <a:ext uri="{FF2B5EF4-FFF2-40B4-BE49-F238E27FC236}">
                <a16:creationId xmlns:a16="http://schemas.microsoft.com/office/drawing/2014/main" id="{DB8A4416-39EC-4C76-BA30-B42B71AFAA43}"/>
              </a:ext>
            </a:extLst>
          </p:cNvPr>
          <p:cNvSpPr/>
          <p:nvPr/>
        </p:nvSpPr>
        <p:spPr>
          <a:xfrm>
            <a:off x="282168" y="1504201"/>
            <a:ext cx="1076153" cy="1137814"/>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3" name="Arc 302">
            <a:extLst>
              <a:ext uri="{FF2B5EF4-FFF2-40B4-BE49-F238E27FC236}">
                <a16:creationId xmlns:a16="http://schemas.microsoft.com/office/drawing/2014/main" id="{3C367822-6ABA-B303-2B24-51C71E9C7F46}"/>
              </a:ext>
            </a:extLst>
          </p:cNvPr>
          <p:cNvSpPr/>
          <p:nvPr/>
        </p:nvSpPr>
        <p:spPr>
          <a:xfrm>
            <a:off x="23825" y="1248153"/>
            <a:ext cx="1602025" cy="1563108"/>
          </a:xfrm>
          <a:prstGeom prst="arc">
            <a:avLst>
              <a:gd name="adj1" fmla="val 16430887"/>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4" name="Arc 303">
            <a:extLst>
              <a:ext uri="{FF2B5EF4-FFF2-40B4-BE49-F238E27FC236}">
                <a16:creationId xmlns:a16="http://schemas.microsoft.com/office/drawing/2014/main" id="{4DF2B0AA-C602-8645-406F-1345A925AFD5}"/>
              </a:ext>
            </a:extLst>
          </p:cNvPr>
          <p:cNvSpPr/>
          <p:nvPr/>
        </p:nvSpPr>
        <p:spPr>
          <a:xfrm>
            <a:off x="-241208" y="919380"/>
            <a:ext cx="2172930" cy="2279459"/>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9" name="Group 8">
            <a:extLst>
              <a:ext uri="{FF2B5EF4-FFF2-40B4-BE49-F238E27FC236}">
                <a16:creationId xmlns:a16="http://schemas.microsoft.com/office/drawing/2014/main" id="{B92D9F34-2319-996A-0C26-14FBF48B74D0}"/>
              </a:ext>
            </a:extLst>
          </p:cNvPr>
          <p:cNvGrpSpPr/>
          <p:nvPr/>
        </p:nvGrpSpPr>
        <p:grpSpPr>
          <a:xfrm>
            <a:off x="2172411" y="2344339"/>
            <a:ext cx="874737" cy="466922"/>
            <a:chOff x="-165100" y="6205323"/>
            <a:chExt cx="12372182" cy="466922"/>
          </a:xfrm>
        </p:grpSpPr>
        <p:sp>
          <p:nvSpPr>
            <p:cNvPr id="10" name="Rectangle 9">
              <a:extLst>
                <a:ext uri="{FF2B5EF4-FFF2-40B4-BE49-F238E27FC236}">
                  <a16:creationId xmlns:a16="http://schemas.microsoft.com/office/drawing/2014/main" id="{0E6A76AF-BCAD-858F-A3B7-2FA41C2488C7}"/>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55A1F23A-8B92-D81E-DF38-F14484F19082}"/>
                </a:ext>
              </a:extLst>
            </p:cNvPr>
            <p:cNvCxnSpPr>
              <a:cxnSpLocks/>
              <a:stCxn id="10" idx="1"/>
              <a:endCxn id="10"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0" name="Group 19">
            <a:extLst>
              <a:ext uri="{FF2B5EF4-FFF2-40B4-BE49-F238E27FC236}">
                <a16:creationId xmlns:a16="http://schemas.microsoft.com/office/drawing/2014/main" id="{73C2AF9B-518A-6352-00AC-883852065A68}"/>
              </a:ext>
            </a:extLst>
          </p:cNvPr>
          <p:cNvGrpSpPr/>
          <p:nvPr/>
        </p:nvGrpSpPr>
        <p:grpSpPr>
          <a:xfrm>
            <a:off x="3317384" y="2319071"/>
            <a:ext cx="232529" cy="466922"/>
            <a:chOff x="-165100" y="6205323"/>
            <a:chExt cx="12372182" cy="466922"/>
          </a:xfrm>
        </p:grpSpPr>
        <p:sp>
          <p:nvSpPr>
            <p:cNvPr id="25" name="Rectangle 24">
              <a:extLst>
                <a:ext uri="{FF2B5EF4-FFF2-40B4-BE49-F238E27FC236}">
                  <a16:creationId xmlns:a16="http://schemas.microsoft.com/office/drawing/2014/main" id="{C8C51487-A72A-ACC2-325A-B24D39686976}"/>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8E2432C6-7C95-C624-86E2-6176126D3998}"/>
                </a:ext>
              </a:extLst>
            </p:cNvPr>
            <p:cNvCxnSpPr>
              <a:cxnSpLocks/>
              <a:stCxn id="25" idx="1"/>
              <a:endCxn id="2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6252D412-EAB0-B7B4-706F-D5E2BC654E13}"/>
              </a:ext>
            </a:extLst>
          </p:cNvPr>
          <p:cNvGrpSpPr/>
          <p:nvPr/>
        </p:nvGrpSpPr>
        <p:grpSpPr>
          <a:xfrm>
            <a:off x="6437507" y="4551463"/>
            <a:ext cx="466922" cy="2306494"/>
            <a:chOff x="6429910" y="2787550"/>
            <a:chExt cx="466922" cy="4070450"/>
          </a:xfrm>
        </p:grpSpPr>
        <p:sp>
          <p:nvSpPr>
            <p:cNvPr id="225" name="Rectangle 224">
              <a:extLst>
                <a:ext uri="{FF2B5EF4-FFF2-40B4-BE49-F238E27FC236}">
                  <a16:creationId xmlns:a16="http://schemas.microsoft.com/office/drawing/2014/main" id="{2DCE26C8-C44C-056F-A020-9555A2CA67C6}"/>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8" name="Straight Connector 227">
              <a:extLst>
                <a:ext uri="{FF2B5EF4-FFF2-40B4-BE49-F238E27FC236}">
                  <a16:creationId xmlns:a16="http://schemas.microsoft.com/office/drawing/2014/main" id="{DB3AFCFA-F36D-0BD1-1C63-DD3F243A2779}"/>
                </a:ext>
              </a:extLst>
            </p:cNvPr>
            <p:cNvCxnSpPr>
              <a:cxnSpLocks/>
              <a:endCxn id="225"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32" name="Group 31">
            <a:extLst>
              <a:ext uri="{FF2B5EF4-FFF2-40B4-BE49-F238E27FC236}">
                <a16:creationId xmlns:a16="http://schemas.microsoft.com/office/drawing/2014/main" id="{11834912-AA01-2A68-A7A9-BE8F258AFDA7}"/>
              </a:ext>
            </a:extLst>
          </p:cNvPr>
          <p:cNvGrpSpPr/>
          <p:nvPr/>
        </p:nvGrpSpPr>
        <p:grpSpPr>
          <a:xfrm>
            <a:off x="6437507" y="4170084"/>
            <a:ext cx="466922" cy="278728"/>
            <a:chOff x="6429910" y="2787550"/>
            <a:chExt cx="466922" cy="4070450"/>
          </a:xfrm>
        </p:grpSpPr>
        <p:sp>
          <p:nvSpPr>
            <p:cNvPr id="33" name="Rectangle 32">
              <a:extLst>
                <a:ext uri="{FF2B5EF4-FFF2-40B4-BE49-F238E27FC236}">
                  <a16:creationId xmlns:a16="http://schemas.microsoft.com/office/drawing/2014/main" id="{D8638F70-91F6-6383-D331-B034DF6D35E0}"/>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6B946FC4-BB86-BD10-CE2E-0BC821490FE1}"/>
                </a:ext>
              </a:extLst>
            </p:cNvPr>
            <p:cNvCxnSpPr>
              <a:cxnSpLocks/>
              <a:endCxn id="33"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36" name="Oval 35">
            <a:extLst>
              <a:ext uri="{FF2B5EF4-FFF2-40B4-BE49-F238E27FC236}">
                <a16:creationId xmlns:a16="http://schemas.microsoft.com/office/drawing/2014/main" id="{B13E7F76-52F8-030C-27EA-62010422FB4E}"/>
              </a:ext>
            </a:extLst>
          </p:cNvPr>
          <p:cNvSpPr/>
          <p:nvPr/>
        </p:nvSpPr>
        <p:spPr>
          <a:xfrm>
            <a:off x="5988035" y="3621373"/>
            <a:ext cx="1331620" cy="12671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435AD796-E368-E148-B387-89FFF1233B00}"/>
              </a:ext>
            </a:extLst>
          </p:cNvPr>
          <p:cNvSpPr/>
          <p:nvPr/>
        </p:nvSpPr>
        <p:spPr>
          <a:xfrm>
            <a:off x="6943304" y="4561223"/>
            <a:ext cx="3808951" cy="222460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D9D67C4-36B3-7AD9-9B1A-CA5CCB95C3DB}"/>
              </a:ext>
            </a:extLst>
          </p:cNvPr>
          <p:cNvSpPr/>
          <p:nvPr/>
        </p:nvSpPr>
        <p:spPr>
          <a:xfrm>
            <a:off x="6018620" y="834601"/>
            <a:ext cx="1331620" cy="12671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68679D8-CDE4-9DA0-7EAB-C8E842780DF3}"/>
              </a:ext>
            </a:extLst>
          </p:cNvPr>
          <p:cNvSpPr/>
          <p:nvPr/>
        </p:nvSpPr>
        <p:spPr>
          <a:xfrm>
            <a:off x="7135714" y="1428359"/>
            <a:ext cx="1331620" cy="12671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BAEFE1-CAE3-4E5C-37C7-E9052A087406}"/>
              </a:ext>
            </a:extLst>
          </p:cNvPr>
          <p:cNvSpPr txBox="1"/>
          <p:nvPr/>
        </p:nvSpPr>
        <p:spPr>
          <a:xfrm>
            <a:off x="8324119" y="482920"/>
            <a:ext cx="2294603" cy="369332"/>
          </a:xfrm>
          <a:prstGeom prst="rect">
            <a:avLst/>
          </a:prstGeom>
          <a:noFill/>
        </p:spPr>
        <p:txBody>
          <a:bodyPr wrap="none" rtlCol="0">
            <a:spAutoFit/>
          </a:bodyPr>
          <a:lstStyle/>
          <a:p>
            <a:r>
              <a:rPr lang="en-GB" b="1" i="1" dirty="0">
                <a:solidFill>
                  <a:schemeClr val="bg1"/>
                </a:solidFill>
              </a:rPr>
              <a:t>Loss of Site Electricity </a:t>
            </a:r>
          </a:p>
        </p:txBody>
      </p:sp>
      <p:sp>
        <p:nvSpPr>
          <p:cNvPr id="45" name="TextBox 44">
            <a:extLst>
              <a:ext uri="{FF2B5EF4-FFF2-40B4-BE49-F238E27FC236}">
                <a16:creationId xmlns:a16="http://schemas.microsoft.com/office/drawing/2014/main" id="{C09DB105-6AB4-8A60-9ED3-69012A3BE7ED}"/>
              </a:ext>
            </a:extLst>
          </p:cNvPr>
          <p:cNvSpPr txBox="1"/>
          <p:nvPr/>
        </p:nvSpPr>
        <p:spPr>
          <a:xfrm>
            <a:off x="7061936" y="6021894"/>
            <a:ext cx="3475928" cy="646331"/>
          </a:xfrm>
          <a:prstGeom prst="rect">
            <a:avLst/>
          </a:prstGeom>
          <a:noFill/>
        </p:spPr>
        <p:txBody>
          <a:bodyPr wrap="square" rtlCol="0">
            <a:spAutoFit/>
          </a:bodyPr>
          <a:lstStyle/>
          <a:p>
            <a:r>
              <a:rPr lang="en-GB" b="1" i="1" dirty="0">
                <a:solidFill>
                  <a:schemeClr val="bg1"/>
                </a:solidFill>
              </a:rPr>
              <a:t>Loss of  Emergency Response Capability </a:t>
            </a:r>
          </a:p>
        </p:txBody>
      </p:sp>
      <p:sp>
        <p:nvSpPr>
          <p:cNvPr id="47" name="TextBox 46">
            <a:extLst>
              <a:ext uri="{FF2B5EF4-FFF2-40B4-BE49-F238E27FC236}">
                <a16:creationId xmlns:a16="http://schemas.microsoft.com/office/drawing/2014/main" id="{98E1616E-B92D-0592-E92C-3DF705F077DB}"/>
              </a:ext>
            </a:extLst>
          </p:cNvPr>
          <p:cNvSpPr txBox="1"/>
          <p:nvPr/>
        </p:nvSpPr>
        <p:spPr>
          <a:xfrm>
            <a:off x="4030108" y="3073215"/>
            <a:ext cx="1970539" cy="369332"/>
          </a:xfrm>
          <a:prstGeom prst="rect">
            <a:avLst/>
          </a:prstGeom>
          <a:noFill/>
        </p:spPr>
        <p:txBody>
          <a:bodyPr wrap="none" rtlCol="0">
            <a:spAutoFit/>
          </a:bodyPr>
          <a:lstStyle/>
          <a:p>
            <a:r>
              <a:rPr lang="en-GB" b="1" i="1" dirty="0">
                <a:solidFill>
                  <a:schemeClr val="bg1"/>
                </a:solidFill>
              </a:rPr>
              <a:t>Loss of Site Access </a:t>
            </a:r>
          </a:p>
        </p:txBody>
      </p:sp>
      <p:sp>
        <p:nvSpPr>
          <p:cNvPr id="66" name="Freeform: Shape 65">
            <a:extLst>
              <a:ext uri="{FF2B5EF4-FFF2-40B4-BE49-F238E27FC236}">
                <a16:creationId xmlns:a16="http://schemas.microsoft.com/office/drawing/2014/main" id="{89EB9A0D-8E27-8F55-9EA6-890F6B5E96AE}"/>
              </a:ext>
            </a:extLst>
          </p:cNvPr>
          <p:cNvSpPr/>
          <p:nvPr/>
        </p:nvSpPr>
        <p:spPr>
          <a:xfrm>
            <a:off x="6018452" y="368089"/>
            <a:ext cx="4818743" cy="1959428"/>
          </a:xfrm>
          <a:custGeom>
            <a:avLst/>
            <a:gdLst>
              <a:gd name="connsiteX0" fmla="*/ 4818743 w 4818743"/>
              <a:gd name="connsiteY0" fmla="*/ 1364343 h 1669143"/>
              <a:gd name="connsiteX1" fmla="*/ 3933371 w 4818743"/>
              <a:gd name="connsiteY1" fmla="*/ 1088572 h 1669143"/>
              <a:gd name="connsiteX2" fmla="*/ 3048000 w 4818743"/>
              <a:gd name="connsiteY2" fmla="*/ 1088572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1364343 h 1669143"/>
              <a:gd name="connsiteX1" fmla="*/ 3933371 w 4818743"/>
              <a:gd name="connsiteY1" fmla="*/ 1088572 h 1669143"/>
              <a:gd name="connsiteX2" fmla="*/ 3062514 w 4818743"/>
              <a:gd name="connsiteY2" fmla="*/ 696686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943428 h 1248228"/>
              <a:gd name="connsiteX1" fmla="*/ 3933371 w 4818743"/>
              <a:gd name="connsiteY1" fmla="*/ 667657 h 1248228"/>
              <a:gd name="connsiteX2" fmla="*/ 3062514 w 4818743"/>
              <a:gd name="connsiteY2" fmla="*/ 275771 h 1248228"/>
              <a:gd name="connsiteX3" fmla="*/ 2104571 w 4818743"/>
              <a:gd name="connsiteY3" fmla="*/ 0 h 1248228"/>
              <a:gd name="connsiteX4" fmla="*/ 406400 w 4818743"/>
              <a:gd name="connsiteY4" fmla="*/ 1088571 h 1248228"/>
              <a:gd name="connsiteX5" fmla="*/ 0 w 4818743"/>
              <a:gd name="connsiteY5" fmla="*/ 1248228 h 1248228"/>
              <a:gd name="connsiteX0" fmla="*/ 4818743 w 4818743"/>
              <a:gd name="connsiteY0" fmla="*/ 943428 h 1959428"/>
              <a:gd name="connsiteX1" fmla="*/ 3933371 w 4818743"/>
              <a:gd name="connsiteY1" fmla="*/ 667657 h 1959428"/>
              <a:gd name="connsiteX2" fmla="*/ 1988456 w 4818743"/>
              <a:gd name="connsiteY2" fmla="*/ 1959428 h 1959428"/>
              <a:gd name="connsiteX3" fmla="*/ 2104571 w 4818743"/>
              <a:gd name="connsiteY3" fmla="*/ 0 h 1959428"/>
              <a:gd name="connsiteX4" fmla="*/ 406400 w 4818743"/>
              <a:gd name="connsiteY4" fmla="*/ 1088571 h 1959428"/>
              <a:gd name="connsiteX5" fmla="*/ 0 w 4818743"/>
              <a:gd name="connsiteY5" fmla="*/ 1248228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743" h="1959428">
                <a:moveTo>
                  <a:pt x="4818743" y="943428"/>
                </a:moveTo>
                <a:lnTo>
                  <a:pt x="3933371" y="667657"/>
                </a:lnTo>
                <a:lnTo>
                  <a:pt x="1988456" y="1959428"/>
                </a:lnTo>
                <a:lnTo>
                  <a:pt x="2104571" y="0"/>
                </a:lnTo>
                <a:lnTo>
                  <a:pt x="406400" y="1088571"/>
                </a:lnTo>
                <a:lnTo>
                  <a:pt x="0" y="1248228"/>
                </a:ln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CFC3033-B325-67A4-BE3D-176DA44F6D18}"/>
              </a:ext>
            </a:extLst>
          </p:cNvPr>
          <p:cNvGrpSpPr/>
          <p:nvPr/>
        </p:nvGrpSpPr>
        <p:grpSpPr>
          <a:xfrm>
            <a:off x="7320121" y="2518450"/>
            <a:ext cx="2233536" cy="1267813"/>
            <a:chOff x="7320121" y="2518450"/>
            <a:chExt cx="2233536" cy="1267813"/>
          </a:xfrm>
        </p:grpSpPr>
        <p:grpSp>
          <p:nvGrpSpPr>
            <p:cNvPr id="6" name="Group 5">
              <a:extLst>
                <a:ext uri="{FF2B5EF4-FFF2-40B4-BE49-F238E27FC236}">
                  <a16:creationId xmlns:a16="http://schemas.microsoft.com/office/drawing/2014/main" id="{53EDBBBC-86AB-2987-6057-D88AD097230B}"/>
                </a:ext>
              </a:extLst>
            </p:cNvPr>
            <p:cNvGrpSpPr/>
            <p:nvPr/>
          </p:nvGrpSpPr>
          <p:grpSpPr>
            <a:xfrm>
              <a:off x="8039310" y="2518450"/>
              <a:ext cx="797162" cy="797162"/>
              <a:chOff x="8039310" y="2518450"/>
              <a:chExt cx="797162" cy="797162"/>
            </a:xfrm>
          </p:grpSpPr>
          <p:sp>
            <p:nvSpPr>
              <p:cNvPr id="289" name="Rectangle 288">
                <a:extLst>
                  <a:ext uri="{FF2B5EF4-FFF2-40B4-BE49-F238E27FC236}">
                    <a16:creationId xmlns:a16="http://schemas.microsoft.com/office/drawing/2014/main" id="{C55F9D78-0537-5D5B-2EDB-4357276E5847}"/>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8DAD186A-E11F-7C08-8EBD-9264F1CDA4C5}"/>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91" name="Rectangle 290">
                <a:extLst>
                  <a:ext uri="{FF2B5EF4-FFF2-40B4-BE49-F238E27FC236}">
                    <a16:creationId xmlns:a16="http://schemas.microsoft.com/office/drawing/2014/main" id="{063DFAAC-419F-EC44-0EC8-5D665CD4C8EB}"/>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96" name="Graphic 295" descr="House with solid fill">
                <a:extLst>
                  <a:ext uri="{FF2B5EF4-FFF2-40B4-BE49-F238E27FC236}">
                    <a16:creationId xmlns:a16="http://schemas.microsoft.com/office/drawing/2014/main" id="{D1BD174D-8180-C208-744F-1C54091E29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8" name="Group 7">
              <a:extLst>
                <a:ext uri="{FF2B5EF4-FFF2-40B4-BE49-F238E27FC236}">
                  <a16:creationId xmlns:a16="http://schemas.microsoft.com/office/drawing/2014/main" id="{983B5E04-ABFA-77E1-4E2A-E52BD3A6FD5C}"/>
                </a:ext>
              </a:extLst>
            </p:cNvPr>
            <p:cNvGrpSpPr/>
            <p:nvPr/>
          </p:nvGrpSpPr>
          <p:grpSpPr>
            <a:xfrm>
              <a:off x="8756495" y="2528130"/>
              <a:ext cx="797162" cy="797162"/>
              <a:chOff x="8039310" y="2518450"/>
              <a:chExt cx="797162" cy="797162"/>
            </a:xfrm>
          </p:grpSpPr>
          <p:sp>
            <p:nvSpPr>
              <p:cNvPr id="69" name="Rectangle 68">
                <a:extLst>
                  <a:ext uri="{FF2B5EF4-FFF2-40B4-BE49-F238E27FC236}">
                    <a16:creationId xmlns:a16="http://schemas.microsoft.com/office/drawing/2014/main" id="{22C4A588-2845-4BE1-23C0-8C8AE7F26E1D}"/>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84A755E-F4E4-C286-2304-C7F20857778C}"/>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1" name="Rectangle 80">
                <a:extLst>
                  <a:ext uri="{FF2B5EF4-FFF2-40B4-BE49-F238E27FC236}">
                    <a16:creationId xmlns:a16="http://schemas.microsoft.com/office/drawing/2014/main" id="{E6F41E48-5E7A-C7A1-0E08-F648B8327F6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88" name="Graphic 87" descr="House with solid fill">
                <a:extLst>
                  <a:ext uri="{FF2B5EF4-FFF2-40B4-BE49-F238E27FC236}">
                    <a16:creationId xmlns:a16="http://schemas.microsoft.com/office/drawing/2014/main" id="{CE6BA5C4-57E9-7052-382A-A83505996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 name="Group 28">
              <a:extLst>
                <a:ext uri="{FF2B5EF4-FFF2-40B4-BE49-F238E27FC236}">
                  <a16:creationId xmlns:a16="http://schemas.microsoft.com/office/drawing/2014/main" id="{CDF8AF97-92D6-5E85-10F8-52CC5D39CCEA}"/>
                </a:ext>
              </a:extLst>
            </p:cNvPr>
            <p:cNvGrpSpPr/>
            <p:nvPr/>
          </p:nvGrpSpPr>
          <p:grpSpPr>
            <a:xfrm>
              <a:off x="7320121" y="2518450"/>
              <a:ext cx="797162" cy="797162"/>
              <a:chOff x="8039310" y="2518450"/>
              <a:chExt cx="797162" cy="797162"/>
            </a:xfrm>
          </p:grpSpPr>
          <p:sp>
            <p:nvSpPr>
              <p:cNvPr id="283" name="Rectangle 282">
                <a:extLst>
                  <a:ext uri="{FF2B5EF4-FFF2-40B4-BE49-F238E27FC236}">
                    <a16:creationId xmlns:a16="http://schemas.microsoft.com/office/drawing/2014/main" id="{409441D9-B1C4-8483-5224-8F8A12081E40}"/>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54BAFC0-C743-4F37-C72F-50421D10B956}"/>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5" name="Rectangle 64">
                <a:extLst>
                  <a:ext uri="{FF2B5EF4-FFF2-40B4-BE49-F238E27FC236}">
                    <a16:creationId xmlns:a16="http://schemas.microsoft.com/office/drawing/2014/main" id="{9720C23D-9EB8-37B6-7E0D-7F2292CFC6CB}"/>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7" name="Graphic 66" descr="House with solid fill">
                <a:extLst>
                  <a:ext uri="{FF2B5EF4-FFF2-40B4-BE49-F238E27FC236}">
                    <a16:creationId xmlns:a16="http://schemas.microsoft.com/office/drawing/2014/main" id="{2C3BC489-D7C8-118A-C2CE-CA78BA4784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44" name="Group 43">
              <a:extLst>
                <a:ext uri="{FF2B5EF4-FFF2-40B4-BE49-F238E27FC236}">
                  <a16:creationId xmlns:a16="http://schemas.microsoft.com/office/drawing/2014/main" id="{AFD4965A-A992-C064-9152-E655B8B73D0F}"/>
                </a:ext>
              </a:extLst>
            </p:cNvPr>
            <p:cNvGrpSpPr/>
            <p:nvPr/>
          </p:nvGrpSpPr>
          <p:grpSpPr>
            <a:xfrm>
              <a:off x="7656988" y="2949399"/>
              <a:ext cx="797162" cy="797162"/>
              <a:chOff x="8039310" y="2518450"/>
              <a:chExt cx="797162" cy="797162"/>
            </a:xfrm>
          </p:grpSpPr>
          <p:sp>
            <p:nvSpPr>
              <p:cNvPr id="57" name="Rectangle 56">
                <a:extLst>
                  <a:ext uri="{FF2B5EF4-FFF2-40B4-BE49-F238E27FC236}">
                    <a16:creationId xmlns:a16="http://schemas.microsoft.com/office/drawing/2014/main" id="{0CF7DC17-C67F-9F79-8997-18BFD471168C}"/>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E0EE0700-2C1A-5254-290D-C5BEF97BC87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9" name="Rectangle 58">
                <a:extLst>
                  <a:ext uri="{FF2B5EF4-FFF2-40B4-BE49-F238E27FC236}">
                    <a16:creationId xmlns:a16="http://schemas.microsoft.com/office/drawing/2014/main" id="{1CA29125-7795-DE1E-47DF-2ED9CD7CF95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3" name="Graphic 62" descr="House with solid fill">
                <a:extLst>
                  <a:ext uri="{FF2B5EF4-FFF2-40B4-BE49-F238E27FC236}">
                    <a16:creationId xmlns:a16="http://schemas.microsoft.com/office/drawing/2014/main" id="{7B775BB6-F87C-0A21-A029-91D9E5DE0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50" name="Group 49">
              <a:extLst>
                <a:ext uri="{FF2B5EF4-FFF2-40B4-BE49-F238E27FC236}">
                  <a16:creationId xmlns:a16="http://schemas.microsoft.com/office/drawing/2014/main" id="{DCF25E11-AD90-7889-D3B4-AFA9B2BE7142}"/>
                </a:ext>
              </a:extLst>
            </p:cNvPr>
            <p:cNvGrpSpPr/>
            <p:nvPr/>
          </p:nvGrpSpPr>
          <p:grpSpPr>
            <a:xfrm>
              <a:off x="8417322" y="2989101"/>
              <a:ext cx="797162" cy="797162"/>
              <a:chOff x="8039310" y="2518450"/>
              <a:chExt cx="797162" cy="797162"/>
            </a:xfrm>
          </p:grpSpPr>
          <p:sp>
            <p:nvSpPr>
              <p:cNvPr id="51" name="Rectangle 50">
                <a:extLst>
                  <a:ext uri="{FF2B5EF4-FFF2-40B4-BE49-F238E27FC236}">
                    <a16:creationId xmlns:a16="http://schemas.microsoft.com/office/drawing/2014/main" id="{6B3A510A-76E5-6704-8928-558BBE8244BC}"/>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EC812F32-D96C-A741-B181-64406B8FEE8C}"/>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3" name="Rectangle 52">
                <a:extLst>
                  <a:ext uri="{FF2B5EF4-FFF2-40B4-BE49-F238E27FC236}">
                    <a16:creationId xmlns:a16="http://schemas.microsoft.com/office/drawing/2014/main" id="{2BE86AB2-4738-9D45-1853-11C86CFFA0FD}"/>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55" name="Graphic 54" descr="House with solid fill">
                <a:extLst>
                  <a:ext uri="{FF2B5EF4-FFF2-40B4-BE49-F238E27FC236}">
                    <a16:creationId xmlns:a16="http://schemas.microsoft.com/office/drawing/2014/main" id="{C6E15629-2610-8A43-400B-0C60E04F0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297" name="Group 296">
            <a:extLst>
              <a:ext uri="{FF2B5EF4-FFF2-40B4-BE49-F238E27FC236}">
                <a16:creationId xmlns:a16="http://schemas.microsoft.com/office/drawing/2014/main" id="{B59AF6D9-BD82-3B63-BDE6-F1B3E2EDDB21}"/>
              </a:ext>
            </a:extLst>
          </p:cNvPr>
          <p:cNvGrpSpPr/>
          <p:nvPr/>
        </p:nvGrpSpPr>
        <p:grpSpPr>
          <a:xfrm>
            <a:off x="3960169" y="5285956"/>
            <a:ext cx="2233536" cy="1267813"/>
            <a:chOff x="7320121" y="2518450"/>
            <a:chExt cx="2233536" cy="1267813"/>
          </a:xfrm>
        </p:grpSpPr>
        <p:grpSp>
          <p:nvGrpSpPr>
            <p:cNvPr id="298" name="Group 297">
              <a:extLst>
                <a:ext uri="{FF2B5EF4-FFF2-40B4-BE49-F238E27FC236}">
                  <a16:creationId xmlns:a16="http://schemas.microsoft.com/office/drawing/2014/main" id="{F1550EF7-5E87-7A92-C88F-9B96825DC600}"/>
                </a:ext>
              </a:extLst>
            </p:cNvPr>
            <p:cNvGrpSpPr/>
            <p:nvPr/>
          </p:nvGrpSpPr>
          <p:grpSpPr>
            <a:xfrm>
              <a:off x="8039310" y="2518450"/>
              <a:ext cx="797162" cy="797162"/>
              <a:chOff x="8039310" y="2518450"/>
              <a:chExt cx="797162" cy="797162"/>
            </a:xfrm>
          </p:grpSpPr>
          <p:sp>
            <p:nvSpPr>
              <p:cNvPr id="101" name="Rectangle 100">
                <a:extLst>
                  <a:ext uri="{FF2B5EF4-FFF2-40B4-BE49-F238E27FC236}">
                    <a16:creationId xmlns:a16="http://schemas.microsoft.com/office/drawing/2014/main" id="{EAFF9BB7-5DFC-1CDF-BEA6-DF62DC6D5FA8}"/>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08EF5BF9-F6DA-EE9C-D03B-3A3AE72F7642}"/>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3" name="Rectangle 102">
                <a:extLst>
                  <a:ext uri="{FF2B5EF4-FFF2-40B4-BE49-F238E27FC236}">
                    <a16:creationId xmlns:a16="http://schemas.microsoft.com/office/drawing/2014/main" id="{300F20EB-5D75-867D-B1B5-CB6509D92544}"/>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4" name="Graphic 103" descr="House with solid fill">
                <a:extLst>
                  <a:ext uri="{FF2B5EF4-FFF2-40B4-BE49-F238E27FC236}">
                    <a16:creationId xmlns:a16="http://schemas.microsoft.com/office/drawing/2014/main" id="{0DEEFD49-EE3C-3874-C825-1CF68B8B8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9" name="Group 298">
              <a:extLst>
                <a:ext uri="{FF2B5EF4-FFF2-40B4-BE49-F238E27FC236}">
                  <a16:creationId xmlns:a16="http://schemas.microsoft.com/office/drawing/2014/main" id="{C4CAFC8D-4D27-1704-E0AC-79B32AD77469}"/>
                </a:ext>
              </a:extLst>
            </p:cNvPr>
            <p:cNvGrpSpPr/>
            <p:nvPr/>
          </p:nvGrpSpPr>
          <p:grpSpPr>
            <a:xfrm>
              <a:off x="8756495" y="2528130"/>
              <a:ext cx="797162" cy="797162"/>
              <a:chOff x="8039310" y="2518450"/>
              <a:chExt cx="797162" cy="797162"/>
            </a:xfrm>
          </p:grpSpPr>
          <p:sp>
            <p:nvSpPr>
              <p:cNvPr id="319" name="Rectangle 318">
                <a:extLst>
                  <a:ext uri="{FF2B5EF4-FFF2-40B4-BE49-F238E27FC236}">
                    <a16:creationId xmlns:a16="http://schemas.microsoft.com/office/drawing/2014/main" id="{0DD6A8CB-4370-DEA5-2702-FFDB93EFFE58}"/>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F8391C44-E9CA-B068-2709-B570CBD7E32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8" name="Rectangle 97">
                <a:extLst>
                  <a:ext uri="{FF2B5EF4-FFF2-40B4-BE49-F238E27FC236}">
                    <a16:creationId xmlns:a16="http://schemas.microsoft.com/office/drawing/2014/main" id="{F4AF335B-15BC-5B45-E400-01169C615EB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0" name="Graphic 99" descr="House with solid fill">
                <a:extLst>
                  <a:ext uri="{FF2B5EF4-FFF2-40B4-BE49-F238E27FC236}">
                    <a16:creationId xmlns:a16="http://schemas.microsoft.com/office/drawing/2014/main" id="{7892889E-C321-E99B-E548-1047236EE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00" name="Group 299">
              <a:extLst>
                <a:ext uri="{FF2B5EF4-FFF2-40B4-BE49-F238E27FC236}">
                  <a16:creationId xmlns:a16="http://schemas.microsoft.com/office/drawing/2014/main" id="{2CFD360A-58E5-38CF-5C9C-E1017FBDF5DA}"/>
                </a:ext>
              </a:extLst>
            </p:cNvPr>
            <p:cNvGrpSpPr/>
            <p:nvPr/>
          </p:nvGrpSpPr>
          <p:grpSpPr>
            <a:xfrm>
              <a:off x="7320121" y="2518450"/>
              <a:ext cx="797162" cy="797162"/>
              <a:chOff x="8039310" y="2518450"/>
              <a:chExt cx="797162" cy="797162"/>
            </a:xfrm>
          </p:grpSpPr>
          <p:sp>
            <p:nvSpPr>
              <p:cNvPr id="315" name="Rectangle 314">
                <a:extLst>
                  <a:ext uri="{FF2B5EF4-FFF2-40B4-BE49-F238E27FC236}">
                    <a16:creationId xmlns:a16="http://schemas.microsoft.com/office/drawing/2014/main" id="{ED87DD00-FBC2-354E-3B2F-FE074FE6462D}"/>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6" name="Rectangle 315">
                <a:extLst>
                  <a:ext uri="{FF2B5EF4-FFF2-40B4-BE49-F238E27FC236}">
                    <a16:creationId xmlns:a16="http://schemas.microsoft.com/office/drawing/2014/main" id="{4D6C51B6-9FF0-70E7-D616-585B5822740E}"/>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7" name="Rectangle 316">
                <a:extLst>
                  <a:ext uri="{FF2B5EF4-FFF2-40B4-BE49-F238E27FC236}">
                    <a16:creationId xmlns:a16="http://schemas.microsoft.com/office/drawing/2014/main" id="{BD3DF9B8-B602-9821-B98D-07289E8A8EDA}"/>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8" name="Graphic 317" descr="House with solid fill">
                <a:extLst>
                  <a:ext uri="{FF2B5EF4-FFF2-40B4-BE49-F238E27FC236}">
                    <a16:creationId xmlns:a16="http://schemas.microsoft.com/office/drawing/2014/main" id="{09607875-6880-8A8A-4ED3-E5FA3932F4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05" name="Group 304">
              <a:extLst>
                <a:ext uri="{FF2B5EF4-FFF2-40B4-BE49-F238E27FC236}">
                  <a16:creationId xmlns:a16="http://schemas.microsoft.com/office/drawing/2014/main" id="{A031F8AC-4D78-9E28-C9F7-4D8F936A7D49}"/>
                </a:ext>
              </a:extLst>
            </p:cNvPr>
            <p:cNvGrpSpPr/>
            <p:nvPr/>
          </p:nvGrpSpPr>
          <p:grpSpPr>
            <a:xfrm>
              <a:off x="7656988" y="2949399"/>
              <a:ext cx="797162" cy="797162"/>
              <a:chOff x="8039310" y="2518450"/>
              <a:chExt cx="797162" cy="797162"/>
            </a:xfrm>
          </p:grpSpPr>
          <p:sp>
            <p:nvSpPr>
              <p:cNvPr id="311" name="Rectangle 310">
                <a:extLst>
                  <a:ext uri="{FF2B5EF4-FFF2-40B4-BE49-F238E27FC236}">
                    <a16:creationId xmlns:a16="http://schemas.microsoft.com/office/drawing/2014/main" id="{CCDCD834-0E29-957B-3A0F-F296DC58169C}"/>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636A53FE-6A8E-248B-68FB-4CEB9DCC37E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3" name="Rectangle 312">
                <a:extLst>
                  <a:ext uri="{FF2B5EF4-FFF2-40B4-BE49-F238E27FC236}">
                    <a16:creationId xmlns:a16="http://schemas.microsoft.com/office/drawing/2014/main" id="{4272C261-F1E4-3FA9-79AA-2DCCC9090030}"/>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4" name="Graphic 313" descr="House with solid fill">
                <a:extLst>
                  <a:ext uri="{FF2B5EF4-FFF2-40B4-BE49-F238E27FC236}">
                    <a16:creationId xmlns:a16="http://schemas.microsoft.com/office/drawing/2014/main" id="{7F6167A2-9C4E-C39B-BEC8-2048F13132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06" name="Group 305">
              <a:extLst>
                <a:ext uri="{FF2B5EF4-FFF2-40B4-BE49-F238E27FC236}">
                  <a16:creationId xmlns:a16="http://schemas.microsoft.com/office/drawing/2014/main" id="{BF0F17CB-DFD4-2F59-506E-326A63922F5F}"/>
                </a:ext>
              </a:extLst>
            </p:cNvPr>
            <p:cNvGrpSpPr/>
            <p:nvPr/>
          </p:nvGrpSpPr>
          <p:grpSpPr>
            <a:xfrm>
              <a:off x="8417322" y="2989101"/>
              <a:ext cx="797162" cy="797162"/>
              <a:chOff x="8039310" y="2518450"/>
              <a:chExt cx="797162" cy="797162"/>
            </a:xfrm>
          </p:grpSpPr>
          <p:sp>
            <p:nvSpPr>
              <p:cNvPr id="307" name="Rectangle 306">
                <a:extLst>
                  <a:ext uri="{FF2B5EF4-FFF2-40B4-BE49-F238E27FC236}">
                    <a16:creationId xmlns:a16="http://schemas.microsoft.com/office/drawing/2014/main" id="{712C928B-796C-A55F-1B9B-C5F29C23B3C4}"/>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519B84BE-3329-5E4C-CAC9-0A6C1DA278C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9" name="Rectangle 308">
                <a:extLst>
                  <a:ext uri="{FF2B5EF4-FFF2-40B4-BE49-F238E27FC236}">
                    <a16:creationId xmlns:a16="http://schemas.microsoft.com/office/drawing/2014/main" id="{7EE51B43-17B9-56A9-1805-D0FF9B9E9F8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0" name="Graphic 309" descr="House with solid fill">
                <a:extLst>
                  <a:ext uri="{FF2B5EF4-FFF2-40B4-BE49-F238E27FC236}">
                    <a16:creationId xmlns:a16="http://schemas.microsoft.com/office/drawing/2014/main" id="{984EC6C6-4313-0501-8347-0F1C41EE3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105" name="Group 104">
            <a:extLst>
              <a:ext uri="{FF2B5EF4-FFF2-40B4-BE49-F238E27FC236}">
                <a16:creationId xmlns:a16="http://schemas.microsoft.com/office/drawing/2014/main" id="{27FCB433-E841-353F-4311-D1ACA3BAB622}"/>
              </a:ext>
            </a:extLst>
          </p:cNvPr>
          <p:cNvGrpSpPr/>
          <p:nvPr/>
        </p:nvGrpSpPr>
        <p:grpSpPr>
          <a:xfrm>
            <a:off x="41340" y="3722881"/>
            <a:ext cx="797162" cy="797162"/>
            <a:chOff x="8039310" y="2518450"/>
            <a:chExt cx="797162" cy="797162"/>
          </a:xfrm>
        </p:grpSpPr>
        <p:sp>
          <p:nvSpPr>
            <p:cNvPr id="106" name="Rectangle 105">
              <a:extLst>
                <a:ext uri="{FF2B5EF4-FFF2-40B4-BE49-F238E27FC236}">
                  <a16:creationId xmlns:a16="http://schemas.microsoft.com/office/drawing/2014/main" id="{C161E6A7-2C26-C9C9-596D-1B8DCAB5545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3D1B449-53B9-9A5B-35E0-19EACA316DE7}"/>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0" name="Rectangle 109">
              <a:extLst>
                <a:ext uri="{FF2B5EF4-FFF2-40B4-BE49-F238E27FC236}">
                  <a16:creationId xmlns:a16="http://schemas.microsoft.com/office/drawing/2014/main" id="{B583222A-37F3-5DF7-0AF7-967213D6D1A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1" name="Graphic 110" descr="House with solid fill">
              <a:extLst>
                <a:ext uri="{FF2B5EF4-FFF2-40B4-BE49-F238E27FC236}">
                  <a16:creationId xmlns:a16="http://schemas.microsoft.com/office/drawing/2014/main" id="{80D8E9FE-AE22-6096-5D5B-19ACFAF523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12" name="Group 111">
            <a:extLst>
              <a:ext uri="{FF2B5EF4-FFF2-40B4-BE49-F238E27FC236}">
                <a16:creationId xmlns:a16="http://schemas.microsoft.com/office/drawing/2014/main" id="{45F6E63E-C595-F574-4D45-F0B8E30E58D3}"/>
              </a:ext>
            </a:extLst>
          </p:cNvPr>
          <p:cNvGrpSpPr/>
          <p:nvPr/>
        </p:nvGrpSpPr>
        <p:grpSpPr>
          <a:xfrm>
            <a:off x="69841" y="5203366"/>
            <a:ext cx="797162" cy="797162"/>
            <a:chOff x="8039310" y="2518450"/>
            <a:chExt cx="797162" cy="797162"/>
          </a:xfrm>
        </p:grpSpPr>
        <p:sp>
          <p:nvSpPr>
            <p:cNvPr id="114" name="Rectangle 113">
              <a:extLst>
                <a:ext uri="{FF2B5EF4-FFF2-40B4-BE49-F238E27FC236}">
                  <a16:creationId xmlns:a16="http://schemas.microsoft.com/office/drawing/2014/main" id="{CFAE729E-199D-B1AA-332E-633B67EF5A11}"/>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F97C32FB-6216-0680-036A-A055595BCF0B}"/>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6" name="Rectangle 115">
              <a:extLst>
                <a:ext uri="{FF2B5EF4-FFF2-40B4-BE49-F238E27FC236}">
                  <a16:creationId xmlns:a16="http://schemas.microsoft.com/office/drawing/2014/main" id="{225C1757-4BDD-6007-1B73-61040C454651}"/>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7" name="Graphic 116" descr="House with solid fill">
              <a:extLst>
                <a:ext uri="{FF2B5EF4-FFF2-40B4-BE49-F238E27FC236}">
                  <a16:creationId xmlns:a16="http://schemas.microsoft.com/office/drawing/2014/main" id="{DF42D230-11E9-AAC3-764D-074A82E03F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18" name="Group 117">
            <a:extLst>
              <a:ext uri="{FF2B5EF4-FFF2-40B4-BE49-F238E27FC236}">
                <a16:creationId xmlns:a16="http://schemas.microsoft.com/office/drawing/2014/main" id="{D1F08E0D-6B01-9277-6A20-1456E2401372}"/>
              </a:ext>
            </a:extLst>
          </p:cNvPr>
          <p:cNvGrpSpPr/>
          <p:nvPr/>
        </p:nvGrpSpPr>
        <p:grpSpPr>
          <a:xfrm>
            <a:off x="39071" y="5992289"/>
            <a:ext cx="797162" cy="797162"/>
            <a:chOff x="8039310" y="2518450"/>
            <a:chExt cx="797162" cy="797162"/>
          </a:xfrm>
        </p:grpSpPr>
        <p:sp>
          <p:nvSpPr>
            <p:cNvPr id="121" name="Rectangle 120">
              <a:extLst>
                <a:ext uri="{FF2B5EF4-FFF2-40B4-BE49-F238E27FC236}">
                  <a16:creationId xmlns:a16="http://schemas.microsoft.com/office/drawing/2014/main" id="{89781D2C-9DB1-E74E-B1FF-669A858AC4AD}"/>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94EAE7DE-BD8A-559E-7DAB-96F097DAFA9B}"/>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27" name="Rectangle 126">
              <a:extLst>
                <a:ext uri="{FF2B5EF4-FFF2-40B4-BE49-F238E27FC236}">
                  <a16:creationId xmlns:a16="http://schemas.microsoft.com/office/drawing/2014/main" id="{FCC9C09D-EA55-1713-3922-8CBA99F430BD}"/>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28" name="Graphic 127" descr="House with solid fill">
              <a:extLst>
                <a:ext uri="{FF2B5EF4-FFF2-40B4-BE49-F238E27FC236}">
                  <a16:creationId xmlns:a16="http://schemas.microsoft.com/office/drawing/2014/main" id="{2A872F00-D92E-D4E2-B4A5-233E6D641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pic>
        <p:nvPicPr>
          <p:cNvPr id="131" name="Graphic 130" descr="Fireworks outline">
            <a:extLst>
              <a:ext uri="{FF2B5EF4-FFF2-40B4-BE49-F238E27FC236}">
                <a16:creationId xmlns:a16="http://schemas.microsoft.com/office/drawing/2014/main" id="{575221BE-8EE5-2F15-7A16-6E2B17B38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4778" y="1957082"/>
            <a:ext cx="687397" cy="687397"/>
          </a:xfrm>
          <a:prstGeom prst="rect">
            <a:avLst/>
          </a:prstGeom>
        </p:spPr>
      </p:pic>
      <p:pic>
        <p:nvPicPr>
          <p:cNvPr id="132" name="Graphic 131" descr="Fireworks outline">
            <a:extLst>
              <a:ext uri="{FF2B5EF4-FFF2-40B4-BE49-F238E27FC236}">
                <a16:creationId xmlns:a16="http://schemas.microsoft.com/office/drawing/2014/main" id="{5F62BB68-3DE9-B432-C31D-A5D6222B79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9613" y="1220523"/>
            <a:ext cx="687397" cy="687397"/>
          </a:xfrm>
          <a:prstGeom prst="rect">
            <a:avLst/>
          </a:prstGeom>
        </p:spPr>
      </p:pic>
      <p:pic>
        <p:nvPicPr>
          <p:cNvPr id="133" name="Graphic 132" descr="Fireworks outline">
            <a:extLst>
              <a:ext uri="{FF2B5EF4-FFF2-40B4-BE49-F238E27FC236}">
                <a16:creationId xmlns:a16="http://schemas.microsoft.com/office/drawing/2014/main" id="{A7BF0214-1871-CB55-AA71-C979FA397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6699" y="739256"/>
            <a:ext cx="687397" cy="687397"/>
          </a:xfrm>
          <a:prstGeom prst="rect">
            <a:avLst/>
          </a:prstGeom>
        </p:spPr>
      </p:pic>
      <p:pic>
        <p:nvPicPr>
          <p:cNvPr id="11" name="Picture 10">
            <a:extLst>
              <a:ext uri="{FF2B5EF4-FFF2-40B4-BE49-F238E27FC236}">
                <a16:creationId xmlns:a16="http://schemas.microsoft.com/office/drawing/2014/main" id="{C8F2AAF1-B812-212E-FFC5-D5AE2ABD4E3E}"/>
              </a:ext>
            </a:extLst>
          </p:cNvPr>
          <p:cNvPicPr>
            <a:picLocks noChangeAspect="1"/>
          </p:cNvPicPr>
          <p:nvPr/>
        </p:nvPicPr>
        <p:blipFill rotWithShape="1">
          <a:blip r:embed="rId7"/>
          <a:srcRect l="1043" r="3164" b="24590"/>
          <a:stretch/>
        </p:blipFill>
        <p:spPr>
          <a:xfrm>
            <a:off x="3781746" y="1178284"/>
            <a:ext cx="2363232" cy="1162892"/>
          </a:xfrm>
          <a:prstGeom prst="rect">
            <a:avLst/>
          </a:prstGeom>
        </p:spPr>
      </p:pic>
      <p:sp>
        <p:nvSpPr>
          <p:cNvPr id="35" name="Oval 34">
            <a:extLst>
              <a:ext uri="{FF2B5EF4-FFF2-40B4-BE49-F238E27FC236}">
                <a16:creationId xmlns:a16="http://schemas.microsoft.com/office/drawing/2014/main" id="{7917CFD3-26E7-38DD-7EF2-BD5356FF03EE}"/>
              </a:ext>
            </a:extLst>
          </p:cNvPr>
          <p:cNvSpPr/>
          <p:nvPr/>
        </p:nvSpPr>
        <p:spPr>
          <a:xfrm>
            <a:off x="2803905" y="2002971"/>
            <a:ext cx="1331620" cy="12671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red fire truck with ladders&#10;&#10;Description automatically generated">
            <a:extLst>
              <a:ext uri="{FF2B5EF4-FFF2-40B4-BE49-F238E27FC236}">
                <a16:creationId xmlns:a16="http://schemas.microsoft.com/office/drawing/2014/main" id="{23253670-6062-0A2C-8AC8-A71DBF8F55F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043787" y="5126274"/>
            <a:ext cx="1708468" cy="1025415"/>
          </a:xfrm>
          <a:prstGeom prst="rect">
            <a:avLst/>
          </a:prstGeom>
        </p:spPr>
      </p:pic>
    </p:spTree>
    <p:extLst>
      <p:ext uri="{BB962C8B-B14F-4D97-AF65-F5344CB8AC3E}">
        <p14:creationId xmlns:p14="http://schemas.microsoft.com/office/powerpoint/2010/main" val="40391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1" grpId="0" animBg="1"/>
      <p:bldP spid="42" grpId="0" animBg="1"/>
      <p:bldP spid="43" grpId="0"/>
      <p:bldP spid="45" grpId="0"/>
      <p:bldP spid="47" grpId="0"/>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9122-4C7C-B62D-E187-B8A55D60E9C6}"/>
              </a:ext>
            </a:extLst>
          </p:cNvPr>
          <p:cNvSpPr>
            <a:spLocks noGrp="1"/>
          </p:cNvSpPr>
          <p:nvPr>
            <p:ph type="title"/>
          </p:nvPr>
        </p:nvSpPr>
        <p:spPr/>
        <p:txBody>
          <a:bodyPr/>
          <a:lstStyle/>
          <a:p>
            <a:r>
              <a:rPr lang="en-GB" dirty="0"/>
              <a:t>About RAS </a:t>
            </a:r>
          </a:p>
        </p:txBody>
      </p:sp>
      <p:pic>
        <p:nvPicPr>
          <p:cNvPr id="5" name="Picture 4">
            <a:extLst>
              <a:ext uri="{FF2B5EF4-FFF2-40B4-BE49-F238E27FC236}">
                <a16:creationId xmlns:a16="http://schemas.microsoft.com/office/drawing/2014/main" id="{921990E5-313D-A86E-4EAF-CD8B9F4B2025}"/>
              </a:ext>
            </a:extLst>
          </p:cNvPr>
          <p:cNvPicPr>
            <a:picLocks noChangeAspect="1"/>
          </p:cNvPicPr>
          <p:nvPr/>
        </p:nvPicPr>
        <p:blipFill>
          <a:blip r:embed="rId3"/>
          <a:stretch>
            <a:fillRect/>
          </a:stretch>
        </p:blipFill>
        <p:spPr>
          <a:xfrm>
            <a:off x="2502413" y="2236115"/>
            <a:ext cx="7187174" cy="2385769"/>
          </a:xfrm>
          <a:prstGeom prst="rect">
            <a:avLst/>
          </a:prstGeom>
        </p:spPr>
      </p:pic>
    </p:spTree>
    <p:extLst>
      <p:ext uri="{BB962C8B-B14F-4D97-AF65-F5344CB8AC3E}">
        <p14:creationId xmlns:p14="http://schemas.microsoft.com/office/powerpoint/2010/main" val="124814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2A3C5C8-77B1-FF71-4178-580745C1DD8F}"/>
              </a:ext>
            </a:extLst>
          </p:cNvPr>
          <p:cNvSpPr/>
          <p:nvPr/>
        </p:nvSpPr>
        <p:spPr>
          <a:xfrm rot="16200000">
            <a:off x="2992651" y="-2403321"/>
            <a:ext cx="6147740" cy="1236587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13" name="Freeform: Shape 112">
            <a:extLst>
              <a:ext uri="{FF2B5EF4-FFF2-40B4-BE49-F238E27FC236}">
                <a16:creationId xmlns:a16="http://schemas.microsoft.com/office/drawing/2014/main" id="{004D1909-F8B9-FA14-5385-23199717376E}"/>
              </a:ext>
            </a:extLst>
          </p:cNvPr>
          <p:cNvSpPr/>
          <p:nvPr/>
        </p:nvSpPr>
        <p:spPr>
          <a:xfrm>
            <a:off x="7401666" y="-130629"/>
            <a:ext cx="4935434" cy="4267200"/>
          </a:xfrm>
          <a:custGeom>
            <a:avLst/>
            <a:gdLst>
              <a:gd name="connsiteX0" fmla="*/ 246743 w 5181600"/>
              <a:gd name="connsiteY0" fmla="*/ 261258 h 4267200"/>
              <a:gd name="connsiteX1" fmla="*/ 145143 w 5181600"/>
              <a:gd name="connsiteY1" fmla="*/ 377372 h 4267200"/>
              <a:gd name="connsiteX2" fmla="*/ 0 w 5181600"/>
              <a:gd name="connsiteY2" fmla="*/ 420915 h 4267200"/>
              <a:gd name="connsiteX3" fmla="*/ 116114 w 5181600"/>
              <a:gd name="connsiteY3" fmla="*/ 812800 h 4267200"/>
              <a:gd name="connsiteX4" fmla="*/ 188686 w 5181600"/>
              <a:gd name="connsiteY4" fmla="*/ 1248229 h 4267200"/>
              <a:gd name="connsiteX5" fmla="*/ 653143 w 5181600"/>
              <a:gd name="connsiteY5" fmla="*/ 1712686 h 4267200"/>
              <a:gd name="connsiteX6" fmla="*/ 1233714 w 5181600"/>
              <a:gd name="connsiteY6" fmla="*/ 1915886 h 4267200"/>
              <a:gd name="connsiteX7" fmla="*/ 2307771 w 5181600"/>
              <a:gd name="connsiteY7" fmla="*/ 2119086 h 4267200"/>
              <a:gd name="connsiteX8" fmla="*/ 3730171 w 5181600"/>
              <a:gd name="connsiteY8" fmla="*/ 2293258 h 4267200"/>
              <a:gd name="connsiteX9" fmla="*/ 4296228 w 5181600"/>
              <a:gd name="connsiteY9" fmla="*/ 2540000 h 4267200"/>
              <a:gd name="connsiteX10" fmla="*/ 4586514 w 5181600"/>
              <a:gd name="connsiteY10" fmla="*/ 2975429 h 4267200"/>
              <a:gd name="connsiteX11" fmla="*/ 4789714 w 5181600"/>
              <a:gd name="connsiteY11" fmla="*/ 3454400 h 4267200"/>
              <a:gd name="connsiteX12" fmla="*/ 4847771 w 5181600"/>
              <a:gd name="connsiteY12" fmla="*/ 4165600 h 4267200"/>
              <a:gd name="connsiteX13" fmla="*/ 5181600 w 5181600"/>
              <a:gd name="connsiteY13" fmla="*/ 4267200 h 4267200"/>
              <a:gd name="connsiteX14" fmla="*/ 5065486 w 5181600"/>
              <a:gd name="connsiteY14" fmla="*/ 14515 h 4267200"/>
              <a:gd name="connsiteX15" fmla="*/ 188686 w 5181600"/>
              <a:gd name="connsiteY15" fmla="*/ 0 h 4267200"/>
              <a:gd name="connsiteX16" fmla="*/ 217714 w 5181600"/>
              <a:gd name="connsiteY16" fmla="*/ 304800 h 4267200"/>
              <a:gd name="connsiteX17" fmla="*/ 246743 w 5181600"/>
              <a:gd name="connsiteY17" fmla="*/ 261258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1600" h="4267200">
                <a:moveTo>
                  <a:pt x="246743" y="261258"/>
                </a:moveTo>
                <a:lnTo>
                  <a:pt x="145143" y="377372"/>
                </a:lnTo>
                <a:lnTo>
                  <a:pt x="0" y="420915"/>
                </a:lnTo>
                <a:lnTo>
                  <a:pt x="116114" y="812800"/>
                </a:lnTo>
                <a:lnTo>
                  <a:pt x="188686" y="1248229"/>
                </a:lnTo>
                <a:lnTo>
                  <a:pt x="653143" y="1712686"/>
                </a:lnTo>
                <a:lnTo>
                  <a:pt x="1233714" y="1915886"/>
                </a:lnTo>
                <a:lnTo>
                  <a:pt x="2307771" y="2119086"/>
                </a:lnTo>
                <a:lnTo>
                  <a:pt x="3730171" y="2293258"/>
                </a:lnTo>
                <a:lnTo>
                  <a:pt x="4296228" y="2540000"/>
                </a:lnTo>
                <a:lnTo>
                  <a:pt x="4586514" y="2975429"/>
                </a:lnTo>
                <a:lnTo>
                  <a:pt x="4789714" y="3454400"/>
                </a:lnTo>
                <a:lnTo>
                  <a:pt x="4847771" y="4165600"/>
                </a:lnTo>
                <a:lnTo>
                  <a:pt x="5181600" y="4267200"/>
                </a:lnTo>
                <a:lnTo>
                  <a:pt x="5065486" y="14515"/>
                </a:lnTo>
                <a:lnTo>
                  <a:pt x="188686" y="0"/>
                </a:lnTo>
                <a:lnTo>
                  <a:pt x="217714" y="304800"/>
                </a:lnTo>
                <a:lnTo>
                  <a:pt x="246743" y="261258"/>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95281146-9283-D197-8F4D-12E0C2F68E9B}"/>
              </a:ext>
            </a:extLst>
          </p:cNvPr>
          <p:cNvSpPr/>
          <p:nvPr/>
        </p:nvSpPr>
        <p:spPr>
          <a:xfrm>
            <a:off x="7413462" y="311150"/>
            <a:ext cx="4867856" cy="3917950"/>
          </a:xfrm>
          <a:custGeom>
            <a:avLst/>
            <a:gdLst>
              <a:gd name="connsiteX0" fmla="*/ 4826000 w 4914900"/>
              <a:gd name="connsiteY0" fmla="*/ 3822700 h 3860800"/>
              <a:gd name="connsiteX1" fmla="*/ 4584700 w 4914900"/>
              <a:gd name="connsiteY1" fmla="*/ 3733800 h 3860800"/>
              <a:gd name="connsiteX2" fmla="*/ 4546600 w 4914900"/>
              <a:gd name="connsiteY2" fmla="*/ 3009900 h 3860800"/>
              <a:gd name="connsiteX3" fmla="*/ 4114800 w 4914900"/>
              <a:gd name="connsiteY3" fmla="*/ 2171700 h 3860800"/>
              <a:gd name="connsiteX4" fmla="*/ 3759200 w 4914900"/>
              <a:gd name="connsiteY4" fmla="*/ 1955800 h 3860800"/>
              <a:gd name="connsiteX5" fmla="*/ 3543300 w 4914900"/>
              <a:gd name="connsiteY5" fmla="*/ 1917700 h 3860800"/>
              <a:gd name="connsiteX6" fmla="*/ 2476500 w 4914900"/>
              <a:gd name="connsiteY6" fmla="*/ 1676400 h 3860800"/>
              <a:gd name="connsiteX7" fmla="*/ 1676400 w 4914900"/>
              <a:gd name="connsiteY7" fmla="*/ 1600200 h 3860800"/>
              <a:gd name="connsiteX8" fmla="*/ 1143000 w 4914900"/>
              <a:gd name="connsiteY8" fmla="*/ 1485900 h 3860800"/>
              <a:gd name="connsiteX9" fmla="*/ 787400 w 4914900"/>
              <a:gd name="connsiteY9" fmla="*/ 1409700 h 3860800"/>
              <a:gd name="connsiteX10" fmla="*/ 165100 w 4914900"/>
              <a:gd name="connsiteY10" fmla="*/ 850900 h 3860800"/>
              <a:gd name="connsiteX11" fmla="*/ 0 w 4914900"/>
              <a:gd name="connsiteY11" fmla="*/ 444500 h 3860800"/>
              <a:gd name="connsiteX12" fmla="*/ 12700 w 4914900"/>
              <a:gd name="connsiteY12" fmla="*/ 0 h 3860800"/>
              <a:gd name="connsiteX13" fmla="*/ 952500 w 4914900"/>
              <a:gd name="connsiteY13" fmla="*/ 736600 h 3860800"/>
              <a:gd name="connsiteX14" fmla="*/ 1244600 w 4914900"/>
              <a:gd name="connsiteY14" fmla="*/ 1079500 h 3860800"/>
              <a:gd name="connsiteX15" fmla="*/ 1778000 w 4914900"/>
              <a:gd name="connsiteY15" fmla="*/ 1244600 h 3860800"/>
              <a:gd name="connsiteX16" fmla="*/ 2413000 w 4914900"/>
              <a:gd name="connsiteY16" fmla="*/ 1320800 h 3860800"/>
              <a:gd name="connsiteX17" fmla="*/ 2984500 w 4914900"/>
              <a:gd name="connsiteY17" fmla="*/ 1409700 h 3860800"/>
              <a:gd name="connsiteX18" fmla="*/ 3479800 w 4914900"/>
              <a:gd name="connsiteY18" fmla="*/ 1587500 h 3860800"/>
              <a:gd name="connsiteX19" fmla="*/ 3911600 w 4914900"/>
              <a:gd name="connsiteY19" fmla="*/ 1828800 h 3860800"/>
              <a:gd name="connsiteX20" fmla="*/ 4483100 w 4914900"/>
              <a:gd name="connsiteY20" fmla="*/ 2197100 h 3860800"/>
              <a:gd name="connsiteX21" fmla="*/ 4876800 w 4914900"/>
              <a:gd name="connsiteY21" fmla="*/ 2527300 h 3860800"/>
              <a:gd name="connsiteX22" fmla="*/ 4914900 w 4914900"/>
              <a:gd name="connsiteY22" fmla="*/ 3860800 h 3860800"/>
              <a:gd name="connsiteX23" fmla="*/ 4584700 w 4914900"/>
              <a:gd name="connsiteY23" fmla="*/ 3695700 h 3860800"/>
              <a:gd name="connsiteX24" fmla="*/ 4572000 w 4914900"/>
              <a:gd name="connsiteY24" fmla="*/ 3721100 h 3860800"/>
              <a:gd name="connsiteX0" fmla="*/ 4842247 w 4931147"/>
              <a:gd name="connsiteY0" fmla="*/ 3879850 h 3917950"/>
              <a:gd name="connsiteX1" fmla="*/ 4600947 w 4931147"/>
              <a:gd name="connsiteY1" fmla="*/ 3790950 h 3917950"/>
              <a:gd name="connsiteX2" fmla="*/ 4562847 w 4931147"/>
              <a:gd name="connsiteY2" fmla="*/ 3067050 h 3917950"/>
              <a:gd name="connsiteX3" fmla="*/ 4131047 w 4931147"/>
              <a:gd name="connsiteY3" fmla="*/ 2228850 h 3917950"/>
              <a:gd name="connsiteX4" fmla="*/ 3775447 w 4931147"/>
              <a:gd name="connsiteY4" fmla="*/ 2012950 h 3917950"/>
              <a:gd name="connsiteX5" fmla="*/ 3559547 w 4931147"/>
              <a:gd name="connsiteY5" fmla="*/ 1974850 h 3917950"/>
              <a:gd name="connsiteX6" fmla="*/ 2492747 w 4931147"/>
              <a:gd name="connsiteY6" fmla="*/ 1733550 h 3917950"/>
              <a:gd name="connsiteX7" fmla="*/ 1692647 w 4931147"/>
              <a:gd name="connsiteY7" fmla="*/ 1657350 h 3917950"/>
              <a:gd name="connsiteX8" fmla="*/ 1159247 w 4931147"/>
              <a:gd name="connsiteY8" fmla="*/ 1543050 h 3917950"/>
              <a:gd name="connsiteX9" fmla="*/ 803647 w 4931147"/>
              <a:gd name="connsiteY9" fmla="*/ 1466850 h 3917950"/>
              <a:gd name="connsiteX10" fmla="*/ 181347 w 4931147"/>
              <a:gd name="connsiteY10" fmla="*/ 908050 h 3917950"/>
              <a:gd name="connsiteX11" fmla="*/ 16247 w 4931147"/>
              <a:gd name="connsiteY11" fmla="*/ 501650 h 3917950"/>
              <a:gd name="connsiteX12" fmla="*/ 0 w 4931147"/>
              <a:gd name="connsiteY12" fmla="*/ 0 h 3917950"/>
              <a:gd name="connsiteX13" fmla="*/ 968747 w 4931147"/>
              <a:gd name="connsiteY13" fmla="*/ 793750 h 3917950"/>
              <a:gd name="connsiteX14" fmla="*/ 1260847 w 4931147"/>
              <a:gd name="connsiteY14" fmla="*/ 1136650 h 3917950"/>
              <a:gd name="connsiteX15" fmla="*/ 1794247 w 4931147"/>
              <a:gd name="connsiteY15" fmla="*/ 1301750 h 3917950"/>
              <a:gd name="connsiteX16" fmla="*/ 2429247 w 4931147"/>
              <a:gd name="connsiteY16" fmla="*/ 1377950 h 3917950"/>
              <a:gd name="connsiteX17" fmla="*/ 3000747 w 4931147"/>
              <a:gd name="connsiteY17" fmla="*/ 1466850 h 3917950"/>
              <a:gd name="connsiteX18" fmla="*/ 3496047 w 4931147"/>
              <a:gd name="connsiteY18" fmla="*/ 1644650 h 3917950"/>
              <a:gd name="connsiteX19" fmla="*/ 3927847 w 4931147"/>
              <a:gd name="connsiteY19" fmla="*/ 1885950 h 3917950"/>
              <a:gd name="connsiteX20" fmla="*/ 4499347 w 4931147"/>
              <a:gd name="connsiteY20" fmla="*/ 2254250 h 3917950"/>
              <a:gd name="connsiteX21" fmla="*/ 4893047 w 4931147"/>
              <a:gd name="connsiteY21" fmla="*/ 2584450 h 3917950"/>
              <a:gd name="connsiteX22" fmla="*/ 4931147 w 4931147"/>
              <a:gd name="connsiteY22" fmla="*/ 3917950 h 3917950"/>
              <a:gd name="connsiteX23" fmla="*/ 4600947 w 4931147"/>
              <a:gd name="connsiteY23" fmla="*/ 3752850 h 3917950"/>
              <a:gd name="connsiteX24" fmla="*/ 4588247 w 4931147"/>
              <a:gd name="connsiteY24" fmla="*/ 3778250 h 391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31147" h="3917950">
                <a:moveTo>
                  <a:pt x="4842247" y="3879850"/>
                </a:moveTo>
                <a:lnTo>
                  <a:pt x="4600947" y="3790950"/>
                </a:lnTo>
                <a:lnTo>
                  <a:pt x="4562847" y="3067050"/>
                </a:lnTo>
                <a:lnTo>
                  <a:pt x="4131047" y="2228850"/>
                </a:lnTo>
                <a:lnTo>
                  <a:pt x="3775447" y="2012950"/>
                </a:lnTo>
                <a:lnTo>
                  <a:pt x="3559547" y="1974850"/>
                </a:lnTo>
                <a:lnTo>
                  <a:pt x="2492747" y="1733550"/>
                </a:lnTo>
                <a:lnTo>
                  <a:pt x="1692647" y="1657350"/>
                </a:lnTo>
                <a:lnTo>
                  <a:pt x="1159247" y="1543050"/>
                </a:lnTo>
                <a:lnTo>
                  <a:pt x="803647" y="1466850"/>
                </a:lnTo>
                <a:lnTo>
                  <a:pt x="181347" y="908050"/>
                </a:lnTo>
                <a:lnTo>
                  <a:pt x="16247" y="501650"/>
                </a:lnTo>
                <a:lnTo>
                  <a:pt x="0" y="0"/>
                </a:lnTo>
                <a:lnTo>
                  <a:pt x="968747" y="793750"/>
                </a:lnTo>
                <a:lnTo>
                  <a:pt x="1260847" y="1136650"/>
                </a:lnTo>
                <a:lnTo>
                  <a:pt x="1794247" y="1301750"/>
                </a:lnTo>
                <a:lnTo>
                  <a:pt x="2429247" y="1377950"/>
                </a:lnTo>
                <a:lnTo>
                  <a:pt x="3000747" y="1466850"/>
                </a:lnTo>
                <a:lnTo>
                  <a:pt x="3496047" y="1644650"/>
                </a:lnTo>
                <a:lnTo>
                  <a:pt x="3927847" y="1885950"/>
                </a:lnTo>
                <a:lnTo>
                  <a:pt x="4499347" y="2254250"/>
                </a:lnTo>
                <a:lnTo>
                  <a:pt x="4893047" y="2584450"/>
                </a:lnTo>
                <a:lnTo>
                  <a:pt x="4931147" y="3917950"/>
                </a:lnTo>
                <a:lnTo>
                  <a:pt x="4600947" y="3752850"/>
                </a:lnTo>
                <a:lnTo>
                  <a:pt x="4588247" y="3778250"/>
                </a:lnTo>
              </a:path>
            </a:pathLst>
          </a:cu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E8D504-A6B1-EB1E-D674-BFF373CDF0AF}"/>
              </a:ext>
            </a:extLst>
          </p:cNvPr>
          <p:cNvSpPr/>
          <p:nvPr/>
        </p:nvSpPr>
        <p:spPr>
          <a:xfrm>
            <a:off x="-187141" y="-59028"/>
            <a:ext cx="7622631" cy="769288"/>
          </a:xfrm>
          <a:prstGeom prst="rect">
            <a:avLst/>
          </a:prstGeom>
          <a:solidFill>
            <a:srgbClr val="FFFFA7"/>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4585BE15-18E4-ADBF-C1DB-BEA1D9F03A21}"/>
              </a:ext>
            </a:extLst>
          </p:cNvPr>
          <p:cNvSpPr/>
          <p:nvPr/>
        </p:nvSpPr>
        <p:spPr>
          <a:xfrm>
            <a:off x="-241208" y="682984"/>
            <a:ext cx="2459330" cy="1591790"/>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135" name="Freeform: Shape 134">
            <a:extLst>
              <a:ext uri="{FF2B5EF4-FFF2-40B4-BE49-F238E27FC236}">
                <a16:creationId xmlns:a16="http://schemas.microsoft.com/office/drawing/2014/main" id="{05F80227-0EEE-9CAD-23C7-299DCE9F1FA1}"/>
              </a:ext>
            </a:extLst>
          </p:cNvPr>
          <p:cNvSpPr/>
          <p:nvPr/>
        </p:nvSpPr>
        <p:spPr>
          <a:xfrm>
            <a:off x="6093724" y="2320120"/>
            <a:ext cx="805219" cy="1005172"/>
          </a:xfrm>
          <a:custGeom>
            <a:avLst/>
            <a:gdLst>
              <a:gd name="connsiteX0" fmla="*/ 313899 w 832514"/>
              <a:gd name="connsiteY0" fmla="*/ 0 h 996287"/>
              <a:gd name="connsiteX1" fmla="*/ 477672 w 832514"/>
              <a:gd name="connsiteY1" fmla="*/ 20472 h 996287"/>
              <a:gd name="connsiteX2" fmla="*/ 600502 w 832514"/>
              <a:gd name="connsiteY2" fmla="*/ 68239 h 996287"/>
              <a:gd name="connsiteX3" fmla="*/ 730156 w 832514"/>
              <a:gd name="connsiteY3" fmla="*/ 204717 h 996287"/>
              <a:gd name="connsiteX4" fmla="*/ 812042 w 832514"/>
              <a:gd name="connsiteY4" fmla="*/ 354842 h 996287"/>
              <a:gd name="connsiteX5" fmla="*/ 832514 w 832514"/>
              <a:gd name="connsiteY5" fmla="*/ 539087 h 996287"/>
              <a:gd name="connsiteX6" fmla="*/ 791571 w 832514"/>
              <a:gd name="connsiteY6" fmla="*/ 750627 h 996287"/>
              <a:gd name="connsiteX7" fmla="*/ 791571 w 832514"/>
              <a:gd name="connsiteY7" fmla="*/ 962167 h 996287"/>
              <a:gd name="connsiteX8" fmla="*/ 320723 w 832514"/>
              <a:gd name="connsiteY8" fmla="*/ 996287 h 996287"/>
              <a:gd name="connsiteX9" fmla="*/ 320723 w 832514"/>
              <a:gd name="connsiteY9" fmla="*/ 423081 h 996287"/>
              <a:gd name="connsiteX10" fmla="*/ 0 w 832514"/>
              <a:gd name="connsiteY10" fmla="*/ 423081 h 996287"/>
              <a:gd name="connsiteX11" fmla="*/ 0 w 832514"/>
              <a:gd name="connsiteY11" fmla="*/ 143302 h 996287"/>
              <a:gd name="connsiteX0" fmla="*/ 313899 w 832514"/>
              <a:gd name="connsiteY0" fmla="*/ 13647 h 1009934"/>
              <a:gd name="connsiteX1" fmla="*/ 477672 w 832514"/>
              <a:gd name="connsiteY1" fmla="*/ 34119 h 1009934"/>
              <a:gd name="connsiteX2" fmla="*/ 600502 w 832514"/>
              <a:gd name="connsiteY2" fmla="*/ 81886 h 1009934"/>
              <a:gd name="connsiteX3" fmla="*/ 730156 w 832514"/>
              <a:gd name="connsiteY3" fmla="*/ 218364 h 1009934"/>
              <a:gd name="connsiteX4" fmla="*/ 812042 w 832514"/>
              <a:gd name="connsiteY4" fmla="*/ 368489 h 1009934"/>
              <a:gd name="connsiteX5" fmla="*/ 832514 w 832514"/>
              <a:gd name="connsiteY5" fmla="*/ 552734 h 1009934"/>
              <a:gd name="connsiteX6" fmla="*/ 791571 w 832514"/>
              <a:gd name="connsiteY6" fmla="*/ 764274 h 1009934"/>
              <a:gd name="connsiteX7" fmla="*/ 791571 w 832514"/>
              <a:gd name="connsiteY7" fmla="*/ 975814 h 1009934"/>
              <a:gd name="connsiteX8" fmla="*/ 320723 w 832514"/>
              <a:gd name="connsiteY8" fmla="*/ 1009934 h 1009934"/>
              <a:gd name="connsiteX9" fmla="*/ 320723 w 832514"/>
              <a:gd name="connsiteY9" fmla="*/ 436728 h 1009934"/>
              <a:gd name="connsiteX10" fmla="*/ 0 w 832514"/>
              <a:gd name="connsiteY10" fmla="*/ 436728 h 1009934"/>
              <a:gd name="connsiteX11" fmla="*/ 313899 w 832514"/>
              <a:gd name="connsiteY11" fmla="*/ 0 h 1009934"/>
              <a:gd name="connsiteX0" fmla="*/ 313899 w 812042"/>
              <a:gd name="connsiteY0" fmla="*/ 13647 h 1009934"/>
              <a:gd name="connsiteX1" fmla="*/ 477672 w 812042"/>
              <a:gd name="connsiteY1" fmla="*/ 34119 h 1009934"/>
              <a:gd name="connsiteX2" fmla="*/ 600502 w 812042"/>
              <a:gd name="connsiteY2" fmla="*/ 81886 h 1009934"/>
              <a:gd name="connsiteX3" fmla="*/ 730156 w 812042"/>
              <a:gd name="connsiteY3" fmla="*/ 218364 h 1009934"/>
              <a:gd name="connsiteX4" fmla="*/ 812042 w 812042"/>
              <a:gd name="connsiteY4" fmla="*/ 368489 h 1009934"/>
              <a:gd name="connsiteX5" fmla="*/ 805219 w 812042"/>
              <a:gd name="connsiteY5" fmla="*/ 525438 h 1009934"/>
              <a:gd name="connsiteX6" fmla="*/ 791571 w 812042"/>
              <a:gd name="connsiteY6" fmla="*/ 764274 h 1009934"/>
              <a:gd name="connsiteX7" fmla="*/ 791571 w 812042"/>
              <a:gd name="connsiteY7" fmla="*/ 975814 h 1009934"/>
              <a:gd name="connsiteX8" fmla="*/ 320723 w 812042"/>
              <a:gd name="connsiteY8" fmla="*/ 1009934 h 1009934"/>
              <a:gd name="connsiteX9" fmla="*/ 320723 w 812042"/>
              <a:gd name="connsiteY9" fmla="*/ 436728 h 1009934"/>
              <a:gd name="connsiteX10" fmla="*/ 0 w 812042"/>
              <a:gd name="connsiteY10" fmla="*/ 436728 h 1009934"/>
              <a:gd name="connsiteX11" fmla="*/ 313899 w 812042"/>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20723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9934"/>
              <a:gd name="connsiteX1" fmla="*/ 477672 w 805219"/>
              <a:gd name="connsiteY1" fmla="*/ 34119 h 1009934"/>
              <a:gd name="connsiteX2" fmla="*/ 600502 w 805219"/>
              <a:gd name="connsiteY2" fmla="*/ 81886 h 1009934"/>
              <a:gd name="connsiteX3" fmla="*/ 730156 w 805219"/>
              <a:gd name="connsiteY3" fmla="*/ 218364 h 1009934"/>
              <a:gd name="connsiteX4" fmla="*/ 771098 w 805219"/>
              <a:gd name="connsiteY4" fmla="*/ 348017 h 1009934"/>
              <a:gd name="connsiteX5" fmla="*/ 805219 w 805219"/>
              <a:gd name="connsiteY5" fmla="*/ 525438 h 1009934"/>
              <a:gd name="connsiteX6" fmla="*/ 791571 w 805219"/>
              <a:gd name="connsiteY6" fmla="*/ 764274 h 1009934"/>
              <a:gd name="connsiteX7" fmla="*/ 791571 w 805219"/>
              <a:gd name="connsiteY7" fmla="*/ 975814 h 1009934"/>
              <a:gd name="connsiteX8" fmla="*/ 320723 w 805219"/>
              <a:gd name="connsiteY8" fmla="*/ 1009934 h 1009934"/>
              <a:gd name="connsiteX9" fmla="*/ 335010 w 805219"/>
              <a:gd name="connsiteY9" fmla="*/ 436728 h 1009934"/>
              <a:gd name="connsiteX10" fmla="*/ 0 w 805219"/>
              <a:gd name="connsiteY10" fmla="*/ 436728 h 1009934"/>
              <a:gd name="connsiteX11" fmla="*/ 313899 w 805219"/>
              <a:gd name="connsiteY11" fmla="*/ 0 h 1009934"/>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35010 w 805219"/>
              <a:gd name="connsiteY9" fmla="*/ 436728 h 1005172"/>
              <a:gd name="connsiteX10" fmla="*/ 0 w 805219"/>
              <a:gd name="connsiteY10" fmla="*/ 436728 h 1005172"/>
              <a:gd name="connsiteX11" fmla="*/ 313899 w 805219"/>
              <a:gd name="connsiteY11" fmla="*/ 0 h 1005172"/>
              <a:gd name="connsiteX0" fmla="*/ 313899 w 805219"/>
              <a:gd name="connsiteY0" fmla="*/ 13647 h 1005172"/>
              <a:gd name="connsiteX1" fmla="*/ 477672 w 805219"/>
              <a:gd name="connsiteY1" fmla="*/ 34119 h 1005172"/>
              <a:gd name="connsiteX2" fmla="*/ 600502 w 805219"/>
              <a:gd name="connsiteY2" fmla="*/ 81886 h 1005172"/>
              <a:gd name="connsiteX3" fmla="*/ 730156 w 805219"/>
              <a:gd name="connsiteY3" fmla="*/ 218364 h 1005172"/>
              <a:gd name="connsiteX4" fmla="*/ 771098 w 805219"/>
              <a:gd name="connsiteY4" fmla="*/ 348017 h 1005172"/>
              <a:gd name="connsiteX5" fmla="*/ 805219 w 805219"/>
              <a:gd name="connsiteY5" fmla="*/ 525438 h 1005172"/>
              <a:gd name="connsiteX6" fmla="*/ 791571 w 805219"/>
              <a:gd name="connsiteY6" fmla="*/ 764274 h 1005172"/>
              <a:gd name="connsiteX7" fmla="*/ 791571 w 805219"/>
              <a:gd name="connsiteY7" fmla="*/ 975814 h 1005172"/>
              <a:gd name="connsiteX8" fmla="*/ 363586 w 805219"/>
              <a:gd name="connsiteY8" fmla="*/ 1005172 h 1005172"/>
              <a:gd name="connsiteX9" fmla="*/ 325485 w 805219"/>
              <a:gd name="connsiteY9" fmla="*/ 493878 h 1005172"/>
              <a:gd name="connsiteX10" fmla="*/ 0 w 805219"/>
              <a:gd name="connsiteY10" fmla="*/ 436728 h 1005172"/>
              <a:gd name="connsiteX11" fmla="*/ 313899 w 805219"/>
              <a:gd name="connsiteY11" fmla="*/ 0 h 10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219" h="1005172">
                <a:moveTo>
                  <a:pt x="313899" y="13647"/>
                </a:moveTo>
                <a:lnTo>
                  <a:pt x="477672" y="34119"/>
                </a:lnTo>
                <a:lnTo>
                  <a:pt x="600502" y="81886"/>
                </a:lnTo>
                <a:lnTo>
                  <a:pt x="730156" y="218364"/>
                </a:lnTo>
                <a:lnTo>
                  <a:pt x="771098" y="348017"/>
                </a:lnTo>
                <a:lnTo>
                  <a:pt x="805219" y="525438"/>
                </a:lnTo>
                <a:lnTo>
                  <a:pt x="791571" y="764274"/>
                </a:lnTo>
                <a:lnTo>
                  <a:pt x="791571" y="975814"/>
                </a:lnTo>
                <a:lnTo>
                  <a:pt x="363586" y="1005172"/>
                </a:lnTo>
                <a:lnTo>
                  <a:pt x="325485" y="493878"/>
                </a:lnTo>
                <a:lnTo>
                  <a:pt x="0" y="436728"/>
                </a:lnTo>
                <a:cubicBezTo>
                  <a:pt x="0" y="343468"/>
                  <a:pt x="313899" y="93260"/>
                  <a:pt x="313899" y="0"/>
                </a:cubicBezTo>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49" name="Freeform: Shape 48">
            <a:extLst>
              <a:ext uri="{FF2B5EF4-FFF2-40B4-BE49-F238E27FC236}">
                <a16:creationId xmlns:a16="http://schemas.microsoft.com/office/drawing/2014/main" id="{1620A50C-E67F-4BCF-ADAD-D989AA6DCF7B}"/>
              </a:ext>
            </a:extLst>
          </p:cNvPr>
          <p:cNvSpPr/>
          <p:nvPr/>
        </p:nvSpPr>
        <p:spPr>
          <a:xfrm>
            <a:off x="2943544" y="13659"/>
            <a:ext cx="953727" cy="7216148"/>
          </a:xfrm>
          <a:custGeom>
            <a:avLst/>
            <a:gdLst>
              <a:gd name="connsiteX0" fmla="*/ 692150 w 2552700"/>
              <a:gd name="connsiteY0" fmla="*/ 7124700 h 7207250"/>
              <a:gd name="connsiteX1" fmla="*/ 44450 w 2552700"/>
              <a:gd name="connsiteY1" fmla="*/ 7124700 h 7207250"/>
              <a:gd name="connsiteX2" fmla="*/ 0 w 2552700"/>
              <a:gd name="connsiteY2" fmla="*/ 4381500 h 7207250"/>
              <a:gd name="connsiteX3" fmla="*/ 266700 w 2552700"/>
              <a:gd name="connsiteY3" fmla="*/ 3860800 h 7207250"/>
              <a:gd name="connsiteX4" fmla="*/ 400050 w 2552700"/>
              <a:gd name="connsiteY4" fmla="*/ 3651250 h 7207250"/>
              <a:gd name="connsiteX5" fmla="*/ 431800 w 2552700"/>
              <a:gd name="connsiteY5" fmla="*/ 3371850 h 7207250"/>
              <a:gd name="connsiteX6" fmla="*/ 361950 w 2552700"/>
              <a:gd name="connsiteY6" fmla="*/ 3060700 h 7207250"/>
              <a:gd name="connsiteX7" fmla="*/ 292100 w 2552700"/>
              <a:gd name="connsiteY7" fmla="*/ 2895600 h 7207250"/>
              <a:gd name="connsiteX8" fmla="*/ 82550 w 2552700"/>
              <a:gd name="connsiteY8" fmla="*/ 2362200 h 7207250"/>
              <a:gd name="connsiteX9" fmla="*/ 146050 w 2552700"/>
              <a:gd name="connsiteY9" fmla="*/ 1752600 h 7207250"/>
              <a:gd name="connsiteX10" fmla="*/ 222250 w 2552700"/>
              <a:gd name="connsiteY10" fmla="*/ 1352550 h 7207250"/>
              <a:gd name="connsiteX11" fmla="*/ 260350 w 2552700"/>
              <a:gd name="connsiteY11" fmla="*/ 1289050 h 7207250"/>
              <a:gd name="connsiteX12" fmla="*/ 82550 w 2552700"/>
              <a:gd name="connsiteY12" fmla="*/ 0 h 7207250"/>
              <a:gd name="connsiteX13" fmla="*/ 2552700 w 2552700"/>
              <a:gd name="connsiteY13" fmla="*/ 38100 h 7207250"/>
              <a:gd name="connsiteX14" fmla="*/ 2203450 w 2552700"/>
              <a:gd name="connsiteY14" fmla="*/ 1130300 h 7207250"/>
              <a:gd name="connsiteX15" fmla="*/ 2266950 w 2552700"/>
              <a:gd name="connsiteY15" fmla="*/ 2025650 h 7207250"/>
              <a:gd name="connsiteX16" fmla="*/ 2057400 w 2552700"/>
              <a:gd name="connsiteY16" fmla="*/ 3302000 h 7207250"/>
              <a:gd name="connsiteX17" fmla="*/ 1727200 w 2552700"/>
              <a:gd name="connsiteY17" fmla="*/ 4368800 h 7207250"/>
              <a:gd name="connsiteX18" fmla="*/ 1047750 w 2552700"/>
              <a:gd name="connsiteY18" fmla="*/ 4965700 h 7207250"/>
              <a:gd name="connsiteX19" fmla="*/ 958850 w 2552700"/>
              <a:gd name="connsiteY19" fmla="*/ 6464300 h 7207250"/>
              <a:gd name="connsiteX20" fmla="*/ 1174750 w 2552700"/>
              <a:gd name="connsiteY20" fmla="*/ 7207250 h 7207250"/>
              <a:gd name="connsiteX21" fmla="*/ 692150 w 2552700"/>
              <a:gd name="connsiteY21" fmla="*/ 7124700 h 72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2700" h="7207250">
                <a:moveTo>
                  <a:pt x="692150" y="7124700"/>
                </a:moveTo>
                <a:lnTo>
                  <a:pt x="44450" y="7124700"/>
                </a:lnTo>
                <a:lnTo>
                  <a:pt x="0" y="4381500"/>
                </a:lnTo>
                <a:lnTo>
                  <a:pt x="266700" y="3860800"/>
                </a:lnTo>
                <a:lnTo>
                  <a:pt x="400050" y="3651250"/>
                </a:lnTo>
                <a:lnTo>
                  <a:pt x="431800" y="3371850"/>
                </a:lnTo>
                <a:lnTo>
                  <a:pt x="361950" y="3060700"/>
                </a:lnTo>
                <a:lnTo>
                  <a:pt x="292100" y="2895600"/>
                </a:lnTo>
                <a:lnTo>
                  <a:pt x="82550" y="2362200"/>
                </a:lnTo>
                <a:lnTo>
                  <a:pt x="146050" y="1752600"/>
                </a:lnTo>
                <a:lnTo>
                  <a:pt x="222250" y="1352550"/>
                </a:lnTo>
                <a:lnTo>
                  <a:pt x="260350" y="1289050"/>
                </a:lnTo>
                <a:lnTo>
                  <a:pt x="82550" y="0"/>
                </a:lnTo>
                <a:lnTo>
                  <a:pt x="2552700" y="38100"/>
                </a:lnTo>
                <a:lnTo>
                  <a:pt x="2203450" y="1130300"/>
                </a:lnTo>
                <a:lnTo>
                  <a:pt x="2266950" y="2025650"/>
                </a:lnTo>
                <a:lnTo>
                  <a:pt x="2057400" y="3302000"/>
                </a:lnTo>
                <a:lnTo>
                  <a:pt x="1727200" y="4368800"/>
                </a:lnTo>
                <a:lnTo>
                  <a:pt x="1047750" y="4965700"/>
                </a:lnTo>
                <a:lnTo>
                  <a:pt x="958850" y="6464300"/>
                </a:lnTo>
                <a:lnTo>
                  <a:pt x="1174750" y="7207250"/>
                </a:lnTo>
                <a:lnTo>
                  <a:pt x="692150" y="712470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Estuary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4" name="Freeform: Shape 53">
            <a:extLst>
              <a:ext uri="{FF2B5EF4-FFF2-40B4-BE49-F238E27FC236}">
                <a16:creationId xmlns:a16="http://schemas.microsoft.com/office/drawing/2014/main" id="{BC988239-C19D-E2EE-8AD7-A6E589F2D3CD}"/>
              </a:ext>
            </a:extLst>
          </p:cNvPr>
          <p:cNvSpPr/>
          <p:nvPr/>
        </p:nvSpPr>
        <p:spPr>
          <a:xfrm>
            <a:off x="-241208" y="-127467"/>
            <a:ext cx="12496708" cy="557525"/>
          </a:xfrm>
          <a:custGeom>
            <a:avLst/>
            <a:gdLst>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9232900 w 12255500"/>
              <a:gd name="connsiteY39" fmla="*/ 7620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8921750 w 12255500"/>
              <a:gd name="connsiteY38" fmla="*/ 4318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194800 w 12255500"/>
              <a:gd name="connsiteY38" fmla="*/ 63500 h 1371600"/>
              <a:gd name="connsiteX39" fmla="*/ 12230100 w 12255500"/>
              <a:gd name="connsiteY39" fmla="*/ 19050 h 1371600"/>
              <a:gd name="connsiteX0" fmla="*/ 12255500 w 12255500"/>
              <a:gd name="connsiteY0" fmla="*/ 0 h 1371600"/>
              <a:gd name="connsiteX1" fmla="*/ 0 w 12255500"/>
              <a:gd name="connsiteY1" fmla="*/ 0 h 1371600"/>
              <a:gd name="connsiteX2" fmla="*/ 0 w 12255500"/>
              <a:gd name="connsiteY2" fmla="*/ 1320800 h 1371600"/>
              <a:gd name="connsiteX3" fmla="*/ 336550 w 12255500"/>
              <a:gd name="connsiteY3" fmla="*/ 1250950 h 1371600"/>
              <a:gd name="connsiteX4" fmla="*/ 590550 w 12255500"/>
              <a:gd name="connsiteY4" fmla="*/ 1238250 h 1371600"/>
              <a:gd name="connsiteX5" fmla="*/ 863600 w 12255500"/>
              <a:gd name="connsiteY5" fmla="*/ 1327150 h 1371600"/>
              <a:gd name="connsiteX6" fmla="*/ 1136650 w 12255500"/>
              <a:gd name="connsiteY6" fmla="*/ 1282700 h 1371600"/>
              <a:gd name="connsiteX7" fmla="*/ 1403350 w 12255500"/>
              <a:gd name="connsiteY7" fmla="*/ 1238250 h 1371600"/>
              <a:gd name="connsiteX8" fmla="*/ 1727200 w 12255500"/>
              <a:gd name="connsiteY8" fmla="*/ 1295400 h 1371600"/>
              <a:gd name="connsiteX9" fmla="*/ 1987550 w 12255500"/>
              <a:gd name="connsiteY9" fmla="*/ 1371600 h 1371600"/>
              <a:gd name="connsiteX10" fmla="*/ 2292350 w 12255500"/>
              <a:gd name="connsiteY10" fmla="*/ 1314450 h 1371600"/>
              <a:gd name="connsiteX11" fmla="*/ 2527300 w 12255500"/>
              <a:gd name="connsiteY11" fmla="*/ 1250950 h 1371600"/>
              <a:gd name="connsiteX12" fmla="*/ 2584450 w 12255500"/>
              <a:gd name="connsiteY12" fmla="*/ 1250950 h 1371600"/>
              <a:gd name="connsiteX13" fmla="*/ 2705100 w 12255500"/>
              <a:gd name="connsiteY13" fmla="*/ 1295400 h 1371600"/>
              <a:gd name="connsiteX14" fmla="*/ 2908300 w 12255500"/>
              <a:gd name="connsiteY14" fmla="*/ 1352550 h 1371600"/>
              <a:gd name="connsiteX15" fmla="*/ 3206750 w 12255500"/>
              <a:gd name="connsiteY15" fmla="*/ 1352550 h 1371600"/>
              <a:gd name="connsiteX16" fmla="*/ 3397250 w 12255500"/>
              <a:gd name="connsiteY16" fmla="*/ 1276350 h 1371600"/>
              <a:gd name="connsiteX17" fmla="*/ 3670300 w 12255500"/>
              <a:gd name="connsiteY17" fmla="*/ 1155700 h 1371600"/>
              <a:gd name="connsiteX18" fmla="*/ 3943350 w 12255500"/>
              <a:gd name="connsiteY18" fmla="*/ 1143000 h 1371600"/>
              <a:gd name="connsiteX19" fmla="*/ 4089400 w 12255500"/>
              <a:gd name="connsiteY19" fmla="*/ 1168400 h 1371600"/>
              <a:gd name="connsiteX20" fmla="*/ 4121150 w 12255500"/>
              <a:gd name="connsiteY20" fmla="*/ 1187450 h 1371600"/>
              <a:gd name="connsiteX21" fmla="*/ 4311650 w 12255500"/>
              <a:gd name="connsiteY21" fmla="*/ 1225550 h 1371600"/>
              <a:gd name="connsiteX22" fmla="*/ 4667250 w 12255500"/>
              <a:gd name="connsiteY22" fmla="*/ 1238250 h 1371600"/>
              <a:gd name="connsiteX23" fmla="*/ 4876800 w 12255500"/>
              <a:gd name="connsiteY23" fmla="*/ 1206500 h 1371600"/>
              <a:gd name="connsiteX24" fmla="*/ 4965700 w 12255500"/>
              <a:gd name="connsiteY24" fmla="*/ 1193800 h 1371600"/>
              <a:gd name="connsiteX25" fmla="*/ 5219700 w 12255500"/>
              <a:gd name="connsiteY25" fmla="*/ 1143000 h 1371600"/>
              <a:gd name="connsiteX26" fmla="*/ 5251450 w 12255500"/>
              <a:gd name="connsiteY26" fmla="*/ 1143000 h 1371600"/>
              <a:gd name="connsiteX27" fmla="*/ 5327650 w 12255500"/>
              <a:gd name="connsiteY27" fmla="*/ 1162050 h 1371600"/>
              <a:gd name="connsiteX28" fmla="*/ 5645150 w 12255500"/>
              <a:gd name="connsiteY28" fmla="*/ 1244600 h 1371600"/>
              <a:gd name="connsiteX29" fmla="*/ 6140450 w 12255500"/>
              <a:gd name="connsiteY29" fmla="*/ 1238250 h 1371600"/>
              <a:gd name="connsiteX30" fmla="*/ 6515100 w 12255500"/>
              <a:gd name="connsiteY30" fmla="*/ 1149350 h 1371600"/>
              <a:gd name="connsiteX31" fmla="*/ 6896100 w 12255500"/>
              <a:gd name="connsiteY31" fmla="*/ 1200150 h 1371600"/>
              <a:gd name="connsiteX32" fmla="*/ 6953250 w 12255500"/>
              <a:gd name="connsiteY32" fmla="*/ 1200150 h 1371600"/>
              <a:gd name="connsiteX33" fmla="*/ 7194550 w 12255500"/>
              <a:gd name="connsiteY33" fmla="*/ 1200150 h 1371600"/>
              <a:gd name="connsiteX34" fmla="*/ 7696200 w 12255500"/>
              <a:gd name="connsiteY34" fmla="*/ 1073150 h 1371600"/>
              <a:gd name="connsiteX35" fmla="*/ 8083550 w 12255500"/>
              <a:gd name="connsiteY35" fmla="*/ 990600 h 1371600"/>
              <a:gd name="connsiteX36" fmla="*/ 8477250 w 12255500"/>
              <a:gd name="connsiteY36" fmla="*/ 793750 h 1371600"/>
              <a:gd name="connsiteX37" fmla="*/ 8763000 w 12255500"/>
              <a:gd name="connsiteY37" fmla="*/ 590550 h 1371600"/>
              <a:gd name="connsiteX38" fmla="*/ 9213850 w 12255500"/>
              <a:gd name="connsiteY38" fmla="*/ 146050 h 1371600"/>
              <a:gd name="connsiteX39" fmla="*/ 12230100 w 12255500"/>
              <a:gd name="connsiteY39" fmla="*/ 190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55500" h="1371600">
                <a:moveTo>
                  <a:pt x="12255500" y="0"/>
                </a:moveTo>
                <a:lnTo>
                  <a:pt x="0" y="0"/>
                </a:lnTo>
                <a:lnTo>
                  <a:pt x="0" y="1320800"/>
                </a:lnTo>
                <a:lnTo>
                  <a:pt x="336550" y="1250950"/>
                </a:lnTo>
                <a:lnTo>
                  <a:pt x="590550" y="1238250"/>
                </a:lnTo>
                <a:lnTo>
                  <a:pt x="863600" y="1327150"/>
                </a:lnTo>
                <a:lnTo>
                  <a:pt x="1136650" y="1282700"/>
                </a:lnTo>
                <a:lnTo>
                  <a:pt x="1403350" y="1238250"/>
                </a:lnTo>
                <a:lnTo>
                  <a:pt x="1727200" y="1295400"/>
                </a:lnTo>
                <a:lnTo>
                  <a:pt x="1987550" y="1371600"/>
                </a:lnTo>
                <a:lnTo>
                  <a:pt x="2292350" y="1314450"/>
                </a:lnTo>
                <a:lnTo>
                  <a:pt x="2527300" y="1250950"/>
                </a:lnTo>
                <a:lnTo>
                  <a:pt x="2584450" y="1250950"/>
                </a:lnTo>
                <a:lnTo>
                  <a:pt x="2705100" y="1295400"/>
                </a:lnTo>
                <a:lnTo>
                  <a:pt x="2908300" y="1352550"/>
                </a:lnTo>
                <a:lnTo>
                  <a:pt x="3206750" y="1352550"/>
                </a:lnTo>
                <a:lnTo>
                  <a:pt x="3397250" y="1276350"/>
                </a:lnTo>
                <a:lnTo>
                  <a:pt x="3670300" y="1155700"/>
                </a:lnTo>
                <a:lnTo>
                  <a:pt x="3943350" y="1143000"/>
                </a:lnTo>
                <a:cubicBezTo>
                  <a:pt x="4056645" y="1150553"/>
                  <a:pt x="4008806" y="1138177"/>
                  <a:pt x="4089400" y="1168400"/>
                </a:cubicBezTo>
                <a:lnTo>
                  <a:pt x="4121150" y="1187450"/>
                </a:lnTo>
                <a:lnTo>
                  <a:pt x="4311650" y="1225550"/>
                </a:lnTo>
                <a:lnTo>
                  <a:pt x="4667250" y="1238250"/>
                </a:lnTo>
                <a:lnTo>
                  <a:pt x="4876800" y="1206500"/>
                </a:lnTo>
                <a:lnTo>
                  <a:pt x="4965700" y="1193800"/>
                </a:lnTo>
                <a:lnTo>
                  <a:pt x="5219700" y="1143000"/>
                </a:lnTo>
                <a:lnTo>
                  <a:pt x="5251450" y="1143000"/>
                </a:lnTo>
                <a:lnTo>
                  <a:pt x="5327650" y="1162050"/>
                </a:lnTo>
                <a:lnTo>
                  <a:pt x="5645150" y="1244600"/>
                </a:lnTo>
                <a:lnTo>
                  <a:pt x="6140450" y="1238250"/>
                </a:lnTo>
                <a:lnTo>
                  <a:pt x="6515100" y="1149350"/>
                </a:lnTo>
                <a:lnTo>
                  <a:pt x="6896100" y="1200150"/>
                </a:lnTo>
                <a:lnTo>
                  <a:pt x="6953250" y="1200150"/>
                </a:lnTo>
                <a:lnTo>
                  <a:pt x="7194550" y="1200150"/>
                </a:lnTo>
                <a:lnTo>
                  <a:pt x="7696200" y="1073150"/>
                </a:lnTo>
                <a:lnTo>
                  <a:pt x="8083550" y="990600"/>
                </a:lnTo>
                <a:lnTo>
                  <a:pt x="8477250" y="793750"/>
                </a:lnTo>
                <a:lnTo>
                  <a:pt x="8763000" y="590550"/>
                </a:lnTo>
                <a:lnTo>
                  <a:pt x="9213850" y="146050"/>
                </a:lnTo>
                <a:cubicBezTo>
                  <a:pt x="9317567" y="27517"/>
                  <a:pt x="12126383" y="137583"/>
                  <a:pt x="12230100" y="19050"/>
                </a:cubicBezTo>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Ocean</a:t>
            </a:r>
          </a:p>
        </p:txBody>
      </p:sp>
      <p:grpSp>
        <p:nvGrpSpPr>
          <p:cNvPr id="4" name="Group 3">
            <a:extLst>
              <a:ext uri="{FF2B5EF4-FFF2-40B4-BE49-F238E27FC236}">
                <a16:creationId xmlns:a16="http://schemas.microsoft.com/office/drawing/2014/main" id="{8BF307EF-BA0C-73E2-E999-9FEC1EC1AF37}"/>
              </a:ext>
            </a:extLst>
          </p:cNvPr>
          <p:cNvGrpSpPr/>
          <p:nvPr/>
        </p:nvGrpSpPr>
        <p:grpSpPr>
          <a:xfrm>
            <a:off x="3819922" y="2340703"/>
            <a:ext cx="2600462" cy="466922"/>
            <a:chOff x="-165100" y="6205323"/>
            <a:chExt cx="12372182" cy="466922"/>
          </a:xfrm>
        </p:grpSpPr>
        <p:sp>
          <p:nvSpPr>
            <p:cNvPr id="5" name="Rectangle 4">
              <a:extLst>
                <a:ext uri="{FF2B5EF4-FFF2-40B4-BE49-F238E27FC236}">
                  <a16:creationId xmlns:a16="http://schemas.microsoft.com/office/drawing/2014/main" id="{4809E38F-0455-5963-60BF-11E1FDC5AB0D}"/>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C58094-02EC-07FB-0369-B716CE1431FD}"/>
                </a:ext>
              </a:extLst>
            </p:cNvPr>
            <p:cNvCxnSpPr>
              <a:cxnSpLocks/>
              <a:stCxn id="5" idx="1"/>
              <a:endCxn id="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158" name="TextBox 157">
            <a:extLst>
              <a:ext uri="{FF2B5EF4-FFF2-40B4-BE49-F238E27FC236}">
                <a16:creationId xmlns:a16="http://schemas.microsoft.com/office/drawing/2014/main" id="{32E33266-7FDD-F5FD-E406-D581792F39C1}"/>
              </a:ext>
            </a:extLst>
          </p:cNvPr>
          <p:cNvSpPr txBox="1"/>
          <p:nvPr/>
        </p:nvSpPr>
        <p:spPr>
          <a:xfrm>
            <a:off x="4508207" y="1300000"/>
            <a:ext cx="1050801" cy="430887"/>
          </a:xfrm>
          <a:prstGeom prst="rect">
            <a:avLst/>
          </a:prstGeom>
          <a:noFill/>
        </p:spPr>
        <p:txBody>
          <a:bodyPr wrap="square" rtlCol="0">
            <a:spAutoFit/>
          </a:bodyPr>
          <a:lstStyle/>
          <a:p>
            <a:r>
              <a:rPr lang="en-GB" sz="1100" dirty="0"/>
              <a:t>High Hazard site </a:t>
            </a:r>
          </a:p>
        </p:txBody>
      </p:sp>
      <p:sp>
        <p:nvSpPr>
          <p:cNvPr id="166" name="Title 1">
            <a:extLst>
              <a:ext uri="{FF2B5EF4-FFF2-40B4-BE49-F238E27FC236}">
                <a16:creationId xmlns:a16="http://schemas.microsoft.com/office/drawing/2014/main" id="{F80D3D7A-8EE4-2E05-BAE8-D3D1ACC20DB2}"/>
              </a:ext>
            </a:extLst>
          </p:cNvPr>
          <p:cNvSpPr>
            <a:spLocks noGrp="1"/>
          </p:cNvSpPr>
          <p:nvPr>
            <p:ph type="title"/>
          </p:nvPr>
        </p:nvSpPr>
        <p:spPr>
          <a:xfrm>
            <a:off x="8537753" y="-79407"/>
            <a:ext cx="3669329" cy="731090"/>
          </a:xfrm>
        </p:spPr>
        <p:txBody>
          <a:bodyPr>
            <a:normAutofit fontScale="90000"/>
          </a:bodyPr>
          <a:lstStyle/>
          <a:p>
            <a:r>
              <a:rPr lang="en-GB" sz="2800" dirty="0">
                <a:solidFill>
                  <a:schemeClr val="bg1"/>
                </a:solidFill>
              </a:rPr>
              <a:t>Secondary Hazard: Tsunami</a:t>
            </a:r>
          </a:p>
        </p:txBody>
      </p:sp>
      <p:sp>
        <p:nvSpPr>
          <p:cNvPr id="147" name="Freeform: Shape 146">
            <a:extLst>
              <a:ext uri="{FF2B5EF4-FFF2-40B4-BE49-F238E27FC236}">
                <a16:creationId xmlns:a16="http://schemas.microsoft.com/office/drawing/2014/main" id="{93186264-8F3B-4870-7FEA-F76AE613DF5E}"/>
              </a:ext>
            </a:extLst>
          </p:cNvPr>
          <p:cNvSpPr/>
          <p:nvPr/>
        </p:nvSpPr>
        <p:spPr>
          <a:xfrm>
            <a:off x="3485745" y="3756564"/>
            <a:ext cx="8706255" cy="3188409"/>
          </a:xfrm>
          <a:custGeom>
            <a:avLst/>
            <a:gdLst>
              <a:gd name="connsiteX0" fmla="*/ 8511702 w 8706255"/>
              <a:gd name="connsiteY0" fmla="*/ 3570051 h 3579779"/>
              <a:gd name="connsiteX1" fmla="*/ 8171234 w 8706255"/>
              <a:gd name="connsiteY1" fmla="*/ 1828800 h 3579779"/>
              <a:gd name="connsiteX2" fmla="*/ 7966953 w 8706255"/>
              <a:gd name="connsiteY2" fmla="*/ 1274324 h 3579779"/>
              <a:gd name="connsiteX3" fmla="*/ 7276290 w 8706255"/>
              <a:gd name="connsiteY3" fmla="*/ 1001949 h 3579779"/>
              <a:gd name="connsiteX4" fmla="*/ 6760724 w 8706255"/>
              <a:gd name="connsiteY4" fmla="*/ 914400 h 3579779"/>
              <a:gd name="connsiteX5" fmla="*/ 6011694 w 8706255"/>
              <a:gd name="connsiteY5" fmla="*/ 963039 h 3579779"/>
              <a:gd name="connsiteX6" fmla="*/ 4854102 w 8706255"/>
              <a:gd name="connsiteY6" fmla="*/ 865762 h 3579779"/>
              <a:gd name="connsiteX7" fmla="*/ 4095345 w 8706255"/>
              <a:gd name="connsiteY7" fmla="*/ 875490 h 3579779"/>
              <a:gd name="connsiteX8" fmla="*/ 3715966 w 8706255"/>
              <a:gd name="connsiteY8" fmla="*/ 933856 h 3579779"/>
              <a:gd name="connsiteX9" fmla="*/ 2208179 w 8706255"/>
              <a:gd name="connsiteY9" fmla="*/ 953311 h 3579779"/>
              <a:gd name="connsiteX10" fmla="*/ 1342417 w 8706255"/>
              <a:gd name="connsiteY10" fmla="*/ 457200 h 3579779"/>
              <a:gd name="connsiteX11" fmla="*/ 0 w 8706255"/>
              <a:gd name="connsiteY11" fmla="*/ 914400 h 3579779"/>
              <a:gd name="connsiteX12" fmla="*/ 175098 w 8706255"/>
              <a:gd name="connsiteY12" fmla="*/ 204281 h 3579779"/>
              <a:gd name="connsiteX13" fmla="*/ 311285 w 8706255"/>
              <a:gd name="connsiteY13" fmla="*/ 194553 h 3579779"/>
              <a:gd name="connsiteX14" fmla="*/ 1391055 w 8706255"/>
              <a:gd name="connsiteY14" fmla="*/ 0 h 3579779"/>
              <a:gd name="connsiteX15" fmla="*/ 2383277 w 8706255"/>
              <a:gd name="connsiteY15" fmla="*/ 466928 h 3579779"/>
              <a:gd name="connsiteX16" fmla="*/ 6731541 w 8706255"/>
              <a:gd name="connsiteY16" fmla="*/ 476656 h 3579779"/>
              <a:gd name="connsiteX17" fmla="*/ 7616758 w 8706255"/>
              <a:gd name="connsiteY17" fmla="*/ 719847 h 3579779"/>
              <a:gd name="connsiteX18" fmla="*/ 8268511 w 8706255"/>
              <a:gd name="connsiteY18" fmla="*/ 1206230 h 3579779"/>
              <a:gd name="connsiteX19" fmla="*/ 8521430 w 8706255"/>
              <a:gd name="connsiteY19" fmla="*/ 2023353 h 3579779"/>
              <a:gd name="connsiteX20" fmla="*/ 8706255 w 8706255"/>
              <a:gd name="connsiteY20" fmla="*/ 3579779 h 35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06255" h="3579779">
                <a:moveTo>
                  <a:pt x="8511702" y="3570051"/>
                </a:moveTo>
                <a:lnTo>
                  <a:pt x="8171234" y="1828800"/>
                </a:lnTo>
                <a:lnTo>
                  <a:pt x="7966953" y="1274324"/>
                </a:lnTo>
                <a:lnTo>
                  <a:pt x="7276290" y="1001949"/>
                </a:lnTo>
                <a:lnTo>
                  <a:pt x="6760724" y="914400"/>
                </a:lnTo>
                <a:lnTo>
                  <a:pt x="6011694" y="963039"/>
                </a:lnTo>
                <a:lnTo>
                  <a:pt x="4854102" y="865762"/>
                </a:lnTo>
                <a:lnTo>
                  <a:pt x="4095345" y="875490"/>
                </a:lnTo>
                <a:lnTo>
                  <a:pt x="3715966" y="933856"/>
                </a:lnTo>
                <a:lnTo>
                  <a:pt x="2208179" y="953311"/>
                </a:lnTo>
                <a:lnTo>
                  <a:pt x="1342417" y="457200"/>
                </a:lnTo>
                <a:lnTo>
                  <a:pt x="0" y="914400"/>
                </a:lnTo>
                <a:lnTo>
                  <a:pt x="175098" y="204281"/>
                </a:lnTo>
                <a:lnTo>
                  <a:pt x="311285" y="194553"/>
                </a:lnTo>
                <a:lnTo>
                  <a:pt x="1391055" y="0"/>
                </a:lnTo>
                <a:lnTo>
                  <a:pt x="2383277" y="466928"/>
                </a:lnTo>
                <a:lnTo>
                  <a:pt x="6731541" y="476656"/>
                </a:lnTo>
                <a:lnTo>
                  <a:pt x="7616758" y="719847"/>
                </a:lnTo>
                <a:lnTo>
                  <a:pt x="8268511" y="1206230"/>
                </a:lnTo>
                <a:lnTo>
                  <a:pt x="8521430" y="2023353"/>
                </a:lnTo>
                <a:lnTo>
                  <a:pt x="8706255" y="3579779"/>
                </a:lnTo>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CFB7DC34-A8BC-74E2-961F-9C66F073D498}"/>
              </a:ext>
            </a:extLst>
          </p:cNvPr>
          <p:cNvGrpSpPr/>
          <p:nvPr/>
        </p:nvGrpSpPr>
        <p:grpSpPr>
          <a:xfrm>
            <a:off x="6429910" y="2787550"/>
            <a:ext cx="466922" cy="1131500"/>
            <a:chOff x="6429910" y="2787550"/>
            <a:chExt cx="466922" cy="4070450"/>
          </a:xfrm>
        </p:grpSpPr>
        <p:sp>
          <p:nvSpPr>
            <p:cNvPr id="107" name="Rectangle 106">
              <a:extLst>
                <a:ext uri="{FF2B5EF4-FFF2-40B4-BE49-F238E27FC236}">
                  <a16:creationId xmlns:a16="http://schemas.microsoft.com/office/drawing/2014/main" id="{90AEA927-EF25-038A-8413-57413D29C23F}"/>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517FCA76-3F4F-9860-A826-EF0D7C162EE6}"/>
                </a:ext>
              </a:extLst>
            </p:cNvPr>
            <p:cNvCxnSpPr>
              <a:cxnSpLocks/>
              <a:stCxn id="139" idx="2"/>
              <a:endCxn id="107"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145" name="Group 144">
            <a:extLst>
              <a:ext uri="{FF2B5EF4-FFF2-40B4-BE49-F238E27FC236}">
                <a16:creationId xmlns:a16="http://schemas.microsoft.com/office/drawing/2014/main" id="{86775AF3-EF10-DD38-401E-8982BD456A2A}"/>
              </a:ext>
            </a:extLst>
          </p:cNvPr>
          <p:cNvGrpSpPr/>
          <p:nvPr/>
        </p:nvGrpSpPr>
        <p:grpSpPr>
          <a:xfrm>
            <a:off x="7215002" y="4719029"/>
            <a:ext cx="3004457" cy="1157153"/>
            <a:chOff x="7843890" y="5379432"/>
            <a:chExt cx="3004457" cy="1157153"/>
          </a:xfrm>
        </p:grpSpPr>
        <p:sp>
          <p:nvSpPr>
            <p:cNvPr id="119" name="Cube 118">
              <a:extLst>
                <a:ext uri="{FF2B5EF4-FFF2-40B4-BE49-F238E27FC236}">
                  <a16:creationId xmlns:a16="http://schemas.microsoft.com/office/drawing/2014/main" id="{F01EB38D-B95B-3E35-53AE-785A9A0CF5C1}"/>
                </a:ext>
              </a:extLst>
            </p:cNvPr>
            <p:cNvSpPr/>
            <p:nvPr/>
          </p:nvSpPr>
          <p:spPr>
            <a:xfrm>
              <a:off x="7843890" y="5464175"/>
              <a:ext cx="3004457" cy="1072410"/>
            </a:xfrm>
            <a:prstGeom prst="cub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4A821AAE-E5A0-26E0-2393-E81924338BC4}"/>
                </a:ext>
              </a:extLst>
            </p:cNvPr>
            <p:cNvSpPr/>
            <p:nvPr/>
          </p:nvSpPr>
          <p:spPr>
            <a:xfrm>
              <a:off x="8060527" y="5947715"/>
              <a:ext cx="2320076" cy="5505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22" name="Straight Connector 121">
              <a:extLst>
                <a:ext uri="{FF2B5EF4-FFF2-40B4-BE49-F238E27FC236}">
                  <a16:creationId xmlns:a16="http://schemas.microsoft.com/office/drawing/2014/main" id="{6EC5B97C-E9B2-DF25-02D1-D4759C1C7F55}"/>
                </a:ext>
              </a:extLst>
            </p:cNvPr>
            <p:cNvCxnSpPr>
              <a:cxnSpLocks/>
              <a:endCxn id="120" idx="3"/>
            </p:cNvCxnSpPr>
            <p:nvPr/>
          </p:nvCxnSpPr>
          <p:spPr>
            <a:xfrm>
              <a:off x="8060527" y="622029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D4B76C6-12FB-BD20-97E1-70A5C5095122}"/>
                </a:ext>
              </a:extLst>
            </p:cNvPr>
            <p:cNvCxnSpPr/>
            <p:nvPr/>
          </p:nvCxnSpPr>
          <p:spPr>
            <a:xfrm>
              <a:off x="8060527" y="6370765"/>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3E68733-675A-61E2-27C5-1FE5FC44C369}"/>
                </a:ext>
              </a:extLst>
            </p:cNvPr>
            <p:cNvCxnSpPr/>
            <p:nvPr/>
          </p:nvCxnSpPr>
          <p:spPr>
            <a:xfrm>
              <a:off x="8059441" y="6066919"/>
              <a:ext cx="2320076" cy="2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B346B60-5292-17C5-EBFE-32AC0C715861}"/>
                </a:ext>
              </a:extLst>
            </p:cNvPr>
            <p:cNvSpPr txBox="1"/>
            <p:nvPr/>
          </p:nvSpPr>
          <p:spPr>
            <a:xfrm>
              <a:off x="8505170" y="5379432"/>
              <a:ext cx="1430789" cy="369332"/>
            </a:xfrm>
            <a:prstGeom prst="rect">
              <a:avLst/>
            </a:prstGeom>
            <a:noFill/>
          </p:spPr>
          <p:txBody>
            <a:bodyPr wrap="square" rtlCol="0">
              <a:spAutoFit/>
            </a:bodyPr>
            <a:lstStyle/>
            <a:p>
              <a:r>
                <a:rPr lang="en-GB" dirty="0"/>
                <a:t>Fire Station </a:t>
              </a:r>
            </a:p>
          </p:txBody>
        </p:sp>
      </p:grpSp>
      <p:sp>
        <p:nvSpPr>
          <p:cNvPr id="139" name="Arc 138">
            <a:extLst>
              <a:ext uri="{FF2B5EF4-FFF2-40B4-BE49-F238E27FC236}">
                <a16:creationId xmlns:a16="http://schemas.microsoft.com/office/drawing/2014/main" id="{969BA40E-D631-70F5-E3A0-F8C9804D0032}"/>
              </a:ext>
            </a:extLst>
          </p:cNvPr>
          <p:cNvSpPr/>
          <p:nvPr/>
        </p:nvSpPr>
        <p:spPr>
          <a:xfrm>
            <a:off x="6193705" y="2574164"/>
            <a:ext cx="460140" cy="426772"/>
          </a:xfrm>
          <a:prstGeom prst="arc">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1" name="Rectangle 160">
            <a:extLst>
              <a:ext uri="{FF2B5EF4-FFF2-40B4-BE49-F238E27FC236}">
                <a16:creationId xmlns:a16="http://schemas.microsoft.com/office/drawing/2014/main" id="{6FD3D1E1-1571-1C56-E160-F4017099ABDA}"/>
              </a:ext>
            </a:extLst>
          </p:cNvPr>
          <p:cNvSpPr/>
          <p:nvPr/>
        </p:nvSpPr>
        <p:spPr>
          <a:xfrm>
            <a:off x="840612" y="2062463"/>
            <a:ext cx="1331620" cy="475196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sp>
        <p:nvSpPr>
          <p:cNvPr id="221" name="Rectangle 220">
            <a:extLst>
              <a:ext uri="{FF2B5EF4-FFF2-40B4-BE49-F238E27FC236}">
                <a16:creationId xmlns:a16="http://schemas.microsoft.com/office/drawing/2014/main" id="{75C136CB-662F-384D-716A-639D1BC4A5F4}"/>
              </a:ext>
            </a:extLst>
          </p:cNvPr>
          <p:cNvSpPr/>
          <p:nvPr/>
        </p:nvSpPr>
        <p:spPr>
          <a:xfrm rot="5400000">
            <a:off x="-321863" y="899987"/>
            <a:ext cx="1331620" cy="99333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ndParaRPr>
          </a:p>
        </p:txBody>
      </p:sp>
      <p:grpSp>
        <p:nvGrpSpPr>
          <p:cNvPr id="222" name="Group 221">
            <a:extLst>
              <a:ext uri="{FF2B5EF4-FFF2-40B4-BE49-F238E27FC236}">
                <a16:creationId xmlns:a16="http://schemas.microsoft.com/office/drawing/2014/main" id="{03641EEA-7E48-9C7C-2A89-25EB5B1C60DE}"/>
              </a:ext>
            </a:extLst>
          </p:cNvPr>
          <p:cNvGrpSpPr/>
          <p:nvPr/>
        </p:nvGrpSpPr>
        <p:grpSpPr>
          <a:xfrm>
            <a:off x="-124494" y="4741537"/>
            <a:ext cx="993333" cy="466922"/>
            <a:chOff x="-165100" y="6205323"/>
            <a:chExt cx="12372182" cy="466922"/>
          </a:xfrm>
        </p:grpSpPr>
        <p:sp>
          <p:nvSpPr>
            <p:cNvPr id="223" name="Rectangle 222">
              <a:extLst>
                <a:ext uri="{FF2B5EF4-FFF2-40B4-BE49-F238E27FC236}">
                  <a16:creationId xmlns:a16="http://schemas.microsoft.com/office/drawing/2014/main" id="{06C39A71-D020-F9DB-E200-67BA034615BC}"/>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4" name="Straight Connector 223">
              <a:extLst>
                <a:ext uri="{FF2B5EF4-FFF2-40B4-BE49-F238E27FC236}">
                  <a16:creationId xmlns:a16="http://schemas.microsoft.com/office/drawing/2014/main" id="{AC3FC7A8-AE9F-6D00-92AD-D5DF5426B558}"/>
                </a:ext>
              </a:extLst>
            </p:cNvPr>
            <p:cNvCxnSpPr>
              <a:cxnSpLocks/>
              <a:stCxn id="223" idx="1"/>
              <a:endCxn id="223"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2" name="Group 231">
            <a:extLst>
              <a:ext uri="{FF2B5EF4-FFF2-40B4-BE49-F238E27FC236}">
                <a16:creationId xmlns:a16="http://schemas.microsoft.com/office/drawing/2014/main" id="{B32ED03D-3F8A-1BA7-8C01-DE0364D699C4}"/>
              </a:ext>
            </a:extLst>
          </p:cNvPr>
          <p:cNvGrpSpPr/>
          <p:nvPr/>
        </p:nvGrpSpPr>
        <p:grpSpPr>
          <a:xfrm>
            <a:off x="1091462" y="2033862"/>
            <a:ext cx="849450" cy="4751969"/>
            <a:chOff x="1043326" y="2062463"/>
            <a:chExt cx="849450" cy="4751969"/>
          </a:xfrm>
        </p:grpSpPr>
        <p:cxnSp>
          <p:nvCxnSpPr>
            <p:cNvPr id="227" name="Straight Connector 226">
              <a:extLst>
                <a:ext uri="{FF2B5EF4-FFF2-40B4-BE49-F238E27FC236}">
                  <a16:creationId xmlns:a16="http://schemas.microsoft.com/office/drawing/2014/main" id="{9E745A0A-5BF8-E631-DAD2-92B522CCC39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D43EFEAC-DE66-0DA3-D1B1-64AC001A2B1C}"/>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0" name="Straight Connector 229">
              <a:extLst>
                <a:ext uri="{FF2B5EF4-FFF2-40B4-BE49-F238E27FC236}">
                  <a16:creationId xmlns:a16="http://schemas.microsoft.com/office/drawing/2014/main" id="{AAD26230-EB74-F392-FDD8-D56CFCBA4441}"/>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1" name="Straight Connector 230">
              <a:extLst>
                <a:ext uri="{FF2B5EF4-FFF2-40B4-BE49-F238E27FC236}">
                  <a16:creationId xmlns:a16="http://schemas.microsoft.com/office/drawing/2014/main" id="{143C6253-D083-E4E4-0D12-784ABC11837B}"/>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33" name="Group 232">
            <a:extLst>
              <a:ext uri="{FF2B5EF4-FFF2-40B4-BE49-F238E27FC236}">
                <a16:creationId xmlns:a16="http://schemas.microsoft.com/office/drawing/2014/main" id="{59834046-F4D5-4FBA-CF91-F10DE29CBF2A}"/>
              </a:ext>
            </a:extLst>
          </p:cNvPr>
          <p:cNvGrpSpPr/>
          <p:nvPr/>
        </p:nvGrpSpPr>
        <p:grpSpPr>
          <a:xfrm rot="16200000">
            <a:off x="-165659" y="788021"/>
            <a:ext cx="849450" cy="1139030"/>
            <a:chOff x="1043326" y="2062463"/>
            <a:chExt cx="849450" cy="4751969"/>
          </a:xfrm>
        </p:grpSpPr>
        <p:cxnSp>
          <p:nvCxnSpPr>
            <p:cNvPr id="234" name="Straight Connector 233">
              <a:extLst>
                <a:ext uri="{FF2B5EF4-FFF2-40B4-BE49-F238E27FC236}">
                  <a16:creationId xmlns:a16="http://schemas.microsoft.com/office/drawing/2014/main" id="{223872F1-9756-F676-C7E4-344CCB784F28}"/>
                </a:ext>
              </a:extLst>
            </p:cNvPr>
            <p:cNvCxnSpPr>
              <a:cxnSpLocks/>
            </p:cNvCxnSpPr>
            <p:nvPr/>
          </p:nvCxnSpPr>
          <p:spPr>
            <a:xfrm>
              <a:off x="1043326"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5" name="Straight Connector 234">
              <a:extLst>
                <a:ext uri="{FF2B5EF4-FFF2-40B4-BE49-F238E27FC236}">
                  <a16:creationId xmlns:a16="http://schemas.microsoft.com/office/drawing/2014/main" id="{00BA816D-5D2C-22D4-3F43-7B196D5AF012}"/>
                </a:ext>
              </a:extLst>
            </p:cNvPr>
            <p:cNvCxnSpPr>
              <a:cxnSpLocks/>
            </p:cNvCxnSpPr>
            <p:nvPr/>
          </p:nvCxnSpPr>
          <p:spPr>
            <a:xfrm>
              <a:off x="1309609"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4649AA4C-9D73-CB1B-E3D8-DF2C07ACDA70}"/>
                </a:ext>
              </a:extLst>
            </p:cNvPr>
            <p:cNvCxnSpPr>
              <a:cxnSpLocks/>
            </p:cNvCxnSpPr>
            <p:nvPr/>
          </p:nvCxnSpPr>
          <p:spPr>
            <a:xfrm>
              <a:off x="1577435" y="2062463"/>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39BE8501-D248-7E87-9551-D1C93F20D979}"/>
                </a:ext>
              </a:extLst>
            </p:cNvPr>
            <p:cNvCxnSpPr>
              <a:cxnSpLocks/>
            </p:cNvCxnSpPr>
            <p:nvPr/>
          </p:nvCxnSpPr>
          <p:spPr>
            <a:xfrm>
              <a:off x="1881722" y="2090950"/>
              <a:ext cx="11054" cy="4723482"/>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284" name="Cylinder 283">
            <a:extLst>
              <a:ext uri="{FF2B5EF4-FFF2-40B4-BE49-F238E27FC236}">
                <a16:creationId xmlns:a16="http://schemas.microsoft.com/office/drawing/2014/main" id="{639662E1-C967-CED2-8ABC-BFFBB3F9E74A}"/>
              </a:ext>
            </a:extLst>
          </p:cNvPr>
          <p:cNvSpPr/>
          <p:nvPr/>
        </p:nvSpPr>
        <p:spPr>
          <a:xfrm>
            <a:off x="10772937" y="1313543"/>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Cylinder 284">
            <a:extLst>
              <a:ext uri="{FF2B5EF4-FFF2-40B4-BE49-F238E27FC236}">
                <a16:creationId xmlns:a16="http://schemas.microsoft.com/office/drawing/2014/main" id="{64C6ACDF-47AF-F2F7-1E9A-2D5D1AE57CC5}"/>
              </a:ext>
            </a:extLst>
          </p:cNvPr>
          <p:cNvSpPr/>
          <p:nvPr/>
        </p:nvSpPr>
        <p:spPr>
          <a:xfrm>
            <a:off x="9898021" y="1001867"/>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ylinder 285">
            <a:extLst>
              <a:ext uri="{FF2B5EF4-FFF2-40B4-BE49-F238E27FC236}">
                <a16:creationId xmlns:a16="http://schemas.microsoft.com/office/drawing/2014/main" id="{F830FE50-5C76-B3C0-4C32-A1C54987A478}"/>
              </a:ext>
            </a:extLst>
          </p:cNvPr>
          <p:cNvSpPr/>
          <p:nvPr/>
        </p:nvSpPr>
        <p:spPr>
          <a:xfrm rot="15273196">
            <a:off x="8628228" y="1323126"/>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ylinder 286">
            <a:extLst>
              <a:ext uri="{FF2B5EF4-FFF2-40B4-BE49-F238E27FC236}">
                <a16:creationId xmlns:a16="http://schemas.microsoft.com/office/drawing/2014/main" id="{B0ABDA4B-0E98-264A-9378-61C46F6AB6B7}"/>
              </a:ext>
            </a:extLst>
          </p:cNvPr>
          <p:cNvSpPr/>
          <p:nvPr/>
        </p:nvSpPr>
        <p:spPr>
          <a:xfrm>
            <a:off x="8062356" y="347379"/>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ylinder 287">
            <a:extLst>
              <a:ext uri="{FF2B5EF4-FFF2-40B4-BE49-F238E27FC236}">
                <a16:creationId xmlns:a16="http://schemas.microsoft.com/office/drawing/2014/main" id="{D22486CC-75A6-E022-C24C-1C067B3B08DB}"/>
              </a:ext>
            </a:extLst>
          </p:cNvPr>
          <p:cNvSpPr/>
          <p:nvPr/>
        </p:nvSpPr>
        <p:spPr>
          <a:xfrm rot="14719848">
            <a:off x="7018486" y="536906"/>
            <a:ext cx="144755" cy="1468043"/>
          </a:xfrm>
          <a:prstGeom prst="can">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1A309658-42B4-5408-FFD4-CF0D4DD59D1C}"/>
              </a:ext>
            </a:extLst>
          </p:cNvPr>
          <p:cNvSpPr/>
          <p:nvPr/>
        </p:nvSpPr>
        <p:spPr>
          <a:xfrm>
            <a:off x="6037943" y="435430"/>
            <a:ext cx="4818743" cy="1959428"/>
          </a:xfrm>
          <a:custGeom>
            <a:avLst/>
            <a:gdLst>
              <a:gd name="connsiteX0" fmla="*/ 4818743 w 4818743"/>
              <a:gd name="connsiteY0" fmla="*/ 1364343 h 1669143"/>
              <a:gd name="connsiteX1" fmla="*/ 3933371 w 4818743"/>
              <a:gd name="connsiteY1" fmla="*/ 1088572 h 1669143"/>
              <a:gd name="connsiteX2" fmla="*/ 3048000 w 4818743"/>
              <a:gd name="connsiteY2" fmla="*/ 1088572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1364343 h 1669143"/>
              <a:gd name="connsiteX1" fmla="*/ 3933371 w 4818743"/>
              <a:gd name="connsiteY1" fmla="*/ 1088572 h 1669143"/>
              <a:gd name="connsiteX2" fmla="*/ 3062514 w 4818743"/>
              <a:gd name="connsiteY2" fmla="*/ 696686 h 1669143"/>
              <a:gd name="connsiteX3" fmla="*/ 2104571 w 4818743"/>
              <a:gd name="connsiteY3" fmla="*/ 420915 h 1669143"/>
              <a:gd name="connsiteX4" fmla="*/ 1494971 w 4818743"/>
              <a:gd name="connsiteY4" fmla="*/ 0 h 1669143"/>
              <a:gd name="connsiteX5" fmla="*/ 0 w 4818743"/>
              <a:gd name="connsiteY5" fmla="*/ 1669143 h 1669143"/>
              <a:gd name="connsiteX0" fmla="*/ 4818743 w 4818743"/>
              <a:gd name="connsiteY0" fmla="*/ 943428 h 1248228"/>
              <a:gd name="connsiteX1" fmla="*/ 3933371 w 4818743"/>
              <a:gd name="connsiteY1" fmla="*/ 667657 h 1248228"/>
              <a:gd name="connsiteX2" fmla="*/ 3062514 w 4818743"/>
              <a:gd name="connsiteY2" fmla="*/ 275771 h 1248228"/>
              <a:gd name="connsiteX3" fmla="*/ 2104571 w 4818743"/>
              <a:gd name="connsiteY3" fmla="*/ 0 h 1248228"/>
              <a:gd name="connsiteX4" fmla="*/ 406400 w 4818743"/>
              <a:gd name="connsiteY4" fmla="*/ 1088571 h 1248228"/>
              <a:gd name="connsiteX5" fmla="*/ 0 w 4818743"/>
              <a:gd name="connsiteY5" fmla="*/ 1248228 h 1248228"/>
              <a:gd name="connsiteX0" fmla="*/ 4818743 w 4818743"/>
              <a:gd name="connsiteY0" fmla="*/ 943428 h 1959428"/>
              <a:gd name="connsiteX1" fmla="*/ 3933371 w 4818743"/>
              <a:gd name="connsiteY1" fmla="*/ 667657 h 1959428"/>
              <a:gd name="connsiteX2" fmla="*/ 1988456 w 4818743"/>
              <a:gd name="connsiteY2" fmla="*/ 1959428 h 1959428"/>
              <a:gd name="connsiteX3" fmla="*/ 2104571 w 4818743"/>
              <a:gd name="connsiteY3" fmla="*/ 0 h 1959428"/>
              <a:gd name="connsiteX4" fmla="*/ 406400 w 4818743"/>
              <a:gd name="connsiteY4" fmla="*/ 1088571 h 1959428"/>
              <a:gd name="connsiteX5" fmla="*/ 0 w 4818743"/>
              <a:gd name="connsiteY5" fmla="*/ 1248228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743" h="1959428">
                <a:moveTo>
                  <a:pt x="4818743" y="943428"/>
                </a:moveTo>
                <a:lnTo>
                  <a:pt x="3933371" y="667657"/>
                </a:lnTo>
                <a:lnTo>
                  <a:pt x="1988456" y="1959428"/>
                </a:lnTo>
                <a:lnTo>
                  <a:pt x="2104571" y="0"/>
                </a:lnTo>
                <a:lnTo>
                  <a:pt x="406400" y="1088571"/>
                </a:lnTo>
                <a:lnTo>
                  <a:pt x="0" y="1248228"/>
                </a:ln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TextBox 291">
            <a:extLst>
              <a:ext uri="{FF2B5EF4-FFF2-40B4-BE49-F238E27FC236}">
                <a16:creationId xmlns:a16="http://schemas.microsoft.com/office/drawing/2014/main" id="{C43B31D6-104E-218F-3224-D5159D1E4CDC}"/>
              </a:ext>
            </a:extLst>
          </p:cNvPr>
          <p:cNvSpPr txBox="1"/>
          <p:nvPr/>
        </p:nvSpPr>
        <p:spPr>
          <a:xfrm>
            <a:off x="6398523" y="1321155"/>
            <a:ext cx="1539406" cy="369332"/>
          </a:xfrm>
          <a:prstGeom prst="rect">
            <a:avLst/>
          </a:prstGeom>
          <a:noFill/>
        </p:spPr>
        <p:txBody>
          <a:bodyPr wrap="square" rtlCol="0">
            <a:spAutoFit/>
          </a:bodyPr>
          <a:lstStyle/>
          <a:p>
            <a:r>
              <a:rPr lang="en-GB" dirty="0"/>
              <a:t>Electric pylons</a:t>
            </a:r>
          </a:p>
        </p:txBody>
      </p:sp>
      <p:sp>
        <p:nvSpPr>
          <p:cNvPr id="293" name="TextBox 292">
            <a:extLst>
              <a:ext uri="{FF2B5EF4-FFF2-40B4-BE49-F238E27FC236}">
                <a16:creationId xmlns:a16="http://schemas.microsoft.com/office/drawing/2014/main" id="{AF45C615-F0C1-9227-C635-F167D57D38EE}"/>
              </a:ext>
            </a:extLst>
          </p:cNvPr>
          <p:cNvSpPr txBox="1"/>
          <p:nvPr/>
        </p:nvSpPr>
        <p:spPr>
          <a:xfrm>
            <a:off x="2906628" y="2739170"/>
            <a:ext cx="1539406" cy="369332"/>
          </a:xfrm>
          <a:prstGeom prst="rect">
            <a:avLst/>
          </a:prstGeom>
          <a:noFill/>
        </p:spPr>
        <p:txBody>
          <a:bodyPr wrap="square" rtlCol="0">
            <a:spAutoFit/>
          </a:bodyPr>
          <a:lstStyle/>
          <a:p>
            <a:r>
              <a:rPr lang="en-GB" dirty="0"/>
              <a:t>Bridge 1</a:t>
            </a:r>
          </a:p>
        </p:txBody>
      </p:sp>
      <p:sp>
        <p:nvSpPr>
          <p:cNvPr id="294" name="TextBox 293">
            <a:extLst>
              <a:ext uri="{FF2B5EF4-FFF2-40B4-BE49-F238E27FC236}">
                <a16:creationId xmlns:a16="http://schemas.microsoft.com/office/drawing/2014/main" id="{8911A903-06A6-7D0B-BEED-707B2CAAAF9C}"/>
              </a:ext>
            </a:extLst>
          </p:cNvPr>
          <p:cNvSpPr txBox="1"/>
          <p:nvPr/>
        </p:nvSpPr>
        <p:spPr>
          <a:xfrm>
            <a:off x="5440707" y="4110994"/>
            <a:ext cx="1539406" cy="369332"/>
          </a:xfrm>
          <a:prstGeom prst="rect">
            <a:avLst/>
          </a:prstGeom>
          <a:noFill/>
        </p:spPr>
        <p:txBody>
          <a:bodyPr wrap="square" rtlCol="0">
            <a:spAutoFit/>
          </a:bodyPr>
          <a:lstStyle/>
          <a:p>
            <a:r>
              <a:rPr lang="en-GB" dirty="0"/>
              <a:t>Bridge 2</a:t>
            </a:r>
          </a:p>
        </p:txBody>
      </p:sp>
      <p:sp>
        <p:nvSpPr>
          <p:cNvPr id="295" name="TextBox 294">
            <a:extLst>
              <a:ext uri="{FF2B5EF4-FFF2-40B4-BE49-F238E27FC236}">
                <a16:creationId xmlns:a16="http://schemas.microsoft.com/office/drawing/2014/main" id="{F89655D5-9ADF-FFB5-4241-E85A96F7BF07}"/>
              </a:ext>
            </a:extLst>
          </p:cNvPr>
          <p:cNvSpPr txBox="1"/>
          <p:nvPr/>
        </p:nvSpPr>
        <p:spPr>
          <a:xfrm>
            <a:off x="1624905" y="745433"/>
            <a:ext cx="1539406" cy="646331"/>
          </a:xfrm>
          <a:prstGeom prst="rect">
            <a:avLst/>
          </a:prstGeom>
          <a:noFill/>
        </p:spPr>
        <p:txBody>
          <a:bodyPr wrap="square" rtlCol="0">
            <a:spAutoFit/>
          </a:bodyPr>
          <a:lstStyle/>
          <a:p>
            <a:r>
              <a:rPr lang="en-GB" dirty="0"/>
              <a:t>Major Motorway</a:t>
            </a:r>
          </a:p>
        </p:txBody>
      </p:sp>
      <p:sp>
        <p:nvSpPr>
          <p:cNvPr id="301" name="Arc 300">
            <a:extLst>
              <a:ext uri="{FF2B5EF4-FFF2-40B4-BE49-F238E27FC236}">
                <a16:creationId xmlns:a16="http://schemas.microsoft.com/office/drawing/2014/main" id="{27C61FCD-D9FA-340A-2F05-ED1E163A509A}"/>
              </a:ext>
            </a:extLst>
          </p:cNvPr>
          <p:cNvSpPr/>
          <p:nvPr/>
        </p:nvSpPr>
        <p:spPr>
          <a:xfrm>
            <a:off x="540317" y="1771207"/>
            <a:ext cx="551144" cy="584486"/>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2" name="Arc 301">
            <a:extLst>
              <a:ext uri="{FF2B5EF4-FFF2-40B4-BE49-F238E27FC236}">
                <a16:creationId xmlns:a16="http://schemas.microsoft.com/office/drawing/2014/main" id="{DB8A4416-39EC-4C76-BA30-B42B71AFAA43}"/>
              </a:ext>
            </a:extLst>
          </p:cNvPr>
          <p:cNvSpPr/>
          <p:nvPr/>
        </p:nvSpPr>
        <p:spPr>
          <a:xfrm>
            <a:off x="282168" y="1504201"/>
            <a:ext cx="1076153" cy="1137814"/>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3" name="Arc 302">
            <a:extLst>
              <a:ext uri="{FF2B5EF4-FFF2-40B4-BE49-F238E27FC236}">
                <a16:creationId xmlns:a16="http://schemas.microsoft.com/office/drawing/2014/main" id="{3C367822-6ABA-B303-2B24-51C71E9C7F46}"/>
              </a:ext>
            </a:extLst>
          </p:cNvPr>
          <p:cNvSpPr/>
          <p:nvPr/>
        </p:nvSpPr>
        <p:spPr>
          <a:xfrm>
            <a:off x="23825" y="1248153"/>
            <a:ext cx="1602025" cy="1563108"/>
          </a:xfrm>
          <a:prstGeom prst="arc">
            <a:avLst>
              <a:gd name="adj1" fmla="val 16430887"/>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04" name="Arc 303">
            <a:extLst>
              <a:ext uri="{FF2B5EF4-FFF2-40B4-BE49-F238E27FC236}">
                <a16:creationId xmlns:a16="http://schemas.microsoft.com/office/drawing/2014/main" id="{4DF2B0AA-C602-8645-406F-1345A925AFD5}"/>
              </a:ext>
            </a:extLst>
          </p:cNvPr>
          <p:cNvSpPr/>
          <p:nvPr/>
        </p:nvSpPr>
        <p:spPr>
          <a:xfrm>
            <a:off x="-241208" y="919380"/>
            <a:ext cx="2172930" cy="2279459"/>
          </a:xfrm>
          <a:prstGeom prst="arc">
            <a:avLst>
              <a:gd name="adj1" fmla="val 16286125"/>
              <a:gd name="adj2" fmla="val 0"/>
            </a:avLst>
          </a:prstGeom>
          <a:ln>
            <a:solidFill>
              <a:schemeClr val="bg1"/>
            </a:solidFill>
            <a:prstDash val="lgDash"/>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9" name="Group 8">
            <a:extLst>
              <a:ext uri="{FF2B5EF4-FFF2-40B4-BE49-F238E27FC236}">
                <a16:creationId xmlns:a16="http://schemas.microsoft.com/office/drawing/2014/main" id="{B92D9F34-2319-996A-0C26-14FBF48B74D0}"/>
              </a:ext>
            </a:extLst>
          </p:cNvPr>
          <p:cNvGrpSpPr/>
          <p:nvPr/>
        </p:nvGrpSpPr>
        <p:grpSpPr>
          <a:xfrm>
            <a:off x="2172411" y="2344339"/>
            <a:ext cx="874737" cy="466922"/>
            <a:chOff x="-165100" y="6205323"/>
            <a:chExt cx="12372182" cy="466922"/>
          </a:xfrm>
        </p:grpSpPr>
        <p:sp>
          <p:nvSpPr>
            <p:cNvPr id="10" name="Rectangle 9">
              <a:extLst>
                <a:ext uri="{FF2B5EF4-FFF2-40B4-BE49-F238E27FC236}">
                  <a16:creationId xmlns:a16="http://schemas.microsoft.com/office/drawing/2014/main" id="{0E6A76AF-BCAD-858F-A3B7-2FA41C2488C7}"/>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55A1F23A-8B92-D81E-DF38-F14484F19082}"/>
                </a:ext>
              </a:extLst>
            </p:cNvPr>
            <p:cNvCxnSpPr>
              <a:cxnSpLocks/>
              <a:stCxn id="10" idx="1"/>
              <a:endCxn id="10"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20" name="Group 19">
            <a:extLst>
              <a:ext uri="{FF2B5EF4-FFF2-40B4-BE49-F238E27FC236}">
                <a16:creationId xmlns:a16="http://schemas.microsoft.com/office/drawing/2014/main" id="{73C2AF9B-518A-6352-00AC-883852065A68}"/>
              </a:ext>
            </a:extLst>
          </p:cNvPr>
          <p:cNvGrpSpPr/>
          <p:nvPr/>
        </p:nvGrpSpPr>
        <p:grpSpPr>
          <a:xfrm>
            <a:off x="3317384" y="2319071"/>
            <a:ext cx="232529" cy="466922"/>
            <a:chOff x="-165100" y="6205323"/>
            <a:chExt cx="12372182" cy="466922"/>
          </a:xfrm>
        </p:grpSpPr>
        <p:sp>
          <p:nvSpPr>
            <p:cNvPr id="25" name="Rectangle 24">
              <a:extLst>
                <a:ext uri="{FF2B5EF4-FFF2-40B4-BE49-F238E27FC236}">
                  <a16:creationId xmlns:a16="http://schemas.microsoft.com/office/drawing/2014/main" id="{C8C51487-A72A-ACC2-325A-B24D39686976}"/>
                </a:ext>
              </a:extLst>
            </p:cNvPr>
            <p:cNvSpPr/>
            <p:nvPr/>
          </p:nvSpPr>
          <p:spPr>
            <a:xfrm>
              <a:off x="-165100" y="6205323"/>
              <a:ext cx="12372182"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8E2432C6-7C95-C624-86E2-6176126D3998}"/>
                </a:ext>
              </a:extLst>
            </p:cNvPr>
            <p:cNvCxnSpPr>
              <a:cxnSpLocks/>
              <a:stCxn id="25" idx="1"/>
              <a:endCxn id="25" idx="3"/>
            </p:cNvCxnSpPr>
            <p:nvPr/>
          </p:nvCxnSpPr>
          <p:spPr>
            <a:xfrm>
              <a:off x="-165100" y="6438784"/>
              <a:ext cx="12372182" cy="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6252D412-EAB0-B7B4-706F-D5E2BC654E13}"/>
              </a:ext>
            </a:extLst>
          </p:cNvPr>
          <p:cNvGrpSpPr/>
          <p:nvPr/>
        </p:nvGrpSpPr>
        <p:grpSpPr>
          <a:xfrm>
            <a:off x="6437507" y="4551463"/>
            <a:ext cx="466922" cy="2306494"/>
            <a:chOff x="6429910" y="2787550"/>
            <a:chExt cx="466922" cy="4070450"/>
          </a:xfrm>
        </p:grpSpPr>
        <p:sp>
          <p:nvSpPr>
            <p:cNvPr id="225" name="Rectangle 224">
              <a:extLst>
                <a:ext uri="{FF2B5EF4-FFF2-40B4-BE49-F238E27FC236}">
                  <a16:creationId xmlns:a16="http://schemas.microsoft.com/office/drawing/2014/main" id="{2DCE26C8-C44C-056F-A020-9555A2CA67C6}"/>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28" name="Straight Connector 227">
              <a:extLst>
                <a:ext uri="{FF2B5EF4-FFF2-40B4-BE49-F238E27FC236}">
                  <a16:creationId xmlns:a16="http://schemas.microsoft.com/office/drawing/2014/main" id="{DB3AFCFA-F36D-0BD1-1C63-DD3F243A2779}"/>
                </a:ext>
              </a:extLst>
            </p:cNvPr>
            <p:cNvCxnSpPr>
              <a:cxnSpLocks/>
              <a:endCxn id="225"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grpSp>
        <p:nvGrpSpPr>
          <p:cNvPr id="32" name="Group 31">
            <a:extLst>
              <a:ext uri="{FF2B5EF4-FFF2-40B4-BE49-F238E27FC236}">
                <a16:creationId xmlns:a16="http://schemas.microsoft.com/office/drawing/2014/main" id="{11834912-AA01-2A68-A7A9-BE8F258AFDA7}"/>
              </a:ext>
            </a:extLst>
          </p:cNvPr>
          <p:cNvGrpSpPr/>
          <p:nvPr/>
        </p:nvGrpSpPr>
        <p:grpSpPr>
          <a:xfrm>
            <a:off x="6437507" y="4170084"/>
            <a:ext cx="466922" cy="278728"/>
            <a:chOff x="6429910" y="2787550"/>
            <a:chExt cx="466922" cy="4070450"/>
          </a:xfrm>
        </p:grpSpPr>
        <p:sp>
          <p:nvSpPr>
            <p:cNvPr id="33" name="Rectangle 32">
              <a:extLst>
                <a:ext uri="{FF2B5EF4-FFF2-40B4-BE49-F238E27FC236}">
                  <a16:creationId xmlns:a16="http://schemas.microsoft.com/office/drawing/2014/main" id="{D8638F70-91F6-6383-D331-B034DF6D35E0}"/>
                </a:ext>
              </a:extLst>
            </p:cNvPr>
            <p:cNvSpPr/>
            <p:nvPr/>
          </p:nvSpPr>
          <p:spPr>
            <a:xfrm rot="5400000">
              <a:off x="4636758" y="4597926"/>
              <a:ext cx="4053226" cy="4669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6B946FC4-BB86-BD10-CE2E-0BC821490FE1}"/>
                </a:ext>
              </a:extLst>
            </p:cNvPr>
            <p:cNvCxnSpPr>
              <a:cxnSpLocks/>
              <a:endCxn id="33" idx="3"/>
            </p:cNvCxnSpPr>
            <p:nvPr/>
          </p:nvCxnSpPr>
          <p:spPr>
            <a:xfrm>
              <a:off x="6653845" y="2787550"/>
              <a:ext cx="9526" cy="4070450"/>
            </a:xfrm>
            <a:prstGeom prst="line">
              <a:avLst/>
            </a:prstGeom>
            <a:ln>
              <a:solidFill>
                <a:schemeClr val="bg1"/>
              </a:solidFill>
              <a:prstDash val="lgDash"/>
            </a:ln>
          </p:spPr>
          <p:style>
            <a:lnRef idx="3">
              <a:schemeClr val="dk1"/>
            </a:lnRef>
            <a:fillRef idx="0">
              <a:schemeClr val="dk1"/>
            </a:fillRef>
            <a:effectRef idx="2">
              <a:schemeClr val="dk1"/>
            </a:effectRef>
            <a:fontRef idx="minor">
              <a:schemeClr val="tx1"/>
            </a:fontRef>
          </p:style>
        </p:cxnSp>
      </p:grpSp>
      <p:sp>
        <p:nvSpPr>
          <p:cNvPr id="47" name="TextBox 46">
            <a:extLst>
              <a:ext uri="{FF2B5EF4-FFF2-40B4-BE49-F238E27FC236}">
                <a16:creationId xmlns:a16="http://schemas.microsoft.com/office/drawing/2014/main" id="{98E1616E-B92D-0592-E92C-3DF705F077DB}"/>
              </a:ext>
            </a:extLst>
          </p:cNvPr>
          <p:cNvSpPr txBox="1"/>
          <p:nvPr/>
        </p:nvSpPr>
        <p:spPr>
          <a:xfrm>
            <a:off x="4030108" y="3073215"/>
            <a:ext cx="1970539" cy="369332"/>
          </a:xfrm>
          <a:prstGeom prst="rect">
            <a:avLst/>
          </a:prstGeom>
          <a:noFill/>
        </p:spPr>
        <p:txBody>
          <a:bodyPr wrap="none" rtlCol="0">
            <a:spAutoFit/>
          </a:bodyPr>
          <a:lstStyle/>
          <a:p>
            <a:r>
              <a:rPr lang="en-GB" b="1" i="1" dirty="0">
                <a:solidFill>
                  <a:schemeClr val="bg1"/>
                </a:solidFill>
              </a:rPr>
              <a:t>Loss of Site Access </a:t>
            </a:r>
          </a:p>
        </p:txBody>
      </p:sp>
      <p:grpSp>
        <p:nvGrpSpPr>
          <p:cNvPr id="8" name="Group 7">
            <a:extLst>
              <a:ext uri="{FF2B5EF4-FFF2-40B4-BE49-F238E27FC236}">
                <a16:creationId xmlns:a16="http://schemas.microsoft.com/office/drawing/2014/main" id="{822678F0-0357-8C8A-DE09-39BEFF516A94}"/>
              </a:ext>
            </a:extLst>
          </p:cNvPr>
          <p:cNvGrpSpPr/>
          <p:nvPr/>
        </p:nvGrpSpPr>
        <p:grpSpPr>
          <a:xfrm>
            <a:off x="7320121" y="2518450"/>
            <a:ext cx="2233536" cy="1267813"/>
            <a:chOff x="7320121" y="2518450"/>
            <a:chExt cx="2233536" cy="1267813"/>
          </a:xfrm>
        </p:grpSpPr>
        <p:grpSp>
          <p:nvGrpSpPr>
            <p:cNvPr id="29" name="Group 28">
              <a:extLst>
                <a:ext uri="{FF2B5EF4-FFF2-40B4-BE49-F238E27FC236}">
                  <a16:creationId xmlns:a16="http://schemas.microsoft.com/office/drawing/2014/main" id="{8868B49C-7D84-739F-26CA-9BFD94D224D1}"/>
                </a:ext>
              </a:extLst>
            </p:cNvPr>
            <p:cNvGrpSpPr/>
            <p:nvPr/>
          </p:nvGrpSpPr>
          <p:grpSpPr>
            <a:xfrm>
              <a:off x="8039310" y="2518450"/>
              <a:ext cx="797162" cy="797162"/>
              <a:chOff x="8039310" y="2518450"/>
              <a:chExt cx="797162" cy="797162"/>
            </a:xfrm>
          </p:grpSpPr>
          <p:sp>
            <p:nvSpPr>
              <p:cNvPr id="66" name="Rectangle 65">
                <a:extLst>
                  <a:ext uri="{FF2B5EF4-FFF2-40B4-BE49-F238E27FC236}">
                    <a16:creationId xmlns:a16="http://schemas.microsoft.com/office/drawing/2014/main" id="{99DE9521-C1BC-F8C2-F5E2-E8B701F50143}"/>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F4B666D8-612B-CC9A-7F93-232E4F65CC68}"/>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9" name="Rectangle 68">
                <a:extLst>
                  <a:ext uri="{FF2B5EF4-FFF2-40B4-BE49-F238E27FC236}">
                    <a16:creationId xmlns:a16="http://schemas.microsoft.com/office/drawing/2014/main" id="{C92F1E7B-0A59-0F61-009B-26DE870F2766}"/>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71" name="Graphic 70" descr="House with solid fill">
                <a:extLst>
                  <a:ext uri="{FF2B5EF4-FFF2-40B4-BE49-F238E27FC236}">
                    <a16:creationId xmlns:a16="http://schemas.microsoft.com/office/drawing/2014/main" id="{D258F076-5A48-6E33-619B-DE84F98343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5" name="Group 34">
              <a:extLst>
                <a:ext uri="{FF2B5EF4-FFF2-40B4-BE49-F238E27FC236}">
                  <a16:creationId xmlns:a16="http://schemas.microsoft.com/office/drawing/2014/main" id="{27C93888-8AD6-729B-A385-E1EDFD49699B}"/>
                </a:ext>
              </a:extLst>
            </p:cNvPr>
            <p:cNvGrpSpPr/>
            <p:nvPr/>
          </p:nvGrpSpPr>
          <p:grpSpPr>
            <a:xfrm>
              <a:off x="8756495" y="2528130"/>
              <a:ext cx="797162" cy="797162"/>
              <a:chOff x="8039310" y="2518450"/>
              <a:chExt cx="797162" cy="797162"/>
            </a:xfrm>
          </p:grpSpPr>
          <p:sp>
            <p:nvSpPr>
              <p:cNvPr id="63" name="Rectangle 62">
                <a:extLst>
                  <a:ext uri="{FF2B5EF4-FFF2-40B4-BE49-F238E27FC236}">
                    <a16:creationId xmlns:a16="http://schemas.microsoft.com/office/drawing/2014/main" id="{D50F511F-CA5D-EDE0-AF40-285A24921198}"/>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E74D1684-6A55-D14F-7A95-24361790568C}"/>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4" name="Rectangle 63">
                <a:extLst>
                  <a:ext uri="{FF2B5EF4-FFF2-40B4-BE49-F238E27FC236}">
                    <a16:creationId xmlns:a16="http://schemas.microsoft.com/office/drawing/2014/main" id="{31EB0720-7F0A-CF02-71C9-8B7211088DCE}"/>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5" name="Graphic 64" descr="House with solid fill">
                <a:extLst>
                  <a:ext uri="{FF2B5EF4-FFF2-40B4-BE49-F238E27FC236}">
                    <a16:creationId xmlns:a16="http://schemas.microsoft.com/office/drawing/2014/main" id="{C91F5DC6-4479-E933-85A4-0CCAA0B26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6" name="Group 35">
              <a:extLst>
                <a:ext uri="{FF2B5EF4-FFF2-40B4-BE49-F238E27FC236}">
                  <a16:creationId xmlns:a16="http://schemas.microsoft.com/office/drawing/2014/main" id="{2819AD0F-3884-F0F1-DB48-C82C89CE5AD9}"/>
                </a:ext>
              </a:extLst>
            </p:cNvPr>
            <p:cNvGrpSpPr/>
            <p:nvPr/>
          </p:nvGrpSpPr>
          <p:grpSpPr>
            <a:xfrm>
              <a:off x="7320121" y="2518450"/>
              <a:ext cx="797162" cy="797162"/>
              <a:chOff x="8039310" y="2518450"/>
              <a:chExt cx="797162" cy="797162"/>
            </a:xfrm>
          </p:grpSpPr>
          <p:sp>
            <p:nvSpPr>
              <p:cNvPr id="55" name="Rectangle 54">
                <a:extLst>
                  <a:ext uri="{FF2B5EF4-FFF2-40B4-BE49-F238E27FC236}">
                    <a16:creationId xmlns:a16="http://schemas.microsoft.com/office/drawing/2014/main" id="{2E0B6423-D81C-7626-68EE-05BCDA8222E0}"/>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E281655-1DD5-A1F8-4C1A-CDD265F905F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8" name="Rectangle 57">
                <a:extLst>
                  <a:ext uri="{FF2B5EF4-FFF2-40B4-BE49-F238E27FC236}">
                    <a16:creationId xmlns:a16="http://schemas.microsoft.com/office/drawing/2014/main" id="{8915F671-C3CE-96A2-2AAE-89BA7E335C1F}"/>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59" name="Graphic 58" descr="House with solid fill">
                <a:extLst>
                  <a:ext uri="{FF2B5EF4-FFF2-40B4-BE49-F238E27FC236}">
                    <a16:creationId xmlns:a16="http://schemas.microsoft.com/office/drawing/2014/main" id="{76ED0DE9-DF1F-BB79-4CBB-EBC730A60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39" name="Group 38">
              <a:extLst>
                <a:ext uri="{FF2B5EF4-FFF2-40B4-BE49-F238E27FC236}">
                  <a16:creationId xmlns:a16="http://schemas.microsoft.com/office/drawing/2014/main" id="{0E09788D-343A-B3C7-0AC6-00CCCD851D70}"/>
                </a:ext>
              </a:extLst>
            </p:cNvPr>
            <p:cNvGrpSpPr/>
            <p:nvPr/>
          </p:nvGrpSpPr>
          <p:grpSpPr>
            <a:xfrm>
              <a:off x="7656988" y="2949399"/>
              <a:ext cx="797162" cy="797162"/>
              <a:chOff x="8039310" y="2518450"/>
              <a:chExt cx="797162" cy="797162"/>
            </a:xfrm>
          </p:grpSpPr>
          <p:sp>
            <p:nvSpPr>
              <p:cNvPr id="50" name="Rectangle 49">
                <a:extLst>
                  <a:ext uri="{FF2B5EF4-FFF2-40B4-BE49-F238E27FC236}">
                    <a16:creationId xmlns:a16="http://schemas.microsoft.com/office/drawing/2014/main" id="{DBD43DCE-3AAA-93C9-1282-3923B449F52C}"/>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D726C0CA-BC0F-2F10-D7B7-990F7FC2521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CCD8640B-4A5D-1C13-2328-C67ADEBBAE8E}"/>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53" name="Graphic 52" descr="House with solid fill">
                <a:extLst>
                  <a:ext uri="{FF2B5EF4-FFF2-40B4-BE49-F238E27FC236}">
                    <a16:creationId xmlns:a16="http://schemas.microsoft.com/office/drawing/2014/main" id="{E72F35C1-731E-4247-22AB-55CD063A4F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41" name="Group 40">
              <a:extLst>
                <a:ext uri="{FF2B5EF4-FFF2-40B4-BE49-F238E27FC236}">
                  <a16:creationId xmlns:a16="http://schemas.microsoft.com/office/drawing/2014/main" id="{4FE251FD-5929-169D-D477-5A9E9108D6F1}"/>
                </a:ext>
              </a:extLst>
            </p:cNvPr>
            <p:cNvGrpSpPr/>
            <p:nvPr/>
          </p:nvGrpSpPr>
          <p:grpSpPr>
            <a:xfrm>
              <a:off x="8417322" y="2989101"/>
              <a:ext cx="797162" cy="797162"/>
              <a:chOff x="8039310" y="2518450"/>
              <a:chExt cx="797162" cy="797162"/>
            </a:xfrm>
          </p:grpSpPr>
          <p:sp>
            <p:nvSpPr>
              <p:cNvPr id="42" name="Rectangle 41">
                <a:extLst>
                  <a:ext uri="{FF2B5EF4-FFF2-40B4-BE49-F238E27FC236}">
                    <a16:creationId xmlns:a16="http://schemas.microsoft.com/office/drawing/2014/main" id="{4653B3F2-8CA1-5888-E817-4E3D8F81ABC9}"/>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F998C8C-43FF-6DEE-D1A9-FAF27C7D1DA3}"/>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id="{AD6FAA47-6095-E3B1-569A-78EBBEFCC99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48" name="Graphic 47" descr="House with solid fill">
                <a:extLst>
                  <a:ext uri="{FF2B5EF4-FFF2-40B4-BE49-F238E27FC236}">
                    <a16:creationId xmlns:a16="http://schemas.microsoft.com/office/drawing/2014/main" id="{0205AFC7-6E52-D066-FED6-E1E391A5BB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81" name="Group 80">
            <a:extLst>
              <a:ext uri="{FF2B5EF4-FFF2-40B4-BE49-F238E27FC236}">
                <a16:creationId xmlns:a16="http://schemas.microsoft.com/office/drawing/2014/main" id="{1876C8FB-8F9E-50B1-E7D7-98CBB3845BCD}"/>
              </a:ext>
            </a:extLst>
          </p:cNvPr>
          <p:cNvGrpSpPr/>
          <p:nvPr/>
        </p:nvGrpSpPr>
        <p:grpSpPr>
          <a:xfrm>
            <a:off x="3960169" y="5285956"/>
            <a:ext cx="2233536" cy="1267813"/>
            <a:chOff x="7320121" y="2518450"/>
            <a:chExt cx="2233536" cy="1267813"/>
          </a:xfrm>
        </p:grpSpPr>
        <p:grpSp>
          <p:nvGrpSpPr>
            <p:cNvPr id="88" name="Group 87">
              <a:extLst>
                <a:ext uri="{FF2B5EF4-FFF2-40B4-BE49-F238E27FC236}">
                  <a16:creationId xmlns:a16="http://schemas.microsoft.com/office/drawing/2014/main" id="{95B20071-3921-E197-DDD9-C75D02805ADF}"/>
                </a:ext>
              </a:extLst>
            </p:cNvPr>
            <p:cNvGrpSpPr/>
            <p:nvPr/>
          </p:nvGrpSpPr>
          <p:grpSpPr>
            <a:xfrm>
              <a:off x="8039310" y="2518450"/>
              <a:ext cx="797162" cy="797162"/>
              <a:chOff x="8039310" y="2518450"/>
              <a:chExt cx="797162" cy="797162"/>
            </a:xfrm>
          </p:grpSpPr>
          <p:sp>
            <p:nvSpPr>
              <p:cNvPr id="318" name="Rectangle 317">
                <a:extLst>
                  <a:ext uri="{FF2B5EF4-FFF2-40B4-BE49-F238E27FC236}">
                    <a16:creationId xmlns:a16="http://schemas.microsoft.com/office/drawing/2014/main" id="{2AE5F62B-8DEE-BADA-CD84-7F19638B008A}"/>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9" name="Rectangle 318">
                <a:extLst>
                  <a:ext uri="{FF2B5EF4-FFF2-40B4-BE49-F238E27FC236}">
                    <a16:creationId xmlns:a16="http://schemas.microsoft.com/office/drawing/2014/main" id="{B03944F1-4024-3632-E423-AE072A848C24}"/>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7" name="Rectangle 96">
                <a:extLst>
                  <a:ext uri="{FF2B5EF4-FFF2-40B4-BE49-F238E27FC236}">
                    <a16:creationId xmlns:a16="http://schemas.microsoft.com/office/drawing/2014/main" id="{B1FDFD7B-7B9E-8E0A-FF80-5FDD3968DBD5}"/>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98" name="Graphic 97" descr="House with solid fill">
                <a:extLst>
                  <a:ext uri="{FF2B5EF4-FFF2-40B4-BE49-F238E27FC236}">
                    <a16:creationId xmlns:a16="http://schemas.microsoft.com/office/drawing/2014/main" id="{3888D5FF-D43C-70EF-C401-7B7454E6D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89" name="Group 288">
              <a:extLst>
                <a:ext uri="{FF2B5EF4-FFF2-40B4-BE49-F238E27FC236}">
                  <a16:creationId xmlns:a16="http://schemas.microsoft.com/office/drawing/2014/main" id="{928FD489-6E13-57C3-A02C-D0EBF23DE676}"/>
                </a:ext>
              </a:extLst>
            </p:cNvPr>
            <p:cNvGrpSpPr/>
            <p:nvPr/>
          </p:nvGrpSpPr>
          <p:grpSpPr>
            <a:xfrm>
              <a:off x="8756495" y="2528130"/>
              <a:ext cx="797162" cy="797162"/>
              <a:chOff x="8039310" y="2518450"/>
              <a:chExt cx="797162" cy="797162"/>
            </a:xfrm>
          </p:grpSpPr>
          <p:sp>
            <p:nvSpPr>
              <p:cNvPr id="314" name="Rectangle 313">
                <a:extLst>
                  <a:ext uri="{FF2B5EF4-FFF2-40B4-BE49-F238E27FC236}">
                    <a16:creationId xmlns:a16="http://schemas.microsoft.com/office/drawing/2014/main" id="{ADC3B37F-CFA4-1459-0454-8A47478B06B5}"/>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9BE03837-49D7-3ED8-3B3C-9C3C0506DEEB}"/>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6" name="Rectangle 315">
                <a:extLst>
                  <a:ext uri="{FF2B5EF4-FFF2-40B4-BE49-F238E27FC236}">
                    <a16:creationId xmlns:a16="http://schemas.microsoft.com/office/drawing/2014/main" id="{7CECB126-5323-77D5-EF27-7FAC08D29BB9}"/>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7" name="Graphic 316" descr="House with solid fill">
                <a:extLst>
                  <a:ext uri="{FF2B5EF4-FFF2-40B4-BE49-F238E27FC236}">
                    <a16:creationId xmlns:a16="http://schemas.microsoft.com/office/drawing/2014/main" id="{88936E00-044B-2D11-A174-36F23B3E5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0" name="Group 289">
              <a:extLst>
                <a:ext uri="{FF2B5EF4-FFF2-40B4-BE49-F238E27FC236}">
                  <a16:creationId xmlns:a16="http://schemas.microsoft.com/office/drawing/2014/main" id="{BF0C59BB-E4B1-DA4F-7999-C0763961FBC8}"/>
                </a:ext>
              </a:extLst>
            </p:cNvPr>
            <p:cNvGrpSpPr/>
            <p:nvPr/>
          </p:nvGrpSpPr>
          <p:grpSpPr>
            <a:xfrm>
              <a:off x="7320121" y="2518450"/>
              <a:ext cx="797162" cy="797162"/>
              <a:chOff x="8039310" y="2518450"/>
              <a:chExt cx="797162" cy="797162"/>
            </a:xfrm>
          </p:grpSpPr>
          <p:sp>
            <p:nvSpPr>
              <p:cNvPr id="310" name="Rectangle 309">
                <a:extLst>
                  <a:ext uri="{FF2B5EF4-FFF2-40B4-BE49-F238E27FC236}">
                    <a16:creationId xmlns:a16="http://schemas.microsoft.com/office/drawing/2014/main" id="{28B9F6EA-6602-1E34-656D-363D47C25086}"/>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060851C-84C6-D0D2-2DC0-1A5D41AD00D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2" name="Rectangle 311">
                <a:extLst>
                  <a:ext uri="{FF2B5EF4-FFF2-40B4-BE49-F238E27FC236}">
                    <a16:creationId xmlns:a16="http://schemas.microsoft.com/office/drawing/2014/main" id="{4C0C2CF8-DD70-12D9-3163-67FA80F30CB7}"/>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13" name="Graphic 312" descr="House with solid fill">
                <a:extLst>
                  <a:ext uri="{FF2B5EF4-FFF2-40B4-BE49-F238E27FC236}">
                    <a16:creationId xmlns:a16="http://schemas.microsoft.com/office/drawing/2014/main" id="{49528DED-1624-A6F9-9166-99C01C29E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6" name="Group 295">
              <a:extLst>
                <a:ext uri="{FF2B5EF4-FFF2-40B4-BE49-F238E27FC236}">
                  <a16:creationId xmlns:a16="http://schemas.microsoft.com/office/drawing/2014/main" id="{4C9BF3DF-ABED-F4BC-17E7-A72242BD3222}"/>
                </a:ext>
              </a:extLst>
            </p:cNvPr>
            <p:cNvGrpSpPr/>
            <p:nvPr/>
          </p:nvGrpSpPr>
          <p:grpSpPr>
            <a:xfrm>
              <a:off x="7656988" y="2949399"/>
              <a:ext cx="797162" cy="797162"/>
              <a:chOff x="8039310" y="2518450"/>
              <a:chExt cx="797162" cy="797162"/>
            </a:xfrm>
          </p:grpSpPr>
          <p:sp>
            <p:nvSpPr>
              <p:cNvPr id="306" name="Rectangle 305">
                <a:extLst>
                  <a:ext uri="{FF2B5EF4-FFF2-40B4-BE49-F238E27FC236}">
                    <a16:creationId xmlns:a16="http://schemas.microsoft.com/office/drawing/2014/main" id="{85DE5A0D-4B2F-62E6-EE3D-A240E378E04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FE72AEA9-B75E-E70F-F133-1222267CB6E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8" name="Rectangle 307">
                <a:extLst>
                  <a:ext uri="{FF2B5EF4-FFF2-40B4-BE49-F238E27FC236}">
                    <a16:creationId xmlns:a16="http://schemas.microsoft.com/office/drawing/2014/main" id="{60F018BB-D30D-A036-3FCE-C1EB2CEA644D}"/>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09" name="Graphic 308" descr="House with solid fill">
                <a:extLst>
                  <a:ext uri="{FF2B5EF4-FFF2-40B4-BE49-F238E27FC236}">
                    <a16:creationId xmlns:a16="http://schemas.microsoft.com/office/drawing/2014/main" id="{1A157497-1327-9C75-F0D8-AD940381A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297" name="Group 296">
              <a:extLst>
                <a:ext uri="{FF2B5EF4-FFF2-40B4-BE49-F238E27FC236}">
                  <a16:creationId xmlns:a16="http://schemas.microsoft.com/office/drawing/2014/main" id="{8C87EBB6-67AE-D615-78A3-58F3A962DE96}"/>
                </a:ext>
              </a:extLst>
            </p:cNvPr>
            <p:cNvGrpSpPr/>
            <p:nvPr/>
          </p:nvGrpSpPr>
          <p:grpSpPr>
            <a:xfrm>
              <a:off x="8417322" y="2989101"/>
              <a:ext cx="797162" cy="797162"/>
              <a:chOff x="8039310" y="2518450"/>
              <a:chExt cx="797162" cy="797162"/>
            </a:xfrm>
          </p:grpSpPr>
          <p:sp>
            <p:nvSpPr>
              <p:cNvPr id="298" name="Rectangle 297">
                <a:extLst>
                  <a:ext uri="{FF2B5EF4-FFF2-40B4-BE49-F238E27FC236}">
                    <a16:creationId xmlns:a16="http://schemas.microsoft.com/office/drawing/2014/main" id="{3D7175E7-57AE-7221-45AC-16D2F5BE79D8}"/>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CF584EE5-2E31-0602-2FD6-2A48A3CA988D}"/>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0" name="Rectangle 299">
                <a:extLst>
                  <a:ext uri="{FF2B5EF4-FFF2-40B4-BE49-F238E27FC236}">
                    <a16:creationId xmlns:a16="http://schemas.microsoft.com/office/drawing/2014/main" id="{15CA8FDD-D461-DB28-28F7-95B662D9DFE9}"/>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305" name="Graphic 304" descr="House with solid fill">
                <a:extLst>
                  <a:ext uri="{FF2B5EF4-FFF2-40B4-BE49-F238E27FC236}">
                    <a16:creationId xmlns:a16="http://schemas.microsoft.com/office/drawing/2014/main" id="{DA317117-DB5F-AB89-2198-AFB475C870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grpSp>
        <p:nvGrpSpPr>
          <p:cNvPr id="100" name="Group 99">
            <a:extLst>
              <a:ext uri="{FF2B5EF4-FFF2-40B4-BE49-F238E27FC236}">
                <a16:creationId xmlns:a16="http://schemas.microsoft.com/office/drawing/2014/main" id="{99B0269A-9959-DCC1-F9B3-87824DBA91CD}"/>
              </a:ext>
            </a:extLst>
          </p:cNvPr>
          <p:cNvGrpSpPr/>
          <p:nvPr/>
        </p:nvGrpSpPr>
        <p:grpSpPr>
          <a:xfrm>
            <a:off x="41340" y="3722881"/>
            <a:ext cx="797162" cy="797162"/>
            <a:chOff x="8039310" y="2518450"/>
            <a:chExt cx="797162" cy="797162"/>
          </a:xfrm>
        </p:grpSpPr>
        <p:sp>
          <p:nvSpPr>
            <p:cNvPr id="101" name="Rectangle 100">
              <a:extLst>
                <a:ext uri="{FF2B5EF4-FFF2-40B4-BE49-F238E27FC236}">
                  <a16:creationId xmlns:a16="http://schemas.microsoft.com/office/drawing/2014/main" id="{2D8F533F-F121-1012-D8C1-03CB47D4367F}"/>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6A1775D-50B6-6E99-1E1F-42F85F5CE5A0}"/>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3" name="Rectangle 102">
              <a:extLst>
                <a:ext uri="{FF2B5EF4-FFF2-40B4-BE49-F238E27FC236}">
                  <a16:creationId xmlns:a16="http://schemas.microsoft.com/office/drawing/2014/main" id="{CBAFE4EA-5959-68D7-284B-1B9364FBBAD3}"/>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4" name="Graphic 103" descr="House with solid fill">
              <a:extLst>
                <a:ext uri="{FF2B5EF4-FFF2-40B4-BE49-F238E27FC236}">
                  <a16:creationId xmlns:a16="http://schemas.microsoft.com/office/drawing/2014/main" id="{1C77D224-705F-2457-BC05-837543F6B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05" name="Group 104">
            <a:extLst>
              <a:ext uri="{FF2B5EF4-FFF2-40B4-BE49-F238E27FC236}">
                <a16:creationId xmlns:a16="http://schemas.microsoft.com/office/drawing/2014/main" id="{0F80BDD5-7A32-2C97-BC0E-F17390D2C2AB}"/>
              </a:ext>
            </a:extLst>
          </p:cNvPr>
          <p:cNvGrpSpPr/>
          <p:nvPr/>
        </p:nvGrpSpPr>
        <p:grpSpPr>
          <a:xfrm>
            <a:off x="69841" y="5203366"/>
            <a:ext cx="797162" cy="797162"/>
            <a:chOff x="8039310" y="2518450"/>
            <a:chExt cx="797162" cy="797162"/>
          </a:xfrm>
        </p:grpSpPr>
        <p:sp>
          <p:nvSpPr>
            <p:cNvPr id="106" name="Rectangle 105">
              <a:extLst>
                <a:ext uri="{FF2B5EF4-FFF2-40B4-BE49-F238E27FC236}">
                  <a16:creationId xmlns:a16="http://schemas.microsoft.com/office/drawing/2014/main" id="{C775AF0B-EC67-03D1-B535-2DCC6F8A8287}"/>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0B4B3C0-61FF-863B-593C-080B76C6B7FE}"/>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0" name="Rectangle 109">
              <a:extLst>
                <a:ext uri="{FF2B5EF4-FFF2-40B4-BE49-F238E27FC236}">
                  <a16:creationId xmlns:a16="http://schemas.microsoft.com/office/drawing/2014/main" id="{0314009F-96E0-9CE0-DD82-5FFC457AB64D}"/>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1" name="Graphic 110" descr="House with solid fill">
              <a:extLst>
                <a:ext uri="{FF2B5EF4-FFF2-40B4-BE49-F238E27FC236}">
                  <a16:creationId xmlns:a16="http://schemas.microsoft.com/office/drawing/2014/main" id="{21C84E4E-47EC-8DB5-560D-9EDB834840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grpSp>
        <p:nvGrpSpPr>
          <p:cNvPr id="112" name="Group 111">
            <a:extLst>
              <a:ext uri="{FF2B5EF4-FFF2-40B4-BE49-F238E27FC236}">
                <a16:creationId xmlns:a16="http://schemas.microsoft.com/office/drawing/2014/main" id="{51E4241F-1C57-1B66-5EC1-359217D57591}"/>
              </a:ext>
            </a:extLst>
          </p:cNvPr>
          <p:cNvGrpSpPr/>
          <p:nvPr/>
        </p:nvGrpSpPr>
        <p:grpSpPr>
          <a:xfrm>
            <a:off x="39071" y="5992289"/>
            <a:ext cx="797162" cy="797162"/>
            <a:chOff x="8039310" y="2518450"/>
            <a:chExt cx="797162" cy="797162"/>
          </a:xfrm>
        </p:grpSpPr>
        <p:sp>
          <p:nvSpPr>
            <p:cNvPr id="114" name="Rectangle 113">
              <a:extLst>
                <a:ext uri="{FF2B5EF4-FFF2-40B4-BE49-F238E27FC236}">
                  <a16:creationId xmlns:a16="http://schemas.microsoft.com/office/drawing/2014/main" id="{0650C556-48F2-014F-B0D0-CED6049E1DFD}"/>
                </a:ext>
              </a:extLst>
            </p:cNvPr>
            <p:cNvSpPr/>
            <p:nvPr/>
          </p:nvSpPr>
          <p:spPr>
            <a:xfrm>
              <a:off x="8378483" y="3002261"/>
              <a:ext cx="118816" cy="2128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BC8E94AA-BE87-0F82-F8AB-F81D9BA04032}"/>
                </a:ext>
              </a:extLst>
            </p:cNvPr>
            <p:cNvSpPr/>
            <p:nvPr/>
          </p:nvSpPr>
          <p:spPr>
            <a:xfrm>
              <a:off x="8231281"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6" name="Rectangle 115">
              <a:extLst>
                <a:ext uri="{FF2B5EF4-FFF2-40B4-BE49-F238E27FC236}">
                  <a16:creationId xmlns:a16="http://schemas.microsoft.com/office/drawing/2014/main" id="{ACF3C903-E45B-2E76-7D25-3B764E89906C}"/>
                </a:ext>
              </a:extLst>
            </p:cNvPr>
            <p:cNvSpPr/>
            <p:nvPr/>
          </p:nvSpPr>
          <p:spPr>
            <a:xfrm>
              <a:off x="8525685" y="3001039"/>
              <a:ext cx="118815" cy="120014"/>
            </a:xfrm>
            <a:prstGeom prst="rect">
              <a:avLst/>
            </a:prstGeom>
            <a:gradFill>
              <a:gsLst>
                <a:gs pos="0">
                  <a:schemeClr val="accent5">
                    <a:lumMod val="20000"/>
                    <a:lumOff val="80000"/>
                  </a:schemeClr>
                </a:gs>
                <a:gs pos="50000">
                  <a:schemeClr val="accent5">
                    <a:lumMod val="20000"/>
                    <a:lumOff val="80000"/>
                  </a:schemeClr>
                </a:gs>
                <a:gs pos="100000">
                  <a:schemeClr val="accent5">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7" name="Graphic 116" descr="House with solid fill">
              <a:extLst>
                <a:ext uri="{FF2B5EF4-FFF2-40B4-BE49-F238E27FC236}">
                  <a16:creationId xmlns:a16="http://schemas.microsoft.com/office/drawing/2014/main" id="{ABCBF8B7-ACB1-C433-A89B-4C7B8696A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9310" y="2518450"/>
              <a:ext cx="797162" cy="797162"/>
            </a:xfrm>
            <a:prstGeom prst="rect">
              <a:avLst/>
            </a:prstGeom>
          </p:spPr>
        </p:pic>
      </p:grpSp>
      <p:pic>
        <p:nvPicPr>
          <p:cNvPr id="118" name="Graphic 117" descr="Fireworks outline">
            <a:extLst>
              <a:ext uri="{FF2B5EF4-FFF2-40B4-BE49-F238E27FC236}">
                <a16:creationId xmlns:a16="http://schemas.microsoft.com/office/drawing/2014/main" id="{24526C12-B72E-6998-012A-144615788E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4778" y="1957082"/>
            <a:ext cx="687397" cy="687397"/>
          </a:xfrm>
          <a:prstGeom prst="rect">
            <a:avLst/>
          </a:prstGeom>
        </p:spPr>
      </p:pic>
      <p:pic>
        <p:nvPicPr>
          <p:cNvPr id="121" name="Graphic 120" descr="Fireworks outline">
            <a:extLst>
              <a:ext uri="{FF2B5EF4-FFF2-40B4-BE49-F238E27FC236}">
                <a16:creationId xmlns:a16="http://schemas.microsoft.com/office/drawing/2014/main" id="{48D70EB4-D910-A88A-F695-95BFB98CA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9613" y="1220523"/>
            <a:ext cx="687397" cy="687397"/>
          </a:xfrm>
          <a:prstGeom prst="rect">
            <a:avLst/>
          </a:prstGeom>
        </p:spPr>
      </p:pic>
      <p:pic>
        <p:nvPicPr>
          <p:cNvPr id="126" name="Graphic 125" descr="Fireworks outline">
            <a:extLst>
              <a:ext uri="{FF2B5EF4-FFF2-40B4-BE49-F238E27FC236}">
                <a16:creationId xmlns:a16="http://schemas.microsoft.com/office/drawing/2014/main" id="{E93B5641-D457-9626-C736-9C27959036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6699" y="739256"/>
            <a:ext cx="687397" cy="687397"/>
          </a:xfrm>
          <a:prstGeom prst="rect">
            <a:avLst/>
          </a:prstGeom>
        </p:spPr>
      </p:pic>
      <p:pic>
        <p:nvPicPr>
          <p:cNvPr id="14" name="Picture 13" descr="A red fire truck with ladders&#10;&#10;Description automatically generated">
            <a:extLst>
              <a:ext uri="{FF2B5EF4-FFF2-40B4-BE49-F238E27FC236}">
                <a16:creationId xmlns:a16="http://schemas.microsoft.com/office/drawing/2014/main" id="{19CFB79F-E7CE-BB22-8122-E8FDC65278E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43787" y="5126274"/>
            <a:ext cx="1708468" cy="1025415"/>
          </a:xfrm>
          <a:prstGeom prst="rect">
            <a:avLst/>
          </a:prstGeom>
        </p:spPr>
      </p:pic>
      <p:sp>
        <p:nvSpPr>
          <p:cNvPr id="15" name="TextBox 14">
            <a:extLst>
              <a:ext uri="{FF2B5EF4-FFF2-40B4-BE49-F238E27FC236}">
                <a16:creationId xmlns:a16="http://schemas.microsoft.com/office/drawing/2014/main" id="{25EFE5C0-3C77-C0F4-DE00-8222E18844AB}"/>
              </a:ext>
            </a:extLst>
          </p:cNvPr>
          <p:cNvSpPr txBox="1"/>
          <p:nvPr/>
        </p:nvSpPr>
        <p:spPr>
          <a:xfrm>
            <a:off x="7061936" y="6021894"/>
            <a:ext cx="3475928" cy="646331"/>
          </a:xfrm>
          <a:prstGeom prst="rect">
            <a:avLst/>
          </a:prstGeom>
          <a:noFill/>
        </p:spPr>
        <p:txBody>
          <a:bodyPr wrap="square" rtlCol="0">
            <a:spAutoFit/>
          </a:bodyPr>
          <a:lstStyle/>
          <a:p>
            <a:r>
              <a:rPr lang="en-GB" b="1" i="1" dirty="0">
                <a:solidFill>
                  <a:schemeClr val="bg1"/>
                </a:solidFill>
              </a:rPr>
              <a:t>Loss of  Emergency Response Capability </a:t>
            </a:r>
          </a:p>
        </p:txBody>
      </p:sp>
      <p:pic>
        <p:nvPicPr>
          <p:cNvPr id="11" name="Picture 10">
            <a:extLst>
              <a:ext uri="{FF2B5EF4-FFF2-40B4-BE49-F238E27FC236}">
                <a16:creationId xmlns:a16="http://schemas.microsoft.com/office/drawing/2014/main" id="{66743FD7-7DFF-90E9-8A52-F660E7A10C1E}"/>
              </a:ext>
            </a:extLst>
          </p:cNvPr>
          <p:cNvPicPr>
            <a:picLocks noChangeAspect="1"/>
          </p:cNvPicPr>
          <p:nvPr/>
        </p:nvPicPr>
        <p:blipFill rotWithShape="1">
          <a:blip r:embed="rId9"/>
          <a:srcRect l="1043" r="3164" b="24590"/>
          <a:stretch/>
        </p:blipFill>
        <p:spPr>
          <a:xfrm>
            <a:off x="3832141" y="1171232"/>
            <a:ext cx="2363232" cy="1162892"/>
          </a:xfrm>
          <a:prstGeom prst="rect">
            <a:avLst/>
          </a:prstGeom>
        </p:spPr>
      </p:pic>
      <p:sp>
        <p:nvSpPr>
          <p:cNvPr id="2" name="Freeform: Shape 1">
            <a:extLst>
              <a:ext uri="{FF2B5EF4-FFF2-40B4-BE49-F238E27FC236}">
                <a16:creationId xmlns:a16="http://schemas.microsoft.com/office/drawing/2014/main" id="{857CDBBF-AC7E-19AF-938F-C4E48929D5AA}"/>
              </a:ext>
            </a:extLst>
          </p:cNvPr>
          <p:cNvSpPr/>
          <p:nvPr/>
        </p:nvSpPr>
        <p:spPr>
          <a:xfrm>
            <a:off x="-413700" y="-339765"/>
            <a:ext cx="12750800" cy="7454894"/>
          </a:xfrm>
          <a:custGeom>
            <a:avLst/>
            <a:gdLst>
              <a:gd name="connsiteX0" fmla="*/ 177800 w 12750800"/>
              <a:gd name="connsiteY0" fmla="*/ 419100 h 6946900"/>
              <a:gd name="connsiteX1" fmla="*/ 0 w 12750800"/>
              <a:gd name="connsiteY1" fmla="*/ 6946900 h 6946900"/>
              <a:gd name="connsiteX2" fmla="*/ 2311400 w 12750800"/>
              <a:gd name="connsiteY2" fmla="*/ 6680200 h 6946900"/>
              <a:gd name="connsiteX3" fmla="*/ 3035300 w 12750800"/>
              <a:gd name="connsiteY3" fmla="*/ 6731000 h 6946900"/>
              <a:gd name="connsiteX4" fmla="*/ 3962400 w 12750800"/>
              <a:gd name="connsiteY4" fmla="*/ 6731000 h 6946900"/>
              <a:gd name="connsiteX5" fmla="*/ 4749800 w 12750800"/>
              <a:gd name="connsiteY5" fmla="*/ 6438900 h 6946900"/>
              <a:gd name="connsiteX6" fmla="*/ 5791200 w 12750800"/>
              <a:gd name="connsiteY6" fmla="*/ 6515100 h 6946900"/>
              <a:gd name="connsiteX7" fmla="*/ 10299700 w 12750800"/>
              <a:gd name="connsiteY7" fmla="*/ 6527800 h 6946900"/>
              <a:gd name="connsiteX8" fmla="*/ 11087100 w 12750800"/>
              <a:gd name="connsiteY8" fmla="*/ 6045200 h 6946900"/>
              <a:gd name="connsiteX9" fmla="*/ 11950700 w 12750800"/>
              <a:gd name="connsiteY9" fmla="*/ 5473700 h 6946900"/>
              <a:gd name="connsiteX10" fmla="*/ 12750800 w 12750800"/>
              <a:gd name="connsiteY10" fmla="*/ 4216400 h 6946900"/>
              <a:gd name="connsiteX11" fmla="*/ 12611100 w 12750800"/>
              <a:gd name="connsiteY11" fmla="*/ 0 h 6946900"/>
              <a:gd name="connsiteX12" fmla="*/ 177800 w 12750800"/>
              <a:gd name="connsiteY12" fmla="*/ 419100 h 694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0800" h="6946900">
                <a:moveTo>
                  <a:pt x="177800" y="419100"/>
                </a:moveTo>
                <a:lnTo>
                  <a:pt x="0" y="6946900"/>
                </a:lnTo>
                <a:lnTo>
                  <a:pt x="2311400" y="6680200"/>
                </a:lnTo>
                <a:lnTo>
                  <a:pt x="3035300" y="6731000"/>
                </a:lnTo>
                <a:lnTo>
                  <a:pt x="3962400" y="6731000"/>
                </a:lnTo>
                <a:lnTo>
                  <a:pt x="4749800" y="6438900"/>
                </a:lnTo>
                <a:lnTo>
                  <a:pt x="5791200" y="6515100"/>
                </a:lnTo>
                <a:lnTo>
                  <a:pt x="10299700" y="6527800"/>
                </a:lnTo>
                <a:lnTo>
                  <a:pt x="11087100" y="6045200"/>
                </a:lnTo>
                <a:lnTo>
                  <a:pt x="11950700" y="5473700"/>
                </a:lnTo>
                <a:lnTo>
                  <a:pt x="12750800" y="4216400"/>
                </a:lnTo>
                <a:lnTo>
                  <a:pt x="12611100" y="0"/>
                </a:lnTo>
                <a:lnTo>
                  <a:pt x="177800" y="419100"/>
                </a:lnTo>
                <a:close/>
              </a:path>
            </a:pathLst>
          </a:custGeom>
          <a:solidFill>
            <a:srgbClr val="0070C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886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777E-61D2-A5BB-BED9-1EBF5F7E5CEE}"/>
              </a:ext>
            </a:extLst>
          </p:cNvPr>
          <p:cNvSpPr>
            <a:spLocks noGrp="1"/>
          </p:cNvSpPr>
          <p:nvPr>
            <p:ph type="title"/>
          </p:nvPr>
        </p:nvSpPr>
        <p:spPr>
          <a:xfrm>
            <a:off x="838200" y="154118"/>
            <a:ext cx="10515600" cy="1325563"/>
          </a:xfrm>
        </p:spPr>
        <p:txBody>
          <a:bodyPr/>
          <a:lstStyle/>
          <a:p>
            <a:r>
              <a:rPr lang="en-GB" dirty="0"/>
              <a:t>NaTech HAZID Example </a:t>
            </a:r>
          </a:p>
        </p:txBody>
      </p:sp>
      <p:sp>
        <p:nvSpPr>
          <p:cNvPr id="4" name="Content Placeholder 3">
            <a:extLst>
              <a:ext uri="{FF2B5EF4-FFF2-40B4-BE49-F238E27FC236}">
                <a16:creationId xmlns:a16="http://schemas.microsoft.com/office/drawing/2014/main" id="{FD9350A3-2D52-135E-A161-75FA032DEF2D}"/>
              </a:ext>
            </a:extLst>
          </p:cNvPr>
          <p:cNvSpPr>
            <a:spLocks noGrp="1"/>
          </p:cNvSpPr>
          <p:nvPr>
            <p:ph idx="1"/>
          </p:nvPr>
        </p:nvSpPr>
        <p:spPr/>
        <p:txBody>
          <a:bodyPr/>
          <a:lstStyle/>
          <a:p>
            <a:endParaRPr lang="en-GB"/>
          </a:p>
        </p:txBody>
      </p:sp>
      <p:graphicFrame>
        <p:nvGraphicFramePr>
          <p:cNvPr id="5" name="Table 4">
            <a:extLst>
              <a:ext uri="{FF2B5EF4-FFF2-40B4-BE49-F238E27FC236}">
                <a16:creationId xmlns:a16="http://schemas.microsoft.com/office/drawing/2014/main" id="{F1D43432-E040-E0AD-0C7A-CAF8424C025B}"/>
              </a:ext>
            </a:extLst>
          </p:cNvPr>
          <p:cNvGraphicFramePr>
            <a:graphicFrameLocks noGrp="1"/>
          </p:cNvGraphicFramePr>
          <p:nvPr>
            <p:extLst>
              <p:ext uri="{D42A27DB-BD31-4B8C-83A1-F6EECF244321}">
                <p14:modId xmlns:p14="http://schemas.microsoft.com/office/powerpoint/2010/main" val="105538257"/>
              </p:ext>
            </p:extLst>
          </p:nvPr>
        </p:nvGraphicFramePr>
        <p:xfrm>
          <a:off x="947500" y="1133737"/>
          <a:ext cx="11107270" cy="5222613"/>
        </p:xfrm>
        <a:graphic>
          <a:graphicData uri="http://schemas.openxmlformats.org/drawingml/2006/table">
            <a:tbl>
              <a:tblPr firstRow="1" firstCol="1" bandRow="1"/>
              <a:tblGrid>
                <a:gridCol w="1915683">
                  <a:extLst>
                    <a:ext uri="{9D8B030D-6E8A-4147-A177-3AD203B41FA5}">
                      <a16:colId xmlns:a16="http://schemas.microsoft.com/office/drawing/2014/main" val="3318440746"/>
                    </a:ext>
                  </a:extLst>
                </a:gridCol>
                <a:gridCol w="3492581">
                  <a:extLst>
                    <a:ext uri="{9D8B030D-6E8A-4147-A177-3AD203B41FA5}">
                      <a16:colId xmlns:a16="http://schemas.microsoft.com/office/drawing/2014/main" val="3517816668"/>
                    </a:ext>
                  </a:extLst>
                </a:gridCol>
                <a:gridCol w="2619128">
                  <a:extLst>
                    <a:ext uri="{9D8B030D-6E8A-4147-A177-3AD203B41FA5}">
                      <a16:colId xmlns:a16="http://schemas.microsoft.com/office/drawing/2014/main" val="2161965684"/>
                    </a:ext>
                  </a:extLst>
                </a:gridCol>
                <a:gridCol w="3079878">
                  <a:extLst>
                    <a:ext uri="{9D8B030D-6E8A-4147-A177-3AD203B41FA5}">
                      <a16:colId xmlns:a16="http://schemas.microsoft.com/office/drawing/2014/main" val="4259065300"/>
                    </a:ext>
                  </a:extLst>
                </a:gridCol>
              </a:tblGrid>
              <a:tr h="0">
                <a:tc>
                  <a:txBody>
                    <a:bodyPr/>
                    <a:lstStyle/>
                    <a:p>
                      <a:r>
                        <a:rPr lang="en-GB" sz="1400" b="1" dirty="0">
                          <a:solidFill>
                            <a:srgbClr val="FFFFFF"/>
                          </a:solidFill>
                          <a:effectLst/>
                          <a:latin typeface="+mn-lt"/>
                          <a:ea typeface="Times New Roman" panose="02020603050405020304" pitchFamily="18" charset="0"/>
                          <a:cs typeface="Times New Roman" panose="02020603050405020304" pitchFamily="18" charset="0"/>
                        </a:rPr>
                        <a:t>Cause </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938"/>
                    </a:solidFill>
                  </a:tcPr>
                </a:tc>
                <a:tc>
                  <a:txBody>
                    <a:bodyPr/>
                    <a:lstStyle/>
                    <a:p>
                      <a:r>
                        <a:rPr lang="en-GB" sz="1400" b="1">
                          <a:solidFill>
                            <a:srgbClr val="FFFFFF"/>
                          </a:solidFill>
                          <a:effectLst/>
                          <a:latin typeface="+mn-lt"/>
                          <a:ea typeface="Times New Roman" panose="02020603050405020304" pitchFamily="18" charset="0"/>
                          <a:cs typeface="Times New Roman" panose="02020603050405020304" pitchFamily="18" charset="0"/>
                        </a:rPr>
                        <a:t>Consequence</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938"/>
                    </a:solidFill>
                  </a:tcPr>
                </a:tc>
                <a:tc>
                  <a:txBody>
                    <a:bodyPr/>
                    <a:lstStyle/>
                    <a:p>
                      <a:r>
                        <a:rPr lang="en-GB" sz="1400" b="1">
                          <a:solidFill>
                            <a:srgbClr val="FFFFFF"/>
                          </a:solidFill>
                          <a:effectLst/>
                          <a:latin typeface="+mn-lt"/>
                          <a:ea typeface="Times New Roman" panose="02020603050405020304" pitchFamily="18" charset="0"/>
                          <a:cs typeface="Times New Roman" panose="02020603050405020304" pitchFamily="18" charset="0"/>
                        </a:rPr>
                        <a:t>Major Accident Potential?</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938"/>
                    </a:solidFill>
                  </a:tcPr>
                </a:tc>
                <a:tc>
                  <a:txBody>
                    <a:bodyPr/>
                    <a:lstStyle/>
                    <a:p>
                      <a:r>
                        <a:rPr lang="en-GB" sz="1400" b="1">
                          <a:solidFill>
                            <a:srgbClr val="FFFFFF"/>
                          </a:solidFill>
                          <a:effectLst/>
                          <a:latin typeface="+mn-lt"/>
                          <a:ea typeface="Times New Roman" panose="02020603050405020304" pitchFamily="18" charset="0"/>
                          <a:cs typeface="Times New Roman" panose="02020603050405020304" pitchFamily="18" charset="0"/>
                        </a:rPr>
                        <a:t>Safeguards</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938"/>
                    </a:solidFill>
                  </a:tcPr>
                </a:tc>
                <a:extLst>
                  <a:ext uri="{0D108BD9-81ED-4DB2-BD59-A6C34878D82A}">
                    <a16:rowId xmlns:a16="http://schemas.microsoft.com/office/drawing/2014/main" val="3222464197"/>
                  </a:ext>
                </a:extLst>
              </a:tr>
              <a:tr h="224222">
                <a:tc gridSpan="4">
                  <a:txBody>
                    <a:bodyPr/>
                    <a:lstStyle/>
                    <a:p>
                      <a:r>
                        <a:rPr lang="en-GB" sz="1400" b="1">
                          <a:solidFill>
                            <a:srgbClr val="000000"/>
                          </a:solidFill>
                          <a:effectLst/>
                          <a:latin typeface="+mn-lt"/>
                          <a:ea typeface="Times New Roman" panose="02020603050405020304" pitchFamily="18" charset="0"/>
                          <a:cs typeface="Times New Roman" panose="02020603050405020304" pitchFamily="18" charset="0"/>
                        </a:rPr>
                        <a:t>Coastal Flooding – 1.5 m in depth</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CA"/>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60663138"/>
                  </a:ext>
                </a:extLst>
              </a:tr>
              <a:tr h="1345333">
                <a:tc>
                  <a:txBody>
                    <a:bodyPr/>
                    <a:lstStyle/>
                    <a:p>
                      <a:pPr>
                        <a:spcBef>
                          <a:spcPts val="600"/>
                        </a:spcBef>
                      </a:pPr>
                      <a:r>
                        <a:rPr lang="en-GB" sz="1400" dirty="0">
                          <a:effectLst/>
                          <a:latin typeface="+mn-lt"/>
                          <a:ea typeface="Calibri" panose="020F0502020204030204" pitchFamily="34" charset="0"/>
                          <a:cs typeface="Times New Roman" panose="02020603050405020304" pitchFamily="18" charset="0"/>
                        </a:rPr>
                        <a:t>Flotation of diesel storage tank due to flooding of the bund</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Loss of containment from diesel bund</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Worst-case 6 tanks, total inventory 100,000 m3</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Potential harm to aquatic and terrestrial animals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pPr>
                      <a:r>
                        <a:rPr lang="en-GB" sz="1400" dirty="0">
                          <a:effectLst/>
                          <a:latin typeface="+mn-lt"/>
                          <a:ea typeface="Calibri" panose="020F0502020204030204" pitchFamily="34" charset="0"/>
                          <a:cs typeface="Times New Roman" panose="02020603050405020304" pitchFamily="18" charset="0"/>
                        </a:rPr>
                        <a:t>Yes, potential for a major accident to the environment.</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Tanks are anchored to avoid flotation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537722"/>
                  </a:ext>
                </a:extLst>
              </a:tr>
              <a:tr h="1569556">
                <a:tc>
                  <a:txBody>
                    <a:bodyPr/>
                    <a:lstStyle/>
                    <a:p>
                      <a:pPr>
                        <a:spcBef>
                          <a:spcPts val="600"/>
                        </a:spcBef>
                      </a:pPr>
                      <a:r>
                        <a:rPr lang="en-GB" sz="1400" dirty="0">
                          <a:effectLst/>
                          <a:latin typeface="+mn-lt"/>
                          <a:ea typeface="Calibri" panose="020F0502020204030204" pitchFamily="34" charset="0"/>
                          <a:cs typeface="Times New Roman" panose="02020603050405020304" pitchFamily="18" charset="0"/>
                        </a:rPr>
                        <a:t>Flooding of the electrical supply including the  back-up generators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Loss of electricity and site electrical heating. </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Loss of active safeguards for safety critical equipment.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defTabSz="914400" rtl="0" eaLnBrk="1" latinLnBrk="0" hangingPunct="1">
                        <a:spcBef>
                          <a:spcPts val="600"/>
                        </a:spcBef>
                        <a:buClr>
                          <a:srgbClr val="007647"/>
                        </a:buClr>
                        <a:buFont typeface="Symbol" panose="05050102010706020507" pitchFamily="18" charset="2"/>
                        <a:buNone/>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Loss of barrier rather than direct release.</a:t>
                      </a:r>
                    </a:p>
                    <a:p>
                      <a:pPr marL="0" lvl="0" indent="0" algn="l" defTabSz="914400" rtl="0" eaLnBrk="1" latinLnBrk="0" hangingPunct="1">
                        <a:spcBef>
                          <a:spcPts val="600"/>
                        </a:spcBef>
                        <a:buClr>
                          <a:srgbClr val="007647"/>
                        </a:buClr>
                        <a:buFont typeface="Symbol" panose="05050102010706020507" pitchFamily="18" charset="2"/>
                        <a:buNone/>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Increased likelihood of a major accident</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endPar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endParaRPr>
                    </a:p>
                    <a:p>
                      <a:pPr>
                        <a:spcBef>
                          <a:spcPts val="600"/>
                        </a:spcBef>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Site ESD (Emergency shutdown)</a:t>
                      </a:r>
                    </a:p>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Fail safe isolation valves on loss of electrical power </a:t>
                      </a:r>
                    </a:p>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UPS (Uninterruptible power Supply) backups for alarms and safety critical equipment </a:t>
                      </a:r>
                    </a:p>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Flood preparedness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8374820"/>
                  </a:ext>
                </a:extLst>
              </a:tr>
              <a:tr h="224222">
                <a:tc gridSpan="4">
                  <a:txBody>
                    <a:bodyPr/>
                    <a:lstStyle/>
                    <a:p>
                      <a:pPr>
                        <a:spcBef>
                          <a:spcPts val="600"/>
                        </a:spcBef>
                      </a:pPr>
                      <a:r>
                        <a:rPr lang="en-GB" sz="1400" b="1" dirty="0">
                          <a:solidFill>
                            <a:srgbClr val="000000"/>
                          </a:solidFill>
                          <a:effectLst/>
                          <a:latin typeface="+mn-lt"/>
                          <a:ea typeface="Calibri" panose="020F0502020204030204" pitchFamily="34" charset="0"/>
                          <a:cs typeface="Times New Roman" panose="02020603050405020304" pitchFamily="18" charset="0"/>
                        </a:rPr>
                        <a:t>Wind Storm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CA"/>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79325912"/>
                  </a:ext>
                </a:extLst>
              </a:tr>
              <a:tr h="1345333">
                <a:tc>
                  <a:txBody>
                    <a:bodyPr/>
                    <a:lstStyle/>
                    <a:p>
                      <a:pPr>
                        <a:spcBef>
                          <a:spcPts val="600"/>
                        </a:spcBef>
                      </a:pPr>
                      <a:r>
                        <a:rPr lang="en-GB" sz="1400">
                          <a:effectLst/>
                          <a:latin typeface="+mn-lt"/>
                          <a:ea typeface="Calibri" panose="020F0502020204030204" pitchFamily="34" charset="0"/>
                          <a:cs typeface="Times New Roman" panose="02020603050405020304" pitchFamily="18" charset="0"/>
                        </a:rPr>
                        <a:t>Damage to the outer shell of the anhydrous ammonia storage tank due to debris within winds (e.g. branches)</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Loss of containment of anhydrous ammonia, which is highly toxic.</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Potentially harmful to any personnel within the vicinity and downwind of the tank.</a:t>
                      </a:r>
                    </a:p>
                    <a:p>
                      <a:pPr marL="342900" lvl="0" indent="-342900" algn="l" defTabSz="914400" rtl="0" eaLnBrk="1" latinLnBrk="0" hangingPunct="1">
                        <a:spcBef>
                          <a:spcPts val="600"/>
                        </a:spcBef>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Also potential for harm to birds and other terrestrial animals.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GB" sz="1400">
                          <a:effectLst/>
                          <a:latin typeface="+mn-lt"/>
                          <a:ea typeface="Calibri" panose="020F0502020204030204" pitchFamily="34" charset="0"/>
                          <a:cs typeface="Times New Roman" panose="02020603050405020304" pitchFamily="18" charset="0"/>
                        </a:rPr>
                        <a:t>Yes, potential for major accident to both people and the environment. </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Site toxic alarms</a:t>
                      </a:r>
                    </a:p>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Emergency response procedures </a:t>
                      </a:r>
                    </a:p>
                    <a:p>
                      <a:pPr marL="342900" lvl="0" indent="-342900">
                        <a:buClr>
                          <a:srgbClr val="007647"/>
                        </a:buClr>
                        <a:buFont typeface="Symbol" panose="05050102010706020507" pitchFamily="18" charset="2"/>
                        <a:buChar char=""/>
                        <a:tabLst>
                          <a:tab pos="180340" algn="l"/>
                        </a:tabLst>
                      </a:pPr>
                      <a:r>
                        <a:rPr lang="en-GB" sz="1400" kern="100" dirty="0">
                          <a:solidFill>
                            <a:srgbClr val="000000"/>
                          </a:solidFill>
                          <a:effectLst/>
                          <a:uFill>
                            <a:solidFill>
                              <a:srgbClr val="007647"/>
                            </a:solidFill>
                          </a:uFill>
                          <a:latin typeface="+mn-lt"/>
                          <a:ea typeface="Calibri" panose="020F0502020204030204" pitchFamily="34" charset="0"/>
                          <a:cs typeface="Times New Roman" panose="02020603050405020304" pitchFamily="18" charset="0"/>
                        </a:rPr>
                        <a:t>Breathing apparatus and PPE (Personal Protective 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394999"/>
                  </a:ext>
                </a:extLst>
              </a:tr>
            </a:tbl>
          </a:graphicData>
        </a:graphic>
      </p:graphicFrame>
    </p:spTree>
    <p:extLst>
      <p:ext uri="{BB962C8B-B14F-4D97-AF65-F5344CB8AC3E}">
        <p14:creationId xmlns:p14="http://schemas.microsoft.com/office/powerpoint/2010/main" val="88707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684C-0CD7-ED95-9164-4E4B3FDE9B8D}"/>
              </a:ext>
            </a:extLst>
          </p:cNvPr>
          <p:cNvSpPr>
            <a:spLocks noGrp="1"/>
          </p:cNvSpPr>
          <p:nvPr>
            <p:ph type="title"/>
          </p:nvPr>
        </p:nvSpPr>
        <p:spPr/>
        <p:txBody>
          <a:bodyPr/>
          <a:lstStyle/>
          <a:p>
            <a:r>
              <a:rPr lang="en-GB" dirty="0"/>
              <a:t>Human Factors </a:t>
            </a:r>
          </a:p>
        </p:txBody>
      </p:sp>
      <p:sp>
        <p:nvSpPr>
          <p:cNvPr id="3" name="Content Placeholder 2">
            <a:extLst>
              <a:ext uri="{FF2B5EF4-FFF2-40B4-BE49-F238E27FC236}">
                <a16:creationId xmlns:a16="http://schemas.microsoft.com/office/drawing/2014/main" id="{804DA618-943B-E755-97BB-A827BBE406FC}"/>
              </a:ext>
            </a:extLst>
          </p:cNvPr>
          <p:cNvSpPr>
            <a:spLocks noGrp="1"/>
          </p:cNvSpPr>
          <p:nvPr>
            <p:ph idx="1"/>
          </p:nvPr>
        </p:nvSpPr>
        <p:spPr/>
        <p:txBody>
          <a:bodyPr/>
          <a:lstStyle/>
          <a:p>
            <a:pPr>
              <a:lnSpc>
                <a:spcPct val="150000"/>
              </a:lnSpc>
            </a:pPr>
            <a:r>
              <a:rPr lang="en-GB" dirty="0"/>
              <a:t>Natural disasters are traumatic events</a:t>
            </a:r>
          </a:p>
          <a:p>
            <a:pPr>
              <a:lnSpc>
                <a:spcPct val="150000"/>
              </a:lnSpc>
            </a:pPr>
            <a:r>
              <a:rPr lang="en-GB" dirty="0"/>
              <a:t>Two key human factors consideration: </a:t>
            </a:r>
          </a:p>
          <a:p>
            <a:pPr lvl="1">
              <a:lnSpc>
                <a:spcPct val="150000"/>
              </a:lnSpc>
            </a:pPr>
            <a:r>
              <a:rPr lang="en-GB" dirty="0"/>
              <a:t>Personnel may not perform as expected in a natural hazard event</a:t>
            </a:r>
          </a:p>
          <a:p>
            <a:pPr lvl="1">
              <a:lnSpc>
                <a:spcPct val="150000"/>
              </a:lnSpc>
            </a:pPr>
            <a:r>
              <a:rPr lang="en-GB" dirty="0"/>
              <a:t>There may be a longer lasting effect on personnel, which could result in altered performance</a:t>
            </a:r>
          </a:p>
        </p:txBody>
      </p:sp>
    </p:spTree>
    <p:extLst>
      <p:ext uri="{BB962C8B-B14F-4D97-AF65-F5344CB8AC3E}">
        <p14:creationId xmlns:p14="http://schemas.microsoft.com/office/powerpoint/2010/main" val="283386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FC29-D7CD-DAC3-5C50-D50E952B070A}"/>
              </a:ext>
            </a:extLst>
          </p:cNvPr>
          <p:cNvSpPr>
            <a:spLocks noGrp="1"/>
          </p:cNvSpPr>
          <p:nvPr>
            <p:ph type="title"/>
          </p:nvPr>
        </p:nvSpPr>
        <p:spPr>
          <a:xfrm>
            <a:off x="764639" y="-62934"/>
            <a:ext cx="10515600" cy="633095"/>
          </a:xfrm>
        </p:spPr>
        <p:txBody>
          <a:bodyPr>
            <a:normAutofit fontScale="90000"/>
          </a:bodyPr>
          <a:lstStyle/>
          <a:p>
            <a:r>
              <a:rPr lang="en-GB" dirty="0"/>
              <a:t>Learning from Examples</a:t>
            </a:r>
          </a:p>
        </p:txBody>
      </p:sp>
      <p:sp>
        <p:nvSpPr>
          <p:cNvPr id="7" name="Plaque 6">
            <a:extLst>
              <a:ext uri="{FF2B5EF4-FFF2-40B4-BE49-F238E27FC236}">
                <a16:creationId xmlns:a16="http://schemas.microsoft.com/office/drawing/2014/main" id="{3F51310A-9C67-306A-0076-62C52F71957A}"/>
              </a:ext>
            </a:extLst>
          </p:cNvPr>
          <p:cNvSpPr/>
          <p:nvPr/>
        </p:nvSpPr>
        <p:spPr>
          <a:xfrm>
            <a:off x="10144079" y="481231"/>
            <a:ext cx="2041200" cy="1278000"/>
          </a:xfrm>
          <a:prstGeom prst="plaqu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dirty="0"/>
              <a:t>2020 </a:t>
            </a:r>
          </a:p>
          <a:p>
            <a:pPr algn="ctr"/>
            <a:r>
              <a:rPr lang="en-GB" sz="1600" dirty="0"/>
              <a:t>Salt Lake City, Utah</a:t>
            </a:r>
          </a:p>
          <a:p>
            <a:pPr algn="ctr"/>
            <a:r>
              <a:rPr lang="en-GB" sz="1600" dirty="0"/>
              <a:t>Earthquake</a:t>
            </a:r>
          </a:p>
        </p:txBody>
      </p:sp>
      <p:sp>
        <p:nvSpPr>
          <p:cNvPr id="5" name="Plaque 4">
            <a:extLst>
              <a:ext uri="{FF2B5EF4-FFF2-40B4-BE49-F238E27FC236}">
                <a16:creationId xmlns:a16="http://schemas.microsoft.com/office/drawing/2014/main" id="{E7C31B29-AFED-8581-7D3D-4AB6AA406B73}"/>
              </a:ext>
            </a:extLst>
          </p:cNvPr>
          <p:cNvSpPr/>
          <p:nvPr/>
        </p:nvSpPr>
        <p:spPr>
          <a:xfrm>
            <a:off x="-81260" y="481838"/>
            <a:ext cx="2041200" cy="1276786"/>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600" dirty="0">
                <a:solidFill>
                  <a:sysClr val="windowText" lastClr="000000"/>
                </a:solidFill>
              </a:rPr>
              <a:t>Ongoing </a:t>
            </a:r>
          </a:p>
          <a:p>
            <a:pPr algn="ctr"/>
            <a:r>
              <a:rPr lang="en-GB" sz="1600" dirty="0">
                <a:solidFill>
                  <a:sysClr val="windowText" lastClr="000000"/>
                </a:solidFill>
              </a:rPr>
              <a:t>Bacton, UK</a:t>
            </a:r>
          </a:p>
          <a:p>
            <a:pPr algn="ctr"/>
            <a:r>
              <a:rPr lang="en-GB" sz="1600" dirty="0">
                <a:solidFill>
                  <a:sysClr val="windowText" lastClr="000000"/>
                </a:solidFill>
              </a:rPr>
              <a:t>Coastal Erosion</a:t>
            </a:r>
          </a:p>
        </p:txBody>
      </p:sp>
      <p:sp>
        <p:nvSpPr>
          <p:cNvPr id="8" name="Plaque 7">
            <a:extLst>
              <a:ext uri="{FF2B5EF4-FFF2-40B4-BE49-F238E27FC236}">
                <a16:creationId xmlns:a16="http://schemas.microsoft.com/office/drawing/2014/main" id="{30EDCAFD-87A4-E39A-BBF7-8EE8EE708A4E}"/>
              </a:ext>
            </a:extLst>
          </p:cNvPr>
          <p:cNvSpPr/>
          <p:nvPr/>
        </p:nvSpPr>
        <p:spPr>
          <a:xfrm>
            <a:off x="1961484" y="1758276"/>
            <a:ext cx="2041200" cy="1278000"/>
          </a:xfrm>
          <a:prstGeom prst="plaqu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600" dirty="0"/>
              <a:t>2019</a:t>
            </a:r>
          </a:p>
          <a:p>
            <a:pPr algn="ctr"/>
            <a:r>
              <a:rPr lang="en-GB" sz="1600" dirty="0"/>
              <a:t>France </a:t>
            </a:r>
          </a:p>
          <a:p>
            <a:pPr algn="ctr"/>
            <a:r>
              <a:rPr lang="en-GB" sz="1600" dirty="0"/>
              <a:t>Extreme Heat</a:t>
            </a:r>
          </a:p>
        </p:txBody>
      </p:sp>
      <p:sp>
        <p:nvSpPr>
          <p:cNvPr id="10" name="Plaque 9">
            <a:extLst>
              <a:ext uri="{FF2B5EF4-FFF2-40B4-BE49-F238E27FC236}">
                <a16:creationId xmlns:a16="http://schemas.microsoft.com/office/drawing/2014/main" id="{9F5EAC26-72F3-DA31-6A4C-16E6A7E7EB4A}"/>
              </a:ext>
            </a:extLst>
          </p:cNvPr>
          <p:cNvSpPr/>
          <p:nvPr/>
        </p:nvSpPr>
        <p:spPr>
          <a:xfrm>
            <a:off x="-82604" y="1758276"/>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2019</a:t>
            </a:r>
          </a:p>
          <a:p>
            <a:pPr algn="ctr"/>
            <a:r>
              <a:rPr lang="en-GB" sz="1600" dirty="0"/>
              <a:t>Omachi, Saga Prefecture</a:t>
            </a:r>
          </a:p>
          <a:p>
            <a:pPr algn="ctr"/>
            <a:r>
              <a:rPr lang="en-GB" sz="1600" dirty="0"/>
              <a:t>Japan </a:t>
            </a:r>
          </a:p>
          <a:p>
            <a:pPr algn="ctr"/>
            <a:r>
              <a:rPr lang="en-GB" sz="1600" dirty="0"/>
              <a:t>Flood </a:t>
            </a:r>
          </a:p>
        </p:txBody>
      </p:sp>
      <p:sp>
        <p:nvSpPr>
          <p:cNvPr id="16" name="Plaque 15">
            <a:extLst>
              <a:ext uri="{FF2B5EF4-FFF2-40B4-BE49-F238E27FC236}">
                <a16:creationId xmlns:a16="http://schemas.microsoft.com/office/drawing/2014/main" id="{0DBF5ED2-EF2D-6A89-DBA0-6B020B206F74}"/>
              </a:ext>
            </a:extLst>
          </p:cNvPr>
          <p:cNvSpPr/>
          <p:nvPr/>
        </p:nvSpPr>
        <p:spPr>
          <a:xfrm>
            <a:off x="4011581" y="1758276"/>
            <a:ext cx="2041200" cy="1278000"/>
          </a:xfrm>
          <a:prstGeom prst="plaqu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a:t>2020</a:t>
            </a:r>
          </a:p>
          <a:p>
            <a:pPr algn="ctr"/>
            <a:r>
              <a:rPr lang="en-GB" sz="1600"/>
              <a:t>Iran</a:t>
            </a:r>
          </a:p>
          <a:p>
            <a:pPr algn="ctr"/>
            <a:r>
              <a:rPr lang="en-GB" sz="1600"/>
              <a:t>Landside</a:t>
            </a:r>
            <a:endParaRPr lang="en-GB" sz="1600" dirty="0"/>
          </a:p>
        </p:txBody>
      </p:sp>
      <p:sp>
        <p:nvSpPr>
          <p:cNvPr id="12" name="Plaque 11">
            <a:extLst>
              <a:ext uri="{FF2B5EF4-FFF2-40B4-BE49-F238E27FC236}">
                <a16:creationId xmlns:a16="http://schemas.microsoft.com/office/drawing/2014/main" id="{E95F6F63-2A2E-576D-18FD-F8191FF47035}"/>
              </a:ext>
            </a:extLst>
          </p:cNvPr>
          <p:cNvSpPr/>
          <p:nvPr/>
        </p:nvSpPr>
        <p:spPr>
          <a:xfrm>
            <a:off x="1961484" y="481658"/>
            <a:ext cx="2041200" cy="1277147"/>
          </a:xfrm>
          <a:prstGeom prst="plaque">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2022</a:t>
            </a:r>
          </a:p>
          <a:p>
            <a:pPr algn="ctr"/>
            <a:r>
              <a:rPr lang="en-GB" sz="1600" dirty="0">
                <a:solidFill>
                  <a:sysClr val="windowText" lastClr="000000"/>
                </a:solidFill>
              </a:rPr>
              <a:t>Matanzas, Cuba</a:t>
            </a:r>
          </a:p>
          <a:p>
            <a:pPr algn="ctr"/>
            <a:r>
              <a:rPr lang="en-GB" sz="1600" dirty="0">
                <a:solidFill>
                  <a:sysClr val="windowText" lastClr="000000"/>
                </a:solidFill>
              </a:rPr>
              <a:t>Lightning</a:t>
            </a:r>
            <a:endParaRPr lang="en-GB" sz="1600" dirty="0"/>
          </a:p>
        </p:txBody>
      </p:sp>
      <p:sp>
        <p:nvSpPr>
          <p:cNvPr id="13" name="Plaque 12">
            <a:extLst>
              <a:ext uri="{FF2B5EF4-FFF2-40B4-BE49-F238E27FC236}">
                <a16:creationId xmlns:a16="http://schemas.microsoft.com/office/drawing/2014/main" id="{4632DA12-AC11-3E8A-0E65-CDF24A86161D}"/>
              </a:ext>
            </a:extLst>
          </p:cNvPr>
          <p:cNvSpPr/>
          <p:nvPr/>
        </p:nvSpPr>
        <p:spPr>
          <a:xfrm>
            <a:off x="4005572" y="481658"/>
            <a:ext cx="2041200" cy="1277147"/>
          </a:xfrm>
          <a:prstGeom prst="plaque">
            <a:avLst/>
          </a:prstGeom>
          <a:solidFill>
            <a:schemeClr val="accent5">
              <a:lumMod val="60000"/>
              <a:lumOff val="40000"/>
            </a:schemeClr>
          </a:solidFill>
          <a:ln>
            <a:solidFill>
              <a:schemeClr val="accent5">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2022</a:t>
            </a:r>
          </a:p>
          <a:p>
            <a:pPr algn="ctr"/>
            <a:r>
              <a:rPr lang="en-GB" sz="1600" dirty="0">
                <a:solidFill>
                  <a:sysClr val="windowText" lastClr="000000"/>
                </a:solidFill>
              </a:rPr>
              <a:t>Alaska, USA</a:t>
            </a:r>
          </a:p>
          <a:p>
            <a:pPr algn="ctr"/>
            <a:r>
              <a:rPr lang="en-GB" sz="1600" dirty="0">
                <a:solidFill>
                  <a:sysClr val="windowText" lastClr="000000"/>
                </a:solidFill>
              </a:rPr>
              <a:t>Snow Loading</a:t>
            </a:r>
          </a:p>
        </p:txBody>
      </p:sp>
      <p:sp>
        <p:nvSpPr>
          <p:cNvPr id="14" name="Plaque 13">
            <a:extLst>
              <a:ext uri="{FF2B5EF4-FFF2-40B4-BE49-F238E27FC236}">
                <a16:creationId xmlns:a16="http://schemas.microsoft.com/office/drawing/2014/main" id="{B89895D0-6FED-EF59-601A-A287B34C5B8B}"/>
              </a:ext>
            </a:extLst>
          </p:cNvPr>
          <p:cNvSpPr/>
          <p:nvPr/>
        </p:nvSpPr>
        <p:spPr>
          <a:xfrm>
            <a:off x="6056454" y="481658"/>
            <a:ext cx="2041200" cy="1277147"/>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2022</a:t>
            </a:r>
          </a:p>
          <a:p>
            <a:pPr algn="ctr"/>
            <a:r>
              <a:rPr lang="en-GB" sz="1600" dirty="0"/>
              <a:t>La </a:t>
            </a:r>
            <a:r>
              <a:rPr lang="en-GB" sz="1600" dirty="0" err="1"/>
              <a:t>Pampilla</a:t>
            </a:r>
            <a:r>
              <a:rPr lang="en-GB" sz="1600" dirty="0"/>
              <a:t>, Peru</a:t>
            </a:r>
          </a:p>
          <a:p>
            <a:pPr algn="ctr"/>
            <a:r>
              <a:rPr lang="en-GB" sz="1600" dirty="0"/>
              <a:t>Tsunami </a:t>
            </a:r>
          </a:p>
        </p:txBody>
      </p:sp>
      <p:sp>
        <p:nvSpPr>
          <p:cNvPr id="17" name="Plaque 16">
            <a:extLst>
              <a:ext uri="{FF2B5EF4-FFF2-40B4-BE49-F238E27FC236}">
                <a16:creationId xmlns:a16="http://schemas.microsoft.com/office/drawing/2014/main" id="{7C80D198-57EB-DD75-C87C-037A4E2623EA}"/>
              </a:ext>
            </a:extLst>
          </p:cNvPr>
          <p:cNvSpPr/>
          <p:nvPr/>
        </p:nvSpPr>
        <p:spPr>
          <a:xfrm>
            <a:off x="6054473" y="1758703"/>
            <a:ext cx="2041200" cy="1277147"/>
          </a:xfrm>
          <a:prstGeom prst="plaqu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2020</a:t>
            </a:r>
          </a:p>
          <a:p>
            <a:pPr algn="ctr"/>
            <a:r>
              <a:rPr lang="en-GB" sz="1600" dirty="0"/>
              <a:t>Louisiana</a:t>
            </a:r>
          </a:p>
          <a:p>
            <a:pPr algn="ctr"/>
            <a:r>
              <a:rPr lang="en-GB" sz="1600" dirty="0"/>
              <a:t>Hurricane Laura </a:t>
            </a:r>
          </a:p>
        </p:txBody>
      </p:sp>
      <p:sp>
        <p:nvSpPr>
          <p:cNvPr id="18" name="Plaque 17">
            <a:extLst>
              <a:ext uri="{FF2B5EF4-FFF2-40B4-BE49-F238E27FC236}">
                <a16:creationId xmlns:a16="http://schemas.microsoft.com/office/drawing/2014/main" id="{0412E775-8055-B3C2-A396-DD6783A946B3}"/>
              </a:ext>
            </a:extLst>
          </p:cNvPr>
          <p:cNvSpPr/>
          <p:nvPr/>
        </p:nvSpPr>
        <p:spPr>
          <a:xfrm>
            <a:off x="10144079" y="1758276"/>
            <a:ext cx="2041200" cy="1278000"/>
          </a:xfrm>
          <a:prstGeom prst="plaqu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t>2020</a:t>
            </a:r>
          </a:p>
          <a:p>
            <a:pPr algn="ctr"/>
            <a:r>
              <a:rPr lang="en-GB" sz="1600" dirty="0"/>
              <a:t>Amazon, Ecuador</a:t>
            </a:r>
          </a:p>
          <a:p>
            <a:pPr algn="ctr"/>
            <a:r>
              <a:rPr lang="en-GB" sz="1600" dirty="0"/>
              <a:t>Landside</a:t>
            </a:r>
          </a:p>
        </p:txBody>
      </p:sp>
      <p:sp>
        <p:nvSpPr>
          <p:cNvPr id="21" name="Plaque 20">
            <a:extLst>
              <a:ext uri="{FF2B5EF4-FFF2-40B4-BE49-F238E27FC236}">
                <a16:creationId xmlns:a16="http://schemas.microsoft.com/office/drawing/2014/main" id="{4A9E8FFC-C5B0-E505-925B-3C057D541E6C}"/>
              </a:ext>
            </a:extLst>
          </p:cNvPr>
          <p:cNvSpPr/>
          <p:nvPr/>
        </p:nvSpPr>
        <p:spPr>
          <a:xfrm>
            <a:off x="8092341" y="3036174"/>
            <a:ext cx="2041200" cy="1278000"/>
          </a:xfrm>
          <a:prstGeom prst="plaqu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2017</a:t>
            </a:r>
          </a:p>
          <a:p>
            <a:pPr algn="ctr"/>
            <a:r>
              <a:rPr lang="en-GB" sz="1600" dirty="0"/>
              <a:t>Arkema, Texas</a:t>
            </a:r>
          </a:p>
          <a:p>
            <a:pPr algn="ctr"/>
            <a:r>
              <a:rPr lang="en-GB" sz="1600" dirty="0"/>
              <a:t>Hurricane</a:t>
            </a:r>
          </a:p>
        </p:txBody>
      </p:sp>
      <p:sp>
        <p:nvSpPr>
          <p:cNvPr id="3" name="Plaque 2">
            <a:extLst>
              <a:ext uri="{FF2B5EF4-FFF2-40B4-BE49-F238E27FC236}">
                <a16:creationId xmlns:a16="http://schemas.microsoft.com/office/drawing/2014/main" id="{5B869A1C-48F8-39CE-1142-88BEFD348710}"/>
              </a:ext>
            </a:extLst>
          </p:cNvPr>
          <p:cNvSpPr/>
          <p:nvPr/>
        </p:nvSpPr>
        <p:spPr>
          <a:xfrm>
            <a:off x="6056454" y="3036174"/>
            <a:ext cx="2041200" cy="1278000"/>
          </a:xfrm>
          <a:prstGeom prst="plaque">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bg1"/>
                </a:solidFill>
              </a:rPr>
              <a:t>2018</a:t>
            </a:r>
          </a:p>
          <a:p>
            <a:pPr algn="ctr"/>
            <a:r>
              <a:rPr lang="en-GB" sz="1600" dirty="0">
                <a:solidFill>
                  <a:schemeClr val="bg1"/>
                </a:solidFill>
              </a:rPr>
              <a:t>California, USA</a:t>
            </a:r>
          </a:p>
          <a:p>
            <a:pPr algn="ctr"/>
            <a:r>
              <a:rPr lang="en-GB" sz="1600" dirty="0">
                <a:solidFill>
                  <a:schemeClr val="bg1"/>
                </a:solidFill>
              </a:rPr>
              <a:t>Wildfire</a:t>
            </a:r>
          </a:p>
        </p:txBody>
      </p:sp>
      <p:sp>
        <p:nvSpPr>
          <p:cNvPr id="4" name="Plaque 3">
            <a:extLst>
              <a:ext uri="{FF2B5EF4-FFF2-40B4-BE49-F238E27FC236}">
                <a16:creationId xmlns:a16="http://schemas.microsoft.com/office/drawing/2014/main" id="{7B3B7104-4260-03EA-02D4-5B8AFACF118E}"/>
              </a:ext>
            </a:extLst>
          </p:cNvPr>
          <p:cNvSpPr/>
          <p:nvPr/>
        </p:nvSpPr>
        <p:spPr>
          <a:xfrm>
            <a:off x="10144079" y="3036174"/>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2016</a:t>
            </a:r>
          </a:p>
          <a:p>
            <a:pPr algn="ctr"/>
            <a:r>
              <a:rPr lang="en-GB" sz="1600" dirty="0"/>
              <a:t>France</a:t>
            </a:r>
          </a:p>
          <a:p>
            <a:pPr algn="ctr"/>
            <a:r>
              <a:rPr lang="en-GB" sz="1600" dirty="0"/>
              <a:t>Flood</a:t>
            </a:r>
          </a:p>
        </p:txBody>
      </p:sp>
      <p:sp>
        <p:nvSpPr>
          <p:cNvPr id="6" name="Plaque 5">
            <a:extLst>
              <a:ext uri="{FF2B5EF4-FFF2-40B4-BE49-F238E27FC236}">
                <a16:creationId xmlns:a16="http://schemas.microsoft.com/office/drawing/2014/main" id="{88CED011-47A0-80D4-B2AA-83A046E2A624}"/>
              </a:ext>
            </a:extLst>
          </p:cNvPr>
          <p:cNvSpPr/>
          <p:nvPr/>
        </p:nvSpPr>
        <p:spPr>
          <a:xfrm>
            <a:off x="8092341" y="4316761"/>
            <a:ext cx="2041200" cy="1278000"/>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2011</a:t>
            </a:r>
          </a:p>
          <a:p>
            <a:pPr algn="ctr"/>
            <a:r>
              <a:rPr lang="en-GB" sz="1400" dirty="0"/>
              <a:t>Chiba, Sendai Hirono </a:t>
            </a:r>
          </a:p>
          <a:p>
            <a:pPr algn="ctr"/>
            <a:r>
              <a:rPr lang="en-GB" sz="1400" dirty="0"/>
              <a:t>Japan</a:t>
            </a:r>
          </a:p>
          <a:p>
            <a:pPr algn="ctr"/>
            <a:r>
              <a:rPr lang="en-GB" sz="1400" dirty="0"/>
              <a:t>Earthquake &amp; Tsunami</a:t>
            </a:r>
          </a:p>
        </p:txBody>
      </p:sp>
      <p:sp>
        <p:nvSpPr>
          <p:cNvPr id="11" name="Plaque 10">
            <a:extLst>
              <a:ext uri="{FF2B5EF4-FFF2-40B4-BE49-F238E27FC236}">
                <a16:creationId xmlns:a16="http://schemas.microsoft.com/office/drawing/2014/main" id="{B86B3E6B-50FF-4899-87D3-4A9A19FEAD3F}"/>
              </a:ext>
            </a:extLst>
          </p:cNvPr>
          <p:cNvSpPr/>
          <p:nvPr/>
        </p:nvSpPr>
        <p:spPr>
          <a:xfrm>
            <a:off x="8092341" y="481658"/>
            <a:ext cx="2041200" cy="1277147"/>
          </a:xfrm>
          <a:prstGeom prst="plaque">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2021</a:t>
            </a:r>
          </a:p>
          <a:p>
            <a:pPr algn="ctr"/>
            <a:r>
              <a:rPr lang="en-GB" sz="1600" dirty="0">
                <a:solidFill>
                  <a:sysClr val="windowText" lastClr="000000"/>
                </a:solidFill>
              </a:rPr>
              <a:t>Matanzas, Cuba</a:t>
            </a:r>
          </a:p>
          <a:p>
            <a:pPr algn="ctr"/>
            <a:r>
              <a:rPr lang="en-GB" sz="1600" dirty="0">
                <a:solidFill>
                  <a:sysClr val="windowText" lastClr="000000"/>
                </a:solidFill>
              </a:rPr>
              <a:t>Lightning</a:t>
            </a:r>
            <a:endParaRPr lang="en-GB" sz="1600" dirty="0"/>
          </a:p>
        </p:txBody>
      </p:sp>
      <p:sp>
        <p:nvSpPr>
          <p:cNvPr id="22" name="Plaque 21">
            <a:extLst>
              <a:ext uri="{FF2B5EF4-FFF2-40B4-BE49-F238E27FC236}">
                <a16:creationId xmlns:a16="http://schemas.microsoft.com/office/drawing/2014/main" id="{20329729-240C-6EEA-8A0C-AA27A1BC59F6}"/>
              </a:ext>
            </a:extLst>
          </p:cNvPr>
          <p:cNvSpPr/>
          <p:nvPr/>
        </p:nvSpPr>
        <p:spPr>
          <a:xfrm>
            <a:off x="8088668" y="1758276"/>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2020</a:t>
            </a:r>
          </a:p>
          <a:p>
            <a:pPr algn="ctr"/>
            <a:r>
              <a:rPr lang="en-GB" sz="1600" dirty="0"/>
              <a:t>Midland, Michigan</a:t>
            </a:r>
          </a:p>
          <a:p>
            <a:pPr algn="ctr"/>
            <a:r>
              <a:rPr lang="en-GB" sz="1600" dirty="0"/>
              <a:t>Flood</a:t>
            </a:r>
          </a:p>
        </p:txBody>
      </p:sp>
      <p:sp>
        <p:nvSpPr>
          <p:cNvPr id="23" name="Plaque 22">
            <a:extLst>
              <a:ext uri="{FF2B5EF4-FFF2-40B4-BE49-F238E27FC236}">
                <a16:creationId xmlns:a16="http://schemas.microsoft.com/office/drawing/2014/main" id="{E8B1F1E8-F46A-3EC7-6ADC-B5D1630FF6EB}"/>
              </a:ext>
            </a:extLst>
          </p:cNvPr>
          <p:cNvSpPr/>
          <p:nvPr/>
        </p:nvSpPr>
        <p:spPr>
          <a:xfrm>
            <a:off x="-76043" y="3040671"/>
            <a:ext cx="2041200" cy="1277147"/>
          </a:xfrm>
          <a:prstGeom prst="plaqu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2019</a:t>
            </a:r>
          </a:p>
          <a:p>
            <a:pPr algn="ctr">
              <a:tabLst>
                <a:tab pos="541338" algn="l"/>
              </a:tabLst>
            </a:pPr>
            <a:r>
              <a:rPr lang="en-GB" sz="1600" dirty="0"/>
              <a:t>Bahamas,</a:t>
            </a:r>
          </a:p>
          <a:p>
            <a:pPr algn="ctr"/>
            <a:r>
              <a:rPr lang="en-GB" sz="1600" dirty="0"/>
              <a:t>Hurricane</a:t>
            </a:r>
          </a:p>
        </p:txBody>
      </p:sp>
      <p:sp>
        <p:nvSpPr>
          <p:cNvPr id="24" name="Plaque 23">
            <a:extLst>
              <a:ext uri="{FF2B5EF4-FFF2-40B4-BE49-F238E27FC236}">
                <a16:creationId xmlns:a16="http://schemas.microsoft.com/office/drawing/2014/main" id="{633A6EA1-B5E5-3863-0013-D4EEDCBB812D}"/>
              </a:ext>
            </a:extLst>
          </p:cNvPr>
          <p:cNvSpPr/>
          <p:nvPr/>
        </p:nvSpPr>
        <p:spPr>
          <a:xfrm>
            <a:off x="1953834" y="3026337"/>
            <a:ext cx="2041200" cy="1278000"/>
          </a:xfrm>
          <a:prstGeom prst="plaqu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600" dirty="0"/>
              <a:t>2018</a:t>
            </a:r>
          </a:p>
          <a:p>
            <a:pPr algn="ctr"/>
            <a:r>
              <a:rPr lang="en-GB" sz="1600" dirty="0"/>
              <a:t>Somme, France </a:t>
            </a:r>
          </a:p>
          <a:p>
            <a:pPr algn="ctr"/>
            <a:r>
              <a:rPr lang="en-GB" sz="1600" dirty="0"/>
              <a:t>Extreme Heat</a:t>
            </a:r>
          </a:p>
        </p:txBody>
      </p:sp>
      <p:sp>
        <p:nvSpPr>
          <p:cNvPr id="25" name="Plaque 24">
            <a:extLst>
              <a:ext uri="{FF2B5EF4-FFF2-40B4-BE49-F238E27FC236}">
                <a16:creationId xmlns:a16="http://schemas.microsoft.com/office/drawing/2014/main" id="{6F64F49E-07A1-6A26-5D82-F6F766C0F7DE}"/>
              </a:ext>
            </a:extLst>
          </p:cNvPr>
          <p:cNvSpPr/>
          <p:nvPr/>
        </p:nvSpPr>
        <p:spPr>
          <a:xfrm>
            <a:off x="4005572" y="3036601"/>
            <a:ext cx="2041200" cy="1277147"/>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2018</a:t>
            </a:r>
          </a:p>
          <a:p>
            <a:pPr algn="ctr"/>
            <a:r>
              <a:rPr lang="en-GB" sz="1600" dirty="0"/>
              <a:t>Iowa, USA</a:t>
            </a:r>
          </a:p>
          <a:p>
            <a:pPr algn="ctr"/>
            <a:r>
              <a:rPr lang="en-GB" sz="1600" dirty="0"/>
              <a:t>Flood</a:t>
            </a:r>
          </a:p>
        </p:txBody>
      </p:sp>
      <p:sp>
        <p:nvSpPr>
          <p:cNvPr id="26" name="Plaque 25">
            <a:extLst>
              <a:ext uri="{FF2B5EF4-FFF2-40B4-BE49-F238E27FC236}">
                <a16:creationId xmlns:a16="http://schemas.microsoft.com/office/drawing/2014/main" id="{D05284E4-1B7D-FF09-28A9-980E711011A0}"/>
              </a:ext>
            </a:extLst>
          </p:cNvPr>
          <p:cNvSpPr/>
          <p:nvPr/>
        </p:nvSpPr>
        <p:spPr>
          <a:xfrm>
            <a:off x="10144079" y="4316761"/>
            <a:ext cx="2041200" cy="1278000"/>
          </a:xfrm>
          <a:prstGeom prst="plaqu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t>2015</a:t>
            </a:r>
          </a:p>
          <a:p>
            <a:pPr algn="ctr"/>
            <a:r>
              <a:rPr lang="en-GB" sz="1600" dirty="0"/>
              <a:t>Shenzhen, China</a:t>
            </a:r>
          </a:p>
          <a:p>
            <a:pPr algn="ctr"/>
            <a:r>
              <a:rPr lang="en-GB" sz="1600" dirty="0"/>
              <a:t>Landside</a:t>
            </a:r>
          </a:p>
        </p:txBody>
      </p:sp>
      <p:sp>
        <p:nvSpPr>
          <p:cNvPr id="27" name="Plaque 26">
            <a:extLst>
              <a:ext uri="{FF2B5EF4-FFF2-40B4-BE49-F238E27FC236}">
                <a16:creationId xmlns:a16="http://schemas.microsoft.com/office/drawing/2014/main" id="{16FEE125-BFC2-DE26-D5FD-7D0A1D6B99D6}"/>
              </a:ext>
            </a:extLst>
          </p:cNvPr>
          <p:cNvSpPr/>
          <p:nvPr/>
        </p:nvSpPr>
        <p:spPr>
          <a:xfrm>
            <a:off x="6056454" y="4317188"/>
            <a:ext cx="2041200" cy="1277147"/>
          </a:xfrm>
          <a:prstGeom prst="plaque">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2011</a:t>
            </a:r>
          </a:p>
          <a:p>
            <a:pPr algn="ctr"/>
            <a:r>
              <a:rPr lang="en-GB" sz="1600" dirty="0">
                <a:solidFill>
                  <a:sysClr val="windowText" lastClr="000000"/>
                </a:solidFill>
              </a:rPr>
              <a:t>Feyzin, France</a:t>
            </a:r>
          </a:p>
          <a:p>
            <a:pPr algn="ctr"/>
            <a:r>
              <a:rPr lang="en-GB" sz="1600" dirty="0">
                <a:solidFill>
                  <a:sysClr val="windowText" lastClr="000000"/>
                </a:solidFill>
              </a:rPr>
              <a:t>Lightning</a:t>
            </a:r>
            <a:endParaRPr lang="en-GB" sz="1600" dirty="0"/>
          </a:p>
        </p:txBody>
      </p:sp>
      <p:sp>
        <p:nvSpPr>
          <p:cNvPr id="28" name="Plaque 27">
            <a:extLst>
              <a:ext uri="{FF2B5EF4-FFF2-40B4-BE49-F238E27FC236}">
                <a16:creationId xmlns:a16="http://schemas.microsoft.com/office/drawing/2014/main" id="{F574F46F-7016-A664-169D-2D1EF9EB5DBD}"/>
              </a:ext>
            </a:extLst>
          </p:cNvPr>
          <p:cNvSpPr/>
          <p:nvPr/>
        </p:nvSpPr>
        <p:spPr>
          <a:xfrm>
            <a:off x="4005572" y="4317188"/>
            <a:ext cx="2041200" cy="1277147"/>
          </a:xfrm>
          <a:prstGeom prst="plaque">
            <a:avLst/>
          </a:prstGeom>
          <a:solidFill>
            <a:schemeClr val="accent5">
              <a:lumMod val="40000"/>
              <a:lumOff val="6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2006</a:t>
            </a:r>
          </a:p>
          <a:p>
            <a:pPr algn="ctr"/>
            <a:r>
              <a:rPr lang="en-GB" sz="1600" dirty="0" err="1">
                <a:solidFill>
                  <a:sysClr val="windowText" lastClr="000000"/>
                </a:solidFill>
              </a:rPr>
              <a:t>Kolin</a:t>
            </a:r>
            <a:r>
              <a:rPr lang="en-GB" sz="1600" dirty="0">
                <a:solidFill>
                  <a:sysClr val="windowText" lastClr="000000"/>
                </a:solidFill>
              </a:rPr>
              <a:t>, Czech Republic</a:t>
            </a:r>
          </a:p>
          <a:p>
            <a:pPr algn="ctr"/>
            <a:r>
              <a:rPr lang="en-GB" sz="1600" dirty="0">
                <a:solidFill>
                  <a:sysClr val="windowText" lastClr="000000"/>
                </a:solidFill>
              </a:rPr>
              <a:t>Low Temperature</a:t>
            </a:r>
          </a:p>
        </p:txBody>
      </p:sp>
      <p:sp>
        <p:nvSpPr>
          <p:cNvPr id="29" name="Plaque 28">
            <a:extLst>
              <a:ext uri="{FF2B5EF4-FFF2-40B4-BE49-F238E27FC236}">
                <a16:creationId xmlns:a16="http://schemas.microsoft.com/office/drawing/2014/main" id="{109F149A-00D4-8BD7-43E7-A727EBDB6444}"/>
              </a:ext>
            </a:extLst>
          </p:cNvPr>
          <p:cNvSpPr/>
          <p:nvPr/>
        </p:nvSpPr>
        <p:spPr>
          <a:xfrm>
            <a:off x="1961484" y="4317188"/>
            <a:ext cx="2041200" cy="1277147"/>
          </a:xfrm>
          <a:prstGeom prst="plaqu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2005</a:t>
            </a:r>
          </a:p>
          <a:p>
            <a:pPr algn="ctr"/>
            <a:r>
              <a:rPr lang="en-GB" sz="1600" dirty="0"/>
              <a:t>Louisiana, USA</a:t>
            </a:r>
          </a:p>
          <a:p>
            <a:pPr algn="ctr"/>
            <a:r>
              <a:rPr lang="en-GB" sz="1600" dirty="0"/>
              <a:t>Hurricane Katrina </a:t>
            </a:r>
          </a:p>
        </p:txBody>
      </p:sp>
      <p:sp>
        <p:nvSpPr>
          <p:cNvPr id="30" name="Plaque 29">
            <a:extLst>
              <a:ext uri="{FF2B5EF4-FFF2-40B4-BE49-F238E27FC236}">
                <a16:creationId xmlns:a16="http://schemas.microsoft.com/office/drawing/2014/main" id="{ACFFBD3F-9441-5293-2AF9-C3B1E50783E2}"/>
              </a:ext>
            </a:extLst>
          </p:cNvPr>
          <p:cNvSpPr/>
          <p:nvPr/>
        </p:nvSpPr>
        <p:spPr>
          <a:xfrm>
            <a:off x="-81260" y="4317188"/>
            <a:ext cx="2041200" cy="1277147"/>
          </a:xfrm>
          <a:prstGeom prst="plaqu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2004</a:t>
            </a:r>
          </a:p>
          <a:p>
            <a:pPr algn="ctr"/>
            <a:r>
              <a:rPr lang="en-GB" sz="1600" dirty="0"/>
              <a:t>Gulf of Mexico</a:t>
            </a:r>
          </a:p>
          <a:p>
            <a:pPr algn="ctr"/>
            <a:r>
              <a:rPr lang="en-GB" sz="1600" dirty="0"/>
              <a:t>Hurricane (&amp; landslide)</a:t>
            </a:r>
          </a:p>
        </p:txBody>
      </p:sp>
      <p:sp>
        <p:nvSpPr>
          <p:cNvPr id="31" name="Plaque 30">
            <a:extLst>
              <a:ext uri="{FF2B5EF4-FFF2-40B4-BE49-F238E27FC236}">
                <a16:creationId xmlns:a16="http://schemas.microsoft.com/office/drawing/2014/main" id="{5077C587-5BD1-A0E5-64E3-827A4CD8A240}"/>
              </a:ext>
            </a:extLst>
          </p:cNvPr>
          <p:cNvSpPr/>
          <p:nvPr/>
        </p:nvSpPr>
        <p:spPr>
          <a:xfrm>
            <a:off x="-81260" y="5584901"/>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2002</a:t>
            </a:r>
          </a:p>
          <a:p>
            <a:pPr algn="ctr"/>
            <a:r>
              <a:rPr lang="en-GB" sz="1600" dirty="0"/>
              <a:t>Mohammedia, Morrocco</a:t>
            </a:r>
          </a:p>
          <a:p>
            <a:pPr algn="ctr"/>
            <a:r>
              <a:rPr lang="en-GB" sz="1600" dirty="0"/>
              <a:t>Flood</a:t>
            </a:r>
          </a:p>
        </p:txBody>
      </p:sp>
      <p:sp>
        <p:nvSpPr>
          <p:cNvPr id="32" name="Plaque 31">
            <a:extLst>
              <a:ext uri="{FF2B5EF4-FFF2-40B4-BE49-F238E27FC236}">
                <a16:creationId xmlns:a16="http://schemas.microsoft.com/office/drawing/2014/main" id="{48A92BB4-6BCC-B29B-4488-FE14EC678A9E}"/>
              </a:ext>
            </a:extLst>
          </p:cNvPr>
          <p:cNvSpPr/>
          <p:nvPr/>
        </p:nvSpPr>
        <p:spPr>
          <a:xfrm>
            <a:off x="1961484" y="5584901"/>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2002</a:t>
            </a:r>
          </a:p>
          <a:p>
            <a:pPr algn="ctr"/>
            <a:r>
              <a:rPr lang="en-GB" sz="1600" dirty="0"/>
              <a:t>Czech Republic</a:t>
            </a:r>
          </a:p>
          <a:p>
            <a:pPr algn="ctr"/>
            <a:r>
              <a:rPr lang="en-GB" sz="1600" dirty="0"/>
              <a:t>Flood</a:t>
            </a:r>
          </a:p>
        </p:txBody>
      </p:sp>
      <p:sp>
        <p:nvSpPr>
          <p:cNvPr id="33" name="Plaque 32">
            <a:extLst>
              <a:ext uri="{FF2B5EF4-FFF2-40B4-BE49-F238E27FC236}">
                <a16:creationId xmlns:a16="http://schemas.microsoft.com/office/drawing/2014/main" id="{9DEFFC12-8EC9-CF0E-50D2-123D0C54F4CB}"/>
              </a:ext>
            </a:extLst>
          </p:cNvPr>
          <p:cNvSpPr/>
          <p:nvPr/>
        </p:nvSpPr>
        <p:spPr>
          <a:xfrm>
            <a:off x="4005572" y="5584901"/>
            <a:ext cx="2041200" cy="1278000"/>
          </a:xfrm>
          <a:prstGeom prst="plaque">
            <a:avLst/>
          </a:prstGeom>
          <a:solidFill>
            <a:srgbClr val="002060"/>
          </a:solidFill>
          <a:ln>
            <a:solidFill>
              <a:srgbClr val="002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t>2000</a:t>
            </a:r>
          </a:p>
          <a:p>
            <a:pPr algn="ctr"/>
            <a:r>
              <a:rPr lang="en-GB" sz="1600" dirty="0"/>
              <a:t>Sandhurst</a:t>
            </a:r>
          </a:p>
          <a:p>
            <a:pPr algn="ctr"/>
            <a:r>
              <a:rPr lang="en-GB" sz="1600" dirty="0"/>
              <a:t>Flood</a:t>
            </a:r>
          </a:p>
        </p:txBody>
      </p:sp>
      <p:sp>
        <p:nvSpPr>
          <p:cNvPr id="35" name="Plaque 34">
            <a:extLst>
              <a:ext uri="{FF2B5EF4-FFF2-40B4-BE49-F238E27FC236}">
                <a16:creationId xmlns:a16="http://schemas.microsoft.com/office/drawing/2014/main" id="{9A9CF85B-839E-113C-2893-6460574BA9A4}"/>
              </a:ext>
            </a:extLst>
          </p:cNvPr>
          <p:cNvSpPr/>
          <p:nvPr/>
        </p:nvSpPr>
        <p:spPr>
          <a:xfrm>
            <a:off x="6056454" y="5584901"/>
            <a:ext cx="2041200" cy="1278000"/>
          </a:xfrm>
          <a:prstGeom prst="plaqu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t>1998</a:t>
            </a:r>
          </a:p>
          <a:p>
            <a:pPr algn="ctr"/>
            <a:r>
              <a:rPr lang="en-GB" sz="1600" dirty="0"/>
              <a:t>Esmeraldas</a:t>
            </a:r>
          </a:p>
          <a:p>
            <a:pPr algn="ctr"/>
            <a:r>
              <a:rPr lang="en-GB" sz="1600" dirty="0"/>
              <a:t>Landslide </a:t>
            </a:r>
          </a:p>
        </p:txBody>
      </p:sp>
      <p:sp>
        <p:nvSpPr>
          <p:cNvPr id="36" name="Plaque 35">
            <a:extLst>
              <a:ext uri="{FF2B5EF4-FFF2-40B4-BE49-F238E27FC236}">
                <a16:creationId xmlns:a16="http://schemas.microsoft.com/office/drawing/2014/main" id="{8DF56971-EA79-BF54-E43E-FC4E605659A2}"/>
              </a:ext>
            </a:extLst>
          </p:cNvPr>
          <p:cNvSpPr/>
          <p:nvPr/>
        </p:nvSpPr>
        <p:spPr>
          <a:xfrm>
            <a:off x="8092341" y="5585328"/>
            <a:ext cx="2041200" cy="1277147"/>
          </a:xfrm>
          <a:prstGeom prst="plaque">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1994</a:t>
            </a:r>
          </a:p>
          <a:p>
            <a:pPr algn="ctr"/>
            <a:r>
              <a:rPr lang="en-GB" sz="1600" dirty="0">
                <a:solidFill>
                  <a:sysClr val="windowText" lastClr="000000"/>
                </a:solidFill>
              </a:rPr>
              <a:t>Milford Haven, UK</a:t>
            </a:r>
          </a:p>
          <a:p>
            <a:pPr algn="ctr"/>
            <a:r>
              <a:rPr lang="en-GB" sz="1600" dirty="0">
                <a:solidFill>
                  <a:sysClr val="windowText" lastClr="000000"/>
                </a:solidFill>
              </a:rPr>
              <a:t>Lightning </a:t>
            </a:r>
          </a:p>
        </p:txBody>
      </p:sp>
      <p:sp>
        <p:nvSpPr>
          <p:cNvPr id="37" name="Plaque 36">
            <a:extLst>
              <a:ext uri="{FF2B5EF4-FFF2-40B4-BE49-F238E27FC236}">
                <a16:creationId xmlns:a16="http://schemas.microsoft.com/office/drawing/2014/main" id="{6ADC44B7-63C8-D1F6-565E-5D6C708DE485}"/>
              </a:ext>
            </a:extLst>
          </p:cNvPr>
          <p:cNvSpPr/>
          <p:nvPr/>
        </p:nvSpPr>
        <p:spPr>
          <a:xfrm>
            <a:off x="10144079" y="5585328"/>
            <a:ext cx="2041200" cy="1277147"/>
          </a:xfrm>
          <a:prstGeom prst="plaque">
            <a:avLst/>
          </a:prstGeom>
          <a:solidFill>
            <a:srgbClr val="FFFF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600" dirty="0">
                <a:solidFill>
                  <a:sysClr val="windowText" lastClr="000000"/>
                </a:solidFill>
              </a:rPr>
              <a:t>1972</a:t>
            </a:r>
          </a:p>
          <a:p>
            <a:pPr algn="ctr"/>
            <a:r>
              <a:rPr lang="en-GB" sz="1600" dirty="0">
                <a:solidFill>
                  <a:sysClr val="windowText" lastClr="000000"/>
                </a:solidFill>
              </a:rPr>
              <a:t>Donges, France</a:t>
            </a:r>
          </a:p>
          <a:p>
            <a:pPr algn="ctr"/>
            <a:r>
              <a:rPr lang="en-GB" sz="1600" dirty="0">
                <a:solidFill>
                  <a:sysClr val="windowText" lastClr="000000"/>
                </a:solidFill>
              </a:rPr>
              <a:t>Lightning</a:t>
            </a:r>
            <a:endParaRPr lang="en-GB" sz="1600" dirty="0"/>
          </a:p>
        </p:txBody>
      </p:sp>
      <p:sp>
        <p:nvSpPr>
          <p:cNvPr id="9" name="Oval 8">
            <a:extLst>
              <a:ext uri="{FF2B5EF4-FFF2-40B4-BE49-F238E27FC236}">
                <a16:creationId xmlns:a16="http://schemas.microsoft.com/office/drawing/2014/main" id="{CCF47A3B-E78C-B83B-F88E-E710BB7EF6B0}"/>
              </a:ext>
            </a:extLst>
          </p:cNvPr>
          <p:cNvSpPr/>
          <p:nvPr/>
        </p:nvSpPr>
        <p:spPr>
          <a:xfrm>
            <a:off x="8088668" y="4204149"/>
            <a:ext cx="2041200" cy="1550504"/>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49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25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25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25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250"/>
                                  </p:stCondLst>
                                  <p:childTnLst>
                                    <p:set>
                                      <p:cBhvr>
                                        <p:cTn id="51" dur="1" fill="hold">
                                          <p:stCondLst>
                                            <p:cond delay="0"/>
                                          </p:stCondLst>
                                        </p:cTn>
                                        <p:tgtEl>
                                          <p:spTgt spid="3"/>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25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4250"/>
                            </p:stCondLst>
                            <p:childTnLst>
                              <p:par>
                                <p:cTn id="56" presetID="1" presetClass="entr" presetSubtype="0" fill="hold" grpId="0" nodeType="afterEffect">
                                  <p:stCondLst>
                                    <p:cond delay="250"/>
                                  </p:stCondLst>
                                  <p:childTnLst>
                                    <p:set>
                                      <p:cBhvr>
                                        <p:cTn id="57" dur="1" fill="hold">
                                          <p:stCondLst>
                                            <p:cond delay="0"/>
                                          </p:stCondLst>
                                        </p:cTn>
                                        <p:tgtEl>
                                          <p:spTgt spid="4"/>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0" nodeType="afterEffect">
                                  <p:stCondLst>
                                    <p:cond delay="250"/>
                                  </p:stCondLst>
                                  <p:childTnLst>
                                    <p:set>
                                      <p:cBhvr>
                                        <p:cTn id="60" dur="1" fill="hold">
                                          <p:stCondLst>
                                            <p:cond delay="0"/>
                                          </p:stCondLst>
                                        </p:cTn>
                                        <p:tgtEl>
                                          <p:spTgt spid="26"/>
                                        </p:tgtEl>
                                        <p:attrNameLst>
                                          <p:attrName>style.visibility</p:attrName>
                                        </p:attrNameLst>
                                      </p:cBhvr>
                                      <p:to>
                                        <p:strVal val="visible"/>
                                      </p:to>
                                    </p:set>
                                  </p:childTnLst>
                                </p:cTn>
                              </p:par>
                            </p:childTnLst>
                          </p:cTn>
                        </p:par>
                        <p:par>
                          <p:cTn id="61" fill="hold">
                            <p:stCondLst>
                              <p:cond delay="4750"/>
                            </p:stCondLst>
                            <p:childTnLst>
                              <p:par>
                                <p:cTn id="62" presetID="1" presetClass="entr" presetSubtype="0" fill="hold" grpId="0" nodeType="afterEffect">
                                  <p:stCondLst>
                                    <p:cond delay="250"/>
                                  </p:stCondLst>
                                  <p:childTnLst>
                                    <p:set>
                                      <p:cBhvr>
                                        <p:cTn id="63" dur="1" fill="hold">
                                          <p:stCondLst>
                                            <p:cond delay="0"/>
                                          </p:stCondLst>
                                        </p:cTn>
                                        <p:tgtEl>
                                          <p:spTgt spid="6"/>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25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5250"/>
                            </p:stCondLst>
                            <p:childTnLst>
                              <p:par>
                                <p:cTn id="68" presetID="1" presetClass="entr" presetSubtype="0" fill="hold" grpId="0" nodeType="afterEffect">
                                  <p:stCondLst>
                                    <p:cond delay="250"/>
                                  </p:stCondLst>
                                  <p:childTnLst>
                                    <p:set>
                                      <p:cBhvr>
                                        <p:cTn id="69" dur="1" fill="hold">
                                          <p:stCondLst>
                                            <p:cond delay="0"/>
                                          </p:stCondLst>
                                        </p:cTn>
                                        <p:tgtEl>
                                          <p:spTgt spid="28"/>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25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5750"/>
                            </p:stCondLst>
                            <p:childTnLst>
                              <p:par>
                                <p:cTn id="74" presetID="1" presetClass="entr" presetSubtype="0" fill="hold" grpId="0" nodeType="afterEffect">
                                  <p:stCondLst>
                                    <p:cond delay="250"/>
                                  </p:stCondLst>
                                  <p:childTnLst>
                                    <p:set>
                                      <p:cBhvr>
                                        <p:cTn id="75" dur="1" fill="hold">
                                          <p:stCondLst>
                                            <p:cond delay="0"/>
                                          </p:stCondLst>
                                        </p:cTn>
                                        <p:tgtEl>
                                          <p:spTgt spid="30"/>
                                        </p:tgtEl>
                                        <p:attrNameLst>
                                          <p:attrName>style.visibility</p:attrName>
                                        </p:attrNameLst>
                                      </p:cBhvr>
                                      <p:to>
                                        <p:strVal val="visible"/>
                                      </p:to>
                                    </p:set>
                                  </p:childTnLst>
                                </p:cTn>
                              </p:par>
                            </p:childTnLst>
                          </p:cTn>
                        </p:par>
                        <p:par>
                          <p:cTn id="76" fill="hold">
                            <p:stCondLst>
                              <p:cond delay="6000"/>
                            </p:stCondLst>
                            <p:childTnLst>
                              <p:par>
                                <p:cTn id="77" presetID="1" presetClass="entr" presetSubtype="0" fill="hold" grpId="0" nodeType="afterEffect">
                                  <p:stCondLst>
                                    <p:cond delay="250"/>
                                  </p:stCondLst>
                                  <p:childTnLst>
                                    <p:set>
                                      <p:cBhvr>
                                        <p:cTn id="78" dur="1" fill="hold">
                                          <p:stCondLst>
                                            <p:cond delay="0"/>
                                          </p:stCondLst>
                                        </p:cTn>
                                        <p:tgtEl>
                                          <p:spTgt spid="31"/>
                                        </p:tgtEl>
                                        <p:attrNameLst>
                                          <p:attrName>style.visibility</p:attrName>
                                        </p:attrNameLst>
                                      </p:cBhvr>
                                      <p:to>
                                        <p:strVal val="visible"/>
                                      </p:to>
                                    </p:set>
                                  </p:childTnLst>
                                </p:cTn>
                              </p:par>
                            </p:childTnLst>
                          </p:cTn>
                        </p:par>
                        <p:par>
                          <p:cTn id="79" fill="hold">
                            <p:stCondLst>
                              <p:cond delay="6250"/>
                            </p:stCondLst>
                            <p:childTnLst>
                              <p:par>
                                <p:cTn id="80" presetID="1" presetClass="entr" presetSubtype="0" fill="hold" grpId="0" nodeType="afterEffect">
                                  <p:stCondLst>
                                    <p:cond delay="250"/>
                                  </p:stCondLst>
                                  <p:childTnLst>
                                    <p:set>
                                      <p:cBhvr>
                                        <p:cTn id="81" dur="1" fill="hold">
                                          <p:stCondLst>
                                            <p:cond delay="0"/>
                                          </p:stCondLst>
                                        </p:cTn>
                                        <p:tgtEl>
                                          <p:spTgt spid="32"/>
                                        </p:tgtEl>
                                        <p:attrNameLst>
                                          <p:attrName>style.visibility</p:attrName>
                                        </p:attrNameLst>
                                      </p:cBhvr>
                                      <p:to>
                                        <p:strVal val="visible"/>
                                      </p:to>
                                    </p:set>
                                  </p:childTnLst>
                                </p:cTn>
                              </p:par>
                            </p:childTnLst>
                          </p:cTn>
                        </p:par>
                        <p:par>
                          <p:cTn id="82" fill="hold">
                            <p:stCondLst>
                              <p:cond delay="6500"/>
                            </p:stCondLst>
                            <p:childTnLst>
                              <p:par>
                                <p:cTn id="83" presetID="1" presetClass="entr" presetSubtype="0" fill="hold" grpId="0" nodeType="afterEffect">
                                  <p:stCondLst>
                                    <p:cond delay="250"/>
                                  </p:stCondLst>
                                  <p:childTnLst>
                                    <p:set>
                                      <p:cBhvr>
                                        <p:cTn id="84" dur="1" fill="hold">
                                          <p:stCondLst>
                                            <p:cond delay="0"/>
                                          </p:stCondLst>
                                        </p:cTn>
                                        <p:tgtEl>
                                          <p:spTgt spid="33"/>
                                        </p:tgtEl>
                                        <p:attrNameLst>
                                          <p:attrName>style.visibility</p:attrName>
                                        </p:attrNameLst>
                                      </p:cBhvr>
                                      <p:to>
                                        <p:strVal val="visible"/>
                                      </p:to>
                                    </p:set>
                                  </p:childTnLst>
                                </p:cTn>
                              </p:par>
                            </p:childTnLst>
                          </p:cTn>
                        </p:par>
                        <p:par>
                          <p:cTn id="85" fill="hold">
                            <p:stCondLst>
                              <p:cond delay="6750"/>
                            </p:stCondLst>
                            <p:childTnLst>
                              <p:par>
                                <p:cTn id="86" presetID="1" presetClass="entr" presetSubtype="0" fill="hold" grpId="0" nodeType="afterEffect">
                                  <p:stCondLst>
                                    <p:cond delay="250"/>
                                  </p:stCondLst>
                                  <p:childTnLst>
                                    <p:set>
                                      <p:cBhvr>
                                        <p:cTn id="87" dur="1" fill="hold">
                                          <p:stCondLst>
                                            <p:cond delay="0"/>
                                          </p:stCondLst>
                                        </p:cTn>
                                        <p:tgtEl>
                                          <p:spTgt spid="35"/>
                                        </p:tgtEl>
                                        <p:attrNameLst>
                                          <p:attrName>style.visibility</p:attrName>
                                        </p:attrNameLst>
                                      </p:cBhvr>
                                      <p:to>
                                        <p:strVal val="visible"/>
                                      </p:to>
                                    </p:set>
                                  </p:childTnLst>
                                </p:cTn>
                              </p:par>
                            </p:childTnLst>
                          </p:cTn>
                        </p:par>
                        <p:par>
                          <p:cTn id="88" fill="hold">
                            <p:stCondLst>
                              <p:cond delay="7000"/>
                            </p:stCondLst>
                            <p:childTnLst>
                              <p:par>
                                <p:cTn id="89" presetID="1" presetClass="entr" presetSubtype="0" fill="hold" grpId="0" nodeType="afterEffect">
                                  <p:stCondLst>
                                    <p:cond delay="250"/>
                                  </p:stCondLst>
                                  <p:childTnLst>
                                    <p:set>
                                      <p:cBhvr>
                                        <p:cTn id="90" dur="1" fill="hold">
                                          <p:stCondLst>
                                            <p:cond delay="0"/>
                                          </p:stCondLst>
                                        </p:cTn>
                                        <p:tgtEl>
                                          <p:spTgt spid="36"/>
                                        </p:tgtEl>
                                        <p:attrNameLst>
                                          <p:attrName>style.visibility</p:attrName>
                                        </p:attrNameLst>
                                      </p:cBhvr>
                                      <p:to>
                                        <p:strVal val="visible"/>
                                      </p:to>
                                    </p:set>
                                  </p:childTnLst>
                                </p:cTn>
                              </p:par>
                            </p:childTnLst>
                          </p:cTn>
                        </p:par>
                        <p:par>
                          <p:cTn id="91" fill="hold">
                            <p:stCondLst>
                              <p:cond delay="7250"/>
                            </p:stCondLst>
                            <p:childTnLst>
                              <p:par>
                                <p:cTn id="92" presetID="1" presetClass="entr" presetSubtype="0" fill="hold" grpId="0" nodeType="afterEffect">
                                  <p:stCondLst>
                                    <p:cond delay="250"/>
                                  </p:stCondLst>
                                  <p:childTnLst>
                                    <p:set>
                                      <p:cBhvr>
                                        <p:cTn id="93" dur="1" fill="hold">
                                          <p:stCondLst>
                                            <p:cond delay="0"/>
                                          </p:stCondLst>
                                        </p:cTn>
                                        <p:tgtEl>
                                          <p:spTgt spid="3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10" grpId="0" animBg="1"/>
      <p:bldP spid="16" grpId="0" animBg="1"/>
      <p:bldP spid="12" grpId="0" animBg="1"/>
      <p:bldP spid="13" grpId="0" animBg="1"/>
      <p:bldP spid="14" grpId="0" animBg="1"/>
      <p:bldP spid="17" grpId="0" animBg="1"/>
      <p:bldP spid="18" grpId="0" animBg="1"/>
      <p:bldP spid="21" grpId="0" animBg="1"/>
      <p:bldP spid="3" grpId="0" animBg="1"/>
      <p:bldP spid="4" grpId="0" animBg="1"/>
      <p:bldP spid="6" grpId="0" animBg="1"/>
      <p:bldP spid="1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DB16-0FB3-CD31-1F2E-CED1CE9E0560}"/>
              </a:ext>
            </a:extLst>
          </p:cNvPr>
          <p:cNvSpPr>
            <a:spLocks noGrp="1"/>
          </p:cNvSpPr>
          <p:nvPr>
            <p:ph type="title"/>
          </p:nvPr>
        </p:nvSpPr>
        <p:spPr/>
        <p:txBody>
          <a:bodyPr/>
          <a:lstStyle/>
          <a:p>
            <a:r>
              <a:rPr lang="en-GB" dirty="0"/>
              <a:t>Learning from Examples – Fukushima Daiichi  </a:t>
            </a:r>
          </a:p>
        </p:txBody>
      </p:sp>
      <p:sp>
        <p:nvSpPr>
          <p:cNvPr id="4" name="Rectangle 3">
            <a:extLst>
              <a:ext uri="{FF2B5EF4-FFF2-40B4-BE49-F238E27FC236}">
                <a16:creationId xmlns:a16="http://schemas.microsoft.com/office/drawing/2014/main" id="{7E9FA49F-BBE6-29DC-901D-8FEAB9A6E3F8}"/>
              </a:ext>
            </a:extLst>
          </p:cNvPr>
          <p:cNvSpPr/>
          <p:nvPr/>
        </p:nvSpPr>
        <p:spPr>
          <a:xfrm>
            <a:off x="1566091" y="3596670"/>
            <a:ext cx="10519955" cy="4180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a:extLst>
              <a:ext uri="{FF2B5EF4-FFF2-40B4-BE49-F238E27FC236}">
                <a16:creationId xmlns:a16="http://schemas.microsoft.com/office/drawing/2014/main" id="{99E0A144-1E37-174D-53C3-A912A22E8C13}"/>
              </a:ext>
            </a:extLst>
          </p:cNvPr>
          <p:cNvSpPr txBox="1"/>
          <p:nvPr/>
        </p:nvSpPr>
        <p:spPr>
          <a:xfrm>
            <a:off x="198846" y="1375331"/>
            <a:ext cx="1742721" cy="369332"/>
          </a:xfrm>
          <a:prstGeom prst="rect">
            <a:avLst/>
          </a:prstGeom>
          <a:noFill/>
        </p:spPr>
        <p:txBody>
          <a:bodyPr wrap="none" rtlCol="0">
            <a:spAutoFit/>
          </a:bodyPr>
          <a:lstStyle/>
          <a:p>
            <a:r>
              <a:rPr lang="en-GB" b="1" dirty="0"/>
              <a:t>11</a:t>
            </a:r>
            <a:r>
              <a:rPr lang="en-GB" b="1" baseline="30000" dirty="0"/>
              <a:t>th</a:t>
            </a:r>
            <a:r>
              <a:rPr lang="en-GB" b="1" dirty="0"/>
              <a:t> March 2011</a:t>
            </a:r>
          </a:p>
        </p:txBody>
      </p:sp>
      <p:sp>
        <p:nvSpPr>
          <p:cNvPr id="6" name="TextBox 5">
            <a:extLst>
              <a:ext uri="{FF2B5EF4-FFF2-40B4-BE49-F238E27FC236}">
                <a16:creationId xmlns:a16="http://schemas.microsoft.com/office/drawing/2014/main" id="{2898EB66-DF25-19A4-569C-1AEE5F01FCF3}"/>
              </a:ext>
            </a:extLst>
          </p:cNvPr>
          <p:cNvSpPr txBox="1"/>
          <p:nvPr/>
        </p:nvSpPr>
        <p:spPr>
          <a:xfrm>
            <a:off x="198846" y="3382527"/>
            <a:ext cx="1324141" cy="644434"/>
          </a:xfrm>
          <a:prstGeom prst="rect">
            <a:avLst/>
          </a:prstGeom>
          <a:noFill/>
        </p:spPr>
        <p:txBody>
          <a:bodyPr wrap="square" rtlCol="0">
            <a:spAutoFit/>
          </a:bodyPr>
          <a:lstStyle/>
          <a:p>
            <a:r>
              <a:rPr lang="en-GB" b="1" dirty="0"/>
              <a:t>9 Mag Earthquake </a:t>
            </a:r>
          </a:p>
        </p:txBody>
      </p:sp>
      <p:sp>
        <p:nvSpPr>
          <p:cNvPr id="7" name="TextBox 6">
            <a:extLst>
              <a:ext uri="{FF2B5EF4-FFF2-40B4-BE49-F238E27FC236}">
                <a16:creationId xmlns:a16="http://schemas.microsoft.com/office/drawing/2014/main" id="{0A188E1F-D8DC-5872-E497-2D3448691AFE}"/>
              </a:ext>
            </a:extLst>
          </p:cNvPr>
          <p:cNvSpPr txBox="1"/>
          <p:nvPr/>
        </p:nvSpPr>
        <p:spPr>
          <a:xfrm>
            <a:off x="1315940" y="2442089"/>
            <a:ext cx="1193074" cy="707886"/>
          </a:xfrm>
          <a:prstGeom prst="rect">
            <a:avLst/>
          </a:prstGeom>
          <a:noFill/>
        </p:spPr>
        <p:txBody>
          <a:bodyPr wrap="square" rtlCol="0">
            <a:spAutoFit/>
          </a:bodyPr>
          <a:lstStyle/>
          <a:p>
            <a:r>
              <a:rPr lang="en-GB" sz="2000" b="1" dirty="0"/>
              <a:t>Tsunami Triggered</a:t>
            </a:r>
          </a:p>
        </p:txBody>
      </p:sp>
      <p:sp>
        <p:nvSpPr>
          <p:cNvPr id="8" name="TextBox 7">
            <a:extLst>
              <a:ext uri="{FF2B5EF4-FFF2-40B4-BE49-F238E27FC236}">
                <a16:creationId xmlns:a16="http://schemas.microsoft.com/office/drawing/2014/main" id="{47EE8868-25EA-2A14-78BD-97F1E052CBB0}"/>
              </a:ext>
            </a:extLst>
          </p:cNvPr>
          <p:cNvSpPr txBox="1"/>
          <p:nvPr/>
        </p:nvSpPr>
        <p:spPr>
          <a:xfrm>
            <a:off x="2214442" y="4598858"/>
            <a:ext cx="1324141" cy="923330"/>
          </a:xfrm>
          <a:prstGeom prst="rect">
            <a:avLst/>
          </a:prstGeom>
          <a:noFill/>
        </p:spPr>
        <p:txBody>
          <a:bodyPr wrap="square" rtlCol="0">
            <a:spAutoFit/>
          </a:bodyPr>
          <a:lstStyle/>
          <a:p>
            <a:r>
              <a:rPr lang="en-GB" b="1" dirty="0"/>
              <a:t>Nuclear Reactors Shut down </a:t>
            </a:r>
          </a:p>
        </p:txBody>
      </p:sp>
      <p:sp>
        <p:nvSpPr>
          <p:cNvPr id="9" name="TextBox 8">
            <a:extLst>
              <a:ext uri="{FF2B5EF4-FFF2-40B4-BE49-F238E27FC236}">
                <a16:creationId xmlns:a16="http://schemas.microsoft.com/office/drawing/2014/main" id="{0ABBF52D-C9B2-C398-2FA9-6776560C2D1D}"/>
              </a:ext>
            </a:extLst>
          </p:cNvPr>
          <p:cNvSpPr txBox="1"/>
          <p:nvPr/>
        </p:nvSpPr>
        <p:spPr>
          <a:xfrm>
            <a:off x="3899770" y="4598858"/>
            <a:ext cx="1772194" cy="923330"/>
          </a:xfrm>
          <a:prstGeom prst="rect">
            <a:avLst/>
          </a:prstGeom>
          <a:noFill/>
        </p:spPr>
        <p:txBody>
          <a:bodyPr wrap="square" rtlCol="0">
            <a:spAutoFit/>
          </a:bodyPr>
          <a:lstStyle/>
          <a:p>
            <a:r>
              <a:rPr lang="en-GB" b="1" dirty="0"/>
              <a:t>Emergency  Generators Kick In for Cooling</a:t>
            </a:r>
          </a:p>
        </p:txBody>
      </p:sp>
      <p:sp>
        <p:nvSpPr>
          <p:cNvPr id="10" name="TextBox 9">
            <a:extLst>
              <a:ext uri="{FF2B5EF4-FFF2-40B4-BE49-F238E27FC236}">
                <a16:creationId xmlns:a16="http://schemas.microsoft.com/office/drawing/2014/main" id="{978BA4A4-6015-A763-85ED-9490C3CE70E9}"/>
              </a:ext>
            </a:extLst>
          </p:cNvPr>
          <p:cNvSpPr txBox="1"/>
          <p:nvPr/>
        </p:nvSpPr>
        <p:spPr>
          <a:xfrm>
            <a:off x="5221294" y="2263701"/>
            <a:ext cx="1928949" cy="923330"/>
          </a:xfrm>
          <a:prstGeom prst="rect">
            <a:avLst/>
          </a:prstGeom>
          <a:noFill/>
        </p:spPr>
        <p:txBody>
          <a:bodyPr wrap="square" rtlCol="0">
            <a:spAutoFit/>
          </a:bodyPr>
          <a:lstStyle/>
          <a:p>
            <a:r>
              <a:rPr lang="en-GB" b="1" dirty="0"/>
              <a:t>14 m Tsunami Wave Overtops Sea Wall </a:t>
            </a:r>
          </a:p>
        </p:txBody>
      </p:sp>
      <p:sp>
        <p:nvSpPr>
          <p:cNvPr id="11" name="TextBox 10">
            <a:extLst>
              <a:ext uri="{FF2B5EF4-FFF2-40B4-BE49-F238E27FC236}">
                <a16:creationId xmlns:a16="http://schemas.microsoft.com/office/drawing/2014/main" id="{350632B2-AA39-1E4E-19AA-487E25EDD21C}"/>
              </a:ext>
            </a:extLst>
          </p:cNvPr>
          <p:cNvSpPr txBox="1"/>
          <p:nvPr/>
        </p:nvSpPr>
        <p:spPr>
          <a:xfrm>
            <a:off x="6686733" y="4577057"/>
            <a:ext cx="1698610" cy="923330"/>
          </a:xfrm>
          <a:prstGeom prst="rect">
            <a:avLst/>
          </a:prstGeom>
          <a:noFill/>
        </p:spPr>
        <p:txBody>
          <a:bodyPr wrap="square" rtlCol="0">
            <a:spAutoFit/>
          </a:bodyPr>
          <a:lstStyle/>
          <a:p>
            <a:r>
              <a:rPr lang="en-GB" b="1" dirty="0"/>
              <a:t>Emergency Generators Flood and Fail</a:t>
            </a:r>
          </a:p>
        </p:txBody>
      </p:sp>
      <p:sp>
        <p:nvSpPr>
          <p:cNvPr id="12" name="TextBox 11">
            <a:extLst>
              <a:ext uri="{FF2B5EF4-FFF2-40B4-BE49-F238E27FC236}">
                <a16:creationId xmlns:a16="http://schemas.microsoft.com/office/drawing/2014/main" id="{AE4482A0-D301-0DB7-780C-52BDCF747AE1}"/>
              </a:ext>
            </a:extLst>
          </p:cNvPr>
          <p:cNvSpPr txBox="1"/>
          <p:nvPr/>
        </p:nvSpPr>
        <p:spPr>
          <a:xfrm>
            <a:off x="8789851" y="4533514"/>
            <a:ext cx="1698610" cy="646331"/>
          </a:xfrm>
          <a:prstGeom prst="rect">
            <a:avLst/>
          </a:prstGeom>
          <a:noFill/>
        </p:spPr>
        <p:txBody>
          <a:bodyPr wrap="square" rtlCol="0">
            <a:spAutoFit/>
          </a:bodyPr>
          <a:lstStyle/>
          <a:p>
            <a:r>
              <a:rPr lang="en-GB" b="1" dirty="0"/>
              <a:t>Nuclear Meltdown</a:t>
            </a:r>
          </a:p>
        </p:txBody>
      </p:sp>
      <p:sp>
        <p:nvSpPr>
          <p:cNvPr id="13" name="TextBox 12">
            <a:extLst>
              <a:ext uri="{FF2B5EF4-FFF2-40B4-BE49-F238E27FC236}">
                <a16:creationId xmlns:a16="http://schemas.microsoft.com/office/drawing/2014/main" id="{3A508F23-A691-FDB3-DF6E-D37FA572DCEB}"/>
              </a:ext>
            </a:extLst>
          </p:cNvPr>
          <p:cNvSpPr txBox="1"/>
          <p:nvPr/>
        </p:nvSpPr>
        <p:spPr>
          <a:xfrm>
            <a:off x="10657839" y="4533514"/>
            <a:ext cx="1698610" cy="923330"/>
          </a:xfrm>
          <a:prstGeom prst="rect">
            <a:avLst/>
          </a:prstGeom>
          <a:noFill/>
        </p:spPr>
        <p:txBody>
          <a:bodyPr wrap="square" rtlCol="0">
            <a:spAutoFit/>
          </a:bodyPr>
          <a:lstStyle/>
          <a:p>
            <a:r>
              <a:rPr lang="en-GB" b="1" dirty="0"/>
              <a:t>Radioactive Material Leaked </a:t>
            </a:r>
          </a:p>
        </p:txBody>
      </p:sp>
      <p:sp>
        <p:nvSpPr>
          <p:cNvPr id="14" name="Rectangle 13">
            <a:extLst>
              <a:ext uri="{FF2B5EF4-FFF2-40B4-BE49-F238E27FC236}">
                <a16:creationId xmlns:a16="http://schemas.microsoft.com/office/drawing/2014/main" id="{C65545AA-8F46-A70C-CD81-60BEE144557C}"/>
              </a:ext>
            </a:extLst>
          </p:cNvPr>
          <p:cNvSpPr/>
          <p:nvPr/>
        </p:nvSpPr>
        <p:spPr>
          <a:xfrm>
            <a:off x="1246272" y="2430366"/>
            <a:ext cx="1262742" cy="70788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2CDB3502-2E39-183A-9947-3A286A10CAB1}"/>
              </a:ext>
            </a:extLst>
          </p:cNvPr>
          <p:cNvSpPr/>
          <p:nvPr/>
        </p:nvSpPr>
        <p:spPr>
          <a:xfrm>
            <a:off x="2188754" y="4604803"/>
            <a:ext cx="3483209" cy="97217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CCE72B8A-9602-D202-9A21-D5D1DCE84C24}"/>
              </a:ext>
            </a:extLst>
          </p:cNvPr>
          <p:cNvSpPr txBox="1"/>
          <p:nvPr/>
        </p:nvSpPr>
        <p:spPr>
          <a:xfrm flipH="1">
            <a:off x="3063747" y="5682023"/>
            <a:ext cx="1672046" cy="369332"/>
          </a:xfrm>
          <a:prstGeom prst="rect">
            <a:avLst/>
          </a:prstGeom>
          <a:noFill/>
        </p:spPr>
        <p:txBody>
          <a:bodyPr wrap="square" rtlCol="0">
            <a:spAutoFit/>
          </a:bodyPr>
          <a:lstStyle/>
          <a:p>
            <a:r>
              <a:rPr lang="en-GB" dirty="0"/>
              <a:t>Safety Features </a:t>
            </a:r>
          </a:p>
        </p:txBody>
      </p:sp>
      <p:sp>
        <p:nvSpPr>
          <p:cNvPr id="17" name="Rectangle 16">
            <a:extLst>
              <a:ext uri="{FF2B5EF4-FFF2-40B4-BE49-F238E27FC236}">
                <a16:creationId xmlns:a16="http://schemas.microsoft.com/office/drawing/2014/main" id="{55BF4F4A-A3DD-E4C2-90BB-0B0855584807}"/>
              </a:ext>
            </a:extLst>
          </p:cNvPr>
          <p:cNvSpPr/>
          <p:nvPr/>
        </p:nvSpPr>
        <p:spPr>
          <a:xfrm>
            <a:off x="6686733" y="4604803"/>
            <a:ext cx="1479368" cy="97217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Box 17">
            <a:extLst>
              <a:ext uri="{FF2B5EF4-FFF2-40B4-BE49-F238E27FC236}">
                <a16:creationId xmlns:a16="http://schemas.microsoft.com/office/drawing/2014/main" id="{66C3818E-A59D-CEE4-AEB8-4A715B8B6039}"/>
              </a:ext>
            </a:extLst>
          </p:cNvPr>
          <p:cNvSpPr txBox="1"/>
          <p:nvPr/>
        </p:nvSpPr>
        <p:spPr>
          <a:xfrm flipH="1">
            <a:off x="6593114" y="5682023"/>
            <a:ext cx="1672046" cy="369332"/>
          </a:xfrm>
          <a:prstGeom prst="rect">
            <a:avLst/>
          </a:prstGeom>
          <a:noFill/>
        </p:spPr>
        <p:txBody>
          <a:bodyPr wrap="square" rtlCol="0">
            <a:spAutoFit/>
          </a:bodyPr>
          <a:lstStyle/>
          <a:p>
            <a:r>
              <a:rPr lang="en-GB" dirty="0"/>
              <a:t>NaTech Impact</a:t>
            </a:r>
          </a:p>
        </p:txBody>
      </p:sp>
      <p:sp>
        <p:nvSpPr>
          <p:cNvPr id="19" name="Arrow: Down 18">
            <a:extLst>
              <a:ext uri="{FF2B5EF4-FFF2-40B4-BE49-F238E27FC236}">
                <a16:creationId xmlns:a16="http://schemas.microsoft.com/office/drawing/2014/main" id="{85B2B592-0B16-9C1E-A0D4-BBC18F36C045}"/>
              </a:ext>
            </a:extLst>
          </p:cNvPr>
          <p:cNvSpPr/>
          <p:nvPr/>
        </p:nvSpPr>
        <p:spPr>
          <a:xfrm>
            <a:off x="1842809" y="3163585"/>
            <a:ext cx="371633" cy="41801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Arrow: Down 19">
            <a:extLst>
              <a:ext uri="{FF2B5EF4-FFF2-40B4-BE49-F238E27FC236}">
                <a16:creationId xmlns:a16="http://schemas.microsoft.com/office/drawing/2014/main" id="{F29DC278-72D9-88C6-8852-52C360839CD6}"/>
              </a:ext>
            </a:extLst>
          </p:cNvPr>
          <p:cNvSpPr/>
          <p:nvPr/>
        </p:nvSpPr>
        <p:spPr>
          <a:xfrm rot="10800000">
            <a:off x="2529450" y="4022748"/>
            <a:ext cx="371633" cy="49566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Down 20">
            <a:extLst>
              <a:ext uri="{FF2B5EF4-FFF2-40B4-BE49-F238E27FC236}">
                <a16:creationId xmlns:a16="http://schemas.microsoft.com/office/drawing/2014/main" id="{5719FA82-8958-AD85-02FA-7FDC840822E2}"/>
              </a:ext>
            </a:extLst>
          </p:cNvPr>
          <p:cNvSpPr/>
          <p:nvPr/>
        </p:nvSpPr>
        <p:spPr>
          <a:xfrm>
            <a:off x="5728568" y="3163585"/>
            <a:ext cx="371633" cy="41801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Down 21">
            <a:extLst>
              <a:ext uri="{FF2B5EF4-FFF2-40B4-BE49-F238E27FC236}">
                <a16:creationId xmlns:a16="http://schemas.microsoft.com/office/drawing/2014/main" id="{778A97FF-16B7-7272-2820-96B6FEC846F2}"/>
              </a:ext>
            </a:extLst>
          </p:cNvPr>
          <p:cNvSpPr/>
          <p:nvPr/>
        </p:nvSpPr>
        <p:spPr>
          <a:xfrm rot="10800000">
            <a:off x="4410097" y="4022748"/>
            <a:ext cx="371633" cy="49566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Arrow: Down 22">
            <a:extLst>
              <a:ext uri="{FF2B5EF4-FFF2-40B4-BE49-F238E27FC236}">
                <a16:creationId xmlns:a16="http://schemas.microsoft.com/office/drawing/2014/main" id="{5242C303-841E-A506-3784-FC052A13C62A}"/>
              </a:ext>
            </a:extLst>
          </p:cNvPr>
          <p:cNvSpPr/>
          <p:nvPr/>
        </p:nvSpPr>
        <p:spPr>
          <a:xfrm rot="10800000">
            <a:off x="7151122" y="4022747"/>
            <a:ext cx="371633" cy="49566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Arrow: Down 23">
            <a:extLst>
              <a:ext uri="{FF2B5EF4-FFF2-40B4-BE49-F238E27FC236}">
                <a16:creationId xmlns:a16="http://schemas.microsoft.com/office/drawing/2014/main" id="{C38AE7EC-FC91-F177-24DE-39ECF8E78A41}"/>
              </a:ext>
            </a:extLst>
          </p:cNvPr>
          <p:cNvSpPr/>
          <p:nvPr/>
        </p:nvSpPr>
        <p:spPr>
          <a:xfrm rot="10800000">
            <a:off x="9097889" y="4022747"/>
            <a:ext cx="371633" cy="49566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Arrow: Down 24">
            <a:extLst>
              <a:ext uri="{FF2B5EF4-FFF2-40B4-BE49-F238E27FC236}">
                <a16:creationId xmlns:a16="http://schemas.microsoft.com/office/drawing/2014/main" id="{4A7B7538-3249-C5EE-3967-521FA5D54211}"/>
              </a:ext>
            </a:extLst>
          </p:cNvPr>
          <p:cNvSpPr/>
          <p:nvPr/>
        </p:nvSpPr>
        <p:spPr>
          <a:xfrm rot="10800000">
            <a:off x="11091392" y="4022747"/>
            <a:ext cx="371633" cy="49566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Rectangle 25">
            <a:extLst>
              <a:ext uri="{FF2B5EF4-FFF2-40B4-BE49-F238E27FC236}">
                <a16:creationId xmlns:a16="http://schemas.microsoft.com/office/drawing/2014/main" id="{FEBD1B67-DE5C-95F0-30A0-A728DF0CB491}"/>
              </a:ext>
            </a:extLst>
          </p:cNvPr>
          <p:cNvSpPr/>
          <p:nvPr/>
        </p:nvSpPr>
        <p:spPr>
          <a:xfrm>
            <a:off x="8587864" y="4582966"/>
            <a:ext cx="3400936" cy="97217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TextBox 26">
            <a:extLst>
              <a:ext uri="{FF2B5EF4-FFF2-40B4-BE49-F238E27FC236}">
                <a16:creationId xmlns:a16="http://schemas.microsoft.com/office/drawing/2014/main" id="{9142671A-00ED-E040-EDE4-B1ACA66BECF9}"/>
              </a:ext>
            </a:extLst>
          </p:cNvPr>
          <p:cNvSpPr txBox="1"/>
          <p:nvPr/>
        </p:nvSpPr>
        <p:spPr>
          <a:xfrm flipH="1">
            <a:off x="9469522" y="5679432"/>
            <a:ext cx="1672046" cy="646331"/>
          </a:xfrm>
          <a:prstGeom prst="rect">
            <a:avLst/>
          </a:prstGeom>
          <a:noFill/>
        </p:spPr>
        <p:txBody>
          <a:bodyPr wrap="square" rtlCol="0">
            <a:spAutoFit/>
          </a:bodyPr>
          <a:lstStyle/>
          <a:p>
            <a:r>
              <a:rPr lang="en-GB" dirty="0"/>
              <a:t>NaTech Consequence  </a:t>
            </a:r>
          </a:p>
        </p:txBody>
      </p:sp>
    </p:spTree>
    <p:extLst>
      <p:ext uri="{BB962C8B-B14F-4D97-AF65-F5344CB8AC3E}">
        <p14:creationId xmlns:p14="http://schemas.microsoft.com/office/powerpoint/2010/main" val="37228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1" nodeType="clickEffect">
                                  <p:stCondLst>
                                    <p:cond delay="0"/>
                                  </p:stCondLst>
                                  <p:childTnLst>
                                    <p:animClr clrSpc="hsl" dir="cw">
                                      <p:cBhvr override="childStyle">
                                        <p:cTn id="16" dur="500" fill="hold"/>
                                        <p:tgtEl>
                                          <p:spTgt spid="7"/>
                                        </p:tgtEl>
                                        <p:attrNameLst>
                                          <p:attrName>style.color</p:attrName>
                                        </p:attrNameLst>
                                      </p:cBhvr>
                                      <p:by>
                                        <p:hsl h="0" s="-12549" l="-25098"/>
                                      </p:by>
                                    </p:animClr>
                                    <p:animClr clrSpc="hsl" dir="cw">
                                      <p:cBhvr>
                                        <p:cTn id="17" dur="500" fill="hold"/>
                                        <p:tgtEl>
                                          <p:spTgt spid="7"/>
                                        </p:tgtEl>
                                        <p:attrNameLst>
                                          <p:attrName>fillcolor</p:attrName>
                                        </p:attrNameLst>
                                      </p:cBhvr>
                                      <p:by>
                                        <p:hsl h="0" s="-12549" l="-25098"/>
                                      </p:by>
                                    </p:animClr>
                                    <p:animClr clrSpc="hsl" dir="cw">
                                      <p:cBhvr>
                                        <p:cTn id="18" dur="500" fill="hold"/>
                                        <p:tgtEl>
                                          <p:spTgt spid="7"/>
                                        </p:tgtEl>
                                        <p:attrNameLst>
                                          <p:attrName>stroke.color</p:attrName>
                                        </p:attrNameLst>
                                      </p:cBhvr>
                                      <p:by>
                                        <p:hsl h="0" s="-12549" l="-25098"/>
                                      </p:by>
                                    </p:animClr>
                                    <p:set>
                                      <p:cBhvr>
                                        <p:cTn id="19" dur="500" fill="hold"/>
                                        <p:tgtEl>
                                          <p:spTgt spid="7"/>
                                        </p:tgtEl>
                                        <p:attrNameLst>
                                          <p:attrName>fill.type</p:attrName>
                                        </p:attrNameLst>
                                      </p:cBhvr>
                                      <p:to>
                                        <p:strVal val="solid"/>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1" nodeType="clickEffect">
                                  <p:stCondLst>
                                    <p:cond delay="0"/>
                                  </p:stCondLst>
                                  <p:childTnLst>
                                    <p:animClr clrSpc="hsl" dir="cw">
                                      <p:cBhvr override="childStyle">
                                        <p:cTn id="27" dur="500" fill="hold"/>
                                        <p:tgtEl>
                                          <p:spTgt spid="8"/>
                                        </p:tgtEl>
                                        <p:attrNameLst>
                                          <p:attrName>style.color</p:attrName>
                                        </p:attrNameLst>
                                      </p:cBhvr>
                                      <p:by>
                                        <p:hsl h="0" s="-12549" l="-25098"/>
                                      </p:by>
                                    </p:animClr>
                                    <p:animClr clrSpc="hsl" dir="cw">
                                      <p:cBhvr>
                                        <p:cTn id="28" dur="500" fill="hold"/>
                                        <p:tgtEl>
                                          <p:spTgt spid="8"/>
                                        </p:tgtEl>
                                        <p:attrNameLst>
                                          <p:attrName>fillcolor</p:attrName>
                                        </p:attrNameLst>
                                      </p:cBhvr>
                                      <p:by>
                                        <p:hsl h="0" s="-12549" l="-25098"/>
                                      </p:by>
                                    </p:animClr>
                                    <p:animClr clrSpc="hsl" dir="cw">
                                      <p:cBhvr>
                                        <p:cTn id="29" dur="500" fill="hold"/>
                                        <p:tgtEl>
                                          <p:spTgt spid="8"/>
                                        </p:tgtEl>
                                        <p:attrNameLst>
                                          <p:attrName>stroke.color</p:attrName>
                                        </p:attrNameLst>
                                      </p:cBhvr>
                                      <p:by>
                                        <p:hsl h="0" s="-12549" l="-25098"/>
                                      </p:by>
                                    </p:animClr>
                                    <p:set>
                                      <p:cBhvr>
                                        <p:cTn id="30" dur="500" fill="hold"/>
                                        <p:tgtEl>
                                          <p:spTgt spid="8"/>
                                        </p:tgtEl>
                                        <p:attrNameLst>
                                          <p:attrName>fill.type</p:attrName>
                                        </p:attrNameLst>
                                      </p:cBhvr>
                                      <p:to>
                                        <p:strVal val="solid"/>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9"/>
                                        </p:tgtEl>
                                        <p:attrNameLst>
                                          <p:attrName>style.color</p:attrName>
                                        </p:attrNameLst>
                                      </p:cBhvr>
                                      <p:by>
                                        <p:hsl h="0" s="-12549" l="-25098"/>
                                      </p:by>
                                    </p:animClr>
                                    <p:animClr clrSpc="hsl" dir="cw">
                                      <p:cBhvr>
                                        <p:cTn id="39" dur="500" fill="hold"/>
                                        <p:tgtEl>
                                          <p:spTgt spid="9"/>
                                        </p:tgtEl>
                                        <p:attrNameLst>
                                          <p:attrName>fillcolor</p:attrName>
                                        </p:attrNameLst>
                                      </p:cBhvr>
                                      <p:by>
                                        <p:hsl h="0" s="-12549" l="-25098"/>
                                      </p:by>
                                    </p:animClr>
                                    <p:animClr clrSpc="hsl" dir="cw">
                                      <p:cBhvr>
                                        <p:cTn id="40" dur="500" fill="hold"/>
                                        <p:tgtEl>
                                          <p:spTgt spid="9"/>
                                        </p:tgtEl>
                                        <p:attrNameLst>
                                          <p:attrName>stroke.color</p:attrName>
                                        </p:attrNameLst>
                                      </p:cBhvr>
                                      <p:by>
                                        <p:hsl h="0" s="-12549" l="-25098"/>
                                      </p:by>
                                    </p:animClr>
                                    <p:set>
                                      <p:cBhvr>
                                        <p:cTn id="41" dur="500" fill="hold"/>
                                        <p:tgtEl>
                                          <p:spTgt spid="9"/>
                                        </p:tgtEl>
                                        <p:attrNameLst>
                                          <p:attrName>fill.type</p:attrName>
                                        </p:attrNameLst>
                                      </p:cBhvr>
                                      <p:to>
                                        <p:strVal val="solid"/>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4" presetClass="emph" presetSubtype="0" fill="hold" grpId="1" nodeType="clickEffect">
                                  <p:stCondLst>
                                    <p:cond delay="0"/>
                                  </p:stCondLst>
                                  <p:childTnLst>
                                    <p:animClr clrSpc="hsl" dir="cw">
                                      <p:cBhvr override="childStyle">
                                        <p:cTn id="49" dur="500" fill="hold"/>
                                        <p:tgtEl>
                                          <p:spTgt spid="10"/>
                                        </p:tgtEl>
                                        <p:attrNameLst>
                                          <p:attrName>style.color</p:attrName>
                                        </p:attrNameLst>
                                      </p:cBhvr>
                                      <p:by>
                                        <p:hsl h="0" s="-12549" l="-25098"/>
                                      </p:by>
                                    </p:animClr>
                                    <p:animClr clrSpc="hsl" dir="cw">
                                      <p:cBhvr>
                                        <p:cTn id="50" dur="500" fill="hold"/>
                                        <p:tgtEl>
                                          <p:spTgt spid="10"/>
                                        </p:tgtEl>
                                        <p:attrNameLst>
                                          <p:attrName>fillcolor</p:attrName>
                                        </p:attrNameLst>
                                      </p:cBhvr>
                                      <p:by>
                                        <p:hsl h="0" s="-12549" l="-25098"/>
                                      </p:by>
                                    </p:animClr>
                                    <p:animClr clrSpc="hsl" dir="cw">
                                      <p:cBhvr>
                                        <p:cTn id="51" dur="500" fill="hold"/>
                                        <p:tgtEl>
                                          <p:spTgt spid="10"/>
                                        </p:tgtEl>
                                        <p:attrNameLst>
                                          <p:attrName>stroke.color</p:attrName>
                                        </p:attrNameLst>
                                      </p:cBhvr>
                                      <p:by>
                                        <p:hsl h="0" s="-12549" l="-25098"/>
                                      </p:by>
                                    </p:animClr>
                                    <p:set>
                                      <p:cBhvr>
                                        <p:cTn id="52" dur="500" fill="hold"/>
                                        <p:tgtEl>
                                          <p:spTgt spid="10"/>
                                        </p:tgtEl>
                                        <p:attrNameLst>
                                          <p:attrName>fill.type</p:attrName>
                                        </p:attrNameLst>
                                      </p:cBhvr>
                                      <p:to>
                                        <p:strVal val="solid"/>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11"/>
                                        </p:tgtEl>
                                        <p:attrNameLst>
                                          <p:attrName>style.color</p:attrName>
                                        </p:attrNameLst>
                                      </p:cBhvr>
                                      <p:by>
                                        <p:hsl h="0" s="-12549" l="-25098"/>
                                      </p:by>
                                    </p:animClr>
                                    <p:animClr clrSpc="hsl" dir="cw">
                                      <p:cBhvr>
                                        <p:cTn id="61" dur="500" fill="hold"/>
                                        <p:tgtEl>
                                          <p:spTgt spid="11"/>
                                        </p:tgtEl>
                                        <p:attrNameLst>
                                          <p:attrName>fillcolor</p:attrName>
                                        </p:attrNameLst>
                                      </p:cBhvr>
                                      <p:by>
                                        <p:hsl h="0" s="-12549" l="-25098"/>
                                      </p:by>
                                    </p:animClr>
                                    <p:animClr clrSpc="hsl" dir="cw">
                                      <p:cBhvr>
                                        <p:cTn id="62" dur="500" fill="hold"/>
                                        <p:tgtEl>
                                          <p:spTgt spid="11"/>
                                        </p:tgtEl>
                                        <p:attrNameLst>
                                          <p:attrName>stroke.color</p:attrName>
                                        </p:attrNameLst>
                                      </p:cBhvr>
                                      <p:by>
                                        <p:hsl h="0" s="-12549" l="-25098"/>
                                      </p:by>
                                    </p:animClr>
                                    <p:set>
                                      <p:cBhvr>
                                        <p:cTn id="63" dur="500" fill="hold"/>
                                        <p:tgtEl>
                                          <p:spTgt spid="11"/>
                                        </p:tgtEl>
                                        <p:attrNameLst>
                                          <p:attrName>fill.type</p:attrName>
                                        </p:attrNameLst>
                                      </p:cBhvr>
                                      <p:to>
                                        <p:strVal val="solid"/>
                                      </p:to>
                                    </p:set>
                                  </p:childTnLst>
                                </p:cTn>
                              </p:par>
                              <p:par>
                                <p:cTn id="64" presetID="1"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12"/>
                                        </p:tgtEl>
                                        <p:attrNameLst>
                                          <p:attrName>style.color</p:attrName>
                                        </p:attrNameLst>
                                      </p:cBhvr>
                                      <p:by>
                                        <p:hsl h="0" s="-12549" l="-25098"/>
                                      </p:by>
                                    </p:animClr>
                                    <p:animClr clrSpc="hsl" dir="cw">
                                      <p:cBhvr>
                                        <p:cTn id="72" dur="500" fill="hold"/>
                                        <p:tgtEl>
                                          <p:spTgt spid="12"/>
                                        </p:tgtEl>
                                        <p:attrNameLst>
                                          <p:attrName>fillcolor</p:attrName>
                                        </p:attrNameLst>
                                      </p:cBhvr>
                                      <p:by>
                                        <p:hsl h="0" s="-12549" l="-25098"/>
                                      </p:by>
                                    </p:animClr>
                                    <p:animClr clrSpc="hsl" dir="cw">
                                      <p:cBhvr>
                                        <p:cTn id="73" dur="500" fill="hold"/>
                                        <p:tgtEl>
                                          <p:spTgt spid="12"/>
                                        </p:tgtEl>
                                        <p:attrNameLst>
                                          <p:attrName>stroke.color</p:attrName>
                                        </p:attrNameLst>
                                      </p:cBhvr>
                                      <p:by>
                                        <p:hsl h="0" s="-12549" l="-25098"/>
                                      </p:by>
                                    </p:animClr>
                                    <p:set>
                                      <p:cBhvr>
                                        <p:cTn id="74" dur="500" fill="hold"/>
                                        <p:tgtEl>
                                          <p:spTgt spid="12"/>
                                        </p:tgtEl>
                                        <p:attrNameLst>
                                          <p:attrName>fill.type</p:attrName>
                                        </p:attrNameLst>
                                      </p:cBhvr>
                                      <p:to>
                                        <p:strVal val="solid"/>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30" presetClass="emph" presetSubtype="0" fill="hold" grpId="2" nodeType="withEffect">
                                  <p:stCondLst>
                                    <p:cond delay="0"/>
                                  </p:stCondLst>
                                  <p:childTnLst>
                                    <p:animClr clrSpc="hsl" dir="cw">
                                      <p:cBhvr override="childStyle">
                                        <p:cTn id="86" dur="500" fill="hold"/>
                                        <p:tgtEl>
                                          <p:spTgt spid="8"/>
                                        </p:tgtEl>
                                        <p:attrNameLst>
                                          <p:attrName>style.color</p:attrName>
                                        </p:attrNameLst>
                                      </p:cBhvr>
                                      <p:by>
                                        <p:hsl h="0" s="12549" l="25098"/>
                                      </p:by>
                                    </p:animClr>
                                    <p:animClr clrSpc="hsl" dir="cw">
                                      <p:cBhvr>
                                        <p:cTn id="87" dur="500" fill="hold"/>
                                        <p:tgtEl>
                                          <p:spTgt spid="8"/>
                                        </p:tgtEl>
                                        <p:attrNameLst>
                                          <p:attrName>fillcolor</p:attrName>
                                        </p:attrNameLst>
                                      </p:cBhvr>
                                      <p:by>
                                        <p:hsl h="0" s="12549" l="25098"/>
                                      </p:by>
                                    </p:animClr>
                                    <p:animClr clrSpc="hsl" dir="cw">
                                      <p:cBhvr>
                                        <p:cTn id="88" dur="500" fill="hold"/>
                                        <p:tgtEl>
                                          <p:spTgt spid="8"/>
                                        </p:tgtEl>
                                        <p:attrNameLst>
                                          <p:attrName>stroke.color</p:attrName>
                                        </p:attrNameLst>
                                      </p:cBhvr>
                                      <p:by>
                                        <p:hsl h="0" s="12549" l="25098"/>
                                      </p:by>
                                    </p:animClr>
                                    <p:set>
                                      <p:cBhvr>
                                        <p:cTn id="89" dur="500" fill="hold"/>
                                        <p:tgtEl>
                                          <p:spTgt spid="8"/>
                                        </p:tgtEl>
                                        <p:attrNameLst>
                                          <p:attrName>fill.type</p:attrName>
                                        </p:attrNameLst>
                                      </p:cBhvr>
                                      <p:to>
                                        <p:strVal val="solid"/>
                                      </p:to>
                                    </p:set>
                                  </p:childTnLst>
                                </p:cTn>
                              </p:par>
                              <p:par>
                                <p:cTn id="90" presetID="30" presetClass="emph" presetSubtype="0" fill="hold" grpId="2" nodeType="withEffect">
                                  <p:stCondLst>
                                    <p:cond delay="0"/>
                                  </p:stCondLst>
                                  <p:childTnLst>
                                    <p:animClr clrSpc="hsl" dir="cw">
                                      <p:cBhvr override="childStyle">
                                        <p:cTn id="91" dur="500" fill="hold"/>
                                        <p:tgtEl>
                                          <p:spTgt spid="9"/>
                                        </p:tgtEl>
                                        <p:attrNameLst>
                                          <p:attrName>style.color</p:attrName>
                                        </p:attrNameLst>
                                      </p:cBhvr>
                                      <p:by>
                                        <p:hsl h="0" s="12549" l="25098"/>
                                      </p:by>
                                    </p:animClr>
                                    <p:animClr clrSpc="hsl" dir="cw">
                                      <p:cBhvr>
                                        <p:cTn id="92" dur="500" fill="hold"/>
                                        <p:tgtEl>
                                          <p:spTgt spid="9"/>
                                        </p:tgtEl>
                                        <p:attrNameLst>
                                          <p:attrName>fillcolor</p:attrName>
                                        </p:attrNameLst>
                                      </p:cBhvr>
                                      <p:by>
                                        <p:hsl h="0" s="12549" l="25098"/>
                                      </p:by>
                                    </p:animClr>
                                    <p:animClr clrSpc="hsl" dir="cw">
                                      <p:cBhvr>
                                        <p:cTn id="93" dur="500" fill="hold"/>
                                        <p:tgtEl>
                                          <p:spTgt spid="9"/>
                                        </p:tgtEl>
                                        <p:attrNameLst>
                                          <p:attrName>stroke.color</p:attrName>
                                        </p:attrNameLst>
                                      </p:cBhvr>
                                      <p:by>
                                        <p:hsl h="0" s="12549" l="25098"/>
                                      </p:by>
                                    </p:animClr>
                                    <p:set>
                                      <p:cBhvr>
                                        <p:cTn id="94" dur="500" fill="hold"/>
                                        <p:tgtEl>
                                          <p:spTgt spid="9"/>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30" presetClass="emph" presetSubtype="0" fill="hold" grpId="2" nodeType="withEffect">
                                  <p:stCondLst>
                                    <p:cond delay="0"/>
                                  </p:stCondLst>
                                  <p:childTnLst>
                                    <p:animClr clrSpc="hsl" dir="cw">
                                      <p:cBhvr override="childStyle">
                                        <p:cTn id="100" dur="500" fill="hold"/>
                                        <p:tgtEl>
                                          <p:spTgt spid="7"/>
                                        </p:tgtEl>
                                        <p:attrNameLst>
                                          <p:attrName>style.color</p:attrName>
                                        </p:attrNameLst>
                                      </p:cBhvr>
                                      <p:by>
                                        <p:hsl h="0" s="12549" l="25098"/>
                                      </p:by>
                                    </p:animClr>
                                    <p:animClr clrSpc="hsl" dir="cw">
                                      <p:cBhvr>
                                        <p:cTn id="101" dur="500" fill="hold"/>
                                        <p:tgtEl>
                                          <p:spTgt spid="7"/>
                                        </p:tgtEl>
                                        <p:attrNameLst>
                                          <p:attrName>fillcolor</p:attrName>
                                        </p:attrNameLst>
                                      </p:cBhvr>
                                      <p:by>
                                        <p:hsl h="0" s="12549" l="25098"/>
                                      </p:by>
                                    </p:animClr>
                                    <p:animClr clrSpc="hsl" dir="cw">
                                      <p:cBhvr>
                                        <p:cTn id="102" dur="500" fill="hold"/>
                                        <p:tgtEl>
                                          <p:spTgt spid="7"/>
                                        </p:tgtEl>
                                        <p:attrNameLst>
                                          <p:attrName>stroke.color</p:attrName>
                                        </p:attrNameLst>
                                      </p:cBhvr>
                                      <p:by>
                                        <p:hsl h="0" s="12549" l="25098"/>
                                      </p:by>
                                    </p:animClr>
                                    <p:set>
                                      <p:cBhvr>
                                        <p:cTn id="103" dur="500" fill="hold"/>
                                        <p:tgtEl>
                                          <p:spTgt spid="7"/>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childTnLst>
                                </p:cTn>
                              </p:par>
                              <p:par>
                                <p:cTn id="110" presetID="30" presetClass="emph" presetSubtype="0" fill="hold" grpId="2" nodeType="withEffect">
                                  <p:stCondLst>
                                    <p:cond delay="0"/>
                                  </p:stCondLst>
                                  <p:childTnLst>
                                    <p:animClr clrSpc="hsl" dir="cw">
                                      <p:cBhvr override="childStyle">
                                        <p:cTn id="111" dur="500" fill="hold"/>
                                        <p:tgtEl>
                                          <p:spTgt spid="11"/>
                                        </p:tgtEl>
                                        <p:attrNameLst>
                                          <p:attrName>style.color</p:attrName>
                                        </p:attrNameLst>
                                      </p:cBhvr>
                                      <p:by>
                                        <p:hsl h="0" s="12549" l="25098"/>
                                      </p:by>
                                    </p:animClr>
                                    <p:animClr clrSpc="hsl" dir="cw">
                                      <p:cBhvr>
                                        <p:cTn id="112" dur="500" fill="hold"/>
                                        <p:tgtEl>
                                          <p:spTgt spid="11"/>
                                        </p:tgtEl>
                                        <p:attrNameLst>
                                          <p:attrName>fillcolor</p:attrName>
                                        </p:attrNameLst>
                                      </p:cBhvr>
                                      <p:by>
                                        <p:hsl h="0" s="12549" l="25098"/>
                                      </p:by>
                                    </p:animClr>
                                    <p:animClr clrSpc="hsl" dir="cw">
                                      <p:cBhvr>
                                        <p:cTn id="113" dur="500" fill="hold"/>
                                        <p:tgtEl>
                                          <p:spTgt spid="11"/>
                                        </p:tgtEl>
                                        <p:attrNameLst>
                                          <p:attrName>stroke.color</p:attrName>
                                        </p:attrNameLst>
                                      </p:cBhvr>
                                      <p:by>
                                        <p:hsl h="0" s="12549" l="25098"/>
                                      </p:by>
                                    </p:animClr>
                                    <p:set>
                                      <p:cBhvr>
                                        <p:cTn id="114" dur="500" fill="hold"/>
                                        <p:tgtEl>
                                          <p:spTgt spid="11"/>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7" grpId="2"/>
      <p:bldP spid="8" grpId="0"/>
      <p:bldP spid="8" grpId="1"/>
      <p:bldP spid="8" grpId="2"/>
      <p:bldP spid="9" grpId="0"/>
      <p:bldP spid="9" grpId="1"/>
      <p:bldP spid="9" grpId="2"/>
      <p:bldP spid="10" grpId="0"/>
      <p:bldP spid="10" grpId="1"/>
      <p:bldP spid="11" grpId="0"/>
      <p:bldP spid="11" grpId="1"/>
      <p:bldP spid="11" grpId="2"/>
      <p:bldP spid="12" grpId="0"/>
      <p:bldP spid="12" grpId="1"/>
      <p:bldP spid="13" grpId="0"/>
      <p:bldP spid="14" grpId="0" animBg="1"/>
      <p:bldP spid="15" grpId="0" animBg="1"/>
      <p:bldP spid="16" grpId="0"/>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3E56-8B29-1A47-B811-ED88C1470C84}"/>
              </a:ext>
            </a:extLst>
          </p:cNvPr>
          <p:cNvSpPr>
            <a:spLocks noGrp="1"/>
          </p:cNvSpPr>
          <p:nvPr>
            <p:ph type="title"/>
          </p:nvPr>
        </p:nvSpPr>
        <p:spPr/>
        <p:txBody>
          <a:bodyPr/>
          <a:lstStyle/>
          <a:p>
            <a:r>
              <a:rPr lang="en-GB" dirty="0"/>
              <a:t>Step 3 – Determine the Risk  </a:t>
            </a:r>
          </a:p>
        </p:txBody>
      </p:sp>
      <p:sp>
        <p:nvSpPr>
          <p:cNvPr id="3" name="Content Placeholder 2">
            <a:extLst>
              <a:ext uri="{FF2B5EF4-FFF2-40B4-BE49-F238E27FC236}">
                <a16:creationId xmlns:a16="http://schemas.microsoft.com/office/drawing/2014/main" id="{10098810-D4BF-2439-B302-AE96A51544EF}"/>
              </a:ext>
            </a:extLst>
          </p:cNvPr>
          <p:cNvSpPr>
            <a:spLocks noGrp="1"/>
          </p:cNvSpPr>
          <p:nvPr>
            <p:ph idx="1"/>
          </p:nvPr>
        </p:nvSpPr>
        <p:spPr/>
        <p:txBody>
          <a:bodyPr>
            <a:normAutofit/>
          </a:bodyPr>
          <a:lstStyle/>
          <a:p>
            <a:pPr marL="0" indent="0">
              <a:buNone/>
            </a:pPr>
            <a:r>
              <a:rPr lang="en-GB" dirty="0"/>
              <a:t>Which approach</a:t>
            </a:r>
          </a:p>
          <a:p>
            <a:pPr marL="0" indent="0">
              <a:buNone/>
            </a:pPr>
            <a:endParaRPr lang="en-GB" dirty="0"/>
          </a:p>
          <a:p>
            <a:r>
              <a:rPr lang="en-GB" dirty="0"/>
              <a:t>Semi-quantified?</a:t>
            </a:r>
          </a:p>
          <a:p>
            <a:endParaRPr lang="en-GB" dirty="0"/>
          </a:p>
          <a:p>
            <a:r>
              <a:rPr lang="en-GB" dirty="0"/>
              <a:t>Qualitative?</a:t>
            </a:r>
          </a:p>
          <a:p>
            <a:endParaRPr lang="en-GB" dirty="0"/>
          </a:p>
          <a:p>
            <a:r>
              <a:rPr lang="en-GB" dirty="0"/>
              <a:t>Why? </a:t>
            </a:r>
          </a:p>
        </p:txBody>
      </p:sp>
    </p:spTree>
    <p:extLst>
      <p:ext uri="{BB962C8B-B14F-4D97-AF65-F5344CB8AC3E}">
        <p14:creationId xmlns:p14="http://schemas.microsoft.com/office/powerpoint/2010/main" val="401197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B8CF-0F5A-0A61-6E60-6DCBD0A10B94}"/>
              </a:ext>
            </a:extLst>
          </p:cNvPr>
          <p:cNvSpPr>
            <a:spLocks noGrp="1"/>
          </p:cNvSpPr>
          <p:nvPr>
            <p:ph type="title"/>
          </p:nvPr>
        </p:nvSpPr>
        <p:spPr/>
        <p:txBody>
          <a:bodyPr>
            <a:normAutofit fontScale="90000"/>
          </a:bodyPr>
          <a:lstStyle/>
          <a:p>
            <a:r>
              <a:rPr lang="en-GB" dirty="0"/>
              <a:t>Step 4 – Mitigation Measures, Safeguards, What More Can Be Done and Emergency Response </a:t>
            </a:r>
          </a:p>
        </p:txBody>
      </p:sp>
      <p:sp>
        <p:nvSpPr>
          <p:cNvPr id="3" name="Content Placeholder 2">
            <a:extLst>
              <a:ext uri="{FF2B5EF4-FFF2-40B4-BE49-F238E27FC236}">
                <a16:creationId xmlns:a16="http://schemas.microsoft.com/office/drawing/2014/main" id="{4F1CD1F1-D93C-348F-2EAD-5D5876632197}"/>
              </a:ext>
            </a:extLst>
          </p:cNvPr>
          <p:cNvSpPr>
            <a:spLocks noGrp="1"/>
          </p:cNvSpPr>
          <p:nvPr>
            <p:ph idx="1"/>
          </p:nvPr>
        </p:nvSpPr>
        <p:spPr/>
        <p:txBody>
          <a:bodyPr/>
          <a:lstStyle/>
          <a:p>
            <a:r>
              <a:rPr lang="en-GB" dirty="0"/>
              <a:t>ALARP</a:t>
            </a:r>
          </a:p>
          <a:p>
            <a:endParaRPr lang="en-GB" dirty="0"/>
          </a:p>
          <a:p>
            <a:r>
              <a:rPr lang="en-GB" dirty="0"/>
              <a:t>NaTech specific safeguards</a:t>
            </a:r>
          </a:p>
          <a:p>
            <a:endParaRPr lang="en-GB" dirty="0"/>
          </a:p>
          <a:p>
            <a:r>
              <a:rPr lang="en-GB" dirty="0" err="1"/>
              <a:t>NaTech</a:t>
            </a:r>
            <a:r>
              <a:rPr lang="en-GB" dirty="0"/>
              <a:t> emergency response plans are key </a:t>
            </a:r>
          </a:p>
          <a:p>
            <a:pPr marL="0" indent="0">
              <a:buNone/>
            </a:pPr>
            <a:endParaRPr lang="en-GB" dirty="0"/>
          </a:p>
        </p:txBody>
      </p:sp>
    </p:spTree>
    <p:extLst>
      <p:ext uri="{BB962C8B-B14F-4D97-AF65-F5344CB8AC3E}">
        <p14:creationId xmlns:p14="http://schemas.microsoft.com/office/powerpoint/2010/main" val="188061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B8CF-0F5A-0A61-6E60-6DCBD0A10B94}"/>
              </a:ext>
            </a:extLst>
          </p:cNvPr>
          <p:cNvSpPr>
            <a:spLocks noGrp="1"/>
          </p:cNvSpPr>
          <p:nvPr>
            <p:ph type="title"/>
          </p:nvPr>
        </p:nvSpPr>
        <p:spPr/>
        <p:txBody>
          <a:bodyPr>
            <a:normAutofit/>
          </a:bodyPr>
          <a:lstStyle/>
          <a:p>
            <a:r>
              <a:rPr lang="en-GB" dirty="0"/>
              <a:t>Step 4 – What More Can Be Done?</a:t>
            </a:r>
          </a:p>
        </p:txBody>
      </p:sp>
      <p:sp>
        <p:nvSpPr>
          <p:cNvPr id="3" name="Content Placeholder 2">
            <a:extLst>
              <a:ext uri="{FF2B5EF4-FFF2-40B4-BE49-F238E27FC236}">
                <a16:creationId xmlns:a16="http://schemas.microsoft.com/office/drawing/2014/main" id="{4F1CD1F1-D93C-348F-2EAD-5D5876632197}"/>
              </a:ext>
            </a:extLst>
          </p:cNvPr>
          <p:cNvSpPr>
            <a:spLocks noGrp="1"/>
          </p:cNvSpPr>
          <p:nvPr>
            <p:ph idx="1"/>
          </p:nvPr>
        </p:nvSpPr>
        <p:spPr/>
        <p:txBody>
          <a:bodyPr/>
          <a:lstStyle/>
          <a:p>
            <a:r>
              <a:rPr lang="en-GB" dirty="0"/>
              <a:t>What more can be done?</a:t>
            </a:r>
          </a:p>
          <a:p>
            <a:endParaRPr lang="en-GB" dirty="0"/>
          </a:p>
          <a:p>
            <a:r>
              <a:rPr lang="en-GB" dirty="0"/>
              <a:t>Not a simple task</a:t>
            </a:r>
          </a:p>
          <a:p>
            <a:endParaRPr lang="en-GB" dirty="0"/>
          </a:p>
          <a:p>
            <a:r>
              <a:rPr lang="en-GB" dirty="0"/>
              <a:t>Look to other industries for inspiration</a:t>
            </a:r>
          </a:p>
          <a:p>
            <a:endParaRPr lang="en-GB" dirty="0"/>
          </a:p>
          <a:p>
            <a:r>
              <a:rPr lang="en-GB" dirty="0"/>
              <a:t>Limitations </a:t>
            </a:r>
          </a:p>
          <a:p>
            <a:pPr lvl="2"/>
            <a:endParaRPr lang="en-GB" dirty="0"/>
          </a:p>
        </p:txBody>
      </p:sp>
    </p:spTree>
    <p:extLst>
      <p:ext uri="{BB962C8B-B14F-4D97-AF65-F5344CB8AC3E}">
        <p14:creationId xmlns:p14="http://schemas.microsoft.com/office/powerpoint/2010/main" val="1029543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3782-7A04-6811-2383-C96669E09560}"/>
              </a:ext>
            </a:extLst>
          </p:cNvPr>
          <p:cNvSpPr>
            <a:spLocks noGrp="1"/>
          </p:cNvSpPr>
          <p:nvPr>
            <p:ph type="title"/>
          </p:nvPr>
        </p:nvSpPr>
        <p:spPr/>
        <p:txBody>
          <a:bodyPr/>
          <a:lstStyle/>
          <a:p>
            <a:r>
              <a:rPr lang="en-GB" dirty="0"/>
              <a:t>Step 5 – Climate Change </a:t>
            </a:r>
          </a:p>
        </p:txBody>
      </p:sp>
      <p:sp>
        <p:nvSpPr>
          <p:cNvPr id="3" name="Content Placeholder 2">
            <a:extLst>
              <a:ext uri="{FF2B5EF4-FFF2-40B4-BE49-F238E27FC236}">
                <a16:creationId xmlns:a16="http://schemas.microsoft.com/office/drawing/2014/main" id="{192AE5CD-CA96-D607-CFA5-C817F2A0F920}"/>
              </a:ext>
            </a:extLst>
          </p:cNvPr>
          <p:cNvSpPr>
            <a:spLocks noGrp="1"/>
          </p:cNvSpPr>
          <p:nvPr>
            <p:ph idx="1"/>
          </p:nvPr>
        </p:nvSpPr>
        <p:spPr/>
        <p:txBody>
          <a:bodyPr>
            <a:normAutofit lnSpcReduction="10000"/>
          </a:bodyPr>
          <a:lstStyle/>
          <a:p>
            <a:r>
              <a:rPr lang="en-GB" dirty="0"/>
              <a:t>Increase in severity and frequency of events</a:t>
            </a:r>
          </a:p>
          <a:p>
            <a:endParaRPr lang="en-GB" dirty="0"/>
          </a:p>
          <a:p>
            <a:r>
              <a:rPr lang="en-GB" dirty="0"/>
              <a:t>Life expectancy and function of the plant </a:t>
            </a:r>
          </a:p>
          <a:p>
            <a:endParaRPr lang="en-GB" dirty="0"/>
          </a:p>
          <a:p>
            <a:r>
              <a:rPr lang="en-GB" dirty="0"/>
              <a:t>Regulators may set these goals</a:t>
            </a:r>
          </a:p>
          <a:p>
            <a:endParaRPr lang="en-GB" dirty="0"/>
          </a:p>
          <a:p>
            <a:r>
              <a:rPr lang="en-GB" dirty="0"/>
              <a:t>Need a good baseline assessment </a:t>
            </a:r>
          </a:p>
          <a:p>
            <a:endParaRPr lang="en-GB" dirty="0"/>
          </a:p>
          <a:p>
            <a:r>
              <a:rPr lang="en-GB" dirty="0"/>
              <a:t>Likely to be a creeping change </a:t>
            </a:r>
          </a:p>
          <a:p>
            <a:endParaRPr lang="en-GB" dirty="0"/>
          </a:p>
        </p:txBody>
      </p:sp>
    </p:spTree>
    <p:extLst>
      <p:ext uri="{BB962C8B-B14F-4D97-AF65-F5344CB8AC3E}">
        <p14:creationId xmlns:p14="http://schemas.microsoft.com/office/powerpoint/2010/main" val="1878837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0490-B000-C92E-2169-B3D9CBD7B058}"/>
              </a:ext>
            </a:extLst>
          </p:cNvPr>
          <p:cNvSpPr>
            <a:spLocks noGrp="1"/>
          </p:cNvSpPr>
          <p:nvPr>
            <p:ph type="title"/>
          </p:nvPr>
        </p:nvSpPr>
        <p:spPr/>
        <p:txBody>
          <a:bodyPr/>
          <a:lstStyle/>
          <a:p>
            <a:r>
              <a:rPr lang="en-GB" dirty="0"/>
              <a:t>Conclusion </a:t>
            </a:r>
          </a:p>
        </p:txBody>
      </p:sp>
      <p:sp>
        <p:nvSpPr>
          <p:cNvPr id="3" name="Content Placeholder 2">
            <a:extLst>
              <a:ext uri="{FF2B5EF4-FFF2-40B4-BE49-F238E27FC236}">
                <a16:creationId xmlns:a16="http://schemas.microsoft.com/office/drawing/2014/main" id="{90FEDE5A-AF31-0DCA-2133-12A59228001B}"/>
              </a:ext>
            </a:extLst>
          </p:cNvPr>
          <p:cNvSpPr>
            <a:spLocks noGrp="1"/>
          </p:cNvSpPr>
          <p:nvPr>
            <p:ph idx="1"/>
          </p:nvPr>
        </p:nvSpPr>
        <p:spPr/>
        <p:txBody>
          <a:bodyPr/>
          <a:lstStyle/>
          <a:p>
            <a:r>
              <a:rPr lang="en-GB" dirty="0"/>
              <a:t>What are NaTech Events?</a:t>
            </a:r>
          </a:p>
          <a:p>
            <a:pPr lvl="1"/>
            <a:r>
              <a:rPr lang="en-GB" dirty="0"/>
              <a:t>Where a natural hazard challenges the safety and operation of a high hazard site  </a:t>
            </a:r>
          </a:p>
          <a:p>
            <a:r>
              <a:rPr lang="en-GB" dirty="0"/>
              <a:t>Why should we care?</a:t>
            </a:r>
          </a:p>
          <a:p>
            <a:pPr lvl="1"/>
            <a:r>
              <a:rPr lang="en-GB" dirty="0"/>
              <a:t>Legal and moral duty manage risk to an accepted level</a:t>
            </a:r>
          </a:p>
          <a:p>
            <a:pPr lvl="1"/>
            <a:r>
              <a:rPr lang="en-GB" dirty="0"/>
              <a:t>These risk are real, and will only increase with climate change </a:t>
            </a:r>
          </a:p>
          <a:p>
            <a:r>
              <a:rPr lang="en-GB" dirty="0"/>
              <a:t>What can we do about them?</a:t>
            </a:r>
          </a:p>
          <a:p>
            <a:pPr lvl="1"/>
            <a:r>
              <a:rPr lang="en-GB" dirty="0"/>
              <a:t>Firstly, understand your site-specific risk</a:t>
            </a:r>
          </a:p>
          <a:p>
            <a:pPr lvl="1"/>
            <a:r>
              <a:rPr lang="en-GB" dirty="0"/>
              <a:t>Then targeted risk management can be applied </a:t>
            </a:r>
          </a:p>
          <a:p>
            <a:pPr lvl="1"/>
            <a:endParaRPr lang="en-GB" dirty="0"/>
          </a:p>
          <a:p>
            <a:pPr lvl="1"/>
            <a:endParaRPr lang="en-GB" dirty="0"/>
          </a:p>
        </p:txBody>
      </p:sp>
    </p:spTree>
    <p:extLst>
      <p:ext uri="{BB962C8B-B14F-4D97-AF65-F5344CB8AC3E}">
        <p14:creationId xmlns:p14="http://schemas.microsoft.com/office/powerpoint/2010/main" val="270462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0B0A3-5B78-26C3-67F0-A19ED2126527}"/>
              </a:ext>
            </a:extLst>
          </p:cNvPr>
          <p:cNvSpPr>
            <a:spLocks noGrp="1"/>
          </p:cNvSpPr>
          <p:nvPr>
            <p:ph type="title"/>
          </p:nvPr>
        </p:nvSpPr>
        <p:spPr/>
        <p:txBody>
          <a:bodyPr/>
          <a:lstStyle/>
          <a:p>
            <a:r>
              <a:rPr lang="en-GB" dirty="0"/>
              <a:t>Why are we here?</a:t>
            </a:r>
          </a:p>
        </p:txBody>
      </p:sp>
      <p:sp>
        <p:nvSpPr>
          <p:cNvPr id="5" name="Content Placeholder 4">
            <a:extLst>
              <a:ext uri="{FF2B5EF4-FFF2-40B4-BE49-F238E27FC236}">
                <a16:creationId xmlns:a16="http://schemas.microsoft.com/office/drawing/2014/main" id="{A95F992C-BC56-1248-63F6-167E44C3C40E}"/>
              </a:ext>
            </a:extLst>
          </p:cNvPr>
          <p:cNvSpPr>
            <a:spLocks noGrp="1"/>
          </p:cNvSpPr>
          <p:nvPr>
            <p:ph idx="1"/>
          </p:nvPr>
        </p:nvSpPr>
        <p:spPr/>
        <p:txBody>
          <a:bodyPr/>
          <a:lstStyle/>
          <a:p>
            <a:r>
              <a:rPr lang="en-GB" dirty="0"/>
              <a:t>Natural Hazard Initiating Technological Events = NaTech</a:t>
            </a:r>
          </a:p>
          <a:p>
            <a:endParaRPr lang="en-GB" dirty="0"/>
          </a:p>
          <a:p>
            <a:r>
              <a:rPr lang="en-GB" dirty="0"/>
              <a:t>Three Main Questions</a:t>
            </a:r>
          </a:p>
          <a:p>
            <a:pPr lvl="1"/>
            <a:r>
              <a:rPr lang="en-GB" dirty="0"/>
              <a:t>What are NaTech Events?</a:t>
            </a:r>
          </a:p>
          <a:p>
            <a:pPr lvl="1"/>
            <a:r>
              <a:rPr lang="en-GB" dirty="0"/>
              <a:t>Why should we care?</a:t>
            </a:r>
          </a:p>
          <a:p>
            <a:pPr lvl="1"/>
            <a:r>
              <a:rPr lang="en-GB" dirty="0"/>
              <a:t>What can we do about them?</a:t>
            </a:r>
          </a:p>
          <a:p>
            <a:pPr lvl="1"/>
            <a:endParaRPr lang="en-GB" dirty="0"/>
          </a:p>
          <a:p>
            <a:r>
              <a:rPr lang="en-GB" dirty="0"/>
              <a:t>How do we assess this risk?</a:t>
            </a:r>
          </a:p>
        </p:txBody>
      </p:sp>
    </p:spTree>
    <p:extLst>
      <p:ext uri="{BB962C8B-B14F-4D97-AF65-F5344CB8AC3E}">
        <p14:creationId xmlns:p14="http://schemas.microsoft.com/office/powerpoint/2010/main" val="142314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465-50DC-E605-1ACB-92DF437E8A40}"/>
              </a:ext>
            </a:extLst>
          </p:cNvPr>
          <p:cNvSpPr>
            <a:spLocks noGrp="1"/>
          </p:cNvSpPr>
          <p:nvPr>
            <p:ph type="title"/>
          </p:nvPr>
        </p:nvSpPr>
        <p:spPr>
          <a:xfrm>
            <a:off x="698500" y="2600325"/>
            <a:ext cx="10515600" cy="1325563"/>
          </a:xfrm>
        </p:spPr>
        <p:txBody>
          <a:bodyPr>
            <a:normAutofit fontScale="90000"/>
          </a:bodyPr>
          <a:lstStyle/>
          <a:p>
            <a:r>
              <a:rPr lang="en-GB" dirty="0"/>
              <a:t>Natural hazards by their nature are difficult and unpredictable, but how we as a society prepare, react and respond can make all the difference.</a:t>
            </a:r>
            <a:br>
              <a:rPr lang="en-GB" dirty="0"/>
            </a:br>
            <a:endParaRPr lang="en-GB" dirty="0"/>
          </a:p>
        </p:txBody>
      </p:sp>
    </p:spTree>
    <p:extLst>
      <p:ext uri="{BB962C8B-B14F-4D97-AF65-F5344CB8AC3E}">
        <p14:creationId xmlns:p14="http://schemas.microsoft.com/office/powerpoint/2010/main" val="49893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465-50DC-E605-1ACB-92DF437E8A40}"/>
              </a:ext>
            </a:extLst>
          </p:cNvPr>
          <p:cNvSpPr>
            <a:spLocks noGrp="1"/>
          </p:cNvSpPr>
          <p:nvPr>
            <p:ph type="title"/>
          </p:nvPr>
        </p:nvSpPr>
        <p:spPr>
          <a:xfrm>
            <a:off x="698500" y="2600325"/>
            <a:ext cx="10515600" cy="1325563"/>
          </a:xfrm>
        </p:spPr>
        <p:txBody>
          <a:bodyPr>
            <a:normAutofit/>
          </a:bodyPr>
          <a:lstStyle/>
          <a:p>
            <a:r>
              <a:rPr lang="en-GB" dirty="0"/>
              <a:t>Questions?</a:t>
            </a:r>
            <a:br>
              <a:rPr lang="en-GB" dirty="0"/>
            </a:br>
            <a:endParaRPr lang="en-GB" dirty="0"/>
          </a:p>
        </p:txBody>
      </p:sp>
      <p:sp>
        <p:nvSpPr>
          <p:cNvPr id="4" name="TextBox 3">
            <a:extLst>
              <a:ext uri="{FF2B5EF4-FFF2-40B4-BE49-F238E27FC236}">
                <a16:creationId xmlns:a16="http://schemas.microsoft.com/office/drawing/2014/main" id="{07C260E2-BC66-F2F2-AFD1-A544165EA5F7}"/>
              </a:ext>
            </a:extLst>
          </p:cNvPr>
          <p:cNvSpPr txBox="1"/>
          <p:nvPr/>
        </p:nvSpPr>
        <p:spPr>
          <a:xfrm>
            <a:off x="4133088" y="5892581"/>
            <a:ext cx="3337324" cy="646331"/>
          </a:xfrm>
          <a:prstGeom prst="rect">
            <a:avLst/>
          </a:prstGeom>
          <a:noFill/>
        </p:spPr>
        <p:txBody>
          <a:bodyPr wrap="none" rtlCol="0">
            <a:spAutoFit/>
          </a:bodyPr>
          <a:lstStyle/>
          <a:p>
            <a:r>
              <a:rPr lang="en-GB" dirty="0"/>
              <a:t>Email: </a:t>
            </a:r>
            <a:r>
              <a:rPr lang="en-GB" dirty="0">
                <a:hlinkClick r:id="rId3"/>
              </a:rPr>
              <a:t>aimee.russell@ras.ltd.uk</a:t>
            </a:r>
            <a:endParaRPr lang="en-GB" dirty="0"/>
          </a:p>
          <a:p>
            <a:r>
              <a:rPr lang="en-GB" dirty="0"/>
              <a:t>Website: </a:t>
            </a:r>
            <a:r>
              <a:rPr lang="en-GB" dirty="0">
                <a:hlinkClick r:id="rId4"/>
              </a:rPr>
              <a:t>https://www.ras.ltd.uk/</a:t>
            </a:r>
            <a:r>
              <a:rPr lang="en-GB" dirty="0"/>
              <a:t> </a:t>
            </a:r>
          </a:p>
        </p:txBody>
      </p:sp>
      <p:pic>
        <p:nvPicPr>
          <p:cNvPr id="6" name="Picture 5">
            <a:extLst>
              <a:ext uri="{FF2B5EF4-FFF2-40B4-BE49-F238E27FC236}">
                <a16:creationId xmlns:a16="http://schemas.microsoft.com/office/drawing/2014/main" id="{51C35351-1EDB-0C7F-0930-3485F28A37F2}"/>
              </a:ext>
            </a:extLst>
          </p:cNvPr>
          <p:cNvPicPr>
            <a:picLocks noChangeAspect="1"/>
          </p:cNvPicPr>
          <p:nvPr/>
        </p:nvPicPr>
        <p:blipFill>
          <a:blip r:embed="rId5"/>
          <a:stretch>
            <a:fillRect/>
          </a:stretch>
        </p:blipFill>
        <p:spPr>
          <a:xfrm>
            <a:off x="10794670" y="5473151"/>
            <a:ext cx="1371930" cy="1371930"/>
          </a:xfrm>
          <a:prstGeom prst="rect">
            <a:avLst/>
          </a:prstGeom>
        </p:spPr>
      </p:pic>
    </p:spTree>
    <p:extLst>
      <p:ext uri="{BB962C8B-B14F-4D97-AF65-F5344CB8AC3E}">
        <p14:creationId xmlns:p14="http://schemas.microsoft.com/office/powerpoint/2010/main" val="51646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D7D7-8620-FA28-13B8-709946BDD3B4}"/>
              </a:ext>
            </a:extLst>
          </p:cNvPr>
          <p:cNvSpPr>
            <a:spLocks noGrp="1"/>
          </p:cNvSpPr>
          <p:nvPr>
            <p:ph type="title"/>
          </p:nvPr>
        </p:nvSpPr>
        <p:spPr/>
        <p:txBody>
          <a:bodyPr/>
          <a:lstStyle/>
          <a:p>
            <a:r>
              <a:rPr lang="en-GB" dirty="0"/>
              <a:t>What is a Natural Hazard?</a:t>
            </a:r>
          </a:p>
        </p:txBody>
      </p:sp>
      <p:sp>
        <p:nvSpPr>
          <p:cNvPr id="3" name="Content Placeholder 2">
            <a:extLst>
              <a:ext uri="{FF2B5EF4-FFF2-40B4-BE49-F238E27FC236}">
                <a16:creationId xmlns:a16="http://schemas.microsoft.com/office/drawing/2014/main" id="{4B66CE19-1CCC-D21C-3FB4-72EE70A77692}"/>
              </a:ext>
            </a:extLst>
          </p:cNvPr>
          <p:cNvSpPr>
            <a:spLocks noGrp="1"/>
          </p:cNvSpPr>
          <p:nvPr>
            <p:ph idx="1"/>
          </p:nvPr>
        </p:nvSpPr>
        <p:spPr/>
        <p:txBody>
          <a:bodyPr/>
          <a:lstStyle/>
          <a:p>
            <a:pPr marL="0" indent="0">
              <a:buNone/>
            </a:pPr>
            <a:r>
              <a:rPr lang="en-GB" dirty="0"/>
              <a:t>Extreme natural event which poses a risk to society and/or the wider environment. </a:t>
            </a:r>
          </a:p>
          <a:p>
            <a:pPr marL="0" indent="0">
              <a:buNone/>
            </a:pPr>
            <a:endParaRPr lang="en-GB" dirty="0"/>
          </a:p>
          <a:p>
            <a:pPr marL="0" indent="0">
              <a:buNone/>
            </a:pPr>
            <a:r>
              <a:rPr lang="en-GB" dirty="0"/>
              <a:t>Categorised based on the risk to:</a:t>
            </a:r>
          </a:p>
          <a:p>
            <a:pPr lvl="1"/>
            <a:r>
              <a:rPr lang="en-GB" dirty="0"/>
              <a:t>People</a:t>
            </a:r>
          </a:p>
          <a:p>
            <a:pPr lvl="1"/>
            <a:r>
              <a:rPr lang="en-GB" dirty="0"/>
              <a:t>Goods</a:t>
            </a:r>
          </a:p>
          <a:p>
            <a:pPr lvl="1"/>
            <a:r>
              <a:rPr lang="en-GB" dirty="0"/>
              <a:t>Social and economic disruption</a:t>
            </a:r>
          </a:p>
          <a:p>
            <a:pPr lvl="1"/>
            <a:r>
              <a:rPr lang="en-GB" dirty="0"/>
              <a:t>Environment</a:t>
            </a:r>
          </a:p>
          <a:p>
            <a:pPr marL="0" indent="0">
              <a:buNone/>
            </a:pPr>
            <a:endParaRPr lang="en-GB" dirty="0"/>
          </a:p>
        </p:txBody>
      </p:sp>
    </p:spTree>
    <p:extLst>
      <p:ext uri="{BB962C8B-B14F-4D97-AF65-F5344CB8AC3E}">
        <p14:creationId xmlns:p14="http://schemas.microsoft.com/office/powerpoint/2010/main" val="226464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5440C1-B84A-ACE3-17AD-865229FC196B}"/>
              </a:ext>
            </a:extLst>
          </p:cNvPr>
          <p:cNvSpPr/>
          <p:nvPr/>
        </p:nvSpPr>
        <p:spPr>
          <a:xfrm>
            <a:off x="6182571" y="9138"/>
            <a:ext cx="5879889" cy="6848862"/>
          </a:xfrm>
          <a:prstGeom prst="rect">
            <a:avLst/>
          </a:prstGeom>
          <a:noFill/>
          <a:ln w="38100">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r>
              <a:rPr lang="en-GB" dirty="0">
                <a:solidFill>
                  <a:srgbClr val="0070C0"/>
                </a:solidFill>
              </a:rPr>
              <a:t>Climatic, Hydrological </a:t>
            </a:r>
          </a:p>
          <a:p>
            <a:pPr algn="r"/>
            <a:r>
              <a:rPr lang="en-GB" dirty="0">
                <a:solidFill>
                  <a:srgbClr val="0070C0"/>
                </a:solidFill>
              </a:rPr>
              <a:t>and Meteorological </a:t>
            </a:r>
          </a:p>
          <a:p>
            <a:pPr algn="r"/>
            <a:r>
              <a:rPr lang="en-GB" dirty="0">
                <a:solidFill>
                  <a:srgbClr val="0070C0"/>
                </a:solidFill>
              </a:rPr>
              <a:t>Hazards</a:t>
            </a:r>
          </a:p>
        </p:txBody>
      </p:sp>
      <p:sp>
        <p:nvSpPr>
          <p:cNvPr id="3" name="Rectangle 2">
            <a:extLst>
              <a:ext uri="{FF2B5EF4-FFF2-40B4-BE49-F238E27FC236}">
                <a16:creationId xmlns:a16="http://schemas.microsoft.com/office/drawing/2014/main" id="{63F1DADE-BB0A-6C25-EF8C-21C321B3A2CB}"/>
              </a:ext>
            </a:extLst>
          </p:cNvPr>
          <p:cNvSpPr/>
          <p:nvPr/>
        </p:nvSpPr>
        <p:spPr>
          <a:xfrm>
            <a:off x="55706" y="1320129"/>
            <a:ext cx="5346613" cy="5490768"/>
          </a:xfrm>
          <a:prstGeom prst="rect">
            <a:avLst/>
          </a:prstGeom>
          <a:no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endParaRPr lang="en-GB" dirty="0">
              <a:solidFill>
                <a:schemeClr val="accent1"/>
              </a:solidFill>
            </a:endParaRPr>
          </a:p>
          <a:p>
            <a:pPr algn="r"/>
            <a:r>
              <a:rPr lang="en-GB" dirty="0">
                <a:solidFill>
                  <a:schemeClr val="accent1"/>
                </a:solidFill>
              </a:rPr>
              <a:t>Geological and Terrestrial Hazards </a:t>
            </a:r>
          </a:p>
        </p:txBody>
      </p:sp>
      <p:sp>
        <p:nvSpPr>
          <p:cNvPr id="2" name="Title 1">
            <a:extLst>
              <a:ext uri="{FF2B5EF4-FFF2-40B4-BE49-F238E27FC236}">
                <a16:creationId xmlns:a16="http://schemas.microsoft.com/office/drawing/2014/main" id="{607FCC18-D3D2-9BF8-A976-8D79AFB6089F}"/>
              </a:ext>
            </a:extLst>
          </p:cNvPr>
          <p:cNvSpPr>
            <a:spLocks noGrp="1"/>
          </p:cNvSpPr>
          <p:nvPr>
            <p:ph type="title"/>
          </p:nvPr>
        </p:nvSpPr>
        <p:spPr>
          <a:xfrm>
            <a:off x="0" y="-1206"/>
            <a:ext cx="10515600" cy="1325563"/>
          </a:xfrm>
        </p:spPr>
        <p:txBody>
          <a:bodyPr/>
          <a:lstStyle/>
          <a:p>
            <a:r>
              <a:rPr lang="en-GB" dirty="0"/>
              <a:t>What is Natural Hazard?</a:t>
            </a:r>
          </a:p>
        </p:txBody>
      </p:sp>
      <p:sp>
        <p:nvSpPr>
          <p:cNvPr id="4" name="Oval 3">
            <a:extLst>
              <a:ext uri="{FF2B5EF4-FFF2-40B4-BE49-F238E27FC236}">
                <a16:creationId xmlns:a16="http://schemas.microsoft.com/office/drawing/2014/main" id="{F9AC5195-42B7-9436-A7C5-EC62EE3E8656}"/>
              </a:ext>
            </a:extLst>
          </p:cNvPr>
          <p:cNvSpPr/>
          <p:nvPr/>
        </p:nvSpPr>
        <p:spPr>
          <a:xfrm>
            <a:off x="129540" y="1525455"/>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Avalanche </a:t>
            </a:r>
          </a:p>
        </p:txBody>
      </p:sp>
      <p:sp>
        <p:nvSpPr>
          <p:cNvPr id="5" name="Oval 4">
            <a:extLst>
              <a:ext uri="{FF2B5EF4-FFF2-40B4-BE49-F238E27FC236}">
                <a16:creationId xmlns:a16="http://schemas.microsoft.com/office/drawing/2014/main" id="{1D2BB041-96FD-3422-6688-7C0B329DC2E8}"/>
              </a:ext>
            </a:extLst>
          </p:cNvPr>
          <p:cNvSpPr/>
          <p:nvPr/>
        </p:nvSpPr>
        <p:spPr>
          <a:xfrm>
            <a:off x="129540" y="3216769"/>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Erosion </a:t>
            </a:r>
          </a:p>
        </p:txBody>
      </p:sp>
      <p:sp>
        <p:nvSpPr>
          <p:cNvPr id="6" name="Oval 5">
            <a:extLst>
              <a:ext uri="{FF2B5EF4-FFF2-40B4-BE49-F238E27FC236}">
                <a16:creationId xmlns:a16="http://schemas.microsoft.com/office/drawing/2014/main" id="{11988A0E-4EDB-2518-CC74-D903F87FF2E4}"/>
              </a:ext>
            </a:extLst>
          </p:cNvPr>
          <p:cNvSpPr/>
          <p:nvPr/>
        </p:nvSpPr>
        <p:spPr>
          <a:xfrm>
            <a:off x="1828768" y="4908083"/>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Earthquake </a:t>
            </a:r>
          </a:p>
        </p:txBody>
      </p:sp>
      <p:sp>
        <p:nvSpPr>
          <p:cNvPr id="7" name="Oval 6">
            <a:extLst>
              <a:ext uri="{FF2B5EF4-FFF2-40B4-BE49-F238E27FC236}">
                <a16:creationId xmlns:a16="http://schemas.microsoft.com/office/drawing/2014/main" id="{F6718804-77F5-8DEF-E935-055282422BC8}"/>
              </a:ext>
            </a:extLst>
          </p:cNvPr>
          <p:cNvSpPr/>
          <p:nvPr/>
        </p:nvSpPr>
        <p:spPr>
          <a:xfrm>
            <a:off x="1810146" y="1525455"/>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Landslide &amp; Rockfall </a:t>
            </a:r>
          </a:p>
        </p:txBody>
      </p:sp>
      <p:sp>
        <p:nvSpPr>
          <p:cNvPr id="8" name="Oval 7">
            <a:extLst>
              <a:ext uri="{FF2B5EF4-FFF2-40B4-BE49-F238E27FC236}">
                <a16:creationId xmlns:a16="http://schemas.microsoft.com/office/drawing/2014/main" id="{9EC89877-DF54-4265-1384-40179B9501FE}"/>
              </a:ext>
            </a:extLst>
          </p:cNvPr>
          <p:cNvSpPr/>
          <p:nvPr/>
        </p:nvSpPr>
        <p:spPr>
          <a:xfrm>
            <a:off x="1828768" y="3216769"/>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Sink holes &amp; Subsidence </a:t>
            </a:r>
          </a:p>
        </p:txBody>
      </p:sp>
      <p:sp>
        <p:nvSpPr>
          <p:cNvPr id="9" name="Oval 8">
            <a:extLst>
              <a:ext uri="{FF2B5EF4-FFF2-40B4-BE49-F238E27FC236}">
                <a16:creationId xmlns:a16="http://schemas.microsoft.com/office/drawing/2014/main" id="{4CDC68B6-2B94-3484-4AB8-285B8C276652}"/>
              </a:ext>
            </a:extLst>
          </p:cNvPr>
          <p:cNvSpPr/>
          <p:nvPr/>
        </p:nvSpPr>
        <p:spPr>
          <a:xfrm>
            <a:off x="3532530" y="3216769"/>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Tsunami </a:t>
            </a:r>
          </a:p>
        </p:txBody>
      </p:sp>
      <p:sp>
        <p:nvSpPr>
          <p:cNvPr id="10" name="Oval 9">
            <a:extLst>
              <a:ext uri="{FF2B5EF4-FFF2-40B4-BE49-F238E27FC236}">
                <a16:creationId xmlns:a16="http://schemas.microsoft.com/office/drawing/2014/main" id="{29FFE8C1-A814-C7A1-B68D-21706129D5E3}"/>
              </a:ext>
            </a:extLst>
          </p:cNvPr>
          <p:cNvSpPr/>
          <p:nvPr/>
        </p:nvSpPr>
        <p:spPr>
          <a:xfrm>
            <a:off x="3532530" y="1525455"/>
            <a:ext cx="1624900" cy="15959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Volcano</a:t>
            </a:r>
          </a:p>
        </p:txBody>
      </p:sp>
      <p:sp>
        <p:nvSpPr>
          <p:cNvPr id="11" name="Oval 10">
            <a:extLst>
              <a:ext uri="{FF2B5EF4-FFF2-40B4-BE49-F238E27FC236}">
                <a16:creationId xmlns:a16="http://schemas.microsoft.com/office/drawing/2014/main" id="{D13D1BB2-472C-EB5A-888B-0149A3DCFB42}"/>
              </a:ext>
            </a:extLst>
          </p:cNvPr>
          <p:cNvSpPr/>
          <p:nvPr/>
        </p:nvSpPr>
        <p:spPr>
          <a:xfrm>
            <a:off x="8202141" y="3464714"/>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Drought</a:t>
            </a:r>
          </a:p>
        </p:txBody>
      </p:sp>
      <p:sp>
        <p:nvSpPr>
          <p:cNvPr id="12" name="Oval 11">
            <a:extLst>
              <a:ext uri="{FF2B5EF4-FFF2-40B4-BE49-F238E27FC236}">
                <a16:creationId xmlns:a16="http://schemas.microsoft.com/office/drawing/2014/main" id="{304286DC-0F72-8BF0-8E3D-CBFCECCF34C6}"/>
              </a:ext>
            </a:extLst>
          </p:cNvPr>
          <p:cNvSpPr/>
          <p:nvPr/>
        </p:nvSpPr>
        <p:spPr>
          <a:xfrm>
            <a:off x="9904284" y="151162"/>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Flood</a:t>
            </a:r>
          </a:p>
        </p:txBody>
      </p:sp>
      <p:sp>
        <p:nvSpPr>
          <p:cNvPr id="13" name="Oval 12">
            <a:extLst>
              <a:ext uri="{FF2B5EF4-FFF2-40B4-BE49-F238E27FC236}">
                <a16:creationId xmlns:a16="http://schemas.microsoft.com/office/drawing/2014/main" id="{05D199CC-BE64-DCDA-AADA-361B88A310CC}"/>
              </a:ext>
            </a:extLst>
          </p:cNvPr>
          <p:cNvSpPr/>
          <p:nvPr/>
        </p:nvSpPr>
        <p:spPr>
          <a:xfrm>
            <a:off x="6465043" y="1802836"/>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Fog</a:t>
            </a:r>
          </a:p>
        </p:txBody>
      </p:sp>
      <p:sp>
        <p:nvSpPr>
          <p:cNvPr id="14" name="Oval 13">
            <a:extLst>
              <a:ext uri="{FF2B5EF4-FFF2-40B4-BE49-F238E27FC236}">
                <a16:creationId xmlns:a16="http://schemas.microsoft.com/office/drawing/2014/main" id="{E5B8D09E-450E-FBAC-CC95-E2911A63E774}"/>
              </a:ext>
            </a:extLst>
          </p:cNvPr>
          <p:cNvSpPr/>
          <p:nvPr/>
        </p:nvSpPr>
        <p:spPr>
          <a:xfrm>
            <a:off x="9907318" y="3465157"/>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Hail</a:t>
            </a:r>
          </a:p>
        </p:txBody>
      </p:sp>
      <p:sp>
        <p:nvSpPr>
          <p:cNvPr id="15" name="Oval 14">
            <a:extLst>
              <a:ext uri="{FF2B5EF4-FFF2-40B4-BE49-F238E27FC236}">
                <a16:creationId xmlns:a16="http://schemas.microsoft.com/office/drawing/2014/main" id="{994B657A-BB68-ACA8-F368-E355705C1BB9}"/>
              </a:ext>
            </a:extLst>
          </p:cNvPr>
          <p:cNvSpPr/>
          <p:nvPr/>
        </p:nvSpPr>
        <p:spPr>
          <a:xfrm>
            <a:off x="8170344" y="140958"/>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Heatwave</a:t>
            </a:r>
          </a:p>
        </p:txBody>
      </p:sp>
      <p:sp>
        <p:nvSpPr>
          <p:cNvPr id="16" name="Oval 15">
            <a:extLst>
              <a:ext uri="{FF2B5EF4-FFF2-40B4-BE49-F238E27FC236}">
                <a16:creationId xmlns:a16="http://schemas.microsoft.com/office/drawing/2014/main" id="{D229DC5A-2997-FDF5-CA19-6B4A85BFCA25}"/>
              </a:ext>
            </a:extLst>
          </p:cNvPr>
          <p:cNvSpPr/>
          <p:nvPr/>
        </p:nvSpPr>
        <p:spPr>
          <a:xfrm>
            <a:off x="8202141" y="5126592"/>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Hurricane, Tropical storm, Extra tropical cyclone  </a:t>
            </a:r>
          </a:p>
        </p:txBody>
      </p:sp>
      <p:sp>
        <p:nvSpPr>
          <p:cNvPr id="17" name="Oval 16">
            <a:extLst>
              <a:ext uri="{FF2B5EF4-FFF2-40B4-BE49-F238E27FC236}">
                <a16:creationId xmlns:a16="http://schemas.microsoft.com/office/drawing/2014/main" id="{47BE2E5F-DD51-8CAF-882F-E2A10BF71436}"/>
              </a:ext>
            </a:extLst>
          </p:cNvPr>
          <p:cNvSpPr/>
          <p:nvPr/>
        </p:nvSpPr>
        <p:spPr>
          <a:xfrm>
            <a:off x="6465043" y="3494150"/>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895350">
              <a:tabLst>
                <a:tab pos="271463" algn="l"/>
              </a:tabLst>
            </a:pPr>
            <a:r>
              <a:rPr lang="en-GB" sz="1300" dirty="0"/>
              <a:t>Lightning &amp; Thunderstorm </a:t>
            </a:r>
          </a:p>
        </p:txBody>
      </p:sp>
      <p:sp>
        <p:nvSpPr>
          <p:cNvPr id="18" name="Oval 17">
            <a:extLst>
              <a:ext uri="{FF2B5EF4-FFF2-40B4-BE49-F238E27FC236}">
                <a16:creationId xmlns:a16="http://schemas.microsoft.com/office/drawing/2014/main" id="{33CE3648-866D-E526-BB78-A1DF86CDC2FF}"/>
              </a:ext>
            </a:extLst>
          </p:cNvPr>
          <p:cNvSpPr/>
          <p:nvPr/>
        </p:nvSpPr>
        <p:spPr>
          <a:xfrm>
            <a:off x="8170344" y="1802836"/>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Tornado</a:t>
            </a:r>
          </a:p>
        </p:txBody>
      </p:sp>
      <p:sp>
        <p:nvSpPr>
          <p:cNvPr id="19" name="Oval 18">
            <a:extLst>
              <a:ext uri="{FF2B5EF4-FFF2-40B4-BE49-F238E27FC236}">
                <a16:creationId xmlns:a16="http://schemas.microsoft.com/office/drawing/2014/main" id="{DA1CDACA-F663-F743-FFA3-360229FCB0DA}"/>
              </a:ext>
            </a:extLst>
          </p:cNvPr>
          <p:cNvSpPr/>
          <p:nvPr/>
        </p:nvSpPr>
        <p:spPr>
          <a:xfrm>
            <a:off x="9936347" y="1802836"/>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Wildfire &amp; Forest fire </a:t>
            </a:r>
          </a:p>
        </p:txBody>
      </p:sp>
      <p:sp>
        <p:nvSpPr>
          <p:cNvPr id="20" name="Oval 19">
            <a:extLst>
              <a:ext uri="{FF2B5EF4-FFF2-40B4-BE49-F238E27FC236}">
                <a16:creationId xmlns:a16="http://schemas.microsoft.com/office/drawing/2014/main" id="{38F5C146-A85B-6E81-BEA4-54EA6D0967F1}"/>
              </a:ext>
            </a:extLst>
          </p:cNvPr>
          <p:cNvSpPr/>
          <p:nvPr/>
        </p:nvSpPr>
        <p:spPr>
          <a:xfrm>
            <a:off x="6465043" y="111522"/>
            <a:ext cx="1624900" cy="1595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Winter storms e.g. ice storms and blizzards</a:t>
            </a:r>
          </a:p>
        </p:txBody>
      </p:sp>
    </p:spTree>
    <p:extLst>
      <p:ext uri="{BB962C8B-B14F-4D97-AF65-F5344CB8AC3E}">
        <p14:creationId xmlns:p14="http://schemas.microsoft.com/office/powerpoint/2010/main" val="4292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782C-2305-37CA-289A-9C6115097F0D}"/>
              </a:ext>
            </a:extLst>
          </p:cNvPr>
          <p:cNvSpPr>
            <a:spLocks noGrp="1"/>
          </p:cNvSpPr>
          <p:nvPr>
            <p:ph type="title"/>
          </p:nvPr>
        </p:nvSpPr>
        <p:spPr>
          <a:xfrm>
            <a:off x="93921" y="0"/>
            <a:ext cx="10515600" cy="1325563"/>
          </a:xfrm>
        </p:spPr>
        <p:txBody>
          <a:bodyPr/>
          <a:lstStyle/>
          <a:p>
            <a:r>
              <a:rPr lang="en-GB" dirty="0"/>
              <a:t>Secondary/Associated Hazards</a:t>
            </a:r>
          </a:p>
        </p:txBody>
      </p:sp>
      <p:sp>
        <p:nvSpPr>
          <p:cNvPr id="3" name="TextBox 2">
            <a:extLst>
              <a:ext uri="{FF2B5EF4-FFF2-40B4-BE49-F238E27FC236}">
                <a16:creationId xmlns:a16="http://schemas.microsoft.com/office/drawing/2014/main" id="{0D8AC9B9-A0F6-CC87-58C3-63727D4F7AD3}"/>
              </a:ext>
            </a:extLst>
          </p:cNvPr>
          <p:cNvSpPr txBox="1"/>
          <p:nvPr/>
        </p:nvSpPr>
        <p:spPr>
          <a:xfrm>
            <a:off x="669851" y="1626780"/>
            <a:ext cx="10366744" cy="4614531"/>
          </a:xfrm>
          <a:prstGeom prst="rect">
            <a:avLst/>
          </a:prstGeom>
        </p:spPr>
        <p:txBody>
          <a:bodyPr vert="horz" lIns="91440" tIns="45720" rIns="91440" bIns="45720" rtlCol="0">
            <a:normAutofit/>
          </a:bodyPr>
          <a:lstStyle>
            <a:lvl1pPr indent="0">
              <a:lnSpc>
                <a:spcPct val="90000"/>
              </a:lnSpc>
              <a:spcBef>
                <a:spcPts val="1000"/>
              </a:spcBef>
              <a:buClr>
                <a:schemeClr val="tx2"/>
              </a:buClr>
              <a:buFont typeface="Arial" panose="020B0604020202020204" pitchFamily="34" charset="0"/>
              <a:buNone/>
              <a:defRPr sz="2800"/>
            </a:lvl1pPr>
            <a:lvl2pPr marL="685800" indent="-228600">
              <a:lnSpc>
                <a:spcPct val="90000"/>
              </a:lnSpc>
              <a:spcBef>
                <a:spcPts val="500"/>
              </a:spcBef>
              <a:buClr>
                <a:schemeClr val="accent2"/>
              </a:buClr>
              <a:buSzPct val="75000"/>
              <a:buFont typeface="Courier New" panose="02070309020205020404" pitchFamily="49" charset="0"/>
              <a:buChar char="o"/>
              <a:defRPr sz="2400"/>
            </a:lvl2pPr>
            <a:lvl3pPr marL="1143000" indent="-228600">
              <a:lnSpc>
                <a:spcPct val="90000"/>
              </a:lnSpc>
              <a:spcBef>
                <a:spcPts val="500"/>
              </a:spcBef>
              <a:buClr>
                <a:schemeClr val="accent2"/>
              </a:buClr>
              <a:buSzPct val="75000"/>
              <a:buFont typeface="Wingdings" panose="05000000000000000000" pitchFamily="2" charset="2"/>
              <a:buChar char="§"/>
              <a:defRPr sz="2000"/>
            </a:lvl3pPr>
            <a:lvl4pPr marL="1600200" indent="-228600">
              <a:lnSpc>
                <a:spcPct val="90000"/>
              </a:lnSpc>
              <a:spcBef>
                <a:spcPts val="500"/>
              </a:spcBef>
              <a:buClr>
                <a:schemeClr val="accent3"/>
              </a:buClr>
              <a:buFont typeface="Arial" panose="020B0604020202020204" pitchFamily="34" charset="0"/>
              <a:buChar char="•"/>
            </a:lvl4pPr>
            <a:lvl5pPr marL="2057400" indent="-228600">
              <a:lnSpc>
                <a:spcPct val="90000"/>
              </a:lnSpc>
              <a:spcBef>
                <a:spcPts val="500"/>
              </a:spcBef>
              <a:buClr>
                <a:schemeClr val="accent3"/>
              </a:buClr>
              <a:buSzPct val="75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Arial" panose="020B0604020202020204" pitchFamily="34" charset="0"/>
              <a:buChar char="•"/>
            </a:pPr>
            <a:r>
              <a:rPr lang="en-GB" dirty="0"/>
              <a:t>Result of the primary natural hazard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Need to understand the full picture </a:t>
            </a:r>
          </a:p>
        </p:txBody>
      </p:sp>
    </p:spTree>
    <p:extLst>
      <p:ext uri="{BB962C8B-B14F-4D97-AF65-F5344CB8AC3E}">
        <p14:creationId xmlns:p14="http://schemas.microsoft.com/office/powerpoint/2010/main" val="397862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DC9EA6-27D9-4BCD-AE27-28B093E63662}"/>
              </a:ext>
            </a:extLst>
          </p:cNvPr>
          <p:cNvPicPr>
            <a:picLocks noChangeAspect="1"/>
          </p:cNvPicPr>
          <p:nvPr/>
        </p:nvPicPr>
        <p:blipFill>
          <a:blip r:embed="rId3"/>
          <a:stretch>
            <a:fillRect/>
          </a:stretch>
        </p:blipFill>
        <p:spPr>
          <a:xfrm>
            <a:off x="1247412" y="0"/>
            <a:ext cx="9697175" cy="6858000"/>
          </a:xfrm>
          <a:prstGeom prst="rect">
            <a:avLst/>
          </a:prstGeom>
        </p:spPr>
      </p:pic>
    </p:spTree>
    <p:extLst>
      <p:ext uri="{BB962C8B-B14F-4D97-AF65-F5344CB8AC3E}">
        <p14:creationId xmlns:p14="http://schemas.microsoft.com/office/powerpoint/2010/main" val="373986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0452E1A-8A7D-2A34-6959-EFE7F086698A}"/>
              </a:ext>
            </a:extLst>
          </p:cNvPr>
          <p:cNvPicPr>
            <a:picLocks noChangeAspect="1"/>
          </p:cNvPicPr>
          <p:nvPr/>
        </p:nvPicPr>
        <p:blipFill>
          <a:blip r:embed="rId3"/>
          <a:stretch>
            <a:fillRect/>
          </a:stretch>
        </p:blipFill>
        <p:spPr>
          <a:xfrm>
            <a:off x="1247412" y="0"/>
            <a:ext cx="9697175" cy="6858000"/>
          </a:xfrm>
          <a:prstGeom prst="rect">
            <a:avLst/>
          </a:prstGeom>
        </p:spPr>
      </p:pic>
    </p:spTree>
    <p:extLst>
      <p:ext uri="{BB962C8B-B14F-4D97-AF65-F5344CB8AC3E}">
        <p14:creationId xmlns:p14="http://schemas.microsoft.com/office/powerpoint/2010/main" val="419595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782C-2305-37CA-289A-9C6115097F0D}"/>
              </a:ext>
            </a:extLst>
          </p:cNvPr>
          <p:cNvSpPr>
            <a:spLocks noGrp="1"/>
          </p:cNvSpPr>
          <p:nvPr>
            <p:ph type="title"/>
          </p:nvPr>
        </p:nvSpPr>
        <p:spPr/>
        <p:txBody>
          <a:bodyPr/>
          <a:lstStyle/>
          <a:p>
            <a:r>
              <a:rPr lang="en-GB" dirty="0"/>
              <a:t>What is a NaTech Event</a:t>
            </a:r>
          </a:p>
        </p:txBody>
      </p:sp>
      <p:graphicFrame>
        <p:nvGraphicFramePr>
          <p:cNvPr id="7" name="Diagram 6">
            <a:extLst>
              <a:ext uri="{FF2B5EF4-FFF2-40B4-BE49-F238E27FC236}">
                <a16:creationId xmlns:a16="http://schemas.microsoft.com/office/drawing/2014/main" id="{00F78F5A-1147-5FA4-2E48-49EC134FBE38}"/>
              </a:ext>
            </a:extLst>
          </p:cNvPr>
          <p:cNvGraphicFramePr/>
          <p:nvPr>
            <p:extLst>
              <p:ext uri="{D42A27DB-BD31-4B8C-83A1-F6EECF244321}">
                <p14:modId xmlns:p14="http://schemas.microsoft.com/office/powerpoint/2010/main" val="269544759"/>
              </p:ext>
            </p:extLst>
          </p:nvPr>
        </p:nvGraphicFramePr>
        <p:xfrm>
          <a:off x="2032000" y="13141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496604"/>
      </p:ext>
    </p:extLst>
  </p:cSld>
  <p:clrMapOvr>
    <a:masterClrMapping/>
  </p:clrMapOvr>
</p:sld>
</file>

<file path=ppt/theme/theme1.xml><?xml version="1.0" encoding="utf-8"?>
<a:theme xmlns:a="http://schemas.openxmlformats.org/drawingml/2006/main" name="Office Theme">
  <a:themeElements>
    <a:clrScheme name="RAS 2023 ppt">
      <a:dk1>
        <a:sysClr val="windowText" lastClr="000000"/>
      </a:dk1>
      <a:lt1>
        <a:sysClr val="window" lastClr="FFFFFF"/>
      </a:lt1>
      <a:dk2>
        <a:srgbClr val="006938"/>
      </a:dk2>
      <a:lt2>
        <a:srgbClr val="DAEECA"/>
      </a:lt2>
      <a:accent1>
        <a:srgbClr val="006938"/>
      </a:accent1>
      <a:accent2>
        <a:srgbClr val="3DAE2B"/>
      </a:accent2>
      <a:accent3>
        <a:srgbClr val="95CE67"/>
      </a:accent3>
      <a:accent4>
        <a:srgbClr val="FFC000"/>
      </a:accent4>
      <a:accent5>
        <a:srgbClr val="5B9BD5"/>
      </a:accent5>
      <a:accent6>
        <a:srgbClr val="ED7D3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b40482-04a4-480f-b826-6548c4a2bcf1" xsi:nil="true"/>
    <lcf76f155ced4ddcb4097134ff3c332f xmlns="7604e031-f840-4ad5-97d2-0b99280ee730">
      <Terms xmlns="http://schemas.microsoft.com/office/infopath/2007/PartnerControls"/>
    </lcf76f155ced4ddcb4097134ff3c332f>
    <_Flow_SignoffStatus xmlns="7604e031-f840-4ad5-97d2-0b99280ee730"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C4ED0F6E-F8D2-4161-BF9F-0A34741655A8}">
  <ds:schemaRefs>
    <ds:schemaRef ds:uri="http://schemas.microsoft.com/sharepoint/v3/contenttype/forms"/>
  </ds:schemaRefs>
</ds:datastoreItem>
</file>

<file path=customXml/itemProps2.xml><?xml version="1.0" encoding="utf-8"?>
<ds:datastoreItem xmlns:ds="http://schemas.openxmlformats.org/officeDocument/2006/customXml" ds:itemID="{C73E05B8-3946-4E98-B027-830A07CC9A80}"/>
</file>

<file path=customXml/itemProps3.xml><?xml version="1.0" encoding="utf-8"?>
<ds:datastoreItem xmlns:ds="http://schemas.openxmlformats.org/officeDocument/2006/customXml" ds:itemID="{70F723D3-E1B7-4FC3-B280-68BC9AC871AC}">
  <ds:schemaRefs>
    <ds:schemaRef ds:uri="http://schemas.microsoft.com/office/2006/metadata/properties"/>
    <ds:schemaRef ds:uri="http://schemas.microsoft.com/office/infopath/2007/PartnerControls"/>
    <ds:schemaRef ds:uri="a8823d9f-2301-4b3c-831e-08cbbf644e68"/>
    <ds:schemaRef ds:uri="c2908b30-9094-44ca-bd6a-d7576ab00629"/>
  </ds:schemaRefs>
</ds:datastoreItem>
</file>

<file path=docProps/app.xml><?xml version="1.0" encoding="utf-8"?>
<Properties xmlns="http://schemas.openxmlformats.org/officeDocument/2006/extended-properties" xmlns:vt="http://schemas.openxmlformats.org/officeDocument/2006/docPropsVTypes">
  <Template/>
  <TotalTime>1414</TotalTime>
  <Words>3371</Words>
  <Application>Microsoft Office PowerPoint</Application>
  <PresentationFormat>Widescreen</PresentationFormat>
  <Paragraphs>745</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Symbol</vt:lpstr>
      <vt:lpstr>Times New Roman</vt:lpstr>
      <vt:lpstr>Wingdings</vt:lpstr>
      <vt:lpstr>Office Theme</vt:lpstr>
      <vt:lpstr>NaTech Hazards – What are they?  Why should we care? And what can we do?</vt:lpstr>
      <vt:lpstr>About RAS </vt:lpstr>
      <vt:lpstr>Why are we here?</vt:lpstr>
      <vt:lpstr>What is a Natural Hazard?</vt:lpstr>
      <vt:lpstr>What is Natural Hazard?</vt:lpstr>
      <vt:lpstr>Secondary/Associated Hazards</vt:lpstr>
      <vt:lpstr>PowerPoint Presentation</vt:lpstr>
      <vt:lpstr>PowerPoint Presentation</vt:lpstr>
      <vt:lpstr>What is a NaTech Event</vt:lpstr>
      <vt:lpstr>Understanding and Assessing the Risk </vt:lpstr>
      <vt:lpstr>Step 1 – Identify the Natural Hazard</vt:lpstr>
      <vt:lpstr>Step 2 – Understand the NaTech Hazards</vt:lpstr>
      <vt:lpstr>Generic Site Layout</vt:lpstr>
      <vt:lpstr>Hazard : Lightning</vt:lpstr>
      <vt:lpstr>Hazard : Flood</vt:lpstr>
      <vt:lpstr>Hazard : Flood</vt:lpstr>
      <vt:lpstr>Generic Area Layout</vt:lpstr>
      <vt:lpstr>Hazard: Earthquake</vt:lpstr>
      <vt:lpstr>Hazard: Earthquake</vt:lpstr>
      <vt:lpstr>Secondary Hazard: Tsunami</vt:lpstr>
      <vt:lpstr>NaTech HAZID Example </vt:lpstr>
      <vt:lpstr>Human Factors </vt:lpstr>
      <vt:lpstr>Learning from Examples</vt:lpstr>
      <vt:lpstr>Learning from Examples – Fukushima Daiichi  </vt:lpstr>
      <vt:lpstr>Step 3 – Determine the Risk  </vt:lpstr>
      <vt:lpstr>Step 4 – Mitigation Measures, Safeguards, What More Can Be Done and Emergency Response </vt:lpstr>
      <vt:lpstr>Step 4 – What More Can Be Done?</vt:lpstr>
      <vt:lpstr>Step 5 – Climate Change </vt:lpstr>
      <vt:lpstr>Conclusion </vt:lpstr>
      <vt:lpstr>Natural hazards by their nature are difficult and unpredictable, but how we as a society prepare, react and respond can make all the difference.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Walsh</dc:creator>
  <cp:lastModifiedBy>Aimee Russell</cp:lastModifiedBy>
  <cp:revision>24</cp:revision>
  <dcterms:created xsi:type="dcterms:W3CDTF">2022-12-09T13:48:47Z</dcterms:created>
  <dcterms:modified xsi:type="dcterms:W3CDTF">2023-10-24T14:59:48Z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