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4" r:id="rId2"/>
    <p:sldId id="257" r:id="rId3"/>
    <p:sldId id="272" r:id="rId4"/>
    <p:sldId id="273" r:id="rId5"/>
    <p:sldId id="274" r:id="rId6"/>
    <p:sldId id="275" r:id="rId7"/>
    <p:sldId id="276" r:id="rId8"/>
    <p:sldId id="277" r:id="rId9"/>
  </p:sldIdLst>
  <p:sldSz cx="21240750" cy="30240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5F17"/>
    <a:srgbClr val="9694C9"/>
    <a:srgbClr val="6F2277"/>
    <a:srgbClr val="016881"/>
    <a:srgbClr val="B4BD10"/>
    <a:srgbClr val="0198D6"/>
    <a:srgbClr val="4C9D34"/>
    <a:srgbClr val="CA56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8F327C-8445-4E83-9976-D5C06D501846}" v="10" dt="2024-10-24T15:25:32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2148" y="-2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theme" Target="theme/theme1.xml" Id="rId13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viewProps" Target="viewProps.xml" Id="rId12" /><Relationship Type="http://schemas.openxmlformats.org/officeDocument/2006/relationships/slide" Target="slides/slide1.xml" Id="rId2" /><Relationship Type="http://schemas.microsoft.com/office/2015/10/relationships/revisionInfo" Target="revisionInfo.xml" Id="rId16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presProps" Target="presProps.xml" Id="rId11" /><Relationship Type="http://schemas.openxmlformats.org/officeDocument/2006/relationships/slide" Target="slides/slide4.xml" Id="rId5" /><Relationship Type="http://schemas.openxmlformats.org/officeDocument/2006/relationships/notesMaster" Target="notesMasters/notesMaster1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tableStyles" Target="tableStyles.xml" Id="rId1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9078E-FA8B-4D54-A1E0-B6E0554C866E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4738" y="1143000"/>
            <a:ext cx="2168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101E-6C7E-42BF-AD7A-73A293101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266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1pPr>
    <a:lvl2pPr marL="1235537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2pPr>
    <a:lvl3pPr marL="2471075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3pPr>
    <a:lvl4pPr marL="3706612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4pPr>
    <a:lvl5pPr marL="4942149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5pPr>
    <a:lvl6pPr marL="6177686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6pPr>
    <a:lvl7pPr marL="7413224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7pPr>
    <a:lvl8pPr marL="8648761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8pPr>
    <a:lvl9pPr marL="9884298" algn="l" defTabSz="2471075" rtl="0" eaLnBrk="1" latinLnBrk="0" hangingPunct="1">
      <a:defRPr sz="32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1FC28-7A7C-7144-0E48-132CB891F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FAFDB9-17CA-7E2D-1D10-4544F02696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49556B-2DF5-5C11-16F5-CD8A6B1A81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3001F-7E91-6D66-EC62-144A0804B4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525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BBEE95-4A59-0D9C-D11C-5128E6B5C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676CD9-5B41-EA49-706D-F408121E46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AEA59A-1736-B0CB-AD59-2E16B28F9F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8B429-D4C7-970A-BE21-93DF7538EB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048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0BF40-05AD-3388-8A89-F350EB1904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AF9CED-4D11-08E8-C00D-CF66D9FDED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AAD918-704C-B7E6-F421-914B758F1A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051A9-EE60-2885-D427-A3D9C00766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828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EDC6D-73A2-255D-E9C8-BF4877477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08FD8C-A86E-BF71-2406-F57DC342A3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478CE3-8121-AFAE-041D-0A1CC0F644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AEE2E-B4DE-3C8B-C5F2-4EEDD682BB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901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DC16A4-1723-0509-51B0-F8EFA54FEE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E015854-935E-EFC4-57E8-7AF62F5067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5BE9C8-4E32-BE56-DD5D-A64775F77A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B7B1AC-62F9-1F30-FE8A-ACF2BF777D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465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625E5-6651-8F32-6C54-70D81072A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405212-40C4-46B0-0AE1-4552F4637E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91E637-123F-7A12-A422-D69A48D8CE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4CE9E8-AE42-B61C-C0A9-22A1909236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922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55C07D-0B46-4B28-0C93-7C703DB1E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2DB386-D87F-F045-E996-8E5299072F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E9DBAD-B275-B827-2941-9E4D0CBCB9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4710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2DB0B5-E845-A262-FFEE-D0588CC149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9101E-6C7E-42BF-AD7A-73A2931014A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69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056" y="4949049"/>
            <a:ext cx="18054638" cy="10528100"/>
          </a:xfrm>
        </p:spPr>
        <p:txBody>
          <a:bodyPr anchor="b"/>
          <a:lstStyle>
            <a:lvl1pPr algn="ctr">
              <a:defRPr sz="1393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5094" y="15883154"/>
            <a:ext cx="15930563" cy="7301067"/>
          </a:xfrm>
        </p:spPr>
        <p:txBody>
          <a:bodyPr/>
          <a:lstStyle>
            <a:lvl1pPr marL="0" indent="0" algn="ctr">
              <a:buNone/>
              <a:defRPr sz="5575"/>
            </a:lvl1pPr>
            <a:lvl2pPr marL="1062030" indent="0" algn="ctr">
              <a:buNone/>
              <a:defRPr sz="4646"/>
            </a:lvl2pPr>
            <a:lvl3pPr marL="2124060" indent="0" algn="ctr">
              <a:buNone/>
              <a:defRPr sz="4181"/>
            </a:lvl3pPr>
            <a:lvl4pPr marL="3186090" indent="0" algn="ctr">
              <a:buNone/>
              <a:defRPr sz="3717"/>
            </a:lvl4pPr>
            <a:lvl5pPr marL="4248120" indent="0" algn="ctr">
              <a:buNone/>
              <a:defRPr sz="3717"/>
            </a:lvl5pPr>
            <a:lvl6pPr marL="5310149" indent="0" algn="ctr">
              <a:buNone/>
              <a:defRPr sz="3717"/>
            </a:lvl6pPr>
            <a:lvl7pPr marL="6372179" indent="0" algn="ctr">
              <a:buNone/>
              <a:defRPr sz="3717"/>
            </a:lvl7pPr>
            <a:lvl8pPr marL="7434209" indent="0" algn="ctr">
              <a:buNone/>
              <a:defRPr sz="3717"/>
            </a:lvl8pPr>
            <a:lvl9pPr marL="8496239" indent="0" algn="ctr">
              <a:buNone/>
              <a:defRPr sz="371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39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09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00413" y="1610015"/>
            <a:ext cx="4580037" cy="256272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303" y="1610015"/>
            <a:ext cx="13474601" cy="256272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68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7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40" y="7539080"/>
            <a:ext cx="18320147" cy="12579118"/>
          </a:xfrm>
        </p:spPr>
        <p:txBody>
          <a:bodyPr anchor="b"/>
          <a:lstStyle>
            <a:lvl1pPr>
              <a:defRPr sz="1393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240" y="20237201"/>
            <a:ext cx="18320147" cy="6615061"/>
          </a:xfrm>
        </p:spPr>
        <p:txBody>
          <a:bodyPr/>
          <a:lstStyle>
            <a:lvl1pPr marL="0" indent="0">
              <a:buNone/>
              <a:defRPr sz="5575">
                <a:solidFill>
                  <a:schemeClr val="tx1"/>
                </a:solidFill>
              </a:defRPr>
            </a:lvl1pPr>
            <a:lvl2pPr marL="1062030" indent="0">
              <a:buNone/>
              <a:defRPr sz="4646">
                <a:solidFill>
                  <a:schemeClr val="tx1">
                    <a:tint val="75000"/>
                  </a:schemeClr>
                </a:solidFill>
              </a:defRPr>
            </a:lvl2pPr>
            <a:lvl3pPr marL="2124060" indent="0">
              <a:buNone/>
              <a:defRPr sz="4181">
                <a:solidFill>
                  <a:schemeClr val="tx1">
                    <a:tint val="75000"/>
                  </a:schemeClr>
                </a:solidFill>
              </a:defRPr>
            </a:lvl3pPr>
            <a:lvl4pPr marL="318609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4pPr>
            <a:lvl5pPr marL="424812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5pPr>
            <a:lvl6pPr marL="531014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6pPr>
            <a:lvl7pPr marL="637217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7pPr>
            <a:lvl8pPr marL="743420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8pPr>
            <a:lvl9pPr marL="849623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91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0301" y="8050077"/>
            <a:ext cx="9027319" cy="19187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130" y="8050077"/>
            <a:ext cx="9027319" cy="19187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24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1610022"/>
            <a:ext cx="18320147" cy="58450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71" y="7413073"/>
            <a:ext cx="8985831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71" y="11046105"/>
            <a:ext cx="8985831" cy="162471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53131" y="7413073"/>
            <a:ext cx="9030085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53131" y="11046105"/>
            <a:ext cx="9030085" cy="162471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6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07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91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0085" y="4354048"/>
            <a:ext cx="10753130" cy="21490205"/>
          </a:xfrm>
        </p:spPr>
        <p:txBody>
          <a:bodyPr/>
          <a:lstStyle>
            <a:lvl1pPr>
              <a:defRPr sz="7433"/>
            </a:lvl1pPr>
            <a:lvl2pPr>
              <a:defRPr sz="6504"/>
            </a:lvl2pPr>
            <a:lvl3pPr>
              <a:defRPr sz="5575"/>
            </a:lvl3pPr>
            <a:lvl4pPr>
              <a:defRPr sz="4646"/>
            </a:lvl4pPr>
            <a:lvl5pPr>
              <a:defRPr sz="4646"/>
            </a:lvl5pPr>
            <a:lvl6pPr>
              <a:defRPr sz="4646"/>
            </a:lvl6pPr>
            <a:lvl7pPr>
              <a:defRPr sz="4646"/>
            </a:lvl7pPr>
            <a:lvl8pPr>
              <a:defRPr sz="4646"/>
            </a:lvl8pPr>
            <a:lvl9pPr>
              <a:defRPr sz="464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11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30085" y="4354048"/>
            <a:ext cx="10753130" cy="21490205"/>
          </a:xfrm>
        </p:spPr>
        <p:txBody>
          <a:bodyPr anchor="t"/>
          <a:lstStyle>
            <a:lvl1pPr marL="0" indent="0">
              <a:buNone/>
              <a:defRPr sz="7433"/>
            </a:lvl1pPr>
            <a:lvl2pPr marL="1062030" indent="0">
              <a:buNone/>
              <a:defRPr sz="6504"/>
            </a:lvl2pPr>
            <a:lvl3pPr marL="2124060" indent="0">
              <a:buNone/>
              <a:defRPr sz="5575"/>
            </a:lvl3pPr>
            <a:lvl4pPr marL="3186090" indent="0">
              <a:buNone/>
              <a:defRPr sz="4646"/>
            </a:lvl4pPr>
            <a:lvl5pPr marL="4248120" indent="0">
              <a:buNone/>
              <a:defRPr sz="4646"/>
            </a:lvl5pPr>
            <a:lvl6pPr marL="5310149" indent="0">
              <a:buNone/>
              <a:defRPr sz="4646"/>
            </a:lvl6pPr>
            <a:lvl7pPr marL="6372179" indent="0">
              <a:buNone/>
              <a:defRPr sz="4646"/>
            </a:lvl7pPr>
            <a:lvl8pPr marL="7434209" indent="0">
              <a:buNone/>
              <a:defRPr sz="4646"/>
            </a:lvl8pPr>
            <a:lvl9pPr marL="8496239" indent="0">
              <a:buNone/>
              <a:defRPr sz="4646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F9D7-5DB7-4174-BFD7-0EAF01BCF3F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6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302" y="1610022"/>
            <a:ext cx="18320147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302" y="8050077"/>
            <a:ext cx="18320147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0301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1F9D7-5DB7-4174-BFD7-0EAF01BCF3F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35999" y="28028274"/>
            <a:ext cx="716875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01280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6C26C-D7E0-470F-BA21-997D20038F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24060" rtl="0" eaLnBrk="1" latinLnBrk="0" hangingPunct="1">
        <a:lnSpc>
          <a:spcPct val="90000"/>
        </a:lnSpc>
        <a:spcBef>
          <a:spcPct val="0"/>
        </a:spcBef>
        <a:buNone/>
        <a:defRPr sz="102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1015" indent="-531015" algn="l" defTabSz="2124060" rtl="0" eaLnBrk="1" latinLnBrk="0" hangingPunct="1">
        <a:lnSpc>
          <a:spcPct val="90000"/>
        </a:lnSpc>
        <a:spcBef>
          <a:spcPts val="2323"/>
        </a:spcBef>
        <a:buFont typeface="Arial" panose="020B0604020202020204" pitchFamily="34" charset="0"/>
        <a:buChar char="•"/>
        <a:defRPr sz="6504" kern="1200">
          <a:solidFill>
            <a:schemeClr val="tx1"/>
          </a:solidFill>
          <a:latin typeface="+mn-lt"/>
          <a:ea typeface="+mn-ea"/>
          <a:cs typeface="+mn-cs"/>
        </a:defRPr>
      </a:lvl1pPr>
      <a:lvl2pPr marL="159304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2pPr>
      <a:lvl3pPr marL="265507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646" kern="1200">
          <a:solidFill>
            <a:schemeClr val="tx1"/>
          </a:solidFill>
          <a:latin typeface="+mn-lt"/>
          <a:ea typeface="+mn-ea"/>
          <a:cs typeface="+mn-cs"/>
        </a:defRPr>
      </a:lvl3pPr>
      <a:lvl4pPr marL="371710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77913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84116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90319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96522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902725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1pPr>
      <a:lvl2pPr marL="106203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2pPr>
      <a:lvl3pPr marL="212406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3pPr>
      <a:lvl4pPr marL="318609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24812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31014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37217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43420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849623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lse.ac.uk/impactofsocialsciences/2018/05/11/how-to-design-an-award-winning-conference-poster/" TargetMode="External"/><Relationship Id="rId2" Type="http://schemas.openxmlformats.org/officeDocument/2006/relationships/hyperlink" Target="https://www.liverpool.ac.uk/media/livacuk/computingservices/printing/making-an-impact-with-your-poste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69946-7C2A-35A5-0FCF-1986358BE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301" y="630307"/>
            <a:ext cx="18320147" cy="3223235"/>
          </a:xfrm>
        </p:spPr>
        <p:txBody>
          <a:bodyPr/>
          <a:lstStyle/>
          <a:p>
            <a:pPr algn="ctr"/>
            <a:r>
              <a:rPr lang="en-GB" b="1"/>
              <a:t>Guidance Notes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1D050-680A-8BB0-D429-C1A4179A4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300" y="3371180"/>
            <a:ext cx="18320147" cy="19187185"/>
          </a:xfrm>
        </p:spPr>
        <p:txBody>
          <a:bodyPr>
            <a:normAutofit lnSpcReduction="10000"/>
          </a:bodyPr>
          <a:lstStyle/>
          <a:p>
            <a:pPr defTabSz="2471075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4400" dirty="0"/>
              <a:t>Please download the relevant colored template corresponding to the priority topic for which you are making a poster submission. You may delete all others.  </a:t>
            </a:r>
          </a:p>
          <a:p>
            <a:pPr defTabSz="2471075">
              <a:lnSpc>
                <a:spcPct val="100000"/>
              </a:lnSpc>
              <a:spcBef>
                <a:spcPts val="0"/>
              </a:spcBef>
              <a:defRPr/>
            </a:pPr>
            <a:endParaRPr lang="en-US" sz="4400" dirty="0"/>
          </a:p>
          <a:p>
            <a:pPr defTabSz="2471075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4400" dirty="0"/>
              <a:t>Please do not change the Title-frame colors, nor the border </a:t>
            </a:r>
            <a:r>
              <a:rPr lang="en-US" sz="4400" dirty="0" err="1"/>
              <a:t>colours</a:t>
            </a:r>
            <a:r>
              <a:rPr lang="en-US" sz="4400" dirty="0"/>
              <a:t> as these have been chosen to represent the different priority topics.</a:t>
            </a:r>
          </a:p>
          <a:p>
            <a:pPr marL="0" indent="0" defTabSz="2471075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4400" dirty="0"/>
          </a:p>
          <a:p>
            <a:pPr defTabSz="2471075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4400" dirty="0"/>
              <a:t>Please do not change the header and footer. </a:t>
            </a:r>
          </a:p>
          <a:p>
            <a:pPr marL="0" indent="0" defTabSz="2471075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4400" dirty="0"/>
          </a:p>
          <a:p>
            <a:pPr defTabSz="2471075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4400" dirty="0"/>
              <a:t>You may change the layout of the mid section of the poster template. </a:t>
            </a:r>
          </a:p>
          <a:p>
            <a:pPr marL="0" indent="0" defTabSz="2471075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4400" dirty="0"/>
          </a:p>
          <a:p>
            <a:pPr defTabSz="2471075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4400" dirty="0"/>
              <a:t>Please remember to add the logo of your university/organisation to your poster. </a:t>
            </a:r>
          </a:p>
          <a:p>
            <a:pPr marL="0" indent="0" defTabSz="2471075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GB" sz="4400" dirty="0"/>
          </a:p>
          <a:p>
            <a:r>
              <a:rPr lang="en-GB" sz="4400" dirty="0"/>
              <a:t>Where there is image space, add in images, graphs, photographs, diagrams etc. Make sure you have permissions from anyone included in the photographs. If you are selected as a finalist, you will be required to complete a photo consent form.</a:t>
            </a:r>
          </a:p>
          <a:p>
            <a:r>
              <a:rPr lang="en-GB" sz="4400" dirty="0"/>
              <a:t>Please also ensure you are not infringing any copyright or licensing restrictions – remember you cannot reproduce any images that you do not own unless they are produced under free license. If you are selected as a finalist, you will be required to provide a copyright permissions form. </a:t>
            </a:r>
          </a:p>
          <a:p>
            <a:r>
              <a:rPr lang="en-GB" sz="4400" dirty="0"/>
              <a:t>Ensure you are using good quality images to allow for A1 or A0 poster printing: i</a:t>
            </a:r>
            <a:r>
              <a:rPr lang="en-US" sz="4400" dirty="0"/>
              <a:t>mage size should be 4680 pixels by 3310 pixels at 100 dpi – </a:t>
            </a:r>
            <a:r>
              <a:rPr lang="en-US" sz="4400" dirty="0" err="1"/>
              <a:t>i.e</a:t>
            </a:r>
            <a:r>
              <a:rPr lang="en-US" sz="4400" dirty="0"/>
              <a:t> roughly 16 Megapixels</a:t>
            </a:r>
            <a:endParaRPr lang="en-GB" sz="4400" dirty="0"/>
          </a:p>
          <a:p>
            <a:pPr marL="0" indent="0">
              <a:buNone/>
            </a:pPr>
            <a:r>
              <a:rPr lang="en-GB" sz="4400" dirty="0"/>
              <a:t>Additional resources below on what makes a good poster which you may find helpful:</a:t>
            </a:r>
          </a:p>
          <a:p>
            <a:r>
              <a:rPr lang="en-GB" sz="4400" dirty="0">
                <a:hlinkClick r:id="rId2"/>
              </a:rPr>
              <a:t>making-an-impact-with-your-poster.pdf (liverpool.ac.uk)</a:t>
            </a:r>
            <a:endParaRPr lang="en-GB" sz="4400" dirty="0"/>
          </a:p>
          <a:p>
            <a:r>
              <a:rPr lang="en-GB" sz="4400" dirty="0">
                <a:hlinkClick r:id="rId3"/>
              </a:rPr>
              <a:t>How to design an award-winning conference poster | Impact of Social Sciences (lse.ac.uk)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46393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9D3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284657-A4B4-1057-BF00-33BCAE4A05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D7626A7-D8BF-C8F4-9B4A-773EC6F3997D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495795-51D7-C25B-54F3-E1766F814755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E6C15-A992-0ADC-972F-8E2AE5D14A62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935A2D-536C-EF1F-4093-B88D315FE4A3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93F372-10AE-0662-DF63-F733752937CE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79FF6F-0E68-C0D7-2AD5-56280E0ECDD7}"/>
              </a:ext>
            </a:extLst>
          </p:cNvPr>
          <p:cNvSpPr txBox="1"/>
          <p:nvPr/>
        </p:nvSpPr>
        <p:spPr>
          <a:xfrm>
            <a:off x="1005932" y="2743000"/>
            <a:ext cx="19228886" cy="2062103"/>
          </a:xfrm>
          <a:prstGeom prst="rect">
            <a:avLst/>
          </a:prstGeom>
          <a:solidFill>
            <a:srgbClr val="4C9D34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b="1" dirty="0">
                <a:latin typeface="Aptos" panose="020B0004020202020204" pitchFamily="34" charset="0"/>
              </a:rPr>
              <a:t>Priority topic area: Clean Energy and Climate Action</a:t>
            </a: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3C9CA4-E1F7-2B3C-00DF-C7A19E1CB2B8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9A888D-26D6-224E-75BD-6E6413CB66D0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028E04-405A-5F3E-75D7-68DDBE2FFAB3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 dirty="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 dirty="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AF512C-4E7A-49C8-B5AF-B64D0871DED0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6265EF-4E3C-2904-B745-6416ACE3F40A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928327-77A1-E6E6-ED7B-7472843F0713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 dirty="0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FE36A520-2573-292A-32B9-9097DA9AC0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9" y="28419332"/>
            <a:ext cx="2085350" cy="157043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7208A33-CED1-2A8A-F7EF-D7C1DFF87F25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8DEAECC-0440-7C12-6455-1681B9A6F4C1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A5E09D-B536-7010-D01B-D31A5ADEF41C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4F5234-423F-F909-7C50-A526C6F2BF95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D7A4CB45-4296-EC70-659A-AA23A7138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68" y="28436651"/>
            <a:ext cx="2085350" cy="1570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64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8D6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3FD88F-7CFB-BFB4-3CB5-D07290DFD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BD01BE6-B447-DC75-9162-A92E081130E4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E13284-6D92-AE64-CA9B-5D85C8BDAFCE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3FEE56-EE19-DF97-B97F-28468BEC0C88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E50347-685B-BB03-711C-58DD5D0AC6AA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816FDC-032E-A4C2-C652-0690ED756F78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7E7B09-D9DA-03CB-7626-45B8DAED1147}"/>
              </a:ext>
            </a:extLst>
          </p:cNvPr>
          <p:cNvSpPr txBox="1"/>
          <p:nvPr/>
        </p:nvSpPr>
        <p:spPr>
          <a:xfrm>
            <a:off x="1005932" y="2743000"/>
            <a:ext cx="19228886" cy="2062103"/>
          </a:xfrm>
          <a:prstGeom prst="rect">
            <a:avLst/>
          </a:prstGeom>
          <a:solidFill>
            <a:srgbClr val="0198D6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dirty="0">
                <a:latin typeface="Aptos" panose="020B0004020202020204" pitchFamily="34" charset="0"/>
              </a:rPr>
              <a:t>Priority Topic Area: </a:t>
            </a:r>
            <a:r>
              <a:rPr lang="en-US" sz="4400" b="1" dirty="0">
                <a:latin typeface="Aptos" panose="020B0004020202020204" pitchFamily="34" charset="0"/>
              </a:rPr>
              <a:t>Water and Sanitation </a:t>
            </a: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062310-1B71-987B-E473-6B13258DF8F6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3295E4-BF3E-EB43-1855-F9EE66DB447A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5CA9F0-DDF4-CF7D-F6FE-6C2592495AEE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 dirty="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 dirty="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033AAF-6858-0651-B7D5-D94FD712EAEF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03DE71-3519-0B45-7D28-37EF7D3AA410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58C15FD-4BE5-08FB-18ED-E76EC60E169C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 dirty="0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E7747447-303F-89C9-9419-66CB550EBB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8" y="28338097"/>
            <a:ext cx="2359911" cy="165166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FFE7345-DAF2-2338-1FCD-F7E97A782701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CC23E42-B052-CFBD-3B1B-E67DEDE68BE8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A94E3E2-B9D5-C2D3-A80D-B5993F765938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436C683-B7FE-78C9-0D57-B8CA16299AB0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F615E390-AC0E-E4C1-2D80-3E567D189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9778" y="28338097"/>
            <a:ext cx="2085350" cy="152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105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BD1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B70580-4B08-795A-6BD0-D6C01E8EE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85F87F1-EB7F-5D6B-C3B2-0AF24F7EC6D0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E3289B-42A5-6C5F-E75F-64A96D080F59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6429BB-F5A9-AC4D-4515-F011B2AD4E87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8AB502-FBDF-9FAF-6155-FB188F04C91C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1E16F-0921-8482-7917-764476D1D776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66D8EE-067D-D669-36CB-608249B95FD5}"/>
              </a:ext>
            </a:extLst>
          </p:cNvPr>
          <p:cNvSpPr txBox="1"/>
          <p:nvPr/>
        </p:nvSpPr>
        <p:spPr>
          <a:xfrm>
            <a:off x="1005932" y="2743000"/>
            <a:ext cx="19228886" cy="2062103"/>
          </a:xfrm>
          <a:prstGeom prst="rect">
            <a:avLst/>
          </a:prstGeom>
          <a:solidFill>
            <a:srgbClr val="B4BD10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dirty="0">
                <a:latin typeface="Aptos" panose="020B0004020202020204" pitchFamily="34" charset="0"/>
              </a:rPr>
              <a:t>Priority Topic Area: </a:t>
            </a:r>
            <a:r>
              <a:rPr lang="en-US" sz="4400" b="1" dirty="0">
                <a:latin typeface="Aptos" panose="020B0004020202020204" pitchFamily="34" charset="0"/>
              </a:rPr>
              <a:t>Food, Health and Well-being </a:t>
            </a: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783DB1-50D5-E938-19C7-32BAE1EC5B01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F7449E-C2B7-4B36-76D9-F17C872CC633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1069A8-4DBD-6BF2-170C-44A09CC971F7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 dirty="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 dirty="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05D82E-2E39-332D-4ABC-8173BCDF7A21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4BEE79-2EB7-0859-1F67-F13C15D18B5E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00795B-48B0-3A29-5232-37192CCEA445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0232F54B-2769-FA7C-CD70-03B6B7294C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8" y="28484118"/>
            <a:ext cx="2359911" cy="150564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FA8FC84-FB42-0ED8-EFD1-AED54DEF8566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94B4D7-BD40-686B-3E91-150B9CFA3F05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F5EE391-DB6A-75B9-EE31-49644C64898B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B7CEB9F-E789-1856-6A44-D95D1D52DEF5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B2D745B2-CA9C-CB57-1C58-59E3523A0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68" y="28480634"/>
            <a:ext cx="2085350" cy="150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872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688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FC6539-2823-86E9-E682-2E2BD73F56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81E9C2B-BCC8-3F4C-86AD-45188275B378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D57D4E-97F7-BEFB-7496-58C1E376E116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3092ED-7A75-3568-D958-D726C0F3BE2F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2C378D-7761-DACB-C32B-FD510A292254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CD4BB4-387B-24A0-CF6A-E7E18777594C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CADA6F-8BF3-BBD0-D54A-5F7C5D39A3EB}"/>
              </a:ext>
            </a:extLst>
          </p:cNvPr>
          <p:cNvSpPr txBox="1"/>
          <p:nvPr/>
        </p:nvSpPr>
        <p:spPr>
          <a:xfrm>
            <a:off x="1005932" y="2743000"/>
            <a:ext cx="19228886" cy="2062103"/>
          </a:xfrm>
          <a:prstGeom prst="rect">
            <a:avLst/>
          </a:prstGeom>
          <a:solidFill>
            <a:srgbClr val="016881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dirty="0">
                <a:solidFill>
                  <a:schemeClr val="bg2"/>
                </a:solidFill>
                <a:latin typeface="Aptos" panose="020B0004020202020204" pitchFamily="34" charset="0"/>
              </a:rPr>
              <a:t>Priority Topic Area: </a:t>
            </a:r>
            <a:r>
              <a:rPr lang="en-US" sz="4400" b="1" dirty="0">
                <a:solidFill>
                  <a:schemeClr val="bg2"/>
                </a:solidFill>
                <a:latin typeface="Aptos" panose="020B0004020202020204" pitchFamily="34" charset="0"/>
              </a:rPr>
              <a:t>Responsible Production, Innovation and Industry</a:t>
            </a:r>
            <a:r>
              <a:rPr lang="en-US" sz="4400" b="1" dirty="0">
                <a:latin typeface="Aptos" panose="020B0004020202020204" pitchFamily="34" charset="0"/>
              </a:rPr>
              <a:t> </a:t>
            </a: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9BD7A0-B0D0-31E8-3F8A-241368308A76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39327E-F427-D68B-4AC0-051549ACD2DA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09492F-2745-FEA2-7C54-759C4279A33A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 dirty="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 dirty="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C919F1-C6D9-1019-295C-69042FF1D81A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EAD5EB-BFC6-04E1-35A4-236949ADCACF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70CBC4F-6058-E52C-F87F-B840BFFA5AB4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 dirty="0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527E15B6-9953-4A4B-B19B-7057C4F59F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9" y="28318419"/>
            <a:ext cx="2228082" cy="167134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20645CD-8588-E6A2-9900-A378D3652CB4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EA07A3-2CC1-C55A-41EF-37E936D6A3D5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B242739-112D-07B8-1AD7-0F5C1CEB7C76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79AE88E-D8F5-5ABA-A78C-FB25023C1D00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6CDB1355-A5EB-01CA-E778-3C2FA3201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68" y="28397088"/>
            <a:ext cx="1872082" cy="158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854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F227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430DE7-5E5E-2BB1-306F-7200D6D07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4D6C75-BC0F-2BA2-29E7-52E852BD5CA1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5E11E3-E25B-786B-8861-052BB5B064A9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51FFBF-606C-59AE-710E-2C9EEAAF1CA9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59A4B9-E796-32EE-676D-2A9F4148F607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30B03A-EA77-1203-AA31-C7B6BEEEA313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BE0ECA-A6F9-09D6-FE60-D0D12E45DE18}"/>
              </a:ext>
            </a:extLst>
          </p:cNvPr>
          <p:cNvSpPr txBox="1"/>
          <p:nvPr/>
        </p:nvSpPr>
        <p:spPr>
          <a:xfrm>
            <a:off x="1005932" y="2743000"/>
            <a:ext cx="19228886" cy="2062103"/>
          </a:xfrm>
          <a:prstGeom prst="rect">
            <a:avLst/>
          </a:prstGeom>
          <a:solidFill>
            <a:srgbClr val="6F2277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dirty="0">
                <a:solidFill>
                  <a:schemeClr val="bg2"/>
                </a:solidFill>
                <a:latin typeface="Aptos" panose="020B0004020202020204" pitchFamily="34" charset="0"/>
              </a:rPr>
              <a:t>Priority Topic Area: </a:t>
            </a:r>
            <a:r>
              <a:rPr lang="en-US" sz="4400" b="1" dirty="0">
                <a:solidFill>
                  <a:schemeClr val="bg2"/>
                </a:solidFill>
                <a:latin typeface="Aptos" panose="020B0004020202020204" pitchFamily="34" charset="0"/>
              </a:rPr>
              <a:t>Quality Education, including Lifelong Learning </a:t>
            </a:r>
            <a:endParaRPr lang="en-GB" sz="3600" b="1" kern="100" dirty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2D8D38-49F5-4C3F-22EB-EA01C99AE104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2C3BD4-1B12-6A04-536A-B194E621A420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4E9FD7-C05F-A844-1CBE-7A95A62BB501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 dirty="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 dirty="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330E51-7AD0-62C5-4F86-97C46E268A0E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200300-8DD5-030A-4BEC-09741CDF9CE2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8C8B7D-D169-A352-D0E0-BB3CE331AC66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F1C4CEFC-C906-3C22-ED61-BF3207997E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9" y="28419332"/>
            <a:ext cx="2085350" cy="157043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83FD763-2EAD-FDD6-5C51-B51559918202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2CA239-CABC-EED4-1E16-0E5199B5C26E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F7DCD83-7409-0D0A-E389-61CF2453D5E5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549579E-5A98-0367-B6D0-C6857F739769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6621F8A3-0EC4-0775-A678-FE046FF9B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68" y="28460146"/>
            <a:ext cx="1797800" cy="152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597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4C9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5A1CB9-5CA5-EFBA-60D6-4B4BACF0A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2ED43EE-1646-56EC-ABA2-885381FA8760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1991CC-5905-B415-02A7-F2422F9A85C5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363283-9B23-EAE3-83E5-8DD7AB62F7C3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7E2645-060A-7774-B7B2-E5937E5A6762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4553A3-527D-AA17-2E3C-D371F420A363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586FAA-6BAE-9CAB-0F79-552C2963CE90}"/>
              </a:ext>
            </a:extLst>
          </p:cNvPr>
          <p:cNvSpPr txBox="1"/>
          <p:nvPr/>
        </p:nvSpPr>
        <p:spPr>
          <a:xfrm>
            <a:off x="1005932" y="2743000"/>
            <a:ext cx="19228886" cy="2062103"/>
          </a:xfrm>
          <a:prstGeom prst="rect">
            <a:avLst/>
          </a:prstGeom>
          <a:solidFill>
            <a:srgbClr val="9694C9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dirty="0">
                <a:latin typeface="Aptos" panose="020B0004020202020204" pitchFamily="34" charset="0"/>
              </a:rPr>
              <a:t>Priority Topic Area: </a:t>
            </a:r>
            <a:r>
              <a:rPr lang="en-US" sz="4400" b="1" dirty="0">
                <a:latin typeface="Aptos" panose="020B0004020202020204" pitchFamily="34" charset="0"/>
              </a:rPr>
              <a:t>Process Safety, including Major Hazards Management </a:t>
            </a: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A7C647-1687-0A49-8FF2-35FA9E8916D2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1CE013-C1B1-4907-F787-99A1C06DD85E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940516-37F8-1BD2-FC81-08C2CDF0744F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4F973B-E11A-5DC9-A3DD-9A482DDA6FBA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C730F6-DED8-F499-5648-EFDDFEFEA054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5943480-6DBF-120E-52E4-058A3B695172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F24EBFA8-6CA8-F62D-768E-120938A55A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8" y="28419331"/>
            <a:ext cx="2085351" cy="157043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2129D88-6E70-7B86-30DA-CFCE71DA4FB5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07A4C7-2C15-558A-4BCD-EBE6DBFC6AFF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F10B5D-80E1-1A14-A1AC-228460C1D8EF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1259E50-F311-D71E-F7B4-62938514F41E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3D7EE060-44CC-7483-5A30-45937FA22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68" y="28397088"/>
            <a:ext cx="1872082" cy="158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800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5F1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CAE80BC-EF33-DE85-FB8C-F3D189A952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557FB22-17FB-AF74-00D6-8E621A8D7C70}"/>
              </a:ext>
            </a:extLst>
          </p:cNvPr>
          <p:cNvSpPr/>
          <p:nvPr/>
        </p:nvSpPr>
        <p:spPr>
          <a:xfrm>
            <a:off x="312738" y="342900"/>
            <a:ext cx="20615274" cy="29656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588EE4-4A51-67FB-CE5D-9A03E5E99C7F}"/>
              </a:ext>
            </a:extLst>
          </p:cNvPr>
          <p:cNvSpPr txBox="1"/>
          <p:nvPr/>
        </p:nvSpPr>
        <p:spPr>
          <a:xfrm>
            <a:off x="3411537" y="358942"/>
            <a:ext cx="12869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Aptos" panose="020B0004020202020204" pitchFamily="34" charset="0"/>
              </a:rPr>
              <a:t>ADD THE TITLE OF YOUR PROJECT HERE</a:t>
            </a:r>
          </a:p>
          <a:p>
            <a:pPr algn="ctr"/>
            <a:r>
              <a:rPr lang="en-GB" sz="3600">
                <a:latin typeface="Aptos" panose="020B0004020202020204" pitchFamily="34" charset="0"/>
              </a:rPr>
              <a:t>PLEASE USE FONT APTOS SIZE 36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5473C2-0D57-D46C-5DDC-65733AAFD52E}"/>
              </a:ext>
            </a:extLst>
          </p:cNvPr>
          <p:cNvSpPr txBox="1"/>
          <p:nvPr/>
        </p:nvSpPr>
        <p:spPr>
          <a:xfrm>
            <a:off x="1029986" y="665060"/>
            <a:ext cx="2717800" cy="212365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/>
              <a:t>Replace with logo of your organisation</a:t>
            </a:r>
          </a:p>
          <a:p>
            <a:endParaRPr lang="en-US" sz="2400" dirty="0"/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774ED5-57B4-940D-E1A7-DAD0D44B1707}"/>
              </a:ext>
            </a:extLst>
          </p:cNvPr>
          <p:cNvSpPr txBox="1"/>
          <p:nvPr/>
        </p:nvSpPr>
        <p:spPr>
          <a:xfrm>
            <a:off x="17517018" y="573681"/>
            <a:ext cx="271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Replace with logo of secondary  organisation if needed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708964-7B73-4B07-83FB-72ECD6F39355}"/>
              </a:ext>
            </a:extLst>
          </p:cNvPr>
          <p:cNvSpPr txBox="1"/>
          <p:nvPr/>
        </p:nvSpPr>
        <p:spPr>
          <a:xfrm>
            <a:off x="312738" y="2230813"/>
            <a:ext cx="19414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Add your name and the names of all people in your group use font Aptos size 24</a:t>
            </a:r>
            <a:endParaRPr lang="en-GB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6A7D2D-8CF0-D165-1833-B7C29861C3BF}"/>
              </a:ext>
            </a:extLst>
          </p:cNvPr>
          <p:cNvSpPr txBox="1"/>
          <p:nvPr/>
        </p:nvSpPr>
        <p:spPr>
          <a:xfrm>
            <a:off x="1005932" y="2773778"/>
            <a:ext cx="19228886" cy="2000548"/>
          </a:xfrm>
          <a:prstGeom prst="rect">
            <a:avLst/>
          </a:prstGeom>
          <a:solidFill>
            <a:srgbClr val="DB5F17"/>
          </a:solidFill>
          <a:ln>
            <a:solidFill>
              <a:schemeClr val="tx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endParaRPr lang="en-US" sz="4400" b="1" dirty="0">
              <a:latin typeface="Aptos" panose="020B0004020202020204" pitchFamily="34" charset="0"/>
            </a:endParaRPr>
          </a:p>
          <a:p>
            <a:pPr algn="ctr"/>
            <a:r>
              <a:rPr lang="en-US" sz="4400" dirty="0">
                <a:latin typeface="Aptos" panose="020B0004020202020204" pitchFamily="34" charset="0"/>
              </a:rPr>
              <a:t>Priority Topic Area: </a:t>
            </a:r>
            <a:r>
              <a:rPr lang="en-US" sz="4400" b="1" dirty="0" err="1">
                <a:latin typeface="Aptos" panose="020B0004020202020204" pitchFamily="34" charset="0"/>
              </a:rPr>
              <a:t>Digitalisation</a:t>
            </a:r>
            <a:r>
              <a:rPr lang="en-US" sz="4400" b="1" dirty="0">
                <a:latin typeface="Aptos" panose="020B0004020202020204" pitchFamily="34" charset="0"/>
              </a:rPr>
              <a:t>, including Cybersecurity  </a:t>
            </a:r>
          </a:p>
          <a:p>
            <a:endParaRPr lang="en-GB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CE4FA4-6975-722A-3A8A-296042FF0362}"/>
              </a:ext>
            </a:extLst>
          </p:cNvPr>
          <p:cNvSpPr txBox="1"/>
          <p:nvPr/>
        </p:nvSpPr>
        <p:spPr>
          <a:xfrm>
            <a:off x="1029986" y="5066264"/>
            <a:ext cx="8497297" cy="464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Aim/planned deliverables (Add in your own most appropriate heading here)</a:t>
            </a:r>
          </a:p>
          <a:p>
            <a:r>
              <a:rPr lang="en-US" sz="2400" dirty="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problem are you trying to solve? IN FONT APTOS, SIZE 24 100 WORDS MAX INTRODUCTION</a:t>
            </a: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78E6BB-CF16-0096-365D-B9E74A545849}"/>
              </a:ext>
            </a:extLst>
          </p:cNvPr>
          <p:cNvSpPr txBox="1"/>
          <p:nvPr/>
        </p:nvSpPr>
        <p:spPr>
          <a:xfrm>
            <a:off x="10327583" y="9997476"/>
            <a:ext cx="9907235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Methodology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WORDS MAX METHODOLOGY IN FONT APTOS, SIZE 24 </a:t>
            </a:r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75DD04-3689-E1E7-7A52-9EE3CC0B32DE}"/>
              </a:ext>
            </a:extLst>
          </p:cNvPr>
          <p:cNvSpPr txBox="1"/>
          <p:nvPr/>
        </p:nvSpPr>
        <p:spPr>
          <a:xfrm>
            <a:off x="956003" y="24673136"/>
            <a:ext cx="11714969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Benefit to society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WORD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MAX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DOES THIS BENEFIT SOCIETY 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 FONT APTOS, SIZE 24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299EF8-F91D-E472-C43F-6DD75B5A7753}"/>
              </a:ext>
            </a:extLst>
          </p:cNvPr>
          <p:cNvSpPr txBox="1"/>
          <p:nvPr/>
        </p:nvSpPr>
        <p:spPr>
          <a:xfrm>
            <a:off x="985622" y="15805263"/>
            <a:ext cx="858602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solidFill>
                  <a:srgbClr val="474738"/>
                </a:solidFill>
                <a:effectLst/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Outputs/Results/findings (Add in your own most appropriate heading here)</a:t>
            </a: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 WORDS MAX OUTPUTS</a:t>
            </a:r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/RESULTS/FINDINGS </a:t>
            </a:r>
            <a:r>
              <a:rPr lang="en-US" sz="2400">
                <a:solidFill>
                  <a:srgbClr val="474738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FONT APTOS, SIZE 24 </a:t>
            </a: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C2755C-CE9C-7B9E-88DB-9987B49F6970}"/>
              </a:ext>
            </a:extLst>
          </p:cNvPr>
          <p:cNvSpPr txBox="1"/>
          <p:nvPr/>
        </p:nvSpPr>
        <p:spPr>
          <a:xfrm>
            <a:off x="3600450" y="28496351"/>
            <a:ext cx="14263007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References/Acknowledgements</a:t>
            </a: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8E62A90-A9F3-AB22-BD4E-59331DA37D33}"/>
              </a:ext>
            </a:extLst>
          </p:cNvPr>
          <p:cNvSpPr txBox="1"/>
          <p:nvPr/>
        </p:nvSpPr>
        <p:spPr>
          <a:xfrm>
            <a:off x="12962021" y="24636932"/>
            <a:ext cx="7293107" cy="3575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474738"/>
                </a:solidFill>
                <a:latin typeface="Aptos Black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– Next steps</a:t>
            </a:r>
            <a:endParaRPr lang="en-US" sz="2800" b="1">
              <a:solidFill>
                <a:srgbClr val="474738"/>
              </a:solidFill>
              <a:effectLst/>
              <a:latin typeface="Aptos Black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>
                <a:solidFill>
                  <a:srgbClr val="474738"/>
                </a:solidFill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WORDS MAX ON HOW THIS WORK COULD BE DEVELOPED IN FONT APTOS, SIZE 24</a:t>
            </a: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>
              <a:solidFill>
                <a:srgbClr val="474738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company&#10;&#10;Description automatically generated">
            <a:extLst>
              <a:ext uri="{FF2B5EF4-FFF2-40B4-BE49-F238E27FC236}">
                <a16:creationId xmlns:a16="http://schemas.microsoft.com/office/drawing/2014/main" id="{6A0CEC5B-FFF8-DFF6-89C0-61D0A954E9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18" y="28419331"/>
            <a:ext cx="2085351" cy="157043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9FB3DBD-6E0D-A33B-B9C1-A5213D39BE3D}"/>
              </a:ext>
            </a:extLst>
          </p:cNvPr>
          <p:cNvSpPr/>
          <p:nvPr/>
        </p:nvSpPr>
        <p:spPr>
          <a:xfrm>
            <a:off x="10327583" y="5052683"/>
            <a:ext cx="9907235" cy="46972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E68DF06-0084-B2FF-512D-BB049B627CF2}"/>
              </a:ext>
            </a:extLst>
          </p:cNvPr>
          <p:cNvSpPr/>
          <p:nvPr/>
        </p:nvSpPr>
        <p:spPr>
          <a:xfrm>
            <a:off x="1005932" y="9997475"/>
            <a:ext cx="8497297" cy="538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9ED1F75-8FA7-B018-EDA6-A34B307AF017}"/>
              </a:ext>
            </a:extLst>
          </p:cNvPr>
          <p:cNvSpPr/>
          <p:nvPr/>
        </p:nvSpPr>
        <p:spPr>
          <a:xfrm>
            <a:off x="10019903" y="15805263"/>
            <a:ext cx="10235225" cy="5386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9AC90E7-AE53-CD5F-C8B0-7E4F2FF26E39}"/>
              </a:ext>
            </a:extLst>
          </p:cNvPr>
          <p:cNvSpPr/>
          <p:nvPr/>
        </p:nvSpPr>
        <p:spPr>
          <a:xfrm>
            <a:off x="956003" y="21462906"/>
            <a:ext cx="19299125" cy="2926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Image or graph space</a:t>
            </a:r>
            <a:endParaRPr lang="en-GB" sz="5400">
              <a:solidFill>
                <a:schemeClr val="tx1"/>
              </a:solidFill>
            </a:endParaRPr>
          </a:p>
        </p:txBody>
      </p:sp>
      <p:pic>
        <p:nvPicPr>
          <p:cNvPr id="1026" name="Picture 2" descr="Chemical Engineering - Swansea University">
            <a:extLst>
              <a:ext uri="{FF2B5EF4-FFF2-40B4-BE49-F238E27FC236}">
                <a16:creationId xmlns:a16="http://schemas.microsoft.com/office/drawing/2014/main" id="{DC74183E-C628-30DF-0C4A-B14B8DE7A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9468" y="28415848"/>
            <a:ext cx="1849984" cy="1570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903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1661</TotalTime>
  <Words>1740</Words>
  <Application>Microsoft Office PowerPoint</Application>
  <PresentationFormat>Custom</PresentationFormat>
  <Paragraphs>395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Black</vt:lpstr>
      <vt:lpstr>Arial</vt:lpstr>
      <vt:lpstr>Calibri</vt:lpstr>
      <vt:lpstr>Calibri Light</vt:lpstr>
      <vt:lpstr>Office Theme</vt:lpstr>
      <vt:lpstr>Guidance Notes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Cox</dc:creator>
  <cp:lastModifiedBy>Nooryesha Choudhury</cp:lastModifiedBy>
  <cp:revision>2</cp:revision>
  <dcterms:created xsi:type="dcterms:W3CDTF">2024-02-01T09:25:11Z</dcterms:created>
  <dcterms:modified xsi:type="dcterms:W3CDTF">2024-10-24T15:25:33Z</dcterms:modified>
</cp:coreProperties>
</file>