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1"/>
  </p:notesMasterIdLst>
  <p:sldIdLst>
    <p:sldId id="282" r:id="rId5"/>
    <p:sldId id="2532" r:id="rId6"/>
    <p:sldId id="2500" r:id="rId7"/>
    <p:sldId id="2530" r:id="rId8"/>
    <p:sldId id="2522" r:id="rId9"/>
    <p:sldId id="2523" r:id="rId10"/>
    <p:sldId id="2506" r:id="rId11"/>
    <p:sldId id="257" r:id="rId12"/>
    <p:sldId id="2533" r:id="rId13"/>
    <p:sldId id="2502" r:id="rId14"/>
    <p:sldId id="2503" r:id="rId15"/>
    <p:sldId id="2524" r:id="rId16"/>
    <p:sldId id="2529" r:id="rId17"/>
    <p:sldId id="2527" r:id="rId18"/>
    <p:sldId id="2519" r:id="rId19"/>
    <p:sldId id="25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F4"/>
    <a:srgbClr val="FFFFFF"/>
    <a:srgbClr val="C6D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8CD47-4E2D-449B-9B5A-859E6E7D5BCA}" v="47" dt="2025-10-10T06:59:51.6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89CA-635A-4EBB-84CF-2F1D3A9DA799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A9707-7AD8-4596-ACC4-49D74277A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6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A9707-7AD8-4596-ACC4-49D74277A1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81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A9707-7AD8-4596-ACC4-49D74277A1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7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F70AB-F26E-6773-C757-4D5E34B80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1B08AD-18B8-18BE-44E8-2F1B8C201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79B78-752C-784D-B748-B7099C883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34AF1-5A12-60C2-3D4D-FFDC0AC03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A9707-7AD8-4596-ACC4-49D74277A12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90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A9707-7AD8-4596-ACC4-49D74277A12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61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A9707-7AD8-4596-ACC4-49D74277A12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2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253F6-6D96-ECE7-AE69-FD0D9E4F6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51E544-7D98-0D07-84FF-A87FD5BAD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1C6D8D-7AAC-BC82-DD5A-117AD088E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8DAA6-C93D-D691-9531-23F3C662EE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27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E21EF-2368-920E-E455-375784F89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337969-A151-F881-9AD9-5A99A253F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18E7B-B8B2-D6E2-042A-FFD3B09FC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4DA74-0813-5F6A-C86C-0ED84A4335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5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9904-2BEB-C069-3624-8CC300CFC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F97EB-C659-D5B9-F16A-5A4EE274A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DA54A-8B4E-E599-3927-A87E1C15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AE2E-35B0-41B4-9F9A-F143D9468933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95C3A-9108-DAD5-00C7-57C83A19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5D5F1-0A0A-94C0-C584-6C9BB7F6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6F37-7A0A-41E0-9E8B-B62FBD325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8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770B-3438-7068-3E60-4829748C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D629D-67F2-A580-9B80-1FD1A5F67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F32E8-57D3-334A-4EDE-CFCE869E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AE2E-35B0-41B4-9F9A-F143D9468933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B6DC0-795F-72E5-610A-CCD00EEC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CEDF1-02B0-448A-0273-EBB97BAC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6F37-7A0A-41E0-9E8B-B62FBD325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8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96336C-DE3D-CA58-AFCB-E942B5581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F8464-977C-725C-138C-2B0C5BC18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E4968-42BA-02DB-D49C-78A72052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AE2E-35B0-41B4-9F9A-F143D9468933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95870-C331-B27F-4FBE-F7162C78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4954B-753F-3AEA-3259-595FC29D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6F37-7A0A-41E0-9E8B-B62FBD325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3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81D3-798F-4C50-24A4-5B245D5A9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44FFD-BB41-C013-6F40-37716D3C3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F1998-D23B-A46F-0F17-226317FB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AE2E-35B0-41B4-9F9A-F143D9468933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5FA8-2B99-D8A4-D285-466C069B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69A2A-7F58-A135-A4AD-AE29F613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6F37-7A0A-41E0-9E8B-B62FBD325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96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C91E-9D98-821E-06DA-6934D15E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48EEB-64EB-2BA5-361E-BBFBF9AB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10968-A617-45AA-0F97-BFD9D71E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AE2E-35B0-41B4-9F9A-F143D9468933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C219B-F7F1-75D6-4841-E383C85D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0604D-17DD-C134-6545-D5BA8F16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6F37-7A0A-41E0-9E8B-B62FBD325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0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01DA-E84F-CEC0-9608-B7C8651F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92212-B7BB-48BC-C0AA-3CFF76442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79A0C-2FD2-7C0A-9574-3545713A8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57121-BF8E-494D-CBC0-93291DFF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AE2E-35B0-41B4-9F9A-F143D9468933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B1093-8303-EB08-473A-08EB7C43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066C3-3037-6AFA-D27A-C7406AB1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6F37-7A0A-41E0-9E8B-B62FBD325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0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E06C-2631-B22D-D184-3F9F82AA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AEEDD-2D58-3D47-D168-552B57EC2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C9DAA-CA57-E43B-81C2-45095A681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65056-276E-A7AA-4F8A-7FE5BD96D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3A6152-C6A5-D4CF-1985-4BF507BC2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85894-C1F1-3ED5-EFB8-EC0101C7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AE2E-35B0-41B4-9F9A-F143D9468933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6761C-BA01-80EC-9224-AD29FBAE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53DC1F-5F76-F2BB-CFE3-0DAC7FF4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6F37-7A0A-41E0-9E8B-B62FBD325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7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6C2FA-E459-D8CE-CEE6-F8F17183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89A36-8E99-CE7A-2BCC-01EADA34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AE2E-35B0-41B4-9F9A-F143D9468933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8F48C-95E1-4B8A-F0B6-9B28978A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3BBB3-5B00-CA02-183B-02527D8B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6F37-7A0A-41E0-9E8B-B62FBD325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34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DECFA-9658-BC6D-D966-A9B7CA3A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AE2E-35B0-41B4-9F9A-F143D9468933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8FEF6F-2DB4-A73A-7DA6-2552C234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2AED7-732C-EAC3-BE9B-73A76AA4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6F37-7A0A-41E0-9E8B-B62FBD325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6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E567-F28A-071E-CD05-4497B819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59356-9C4F-68E4-5FE0-1493981BF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F80F8-115A-7ACB-7443-7F0F0D935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3C9E2-DE21-3EDC-BFEC-DA736D76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AE2E-35B0-41B4-9F9A-F143D9468933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84F26-51AE-2B4E-26B2-F934885C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8F42C-89AA-B9BD-6F4F-5248D4EC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6F37-7A0A-41E0-9E8B-B62FBD325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76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6657-371A-6EBF-B913-0BF0C0B0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F3CA1-9707-ED46-03F2-68E45A252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3692D-AF89-6CCC-ADB7-8BF0E07D6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9DDA7-CAC5-DECC-AC83-672E5774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AE2E-35B0-41B4-9F9A-F143D9468933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09796-2126-AF75-1B95-67CFD217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C3151-DF34-30B5-93DF-F9C4EBA6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6F37-7A0A-41E0-9E8B-B62FBD325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6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C545A-A88D-3917-0A8E-DD952BF1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5520F-C45B-2EAB-2C8D-459C82EEE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2FA88-AF45-4B3A-7CC4-72BA8C586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E4AE2E-35B0-41B4-9F9A-F143D9468933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0CECE-6FFE-1D07-4DEE-24A273383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1669-94B4-BC4E-70DD-44ABF4304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946F37-7A0A-41E0-9E8B-B62FBD325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2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AD2A18-9915-4549-8F4B-49F5C6C54194}"/>
              </a:ext>
            </a:extLst>
          </p:cNvPr>
          <p:cNvSpPr txBox="1"/>
          <p:nvPr/>
        </p:nvSpPr>
        <p:spPr>
          <a:xfrm>
            <a:off x="0" y="1629502"/>
            <a:ext cx="7799936" cy="707886"/>
          </a:xfrm>
          <a:prstGeom prst="rect">
            <a:avLst/>
          </a:prstGeom>
          <a:solidFill>
            <a:srgbClr val="468BFF"/>
          </a:solidFill>
        </p:spPr>
        <p:txBody>
          <a:bodyPr wrap="square" rtlCol="0">
            <a:spAutoFit/>
          </a:bodyPr>
          <a:lstStyle/>
          <a:p>
            <a:pPr marL="360000"/>
            <a:r>
              <a:rPr lang="en-GB" sz="2000" noProof="0" dirty="0">
                <a:solidFill>
                  <a:schemeClr val="bg1">
                    <a:lumMod val="95000"/>
                  </a:schemeClr>
                </a:solidFill>
              </a:rPr>
              <a:t>Advances in the Digitalisation of the Process Industries Conference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5B7F56F-752A-4E76-9238-C0D1F4BF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529" y="609694"/>
            <a:ext cx="2651436" cy="77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FAE4C-1C41-A54C-9998-B7A42517D159}"/>
              </a:ext>
            </a:extLst>
          </p:cNvPr>
          <p:cNvSpPr txBox="1"/>
          <p:nvPr/>
        </p:nvSpPr>
        <p:spPr>
          <a:xfrm>
            <a:off x="941491" y="3094959"/>
            <a:ext cx="7707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>
                <a:solidFill>
                  <a:srgbClr val="468BFF"/>
                </a:solidFill>
              </a:rPr>
              <a:t>Hybrid Modelling and Optimisation Framework for Plant-Wide Real-Time Applications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363AA-1384-F6A6-FD8E-9BBEA98F968F}"/>
              </a:ext>
            </a:extLst>
          </p:cNvPr>
          <p:cNvSpPr txBox="1"/>
          <p:nvPr/>
        </p:nvSpPr>
        <p:spPr>
          <a:xfrm>
            <a:off x="941491" y="4439022"/>
            <a:ext cx="101033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>
                <a:solidFill>
                  <a:srgbClr val="468BFF"/>
                </a:solidFill>
              </a:rPr>
              <a:t>Dario Ferraro</a:t>
            </a:r>
          </a:p>
          <a:p>
            <a:r>
              <a:rPr lang="en-GB" sz="2000" noProof="0" dirty="0">
                <a:solidFill>
                  <a:srgbClr val="468BFF"/>
                </a:solidFill>
              </a:rPr>
              <a:t>Shabroz Gill</a:t>
            </a:r>
          </a:p>
          <a:p>
            <a:r>
              <a:rPr lang="en-GB" sz="2000" noProof="0" dirty="0">
                <a:solidFill>
                  <a:srgbClr val="468BFF"/>
                </a:solidFill>
              </a:rPr>
              <a:t>Doug Nicholson</a:t>
            </a:r>
          </a:p>
          <a:p>
            <a:r>
              <a:rPr lang="en-GB" sz="2000" noProof="0" dirty="0">
                <a:solidFill>
                  <a:srgbClr val="468BFF"/>
                </a:solidFill>
              </a:rPr>
              <a:t>Dr Patrick Thorpe*</a:t>
            </a:r>
          </a:p>
          <a:p>
            <a:pPr>
              <a:spcBef>
                <a:spcPts val="1200"/>
              </a:spcBef>
            </a:pPr>
            <a:r>
              <a:rPr lang="en-GB" sz="2000" noProof="0" dirty="0">
                <a:solidFill>
                  <a:srgbClr val="468BFF"/>
                </a:solidFill>
              </a:rPr>
              <a:t>* Presenter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9EE9C-EFFE-582F-7F98-8C6213D54F17}"/>
              </a:ext>
            </a:extLst>
          </p:cNvPr>
          <p:cNvSpPr txBox="1"/>
          <p:nvPr/>
        </p:nvSpPr>
        <p:spPr>
          <a:xfrm>
            <a:off x="344385" y="2418978"/>
            <a:ext cx="770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16–17 October 2025, Manchester, UK</a:t>
            </a:r>
          </a:p>
        </p:txBody>
      </p:sp>
    </p:spTree>
    <p:extLst>
      <p:ext uri="{BB962C8B-B14F-4D97-AF65-F5344CB8AC3E}">
        <p14:creationId xmlns:p14="http://schemas.microsoft.com/office/powerpoint/2010/main" val="3414539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E8B78-C227-14A4-253A-4AE3B67E1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CCE877C-74F4-4265-CEC8-E82C56307DD4}"/>
              </a:ext>
            </a:extLst>
          </p:cNvPr>
          <p:cNvGrpSpPr/>
          <p:nvPr/>
        </p:nvGrpSpPr>
        <p:grpSpPr>
          <a:xfrm>
            <a:off x="-2" y="67138"/>
            <a:ext cx="10471383" cy="668530"/>
            <a:chOff x="-2" y="67138"/>
            <a:chExt cx="10471383" cy="66853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B73EDF2-E554-3BC4-9879-DAE86A7AD547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FB3D83E-B1E6-FBB8-920C-A19E8FC5782A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CB9356-C0C9-BED2-6E11-638886C1859B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noProof="0" dirty="0">
                  <a:solidFill>
                    <a:srgbClr val="4285F4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Dynamic Model Adaption</a:t>
              </a:r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4C3D85B-C3BB-A8FB-19FF-5B060074ADC2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DBAD5B-1197-DBB1-1EE0-19D0B19C65D5}"/>
              </a:ext>
            </a:extLst>
          </p:cNvPr>
          <p:cNvSpPr txBox="1"/>
          <p:nvPr/>
        </p:nvSpPr>
        <p:spPr>
          <a:xfrm>
            <a:off x="803832" y="933171"/>
            <a:ext cx="5988776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noProof="0" dirty="0">
                <a:solidFill>
                  <a:srgbClr val="4285F4"/>
                </a:solidFill>
              </a:rPr>
              <a:t>Moving Horizon Estimation</a:t>
            </a:r>
          </a:p>
          <a:p>
            <a:pPr>
              <a:spcAft>
                <a:spcPts val="300"/>
              </a:spcAft>
            </a:pPr>
            <a:r>
              <a:rPr lang="en-GB" sz="1400" noProof="0" dirty="0">
                <a:solidFill>
                  <a:srgbClr val="4285F4"/>
                </a:solidFill>
              </a:rPr>
              <a:t>Reference: Hedengren and Eaton, 2017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Solves a dynamic optimisation problem at each sampling instant.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Includes constraints.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Computationally intensive.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Arrival cost estimation adds additional complexity.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Differential–algebraic (DAE) or discrete state space dynamic model.</a:t>
            </a:r>
          </a:p>
          <a:p>
            <a:endParaRPr lang="en-GB" sz="1400" noProof="0" dirty="0">
              <a:solidFill>
                <a:srgbClr val="4285F4"/>
              </a:solidFill>
            </a:endParaRPr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F476A647-A661-610C-2FFE-B5C277DB67FD}"/>
              </a:ext>
            </a:extLst>
          </p:cNvPr>
          <p:cNvGrpSpPr/>
          <p:nvPr/>
        </p:nvGrpSpPr>
        <p:grpSpPr>
          <a:xfrm>
            <a:off x="7112062" y="2803997"/>
            <a:ext cx="3931920" cy="1836817"/>
            <a:chOff x="7112062" y="2803997"/>
            <a:chExt cx="3931920" cy="183681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219CBDF-A5AF-EC45-9EF5-C4E5DF0E2CC6}"/>
                </a:ext>
              </a:extLst>
            </p:cNvPr>
            <p:cNvGrpSpPr/>
            <p:nvPr/>
          </p:nvGrpSpPr>
          <p:grpSpPr>
            <a:xfrm>
              <a:off x="7271789" y="3449816"/>
              <a:ext cx="3567013" cy="437228"/>
              <a:chOff x="7025529" y="3451480"/>
              <a:chExt cx="3567013" cy="437228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65233E-36AA-0021-4C8D-9E99786D5A8C}"/>
                  </a:ext>
                </a:extLst>
              </p:cNvPr>
              <p:cNvSpPr/>
              <p:nvPr/>
            </p:nvSpPr>
            <p:spPr>
              <a:xfrm>
                <a:off x="7025529" y="3456708"/>
                <a:ext cx="1080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noProof="0" dirty="0">
                    <a:solidFill>
                      <a:schemeClr val="tx1"/>
                    </a:solidFill>
                  </a:rPr>
                  <a:t>Initial Estimate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A3E877F-0AC7-5C47-363D-235BDFB8A2D6}"/>
                  </a:ext>
                </a:extLst>
              </p:cNvPr>
              <p:cNvSpPr/>
              <p:nvPr/>
            </p:nvSpPr>
            <p:spPr>
              <a:xfrm>
                <a:off x="8269035" y="3451480"/>
                <a:ext cx="1080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noProof="0" dirty="0">
                    <a:solidFill>
                      <a:schemeClr val="tx1"/>
                    </a:solidFill>
                  </a:rPr>
                  <a:t>Prediction &amp; Time Update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0DE6D40-2EE7-3204-062E-EFFDD3BAC971}"/>
                  </a:ext>
                </a:extLst>
              </p:cNvPr>
              <p:cNvSpPr/>
              <p:nvPr/>
            </p:nvSpPr>
            <p:spPr>
              <a:xfrm>
                <a:off x="9512542" y="3454722"/>
                <a:ext cx="1080000" cy="43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noProof="0" dirty="0">
                    <a:solidFill>
                      <a:schemeClr val="tx1"/>
                    </a:solidFill>
                  </a:rPr>
                  <a:t>Measurement Update</a:t>
                </a:r>
              </a:p>
            </p:txBody>
          </p:sp>
          <p:cxnSp>
            <p:nvCxnSpPr>
              <p:cNvPr id="56" name="Connector: Elbow 55">
                <a:extLst>
                  <a:ext uri="{FF2B5EF4-FFF2-40B4-BE49-F238E27FC236}">
                    <a16:creationId xmlns:a16="http://schemas.microsoft.com/office/drawing/2014/main" id="{3C7DE4BC-3EC4-560F-F7FC-AEFA5EFE6797}"/>
                  </a:ext>
                </a:extLst>
              </p:cNvPr>
              <p:cNvCxnSpPr>
                <a:stCxn id="53" idx="0"/>
                <a:endCxn id="54" idx="0"/>
              </p:cNvCxnSpPr>
              <p:nvPr/>
            </p:nvCxnSpPr>
            <p:spPr>
              <a:xfrm rot="16200000" flipH="1">
                <a:off x="9429167" y="2831348"/>
                <a:ext cx="3242" cy="1243507"/>
              </a:xfrm>
              <a:prstGeom prst="bentConnector3">
                <a:avLst>
                  <a:gd name="adj1" fmla="val -7051203"/>
                </a:avLst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or: Elbow 57">
                <a:extLst>
                  <a:ext uri="{FF2B5EF4-FFF2-40B4-BE49-F238E27FC236}">
                    <a16:creationId xmlns:a16="http://schemas.microsoft.com/office/drawing/2014/main" id="{A73B3E7A-2013-4147-A4A6-4A32FD5D161D}"/>
                  </a:ext>
                </a:extLst>
              </p:cNvPr>
              <p:cNvCxnSpPr>
                <a:stCxn id="54" idx="2"/>
                <a:endCxn id="53" idx="2"/>
              </p:cNvCxnSpPr>
              <p:nvPr/>
            </p:nvCxnSpPr>
            <p:spPr>
              <a:xfrm rot="5400000" flipH="1">
                <a:off x="9429168" y="3263348"/>
                <a:ext cx="3242" cy="1243507"/>
              </a:xfrm>
              <a:prstGeom prst="bentConnector3">
                <a:avLst>
                  <a:gd name="adj1" fmla="val -7051203"/>
                </a:avLst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004D70A0-532F-4F54-2A52-5F9000D24D24}"/>
                  </a:ext>
                </a:extLst>
              </p:cNvPr>
              <p:cNvCxnSpPr>
                <a:stCxn id="52" idx="3"/>
                <a:endCxn id="53" idx="1"/>
              </p:cNvCxnSpPr>
              <p:nvPr/>
            </p:nvCxnSpPr>
            <p:spPr>
              <a:xfrm flipV="1">
                <a:off x="8105529" y="3667480"/>
                <a:ext cx="163506" cy="52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AA090491-BC1C-9BC3-472A-0DB901951BA2}"/>
                </a:ext>
              </a:extLst>
            </p:cNvPr>
            <p:cNvSpPr/>
            <p:nvPr/>
          </p:nvSpPr>
          <p:spPr>
            <a:xfrm>
              <a:off x="7112062" y="2803997"/>
              <a:ext cx="3931920" cy="1836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7F9067E2-E9EA-9E7A-D057-A211C0827274}"/>
              </a:ext>
            </a:extLst>
          </p:cNvPr>
          <p:cNvGrpSpPr/>
          <p:nvPr/>
        </p:nvGrpSpPr>
        <p:grpSpPr>
          <a:xfrm>
            <a:off x="7112062" y="841091"/>
            <a:ext cx="3931920" cy="1836817"/>
            <a:chOff x="7112062" y="841092"/>
            <a:chExt cx="3931920" cy="1836817"/>
          </a:xfrm>
        </p:grpSpPr>
        <p:pic>
          <p:nvPicPr>
            <p:cNvPr id="1027" name="Picture 1026" descr="A diagram of a graph&#10;&#10;AI-generated content may be incorrect.">
              <a:extLst>
                <a:ext uri="{FF2B5EF4-FFF2-40B4-BE49-F238E27FC236}">
                  <a16:creationId xmlns:a16="http://schemas.microsoft.com/office/drawing/2014/main" id="{622298AF-A3A8-5B16-38DE-2C938B8DC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085" y="987950"/>
              <a:ext cx="3122443" cy="1561222"/>
            </a:xfrm>
            <a:prstGeom prst="rect">
              <a:avLst/>
            </a:prstGeom>
          </p:spPr>
        </p:pic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E160F21D-989D-0358-0CE4-282A810FCA01}"/>
                </a:ext>
              </a:extLst>
            </p:cNvPr>
            <p:cNvSpPr/>
            <p:nvPr/>
          </p:nvSpPr>
          <p:spPr>
            <a:xfrm>
              <a:off x="7112062" y="841092"/>
              <a:ext cx="3931920" cy="1836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pic>
        <p:nvPicPr>
          <p:cNvPr id="1043" name="Picture 104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CD8D4B6-77D3-6618-FB6F-C23DE6C09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3999" y="197565"/>
            <a:ext cx="1223179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B81F49-B802-323A-9625-856E95ADD6C1}"/>
              </a:ext>
            </a:extLst>
          </p:cNvPr>
          <p:cNvSpPr/>
          <p:nvPr/>
        </p:nvSpPr>
        <p:spPr>
          <a:xfrm>
            <a:off x="724405" y="841091"/>
            <a:ext cx="6162170" cy="183681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E05E73-0830-F873-63C7-9B442FDD5CFF}"/>
              </a:ext>
            </a:extLst>
          </p:cNvPr>
          <p:cNvSpPr/>
          <p:nvPr/>
        </p:nvSpPr>
        <p:spPr>
          <a:xfrm>
            <a:off x="724405" y="2803997"/>
            <a:ext cx="6162170" cy="183681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5174B-F94E-4956-643C-6AF097B21EF4}"/>
              </a:ext>
            </a:extLst>
          </p:cNvPr>
          <p:cNvSpPr txBox="1"/>
          <p:nvPr/>
        </p:nvSpPr>
        <p:spPr>
          <a:xfrm>
            <a:off x="803832" y="2871910"/>
            <a:ext cx="5988776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noProof="0" dirty="0">
                <a:solidFill>
                  <a:srgbClr val="4285F4"/>
                </a:solidFill>
              </a:rPr>
              <a:t>Nonlinear Kalman Filter</a:t>
            </a:r>
          </a:p>
          <a:p>
            <a:pPr>
              <a:spcAft>
                <a:spcPts val="300"/>
              </a:spcAft>
            </a:pPr>
            <a:r>
              <a:rPr lang="en-GB" sz="1400" noProof="0" dirty="0">
                <a:solidFill>
                  <a:srgbClr val="4285F4"/>
                </a:solidFill>
              </a:rPr>
              <a:t>Reference: Krishnamoorthy, Foss and </a:t>
            </a:r>
            <a:r>
              <a:rPr lang="en-GB" sz="1400" noProof="0" dirty="0" err="1">
                <a:solidFill>
                  <a:srgbClr val="4285F4"/>
                </a:solidFill>
              </a:rPr>
              <a:t>Skogestad</a:t>
            </a:r>
            <a:r>
              <a:rPr lang="en-GB" sz="1400" noProof="0" dirty="0">
                <a:solidFill>
                  <a:srgbClr val="4285F4"/>
                </a:solidFill>
              </a:rPr>
              <a:t>,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Simple to implement and computationally fast.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Does not need to solve a nonlinear optimisation problem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Tuning can be complex.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Doesn’t handle constraints directly.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Discrete state-space dynamic model.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1DFB7-FE91-DD2C-719D-7821901BCCF3}"/>
              </a:ext>
            </a:extLst>
          </p:cNvPr>
          <p:cNvSpPr/>
          <p:nvPr/>
        </p:nvSpPr>
        <p:spPr>
          <a:xfrm>
            <a:off x="724405" y="4766902"/>
            <a:ext cx="6162170" cy="183681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AA5C32-3C68-90E0-09A3-4927CA08BBCA}"/>
              </a:ext>
            </a:extLst>
          </p:cNvPr>
          <p:cNvSpPr txBox="1"/>
          <p:nvPr/>
        </p:nvSpPr>
        <p:spPr>
          <a:xfrm>
            <a:off x="826767" y="4828330"/>
            <a:ext cx="5916353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noProof="0" dirty="0">
                <a:solidFill>
                  <a:srgbClr val="4285F4"/>
                </a:solidFill>
              </a:rPr>
              <a:t>Hammerstein Dynamic Model</a:t>
            </a:r>
          </a:p>
          <a:p>
            <a:pPr>
              <a:spcAft>
                <a:spcPts val="300"/>
              </a:spcAft>
            </a:pPr>
            <a:r>
              <a:rPr lang="en-GB" sz="1400" noProof="0" dirty="0">
                <a:solidFill>
                  <a:srgbClr val="4285F4"/>
                </a:solidFill>
              </a:rPr>
              <a:t>Reference: </a:t>
            </a:r>
            <a:r>
              <a:rPr lang="en-GB" sz="1400" noProof="0" dirty="0" err="1">
                <a:solidFill>
                  <a:srgbClr val="4285F4"/>
                </a:solidFill>
              </a:rPr>
              <a:t>Delou</a:t>
            </a:r>
            <a:r>
              <a:rPr lang="en-GB" sz="1400" noProof="0" dirty="0">
                <a:solidFill>
                  <a:srgbClr val="4285F4"/>
                </a:solidFill>
              </a:rPr>
              <a:t> et al,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Combines a non-linear steady state model with identified plant dynamics.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Uses a modified Kalman filter formulation, denoted Hammerstein EKF.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Ensures consistency between APC and RTO dynamics.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ARX dynamic model.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4527DB-0386-5246-FCC4-43F38DEB9F67}"/>
              </a:ext>
            </a:extLst>
          </p:cNvPr>
          <p:cNvGrpSpPr/>
          <p:nvPr/>
        </p:nvGrpSpPr>
        <p:grpSpPr>
          <a:xfrm>
            <a:off x="7112062" y="4743635"/>
            <a:ext cx="3931920" cy="1836817"/>
            <a:chOff x="1037091" y="2787492"/>
            <a:chExt cx="3931920" cy="18368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FA2AD1-0BC4-E562-77B0-755C16F6F80E}"/>
                </a:ext>
              </a:extLst>
            </p:cNvPr>
            <p:cNvSpPr/>
            <p:nvPr/>
          </p:nvSpPr>
          <p:spPr>
            <a:xfrm>
              <a:off x="1696228" y="3381900"/>
              <a:ext cx="1152000" cy="64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noProof="0" dirty="0">
                  <a:solidFill>
                    <a:schemeClr val="tx1"/>
                  </a:solidFill>
                </a:rPr>
                <a:t>Non-linear steady state model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785F2DE-A2A0-60A1-B3FC-4969F8D52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8228" y="3705190"/>
              <a:ext cx="276016" cy="14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FC68C0-151C-8E52-44CC-60641451D5E3}"/>
                </a:ext>
              </a:extLst>
            </p:cNvPr>
            <p:cNvSpPr/>
            <p:nvPr/>
          </p:nvSpPr>
          <p:spPr>
            <a:xfrm>
              <a:off x="1037091" y="2787492"/>
              <a:ext cx="3931920" cy="18368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CAE46A-0B72-9692-A50D-8AA901E7F3A6}"/>
                </a:ext>
              </a:extLst>
            </p:cNvPr>
            <p:cNvSpPr/>
            <p:nvPr/>
          </p:nvSpPr>
          <p:spPr>
            <a:xfrm>
              <a:off x="3124244" y="3381900"/>
              <a:ext cx="1152000" cy="64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noProof="0" dirty="0">
                  <a:solidFill>
                    <a:schemeClr val="tx1"/>
                  </a:solidFill>
                </a:rPr>
                <a:t>Linear dynamic model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6C0C2E9-0BAF-A25C-0E20-85AA051CDB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9296" y="3704480"/>
              <a:ext cx="237136" cy="28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01249AA-3FA7-71AA-020A-AE072A86B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4804" y="3704480"/>
              <a:ext cx="237136" cy="28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2E18F04-9A20-FAA8-4082-E60F8B6706F1}"/>
                    </a:ext>
                  </a:extLst>
                </p:cNvPr>
                <p:cNvSpPr txBox="1"/>
                <p:nvPr/>
              </p:nvSpPr>
              <p:spPr>
                <a:xfrm>
                  <a:off x="4460211" y="3552012"/>
                  <a:ext cx="38574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GB" sz="1400" noProof="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2E18F04-9A20-FAA8-4082-E60F8B6706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0211" y="3552012"/>
                  <a:ext cx="385747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305706B-CF1E-6AD0-066D-4D5F26AC6BC3}"/>
                    </a:ext>
                  </a:extLst>
                </p:cNvPr>
                <p:cNvSpPr txBox="1"/>
                <p:nvPr/>
              </p:nvSpPr>
              <p:spPr>
                <a:xfrm>
                  <a:off x="1155278" y="3552012"/>
                  <a:ext cx="3928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GB" sz="1400" noProof="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305706B-CF1E-6AD0-066D-4D5F26AC6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278" y="3552012"/>
                  <a:ext cx="392800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791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E489E-35A4-D262-1C04-592DB4A8E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D3F3F3A-36A6-DEAF-9E53-5E52CB2FBCF8}"/>
              </a:ext>
            </a:extLst>
          </p:cNvPr>
          <p:cNvGrpSpPr/>
          <p:nvPr/>
        </p:nvGrpSpPr>
        <p:grpSpPr>
          <a:xfrm>
            <a:off x="-2" y="67138"/>
            <a:ext cx="10471383" cy="668530"/>
            <a:chOff x="-2" y="67138"/>
            <a:chExt cx="10471383" cy="66853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1EDF938-F1B8-E836-D9CC-54FCC4A619E2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649A4C0-1426-A991-CD50-F45D895D3C65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55601EC-EF21-DC3D-1DA9-54759C1BF66D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noProof="0" dirty="0">
                  <a:solidFill>
                    <a:srgbClr val="4285F4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Steady State Optimisation with a Nonlinear Model</a:t>
              </a:r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4152FED-24CB-DC93-C0EF-CC0B12941D04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4555704-D9B5-D5F2-3F9D-7D639EDF915C}"/>
              </a:ext>
            </a:extLst>
          </p:cNvPr>
          <p:cNvSpPr/>
          <p:nvPr/>
        </p:nvSpPr>
        <p:spPr>
          <a:xfrm>
            <a:off x="534606" y="959819"/>
            <a:ext cx="5220000" cy="36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noProof="0" dirty="0">
                <a:solidFill>
                  <a:srgbClr val="4285F4"/>
                </a:solidFill>
              </a:rPr>
              <a:t>Successive Linearisation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2BB262-D852-77AA-256A-774984D266BC}"/>
              </a:ext>
            </a:extLst>
          </p:cNvPr>
          <p:cNvSpPr/>
          <p:nvPr/>
        </p:nvSpPr>
        <p:spPr>
          <a:xfrm>
            <a:off x="6088745" y="962418"/>
            <a:ext cx="5220000" cy="36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noProof="0" dirty="0">
                <a:solidFill>
                  <a:srgbClr val="4285F4"/>
                </a:solidFill>
              </a:rPr>
              <a:t>Non-linear Optimisation</a:t>
            </a:r>
          </a:p>
        </p:txBody>
      </p:sp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656E32B-E8C5-704F-0581-4E7D27CC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3999" y="197565"/>
            <a:ext cx="1223179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1C1A49-35E5-4B66-AAE1-2A0CC2B09A67}"/>
              </a:ext>
            </a:extLst>
          </p:cNvPr>
          <p:cNvSpPr/>
          <p:nvPr/>
        </p:nvSpPr>
        <p:spPr>
          <a:xfrm>
            <a:off x="526689" y="1400176"/>
            <a:ext cx="5220000" cy="205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71E-E6B5-BEFA-75FC-A75C47B87541}"/>
              </a:ext>
            </a:extLst>
          </p:cNvPr>
          <p:cNvSpPr/>
          <p:nvPr/>
        </p:nvSpPr>
        <p:spPr>
          <a:xfrm>
            <a:off x="6088744" y="1408273"/>
            <a:ext cx="5220000" cy="205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6DEBE-86D2-22BA-F87E-31B1E85B4741}"/>
              </a:ext>
            </a:extLst>
          </p:cNvPr>
          <p:cNvSpPr/>
          <p:nvPr/>
        </p:nvSpPr>
        <p:spPr>
          <a:xfrm>
            <a:off x="526689" y="3588851"/>
            <a:ext cx="5220000" cy="28976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518D2-2D14-BEF7-AE50-A48A2F4FCF27}"/>
              </a:ext>
            </a:extLst>
          </p:cNvPr>
          <p:cNvSpPr/>
          <p:nvPr/>
        </p:nvSpPr>
        <p:spPr>
          <a:xfrm>
            <a:off x="6088744" y="3588851"/>
            <a:ext cx="5220000" cy="28976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2B57F0-477A-B285-5DDA-E15E3E249667}"/>
              </a:ext>
            </a:extLst>
          </p:cNvPr>
          <p:cNvSpPr txBox="1"/>
          <p:nvPr/>
        </p:nvSpPr>
        <p:spPr>
          <a:xfrm>
            <a:off x="532018" y="1518235"/>
            <a:ext cx="52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Effective for convex or mildly nonlinear 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Quadratic objective function – deterministic and fast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Can be deployed as closed-loop RTO (hill climbing).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Linearised models can be reused for planning and APC.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Requires a carefully defined trust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The open-loop solution is valid only near the linearisation point – makes commissioning difficult.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Not suitable for what-if studies and ad-hoc optimisation.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D702DE-62E0-4FCF-2359-B956C4978BAE}"/>
              </a:ext>
            </a:extLst>
          </p:cNvPr>
          <p:cNvSpPr txBox="1"/>
          <p:nvPr/>
        </p:nvSpPr>
        <p:spPr>
          <a:xfrm>
            <a:off x="6108171" y="1546394"/>
            <a:ext cx="52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Applicable to convex and non-convex optimisation 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Supports closed-loop and open-loop RTO, as well as what-if analysis and ad-hoc optimisation.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Global optimum solution if properly initialised &amp; constrained.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Two-stage commissioning (open-loop → closed-loop) builds confidence &amp; acceptance before closing the loop.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Can be prone to infeasibility if not correctly designed.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Requires a robust nonlinear solver.</a:t>
            </a:r>
          </a:p>
        </p:txBody>
      </p:sp>
      <p:pic>
        <p:nvPicPr>
          <p:cNvPr id="14" name="Picture 13" descr="A diagram of a diagram&#10;&#10;AI-generated content may be incorrect.">
            <a:extLst>
              <a:ext uri="{FF2B5EF4-FFF2-40B4-BE49-F238E27FC236}">
                <a16:creationId xmlns:a16="http://schemas.microsoft.com/office/drawing/2014/main" id="{9E50D113-A424-81B0-4666-010C412D8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85" y="3800475"/>
            <a:ext cx="4957440" cy="2433535"/>
          </a:xfrm>
          <a:prstGeom prst="rect">
            <a:avLst/>
          </a:prstGeom>
        </p:spPr>
      </p:pic>
      <p:pic>
        <p:nvPicPr>
          <p:cNvPr id="16" name="Picture 15" descr="A graph of a curve&#10;&#10;AI-generated content may be incorrect.">
            <a:extLst>
              <a:ext uri="{FF2B5EF4-FFF2-40B4-BE49-F238E27FC236}">
                <a16:creationId xmlns:a16="http://schemas.microsoft.com/office/drawing/2014/main" id="{66C3E394-B83E-3963-9F22-C14EF0230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3" y="3612492"/>
            <a:ext cx="4508166" cy="276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7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11111-FCAE-7747-1A94-3005C65C8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with colored lines and dots&#10;&#10;AI-generated content may be incorrect.">
            <a:extLst>
              <a:ext uri="{FF2B5EF4-FFF2-40B4-BE49-F238E27FC236}">
                <a16:creationId xmlns:a16="http://schemas.microsoft.com/office/drawing/2014/main" id="{FC606611-AEF7-2287-DA0C-25E7FA8CB2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5" y="906304"/>
            <a:ext cx="11042522" cy="5420613"/>
          </a:xfrm>
          <a:prstGeom prst="rect">
            <a:avLst/>
          </a:prstGeom>
          <a:ln>
            <a:solidFill>
              <a:srgbClr val="00B050"/>
            </a:solidFill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2496186-5FFC-3A98-5F6A-B7B99DE00CB4}"/>
              </a:ext>
            </a:extLst>
          </p:cNvPr>
          <p:cNvGrpSpPr/>
          <p:nvPr/>
        </p:nvGrpSpPr>
        <p:grpSpPr>
          <a:xfrm>
            <a:off x="-2" y="67138"/>
            <a:ext cx="10471383" cy="668530"/>
            <a:chOff x="-2" y="67138"/>
            <a:chExt cx="10471383" cy="66853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F29E49-876E-1A76-A089-EFF62B8415C4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C7F09ED-CDF1-4A44-5820-02E4E9E44CB1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71FE81-71F0-0AC4-D95F-88F3A60D6B89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noProof="0" dirty="0">
                  <a:solidFill>
                    <a:srgbClr val="4285F4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Limitations of Successive Linearisation (Hill Climbing)</a:t>
              </a:r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9B7A5D9-44E7-CF2E-A63D-623A3C2F26CE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F362AD1-7906-3B6B-4953-4E97C79C2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3999" y="197565"/>
            <a:ext cx="1223179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49E6C-200C-E6EF-7468-D5BB4F3CFE7D}"/>
              </a:ext>
            </a:extLst>
          </p:cNvPr>
          <p:cNvSpPr txBox="1"/>
          <p:nvPr/>
        </p:nvSpPr>
        <p:spPr>
          <a:xfrm>
            <a:off x="3441655" y="4797371"/>
            <a:ext cx="190758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noProof="0" dirty="0"/>
              <a:t>2.</a:t>
            </a:r>
            <a:r>
              <a:rPr lang="en-GB" sz="1200" noProof="0" dirty="0"/>
              <a:t> A poor starting point leads to a local optimum.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72F9D3-3A0D-FE40-A841-D30B4B5ECDB7}"/>
              </a:ext>
            </a:extLst>
          </p:cNvPr>
          <p:cNvCxnSpPr>
            <a:cxnSpLocks/>
          </p:cNvCxnSpPr>
          <p:nvPr/>
        </p:nvCxnSpPr>
        <p:spPr>
          <a:xfrm flipV="1">
            <a:off x="4226232" y="4221018"/>
            <a:ext cx="1123008" cy="57635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625856B-595D-66C4-29F2-0758A03D6212}"/>
              </a:ext>
            </a:extLst>
          </p:cNvPr>
          <p:cNvSpPr/>
          <p:nvPr/>
        </p:nvSpPr>
        <p:spPr>
          <a:xfrm>
            <a:off x="5349240" y="3889194"/>
            <a:ext cx="617451" cy="488842"/>
          </a:xfrm>
          <a:custGeom>
            <a:avLst/>
            <a:gdLst>
              <a:gd name="connsiteX0" fmla="*/ 0 w 617451"/>
              <a:gd name="connsiteY0" fmla="*/ 244421 h 488842"/>
              <a:gd name="connsiteX1" fmla="*/ 308726 w 617451"/>
              <a:gd name="connsiteY1" fmla="*/ 0 h 488842"/>
              <a:gd name="connsiteX2" fmla="*/ 617452 w 617451"/>
              <a:gd name="connsiteY2" fmla="*/ 244421 h 488842"/>
              <a:gd name="connsiteX3" fmla="*/ 308726 w 617451"/>
              <a:gd name="connsiteY3" fmla="*/ 488842 h 488842"/>
              <a:gd name="connsiteX4" fmla="*/ 0 w 617451"/>
              <a:gd name="connsiteY4" fmla="*/ 244421 h 48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451" h="488842" extrusionOk="0">
                <a:moveTo>
                  <a:pt x="0" y="244421"/>
                </a:moveTo>
                <a:cubicBezTo>
                  <a:pt x="-34158" y="88362"/>
                  <a:pt x="131252" y="2616"/>
                  <a:pt x="308726" y="0"/>
                </a:cubicBezTo>
                <a:cubicBezTo>
                  <a:pt x="503425" y="5093"/>
                  <a:pt x="590704" y="110282"/>
                  <a:pt x="617452" y="244421"/>
                </a:cubicBezTo>
                <a:cubicBezTo>
                  <a:pt x="600911" y="395564"/>
                  <a:pt x="470635" y="536353"/>
                  <a:pt x="308726" y="488842"/>
                </a:cubicBezTo>
                <a:cubicBezTo>
                  <a:pt x="134184" y="486633"/>
                  <a:pt x="20491" y="389202"/>
                  <a:pt x="0" y="244421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F6CAC-22F3-4586-C312-1673038C132E}"/>
              </a:ext>
            </a:extLst>
          </p:cNvPr>
          <p:cNvSpPr txBox="1"/>
          <p:nvPr/>
        </p:nvSpPr>
        <p:spPr>
          <a:xfrm>
            <a:off x="7718323" y="3127842"/>
            <a:ext cx="2441677" cy="164660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noProof="0" dirty="0"/>
              <a:t>3.</a:t>
            </a:r>
            <a:r>
              <a:rPr lang="en-GB" sz="1200" noProof="0" dirty="0"/>
              <a:t> Some oscillation around the optimum point.</a:t>
            </a:r>
          </a:p>
          <a:p>
            <a:pPr>
              <a:spcBef>
                <a:spcPts val="200"/>
              </a:spcBef>
            </a:pPr>
            <a:r>
              <a:rPr lang="en-GB" sz="1200" b="1" noProof="0" dirty="0"/>
              <a:t>4.</a:t>
            </a:r>
            <a:r>
              <a:rPr lang="en-GB" sz="1200" noProof="0" dirty="0"/>
              <a:t> The approximate solution is only usable inside the trust region.</a:t>
            </a:r>
          </a:p>
          <a:p>
            <a:pPr>
              <a:spcBef>
                <a:spcPts val="200"/>
              </a:spcBef>
            </a:pPr>
            <a:r>
              <a:rPr lang="en-GB" sz="1200" b="1" noProof="0" dirty="0"/>
              <a:t>5.</a:t>
            </a:r>
            <a:r>
              <a:rPr lang="en-GB" sz="1200" noProof="0" dirty="0"/>
              <a:t> The correct choice of step size is essential.</a:t>
            </a:r>
          </a:p>
          <a:p>
            <a:pPr>
              <a:spcBef>
                <a:spcPts val="200"/>
              </a:spcBef>
            </a:pPr>
            <a:r>
              <a:rPr lang="en-GB" sz="1200" b="1" noProof="0" dirty="0"/>
              <a:t>6.</a:t>
            </a:r>
            <a:r>
              <a:rPr lang="en-GB" sz="1200" noProof="0" dirty="0"/>
              <a:t> A fast update cycle helps to maintain process alignment.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E2D726-B189-F623-BACC-CC3D78002C3F}"/>
              </a:ext>
            </a:extLst>
          </p:cNvPr>
          <p:cNvSpPr/>
          <p:nvPr/>
        </p:nvSpPr>
        <p:spPr>
          <a:xfrm>
            <a:off x="7533640" y="1687763"/>
            <a:ext cx="1046942" cy="631612"/>
          </a:xfrm>
          <a:custGeom>
            <a:avLst/>
            <a:gdLst>
              <a:gd name="connsiteX0" fmla="*/ 0 w 1046942"/>
              <a:gd name="connsiteY0" fmla="*/ 315806 h 631612"/>
              <a:gd name="connsiteX1" fmla="*/ 523471 w 1046942"/>
              <a:gd name="connsiteY1" fmla="*/ 0 h 631612"/>
              <a:gd name="connsiteX2" fmla="*/ 1046942 w 1046942"/>
              <a:gd name="connsiteY2" fmla="*/ 315806 h 631612"/>
              <a:gd name="connsiteX3" fmla="*/ 523471 w 1046942"/>
              <a:gd name="connsiteY3" fmla="*/ 631612 h 631612"/>
              <a:gd name="connsiteX4" fmla="*/ 0 w 1046942"/>
              <a:gd name="connsiteY4" fmla="*/ 315806 h 63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942" h="631612" extrusionOk="0">
                <a:moveTo>
                  <a:pt x="0" y="315806"/>
                </a:moveTo>
                <a:cubicBezTo>
                  <a:pt x="-38221" y="117816"/>
                  <a:pt x="205859" y="10699"/>
                  <a:pt x="523471" y="0"/>
                </a:cubicBezTo>
                <a:cubicBezTo>
                  <a:pt x="826667" y="2966"/>
                  <a:pt x="1018492" y="142296"/>
                  <a:pt x="1046942" y="315806"/>
                </a:cubicBezTo>
                <a:cubicBezTo>
                  <a:pt x="1008123" y="528129"/>
                  <a:pt x="798894" y="707235"/>
                  <a:pt x="523471" y="631612"/>
                </a:cubicBezTo>
                <a:cubicBezTo>
                  <a:pt x="199936" y="612775"/>
                  <a:pt x="34239" y="506581"/>
                  <a:pt x="0" y="315806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D54CC9-740D-579D-4DBD-6CD22D7FFE94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8339959" y="2319375"/>
            <a:ext cx="599203" cy="8084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67F4BC-4BF7-DBE3-0BB7-D3B8CFA3CE4B}"/>
              </a:ext>
            </a:extLst>
          </p:cNvPr>
          <p:cNvSpPr txBox="1"/>
          <p:nvPr/>
        </p:nvSpPr>
        <p:spPr>
          <a:xfrm>
            <a:off x="3888510" y="1805985"/>
            <a:ext cx="2764771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noProof="0" dirty="0"/>
              <a:t>1.</a:t>
            </a:r>
            <a:r>
              <a:rPr lang="en-GB" sz="1200" noProof="0" dirty="0"/>
              <a:t> At each execution cycle, a single linearised optimisation problem is solved using the local gradient.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AD25E7-31D3-13F5-3B62-9B66EF9AEF14}"/>
              </a:ext>
            </a:extLst>
          </p:cNvPr>
          <p:cNvSpPr/>
          <p:nvPr/>
        </p:nvSpPr>
        <p:spPr>
          <a:xfrm>
            <a:off x="6485093" y="2803797"/>
            <a:ext cx="794310" cy="488842"/>
          </a:xfrm>
          <a:custGeom>
            <a:avLst/>
            <a:gdLst>
              <a:gd name="connsiteX0" fmla="*/ 0 w 794310"/>
              <a:gd name="connsiteY0" fmla="*/ 244421 h 488842"/>
              <a:gd name="connsiteX1" fmla="*/ 397155 w 794310"/>
              <a:gd name="connsiteY1" fmla="*/ 0 h 488842"/>
              <a:gd name="connsiteX2" fmla="*/ 794310 w 794310"/>
              <a:gd name="connsiteY2" fmla="*/ 244421 h 488842"/>
              <a:gd name="connsiteX3" fmla="*/ 397155 w 794310"/>
              <a:gd name="connsiteY3" fmla="*/ 488842 h 488842"/>
              <a:gd name="connsiteX4" fmla="*/ 0 w 794310"/>
              <a:gd name="connsiteY4" fmla="*/ 244421 h 48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310" h="488842" extrusionOk="0">
                <a:moveTo>
                  <a:pt x="0" y="244421"/>
                </a:moveTo>
                <a:cubicBezTo>
                  <a:pt x="-27143" y="92689"/>
                  <a:pt x="165443" y="4642"/>
                  <a:pt x="397155" y="0"/>
                </a:cubicBezTo>
                <a:cubicBezTo>
                  <a:pt x="640692" y="5093"/>
                  <a:pt x="767562" y="110282"/>
                  <a:pt x="794310" y="244421"/>
                </a:cubicBezTo>
                <a:cubicBezTo>
                  <a:pt x="775267" y="398008"/>
                  <a:pt x="606199" y="545766"/>
                  <a:pt x="397155" y="488842"/>
                </a:cubicBezTo>
                <a:cubicBezTo>
                  <a:pt x="173775" y="486633"/>
                  <a:pt x="20491" y="389202"/>
                  <a:pt x="0" y="244421"/>
                </a:cubicBezTo>
                <a:close/>
              </a:path>
            </a:pathLst>
          </a:custGeom>
          <a:noFill/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6C7721-9C88-0E69-E55C-471F5B4260B3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5270896" y="2452316"/>
            <a:ext cx="1214197" cy="4663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31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51C80-365A-F4A6-2E93-C1DFB753B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A8D798BE-8D64-18D1-05A9-C936F1504B47}"/>
              </a:ext>
            </a:extLst>
          </p:cNvPr>
          <p:cNvGrpSpPr/>
          <p:nvPr/>
        </p:nvGrpSpPr>
        <p:grpSpPr>
          <a:xfrm>
            <a:off x="-2" y="67138"/>
            <a:ext cx="10471383" cy="668530"/>
            <a:chOff x="-2" y="67138"/>
            <a:chExt cx="10471383" cy="66853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EB3F0BF-0137-E6F5-AE9A-1C7E57A5007C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C1736C7-BD92-00B4-1B72-641B7FF3B1CA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A6E9B3C-CB81-CFCE-C23D-30DF85947C45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noProof="0" dirty="0">
                  <a:solidFill>
                    <a:srgbClr val="4285F4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Example – Ethylene Process RTO</a:t>
              </a:r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4480248-9BEF-2B48-43C5-06687973B336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1CB172-3DBD-EBFF-5688-70E6F301A543}"/>
              </a:ext>
            </a:extLst>
          </p:cNvPr>
          <p:cNvSpPr txBox="1"/>
          <p:nvPr/>
        </p:nvSpPr>
        <p:spPr>
          <a:xfrm>
            <a:off x="199415" y="3429000"/>
            <a:ext cx="577651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4285F4"/>
                </a:solidFill>
              </a:rPr>
              <a:t>Ethylene Process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Detailed feed section and furnace*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Simplified separation section model (shortcut distillation, compressors, flash separation, heaters/coolers,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18 chemical components.</a:t>
            </a:r>
          </a:p>
          <a:p>
            <a:pPr>
              <a:spcBef>
                <a:spcPts val="600"/>
              </a:spcBef>
            </a:pPr>
            <a:r>
              <a:rPr lang="en-GB" sz="1400" b="1" noProof="0" dirty="0">
                <a:solidFill>
                  <a:srgbClr val="4285F4"/>
                </a:solidFill>
              </a:rPr>
              <a:t>Optimisation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Determine the optimal feed allocation, furnace conditions, and downstream operation to maximise ethylene production.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Co-cracking (mixed C2 &amp; C3+) is sub-optimal and should be avoided.</a:t>
            </a:r>
          </a:p>
          <a:p>
            <a:pPr>
              <a:spcBef>
                <a:spcPts val="600"/>
              </a:spcBef>
            </a:pPr>
            <a:r>
              <a:rPr lang="en-GB" sz="1400" b="1" noProof="0" dirty="0">
                <a:solidFill>
                  <a:srgbClr val="4285F4"/>
                </a:solidFill>
              </a:rPr>
              <a:t>Real-time Optimisation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5065 Variables, 2-minute execution cycle.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solidFill>
                  <a:srgbClr val="4285F4"/>
                </a:solidFill>
              </a:rPr>
              <a:t> Nonlinear, global optimisation.</a:t>
            </a:r>
          </a:p>
          <a:p>
            <a:pPr>
              <a:spcBef>
                <a:spcPts val="600"/>
              </a:spcBef>
            </a:pPr>
            <a:r>
              <a:rPr lang="en-GB" sz="1400" noProof="0" dirty="0">
                <a:solidFill>
                  <a:srgbClr val="4285F4"/>
                </a:solidFill>
              </a:rPr>
              <a:t>*In an ethylene process, the cracking reaction takes place in the furnace coils.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0F29C9E-D468-BA3B-8227-3DC94B9D42D8}"/>
              </a:ext>
            </a:extLst>
          </p:cNvPr>
          <p:cNvGrpSpPr/>
          <p:nvPr/>
        </p:nvGrpSpPr>
        <p:grpSpPr>
          <a:xfrm>
            <a:off x="6187532" y="3416716"/>
            <a:ext cx="5915055" cy="3347868"/>
            <a:chOff x="6187532" y="3453292"/>
            <a:chExt cx="5915055" cy="3347868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A7118598-8AEF-2DD1-BD9F-9EA44099E8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44"/>
            <a:stretch>
              <a:fillRect/>
            </a:stretch>
          </p:blipFill>
          <p:spPr bwMode="auto">
            <a:xfrm>
              <a:off x="6652851" y="3633966"/>
              <a:ext cx="4522787" cy="309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C22DE6-B264-B598-E93B-E2CD79E0BE81}"/>
                </a:ext>
              </a:extLst>
            </p:cNvPr>
            <p:cNvSpPr txBox="1"/>
            <p:nvPr/>
          </p:nvSpPr>
          <p:spPr>
            <a:xfrm>
              <a:off x="7766036" y="3475285"/>
              <a:ext cx="2327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noProof="0" dirty="0"/>
                <a:t>Furnace Feed Allocation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01ED5D-78A2-215C-6F38-46702BFA64DF}"/>
                </a:ext>
              </a:extLst>
            </p:cNvPr>
            <p:cNvSpPr/>
            <p:nvPr/>
          </p:nvSpPr>
          <p:spPr>
            <a:xfrm>
              <a:off x="6187532" y="3453292"/>
              <a:ext cx="5886549" cy="334786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DAC920-B5A9-BDC6-C8B2-8D05C644B6F2}"/>
                </a:ext>
              </a:extLst>
            </p:cNvPr>
            <p:cNvSpPr txBox="1"/>
            <p:nvPr/>
          </p:nvSpPr>
          <p:spPr>
            <a:xfrm>
              <a:off x="11296725" y="4121709"/>
              <a:ext cx="805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noProof="0" dirty="0"/>
                <a:t>Ethane</a:t>
              </a:r>
              <a:br>
                <a:rPr lang="en-GB" sz="1200" noProof="0" dirty="0"/>
              </a:br>
              <a:r>
                <a:rPr lang="en-GB" sz="1200" noProof="0" dirty="0"/>
                <a:t>Furnaces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F8D203-5E9B-72A3-7FBE-EDBEEAD123BE}"/>
                </a:ext>
              </a:extLst>
            </p:cNvPr>
            <p:cNvSpPr txBox="1"/>
            <p:nvPr/>
          </p:nvSpPr>
          <p:spPr>
            <a:xfrm>
              <a:off x="11158182" y="5145005"/>
              <a:ext cx="936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noProof="0" dirty="0"/>
                <a:t>Mixed Feed</a:t>
              </a:r>
              <a:br>
                <a:rPr lang="en-GB" sz="1200" noProof="0" dirty="0"/>
              </a:br>
              <a:r>
                <a:rPr lang="en-GB" sz="1200" noProof="0" dirty="0"/>
                <a:t>Furnace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4ED45E-889E-2DC1-9258-5ACF2367C8D5}"/>
                </a:ext>
              </a:extLst>
            </p:cNvPr>
            <p:cNvSpPr txBox="1"/>
            <p:nvPr/>
          </p:nvSpPr>
          <p:spPr>
            <a:xfrm>
              <a:off x="11296725" y="5996694"/>
              <a:ext cx="805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noProof="0" dirty="0"/>
                <a:t>C3+</a:t>
              </a:r>
              <a:br>
                <a:rPr lang="en-GB" sz="1200" noProof="0" dirty="0"/>
              </a:br>
              <a:r>
                <a:rPr lang="en-GB" sz="1200" noProof="0" dirty="0"/>
                <a:t>Furnaces</a:t>
              </a:r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2F57FDFC-F3BF-21A3-3F00-01677AFFDE23}"/>
                </a:ext>
              </a:extLst>
            </p:cNvPr>
            <p:cNvSpPr/>
            <p:nvPr/>
          </p:nvSpPr>
          <p:spPr>
            <a:xfrm>
              <a:off x="11184079" y="3850774"/>
              <a:ext cx="108000" cy="9720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7D9CD6A4-D9D1-7FF5-E207-02C24771175F}"/>
                </a:ext>
              </a:extLst>
            </p:cNvPr>
            <p:cNvSpPr/>
            <p:nvPr/>
          </p:nvSpPr>
          <p:spPr>
            <a:xfrm>
              <a:off x="11184079" y="5701251"/>
              <a:ext cx="108000" cy="9720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C8925B-8F96-B967-2D8B-016B641C7213}"/>
                </a:ext>
              </a:extLst>
            </p:cNvPr>
            <p:cNvSpPr txBox="1"/>
            <p:nvPr/>
          </p:nvSpPr>
          <p:spPr>
            <a:xfrm>
              <a:off x="6867892" y="4187454"/>
              <a:ext cx="12087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noProof="0" dirty="0"/>
                <a:t>Ethane Recycle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0C2C5F-46A0-7E2B-7410-6D69E80056A4}"/>
                </a:ext>
              </a:extLst>
            </p:cNvPr>
            <p:cNvSpPr txBox="1"/>
            <p:nvPr/>
          </p:nvSpPr>
          <p:spPr>
            <a:xfrm>
              <a:off x="6208108" y="5375837"/>
              <a:ext cx="51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noProof="0" dirty="0"/>
                <a:t>NGL</a:t>
              </a:r>
            </a:p>
            <a:p>
              <a:r>
                <a:rPr lang="en-GB" sz="1200" noProof="0" dirty="0"/>
                <a:t>Feed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9B4450-0FB0-377A-2EC3-ED185431E62B}"/>
                </a:ext>
              </a:extLst>
            </p:cNvPr>
            <p:cNvSpPr txBox="1"/>
            <p:nvPr/>
          </p:nvSpPr>
          <p:spPr>
            <a:xfrm>
              <a:off x="7904288" y="6130473"/>
              <a:ext cx="1009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noProof="0" dirty="0"/>
                <a:t>C3+ Recycle</a:t>
              </a:r>
              <a:br>
                <a:rPr lang="en-GB" sz="1200" noProof="0" dirty="0"/>
              </a:br>
              <a:r>
                <a:rPr lang="en-GB" sz="1200" noProof="0" dirty="0"/>
                <a:t>&amp; LPG Feed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07D1D51-080C-FA29-A0B5-BCBB52BB72A3}"/>
              </a:ext>
            </a:extLst>
          </p:cNvPr>
          <p:cNvSpPr/>
          <p:nvPr/>
        </p:nvSpPr>
        <p:spPr>
          <a:xfrm>
            <a:off x="83791" y="2109763"/>
            <a:ext cx="721913" cy="4810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noProof="0" dirty="0">
                <a:solidFill>
                  <a:schemeClr val="tx1"/>
                </a:solidFill>
              </a:rPr>
              <a:t>NGL</a:t>
            </a:r>
          </a:p>
          <a:p>
            <a:pPr algn="ctr"/>
            <a:r>
              <a:rPr lang="en-GB" sz="1000" noProof="0" dirty="0">
                <a:solidFill>
                  <a:schemeClr val="tx1"/>
                </a:solidFill>
              </a:rPr>
              <a:t>Feed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7CB52B-F1DE-8C7F-E942-E3241B6420E6}"/>
              </a:ext>
            </a:extLst>
          </p:cNvPr>
          <p:cNvGrpSpPr/>
          <p:nvPr/>
        </p:nvGrpSpPr>
        <p:grpSpPr>
          <a:xfrm>
            <a:off x="157217" y="737350"/>
            <a:ext cx="11908794" cy="2657359"/>
            <a:chOff x="208559" y="746494"/>
            <a:chExt cx="11908794" cy="265735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6AAC13B-AEB8-E26B-E2F0-E3287E29CC6A}"/>
                </a:ext>
              </a:extLst>
            </p:cNvPr>
            <p:cNvSpPr/>
            <p:nvPr/>
          </p:nvSpPr>
          <p:spPr>
            <a:xfrm>
              <a:off x="208559" y="746494"/>
              <a:ext cx="11908794" cy="261149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61A50288-71B2-02DA-262B-2AA84128A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16" y="972488"/>
              <a:ext cx="10592520" cy="21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9A457FB-E3E6-D9EF-16B7-583F95DEBD13}"/>
                </a:ext>
              </a:extLst>
            </p:cNvPr>
            <p:cNvSpPr/>
            <p:nvPr/>
          </p:nvSpPr>
          <p:spPr>
            <a:xfrm>
              <a:off x="749984" y="1319950"/>
              <a:ext cx="828000" cy="252000"/>
            </a:xfrm>
            <a:prstGeom prst="rect">
              <a:avLst/>
            </a:prstGeom>
            <a:noFill/>
            <a:ln w="6350">
              <a:solidFill>
                <a:srgbClr val="C6DA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noProof="0" dirty="0">
                  <a:solidFill>
                    <a:schemeClr val="tx1"/>
                  </a:solidFill>
                </a:rPr>
                <a:t>C2 Recycle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C6DB057-3C2C-AA0D-B7FB-A52830FC1421}"/>
                </a:ext>
              </a:extLst>
            </p:cNvPr>
            <p:cNvSpPr/>
            <p:nvPr/>
          </p:nvSpPr>
          <p:spPr>
            <a:xfrm>
              <a:off x="11224303" y="2122796"/>
              <a:ext cx="828000" cy="252000"/>
            </a:xfrm>
            <a:prstGeom prst="rect">
              <a:avLst/>
            </a:prstGeom>
            <a:noFill/>
            <a:ln w="6350">
              <a:solidFill>
                <a:srgbClr val="C6DAF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noProof="0" dirty="0">
                  <a:solidFill>
                    <a:schemeClr val="tx1"/>
                  </a:solidFill>
                </a:rPr>
                <a:t>C2 Recycle</a:t>
              </a:r>
            </a:p>
          </p:txBody>
        </p: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C4DA1273-A7C0-79B4-BEAF-4B46930B01D6}"/>
                </a:ext>
              </a:extLst>
            </p:cNvPr>
            <p:cNvCxnSpPr>
              <a:cxnSpLocks/>
              <a:stCxn id="27" idx="0"/>
              <a:endCxn id="26" idx="0"/>
            </p:cNvCxnSpPr>
            <p:nvPr/>
          </p:nvCxnSpPr>
          <p:spPr>
            <a:xfrm rot="16200000" flipV="1">
              <a:off x="5999721" y="-3515787"/>
              <a:ext cx="802846" cy="10474319"/>
            </a:xfrm>
            <a:prstGeom prst="bentConnector3">
              <a:avLst>
                <a:gd name="adj1" fmla="val 157828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9C08D27-8B62-DE97-E668-1FE2A2043FD3}"/>
                </a:ext>
              </a:extLst>
            </p:cNvPr>
            <p:cNvSpPr/>
            <p:nvPr/>
          </p:nvSpPr>
          <p:spPr>
            <a:xfrm>
              <a:off x="1131100" y="2891628"/>
              <a:ext cx="1149101" cy="27518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noProof="0" dirty="0">
                  <a:solidFill>
                    <a:schemeClr val="accent1"/>
                  </a:solidFill>
                </a:rPr>
                <a:t>Feed Section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6EFCF02-5739-A52F-E616-3A6610745D00}"/>
                </a:ext>
              </a:extLst>
            </p:cNvPr>
            <p:cNvSpPr/>
            <p:nvPr/>
          </p:nvSpPr>
          <p:spPr>
            <a:xfrm>
              <a:off x="3305504" y="3128672"/>
              <a:ext cx="1149101" cy="27518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noProof="0" dirty="0">
                  <a:solidFill>
                    <a:schemeClr val="accent1"/>
                  </a:solidFill>
                </a:rPr>
                <a:t>Furnaces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D7CD5B7-A661-6E00-27F1-C64BAAA682D4}"/>
                </a:ext>
              </a:extLst>
            </p:cNvPr>
            <p:cNvSpPr/>
            <p:nvPr/>
          </p:nvSpPr>
          <p:spPr>
            <a:xfrm>
              <a:off x="8197620" y="2891628"/>
              <a:ext cx="1461638" cy="27518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noProof="0" dirty="0">
                  <a:solidFill>
                    <a:schemeClr val="accent1"/>
                  </a:solidFill>
                </a:rPr>
                <a:t>Recovery Section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0E621868-61AE-51DB-F2A6-9AF5BE59376F}"/>
              </a:ext>
            </a:extLst>
          </p:cNvPr>
          <p:cNvSpPr/>
          <p:nvPr/>
        </p:nvSpPr>
        <p:spPr>
          <a:xfrm>
            <a:off x="157217" y="3425860"/>
            <a:ext cx="5886549" cy="334786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7" name="Picture 5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89F20CD-1DE3-E30F-63BA-98460BBF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3999" y="197565"/>
            <a:ext cx="1223179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0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92FEA-214C-98FF-5CF9-28DB3724A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34F2859-EDEE-D854-B705-467B2C1E79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1752" y="3813912"/>
            <a:ext cx="1800000" cy="4297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 dirty="0">
                <a:solidFill>
                  <a:schemeClr val="tx1"/>
                </a:solidFill>
              </a:rPr>
              <a:t>Optimised Case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8A5E8-2CC2-3082-51EB-23FFDE83AC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1752" y="901960"/>
            <a:ext cx="1800000" cy="4297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 dirty="0">
                <a:solidFill>
                  <a:schemeClr val="tx1"/>
                </a:solidFill>
              </a:rPr>
              <a:t>Base Case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EE05D4-E19D-08FE-6E22-FAB0C641D3C9}"/>
              </a:ext>
            </a:extLst>
          </p:cNvPr>
          <p:cNvGrpSpPr/>
          <p:nvPr/>
        </p:nvGrpSpPr>
        <p:grpSpPr>
          <a:xfrm>
            <a:off x="-2" y="67138"/>
            <a:ext cx="10471383" cy="668530"/>
            <a:chOff x="-2" y="67138"/>
            <a:chExt cx="10471383" cy="66853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2F926E-3F1D-C239-C148-04B292F65EFB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188EE9B-19AF-9966-7C4E-5DC4DA7555BE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F39BABA-1596-3F9E-61C4-49E232C7DFE4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noProof="0" dirty="0">
                  <a:solidFill>
                    <a:srgbClr val="4285F4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Example – Ethylene Process RTO</a:t>
              </a:r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609349A-1DDE-1C4B-4FA3-869445DE95E5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7DB3E03-CEEA-086F-0D31-5D27B31DC8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9407"/>
            <a:ext cx="12192000" cy="2410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68403D-4334-E188-9DBD-32D60A2036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0250"/>
            <a:ext cx="12192000" cy="2389692"/>
          </a:xfrm>
          <a:prstGeom prst="rect">
            <a:avLst/>
          </a:prstGeom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4A68950-6B81-92B1-1308-1DBD23503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3999" y="197565"/>
            <a:ext cx="1223179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E5F15CC-2715-0E68-2216-9C4838FACCAC}"/>
              </a:ext>
            </a:extLst>
          </p:cNvPr>
          <p:cNvSpPr/>
          <p:nvPr/>
        </p:nvSpPr>
        <p:spPr>
          <a:xfrm rot="21108081">
            <a:off x="9461684" y="2907346"/>
            <a:ext cx="780135" cy="373735"/>
          </a:xfrm>
          <a:custGeom>
            <a:avLst/>
            <a:gdLst>
              <a:gd name="connsiteX0" fmla="*/ 0 w 780135"/>
              <a:gd name="connsiteY0" fmla="*/ 186868 h 373735"/>
              <a:gd name="connsiteX1" fmla="*/ 390068 w 780135"/>
              <a:gd name="connsiteY1" fmla="*/ 0 h 373735"/>
              <a:gd name="connsiteX2" fmla="*/ 780136 w 780135"/>
              <a:gd name="connsiteY2" fmla="*/ 186868 h 373735"/>
              <a:gd name="connsiteX3" fmla="*/ 390068 w 780135"/>
              <a:gd name="connsiteY3" fmla="*/ 373736 h 373735"/>
              <a:gd name="connsiteX4" fmla="*/ 0 w 780135"/>
              <a:gd name="connsiteY4" fmla="*/ 186868 h 37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35" h="373735" extrusionOk="0">
                <a:moveTo>
                  <a:pt x="0" y="186868"/>
                </a:moveTo>
                <a:cubicBezTo>
                  <a:pt x="-46408" y="55038"/>
                  <a:pt x="155148" y="7315"/>
                  <a:pt x="390068" y="0"/>
                </a:cubicBezTo>
                <a:cubicBezTo>
                  <a:pt x="617452" y="2517"/>
                  <a:pt x="749522" y="84637"/>
                  <a:pt x="780136" y="186868"/>
                </a:cubicBezTo>
                <a:cubicBezTo>
                  <a:pt x="752432" y="317126"/>
                  <a:pt x="603432" y="385149"/>
                  <a:pt x="390068" y="373736"/>
                </a:cubicBezTo>
                <a:cubicBezTo>
                  <a:pt x="172058" y="372324"/>
                  <a:pt x="20255" y="299750"/>
                  <a:pt x="0" y="186868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41B48F-7C99-C087-44ED-8EEC9BDB2B43}"/>
              </a:ext>
            </a:extLst>
          </p:cNvPr>
          <p:cNvSpPr/>
          <p:nvPr/>
        </p:nvSpPr>
        <p:spPr>
          <a:xfrm rot="509622">
            <a:off x="9487775" y="5819243"/>
            <a:ext cx="727954" cy="407339"/>
          </a:xfrm>
          <a:custGeom>
            <a:avLst/>
            <a:gdLst>
              <a:gd name="connsiteX0" fmla="*/ 0 w 727954"/>
              <a:gd name="connsiteY0" fmla="*/ 203670 h 407339"/>
              <a:gd name="connsiteX1" fmla="*/ 363977 w 727954"/>
              <a:gd name="connsiteY1" fmla="*/ 0 h 407339"/>
              <a:gd name="connsiteX2" fmla="*/ 727954 w 727954"/>
              <a:gd name="connsiteY2" fmla="*/ 203670 h 407339"/>
              <a:gd name="connsiteX3" fmla="*/ 363977 w 727954"/>
              <a:gd name="connsiteY3" fmla="*/ 407340 h 407339"/>
              <a:gd name="connsiteX4" fmla="*/ 0 w 727954"/>
              <a:gd name="connsiteY4" fmla="*/ 203670 h 40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954" h="407339" extrusionOk="0">
                <a:moveTo>
                  <a:pt x="0" y="203670"/>
                </a:moveTo>
                <a:cubicBezTo>
                  <a:pt x="-13982" y="82562"/>
                  <a:pt x="153836" y="3424"/>
                  <a:pt x="363977" y="0"/>
                </a:cubicBezTo>
                <a:cubicBezTo>
                  <a:pt x="587853" y="4812"/>
                  <a:pt x="712749" y="91669"/>
                  <a:pt x="727954" y="203670"/>
                </a:cubicBezTo>
                <a:cubicBezTo>
                  <a:pt x="717146" y="326709"/>
                  <a:pt x="562686" y="420106"/>
                  <a:pt x="363977" y="407340"/>
                </a:cubicBezTo>
                <a:cubicBezTo>
                  <a:pt x="140290" y="394938"/>
                  <a:pt x="15933" y="323767"/>
                  <a:pt x="0" y="20367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DAC09C-AA0C-66EB-72FB-8B2ECDD36EBA}"/>
              </a:ext>
            </a:extLst>
          </p:cNvPr>
          <p:cNvSpPr/>
          <p:nvPr/>
        </p:nvSpPr>
        <p:spPr>
          <a:xfrm>
            <a:off x="4292300" y="5819887"/>
            <a:ext cx="892885" cy="451821"/>
          </a:xfrm>
          <a:custGeom>
            <a:avLst/>
            <a:gdLst>
              <a:gd name="connsiteX0" fmla="*/ 0 w 892885"/>
              <a:gd name="connsiteY0" fmla="*/ 225911 h 451821"/>
              <a:gd name="connsiteX1" fmla="*/ 446443 w 892885"/>
              <a:gd name="connsiteY1" fmla="*/ 0 h 451821"/>
              <a:gd name="connsiteX2" fmla="*/ 892886 w 892885"/>
              <a:gd name="connsiteY2" fmla="*/ 225911 h 451821"/>
              <a:gd name="connsiteX3" fmla="*/ 446443 w 892885"/>
              <a:gd name="connsiteY3" fmla="*/ 451822 h 451821"/>
              <a:gd name="connsiteX4" fmla="*/ 0 w 892885"/>
              <a:gd name="connsiteY4" fmla="*/ 225911 h 4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451821" extrusionOk="0">
                <a:moveTo>
                  <a:pt x="0" y="225911"/>
                </a:moveTo>
                <a:cubicBezTo>
                  <a:pt x="-28419" y="83615"/>
                  <a:pt x="153351" y="17463"/>
                  <a:pt x="446443" y="0"/>
                </a:cubicBezTo>
                <a:cubicBezTo>
                  <a:pt x="704080" y="2331"/>
                  <a:pt x="856300" y="102307"/>
                  <a:pt x="892886" y="225911"/>
                </a:cubicBezTo>
                <a:cubicBezTo>
                  <a:pt x="851236" y="391352"/>
                  <a:pt x="681741" y="514091"/>
                  <a:pt x="446443" y="451822"/>
                </a:cubicBezTo>
                <a:cubicBezTo>
                  <a:pt x="188005" y="445326"/>
                  <a:pt x="11666" y="356252"/>
                  <a:pt x="0" y="225911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FE5B2A-BE32-90D4-27A0-F214AC7F162D}"/>
              </a:ext>
            </a:extLst>
          </p:cNvPr>
          <p:cNvSpPr/>
          <p:nvPr/>
        </p:nvSpPr>
        <p:spPr>
          <a:xfrm>
            <a:off x="4378360" y="2907346"/>
            <a:ext cx="806825" cy="451821"/>
          </a:xfrm>
          <a:custGeom>
            <a:avLst/>
            <a:gdLst>
              <a:gd name="connsiteX0" fmla="*/ 0 w 806825"/>
              <a:gd name="connsiteY0" fmla="*/ 225911 h 451821"/>
              <a:gd name="connsiteX1" fmla="*/ 403413 w 806825"/>
              <a:gd name="connsiteY1" fmla="*/ 0 h 451821"/>
              <a:gd name="connsiteX2" fmla="*/ 806826 w 806825"/>
              <a:gd name="connsiteY2" fmla="*/ 225911 h 451821"/>
              <a:gd name="connsiteX3" fmla="*/ 403413 w 806825"/>
              <a:gd name="connsiteY3" fmla="*/ 451822 h 451821"/>
              <a:gd name="connsiteX4" fmla="*/ 0 w 806825"/>
              <a:gd name="connsiteY4" fmla="*/ 225911 h 4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825" h="451821" extrusionOk="0">
                <a:moveTo>
                  <a:pt x="0" y="225911"/>
                </a:moveTo>
                <a:cubicBezTo>
                  <a:pt x="-28681" y="83453"/>
                  <a:pt x="142627" y="14257"/>
                  <a:pt x="403413" y="0"/>
                </a:cubicBezTo>
                <a:cubicBezTo>
                  <a:pt x="637285" y="2331"/>
                  <a:pt x="770240" y="102307"/>
                  <a:pt x="806826" y="225911"/>
                </a:cubicBezTo>
                <a:cubicBezTo>
                  <a:pt x="800608" y="356750"/>
                  <a:pt x="620701" y="482285"/>
                  <a:pt x="403413" y="451822"/>
                </a:cubicBezTo>
                <a:cubicBezTo>
                  <a:pt x="168740" y="445326"/>
                  <a:pt x="11666" y="356252"/>
                  <a:pt x="0" y="225911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296F2-6922-7E95-6412-80BA1A37A7C2}"/>
              </a:ext>
            </a:extLst>
          </p:cNvPr>
          <p:cNvSpPr txBox="1"/>
          <p:nvPr/>
        </p:nvSpPr>
        <p:spPr>
          <a:xfrm>
            <a:off x="6096000" y="3601509"/>
            <a:ext cx="2736462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noProof="0" dirty="0"/>
              <a:t>3. Increased Ethylene production.</a:t>
            </a:r>
          </a:p>
          <a:p>
            <a:r>
              <a:rPr lang="en-GB" sz="1200" b="1" noProof="0" dirty="0"/>
              <a:t>4. </a:t>
            </a:r>
            <a:r>
              <a:rPr lang="en-GB" sz="1200" b="1" noProof="0"/>
              <a:t>Increased Ethane recycle up to </a:t>
            </a:r>
            <a:r>
              <a:rPr lang="en-GB" sz="1200" b="1" noProof="0" dirty="0"/>
              <a:t>the furnace feed limit for improved yield.</a:t>
            </a:r>
            <a:endParaRPr lang="en-GB" sz="1200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94B1D-3FC5-E3FA-EF9C-C6E1881ECB44}"/>
              </a:ext>
            </a:extLst>
          </p:cNvPr>
          <p:cNvSpPr txBox="1"/>
          <p:nvPr/>
        </p:nvSpPr>
        <p:spPr>
          <a:xfrm>
            <a:off x="5629759" y="5116085"/>
            <a:ext cx="286000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noProof="0" dirty="0"/>
              <a:t>2. Ethane to the mixed furnace is reduced to the low limit.</a:t>
            </a:r>
            <a:endParaRPr lang="en-GB" sz="1200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F1000-1D8B-3BBD-28BF-7FB8A38284DB}"/>
              </a:ext>
            </a:extLst>
          </p:cNvPr>
          <p:cNvSpPr txBox="1"/>
          <p:nvPr/>
        </p:nvSpPr>
        <p:spPr>
          <a:xfrm>
            <a:off x="96252" y="5484569"/>
            <a:ext cx="2332623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noProof="0" dirty="0"/>
              <a:t>1. Increased Ethane furnace feed and lower conversion.</a:t>
            </a:r>
            <a:endParaRPr lang="en-GB" sz="1200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EBA57C-4A31-5A19-A3A8-8962E762FBA7}"/>
              </a:ext>
            </a:extLst>
          </p:cNvPr>
          <p:cNvSpPr/>
          <p:nvPr/>
        </p:nvSpPr>
        <p:spPr>
          <a:xfrm>
            <a:off x="1619169" y="4387646"/>
            <a:ext cx="965165" cy="631115"/>
          </a:xfrm>
          <a:custGeom>
            <a:avLst/>
            <a:gdLst>
              <a:gd name="connsiteX0" fmla="*/ 0 w 965165"/>
              <a:gd name="connsiteY0" fmla="*/ 315558 h 631115"/>
              <a:gd name="connsiteX1" fmla="*/ 482583 w 965165"/>
              <a:gd name="connsiteY1" fmla="*/ 0 h 631115"/>
              <a:gd name="connsiteX2" fmla="*/ 965166 w 965165"/>
              <a:gd name="connsiteY2" fmla="*/ 315558 h 631115"/>
              <a:gd name="connsiteX3" fmla="*/ 482583 w 965165"/>
              <a:gd name="connsiteY3" fmla="*/ 631116 h 631115"/>
              <a:gd name="connsiteX4" fmla="*/ 0 w 965165"/>
              <a:gd name="connsiteY4" fmla="*/ 315558 h 63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65" h="631115" extrusionOk="0">
                <a:moveTo>
                  <a:pt x="0" y="315558"/>
                </a:moveTo>
                <a:cubicBezTo>
                  <a:pt x="-9389" y="135489"/>
                  <a:pt x="163781" y="19621"/>
                  <a:pt x="482583" y="0"/>
                </a:cubicBezTo>
                <a:cubicBezTo>
                  <a:pt x="766993" y="3766"/>
                  <a:pt x="951030" y="141729"/>
                  <a:pt x="965166" y="315558"/>
                </a:cubicBezTo>
                <a:cubicBezTo>
                  <a:pt x="938413" y="515961"/>
                  <a:pt x="737695" y="694187"/>
                  <a:pt x="482583" y="631116"/>
                </a:cubicBezTo>
                <a:cubicBezTo>
                  <a:pt x="173482" y="607820"/>
                  <a:pt x="39399" y="508661"/>
                  <a:pt x="0" y="315558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8365A9-1CE4-223B-7312-3473D5032186}"/>
              </a:ext>
            </a:extLst>
          </p:cNvPr>
          <p:cNvSpPr/>
          <p:nvPr/>
        </p:nvSpPr>
        <p:spPr>
          <a:xfrm>
            <a:off x="1657269" y="1475694"/>
            <a:ext cx="965165" cy="631115"/>
          </a:xfrm>
          <a:custGeom>
            <a:avLst/>
            <a:gdLst>
              <a:gd name="connsiteX0" fmla="*/ 0 w 965165"/>
              <a:gd name="connsiteY0" fmla="*/ 315558 h 631115"/>
              <a:gd name="connsiteX1" fmla="*/ 482583 w 965165"/>
              <a:gd name="connsiteY1" fmla="*/ 0 h 631115"/>
              <a:gd name="connsiteX2" fmla="*/ 965166 w 965165"/>
              <a:gd name="connsiteY2" fmla="*/ 315558 h 631115"/>
              <a:gd name="connsiteX3" fmla="*/ 482583 w 965165"/>
              <a:gd name="connsiteY3" fmla="*/ 631116 h 631115"/>
              <a:gd name="connsiteX4" fmla="*/ 0 w 965165"/>
              <a:gd name="connsiteY4" fmla="*/ 315558 h 63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165" h="631115" extrusionOk="0">
                <a:moveTo>
                  <a:pt x="0" y="315558"/>
                </a:moveTo>
                <a:cubicBezTo>
                  <a:pt x="-9389" y="135489"/>
                  <a:pt x="163781" y="19621"/>
                  <a:pt x="482583" y="0"/>
                </a:cubicBezTo>
                <a:cubicBezTo>
                  <a:pt x="766993" y="3766"/>
                  <a:pt x="951030" y="141729"/>
                  <a:pt x="965166" y="315558"/>
                </a:cubicBezTo>
                <a:cubicBezTo>
                  <a:pt x="938413" y="515961"/>
                  <a:pt x="737695" y="694187"/>
                  <a:pt x="482583" y="631116"/>
                </a:cubicBezTo>
                <a:cubicBezTo>
                  <a:pt x="173482" y="607820"/>
                  <a:pt x="39399" y="508661"/>
                  <a:pt x="0" y="315558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7DF96C-92C7-BE8E-3325-A106B5F77FEA}"/>
              </a:ext>
            </a:extLst>
          </p:cNvPr>
          <p:cNvCxnSpPr>
            <a:cxnSpLocks/>
          </p:cNvCxnSpPr>
          <p:nvPr/>
        </p:nvCxnSpPr>
        <p:spPr>
          <a:xfrm flipV="1">
            <a:off x="586153" y="2148061"/>
            <a:ext cx="1341366" cy="33365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DED93A-6C0F-8804-54A1-CDE3D45C8954}"/>
              </a:ext>
            </a:extLst>
          </p:cNvPr>
          <p:cNvCxnSpPr/>
          <p:nvPr/>
        </p:nvCxnSpPr>
        <p:spPr>
          <a:xfrm flipV="1">
            <a:off x="586153" y="4933950"/>
            <a:ext cx="1071116" cy="5506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87796F-0D40-BB6F-A142-41C99B67ADC4}"/>
              </a:ext>
            </a:extLst>
          </p:cNvPr>
          <p:cNvCxnSpPr>
            <a:cxnSpLocks/>
          </p:cNvCxnSpPr>
          <p:nvPr/>
        </p:nvCxnSpPr>
        <p:spPr>
          <a:xfrm flipH="1" flipV="1">
            <a:off x="4905375" y="3392504"/>
            <a:ext cx="724384" cy="19179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43E455-8762-6BBD-E29B-95A71840E216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067300" y="5346918"/>
            <a:ext cx="562459" cy="500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23803F-9959-5CEB-6BF2-8A095F2D63A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8832462" y="3289276"/>
            <a:ext cx="715120" cy="6353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71E0BA-4C23-E64D-BABF-667D19FFD6E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832462" y="3924675"/>
            <a:ext cx="837318" cy="1843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00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2D9BA-1B11-3300-37A9-D8CAFAA92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7E298-C5F2-41D5-7EA0-905A0FB025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833" y="1787976"/>
            <a:ext cx="5516183" cy="3619354"/>
          </a:xfrm>
          <a:prstGeom prst="rect">
            <a:avLst/>
          </a:prstGeom>
        </p:spPr>
      </p:pic>
      <p:pic>
        <p:nvPicPr>
          <p:cNvPr id="17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8A77A2D-96FE-84F8-31C9-9FC39A3ED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7452" y="6017407"/>
            <a:ext cx="1666848" cy="48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2C3A97-96FD-3E1A-3F03-DDC3EFBA1C51}"/>
              </a:ext>
            </a:extLst>
          </p:cNvPr>
          <p:cNvGrpSpPr/>
          <p:nvPr/>
        </p:nvGrpSpPr>
        <p:grpSpPr>
          <a:xfrm>
            <a:off x="-2" y="67138"/>
            <a:ext cx="10471383" cy="668530"/>
            <a:chOff x="-2" y="67138"/>
            <a:chExt cx="10471383" cy="66853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32EED9A-0399-63F9-7877-7DDC998DA9DD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FADA37-E545-B198-C362-93E04A21A8EC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770BC8-4DA4-75C9-F5DC-520EF758F3AC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spc="50" noProof="0" dirty="0">
                  <a:solidFill>
                    <a:srgbClr val="4285F4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Contact us</a:t>
              </a:r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3352DA5-A771-A93E-A798-056D2180F1AF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1012AC-9C91-635B-4DF7-B079477ED8C3}"/>
              </a:ext>
            </a:extLst>
          </p:cNvPr>
          <p:cNvGrpSpPr/>
          <p:nvPr/>
        </p:nvGrpSpPr>
        <p:grpSpPr>
          <a:xfrm>
            <a:off x="869376" y="1179487"/>
            <a:ext cx="5520490" cy="4954929"/>
            <a:chOff x="1155703" y="1060485"/>
            <a:chExt cx="5520490" cy="49549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A8DB21-4A67-1AC5-9193-73793D6CD8F2}"/>
                </a:ext>
              </a:extLst>
            </p:cNvPr>
            <p:cNvSpPr txBox="1"/>
            <p:nvPr/>
          </p:nvSpPr>
          <p:spPr>
            <a:xfrm>
              <a:off x="1933415" y="3085288"/>
              <a:ext cx="47427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kern="0" spc="50" noProof="0" dirty="0">
                  <a:solidFill>
                    <a:schemeClr val="bg2">
                      <a:lumMod val="2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info@spirocontrol.com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5F991B3-6054-4426-CCF9-E4F9A8F53B4D}"/>
                </a:ext>
              </a:extLst>
            </p:cNvPr>
            <p:cNvGrpSpPr/>
            <p:nvPr/>
          </p:nvGrpSpPr>
          <p:grpSpPr>
            <a:xfrm>
              <a:off x="1155703" y="1060485"/>
              <a:ext cx="4406327" cy="4954929"/>
              <a:chOff x="1155703" y="1060485"/>
              <a:chExt cx="4406327" cy="495492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AE99932-CC15-5BD5-E7E8-EDF3E96E0286}"/>
                  </a:ext>
                </a:extLst>
              </p:cNvPr>
              <p:cNvSpPr/>
              <p:nvPr/>
            </p:nvSpPr>
            <p:spPr>
              <a:xfrm>
                <a:off x="1155703" y="3858030"/>
                <a:ext cx="666057" cy="666057"/>
              </a:xfrm>
              <a:prstGeom prst="ellipse">
                <a:avLst/>
              </a:prstGeom>
              <a:solidFill>
                <a:srgbClr val="4285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noProof="0" dirty="0">
                  <a:latin typeface="Bebas Neue Bold" panose="020B0606020202050201" pitchFamily="34" charset="-94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3F189A5-F4B2-F8BE-EC6A-D62CA383220A}"/>
                  </a:ext>
                </a:extLst>
              </p:cNvPr>
              <p:cNvSpPr/>
              <p:nvPr/>
            </p:nvSpPr>
            <p:spPr>
              <a:xfrm>
                <a:off x="1155703" y="1962440"/>
                <a:ext cx="666057" cy="666057"/>
              </a:xfrm>
              <a:prstGeom prst="ellipse">
                <a:avLst/>
              </a:prstGeom>
              <a:solidFill>
                <a:srgbClr val="4285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noProof="0" dirty="0">
                  <a:latin typeface="Bebas Neue Bold" panose="020B0606020202050201" pitchFamily="34" charset="-94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A042FE2-5CC7-C95B-BF3B-FA70A88EC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6000" y="2074705"/>
                <a:ext cx="260885" cy="434808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2E0136D-12EA-14F2-7B28-0B6AB66EBC76}"/>
                  </a:ext>
                </a:extLst>
              </p:cNvPr>
              <p:cNvSpPr/>
              <p:nvPr/>
            </p:nvSpPr>
            <p:spPr>
              <a:xfrm>
                <a:off x="1155703" y="2921537"/>
                <a:ext cx="666057" cy="666057"/>
              </a:xfrm>
              <a:prstGeom prst="ellipse">
                <a:avLst/>
              </a:prstGeom>
              <a:solidFill>
                <a:srgbClr val="4285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noProof="0" dirty="0">
                  <a:latin typeface="Bebas Neue Bold" panose="020B0606020202050201" pitchFamily="34" charset="-94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C296855-A728-9011-5038-C2FFF5C42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0545" y="3129670"/>
                <a:ext cx="320520" cy="254434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880736-F8F3-A6D7-D804-66305C092F5D}"/>
                  </a:ext>
                </a:extLst>
              </p:cNvPr>
              <p:cNvSpPr txBox="1"/>
              <p:nvPr/>
            </p:nvSpPr>
            <p:spPr>
              <a:xfrm>
                <a:off x="1933415" y="2098652"/>
                <a:ext cx="27242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kern="0" spc="50" noProof="0" dirty="0">
                    <a:solidFill>
                      <a:schemeClr val="bg2">
                        <a:lumMod val="2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+44 7796 147746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AEC0EC-ED36-32FB-A9D7-8F23042385D6}"/>
                  </a:ext>
                </a:extLst>
              </p:cNvPr>
              <p:cNvSpPr txBox="1"/>
              <p:nvPr/>
            </p:nvSpPr>
            <p:spPr>
              <a:xfrm>
                <a:off x="1933415" y="3998698"/>
                <a:ext cx="36286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kern="0" spc="50" noProof="0" dirty="0">
                    <a:solidFill>
                      <a:schemeClr val="bg2">
                        <a:lumMod val="2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LinkedIn/</a:t>
                </a:r>
                <a:r>
                  <a:rPr lang="en-GB" sz="2200" b="1" kern="0" spc="50" noProof="0" dirty="0" err="1">
                    <a:solidFill>
                      <a:schemeClr val="bg2">
                        <a:lumMod val="2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SpiroControl</a:t>
                </a:r>
                <a:endParaRPr lang="en-GB" sz="2200" b="1" kern="0" spc="50" noProof="0" dirty="0">
                  <a:solidFill>
                    <a:schemeClr val="bg2">
                      <a:lumMod val="2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4F26FCC-6EE1-524C-79A0-5A346ED5FB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52"/>
              <a:stretch/>
            </p:blipFill>
            <p:spPr>
              <a:xfrm>
                <a:off x="1296285" y="3487075"/>
                <a:ext cx="660049" cy="142875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02A1B5-9AA5-49C9-C430-7A18E75D7878}"/>
                  </a:ext>
                </a:extLst>
              </p:cNvPr>
              <p:cNvSpPr txBox="1"/>
              <p:nvPr/>
            </p:nvSpPr>
            <p:spPr>
              <a:xfrm>
                <a:off x="1933415" y="4815085"/>
                <a:ext cx="36286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kern="0" spc="50" noProof="0" dirty="0">
                    <a:solidFill>
                      <a:schemeClr val="bg2">
                        <a:lumMod val="2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Thornton Science Park</a:t>
                </a:r>
              </a:p>
              <a:p>
                <a:r>
                  <a:rPr lang="en-GB" b="1" kern="0" spc="50" noProof="0" dirty="0">
                    <a:solidFill>
                      <a:schemeClr val="bg2">
                        <a:lumMod val="2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Pool Lane</a:t>
                </a:r>
              </a:p>
              <a:p>
                <a:r>
                  <a:rPr lang="en-GB" b="1" kern="0" spc="50" noProof="0" dirty="0">
                    <a:solidFill>
                      <a:schemeClr val="bg2">
                        <a:lumMod val="2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Chester, UK</a:t>
                </a:r>
              </a:p>
              <a:p>
                <a:r>
                  <a:rPr lang="en-GB" b="1" kern="0" spc="50" noProof="0" dirty="0">
                    <a:solidFill>
                      <a:schemeClr val="bg2">
                        <a:lumMod val="2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CH2 4NU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ADD3725-10AC-79DB-F95C-FEA57DBDC688}"/>
                  </a:ext>
                </a:extLst>
              </p:cNvPr>
              <p:cNvGrpSpPr/>
              <p:nvPr/>
            </p:nvGrpSpPr>
            <p:grpSpPr>
              <a:xfrm>
                <a:off x="1155703" y="4984612"/>
                <a:ext cx="666000" cy="666000"/>
                <a:chOff x="5140959" y="2695229"/>
                <a:chExt cx="1800000" cy="180000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7F1C5DB-3EBF-72B0-EB96-57E7727CCA58}"/>
                    </a:ext>
                  </a:extLst>
                </p:cNvPr>
                <p:cNvSpPr/>
                <p:nvPr/>
              </p:nvSpPr>
              <p:spPr>
                <a:xfrm>
                  <a:off x="5140959" y="2695229"/>
                  <a:ext cx="1800000" cy="1800000"/>
                </a:xfrm>
                <a:prstGeom prst="ellipse">
                  <a:avLst/>
                </a:prstGeom>
                <a:solidFill>
                  <a:srgbClr val="4285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900" noProof="0" dirty="0">
                    <a:latin typeface="Bebas Neue Bold" panose="020B0606020202050201" pitchFamily="34" charset="-94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68B6F10-62B2-0808-AA54-C4EE463039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14427" y="2942170"/>
                  <a:ext cx="1264865" cy="1147830"/>
                </a:xfrm>
                <a:custGeom>
                  <a:avLst/>
                  <a:gdLst>
                    <a:gd name="connsiteX0" fmla="*/ 713740 w 1427480"/>
                    <a:gd name="connsiteY0" fmla="*/ 0 h 1295399"/>
                    <a:gd name="connsiteX1" fmla="*/ 1056640 w 1427480"/>
                    <a:gd name="connsiteY1" fmla="*/ 370966 h 1295399"/>
                    <a:gd name="connsiteX2" fmla="*/ 1056640 w 1427480"/>
                    <a:gd name="connsiteY2" fmla="*/ 111759 h 1295399"/>
                    <a:gd name="connsiteX3" fmla="*/ 1224280 w 1427480"/>
                    <a:gd name="connsiteY3" fmla="*/ 111759 h 1295399"/>
                    <a:gd name="connsiteX4" fmla="*/ 1224280 w 1427480"/>
                    <a:gd name="connsiteY4" fmla="*/ 552327 h 1295399"/>
                    <a:gd name="connsiteX5" fmla="*/ 1427480 w 1427480"/>
                    <a:gd name="connsiteY5" fmla="*/ 772159 h 1295399"/>
                    <a:gd name="connsiteX6" fmla="*/ 1320800 w 1427480"/>
                    <a:gd name="connsiteY6" fmla="*/ 772159 h 1295399"/>
                    <a:gd name="connsiteX7" fmla="*/ 1320800 w 1427480"/>
                    <a:gd name="connsiteY7" fmla="*/ 1295399 h 1295399"/>
                    <a:gd name="connsiteX8" fmla="*/ 863600 w 1427480"/>
                    <a:gd name="connsiteY8" fmla="*/ 1295399 h 1295399"/>
                    <a:gd name="connsiteX9" fmla="*/ 863600 w 1427480"/>
                    <a:gd name="connsiteY9" fmla="*/ 990599 h 1295399"/>
                    <a:gd name="connsiteX10" fmla="*/ 594360 w 1427480"/>
                    <a:gd name="connsiteY10" fmla="*/ 990599 h 1295399"/>
                    <a:gd name="connsiteX11" fmla="*/ 594360 w 1427480"/>
                    <a:gd name="connsiteY11" fmla="*/ 1295399 h 1295399"/>
                    <a:gd name="connsiteX12" fmla="*/ 137160 w 1427480"/>
                    <a:gd name="connsiteY12" fmla="*/ 1295399 h 1295399"/>
                    <a:gd name="connsiteX13" fmla="*/ 137160 w 1427480"/>
                    <a:gd name="connsiteY13" fmla="*/ 772159 h 1295399"/>
                    <a:gd name="connsiteX14" fmla="*/ 0 w 1427480"/>
                    <a:gd name="connsiteY14" fmla="*/ 772159 h 129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27480" h="1295399">
                      <a:moveTo>
                        <a:pt x="713740" y="0"/>
                      </a:moveTo>
                      <a:lnTo>
                        <a:pt x="1056640" y="370966"/>
                      </a:lnTo>
                      <a:lnTo>
                        <a:pt x="1056640" y="111759"/>
                      </a:lnTo>
                      <a:lnTo>
                        <a:pt x="1224280" y="111759"/>
                      </a:lnTo>
                      <a:lnTo>
                        <a:pt x="1224280" y="552327"/>
                      </a:lnTo>
                      <a:lnTo>
                        <a:pt x="1427480" y="772159"/>
                      </a:lnTo>
                      <a:lnTo>
                        <a:pt x="1320800" y="772159"/>
                      </a:lnTo>
                      <a:lnTo>
                        <a:pt x="1320800" y="1295399"/>
                      </a:lnTo>
                      <a:lnTo>
                        <a:pt x="863600" y="1295399"/>
                      </a:lnTo>
                      <a:lnTo>
                        <a:pt x="863600" y="990599"/>
                      </a:lnTo>
                      <a:lnTo>
                        <a:pt x="594360" y="990599"/>
                      </a:lnTo>
                      <a:lnTo>
                        <a:pt x="594360" y="1295399"/>
                      </a:lnTo>
                      <a:lnTo>
                        <a:pt x="137160" y="1295399"/>
                      </a:lnTo>
                      <a:lnTo>
                        <a:pt x="137160" y="772159"/>
                      </a:lnTo>
                      <a:lnTo>
                        <a:pt x="0" y="7721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 noProof="0" dirty="0"/>
                </a:p>
              </p:txBody>
            </p:sp>
          </p:grpSp>
          <p:pic>
            <p:nvPicPr>
              <p:cNvPr id="6148" name="Picture 4">
                <a:extLst>
                  <a:ext uri="{FF2B5EF4-FFF2-40B4-BE49-F238E27FC236}">
                    <a16:creationId xmlns:a16="http://schemas.microsoft.com/office/drawing/2014/main" id="{A5E35109-5F0A-5033-BE5F-114730B728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5703" y="1060485"/>
                <a:ext cx="666000" cy="66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EA57D49-2621-642C-BE99-F01B7C07F042}"/>
                  </a:ext>
                </a:extLst>
              </p:cNvPr>
              <p:cNvSpPr txBox="1"/>
              <p:nvPr/>
            </p:nvSpPr>
            <p:spPr>
              <a:xfrm>
                <a:off x="1967067" y="1178041"/>
                <a:ext cx="33068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kern="0" spc="50" noProof="0" dirty="0">
                    <a:solidFill>
                      <a:schemeClr val="bg2">
                        <a:lumMod val="2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www.spirocontrol.com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3799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223B6-4AEE-E6D0-4AB1-9C9263FB3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013ABB-52D8-4A82-F53B-3F270FF7EB34}"/>
              </a:ext>
            </a:extLst>
          </p:cNvPr>
          <p:cNvSpPr txBox="1"/>
          <p:nvPr/>
        </p:nvSpPr>
        <p:spPr>
          <a:xfrm>
            <a:off x="586153" y="1184458"/>
            <a:ext cx="108438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rgbClr val="4285F4"/>
                </a:solidFill>
              </a:rPr>
              <a:t>M Darby, M Nikolaou, J Jones, D Nicholson. RTO: an overview and assessment of current practice. J. Process Control 21 (6), (2011).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rgbClr val="4285F4"/>
                </a:solidFill>
              </a:rPr>
              <a:t>P. </a:t>
            </a:r>
            <a:r>
              <a:rPr lang="en-GB" sz="1600" noProof="0" dirty="0" err="1">
                <a:solidFill>
                  <a:srgbClr val="4285F4"/>
                </a:solidFill>
              </a:rPr>
              <a:t>Delou</a:t>
            </a:r>
            <a:r>
              <a:rPr lang="en-GB" sz="1600" noProof="0" dirty="0">
                <a:solidFill>
                  <a:srgbClr val="4285F4"/>
                </a:solidFill>
              </a:rPr>
              <a:t>, R. Curvelo, M.B. de Souza, A.R. Secchi. Steady-state real-time optimization using transient measurements in the absence of a dynamic mechanistic model: A framework of HRTO integrated with adaptive self-optimizing IHMPC. J. Process Control 106 (2021).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rgbClr val="4285F4"/>
                </a:solidFill>
              </a:rPr>
              <a:t>P. </a:t>
            </a:r>
            <a:r>
              <a:rPr lang="en-GB" sz="1600" noProof="0" dirty="0" err="1">
                <a:solidFill>
                  <a:srgbClr val="4285F4"/>
                </a:solidFill>
              </a:rPr>
              <a:t>Delou</a:t>
            </a:r>
            <a:r>
              <a:rPr lang="en-GB" sz="1600" noProof="0" dirty="0">
                <a:solidFill>
                  <a:srgbClr val="4285F4"/>
                </a:solidFill>
              </a:rPr>
              <a:t>, J. Matias, J </a:t>
            </a:r>
            <a:r>
              <a:rPr lang="en-GB" sz="1600" noProof="0" dirty="0" err="1">
                <a:solidFill>
                  <a:srgbClr val="4285F4"/>
                </a:solidFill>
              </a:rPr>
              <a:t>Jäschke</a:t>
            </a:r>
            <a:r>
              <a:rPr lang="en-GB" sz="1600" noProof="0" dirty="0">
                <a:solidFill>
                  <a:srgbClr val="4285F4"/>
                </a:solidFill>
              </a:rPr>
              <a:t> , M.B. de Souza. Steady-state real-time optimization using transient measurements and approximated Hammerstein dynamic model: A proof of concept in an experimental rig. J. Process Control 132 (2023).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rgbClr val="4285F4"/>
                </a:solidFill>
              </a:rPr>
              <a:t>J. Hedengren, A. Eaton. Overview of estimation methods for industrial dynamic systems. Optimization and Engineering 18 (1), (2017).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rgbClr val="4285F4"/>
                </a:solidFill>
              </a:rPr>
              <a:t>D. Krishnamoorthy, B. Foss, S. </a:t>
            </a:r>
            <a:r>
              <a:rPr lang="en-GB" sz="1600" noProof="0" dirty="0" err="1">
                <a:solidFill>
                  <a:srgbClr val="4285F4"/>
                </a:solidFill>
              </a:rPr>
              <a:t>Skogestad</a:t>
            </a:r>
            <a:r>
              <a:rPr lang="en-GB" sz="1600" noProof="0" dirty="0">
                <a:solidFill>
                  <a:srgbClr val="4285F4"/>
                </a:solidFill>
              </a:rPr>
              <a:t>. Steady-state real-time optimization using transient measurements. Comput. Chem. Eng. 115 (2018).</a:t>
            </a:r>
          </a:p>
          <a:p>
            <a:endParaRPr lang="en-GB" sz="1600" noProof="0" dirty="0">
              <a:solidFill>
                <a:srgbClr val="4285F4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CFD4C9-83FF-78D4-A784-58A4B58E7D06}"/>
              </a:ext>
            </a:extLst>
          </p:cNvPr>
          <p:cNvGrpSpPr/>
          <p:nvPr/>
        </p:nvGrpSpPr>
        <p:grpSpPr>
          <a:xfrm>
            <a:off x="-2" y="67138"/>
            <a:ext cx="10471383" cy="668530"/>
            <a:chOff x="-2" y="67138"/>
            <a:chExt cx="10471383" cy="66853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5DA4F9-B638-584E-AA26-4C85CCEE77A8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FF1A2F0-7D7C-AFE1-E38A-6EDA5FD4B1E8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207AFC-BD5C-B2DE-1569-A58F6F7D7BC3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noProof="0" dirty="0">
                  <a:solidFill>
                    <a:srgbClr val="4285F4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References</a:t>
              </a:r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B837C9-A5EB-DA82-1A4B-ECC83AA188AE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  <p:pic>
        <p:nvPicPr>
          <p:cNvPr id="12" name="Picture 1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F05C9FA-4839-8C5B-4C36-F3DB47CA6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3999" y="197565"/>
            <a:ext cx="1223179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2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29FE4-49E7-C63D-AF6C-CD5BCD99D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401EFB-7E19-EA84-2DDA-444F5AA29DD2}"/>
              </a:ext>
            </a:extLst>
          </p:cNvPr>
          <p:cNvGrpSpPr/>
          <p:nvPr/>
        </p:nvGrpSpPr>
        <p:grpSpPr>
          <a:xfrm>
            <a:off x="-2" y="67138"/>
            <a:ext cx="10471383" cy="668530"/>
            <a:chOff x="-2" y="67138"/>
            <a:chExt cx="10471383" cy="6685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BEBA9DD-EF13-B4A9-F7E6-86B04AABD006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736B479-71FE-D146-D2CD-74047440E939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08E356-7B6E-2DC3-B4A2-A830FC7F459A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spc="50" noProof="0" dirty="0">
                  <a:solidFill>
                    <a:srgbClr val="4285F4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Spiro Team</a:t>
              </a:r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3A804A-DE6E-2FB7-9074-B6492D829C3D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  <p:pic>
        <p:nvPicPr>
          <p:cNvPr id="9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9043529-27F3-C7D8-9433-9E33B3E85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4000" y="6264000"/>
            <a:ext cx="1223179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DEA150-4C6B-54DC-D4F3-A2DB3478DD3C}"/>
              </a:ext>
            </a:extLst>
          </p:cNvPr>
          <p:cNvSpPr/>
          <p:nvPr/>
        </p:nvSpPr>
        <p:spPr>
          <a:xfrm>
            <a:off x="586153" y="1045865"/>
            <a:ext cx="10723883" cy="4823533"/>
          </a:xfrm>
          <a:prstGeom prst="rect">
            <a:avLst/>
          </a:prstGeom>
          <a:noFill/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3F7D5C-90E3-2ED9-E490-49A00C5885DF}"/>
              </a:ext>
            </a:extLst>
          </p:cNvPr>
          <p:cNvSpPr/>
          <p:nvPr/>
        </p:nvSpPr>
        <p:spPr>
          <a:xfrm>
            <a:off x="1048433" y="1977860"/>
            <a:ext cx="785401" cy="78540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E88F95-D2BC-F3D9-2A8A-88BB28AAFEA1}"/>
              </a:ext>
            </a:extLst>
          </p:cNvPr>
          <p:cNvSpPr/>
          <p:nvPr/>
        </p:nvSpPr>
        <p:spPr>
          <a:xfrm>
            <a:off x="2268906" y="1693491"/>
            <a:ext cx="3470841" cy="1354139"/>
          </a:xfrm>
          <a:custGeom>
            <a:avLst/>
            <a:gdLst>
              <a:gd name="connsiteX0" fmla="*/ 0 w 3470841"/>
              <a:gd name="connsiteY0" fmla="*/ 0 h 1354139"/>
              <a:gd name="connsiteX1" fmla="*/ 3470841 w 3470841"/>
              <a:gd name="connsiteY1" fmla="*/ 0 h 1354139"/>
              <a:gd name="connsiteX2" fmla="*/ 3470841 w 3470841"/>
              <a:gd name="connsiteY2" fmla="*/ 1354139 h 1354139"/>
              <a:gd name="connsiteX3" fmla="*/ 0 w 3470841"/>
              <a:gd name="connsiteY3" fmla="*/ 1354139 h 1354139"/>
              <a:gd name="connsiteX4" fmla="*/ 0 w 3470841"/>
              <a:gd name="connsiteY4" fmla="*/ 0 h 135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841" h="1354139">
                <a:moveTo>
                  <a:pt x="0" y="0"/>
                </a:moveTo>
                <a:lnTo>
                  <a:pt x="3470841" y="0"/>
                </a:lnTo>
                <a:lnTo>
                  <a:pt x="3470841" y="1354139"/>
                </a:lnTo>
                <a:lnTo>
                  <a:pt x="0" y="1354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just" defTabSz="622300">
              <a:spcBef>
                <a:spcPct val="0"/>
              </a:spcBef>
              <a:spcAft>
                <a:spcPct val="35000"/>
              </a:spcAft>
            </a:pPr>
            <a:r>
              <a:rPr lang="en-GB" sz="1400" kern="1200" noProof="0" dirty="0"/>
              <a:t>The Managing Director and founder of Spiro, </a:t>
            </a:r>
            <a:r>
              <a:rPr lang="en-GB" sz="1400" noProof="0" dirty="0"/>
              <a:t>with 35 years of experience in APC and optimisation, has led over 40 APC projects and developed several commercial software products, including</a:t>
            </a:r>
            <a:r>
              <a:rPr lang="en-GB" sz="1400" kern="1200" noProof="0" dirty="0"/>
              <a:t> APC, model identification, PID tuning, and RTO.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29FE6-F16A-E1F3-19AA-B50E613D20B9}"/>
              </a:ext>
            </a:extLst>
          </p:cNvPr>
          <p:cNvSpPr/>
          <p:nvPr/>
        </p:nvSpPr>
        <p:spPr>
          <a:xfrm>
            <a:off x="6580281" y="1977860"/>
            <a:ext cx="785401" cy="78540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F372104-6FED-D295-DADB-B2E750693671}"/>
              </a:ext>
            </a:extLst>
          </p:cNvPr>
          <p:cNvSpPr/>
          <p:nvPr/>
        </p:nvSpPr>
        <p:spPr>
          <a:xfrm>
            <a:off x="2418363" y="3869810"/>
            <a:ext cx="3191900" cy="1354139"/>
          </a:xfrm>
          <a:custGeom>
            <a:avLst/>
            <a:gdLst>
              <a:gd name="connsiteX0" fmla="*/ 0 w 3191900"/>
              <a:gd name="connsiteY0" fmla="*/ 0 h 1354139"/>
              <a:gd name="connsiteX1" fmla="*/ 3191900 w 3191900"/>
              <a:gd name="connsiteY1" fmla="*/ 0 h 1354139"/>
              <a:gd name="connsiteX2" fmla="*/ 3191900 w 3191900"/>
              <a:gd name="connsiteY2" fmla="*/ 1354139 h 1354139"/>
              <a:gd name="connsiteX3" fmla="*/ 0 w 3191900"/>
              <a:gd name="connsiteY3" fmla="*/ 1354139 h 1354139"/>
              <a:gd name="connsiteX4" fmla="*/ 0 w 3191900"/>
              <a:gd name="connsiteY4" fmla="*/ 0 h 135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900" h="1354139">
                <a:moveTo>
                  <a:pt x="0" y="0"/>
                </a:moveTo>
                <a:lnTo>
                  <a:pt x="3191900" y="0"/>
                </a:lnTo>
                <a:lnTo>
                  <a:pt x="3191900" y="1354139"/>
                </a:lnTo>
                <a:lnTo>
                  <a:pt x="0" y="1354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just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noProof="0" dirty="0"/>
              <a:t>Process modelling and control specialist with extensive commercial software development expertise and a deep understanding of linear algebra and control theory. Shabroz is an IIT graduate and is the principal architect behind Spiro’s products.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FB49CA-3262-9504-E710-E6BFF5D0C4B8}"/>
              </a:ext>
            </a:extLst>
          </p:cNvPr>
          <p:cNvSpPr/>
          <p:nvPr/>
        </p:nvSpPr>
        <p:spPr>
          <a:xfrm>
            <a:off x="1048433" y="4152001"/>
            <a:ext cx="785401" cy="78540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3002127-9A01-35EE-4562-B136E221717A}"/>
              </a:ext>
            </a:extLst>
          </p:cNvPr>
          <p:cNvSpPr/>
          <p:nvPr/>
        </p:nvSpPr>
        <p:spPr>
          <a:xfrm>
            <a:off x="7694451" y="1689105"/>
            <a:ext cx="3191900" cy="1354139"/>
          </a:xfrm>
          <a:custGeom>
            <a:avLst/>
            <a:gdLst>
              <a:gd name="connsiteX0" fmla="*/ 0 w 3191900"/>
              <a:gd name="connsiteY0" fmla="*/ 0 h 1354139"/>
              <a:gd name="connsiteX1" fmla="*/ 3191900 w 3191900"/>
              <a:gd name="connsiteY1" fmla="*/ 0 h 1354139"/>
              <a:gd name="connsiteX2" fmla="*/ 3191900 w 3191900"/>
              <a:gd name="connsiteY2" fmla="*/ 1354139 h 1354139"/>
              <a:gd name="connsiteX3" fmla="*/ 0 w 3191900"/>
              <a:gd name="connsiteY3" fmla="*/ 1354139 h 1354139"/>
              <a:gd name="connsiteX4" fmla="*/ 0 w 3191900"/>
              <a:gd name="connsiteY4" fmla="*/ 0 h 135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900" h="1354139">
                <a:moveTo>
                  <a:pt x="0" y="0"/>
                </a:moveTo>
                <a:lnTo>
                  <a:pt x="3191900" y="0"/>
                </a:lnTo>
                <a:lnTo>
                  <a:pt x="3191900" y="1354139"/>
                </a:lnTo>
                <a:lnTo>
                  <a:pt x="0" y="1354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just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noProof="0" dirty="0"/>
              <a:t>Senior Consultant with five decades of experience in industrial process control and optimisation, and a recognised authority in ethylene process APC. Along with Dr Thorpe, Doug was a co-founder of Aptitude, a technology startup sold to IPCOS.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790580-4AD8-FA34-4FD3-E0802D831723}"/>
              </a:ext>
            </a:extLst>
          </p:cNvPr>
          <p:cNvSpPr/>
          <p:nvPr/>
        </p:nvSpPr>
        <p:spPr>
          <a:xfrm>
            <a:off x="6440811" y="4152001"/>
            <a:ext cx="785401" cy="78540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6EC4D56-5C7C-53B3-C58F-207F50359C7D}"/>
              </a:ext>
            </a:extLst>
          </p:cNvPr>
          <p:cNvSpPr/>
          <p:nvPr/>
        </p:nvSpPr>
        <p:spPr>
          <a:xfrm>
            <a:off x="7829066" y="3877828"/>
            <a:ext cx="3134574" cy="1354139"/>
          </a:xfrm>
          <a:custGeom>
            <a:avLst/>
            <a:gdLst>
              <a:gd name="connsiteX0" fmla="*/ 0 w 3134574"/>
              <a:gd name="connsiteY0" fmla="*/ 0 h 1354139"/>
              <a:gd name="connsiteX1" fmla="*/ 3134574 w 3134574"/>
              <a:gd name="connsiteY1" fmla="*/ 0 h 1354139"/>
              <a:gd name="connsiteX2" fmla="*/ 3134574 w 3134574"/>
              <a:gd name="connsiteY2" fmla="*/ 1354139 h 1354139"/>
              <a:gd name="connsiteX3" fmla="*/ 0 w 3134574"/>
              <a:gd name="connsiteY3" fmla="*/ 1354139 h 1354139"/>
              <a:gd name="connsiteX4" fmla="*/ 0 w 3134574"/>
              <a:gd name="connsiteY4" fmla="*/ 0 h 135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4574" h="1354139">
                <a:moveTo>
                  <a:pt x="0" y="0"/>
                </a:moveTo>
                <a:lnTo>
                  <a:pt x="3134574" y="0"/>
                </a:lnTo>
                <a:lnTo>
                  <a:pt x="3134574" y="1354139"/>
                </a:lnTo>
                <a:lnTo>
                  <a:pt x="0" y="1354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noProof="0" dirty="0"/>
              <a:t>Chemical Engineer with 20 years of experience in APC and optimisation across refining and petrochemicals, including more than 10 dynamic optimisation projects.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CB2AE1-688E-4DE3-2076-3A5EE7E9F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71" y="3982216"/>
            <a:ext cx="987552" cy="1151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3DA85B-3A60-3382-3443-2637AB16F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224" y="3969425"/>
            <a:ext cx="1000506" cy="1177066"/>
          </a:xfrm>
          <a:prstGeom prst="rect">
            <a:avLst/>
          </a:prstGeom>
        </p:spPr>
      </p:pic>
      <p:pic>
        <p:nvPicPr>
          <p:cNvPr id="22" name="Picture 21" descr="A person with glasses and a beard&#10;&#10;AI-generated content may be incorrect.">
            <a:extLst>
              <a:ext uri="{FF2B5EF4-FFF2-40B4-BE49-F238E27FC236}">
                <a16:creationId xmlns:a16="http://schemas.microsoft.com/office/drawing/2014/main" id="{2E5093A8-508A-7A25-0B6B-4D24752AB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664" y="1739159"/>
            <a:ext cx="1073658" cy="12540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6D50F2-FD3C-4480-7836-BD20AE6B0C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97" y="1739158"/>
            <a:ext cx="1075500" cy="12540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70FD22E-C9B6-23AA-CF7D-635515CDE163}"/>
              </a:ext>
            </a:extLst>
          </p:cNvPr>
          <p:cNvSpPr txBox="1"/>
          <p:nvPr/>
        </p:nvSpPr>
        <p:spPr>
          <a:xfrm>
            <a:off x="844749" y="3111976"/>
            <a:ext cx="217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1" noProof="0" dirty="0"/>
              <a:t>Dr Patrick Thorpe</a:t>
            </a:r>
            <a:r>
              <a:rPr lang="en-GB" sz="1800" noProof="0" dirty="0"/>
              <a:t> </a:t>
            </a:r>
            <a:endParaRPr lang="en-GB" noProof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92DC2A-9E35-F269-2A02-D401F2F71BA2}"/>
              </a:ext>
            </a:extLst>
          </p:cNvPr>
          <p:cNvSpPr txBox="1"/>
          <p:nvPr/>
        </p:nvSpPr>
        <p:spPr>
          <a:xfrm>
            <a:off x="6263001" y="3111976"/>
            <a:ext cx="217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b="1" noProof="0" dirty="0"/>
              <a:t>Doug Nicholson</a:t>
            </a:r>
            <a:endParaRPr lang="en-GB" noProof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2DABE3-AB0B-A879-2468-02E3FE6AF4DC}"/>
              </a:ext>
            </a:extLst>
          </p:cNvPr>
          <p:cNvSpPr txBox="1"/>
          <p:nvPr/>
        </p:nvSpPr>
        <p:spPr>
          <a:xfrm>
            <a:off x="844749" y="5317451"/>
            <a:ext cx="217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1" noProof="0" dirty="0"/>
              <a:t>Shabroz Gill</a:t>
            </a:r>
            <a:endParaRPr lang="en-GB" noProof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082044-C24D-3159-6358-97B9836FF6BB}"/>
              </a:ext>
            </a:extLst>
          </p:cNvPr>
          <p:cNvSpPr txBox="1"/>
          <p:nvPr/>
        </p:nvSpPr>
        <p:spPr>
          <a:xfrm>
            <a:off x="6263001" y="5317451"/>
            <a:ext cx="217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1" noProof="0" dirty="0"/>
              <a:t>Dario Ferraro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152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4CB760-8189-75D9-D35C-E93AB394EE3D}"/>
              </a:ext>
            </a:extLst>
          </p:cNvPr>
          <p:cNvSpPr txBox="1"/>
          <p:nvPr/>
        </p:nvSpPr>
        <p:spPr>
          <a:xfrm>
            <a:off x="674076" y="913886"/>
            <a:ext cx="10843848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en-GB" sz="2000" b="1" noProof="0" dirty="0">
                <a:solidFill>
                  <a:srgbClr val="4285F4"/>
                </a:solidFill>
              </a:rPr>
              <a:t>Definition: </a:t>
            </a:r>
            <a:r>
              <a:rPr lang="en-GB" sz="2000" noProof="0" dirty="0">
                <a:solidFill>
                  <a:srgbClr val="4285F4"/>
                </a:solidFill>
              </a:rPr>
              <a:t>Real-Time Optimisation (RTO) combines a calibrated process model with an optimiser to continuously drive a process to the best feasible operating point. A well-designed and well-maintained RTO can achieve significant benefits.*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GB" sz="2000" b="1" noProof="0" dirty="0">
                <a:solidFill>
                  <a:srgbClr val="4285F4"/>
                </a:solidFill>
              </a:rPr>
              <a:t>For an RTO project to justify the investment, it should: 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4285F4"/>
                </a:solidFill>
              </a:rPr>
              <a:t>Increase operating margins and achieve a quick return on investment.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4285F4"/>
                </a:solidFill>
              </a:rPr>
              <a:t>Deliver capabilities beyond what linear model predictive control can achieve. 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en-GB" sz="2000" b="1" noProof="0" dirty="0">
                <a:solidFill>
                  <a:srgbClr val="4285F4"/>
                </a:solidFill>
              </a:rPr>
              <a:t>But RTO can be: 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4285F4"/>
                </a:solidFill>
              </a:rPr>
              <a:t>Complex and costly to build, implement, and maintain.*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4285F4"/>
                </a:solidFill>
              </a:rPr>
              <a:t>Vulnerable to downtime and low availability.</a:t>
            </a:r>
          </a:p>
          <a:p>
            <a:pPr fontAlgn="base">
              <a:spcBef>
                <a:spcPts val="1200"/>
              </a:spcBef>
              <a:spcAft>
                <a:spcPts val="300"/>
              </a:spcAft>
            </a:pPr>
            <a:r>
              <a:rPr lang="en-GB" sz="2000" b="1" noProof="0" dirty="0">
                <a:solidFill>
                  <a:srgbClr val="4285F4"/>
                </a:solidFill>
              </a:rPr>
              <a:t>Requirement – to develop an RTO solution that achieves the same benefits but with: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4285F4"/>
                </a:solidFill>
              </a:rPr>
              <a:t>Reduced cost.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4285F4"/>
                </a:solidFill>
              </a:rPr>
              <a:t>Simplified maintenance.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4285F4"/>
                </a:solidFill>
              </a:rPr>
              <a:t>High availability.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4285F4"/>
                </a:solidFill>
              </a:rPr>
              <a:t>Support for multiple use cases (open-loop and closed-loop RTO, ad-hoc optimisation and what-if studies).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961449-1F92-A81A-0B21-1571691027DE}"/>
              </a:ext>
            </a:extLst>
          </p:cNvPr>
          <p:cNvGrpSpPr/>
          <p:nvPr/>
        </p:nvGrpSpPr>
        <p:grpSpPr>
          <a:xfrm>
            <a:off x="-2" y="67138"/>
            <a:ext cx="10471383" cy="668530"/>
            <a:chOff x="-2" y="67138"/>
            <a:chExt cx="10471383" cy="66853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21C9C62-2BA7-C351-049B-79AA00030CA5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3E22DF-F6A4-62EE-FD6D-5A5A555EAD07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5E40FB-DE6B-12CA-CE92-B5C93EDC01E6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noProof="0" dirty="0">
                  <a:solidFill>
                    <a:srgbClr val="4285F4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Real Time Optimisation (RTO) Requirements</a:t>
              </a:r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D29295-8828-8775-F03F-49D86676B49B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  <p:pic>
        <p:nvPicPr>
          <p:cNvPr id="12" name="Picture 1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BCEC0FE-726C-616B-30D0-E9284665D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3499" y="6174341"/>
            <a:ext cx="1223179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9B5BB3-14B5-F062-434A-7838918A6BB5}"/>
              </a:ext>
            </a:extLst>
          </p:cNvPr>
          <p:cNvSpPr txBox="1"/>
          <p:nvPr/>
        </p:nvSpPr>
        <p:spPr>
          <a:xfrm>
            <a:off x="91453" y="6462555"/>
            <a:ext cx="2497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rgbClr val="4285F4"/>
                </a:solidFill>
              </a:rPr>
              <a:t>*Reference: Darby et al., 2011</a:t>
            </a:r>
          </a:p>
        </p:txBody>
      </p:sp>
    </p:spTree>
    <p:extLst>
      <p:ext uri="{BB962C8B-B14F-4D97-AF65-F5344CB8AC3E}">
        <p14:creationId xmlns:p14="http://schemas.microsoft.com/office/powerpoint/2010/main" val="415952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C4A05-26AA-0172-90A7-82BC6A48C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C6680F18-8C82-777C-4C60-AF6FB7EC9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069427"/>
              </p:ext>
            </p:extLst>
          </p:nvPr>
        </p:nvGraphicFramePr>
        <p:xfrm>
          <a:off x="361952" y="870250"/>
          <a:ext cx="11468096" cy="588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5022">
                  <a:extLst>
                    <a:ext uri="{9D8B030D-6E8A-4147-A177-3AD203B41FA5}">
                      <a16:colId xmlns:a16="http://schemas.microsoft.com/office/drawing/2014/main" val="4143976287"/>
                    </a:ext>
                  </a:extLst>
                </a:gridCol>
                <a:gridCol w="4115022">
                  <a:extLst>
                    <a:ext uri="{9D8B030D-6E8A-4147-A177-3AD203B41FA5}">
                      <a16:colId xmlns:a16="http://schemas.microsoft.com/office/drawing/2014/main" val="1288065445"/>
                    </a:ext>
                  </a:extLst>
                </a:gridCol>
                <a:gridCol w="3238052">
                  <a:extLst>
                    <a:ext uri="{9D8B030D-6E8A-4147-A177-3AD203B41FA5}">
                      <a16:colId xmlns:a16="http://schemas.microsoft.com/office/drawing/2014/main" val="1753508454"/>
                    </a:ext>
                  </a:extLst>
                </a:gridCol>
              </a:tblGrid>
              <a:tr h="252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noProof="0" dirty="0">
                          <a:solidFill>
                            <a:srgbClr val="4285F4"/>
                          </a:solidFill>
                          <a:latin typeface="+mn-lt"/>
                        </a:rPr>
                        <a:t>Sequential Modular Simulation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9362"/>
                  </a:ext>
                </a:extLst>
              </a:tr>
              <a:tr h="16560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rgbClr val="4285F4"/>
                          </a:solidFill>
                          <a:latin typeface="+mn-lt"/>
                        </a:rPr>
                        <a:t>Solves each flowsheet block in sequence.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4285F4"/>
                          </a:solidFill>
                          <a:latin typeface="+mn-lt"/>
                        </a:rPr>
                        <a:t>Flowsheets can be prototyped and run relatively quickly.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285F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Good diagnostics, easy to isolate errors.</a:t>
                      </a:r>
                      <a:endParaRPr lang="en-GB" sz="1400" noProof="0" dirty="0">
                        <a:solidFill>
                          <a:srgbClr val="4285F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noProof="0" dirty="0">
                          <a:solidFill>
                            <a:srgbClr val="4285F4"/>
                          </a:solidFill>
                          <a:latin typeface="+mn-lt"/>
                          <a:ea typeface="+mn-ea"/>
                          <a:cs typeface="+mn-cs"/>
                        </a:rPr>
                        <a:t>The model input-output structure is fixed by the design and use case.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rgbClr val="4285F4"/>
                          </a:solidFill>
                          <a:latin typeface="+mn-lt"/>
                        </a:rPr>
                        <a:t>Optimisation solutions may take a long time to converge.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rgbClr val="4285F4"/>
                          </a:solidFill>
                          <a:latin typeface="+mn-lt"/>
                        </a:rPr>
                        <a:t>Recycle streams and design specifications are solved iteratively.</a:t>
                      </a:r>
                      <a:endParaRPr lang="en-GB" sz="1400" kern="1200" noProof="0" dirty="0">
                        <a:solidFill>
                          <a:srgbClr val="4285F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72139"/>
                  </a:ext>
                </a:extLst>
              </a:tr>
              <a:tr h="252000">
                <a:tc gridSpan="3">
                  <a:txBody>
                    <a:bodyPr/>
                    <a:lstStyle/>
                    <a:p>
                      <a:r>
                        <a:rPr lang="en-GB" sz="1400" b="1" noProof="0" dirty="0">
                          <a:solidFill>
                            <a:srgbClr val="4285F4"/>
                          </a:solidFill>
                          <a:latin typeface="+mn-lt"/>
                        </a:rPr>
                        <a:t>Equation Oriented Simulation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759457"/>
                  </a:ext>
                </a:extLst>
              </a:tr>
              <a:tr h="1656000"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noProof="0" dirty="0">
                          <a:solidFill>
                            <a:srgbClr val="4285F4"/>
                          </a:solidFill>
                          <a:latin typeface="+mn-lt"/>
                          <a:ea typeface="+mn-ea"/>
                          <a:cs typeface="+mn-cs"/>
                        </a:rPr>
                        <a:t>Collects all model equations and solves them simultaneously.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noProof="0" dirty="0">
                          <a:solidFill>
                            <a:srgbClr val="4285F4"/>
                          </a:solidFill>
                          <a:latin typeface="+mn-lt"/>
                          <a:ea typeface="+mn-ea"/>
                          <a:cs typeface="+mn-cs"/>
                        </a:rPr>
                        <a:t>The model input-output structure can be easily modified according to context.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rgbClr val="4285F4"/>
                          </a:solidFill>
                          <a:latin typeface="+mn-lt"/>
                          <a:ea typeface="+mn-ea"/>
                          <a:cs typeface="+mn-cs"/>
                        </a:rPr>
                        <a:t>Optimisation solutions can run quickly on a converged model.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noProof="0" dirty="0">
                          <a:solidFill>
                            <a:srgbClr val="4285F4"/>
                          </a:solidFill>
                          <a:latin typeface="+mn-lt"/>
                          <a:ea typeface="+mn-ea"/>
                          <a:cs typeface="+mn-cs"/>
                        </a:rPr>
                        <a:t>Higher model-building effort and skills needed.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noProof="0" dirty="0">
                          <a:solidFill>
                            <a:srgbClr val="4285F4"/>
                          </a:solidFill>
                          <a:latin typeface="+mn-lt"/>
                          <a:ea typeface="+mn-ea"/>
                          <a:cs typeface="+mn-cs"/>
                        </a:rPr>
                        <a:t>Diagnostics and debugging can be difficult. 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noProof="0" dirty="0">
                          <a:solidFill>
                            <a:srgbClr val="4285F4"/>
                          </a:solidFill>
                          <a:latin typeface="+mn-lt"/>
                          <a:ea typeface="+mn-ea"/>
                          <a:cs typeface="+mn-cs"/>
                        </a:rPr>
                        <a:t>Solutions are sensitive to initial conditions and scaling.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rgbClr val="4285F4"/>
                          </a:solidFill>
                        </a:rPr>
                        <a:t>Requires a robust nonlinear solver.</a:t>
                      </a:r>
                      <a:endParaRPr lang="en-GB" sz="1400" kern="1200" noProof="0" dirty="0">
                        <a:solidFill>
                          <a:srgbClr val="4285F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noProof="0" dirty="0">
                        <a:solidFill>
                          <a:srgbClr val="4285F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251628"/>
                  </a:ext>
                </a:extLst>
              </a:tr>
              <a:tr h="252000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 noProof="0" dirty="0">
                          <a:solidFill>
                            <a:srgbClr val="4285F4"/>
                          </a:solidFill>
                          <a:latin typeface="+mn-lt"/>
                          <a:ea typeface="+mn-ea"/>
                          <a:cs typeface="+mn-cs"/>
                        </a:rPr>
                        <a:t>AI Surrogate Models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003009"/>
                  </a:ext>
                </a:extLst>
              </a:tr>
              <a:tr h="1656000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00" noProof="0" dirty="0">
                          <a:solidFill>
                            <a:srgbClr val="4285F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Fast execution once the model is trained.  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00" noProof="0" dirty="0">
                          <a:solidFill>
                            <a:srgbClr val="4285F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Captures complex non-linearities.  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400" kern="100" noProof="0" dirty="0">
                          <a:solidFill>
                            <a:srgbClr val="4285F4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Models can be differentiable and support gradient-based optimisation.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base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noProof="0" dirty="0">
                          <a:solidFill>
                            <a:srgbClr val="4285F4"/>
                          </a:solidFill>
                          <a:latin typeface="+mn-lt"/>
                          <a:ea typeface="+mn-ea"/>
                          <a:cs typeface="+mn-cs"/>
                        </a:rPr>
                        <a:t>Poor extrapolation outside the training set.</a:t>
                      </a:r>
                    </a:p>
                    <a:p>
                      <a:pPr marL="285750" indent="-285750" algn="l" defTabSz="914400" rtl="0" eaLnBrk="1" fontAlgn="base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noProof="0" dirty="0">
                          <a:solidFill>
                            <a:srgbClr val="4285F4"/>
                          </a:solidFill>
                          <a:latin typeface="+mn-lt"/>
                          <a:ea typeface="+mn-ea"/>
                          <a:cs typeface="+mn-cs"/>
                        </a:rPr>
                        <a:t>Hard to enforce balance constraints.</a:t>
                      </a:r>
                    </a:p>
                    <a:p>
                      <a:pPr marL="285750" indent="-285750" algn="l" defTabSz="914400" rtl="0" eaLnBrk="1" fontAlgn="base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noProof="0" dirty="0">
                          <a:solidFill>
                            <a:srgbClr val="4285F4"/>
                          </a:solidFill>
                          <a:latin typeface="+mn-lt"/>
                          <a:ea typeface="+mn-ea"/>
                          <a:cs typeface="+mn-cs"/>
                        </a:rPr>
                        <a:t>Explainability and validation are challenging.</a:t>
                      </a:r>
                    </a:p>
                    <a:p>
                      <a:pPr marL="285750" indent="-285750" algn="l" defTabSz="914400" rtl="0" eaLnBrk="1" fontAlgn="base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noProof="0" dirty="0">
                          <a:solidFill>
                            <a:srgbClr val="4285F4"/>
                          </a:solidFill>
                          <a:latin typeface="+mn-lt"/>
                          <a:ea typeface="+mn-ea"/>
                          <a:cs typeface="+mn-cs"/>
                        </a:rPr>
                        <a:t>Extensive data required for training.</a:t>
                      </a:r>
                    </a:p>
                    <a:p>
                      <a:pPr marL="285750" indent="-285750" algn="l" defTabSz="914400" rtl="0" eaLnBrk="1" fontAlgn="base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noProof="0" dirty="0">
                          <a:solidFill>
                            <a:srgbClr val="4285F4"/>
                          </a:solidFill>
                          <a:latin typeface="+mn-lt"/>
                          <a:ea typeface="+mn-ea"/>
                          <a:cs typeface="+mn-cs"/>
                        </a:rPr>
                        <a:t>Require high maintenance (frequent re-training) due to data drift.</a:t>
                      </a:r>
                    </a:p>
                    <a:p>
                      <a:endParaRPr lang="en-GB" sz="1600" noProof="0" dirty="0">
                        <a:solidFill>
                          <a:srgbClr val="4285F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44242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027EA6B-F666-B505-58E6-B5F14A152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303" y="1211970"/>
            <a:ext cx="2731984" cy="158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3BA7A-5C6E-AE9C-3C16-7D70A98E9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303" y="3183680"/>
            <a:ext cx="2737505" cy="158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202A0-9FAD-8905-24F2-9201BA33F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303" y="5137929"/>
            <a:ext cx="2737505" cy="1584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D61AE87-B282-EF4C-A719-355A9D5F4183}"/>
              </a:ext>
            </a:extLst>
          </p:cNvPr>
          <p:cNvGrpSpPr/>
          <p:nvPr/>
        </p:nvGrpSpPr>
        <p:grpSpPr>
          <a:xfrm>
            <a:off x="-2" y="67138"/>
            <a:ext cx="10471383" cy="668530"/>
            <a:chOff x="-2" y="67138"/>
            <a:chExt cx="10471383" cy="66853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0A26B51-856F-8BF0-FD79-AB4AF5D6FC56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405AD0B-85CC-E5DC-29C2-B63D524DD6D0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DA54BD-4DEA-6A1F-98BB-CEBD137CD951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spc="50" noProof="0" dirty="0">
                  <a:solidFill>
                    <a:srgbClr val="4285F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Open Sans" panose="020B0606030504020204" pitchFamily="34" charset="0"/>
                </a:rPr>
                <a:t>Modelling Methods for Real-Time Optimisation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AD0F04-2089-5387-D8B1-61C974A8CDE6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37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F28E42C-73BC-D97E-BE67-4D6B14966EF0}"/>
              </a:ext>
            </a:extLst>
          </p:cNvPr>
          <p:cNvSpPr/>
          <p:nvPr/>
        </p:nvSpPr>
        <p:spPr>
          <a:xfrm>
            <a:off x="599561" y="4423935"/>
            <a:ext cx="3024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B327D5-F4B6-0BC0-EC75-5327B8E30D79}"/>
              </a:ext>
            </a:extLst>
          </p:cNvPr>
          <p:cNvGrpSpPr/>
          <p:nvPr/>
        </p:nvGrpSpPr>
        <p:grpSpPr>
          <a:xfrm>
            <a:off x="-2" y="67138"/>
            <a:ext cx="10471383" cy="668530"/>
            <a:chOff x="-2" y="67138"/>
            <a:chExt cx="10471383" cy="66853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5099C8-2051-2E51-4D80-E468214133BA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F6B28F-E5D0-8999-643D-3D72CFA9D872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9A4014-8C53-4501-7D61-9B3EAF8F5628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noProof="0" dirty="0">
                  <a:solidFill>
                    <a:srgbClr val="4285F4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Hybrid Modelling and Optimisation Framework</a:t>
              </a:r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6D800B-29AC-BFFE-6346-B1C7497AB312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B7F5B07-5D50-561B-FFC2-57CB13A4DD6D}"/>
              </a:ext>
            </a:extLst>
          </p:cNvPr>
          <p:cNvSpPr/>
          <p:nvPr/>
        </p:nvSpPr>
        <p:spPr>
          <a:xfrm>
            <a:off x="3689111" y="2470099"/>
            <a:ext cx="422423" cy="248913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Generative ai logo artificial ...">
            <a:extLst>
              <a:ext uri="{FF2B5EF4-FFF2-40B4-BE49-F238E27FC236}">
                <a16:creationId xmlns:a16="http://schemas.microsoft.com/office/drawing/2014/main" id="{7A3145AF-C397-4F70-882F-3966C1400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54"/>
          <a:stretch>
            <a:fillRect/>
          </a:stretch>
        </p:blipFill>
        <p:spPr bwMode="auto">
          <a:xfrm>
            <a:off x="954915" y="4792530"/>
            <a:ext cx="1012128" cy="12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984AC3-81A3-84E5-D97A-DCBDEC1A1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5" y="5037892"/>
            <a:ext cx="786435" cy="7262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AE33870-1396-B64B-41CC-5A92B3BBBE0F}"/>
              </a:ext>
            </a:extLst>
          </p:cNvPr>
          <p:cNvSpPr txBox="1"/>
          <p:nvPr/>
        </p:nvSpPr>
        <p:spPr>
          <a:xfrm>
            <a:off x="1967042" y="5195947"/>
            <a:ext cx="199893" cy="41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noProof="0" dirty="0"/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19ECFD-B377-094D-B40F-E8B886E83797}"/>
              </a:ext>
            </a:extLst>
          </p:cNvPr>
          <p:cNvSpPr txBox="1"/>
          <p:nvPr/>
        </p:nvSpPr>
        <p:spPr>
          <a:xfrm>
            <a:off x="1122596" y="4496509"/>
            <a:ext cx="1746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/>
              <a:t>Custom Models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6B3E55-F8B1-5897-A251-D53A4A2C348E}"/>
              </a:ext>
            </a:extLst>
          </p:cNvPr>
          <p:cNvSpPr/>
          <p:nvPr/>
        </p:nvSpPr>
        <p:spPr>
          <a:xfrm>
            <a:off x="8398837" y="1075853"/>
            <a:ext cx="3024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EEDDDE-64C5-61E4-D5AB-D21CD266CBE4}"/>
              </a:ext>
            </a:extLst>
          </p:cNvPr>
          <p:cNvSpPr txBox="1"/>
          <p:nvPr/>
        </p:nvSpPr>
        <p:spPr>
          <a:xfrm>
            <a:off x="8398837" y="1168191"/>
            <a:ext cx="3060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noProof="0" dirty="0"/>
              <a:t>Simulated Data + Machine Learning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7DCE02D-8FB8-F150-B00B-5AA79233E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008" y="1669042"/>
            <a:ext cx="928379" cy="925514"/>
          </a:xfrm>
          <a:prstGeom prst="rect">
            <a:avLst/>
          </a:prstGeom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321E46B6-B2B5-0F86-CB45-B9613F50D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61" y="1482680"/>
            <a:ext cx="792461" cy="129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2332926-268F-AEE7-00C3-862BE82605E5}"/>
              </a:ext>
            </a:extLst>
          </p:cNvPr>
          <p:cNvSpPr txBox="1"/>
          <p:nvPr/>
        </p:nvSpPr>
        <p:spPr>
          <a:xfrm>
            <a:off x="9789632" y="1834023"/>
            <a:ext cx="25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noProof="0" dirty="0"/>
              <a:t>+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B0A32E-0432-3C40-CF21-90A57E7FC2F3}"/>
              </a:ext>
            </a:extLst>
          </p:cNvPr>
          <p:cNvSpPr/>
          <p:nvPr/>
        </p:nvSpPr>
        <p:spPr>
          <a:xfrm>
            <a:off x="8398837" y="4423935"/>
            <a:ext cx="3024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37" name="Picture 2" descr="Closed-Loop Multivariable Transfer Function Identification">
            <a:extLst>
              <a:ext uri="{FF2B5EF4-FFF2-40B4-BE49-F238E27FC236}">
                <a16:creationId xmlns:a16="http://schemas.microsoft.com/office/drawing/2014/main" id="{A0145D17-6266-AEA0-BFBB-F8D6F0248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559" y="4986599"/>
            <a:ext cx="1108877" cy="936184"/>
          </a:xfrm>
          <a:prstGeom prst="rect">
            <a:avLst/>
          </a:prstGeom>
          <a:noFill/>
          <a:ln>
            <a:solidFill>
              <a:srgbClr val="4472C4">
                <a:shade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FA5F4B4-62F6-0B48-2A3F-A1481C926D6F}"/>
              </a:ext>
            </a:extLst>
          </p:cNvPr>
          <p:cNvSpPr txBox="1"/>
          <p:nvPr/>
        </p:nvSpPr>
        <p:spPr>
          <a:xfrm>
            <a:off x="8500722" y="4496509"/>
            <a:ext cx="285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/>
              <a:t>Process Data + Machine Learning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91D39BE-D207-CC70-1501-9E9683E59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706" y="5039417"/>
            <a:ext cx="928379" cy="92551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713D6CF-9985-6B21-6203-D5932CDDB090}"/>
              </a:ext>
            </a:extLst>
          </p:cNvPr>
          <p:cNvSpPr txBox="1"/>
          <p:nvPr/>
        </p:nvSpPr>
        <p:spPr>
          <a:xfrm>
            <a:off x="9657330" y="5204398"/>
            <a:ext cx="25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noProof="0" dirty="0"/>
              <a:t>+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B3C730-EFBD-D4FC-3FC0-7FD7E4EDB5B2}"/>
              </a:ext>
            </a:extLst>
          </p:cNvPr>
          <p:cNvSpPr/>
          <p:nvPr/>
        </p:nvSpPr>
        <p:spPr>
          <a:xfrm>
            <a:off x="599561" y="1075853"/>
            <a:ext cx="3024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A3EFD-312C-F43C-344F-0ACF64C1D0E3}"/>
              </a:ext>
            </a:extLst>
          </p:cNvPr>
          <p:cNvSpPr txBox="1"/>
          <p:nvPr/>
        </p:nvSpPr>
        <p:spPr>
          <a:xfrm>
            <a:off x="811729" y="1168192"/>
            <a:ext cx="264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/>
              <a:t>Unit Operation Library Models</a:t>
            </a:r>
          </a:p>
        </p:txBody>
      </p:sp>
      <p:pic>
        <p:nvPicPr>
          <p:cNvPr id="49" name="Picture 4">
            <a:extLst>
              <a:ext uri="{FF2B5EF4-FFF2-40B4-BE49-F238E27FC236}">
                <a16:creationId xmlns:a16="http://schemas.microsoft.com/office/drawing/2014/main" id="{A1DC6F40-120A-C1CF-ACBD-85AD96C6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7" y="1582824"/>
            <a:ext cx="801107" cy="6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B03852D-3C86-28B7-F71F-FA21DCBA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97" y="1975853"/>
            <a:ext cx="432000" cy="8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A44024E2-571D-07F5-EEEB-082E88C14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18" y="1501173"/>
            <a:ext cx="546293" cy="8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DF379D8-F446-147D-CA28-E6DAFCCC8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29" y="1991532"/>
            <a:ext cx="432000" cy="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843A07A-0784-4F7D-8022-E9336880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35" y="1453042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Arrow: Right 54">
            <a:extLst>
              <a:ext uri="{FF2B5EF4-FFF2-40B4-BE49-F238E27FC236}">
                <a16:creationId xmlns:a16="http://schemas.microsoft.com/office/drawing/2014/main" id="{E1A8A34C-5E68-ABCF-A802-EB3E6EE498FF}"/>
              </a:ext>
            </a:extLst>
          </p:cNvPr>
          <p:cNvSpPr/>
          <p:nvPr/>
        </p:nvSpPr>
        <p:spPr>
          <a:xfrm>
            <a:off x="3689111" y="4555373"/>
            <a:ext cx="422423" cy="248913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C68BA736-1F86-ACAD-0F4F-EBC39B68B42A}"/>
              </a:ext>
            </a:extLst>
          </p:cNvPr>
          <p:cNvSpPr/>
          <p:nvPr/>
        </p:nvSpPr>
        <p:spPr>
          <a:xfrm flipH="1">
            <a:off x="7884761" y="2470099"/>
            <a:ext cx="422423" cy="248913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2DBACEE8-2F80-B4E7-82A8-41D10B4F75B0}"/>
              </a:ext>
            </a:extLst>
          </p:cNvPr>
          <p:cNvSpPr/>
          <p:nvPr/>
        </p:nvSpPr>
        <p:spPr>
          <a:xfrm flipH="1">
            <a:off x="7884761" y="4555373"/>
            <a:ext cx="422423" cy="248913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6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CDD0FA9-8732-7179-9702-334172A8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3999" y="197565"/>
            <a:ext cx="1223179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33BE62D-47FF-B1DA-C5B8-2E9E19BA100A}"/>
              </a:ext>
            </a:extLst>
          </p:cNvPr>
          <p:cNvGrpSpPr/>
          <p:nvPr/>
        </p:nvGrpSpPr>
        <p:grpSpPr>
          <a:xfrm>
            <a:off x="4225835" y="1771090"/>
            <a:ext cx="3521978" cy="3755676"/>
            <a:chOff x="4225835" y="1628590"/>
            <a:chExt cx="3521978" cy="375567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9006EFC-E26E-FB52-FD7A-C14F5FEEC3B0}"/>
                </a:ext>
              </a:extLst>
            </p:cNvPr>
            <p:cNvSpPr/>
            <p:nvPr/>
          </p:nvSpPr>
          <p:spPr>
            <a:xfrm>
              <a:off x="4225835" y="1628590"/>
              <a:ext cx="3521978" cy="375567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010F6A-2F37-01F6-781D-66F7E1F39F65}"/>
                </a:ext>
              </a:extLst>
            </p:cNvPr>
            <p:cNvSpPr/>
            <p:nvPr/>
          </p:nvSpPr>
          <p:spPr>
            <a:xfrm>
              <a:off x="4561023" y="2444186"/>
              <a:ext cx="2851603" cy="239953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noProof="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D81FD2-4AC8-5999-C8C1-8F7A04C2D0B5}"/>
                </a:ext>
              </a:extLst>
            </p:cNvPr>
            <p:cNvGrpSpPr/>
            <p:nvPr/>
          </p:nvGrpSpPr>
          <p:grpSpPr>
            <a:xfrm>
              <a:off x="4779445" y="2808597"/>
              <a:ext cx="2414759" cy="1209101"/>
              <a:chOff x="5703975" y="3195242"/>
              <a:chExt cx="2206816" cy="120910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5954DD-0AC7-ADBF-C706-3F99311095B9}"/>
                  </a:ext>
                </a:extLst>
              </p:cNvPr>
              <p:cNvSpPr/>
              <p:nvPr/>
            </p:nvSpPr>
            <p:spPr>
              <a:xfrm>
                <a:off x="5703975" y="3195242"/>
                <a:ext cx="2206816" cy="120910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noProof="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B84EFF-C144-9467-4BC0-420E8968F411}"/>
                  </a:ext>
                </a:extLst>
              </p:cNvPr>
              <p:cNvSpPr txBox="1"/>
              <p:nvPr/>
            </p:nvSpPr>
            <p:spPr>
              <a:xfrm>
                <a:off x="5771509" y="3339020"/>
                <a:ext cx="207175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noProof="0" dirty="0"/>
                  <a:t>Mass &amp; Energy Balances</a:t>
                </a:r>
              </a:p>
              <a:p>
                <a:pPr algn="ctr"/>
                <a:r>
                  <a:rPr lang="en-GB" sz="1400" noProof="0" dirty="0"/>
                  <a:t>Unit Operation Models</a:t>
                </a:r>
              </a:p>
              <a:p>
                <a:pPr algn="ctr"/>
                <a:r>
                  <a:rPr lang="en-GB" sz="1400" noProof="0" dirty="0"/>
                  <a:t>Flowsheet Constraints</a:t>
                </a:r>
              </a:p>
              <a:p>
                <a:pPr algn="ctr"/>
                <a:r>
                  <a:rPr lang="en-GB" sz="1400" noProof="0" dirty="0"/>
                  <a:t>Thermodynamic Equations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BF0EB8-D97F-FC76-3AFF-37AA60657357}"/>
                </a:ext>
              </a:extLst>
            </p:cNvPr>
            <p:cNvSpPr txBox="1"/>
            <p:nvPr/>
          </p:nvSpPr>
          <p:spPr>
            <a:xfrm>
              <a:off x="5378324" y="2472028"/>
              <a:ext cx="121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noProof="0" dirty="0"/>
                <a:t>Hybrid Model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54E366-F9B0-06D4-D53F-AD127C5377D2}"/>
                </a:ext>
              </a:extLst>
            </p:cNvPr>
            <p:cNvSpPr/>
            <p:nvPr/>
          </p:nvSpPr>
          <p:spPr>
            <a:xfrm>
              <a:off x="4779445" y="4084771"/>
              <a:ext cx="2414758" cy="4937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noProof="0" dirty="0">
                  <a:solidFill>
                    <a:schemeClr val="tx1"/>
                  </a:solidFill>
                </a:rPr>
                <a:t>Physical Property Methods</a:t>
              </a:r>
            </a:p>
            <a:p>
              <a:pPr algn="ctr"/>
              <a:r>
                <a:rPr lang="en-GB" sz="1400" noProof="0" dirty="0">
                  <a:solidFill>
                    <a:schemeClr val="tx1"/>
                  </a:solidFill>
                </a:rPr>
                <a:t>Reaction Equations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DC4271-6036-DE79-380A-7D7722F1C6EC}"/>
                </a:ext>
              </a:extLst>
            </p:cNvPr>
            <p:cNvSpPr txBox="1"/>
            <p:nvPr/>
          </p:nvSpPr>
          <p:spPr>
            <a:xfrm>
              <a:off x="4283785" y="4921634"/>
              <a:ext cx="3391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noProof="0" dirty="0"/>
                <a:t>Modelling and Optimisation Framework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41B44C-9498-DCF0-238E-CE2C2379B36D}"/>
                </a:ext>
              </a:extLst>
            </p:cNvPr>
            <p:cNvSpPr/>
            <p:nvPr/>
          </p:nvSpPr>
          <p:spPr>
            <a:xfrm>
              <a:off x="4433798" y="1795555"/>
              <a:ext cx="3130784" cy="4937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noProof="0" dirty="0">
                  <a:solidFill>
                    <a:schemeClr val="tx1"/>
                  </a:solidFill>
                </a:rPr>
                <a:t>Flowsheet Equation Generation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2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F5A965-72D2-1B9C-9924-56946D244BFD}"/>
              </a:ext>
            </a:extLst>
          </p:cNvPr>
          <p:cNvGrpSpPr/>
          <p:nvPr/>
        </p:nvGrpSpPr>
        <p:grpSpPr>
          <a:xfrm>
            <a:off x="-2" y="67138"/>
            <a:ext cx="10471383" cy="668530"/>
            <a:chOff x="-2" y="67138"/>
            <a:chExt cx="10471383" cy="66853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071CD6-3E2C-C8FB-F8AA-79D5603EB5AB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D33495-C481-80E0-8EC1-CA7327548385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6849CD-B5D2-7358-91B2-E2C2998A527B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noProof="0" dirty="0">
                  <a:solidFill>
                    <a:srgbClr val="4285F4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The RTO Execution Cycle</a:t>
              </a:r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015B60-D2BB-E21B-35D2-4B0388053908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  <p:pic>
        <p:nvPicPr>
          <p:cNvPr id="1031" name="Picture 10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FDD1D0E-7B51-7315-F381-B4DACFA3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3999" y="197565"/>
            <a:ext cx="1223179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459875-60F8-E979-BA48-DE8FD53BB066}"/>
              </a:ext>
            </a:extLst>
          </p:cNvPr>
          <p:cNvSpPr/>
          <p:nvPr/>
        </p:nvSpPr>
        <p:spPr>
          <a:xfrm>
            <a:off x="5275105" y="2002812"/>
            <a:ext cx="1836000" cy="756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 dirty="0">
                <a:solidFill>
                  <a:schemeClr val="tx1"/>
                </a:solidFill>
              </a:rPr>
              <a:t>Calibrated &amp; Reconciled Model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421536-708F-7DC9-B960-3DAC694F4006}"/>
              </a:ext>
            </a:extLst>
          </p:cNvPr>
          <p:cNvSpPr/>
          <p:nvPr/>
        </p:nvSpPr>
        <p:spPr>
          <a:xfrm>
            <a:off x="7573756" y="3832502"/>
            <a:ext cx="1836000" cy="756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 dirty="0">
                <a:solidFill>
                  <a:schemeClr val="tx1"/>
                </a:solidFill>
              </a:rPr>
              <a:t>Model Adaption*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666B22-17BF-6E8D-2BA3-0A83A43C426D}"/>
              </a:ext>
            </a:extLst>
          </p:cNvPr>
          <p:cNvSpPr/>
          <p:nvPr/>
        </p:nvSpPr>
        <p:spPr>
          <a:xfrm>
            <a:off x="3524253" y="5786607"/>
            <a:ext cx="5400671" cy="720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 dirty="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5B020D1-CBB4-7141-5C2E-92340AB4427A}"/>
              </a:ext>
            </a:extLst>
          </p:cNvPr>
          <p:cNvSpPr/>
          <p:nvPr/>
        </p:nvSpPr>
        <p:spPr>
          <a:xfrm>
            <a:off x="2995505" y="3166769"/>
            <a:ext cx="1836000" cy="756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 dirty="0">
                <a:solidFill>
                  <a:schemeClr val="tx1"/>
                </a:solidFill>
              </a:rPr>
              <a:t>Closed-Loop Optimisation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9492B4C-81E0-2484-2FF3-CFB167D3F74F}"/>
              </a:ext>
            </a:extLst>
          </p:cNvPr>
          <p:cNvSpPr/>
          <p:nvPr/>
        </p:nvSpPr>
        <p:spPr>
          <a:xfrm>
            <a:off x="795067" y="1527961"/>
            <a:ext cx="1836000" cy="756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 dirty="0">
                <a:solidFill>
                  <a:schemeClr val="tx1"/>
                </a:solidFill>
              </a:rPr>
              <a:t>Open-Loop Optimisation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703984C-8CAC-D151-895B-4CD2CD0EBC05}"/>
              </a:ext>
            </a:extLst>
          </p:cNvPr>
          <p:cNvSpPr/>
          <p:nvPr/>
        </p:nvSpPr>
        <p:spPr>
          <a:xfrm>
            <a:off x="795067" y="2602108"/>
            <a:ext cx="1836000" cy="756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 dirty="0">
                <a:solidFill>
                  <a:schemeClr val="tx1"/>
                </a:solidFill>
              </a:rPr>
              <a:t>What-If Analysis &amp; Ad Hoc Optimisation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8B18969-C36C-E54F-F9A3-5061628B1B66}"/>
              </a:ext>
            </a:extLst>
          </p:cNvPr>
          <p:cNvSpPr/>
          <p:nvPr/>
        </p:nvSpPr>
        <p:spPr>
          <a:xfrm>
            <a:off x="2995505" y="4464834"/>
            <a:ext cx="1836000" cy="756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 dirty="0">
                <a:solidFill>
                  <a:schemeClr val="tx1"/>
                </a:solidFill>
              </a:rPr>
              <a:t>Advanced Process Control (APC)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88466A-3124-1DD9-1452-A490CE265DFC}"/>
              </a:ext>
            </a:extLst>
          </p:cNvPr>
          <p:cNvCxnSpPr>
            <a:cxnSpLocks/>
          </p:cNvCxnSpPr>
          <p:nvPr/>
        </p:nvCxnSpPr>
        <p:spPr>
          <a:xfrm>
            <a:off x="3913505" y="5220834"/>
            <a:ext cx="0" cy="595785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226ADA6-A9CF-6921-02AA-F5845DE7E5D0}"/>
              </a:ext>
            </a:extLst>
          </p:cNvPr>
          <p:cNvCxnSpPr>
            <a:cxnSpLocks/>
          </p:cNvCxnSpPr>
          <p:nvPr/>
        </p:nvCxnSpPr>
        <p:spPr>
          <a:xfrm>
            <a:off x="3913505" y="3922769"/>
            <a:ext cx="0" cy="542065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FB31531E-988D-50EF-9916-DF2C5EE9C166}"/>
              </a:ext>
            </a:extLst>
          </p:cNvPr>
          <p:cNvCxnSpPr>
            <a:stCxn id="14" idx="0"/>
            <a:endCxn id="13" idx="3"/>
          </p:cNvCxnSpPr>
          <p:nvPr/>
        </p:nvCxnSpPr>
        <p:spPr>
          <a:xfrm rot="16200000" flipV="1">
            <a:off x="7075586" y="2416331"/>
            <a:ext cx="1451690" cy="1380651"/>
          </a:xfrm>
          <a:prstGeom prst="bentConnector2">
            <a:avLst/>
          </a:prstGeom>
          <a:ln w="25400">
            <a:headEnd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02FD887-C0F0-8B23-80C3-F390535F4CC4}"/>
              </a:ext>
            </a:extLst>
          </p:cNvPr>
          <p:cNvCxnSpPr>
            <a:cxnSpLocks/>
          </p:cNvCxnSpPr>
          <p:nvPr/>
        </p:nvCxnSpPr>
        <p:spPr>
          <a:xfrm flipH="1" flipV="1">
            <a:off x="8491756" y="4588502"/>
            <a:ext cx="0" cy="1198105"/>
          </a:xfrm>
          <a:prstGeom prst="straightConnector1">
            <a:avLst/>
          </a:prstGeom>
          <a:ln w="25400">
            <a:headEnd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AED48900-4CE0-E3B0-78E3-CBF27886D945}"/>
              </a:ext>
            </a:extLst>
          </p:cNvPr>
          <p:cNvCxnSpPr>
            <a:cxnSpLocks/>
            <a:stCxn id="13" idx="1"/>
            <a:endCxn id="28" idx="0"/>
          </p:cNvCxnSpPr>
          <p:nvPr/>
        </p:nvCxnSpPr>
        <p:spPr>
          <a:xfrm rot="10800000" flipV="1">
            <a:off x="3913505" y="2380811"/>
            <a:ext cx="1361600" cy="785957"/>
          </a:xfrm>
          <a:prstGeom prst="bentConnector2">
            <a:avLst/>
          </a:prstGeom>
          <a:ln w="25400">
            <a:headEnd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9027B864-A5C9-CBD0-9DB0-700FEA1D1229}"/>
              </a:ext>
            </a:extLst>
          </p:cNvPr>
          <p:cNvCxnSpPr>
            <a:stCxn id="29" idx="3"/>
            <a:endCxn id="30" idx="3"/>
          </p:cNvCxnSpPr>
          <p:nvPr/>
        </p:nvCxnSpPr>
        <p:spPr>
          <a:xfrm>
            <a:off x="2631067" y="1905961"/>
            <a:ext cx="12700" cy="1074147"/>
          </a:xfrm>
          <a:prstGeom prst="bentConnector3">
            <a:avLst>
              <a:gd name="adj1" fmla="val 1800000"/>
            </a:avLst>
          </a:prstGeom>
          <a:ln w="25400"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C3B9222-5DF9-37C1-2EDC-AB03A6D41447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847975" y="2380811"/>
            <a:ext cx="2427130" cy="1"/>
          </a:xfrm>
          <a:prstGeom prst="line">
            <a:avLst/>
          </a:prstGeom>
          <a:ln w="25400">
            <a:headEnd w="lg" len="med"/>
            <a:tailEnd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9AD16E-EC73-0DE9-D14F-F350B6D3009A}"/>
              </a:ext>
            </a:extLst>
          </p:cNvPr>
          <p:cNvSpPr/>
          <p:nvPr/>
        </p:nvSpPr>
        <p:spPr>
          <a:xfrm>
            <a:off x="5221105" y="3618731"/>
            <a:ext cx="1944000" cy="9000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 dirty="0">
                <a:solidFill>
                  <a:schemeClr val="tx1"/>
                </a:solidFill>
              </a:rPr>
              <a:t>Equation-Oriented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314354-35BF-518C-0593-F536D37115CB}"/>
              </a:ext>
            </a:extLst>
          </p:cNvPr>
          <p:cNvSpPr txBox="1"/>
          <p:nvPr/>
        </p:nvSpPr>
        <p:spPr>
          <a:xfrm>
            <a:off x="586153" y="909078"/>
            <a:ext cx="10655506" cy="3077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400" noProof="0" dirty="0"/>
              <a:t>Each solution step utilises the same Equation-Oriented model, but with a different set of constraint conditions and degrees of freedom.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77E392-7F04-E606-B9D1-3FFE0C156218}"/>
              </a:ext>
            </a:extLst>
          </p:cNvPr>
          <p:cNvSpPr txBox="1"/>
          <p:nvPr/>
        </p:nvSpPr>
        <p:spPr>
          <a:xfrm>
            <a:off x="8670691" y="2851686"/>
            <a:ext cx="2921233" cy="738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1400" noProof="0" dirty="0"/>
              <a:t>*Data reconciliation (measurement bias adjustment) and model parameter estimation.</a:t>
            </a:r>
          </a:p>
        </p:txBody>
      </p:sp>
    </p:spTree>
    <p:extLst>
      <p:ext uri="{BB962C8B-B14F-4D97-AF65-F5344CB8AC3E}">
        <p14:creationId xmlns:p14="http://schemas.microsoft.com/office/powerpoint/2010/main" val="262133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858E0-03C9-D369-C484-D8C6A6CB1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7AD5229-A5EA-89A4-29D3-12744C2B98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07" y="895378"/>
            <a:ext cx="10159585" cy="567264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3C8C5E9-DF0A-4571-54FE-EEA7DD3DD901}"/>
              </a:ext>
            </a:extLst>
          </p:cNvPr>
          <p:cNvGrpSpPr/>
          <p:nvPr/>
        </p:nvGrpSpPr>
        <p:grpSpPr>
          <a:xfrm>
            <a:off x="-2" y="67138"/>
            <a:ext cx="10471383" cy="668530"/>
            <a:chOff x="-2" y="67138"/>
            <a:chExt cx="10471383" cy="66853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4B7A22-A408-2567-CA3A-6B7913688D63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0E8D4E5-5BCA-9B7F-A4B1-6B3C5C7A38EC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CDCB5E-24AB-1191-9B3F-BDC08648DBC4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spc="50" noProof="0" dirty="0">
                  <a:solidFill>
                    <a:srgbClr val="4285F4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Degrees of Freedom, Context &amp; Model Validation</a:t>
              </a:r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044984-D7F3-453C-9D9A-FD819C87EC9D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5805198-DA89-25E7-8E54-BCB8D13B2955}"/>
              </a:ext>
            </a:extLst>
          </p:cNvPr>
          <p:cNvSpPr/>
          <p:nvPr/>
        </p:nvSpPr>
        <p:spPr>
          <a:xfrm>
            <a:off x="983317" y="2160937"/>
            <a:ext cx="1279592" cy="416009"/>
          </a:xfrm>
          <a:custGeom>
            <a:avLst/>
            <a:gdLst>
              <a:gd name="connsiteX0" fmla="*/ 0 w 1279592"/>
              <a:gd name="connsiteY0" fmla="*/ 208005 h 416009"/>
              <a:gd name="connsiteX1" fmla="*/ 639796 w 1279592"/>
              <a:gd name="connsiteY1" fmla="*/ 0 h 416009"/>
              <a:gd name="connsiteX2" fmla="*/ 1279592 w 1279592"/>
              <a:gd name="connsiteY2" fmla="*/ 208005 h 416009"/>
              <a:gd name="connsiteX3" fmla="*/ 639796 w 1279592"/>
              <a:gd name="connsiteY3" fmla="*/ 416010 h 416009"/>
              <a:gd name="connsiteX4" fmla="*/ 0 w 1279592"/>
              <a:gd name="connsiteY4" fmla="*/ 208005 h 41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592" h="416009" extrusionOk="0">
                <a:moveTo>
                  <a:pt x="0" y="208005"/>
                </a:moveTo>
                <a:cubicBezTo>
                  <a:pt x="-64901" y="53095"/>
                  <a:pt x="213118" y="27521"/>
                  <a:pt x="639796" y="0"/>
                </a:cubicBezTo>
                <a:cubicBezTo>
                  <a:pt x="1022794" y="6242"/>
                  <a:pt x="1275833" y="93247"/>
                  <a:pt x="1279592" y="208005"/>
                </a:cubicBezTo>
                <a:cubicBezTo>
                  <a:pt x="1218127" y="382907"/>
                  <a:pt x="985245" y="459682"/>
                  <a:pt x="639796" y="416010"/>
                </a:cubicBezTo>
                <a:cubicBezTo>
                  <a:pt x="271473" y="407818"/>
                  <a:pt x="3950" y="324770"/>
                  <a:pt x="0" y="208005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AF3DC7-6111-64C1-FADF-1B39A6ADA8DB}"/>
              </a:ext>
            </a:extLst>
          </p:cNvPr>
          <p:cNvSpPr/>
          <p:nvPr/>
        </p:nvSpPr>
        <p:spPr>
          <a:xfrm flipV="1">
            <a:off x="983317" y="3220995"/>
            <a:ext cx="1279592" cy="416009"/>
          </a:xfrm>
          <a:custGeom>
            <a:avLst/>
            <a:gdLst>
              <a:gd name="connsiteX0" fmla="*/ 0 w 1279592"/>
              <a:gd name="connsiteY0" fmla="*/ 208005 h 416009"/>
              <a:gd name="connsiteX1" fmla="*/ 639796 w 1279592"/>
              <a:gd name="connsiteY1" fmla="*/ 0 h 416009"/>
              <a:gd name="connsiteX2" fmla="*/ 1279592 w 1279592"/>
              <a:gd name="connsiteY2" fmla="*/ 208005 h 416009"/>
              <a:gd name="connsiteX3" fmla="*/ 639796 w 1279592"/>
              <a:gd name="connsiteY3" fmla="*/ 416010 h 416009"/>
              <a:gd name="connsiteX4" fmla="*/ 0 w 1279592"/>
              <a:gd name="connsiteY4" fmla="*/ 208005 h 41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592" h="416009" extrusionOk="0">
                <a:moveTo>
                  <a:pt x="0" y="208005"/>
                </a:moveTo>
                <a:cubicBezTo>
                  <a:pt x="-64901" y="53095"/>
                  <a:pt x="213118" y="27521"/>
                  <a:pt x="639796" y="0"/>
                </a:cubicBezTo>
                <a:cubicBezTo>
                  <a:pt x="1022794" y="6242"/>
                  <a:pt x="1275833" y="93247"/>
                  <a:pt x="1279592" y="208005"/>
                </a:cubicBezTo>
                <a:cubicBezTo>
                  <a:pt x="1218127" y="382907"/>
                  <a:pt x="985245" y="459682"/>
                  <a:pt x="639796" y="416010"/>
                </a:cubicBezTo>
                <a:cubicBezTo>
                  <a:pt x="271473" y="407818"/>
                  <a:pt x="3950" y="324770"/>
                  <a:pt x="0" y="208005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1C426B-81E6-7914-6ACA-58024FBA3544}"/>
              </a:ext>
            </a:extLst>
          </p:cNvPr>
          <p:cNvSpPr txBox="1"/>
          <p:nvPr/>
        </p:nvSpPr>
        <p:spPr>
          <a:xfrm>
            <a:off x="4008583" y="1062182"/>
            <a:ext cx="27247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noProof="0" dirty="0"/>
              <a:t>Degrees of freedom are calculated at the flowsheet and unit operation level to facilitate model diagnostics.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56046E-BA46-EB10-037E-99E1CAD66930}"/>
              </a:ext>
            </a:extLst>
          </p:cNvPr>
          <p:cNvCxnSpPr>
            <a:stCxn id="22" idx="1"/>
            <a:endCxn id="20" idx="7"/>
          </p:cNvCxnSpPr>
          <p:nvPr/>
        </p:nvCxnSpPr>
        <p:spPr>
          <a:xfrm flipH="1">
            <a:off x="2075517" y="1385348"/>
            <a:ext cx="1933066" cy="836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A1122E-6B17-172C-0CB8-7AFF382E7A58}"/>
              </a:ext>
            </a:extLst>
          </p:cNvPr>
          <p:cNvCxnSpPr>
            <a:cxnSpLocks/>
          </p:cNvCxnSpPr>
          <p:nvPr/>
        </p:nvCxnSpPr>
        <p:spPr>
          <a:xfrm flipH="1">
            <a:off x="1967067" y="1385348"/>
            <a:ext cx="2041516" cy="1835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00CD072-F3F5-059B-554A-38D82260E45D}"/>
              </a:ext>
            </a:extLst>
          </p:cNvPr>
          <p:cNvSpPr txBox="1"/>
          <p:nvPr/>
        </p:nvSpPr>
        <p:spPr>
          <a:xfrm>
            <a:off x="8774827" y="1052945"/>
            <a:ext cx="3172693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noProof="0" dirty="0"/>
              <a:t>Contexts are used to manage the degrees of freedom for each solution step (initialise, simulate, estimate, optimise, etc.).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1288D8F-36D8-3AA7-7073-1FAC3B0A579A}"/>
              </a:ext>
            </a:extLst>
          </p:cNvPr>
          <p:cNvSpPr/>
          <p:nvPr/>
        </p:nvSpPr>
        <p:spPr>
          <a:xfrm>
            <a:off x="8599054" y="5544054"/>
            <a:ext cx="822037" cy="339509"/>
          </a:xfrm>
          <a:custGeom>
            <a:avLst/>
            <a:gdLst>
              <a:gd name="connsiteX0" fmla="*/ 0 w 822037"/>
              <a:gd name="connsiteY0" fmla="*/ 169755 h 339509"/>
              <a:gd name="connsiteX1" fmla="*/ 411019 w 822037"/>
              <a:gd name="connsiteY1" fmla="*/ 0 h 339509"/>
              <a:gd name="connsiteX2" fmla="*/ 822038 w 822037"/>
              <a:gd name="connsiteY2" fmla="*/ 169755 h 339509"/>
              <a:gd name="connsiteX3" fmla="*/ 411019 w 822037"/>
              <a:gd name="connsiteY3" fmla="*/ 339510 h 339509"/>
              <a:gd name="connsiteX4" fmla="*/ 0 w 822037"/>
              <a:gd name="connsiteY4" fmla="*/ 169755 h 33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037" h="339509" extrusionOk="0">
                <a:moveTo>
                  <a:pt x="0" y="169755"/>
                </a:moveTo>
                <a:cubicBezTo>
                  <a:pt x="-16189" y="66016"/>
                  <a:pt x="133437" y="18984"/>
                  <a:pt x="411019" y="0"/>
                </a:cubicBezTo>
                <a:cubicBezTo>
                  <a:pt x="651060" y="2745"/>
                  <a:pt x="808441" y="76434"/>
                  <a:pt x="822038" y="169755"/>
                </a:cubicBezTo>
                <a:cubicBezTo>
                  <a:pt x="817303" y="268132"/>
                  <a:pt x="629828" y="384783"/>
                  <a:pt x="411019" y="339510"/>
                </a:cubicBezTo>
                <a:cubicBezTo>
                  <a:pt x="182083" y="338451"/>
                  <a:pt x="16821" y="271545"/>
                  <a:pt x="0" y="169755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899A113-759F-33E0-2399-C6EA8B488106}"/>
              </a:ext>
            </a:extLst>
          </p:cNvPr>
          <p:cNvCxnSpPr>
            <a:cxnSpLocks/>
          </p:cNvCxnSpPr>
          <p:nvPr/>
        </p:nvCxnSpPr>
        <p:spPr>
          <a:xfrm flipH="1">
            <a:off x="9102081" y="1699276"/>
            <a:ext cx="1279592" cy="38447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83573A15-15E4-7FBF-614F-8B8E34EE48E0}"/>
              </a:ext>
            </a:extLst>
          </p:cNvPr>
          <p:cNvSpPr/>
          <p:nvPr/>
        </p:nvSpPr>
        <p:spPr>
          <a:xfrm>
            <a:off x="8758558" y="2577024"/>
            <a:ext cx="503028" cy="339509"/>
          </a:xfrm>
          <a:custGeom>
            <a:avLst/>
            <a:gdLst>
              <a:gd name="connsiteX0" fmla="*/ 0 w 503028"/>
              <a:gd name="connsiteY0" fmla="*/ 169755 h 339509"/>
              <a:gd name="connsiteX1" fmla="*/ 251514 w 503028"/>
              <a:gd name="connsiteY1" fmla="*/ 0 h 339509"/>
              <a:gd name="connsiteX2" fmla="*/ 503028 w 503028"/>
              <a:gd name="connsiteY2" fmla="*/ 169755 h 339509"/>
              <a:gd name="connsiteX3" fmla="*/ 251514 w 503028"/>
              <a:gd name="connsiteY3" fmla="*/ 339510 h 339509"/>
              <a:gd name="connsiteX4" fmla="*/ 0 w 503028"/>
              <a:gd name="connsiteY4" fmla="*/ 169755 h 33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028" h="339509" extrusionOk="0">
                <a:moveTo>
                  <a:pt x="0" y="169755"/>
                </a:moveTo>
                <a:cubicBezTo>
                  <a:pt x="-24513" y="60882"/>
                  <a:pt x="87734" y="9335"/>
                  <a:pt x="251514" y="0"/>
                </a:cubicBezTo>
                <a:cubicBezTo>
                  <a:pt x="403462" y="2745"/>
                  <a:pt x="489431" y="76434"/>
                  <a:pt x="503028" y="169755"/>
                </a:cubicBezTo>
                <a:cubicBezTo>
                  <a:pt x="497014" y="269381"/>
                  <a:pt x="389424" y="345021"/>
                  <a:pt x="251514" y="339510"/>
                </a:cubicBezTo>
                <a:cubicBezTo>
                  <a:pt x="110671" y="338451"/>
                  <a:pt x="16821" y="271545"/>
                  <a:pt x="0" y="169755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07F30E5-15F4-0ECB-B487-085266A64889}"/>
              </a:ext>
            </a:extLst>
          </p:cNvPr>
          <p:cNvCxnSpPr>
            <a:cxnSpLocks/>
            <a:endCxn id="43" idx="7"/>
          </p:cNvCxnSpPr>
          <p:nvPr/>
        </p:nvCxnSpPr>
        <p:spPr>
          <a:xfrm flipH="1">
            <a:off x="9187919" y="1708513"/>
            <a:ext cx="1173254" cy="918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820C7B2-9F76-9C7D-2D86-7E59FBE16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3999" y="197565"/>
            <a:ext cx="1223179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7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D6DA8-7E81-11F4-BC28-057A27F58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9F8B728-8484-4598-7C4F-4CA9926550C4}"/>
              </a:ext>
            </a:extLst>
          </p:cNvPr>
          <p:cNvGrpSpPr/>
          <p:nvPr/>
        </p:nvGrpSpPr>
        <p:grpSpPr>
          <a:xfrm>
            <a:off x="-2" y="67138"/>
            <a:ext cx="10471383" cy="1077218"/>
            <a:chOff x="-2" y="67138"/>
            <a:chExt cx="10471383" cy="107721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28C540D-B9F6-325D-9E73-E712A84289BE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2D5FBBA-42DE-DD7F-CEE1-58C1B83EE9AE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1C091A-E243-BA34-FD4F-F7E50C6EA0B6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noProof="0" dirty="0">
                  <a:solidFill>
                    <a:srgbClr val="4285F4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Steady State vs Dynamic vs Hybrid RTO</a:t>
              </a:r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818E5C-E0BC-88A9-D995-93F54C03CFC0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B265A83A-5E03-3AC5-59A9-9A4E6BD965B0}"/>
              </a:ext>
            </a:extLst>
          </p:cNvPr>
          <p:cNvGrpSpPr/>
          <p:nvPr/>
        </p:nvGrpSpPr>
        <p:grpSpPr>
          <a:xfrm>
            <a:off x="446326" y="1412207"/>
            <a:ext cx="3276000" cy="3955699"/>
            <a:chOff x="290878" y="1311624"/>
            <a:chExt cx="3276000" cy="395569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4D2E22A-D4D9-3B42-16C2-5B5911476246}"/>
                </a:ext>
              </a:extLst>
            </p:cNvPr>
            <p:cNvSpPr/>
            <p:nvPr/>
          </p:nvSpPr>
          <p:spPr>
            <a:xfrm>
              <a:off x="1490167" y="1543050"/>
              <a:ext cx="1757858" cy="72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noProof="0" dirty="0">
                  <a:solidFill>
                    <a:schemeClr val="tx1"/>
                  </a:solidFill>
                </a:rPr>
                <a:t>Steady State Optimisation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BEFC37A-6DA1-7E7A-921A-3F643C820692}"/>
                </a:ext>
              </a:extLst>
            </p:cNvPr>
            <p:cNvSpPr/>
            <p:nvPr/>
          </p:nvSpPr>
          <p:spPr>
            <a:xfrm>
              <a:off x="1490167" y="2838450"/>
              <a:ext cx="1757858" cy="72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noProof="0" dirty="0">
                  <a:solidFill>
                    <a:schemeClr val="tx1"/>
                  </a:solidFill>
                </a:rPr>
                <a:t>Steady State Model Adaption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9E82B32-4308-A037-1860-FC13BAFB1842}"/>
                </a:ext>
              </a:extLst>
            </p:cNvPr>
            <p:cNvCxnSpPr/>
            <p:nvPr/>
          </p:nvCxnSpPr>
          <p:spPr>
            <a:xfrm flipV="1">
              <a:off x="2369096" y="3558450"/>
              <a:ext cx="0" cy="289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69641F5-A9F2-A0A0-3405-391B64F4DBDA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2369096" y="2263050"/>
              <a:ext cx="0" cy="575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B1881FE-CF90-7F85-0AD9-3C958934A0E7}"/>
                </a:ext>
              </a:extLst>
            </p:cNvPr>
            <p:cNvSpPr/>
            <p:nvPr/>
          </p:nvSpPr>
          <p:spPr>
            <a:xfrm>
              <a:off x="552450" y="4133850"/>
              <a:ext cx="1400175" cy="7200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noProof="0" dirty="0">
                  <a:solidFill>
                    <a:schemeClr val="tx1"/>
                  </a:solidFill>
                </a:rPr>
                <a:t>Process</a:t>
              </a:r>
            </a:p>
          </p:txBody>
        </p: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2E9589BA-1073-42C2-AE59-61690AEBF460}"/>
                </a:ext>
              </a:extLst>
            </p:cNvPr>
            <p:cNvCxnSpPr>
              <a:stCxn id="2" idx="1"/>
              <a:endCxn id="36" idx="0"/>
            </p:cNvCxnSpPr>
            <p:nvPr/>
          </p:nvCxnSpPr>
          <p:spPr>
            <a:xfrm rot="10800000" flipV="1">
              <a:off x="1252539" y="1903050"/>
              <a:ext cx="237629" cy="2230800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B0C284B-9222-97C0-90F9-A9020AA4E8AE}"/>
                </a:ext>
              </a:extLst>
            </p:cNvPr>
            <p:cNvCxnSpPr>
              <a:stCxn id="36" idx="3"/>
            </p:cNvCxnSpPr>
            <p:nvPr/>
          </p:nvCxnSpPr>
          <p:spPr>
            <a:xfrm flipV="1">
              <a:off x="1952625" y="4486275"/>
              <a:ext cx="416471" cy="75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67774F-A45D-6546-C186-C42A613A4496}"/>
                </a:ext>
              </a:extLst>
            </p:cNvPr>
            <p:cNvCxnSpPr/>
            <p:nvPr/>
          </p:nvCxnSpPr>
          <p:spPr>
            <a:xfrm flipV="1">
              <a:off x="2369096" y="4133850"/>
              <a:ext cx="0" cy="352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3A07B2C-412C-FA52-1BAB-5E90867F634E}"/>
                </a:ext>
              </a:extLst>
            </p:cNvPr>
            <p:cNvCxnSpPr/>
            <p:nvPr/>
          </p:nvCxnSpPr>
          <p:spPr>
            <a:xfrm flipV="1">
              <a:off x="2369096" y="3848100"/>
              <a:ext cx="97879" cy="2857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447D067-4034-D211-0343-F40B4E5621C7}"/>
                </a:ext>
              </a:extLst>
            </p:cNvPr>
            <p:cNvSpPr/>
            <p:nvPr/>
          </p:nvSpPr>
          <p:spPr>
            <a:xfrm>
              <a:off x="290878" y="1311624"/>
              <a:ext cx="3276000" cy="395569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165522-67EB-A061-49F3-05B45B6526D2}"/>
                </a:ext>
              </a:extLst>
            </p:cNvPr>
            <p:cNvSpPr txBox="1"/>
            <p:nvPr/>
          </p:nvSpPr>
          <p:spPr>
            <a:xfrm>
              <a:off x="2603561" y="3837696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/>
                <a:t>SS?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8A3FFFA-5B70-8D30-F678-1E45943AC417}"/>
                    </a:ext>
                  </a:extLst>
                </p:cNvPr>
                <p:cNvSpPr txBox="1"/>
                <p:nvPr/>
              </p:nvSpPr>
              <p:spPr>
                <a:xfrm>
                  <a:off x="752000" y="2838450"/>
                  <a:ext cx="597407" cy="3084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40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𝑅𝑇𝑂</m:t>
                            </m:r>
                          </m:sup>
                        </m:sSup>
                      </m:oMath>
                    </m:oMathPara>
                  </a14:m>
                  <a:endParaRPr lang="en-GB" sz="1400" noProof="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8A3FFFA-5B70-8D30-F678-1E45943AC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000" y="2838450"/>
                  <a:ext cx="597407" cy="30841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A656E43-856E-39C4-FE1D-2F4F598BA5E0}"/>
                    </a:ext>
                  </a:extLst>
                </p:cNvPr>
                <p:cNvSpPr txBox="1"/>
                <p:nvPr/>
              </p:nvSpPr>
              <p:spPr>
                <a:xfrm>
                  <a:off x="1967963" y="4189369"/>
                  <a:ext cx="4382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GB" sz="1400" noProof="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A656E43-856E-39C4-FE1D-2F4F598BA5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963" y="4189369"/>
                  <a:ext cx="438260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63D9FA2-6281-3C5B-9E91-05DD09FB1D54}"/>
                    </a:ext>
                  </a:extLst>
                </p:cNvPr>
                <p:cNvSpPr txBox="1"/>
                <p:nvPr/>
              </p:nvSpPr>
              <p:spPr>
                <a:xfrm>
                  <a:off x="2063186" y="2423574"/>
                  <a:ext cx="327782" cy="316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GB" sz="1400" i="1" noProof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40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lang="en-GB" sz="1400" noProof="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63D9FA2-6281-3C5B-9E91-05DD09FB1D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3186" y="2423574"/>
                  <a:ext cx="327782" cy="316882"/>
                </a:xfrm>
                <a:prstGeom prst="rect">
                  <a:avLst/>
                </a:prstGeom>
                <a:blipFill>
                  <a:blip r:embed="rId4"/>
                  <a:stretch>
                    <a:fillRect t="-3846" r="-3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045910DD-A2F5-E615-F42C-FF7FA190CCB5}"/>
              </a:ext>
            </a:extLst>
          </p:cNvPr>
          <p:cNvGrpSpPr/>
          <p:nvPr/>
        </p:nvGrpSpPr>
        <p:grpSpPr>
          <a:xfrm>
            <a:off x="4346284" y="1412207"/>
            <a:ext cx="3276000" cy="3955699"/>
            <a:chOff x="3664309" y="1311624"/>
            <a:chExt cx="3276000" cy="3955699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2F6BE3F9-BE28-596B-A2F0-A4C06C247347}"/>
                </a:ext>
              </a:extLst>
            </p:cNvPr>
            <p:cNvSpPr/>
            <p:nvPr/>
          </p:nvSpPr>
          <p:spPr>
            <a:xfrm>
              <a:off x="4863598" y="1543050"/>
              <a:ext cx="1757858" cy="72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noProof="0" dirty="0">
                  <a:solidFill>
                    <a:schemeClr val="tx1"/>
                  </a:solidFill>
                </a:rPr>
                <a:t>Dynamic Optimisation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BEA5E833-812C-8705-F04D-96C71AFB9164}"/>
                </a:ext>
              </a:extLst>
            </p:cNvPr>
            <p:cNvSpPr/>
            <p:nvPr/>
          </p:nvSpPr>
          <p:spPr>
            <a:xfrm>
              <a:off x="4863598" y="2838450"/>
              <a:ext cx="1757858" cy="72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noProof="0" dirty="0">
                  <a:solidFill>
                    <a:schemeClr val="tx1"/>
                  </a:solidFill>
                </a:rPr>
                <a:t>Dynamic Model Adaption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46CAC59-903E-D452-9382-E3A8AB26BB31}"/>
                </a:ext>
              </a:extLst>
            </p:cNvPr>
            <p:cNvCxnSpPr>
              <a:stCxn id="60" idx="0"/>
            </p:cNvCxnSpPr>
            <p:nvPr/>
          </p:nvCxnSpPr>
          <p:spPr>
            <a:xfrm flipV="1">
              <a:off x="5742527" y="2263050"/>
              <a:ext cx="0" cy="575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788AB68E-36E3-53C1-873F-33D12D1D3EEC}"/>
                </a:ext>
              </a:extLst>
            </p:cNvPr>
            <p:cNvSpPr/>
            <p:nvPr/>
          </p:nvSpPr>
          <p:spPr>
            <a:xfrm>
              <a:off x="3925881" y="4133850"/>
              <a:ext cx="1400175" cy="7200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noProof="0" dirty="0">
                  <a:solidFill>
                    <a:schemeClr val="tx1"/>
                  </a:solidFill>
                </a:rPr>
                <a:t>Process</a:t>
              </a:r>
            </a:p>
          </p:txBody>
        </p:sp>
        <p:cxnSp>
          <p:nvCxnSpPr>
            <p:cNvPr id="1024" name="Connector: Elbow 1023">
              <a:extLst>
                <a:ext uri="{FF2B5EF4-FFF2-40B4-BE49-F238E27FC236}">
                  <a16:creationId xmlns:a16="http://schemas.microsoft.com/office/drawing/2014/main" id="{C0CEBD57-7F0D-CD90-AD91-24810098951A}"/>
                </a:ext>
              </a:extLst>
            </p:cNvPr>
            <p:cNvCxnSpPr>
              <a:stCxn id="59" idx="1"/>
              <a:endCxn id="63" idx="0"/>
            </p:cNvCxnSpPr>
            <p:nvPr/>
          </p:nvCxnSpPr>
          <p:spPr>
            <a:xfrm rot="10800000" flipV="1">
              <a:off x="4625970" y="1903050"/>
              <a:ext cx="237629" cy="2230800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2232E9B5-337B-40A1-9F17-D714F7EC3052}"/>
                </a:ext>
              </a:extLst>
            </p:cNvPr>
            <p:cNvSpPr/>
            <p:nvPr/>
          </p:nvSpPr>
          <p:spPr>
            <a:xfrm>
              <a:off x="3664309" y="1311624"/>
              <a:ext cx="3276000" cy="395569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B95218BE-E628-2C40-EDCA-85303B894A93}"/>
                    </a:ext>
                  </a:extLst>
                </p:cNvPr>
                <p:cNvSpPr txBox="1"/>
                <p:nvPr/>
              </p:nvSpPr>
              <p:spPr>
                <a:xfrm>
                  <a:off x="4125431" y="2838450"/>
                  <a:ext cx="597407" cy="30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40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𝑅𝑇𝑂</m:t>
                            </m:r>
                          </m:sup>
                        </m:sSup>
                      </m:oMath>
                    </m:oMathPara>
                  </a14:m>
                  <a:endParaRPr lang="en-GB" sz="1400" noProof="0" dirty="0"/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B95218BE-E628-2C40-EDCA-85303B894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431" y="2838450"/>
                  <a:ext cx="597407" cy="30841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5" name="TextBox 1034">
                  <a:extLst>
                    <a:ext uri="{FF2B5EF4-FFF2-40B4-BE49-F238E27FC236}">
                      <a16:creationId xmlns:a16="http://schemas.microsoft.com/office/drawing/2014/main" id="{C49F8DA6-4C4D-6488-8B25-819844DC53C8}"/>
                    </a:ext>
                  </a:extLst>
                </p:cNvPr>
                <p:cNvSpPr txBox="1"/>
                <p:nvPr/>
              </p:nvSpPr>
              <p:spPr>
                <a:xfrm>
                  <a:off x="5436617" y="2423574"/>
                  <a:ext cx="327782" cy="316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GB" sz="1400" i="1" noProof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40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lang="en-GB" sz="1400" noProof="0" dirty="0"/>
                </a:p>
              </p:txBody>
            </p:sp>
          </mc:Choice>
          <mc:Fallback xmlns="">
            <p:sp>
              <p:nvSpPr>
                <p:cNvPr id="1035" name="TextBox 1034">
                  <a:extLst>
                    <a:ext uri="{FF2B5EF4-FFF2-40B4-BE49-F238E27FC236}">
                      <a16:creationId xmlns:a16="http://schemas.microsoft.com/office/drawing/2014/main" id="{C49F8DA6-4C4D-6488-8B25-819844DC53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617" y="2423574"/>
                  <a:ext cx="327782" cy="316882"/>
                </a:xfrm>
                <a:prstGeom prst="rect">
                  <a:avLst/>
                </a:prstGeom>
                <a:blipFill>
                  <a:blip r:embed="rId4"/>
                  <a:stretch>
                    <a:fillRect t="-3846" r="-566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9" name="Connector: Elbow 1048">
              <a:extLst>
                <a:ext uri="{FF2B5EF4-FFF2-40B4-BE49-F238E27FC236}">
                  <a16:creationId xmlns:a16="http://schemas.microsoft.com/office/drawing/2014/main" id="{9C727159-0AD4-3A12-3736-3146731896B3}"/>
                </a:ext>
              </a:extLst>
            </p:cNvPr>
            <p:cNvCxnSpPr>
              <a:stCxn id="63" idx="3"/>
              <a:endCxn id="60" idx="2"/>
            </p:cNvCxnSpPr>
            <p:nvPr/>
          </p:nvCxnSpPr>
          <p:spPr>
            <a:xfrm flipV="1">
              <a:off x="5326056" y="3558450"/>
              <a:ext cx="416471" cy="935400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43A84DC7-5735-4CC4-7079-DBD472B88C85}"/>
                    </a:ext>
                  </a:extLst>
                </p:cNvPr>
                <p:cNvSpPr txBox="1"/>
                <p:nvPr/>
              </p:nvSpPr>
              <p:spPr>
                <a:xfrm>
                  <a:off x="5327260" y="4178498"/>
                  <a:ext cx="4382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GB" sz="1400" noProof="0" dirty="0"/>
                </a:p>
              </p:txBody>
            </p:sp>
          </mc:Choice>
          <mc:Fallback xmlns=""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43A84DC7-5735-4CC4-7079-DBD472B88C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260" y="4178498"/>
                  <a:ext cx="438260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C8ED4D48-904E-C9B0-C73D-8EFE93D85037}"/>
              </a:ext>
            </a:extLst>
          </p:cNvPr>
          <p:cNvGrpSpPr/>
          <p:nvPr/>
        </p:nvGrpSpPr>
        <p:grpSpPr>
          <a:xfrm>
            <a:off x="8246242" y="1412207"/>
            <a:ext cx="3276000" cy="3955699"/>
            <a:chOff x="3664309" y="1311624"/>
            <a:chExt cx="3276000" cy="3955699"/>
          </a:xfrm>
        </p:grpSpPr>
        <p:sp>
          <p:nvSpPr>
            <p:cNvPr id="1053" name="Rectangle: Rounded Corners 1052">
              <a:extLst>
                <a:ext uri="{FF2B5EF4-FFF2-40B4-BE49-F238E27FC236}">
                  <a16:creationId xmlns:a16="http://schemas.microsoft.com/office/drawing/2014/main" id="{E2602974-26E7-D5C3-FCD9-6E77F7D4CD08}"/>
                </a:ext>
              </a:extLst>
            </p:cNvPr>
            <p:cNvSpPr/>
            <p:nvPr/>
          </p:nvSpPr>
          <p:spPr>
            <a:xfrm>
              <a:off x="4863598" y="1543050"/>
              <a:ext cx="1757858" cy="72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noProof="0" dirty="0">
                  <a:solidFill>
                    <a:schemeClr val="tx1"/>
                  </a:solidFill>
                </a:rPr>
                <a:t>Steady State Optimisation</a:t>
              </a:r>
            </a:p>
          </p:txBody>
        </p:sp>
        <p:sp>
          <p:nvSpPr>
            <p:cNvPr id="1054" name="Rectangle: Rounded Corners 1053">
              <a:extLst>
                <a:ext uri="{FF2B5EF4-FFF2-40B4-BE49-F238E27FC236}">
                  <a16:creationId xmlns:a16="http://schemas.microsoft.com/office/drawing/2014/main" id="{9248092D-6F94-6EE2-3851-8E7719B10287}"/>
                </a:ext>
              </a:extLst>
            </p:cNvPr>
            <p:cNvSpPr/>
            <p:nvPr/>
          </p:nvSpPr>
          <p:spPr>
            <a:xfrm>
              <a:off x="4863598" y="2838450"/>
              <a:ext cx="1757858" cy="72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noProof="0" dirty="0">
                  <a:solidFill>
                    <a:schemeClr val="tx1"/>
                  </a:solidFill>
                </a:rPr>
                <a:t>Dynamic Model Adaption</a:t>
              </a:r>
            </a:p>
          </p:txBody>
        </p:sp>
        <p:cxnSp>
          <p:nvCxnSpPr>
            <p:cNvPr id="1055" name="Straight Arrow Connector 1054">
              <a:extLst>
                <a:ext uri="{FF2B5EF4-FFF2-40B4-BE49-F238E27FC236}">
                  <a16:creationId xmlns:a16="http://schemas.microsoft.com/office/drawing/2014/main" id="{1E8F6069-6395-A88C-657D-9BC7C2BF74BB}"/>
                </a:ext>
              </a:extLst>
            </p:cNvPr>
            <p:cNvCxnSpPr>
              <a:stCxn id="1054" idx="0"/>
            </p:cNvCxnSpPr>
            <p:nvPr/>
          </p:nvCxnSpPr>
          <p:spPr>
            <a:xfrm flipV="1">
              <a:off x="5742527" y="2263050"/>
              <a:ext cx="0" cy="575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6" name="Rectangle: Rounded Corners 1055">
              <a:extLst>
                <a:ext uri="{FF2B5EF4-FFF2-40B4-BE49-F238E27FC236}">
                  <a16:creationId xmlns:a16="http://schemas.microsoft.com/office/drawing/2014/main" id="{30B4BA77-7975-CB8D-1355-743E14D9F896}"/>
                </a:ext>
              </a:extLst>
            </p:cNvPr>
            <p:cNvSpPr/>
            <p:nvPr/>
          </p:nvSpPr>
          <p:spPr>
            <a:xfrm>
              <a:off x="3925881" y="4133850"/>
              <a:ext cx="1400175" cy="7200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noProof="0" dirty="0">
                  <a:solidFill>
                    <a:schemeClr val="tx1"/>
                  </a:solidFill>
                </a:rPr>
                <a:t>Process</a:t>
              </a:r>
            </a:p>
          </p:txBody>
        </p:sp>
        <p:cxnSp>
          <p:nvCxnSpPr>
            <p:cNvPr id="1057" name="Connector: Elbow 1056">
              <a:extLst>
                <a:ext uri="{FF2B5EF4-FFF2-40B4-BE49-F238E27FC236}">
                  <a16:creationId xmlns:a16="http://schemas.microsoft.com/office/drawing/2014/main" id="{0CFA1DB2-F44E-E400-7C55-7540D75FCBE7}"/>
                </a:ext>
              </a:extLst>
            </p:cNvPr>
            <p:cNvCxnSpPr>
              <a:stCxn id="1053" idx="1"/>
              <a:endCxn id="1056" idx="0"/>
            </p:cNvCxnSpPr>
            <p:nvPr/>
          </p:nvCxnSpPr>
          <p:spPr>
            <a:xfrm rot="10800000" flipV="1">
              <a:off x="4625970" y="1903050"/>
              <a:ext cx="237629" cy="2230800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F882D558-9264-F83C-EE07-755C3E7E9268}"/>
                </a:ext>
              </a:extLst>
            </p:cNvPr>
            <p:cNvSpPr/>
            <p:nvPr/>
          </p:nvSpPr>
          <p:spPr>
            <a:xfrm>
              <a:off x="3664309" y="1311624"/>
              <a:ext cx="3276000" cy="395569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0" name="TextBox 1059">
                  <a:extLst>
                    <a:ext uri="{FF2B5EF4-FFF2-40B4-BE49-F238E27FC236}">
                      <a16:creationId xmlns:a16="http://schemas.microsoft.com/office/drawing/2014/main" id="{F13C4540-13D2-6625-ACF0-F59D5005D4BF}"/>
                    </a:ext>
                  </a:extLst>
                </p:cNvPr>
                <p:cNvSpPr txBox="1"/>
                <p:nvPr/>
              </p:nvSpPr>
              <p:spPr>
                <a:xfrm>
                  <a:off x="4125431" y="2838450"/>
                  <a:ext cx="597407" cy="30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40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𝑅𝑇𝑂</m:t>
                            </m:r>
                          </m:sup>
                        </m:sSup>
                      </m:oMath>
                    </m:oMathPara>
                  </a14:m>
                  <a:endParaRPr lang="en-GB" sz="1400" noProof="0" dirty="0"/>
                </a:p>
              </p:txBody>
            </p:sp>
          </mc:Choice>
          <mc:Fallback xmlns="">
            <p:sp>
              <p:nvSpPr>
                <p:cNvPr id="1060" name="TextBox 1059">
                  <a:extLst>
                    <a:ext uri="{FF2B5EF4-FFF2-40B4-BE49-F238E27FC236}">
                      <a16:creationId xmlns:a16="http://schemas.microsoft.com/office/drawing/2014/main" id="{F13C4540-13D2-6625-ACF0-F59D5005D4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431" y="2838450"/>
                  <a:ext cx="597407" cy="30841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1" name="TextBox 1060">
                  <a:extLst>
                    <a:ext uri="{FF2B5EF4-FFF2-40B4-BE49-F238E27FC236}">
                      <a16:creationId xmlns:a16="http://schemas.microsoft.com/office/drawing/2014/main" id="{F5A64737-AF65-370D-4BAD-8CE049776DE1}"/>
                    </a:ext>
                  </a:extLst>
                </p:cNvPr>
                <p:cNvSpPr txBox="1"/>
                <p:nvPr/>
              </p:nvSpPr>
              <p:spPr>
                <a:xfrm>
                  <a:off x="5436617" y="2423574"/>
                  <a:ext cx="327782" cy="316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GB" sz="1400" i="1" noProof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40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oMath>
                    </m:oMathPara>
                  </a14:m>
                  <a:endParaRPr lang="en-GB" sz="1400" noProof="0" dirty="0"/>
                </a:p>
              </p:txBody>
            </p:sp>
          </mc:Choice>
          <mc:Fallback xmlns="">
            <p:sp>
              <p:nvSpPr>
                <p:cNvPr id="1061" name="TextBox 1060">
                  <a:extLst>
                    <a:ext uri="{FF2B5EF4-FFF2-40B4-BE49-F238E27FC236}">
                      <a16:creationId xmlns:a16="http://schemas.microsoft.com/office/drawing/2014/main" id="{F5A64737-AF65-370D-4BAD-8CE049776D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617" y="2423574"/>
                  <a:ext cx="327782" cy="316882"/>
                </a:xfrm>
                <a:prstGeom prst="rect">
                  <a:avLst/>
                </a:prstGeom>
                <a:blipFill>
                  <a:blip r:embed="rId5"/>
                  <a:stretch>
                    <a:fillRect t="-3846" r="-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2" name="Connector: Elbow 1061">
              <a:extLst>
                <a:ext uri="{FF2B5EF4-FFF2-40B4-BE49-F238E27FC236}">
                  <a16:creationId xmlns:a16="http://schemas.microsoft.com/office/drawing/2014/main" id="{02914C32-6C35-40A2-574F-5907984382C0}"/>
                </a:ext>
              </a:extLst>
            </p:cNvPr>
            <p:cNvCxnSpPr>
              <a:stCxn id="1056" idx="3"/>
              <a:endCxn id="1054" idx="2"/>
            </p:cNvCxnSpPr>
            <p:nvPr/>
          </p:nvCxnSpPr>
          <p:spPr>
            <a:xfrm flipV="1">
              <a:off x="5326056" y="3558450"/>
              <a:ext cx="416471" cy="935400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3E31B8D0-073B-D32B-1538-7CAE9122CD1E}"/>
                    </a:ext>
                  </a:extLst>
                </p:cNvPr>
                <p:cNvSpPr txBox="1"/>
                <p:nvPr/>
              </p:nvSpPr>
              <p:spPr>
                <a:xfrm>
                  <a:off x="5327260" y="4178498"/>
                  <a:ext cx="4382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noProof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GB" sz="1400" noProof="0" dirty="0"/>
                </a:p>
              </p:txBody>
            </p:sp>
          </mc:Choice>
          <mc:Fallback xmlns=""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3E31B8D0-073B-D32B-1538-7CAE9122CD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260" y="4178498"/>
                  <a:ext cx="438260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65" name="TextBox 1064">
            <a:extLst>
              <a:ext uri="{FF2B5EF4-FFF2-40B4-BE49-F238E27FC236}">
                <a16:creationId xmlns:a16="http://schemas.microsoft.com/office/drawing/2014/main" id="{2162A4C9-6D85-B516-7D75-4C55D83F9088}"/>
              </a:ext>
            </a:extLst>
          </p:cNvPr>
          <p:cNvSpPr txBox="1"/>
          <p:nvPr/>
        </p:nvSpPr>
        <p:spPr>
          <a:xfrm>
            <a:off x="8309501" y="5628788"/>
            <a:ext cx="320465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noProof="0" dirty="0"/>
              <a:t>Dynamic model adaption with steady state optimisation.</a:t>
            </a: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C75E3945-3783-DBB8-C964-17DD37B203FC}"/>
              </a:ext>
            </a:extLst>
          </p:cNvPr>
          <p:cNvSpPr txBox="1"/>
          <p:nvPr/>
        </p:nvSpPr>
        <p:spPr>
          <a:xfrm>
            <a:off x="4395751" y="5628788"/>
            <a:ext cx="32760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noProof="0" dirty="0"/>
              <a:t>Dynamic model adaption with dynamic optimisation.</a:t>
            </a: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D1B1F842-3659-6E19-AAC8-5FC7902D5FCA}"/>
              </a:ext>
            </a:extLst>
          </p:cNvPr>
          <p:cNvSpPr txBox="1"/>
          <p:nvPr/>
        </p:nvSpPr>
        <p:spPr>
          <a:xfrm>
            <a:off x="482001" y="5628788"/>
            <a:ext cx="32760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noProof="0" dirty="0"/>
              <a:t>Steady state model adaption with steady state optimisation.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30D652A-64F9-D225-3C0E-1739E7FDD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3999" y="197565"/>
            <a:ext cx="1223179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57DF0B-9537-D044-2C92-BE58F5D59112}"/>
              </a:ext>
            </a:extLst>
          </p:cNvPr>
          <p:cNvSpPr txBox="1"/>
          <p:nvPr/>
        </p:nvSpPr>
        <p:spPr>
          <a:xfrm>
            <a:off x="1178221" y="955024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Steady State RTO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F8756-654F-4CB4-1887-E1E2E375FCD1}"/>
              </a:ext>
            </a:extLst>
          </p:cNvPr>
          <p:cNvSpPr txBox="1"/>
          <p:nvPr/>
        </p:nvSpPr>
        <p:spPr>
          <a:xfrm>
            <a:off x="5039121" y="955024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Dynamic RTO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0AD77-D81A-6968-8139-3E02AD04A8AB}"/>
              </a:ext>
            </a:extLst>
          </p:cNvPr>
          <p:cNvSpPr txBox="1"/>
          <p:nvPr/>
        </p:nvSpPr>
        <p:spPr>
          <a:xfrm>
            <a:off x="9220635" y="964549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Hybrid RTO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DEEB6-DF3C-1F8C-63DE-3D5FAA9ABBCD}"/>
              </a:ext>
            </a:extLst>
          </p:cNvPr>
          <p:cNvSpPr txBox="1"/>
          <p:nvPr/>
        </p:nvSpPr>
        <p:spPr>
          <a:xfrm>
            <a:off x="91453" y="6462555"/>
            <a:ext cx="4386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rgbClr val="4285F4"/>
                </a:solidFill>
              </a:rPr>
              <a:t>Reference: Krishnamoorthy, Foss and </a:t>
            </a:r>
            <a:r>
              <a:rPr lang="en-GB" sz="1400" noProof="0" dirty="0" err="1">
                <a:solidFill>
                  <a:srgbClr val="4285F4"/>
                </a:solidFill>
              </a:rPr>
              <a:t>Skogestad</a:t>
            </a:r>
            <a:r>
              <a:rPr lang="en-GB" sz="1400" noProof="0" dirty="0">
                <a:solidFill>
                  <a:srgbClr val="4285F4"/>
                </a:solidFill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2377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" grpId="0" animBg="1"/>
      <p:bldP spid="1066" grpId="0" animBg="1"/>
      <p:bldP spid="1067" grpId="0" animBg="1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9C2B2-F1D1-DE84-9796-3358580FD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4AFBD76-DE9F-6D2E-76E7-C15A563BDB54}"/>
              </a:ext>
            </a:extLst>
          </p:cNvPr>
          <p:cNvGrpSpPr/>
          <p:nvPr/>
        </p:nvGrpSpPr>
        <p:grpSpPr>
          <a:xfrm>
            <a:off x="-2" y="67138"/>
            <a:ext cx="10471383" cy="668530"/>
            <a:chOff x="-2" y="67138"/>
            <a:chExt cx="10471383" cy="66853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63BAC1-83E9-74CC-C6AF-6BB63F7F5E73}"/>
                </a:ext>
              </a:extLst>
            </p:cNvPr>
            <p:cNvCxnSpPr/>
            <p:nvPr/>
          </p:nvCxnSpPr>
          <p:spPr>
            <a:xfrm flipV="1">
              <a:off x="724405" y="672607"/>
              <a:ext cx="8853467" cy="8098"/>
            </a:xfrm>
            <a:prstGeom prst="line">
              <a:avLst/>
            </a:prstGeom>
            <a:ln w="50800">
              <a:solidFill>
                <a:srgbClr val="4285F4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4654B73-10F5-22A6-BE9A-6858E00C9D84}"/>
                </a:ext>
              </a:extLst>
            </p:cNvPr>
            <p:cNvCxnSpPr/>
            <p:nvPr/>
          </p:nvCxnSpPr>
          <p:spPr>
            <a:xfrm>
              <a:off x="724405" y="680704"/>
              <a:ext cx="2485325" cy="0"/>
            </a:xfrm>
            <a:prstGeom prst="line">
              <a:avLst/>
            </a:prstGeom>
            <a:ln w="50800">
              <a:solidFill>
                <a:srgbClr val="4285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5AFA98-686C-79B7-E641-024E86B58430}"/>
                </a:ext>
              </a:extLst>
            </p:cNvPr>
            <p:cNvSpPr txBox="1"/>
            <p:nvPr/>
          </p:nvSpPr>
          <p:spPr>
            <a:xfrm>
              <a:off x="586153" y="67138"/>
              <a:ext cx="98852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noProof="0" dirty="0">
                  <a:solidFill>
                    <a:srgbClr val="4285F4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Steady State vs Dynamic vs Hybrid RTO</a:t>
              </a:r>
              <a:endParaRPr lang="en-GB" sz="3200" spc="50" noProof="0" dirty="0">
                <a:solidFill>
                  <a:srgbClr val="4285F4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1F0925B-1A5B-26C2-3F80-085EB056E724}"/>
                </a:ext>
              </a:extLst>
            </p:cNvPr>
            <p:cNvSpPr/>
            <p:nvPr/>
          </p:nvSpPr>
          <p:spPr>
            <a:xfrm flipH="1">
              <a:off x="-2" y="87668"/>
              <a:ext cx="96254" cy="648000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noProof="0" dirty="0">
                <a:solidFill>
                  <a:srgbClr val="2C9398"/>
                </a:solidFill>
                <a:latin typeface="Bebas Neue Bold" panose="020B0606020202050201" pitchFamily="34" charset="-94"/>
              </a:endParaRPr>
            </a:p>
          </p:txBody>
        </p:sp>
      </p:grpSp>
      <p:pic>
        <p:nvPicPr>
          <p:cNvPr id="12" name="Picture 1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FBF32FE-F033-6362-5790-803277263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3999" y="197565"/>
            <a:ext cx="1223179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diagram of a staircase&#10;&#10;AI-generated content may be incorrect.">
            <a:extLst>
              <a:ext uri="{FF2B5EF4-FFF2-40B4-BE49-F238E27FC236}">
                <a16:creationId xmlns:a16="http://schemas.microsoft.com/office/drawing/2014/main" id="{2449B41F-2A2B-ED20-6A84-BB32F657B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6"/>
          <a:stretch>
            <a:fillRect/>
          </a:stretch>
        </p:blipFill>
        <p:spPr>
          <a:xfrm>
            <a:off x="483955" y="735668"/>
            <a:ext cx="8523873" cy="1852100"/>
          </a:xfrm>
          <a:prstGeom prst="rect">
            <a:avLst/>
          </a:prstGeom>
        </p:spPr>
      </p:pic>
      <p:pic>
        <p:nvPicPr>
          <p:cNvPr id="2" name="Picture 1" descr="A diagram of a staircase&#10;&#10;AI-generated content may be incorrect.">
            <a:extLst>
              <a:ext uri="{FF2B5EF4-FFF2-40B4-BE49-F238E27FC236}">
                <a16:creationId xmlns:a16="http://schemas.microsoft.com/office/drawing/2014/main" id="{9C24A3DC-15DA-D10F-BD0E-78140D907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4" b="35315"/>
          <a:stretch>
            <a:fillRect/>
          </a:stretch>
        </p:blipFill>
        <p:spPr>
          <a:xfrm>
            <a:off x="483955" y="2707527"/>
            <a:ext cx="8523873" cy="177235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B90B8D-9068-33E0-60FE-424ADC4A4A05}"/>
              </a:ext>
            </a:extLst>
          </p:cNvPr>
          <p:cNvSpPr/>
          <p:nvPr/>
        </p:nvSpPr>
        <p:spPr>
          <a:xfrm>
            <a:off x="8825502" y="1567098"/>
            <a:ext cx="2203704" cy="56857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noProof="0" dirty="0"/>
              <a:t>Ramp Disturbance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086317-AF51-A3A9-D041-554A20A60B12}"/>
              </a:ext>
            </a:extLst>
          </p:cNvPr>
          <p:cNvSpPr/>
          <p:nvPr/>
        </p:nvSpPr>
        <p:spPr>
          <a:xfrm>
            <a:off x="8825502" y="3361673"/>
            <a:ext cx="2203704" cy="56857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noProof="0" dirty="0"/>
              <a:t>RTO Closed Loop Response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C69B3D-EDF2-ADB0-D867-5986933A62C3}"/>
              </a:ext>
            </a:extLst>
          </p:cNvPr>
          <p:cNvGrpSpPr/>
          <p:nvPr/>
        </p:nvGrpSpPr>
        <p:grpSpPr>
          <a:xfrm>
            <a:off x="483955" y="4599642"/>
            <a:ext cx="8523873" cy="2023904"/>
            <a:chOff x="483955" y="4599642"/>
            <a:chExt cx="8523873" cy="2023904"/>
          </a:xfrm>
        </p:grpSpPr>
        <p:pic>
          <p:nvPicPr>
            <p:cNvPr id="3" name="Picture 2" descr="A diagram of a staircase&#10;&#10;AI-generated content may be incorrect.">
              <a:extLst>
                <a:ext uri="{FF2B5EF4-FFF2-40B4-BE49-F238E27FC236}">
                  <a16:creationId xmlns:a16="http://schemas.microsoft.com/office/drawing/2014/main" id="{FDEDF094-67FF-7C1F-6116-67BFDD01B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80"/>
            <a:stretch>
              <a:fillRect/>
            </a:stretch>
          </p:blipFill>
          <p:spPr>
            <a:xfrm>
              <a:off x="483955" y="4599642"/>
              <a:ext cx="8523873" cy="202390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EFCEA7-B12E-01FA-5B39-66AA9EED4A12}"/>
                </a:ext>
              </a:extLst>
            </p:cNvPr>
            <p:cNvSpPr txBox="1"/>
            <p:nvPr/>
          </p:nvSpPr>
          <p:spPr>
            <a:xfrm>
              <a:off x="4048830" y="5092796"/>
              <a:ext cx="1609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noProof="0" dirty="0"/>
                <a:t>Additional Economic Benefit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102B34-97AF-99AA-F248-31E181B930A0}"/>
              </a:ext>
            </a:extLst>
          </p:cNvPr>
          <p:cNvSpPr/>
          <p:nvPr/>
        </p:nvSpPr>
        <p:spPr>
          <a:xfrm>
            <a:off x="8825502" y="5156248"/>
            <a:ext cx="2203704" cy="56857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noProof="0" dirty="0"/>
              <a:t>Process Response (Objective Function)</a:t>
            </a:r>
          </a:p>
        </p:txBody>
      </p:sp>
    </p:spTree>
    <p:extLst>
      <p:ext uri="{BB962C8B-B14F-4D97-AF65-F5344CB8AC3E}">
        <p14:creationId xmlns:p14="http://schemas.microsoft.com/office/powerpoint/2010/main" val="4819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b40482-04a4-480f-b826-6548c4a2bcf1" xsi:nil="true"/>
    <lcf76f155ced4ddcb4097134ff3c332f xmlns="7604e031-f840-4ad5-97d2-0b99280ee730">
      <Terms xmlns="http://schemas.microsoft.com/office/infopath/2007/PartnerControls"/>
    </lcf76f155ced4ddcb4097134ff3c332f>
    <_Flow_SignoffStatus xmlns="7604e031-f840-4ad5-97d2-0b99280ee7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20" ma:contentTypeDescription="Create a new document." ma:contentTypeScope="" ma:versionID="bf88ce8fc137e1f93502ef6b580f970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8da741f6d2119f494e0efa0ce6f6b53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EA245E-7897-4E1F-8B0F-2D43B1D5B584}">
  <ds:schemaRefs>
    <ds:schemaRef ds:uri="http://www.w3.org/XML/1998/namespace"/>
    <ds:schemaRef ds:uri="http://schemas.microsoft.com/office/2006/metadata/properties"/>
    <ds:schemaRef ds:uri="71f183b5-3012-498a-81af-7bb39761c34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505e965-b479-4f84-94bb-c8baac43c281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AF8435-19F9-4BE5-B491-290894192806}"/>
</file>

<file path=customXml/itemProps3.xml><?xml version="1.0" encoding="utf-8"?>
<ds:datastoreItem xmlns:ds="http://schemas.openxmlformats.org/officeDocument/2006/customXml" ds:itemID="{B2B5421E-A648-4F35-9674-CFF1F2BB72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1601</Words>
  <Application>Microsoft Office PowerPoint</Application>
  <PresentationFormat>Widescreen</PresentationFormat>
  <Paragraphs>228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Bebas Neue Bold</vt:lpstr>
      <vt:lpstr>Calibri</vt:lpstr>
      <vt:lpstr>Cambria Math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Thorpe</dc:creator>
  <cp:lastModifiedBy>Shoaib Kiyani</cp:lastModifiedBy>
  <cp:revision>33</cp:revision>
  <dcterms:created xsi:type="dcterms:W3CDTF">2025-02-09T13:10:59Z</dcterms:created>
  <dcterms:modified xsi:type="dcterms:W3CDTF">2025-10-13T16:26:46Z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MediaServiceImageTags">
    <vt:lpwstr/>
  </property>
</Properties>
</file>