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52" r:id="rId5"/>
  </p:sldMasterIdLst>
  <p:notesMasterIdLst>
    <p:notesMasterId r:id="rId22"/>
  </p:notesMasterIdLst>
  <p:sldIdLst>
    <p:sldId id="258" r:id="rId6"/>
    <p:sldId id="2147471219" r:id="rId7"/>
    <p:sldId id="2147471255" r:id="rId8"/>
    <p:sldId id="2147471252" r:id="rId9"/>
    <p:sldId id="2147471237" r:id="rId10"/>
    <p:sldId id="2147471257" r:id="rId11"/>
    <p:sldId id="2147471253" r:id="rId12"/>
    <p:sldId id="2147471227" r:id="rId13"/>
    <p:sldId id="2147471242" r:id="rId14"/>
    <p:sldId id="2147471243" r:id="rId15"/>
    <p:sldId id="2147471244" r:id="rId16"/>
    <p:sldId id="2147471245" r:id="rId17"/>
    <p:sldId id="2147471246" r:id="rId18"/>
    <p:sldId id="2147471247" r:id="rId19"/>
    <p:sldId id="2147471258" r:id="rId20"/>
    <p:sldId id="214747122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9018FC-B4FF-4058-99F1-63B571353B5C}" name="Daire Kilkelly" initials="DK" userId="S::daire.kilkelly@cintoo.com::0f42a534-73f3-4c1e-a7f4-b3c0853e9d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A2F"/>
    <a:srgbClr val="162646"/>
    <a:srgbClr val="B31C82"/>
    <a:srgbClr val="0098D6"/>
    <a:srgbClr val="50534A"/>
    <a:srgbClr val="006881"/>
    <a:srgbClr val="D86018"/>
    <a:srgbClr val="009CDE"/>
    <a:srgbClr val="509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3"/>
    <p:restoredTop sz="81477" autoAdjust="0"/>
  </p:normalViewPr>
  <p:slideViewPr>
    <p:cSldViewPr snapToGrid="0" snapToObjects="1">
      <p:cViewPr varScale="1">
        <p:scale>
          <a:sx n="90" d="100"/>
          <a:sy n="90" d="100"/>
        </p:scale>
        <p:origin x="15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Powell" userId="c6f15acf-8ed3-4f60-b5db-0509014901ad" providerId="ADAL" clId="{9CF884B4-2082-460D-A189-222455696DEE}"/>
    <pc:docChg chg="custSel modSld">
      <pc:chgData name="Ruth Powell" userId="c6f15acf-8ed3-4f60-b5db-0509014901ad" providerId="ADAL" clId="{9CF884B4-2082-460D-A189-222455696DEE}" dt="2025-11-07T13:50:06.073" v="4" actId="478"/>
      <pc:docMkLst>
        <pc:docMk/>
      </pc:docMkLst>
      <pc:sldChg chg="delSp modSp mod delAnim">
        <pc:chgData name="Ruth Powell" userId="c6f15acf-8ed3-4f60-b5db-0509014901ad" providerId="ADAL" clId="{9CF884B4-2082-460D-A189-222455696DEE}" dt="2025-11-07T13:45:01.585" v="3" actId="478"/>
        <pc:sldMkLst>
          <pc:docMk/>
          <pc:sldMk cId="130305132" sldId="2147471226"/>
        </pc:sldMkLst>
        <pc:spChg chg="del">
          <ac:chgData name="Ruth Powell" userId="c6f15acf-8ed3-4f60-b5db-0509014901ad" providerId="ADAL" clId="{9CF884B4-2082-460D-A189-222455696DEE}" dt="2025-11-07T13:45:01.585" v="3" actId="478"/>
          <ac:spMkLst>
            <pc:docMk/>
            <pc:sldMk cId="130305132" sldId="2147471226"/>
            <ac:spMk id="35" creationId="{3F523A1A-DF19-6864-9DCA-18875A515433}"/>
          </ac:spMkLst>
        </pc:spChg>
        <pc:spChg chg="del mod">
          <ac:chgData name="Ruth Powell" userId="c6f15acf-8ed3-4f60-b5db-0509014901ad" providerId="ADAL" clId="{9CF884B4-2082-460D-A189-222455696DEE}" dt="2025-11-07T13:45:00.142" v="2" actId="478"/>
          <ac:spMkLst>
            <pc:docMk/>
            <pc:sldMk cId="130305132" sldId="2147471226"/>
            <ac:spMk id="36" creationId="{FC10E453-C73B-285A-FAE2-436DEE881201}"/>
          </ac:spMkLst>
        </pc:spChg>
        <pc:picChg chg="del">
          <ac:chgData name="Ruth Powell" userId="c6f15acf-8ed3-4f60-b5db-0509014901ad" providerId="ADAL" clId="{9CF884B4-2082-460D-A189-222455696DEE}" dt="2025-11-07T13:44:44.708" v="0" actId="478"/>
          <ac:picMkLst>
            <pc:docMk/>
            <pc:sldMk cId="130305132" sldId="2147471226"/>
            <ac:picMk id="3" creationId="{2E67D43F-6ADF-68A0-E74F-59AE115112EB}"/>
          </ac:picMkLst>
        </pc:picChg>
      </pc:sldChg>
      <pc:sldChg chg="delSp mod">
        <pc:chgData name="Ruth Powell" userId="c6f15acf-8ed3-4f60-b5db-0509014901ad" providerId="ADAL" clId="{9CF884B4-2082-460D-A189-222455696DEE}" dt="2025-11-07T13:50:06.073" v="4" actId="478"/>
        <pc:sldMkLst>
          <pc:docMk/>
          <pc:sldMk cId="1634565389" sldId="2147471244"/>
        </pc:sldMkLst>
        <pc:picChg chg="del">
          <ac:chgData name="Ruth Powell" userId="c6f15acf-8ed3-4f60-b5db-0509014901ad" providerId="ADAL" clId="{9CF884B4-2082-460D-A189-222455696DEE}" dt="2025-11-07T13:50:06.073" v="4" actId="478"/>
          <ac:picMkLst>
            <pc:docMk/>
            <pc:sldMk cId="1634565389" sldId="2147471244"/>
            <ac:picMk id="10" creationId="{EF8927AA-AD45-07D4-8038-3DF4A30F90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F646F-2A8E-486D-A3BB-E35DF364EFA4}" type="datetimeFigureOut">
              <a:rPr lang="en-GB" smtClean="0"/>
              <a:t>07/11/2025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7033C-0F51-4F99-84CA-654E803D46B9}" type="slidenum">
              <a:rPr lang="en-GB" smtClean="0"/>
              <a:t>‹#›</a:t>
            </a:fld>
            <a:endParaRPr lang="en-GB"/>
          </a:p>
        </p:txBody>
      </p:sp>
    </p:spTree>
    <p:extLst>
      <p:ext uri="{BB962C8B-B14F-4D97-AF65-F5344CB8AC3E}">
        <p14:creationId xmlns:p14="http://schemas.microsoft.com/office/powerpoint/2010/main" val="3445206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55147-FB60-993C-3E5A-39CBA53DB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079A8-DF33-2E0C-8DC0-FE56C18C9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DBEBD-8CBA-7B01-C8AF-DAFA9FD1A9D6}"/>
              </a:ext>
            </a:extLst>
          </p:cNvPr>
          <p:cNvSpPr>
            <a:spLocks noGrp="1"/>
          </p:cNvSpPr>
          <p:nvPr>
            <p:ph type="body" idx="1"/>
          </p:nvPr>
        </p:nvSpPr>
        <p:spPr/>
        <p:txBody>
          <a:bodyPr/>
          <a:lstStyle/>
          <a:p>
            <a:pPr marL="0" indent="0">
              <a:buFontTx/>
              <a:buNone/>
            </a:pPr>
            <a:r>
              <a:rPr lang="en-GB" dirty="0"/>
              <a:t>I’m Ryan Goggin, Strategic Account Manager at </a:t>
            </a:r>
            <a:r>
              <a:rPr lang="en-GB" dirty="0" err="1"/>
              <a:t>Cintoo</a:t>
            </a:r>
            <a:endParaRPr lang="en-GB" dirty="0"/>
          </a:p>
          <a:p>
            <a:pPr marL="0" indent="0">
              <a:buFontTx/>
              <a:buNone/>
            </a:pPr>
            <a:endParaRPr lang="en-GB" dirty="0"/>
          </a:p>
          <a:p>
            <a:pPr marL="0" indent="0">
              <a:buFontTx/>
              <a:buNone/>
            </a:pPr>
            <a:r>
              <a:rPr lang="en-GB" dirty="0"/>
              <a:t>Thank you very much for having me speak at the conference today. </a:t>
            </a:r>
          </a:p>
          <a:p>
            <a:pPr marL="0" indent="0">
              <a:buFontTx/>
              <a:buNone/>
            </a:pPr>
            <a:endParaRPr lang="en-GB" dirty="0"/>
          </a:p>
          <a:p>
            <a:pPr marL="0" indent="0">
              <a:buFontTx/>
              <a:buNone/>
            </a:pPr>
            <a:r>
              <a:rPr lang="en-GB" dirty="0"/>
              <a:t>In my presentation, I am going to talk about surveying reality capture data or scan data and how this not only benefits discrete engineering activities (which is often as far as it goes) but can also serve to benefit a much wider community over a much greater period of time.</a:t>
            </a:r>
          </a:p>
          <a:p>
            <a:pPr marL="0" indent="0">
              <a:buFontTx/>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a picture paints a thousand words, is it safe to assume a thousand pictures give us a million words? And then, if each picture comprises of a million discrete points, does that give us almost limitless visual understanding and quantifiable, referenceable context? Quite possibly, but if all that rich data requires incredibly high-performance supercomputers to visualise it and then relies on couriers moving </a:t>
            </a:r>
            <a:r>
              <a:rPr lang="en-GB" dirty="0" err="1"/>
              <a:t>harddrives</a:t>
            </a:r>
            <a:r>
              <a:rPr lang="en-GB" dirty="0"/>
              <a:t> around - perhaps its true value is rarely truly unlocked.</a:t>
            </a:r>
          </a:p>
          <a:p>
            <a:pPr marL="0" indent="0">
              <a:buFontTx/>
              <a:buNone/>
            </a:pPr>
            <a:endParaRPr lang="en-GB" dirty="0"/>
          </a:p>
          <a:p>
            <a:pPr marL="0" indent="0">
              <a:buFontTx/>
              <a:buNone/>
            </a:pPr>
            <a:endParaRPr lang="en-GB" dirty="0"/>
          </a:p>
        </p:txBody>
      </p:sp>
      <p:sp>
        <p:nvSpPr>
          <p:cNvPr id="4" name="Slide Number Placeholder 3">
            <a:extLst>
              <a:ext uri="{FF2B5EF4-FFF2-40B4-BE49-F238E27FC236}">
                <a16:creationId xmlns:a16="http://schemas.microsoft.com/office/drawing/2014/main" id="{B9503325-71AF-4FD9-9BD1-CD2235CD77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4EF14-C062-404B-894D-DABB9382A24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33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869E3-016F-A62D-B892-A6B4FA352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C0A69-E14F-851D-3FFC-8C06B089B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19A60-2940-9B27-192D-86BF255A7AAF}"/>
              </a:ext>
            </a:extLst>
          </p:cNvPr>
          <p:cNvSpPr>
            <a:spLocks noGrp="1"/>
          </p:cNvSpPr>
          <p:nvPr>
            <p:ph type="body" idx="1"/>
          </p:nvPr>
        </p:nvSpPr>
        <p:spPr/>
        <p:txBody>
          <a:bodyPr/>
          <a:lstStyle/>
          <a:p>
            <a:r>
              <a:rPr lang="en-GB" sz="1050" dirty="0"/>
              <a:t>Here’s where things accelerate.</a:t>
            </a:r>
          </a:p>
          <a:p>
            <a:endParaRPr lang="en-GB" sz="1050" dirty="0"/>
          </a:p>
          <a:p>
            <a:r>
              <a:rPr lang="en-GB" sz="1050" dirty="0"/>
              <a:t>Cintoo doesn’t just store scans — Our Twin Edition transforms them into intelligent, visual asset libraries.</a:t>
            </a:r>
          </a:p>
          <a:p>
            <a:endParaRPr lang="en-GB" sz="1050" dirty="0"/>
          </a:p>
          <a:p>
            <a:r>
              <a:rPr lang="en-GB" sz="1050" dirty="0"/>
              <a:t>Assets can be tagged in three ways:</a:t>
            </a:r>
          </a:p>
          <a:p>
            <a:endParaRPr lang="en-GB" sz="1050" dirty="0"/>
          </a:p>
          <a:p>
            <a:r>
              <a:rPr lang="en-GB" sz="1050" dirty="0"/>
              <a:t>Manually in the scan,</a:t>
            </a:r>
          </a:p>
          <a:p>
            <a:r>
              <a:rPr lang="en-GB" sz="1050" dirty="0"/>
              <a:t>Imported from an existing register in .CSV format,</a:t>
            </a:r>
          </a:p>
          <a:p>
            <a:r>
              <a:rPr lang="en-GB" sz="1050" dirty="0"/>
              <a:t>Or automatically identified, with our AI machine learning tagging inside the scan data.</a:t>
            </a:r>
          </a:p>
          <a:p>
            <a:endParaRPr lang="en-GB" sz="1050" dirty="0"/>
          </a:p>
          <a:p>
            <a:r>
              <a:rPr lang="en-GB" sz="1050" dirty="0"/>
              <a:t>Our AI is trained currently to detect 34 critical asset categories — piping, valves, control boxes, flanges, motors, fire safety equipment, and more.</a:t>
            </a:r>
          </a:p>
          <a:p>
            <a:endParaRPr lang="en-GB" sz="1050" dirty="0"/>
          </a:p>
          <a:p>
            <a:r>
              <a:rPr lang="en-GB" sz="1050" dirty="0"/>
              <a:t>Every tag is verified against reality, showing its true condition, context, and connections — again all globally accessible in the cloud.</a:t>
            </a:r>
          </a:p>
          <a:p>
            <a:endParaRPr lang="en-GB" sz="1050" dirty="0"/>
          </a:p>
          <a:p>
            <a:r>
              <a:rPr lang="en-GB" sz="1050" dirty="0"/>
              <a:t>This means what was once just a 3D point cloud becomes something entirely different: a searchable, structured, and intelligent map of your facility. Imagine a safety inspector needing to check every fire sign location — instead of searching through PDFs, drawings, or making a trip to site, they can query the digital asset directly. That’s the power of structured tagging.</a:t>
            </a:r>
          </a:p>
          <a:p>
            <a:endParaRPr lang="en-GB" sz="1050" dirty="0"/>
          </a:p>
        </p:txBody>
      </p:sp>
      <p:sp>
        <p:nvSpPr>
          <p:cNvPr id="4" name="Slide Number Placeholder 3">
            <a:extLst>
              <a:ext uri="{FF2B5EF4-FFF2-40B4-BE49-F238E27FC236}">
                <a16:creationId xmlns:a16="http://schemas.microsoft.com/office/drawing/2014/main" id="{DFDA30A2-D0D4-3C54-07C0-DACF7FC948CE}"/>
              </a:ext>
            </a:extLst>
          </p:cNvPr>
          <p:cNvSpPr>
            <a:spLocks noGrp="1"/>
          </p:cNvSpPr>
          <p:nvPr>
            <p:ph type="sldNum" sz="quarter" idx="5"/>
          </p:nvPr>
        </p:nvSpPr>
        <p:spPr/>
        <p:txBody>
          <a:bodyPr/>
          <a:lstStyle/>
          <a:p>
            <a:fld id="{7274EF14-C062-404B-894D-DABB9382A241}" type="slidenum">
              <a:rPr lang="fr-FR" smtClean="0"/>
              <a:t>11</a:t>
            </a:fld>
            <a:endParaRPr lang="fr-FR"/>
          </a:p>
        </p:txBody>
      </p:sp>
    </p:spTree>
    <p:extLst>
      <p:ext uri="{BB962C8B-B14F-4D97-AF65-F5344CB8AC3E}">
        <p14:creationId xmlns:p14="http://schemas.microsoft.com/office/powerpoint/2010/main" val="34767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A1343-AED3-BBA8-617C-654D5FE56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296C2-410C-E93F-B566-FEB042190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EC69B-F3BE-D1B8-7D61-B17013F4EC1E}"/>
              </a:ext>
            </a:extLst>
          </p:cNvPr>
          <p:cNvSpPr>
            <a:spLocks noGrp="1"/>
          </p:cNvSpPr>
          <p:nvPr>
            <p:ph type="body" idx="1"/>
          </p:nvPr>
        </p:nvSpPr>
        <p:spPr/>
        <p:txBody>
          <a:bodyPr/>
          <a:lstStyle/>
          <a:p>
            <a:r>
              <a:rPr lang="en-GB" sz="1050" dirty="0"/>
              <a:t>The next step is linking those visual tags to intelligence.</a:t>
            </a:r>
          </a:p>
          <a:p>
            <a:endParaRPr lang="en-GB" sz="1050" dirty="0"/>
          </a:p>
          <a:p>
            <a:r>
              <a:rPr lang="en-GB" sz="1050" dirty="0"/>
              <a:t>Each tagged asset can be enriched with:</a:t>
            </a:r>
          </a:p>
          <a:p>
            <a:endParaRPr lang="en-GB" sz="1050" dirty="0"/>
          </a:p>
          <a:p>
            <a:r>
              <a:rPr lang="en-GB" sz="1050" dirty="0"/>
              <a:t>Manually entered details,</a:t>
            </a:r>
          </a:p>
          <a:p>
            <a:r>
              <a:rPr lang="en-GB" sz="1050" dirty="0"/>
              <a:t>Synced records from an asset management system,</a:t>
            </a:r>
          </a:p>
          <a:p>
            <a:r>
              <a:rPr lang="en-GB" sz="1050" dirty="0"/>
              <a:t>Or live links from various enterprise platforms.</a:t>
            </a:r>
          </a:p>
          <a:p>
            <a:endParaRPr lang="en-GB" sz="1050" dirty="0"/>
          </a:p>
          <a:p>
            <a:r>
              <a:rPr lang="en-GB" sz="1050" dirty="0"/>
              <a:t>Now each tag carries the latest operational data alongside its as-found condition.</a:t>
            </a:r>
          </a:p>
          <a:p>
            <a:endParaRPr lang="en-GB" sz="1050" dirty="0"/>
          </a:p>
          <a:p>
            <a:r>
              <a:rPr lang="en-GB" sz="1050" dirty="0"/>
              <a:t>This is where the digital twin takes shape — a continuously updated, visual foundation seamlessly connected to the systems that help run it.</a:t>
            </a:r>
          </a:p>
          <a:p>
            <a:endParaRPr lang="en-GB" sz="1050" dirty="0"/>
          </a:p>
          <a:p>
            <a:r>
              <a:rPr lang="en-GB" sz="1050" dirty="0"/>
              <a:t>And importantly — this isn’t about replacing existing systems. It’s about connecting them. Cintoo becomes the visual layer that brings all those databases and registers together in one place, in context, in reality. </a:t>
            </a:r>
          </a:p>
          <a:p>
            <a:endParaRPr lang="en-GB" sz="1050" dirty="0"/>
          </a:p>
          <a:p>
            <a:r>
              <a:rPr lang="en-GB" sz="1050" dirty="0"/>
              <a:t>That’s where the concept of a true digital twin becomes real — when you can see both the data and the actual condition, side by side.</a:t>
            </a:r>
          </a:p>
          <a:p>
            <a:endParaRPr lang="en-GB" sz="1050" dirty="0"/>
          </a:p>
        </p:txBody>
      </p:sp>
      <p:sp>
        <p:nvSpPr>
          <p:cNvPr id="4" name="Slide Number Placeholder 3">
            <a:extLst>
              <a:ext uri="{FF2B5EF4-FFF2-40B4-BE49-F238E27FC236}">
                <a16:creationId xmlns:a16="http://schemas.microsoft.com/office/drawing/2014/main" id="{461C2F82-2DC8-E218-7A38-F651D8DBAED4}"/>
              </a:ext>
            </a:extLst>
          </p:cNvPr>
          <p:cNvSpPr>
            <a:spLocks noGrp="1"/>
          </p:cNvSpPr>
          <p:nvPr>
            <p:ph type="sldNum" sz="quarter" idx="5"/>
          </p:nvPr>
        </p:nvSpPr>
        <p:spPr/>
        <p:txBody>
          <a:bodyPr/>
          <a:lstStyle/>
          <a:p>
            <a:fld id="{7274EF14-C062-404B-894D-DABB9382A241}" type="slidenum">
              <a:rPr lang="fr-FR" smtClean="0"/>
              <a:t>12</a:t>
            </a:fld>
            <a:endParaRPr lang="fr-FR"/>
          </a:p>
        </p:txBody>
      </p:sp>
    </p:spTree>
    <p:extLst>
      <p:ext uri="{BB962C8B-B14F-4D97-AF65-F5344CB8AC3E}">
        <p14:creationId xmlns:p14="http://schemas.microsoft.com/office/powerpoint/2010/main" val="3032961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446B-0288-8EF1-B2FC-420450638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1CFC6-8BA1-28AC-FAF2-4506BFE10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2A6AD-1558-52E8-1F02-A36479404069}"/>
              </a:ext>
            </a:extLst>
          </p:cNvPr>
          <p:cNvSpPr>
            <a:spLocks noGrp="1"/>
          </p:cNvSpPr>
          <p:nvPr>
            <p:ph type="body" idx="1"/>
          </p:nvPr>
        </p:nvSpPr>
        <p:spPr/>
        <p:txBody>
          <a:bodyPr/>
          <a:lstStyle/>
          <a:p>
            <a:r>
              <a:rPr lang="en-GB" sz="1050" dirty="0"/>
              <a:t>So what does this mean in practice?</a:t>
            </a:r>
          </a:p>
          <a:p>
            <a:endParaRPr lang="en-GB" sz="1050" dirty="0"/>
          </a:p>
          <a:p>
            <a:r>
              <a:rPr lang="en-GB" sz="1050" dirty="0"/>
              <a:t>Projects, commissioning, inspections, audits, and maintenance are resource-heavy. Teams travel, mobilize, and face risk — sometimes just to confirm existing conditions often taking copious notes and photos on the phones</a:t>
            </a:r>
          </a:p>
          <a:p>
            <a:endParaRPr lang="en-GB" sz="1050" dirty="0"/>
          </a:p>
          <a:p>
            <a:r>
              <a:rPr lang="en-GB" sz="1050" dirty="0"/>
              <a:t>With Cintoo, scan data allows many of these tasks to happen remotely:</a:t>
            </a:r>
          </a:p>
          <a:p>
            <a:r>
              <a:rPr lang="en-GB" sz="1050" dirty="0"/>
              <a:t>Project Manager can visually check progress</a:t>
            </a:r>
          </a:p>
          <a:p>
            <a:r>
              <a:rPr lang="en-GB" sz="1050" dirty="0"/>
              <a:t>Commissioners can be familiarised prior to stepping foot on site</a:t>
            </a:r>
          </a:p>
          <a:p>
            <a:r>
              <a:rPr lang="en-GB" sz="1050" dirty="0"/>
              <a:t>Inspectors can review equipment from anywhere.</a:t>
            </a:r>
          </a:p>
          <a:p>
            <a:r>
              <a:rPr lang="en-GB" sz="1050" dirty="0"/>
              <a:t>Audits can be supported with visual, measurable evidence.</a:t>
            </a:r>
          </a:p>
          <a:p>
            <a:r>
              <a:rPr lang="en-GB" sz="1050" dirty="0"/>
              <a:t>Maintenance planners can validate access before scoping and mobilizing crews.</a:t>
            </a:r>
          </a:p>
          <a:p>
            <a:endParaRPr lang="en-GB" sz="1050" dirty="0"/>
          </a:p>
          <a:p>
            <a:r>
              <a:rPr lang="en-GB" sz="1050" dirty="0"/>
              <a:t>The result: fewer site visits, lower risk, faster compliance — with everyone working from the same reality.</a:t>
            </a:r>
          </a:p>
          <a:p>
            <a:r>
              <a:rPr lang="en-GB" sz="1050" dirty="0"/>
              <a:t>Let’s take an example. An inspection team preparing to check valves at a site no longer has to drive to site just to confirm whether scaffolding will be needed. They can check in Cintoo, confirm clearances, and scope the job before mobilizing. That saves cost, reduces travel, and most importantly, cuts exposure hours in potentially hazardous environments.</a:t>
            </a:r>
          </a:p>
          <a:p>
            <a:endParaRPr lang="en-GB" sz="1050" dirty="0"/>
          </a:p>
        </p:txBody>
      </p:sp>
      <p:sp>
        <p:nvSpPr>
          <p:cNvPr id="4" name="Slide Number Placeholder 3">
            <a:extLst>
              <a:ext uri="{FF2B5EF4-FFF2-40B4-BE49-F238E27FC236}">
                <a16:creationId xmlns:a16="http://schemas.microsoft.com/office/drawing/2014/main" id="{5080E927-E4D8-4F7F-0CEB-DB8F74960DDC}"/>
              </a:ext>
            </a:extLst>
          </p:cNvPr>
          <p:cNvSpPr>
            <a:spLocks noGrp="1"/>
          </p:cNvSpPr>
          <p:nvPr>
            <p:ph type="sldNum" sz="quarter" idx="5"/>
          </p:nvPr>
        </p:nvSpPr>
        <p:spPr/>
        <p:txBody>
          <a:bodyPr/>
          <a:lstStyle/>
          <a:p>
            <a:fld id="{7274EF14-C062-404B-894D-DABB9382A241}" type="slidenum">
              <a:rPr lang="fr-FR" smtClean="0"/>
              <a:t>13</a:t>
            </a:fld>
            <a:endParaRPr lang="fr-FR"/>
          </a:p>
        </p:txBody>
      </p:sp>
    </p:spTree>
    <p:extLst>
      <p:ext uri="{BB962C8B-B14F-4D97-AF65-F5344CB8AC3E}">
        <p14:creationId xmlns:p14="http://schemas.microsoft.com/office/powerpoint/2010/main" val="217100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67D59-7746-668E-AC7E-0B319898D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B8C7E-FDDF-1E5A-9E3E-361A1BEC2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81160-C8BA-DB4C-9D21-99D90B0F5E92}"/>
              </a:ext>
            </a:extLst>
          </p:cNvPr>
          <p:cNvSpPr>
            <a:spLocks noGrp="1"/>
          </p:cNvSpPr>
          <p:nvPr>
            <p:ph type="body" idx="1"/>
          </p:nvPr>
        </p:nvSpPr>
        <p:spPr/>
        <p:txBody>
          <a:bodyPr/>
          <a:lstStyle/>
          <a:p>
            <a:r>
              <a:rPr lang="en-GB" sz="1050" dirty="0"/>
              <a:t>Digitization isn’t about one-off surveys and ad-hoc scans — it’s about continuous intelligence.</a:t>
            </a:r>
          </a:p>
          <a:p>
            <a:endParaRPr lang="en-GB" sz="1050" dirty="0"/>
          </a:p>
          <a:p>
            <a:r>
              <a:rPr lang="en-GB" sz="1050" dirty="0" err="1"/>
              <a:t>Cintoo</a:t>
            </a:r>
            <a:r>
              <a:rPr lang="en-GB" sz="1050" dirty="0"/>
              <a:t> project structures allow each new set of scans to strengthen the unified asset library, keeping operators aligned with the current status of their asset portfolio and even tracking legacy issues by comparing scan to scan</a:t>
            </a:r>
          </a:p>
          <a:p>
            <a:endParaRPr lang="en-GB" sz="1050" dirty="0"/>
          </a:p>
          <a:p>
            <a:r>
              <a:rPr lang="en-GB" sz="1050" dirty="0"/>
              <a:t>And no need to rip out existing IT: </a:t>
            </a:r>
            <a:r>
              <a:rPr lang="en-GB" sz="1050" dirty="0" err="1"/>
              <a:t>Cintoo’s</a:t>
            </a:r>
            <a:r>
              <a:rPr lang="en-GB" sz="1050" dirty="0"/>
              <a:t> API is designed to integrate with CMMS ERP’s and asset management databases so the digital twin stays live, current, and trusted.</a:t>
            </a:r>
          </a:p>
          <a:p>
            <a:endParaRPr lang="en-GB" sz="1050" dirty="0"/>
          </a:p>
          <a:p>
            <a:r>
              <a:rPr lang="en-GB" sz="1050" dirty="0"/>
              <a:t>So a path forward could be to:</a:t>
            </a:r>
          </a:p>
          <a:p>
            <a:r>
              <a:rPr lang="en-GB" sz="1050" dirty="0"/>
              <a:t>Consolidate into a unified asset library.</a:t>
            </a:r>
          </a:p>
          <a:p>
            <a:r>
              <a:rPr lang="en-GB" sz="1050" dirty="0"/>
              <a:t>Enable cross-team collaboration with connected assets.</a:t>
            </a:r>
          </a:p>
          <a:p>
            <a:r>
              <a:rPr lang="en-GB" sz="1050" dirty="0"/>
              <a:t>Unlock predictive insights through rapidly developing AI.</a:t>
            </a:r>
          </a:p>
          <a:p>
            <a:r>
              <a:rPr lang="en-GB" sz="1050" dirty="0"/>
              <a:t>And ultimately, build a full visual &amp; digital twin — delivering clarity and confidence for decades.</a:t>
            </a:r>
          </a:p>
          <a:p>
            <a:endParaRPr lang="en-GB" sz="1050" dirty="0"/>
          </a:p>
          <a:p>
            <a:r>
              <a:rPr lang="en-GB" sz="1050" dirty="0"/>
              <a:t>And this is where the vision gets exciting: every new scan doesn’t just give you another snapshot, it enriches the intelligence. Over time, you build not just a picture of “what is,” but a record of “what has been” — a foundation for operational issues such as compliance, predictive maintenance, trend analysis, and truly proactive asset management. </a:t>
            </a:r>
          </a:p>
          <a:p>
            <a:endParaRPr lang="en-GB" sz="1050" dirty="0"/>
          </a:p>
          <a:p>
            <a:r>
              <a:rPr lang="en-GB" sz="1050" dirty="0"/>
              <a:t>This is how clarity scales</a:t>
            </a:r>
          </a:p>
        </p:txBody>
      </p:sp>
      <p:sp>
        <p:nvSpPr>
          <p:cNvPr id="4" name="Slide Number Placeholder 3">
            <a:extLst>
              <a:ext uri="{FF2B5EF4-FFF2-40B4-BE49-F238E27FC236}">
                <a16:creationId xmlns:a16="http://schemas.microsoft.com/office/drawing/2014/main" id="{069AC485-188B-87AA-2F91-FCBB9C1BF635}"/>
              </a:ext>
            </a:extLst>
          </p:cNvPr>
          <p:cNvSpPr>
            <a:spLocks noGrp="1"/>
          </p:cNvSpPr>
          <p:nvPr>
            <p:ph type="sldNum" sz="quarter" idx="5"/>
          </p:nvPr>
        </p:nvSpPr>
        <p:spPr/>
        <p:txBody>
          <a:bodyPr/>
          <a:lstStyle/>
          <a:p>
            <a:fld id="{7274EF14-C062-404B-894D-DABB9382A241}" type="slidenum">
              <a:rPr lang="fr-FR" smtClean="0"/>
              <a:t>14</a:t>
            </a:fld>
            <a:endParaRPr lang="fr-FR"/>
          </a:p>
        </p:txBody>
      </p:sp>
    </p:spTree>
    <p:extLst>
      <p:ext uri="{BB962C8B-B14F-4D97-AF65-F5344CB8AC3E}">
        <p14:creationId xmlns:p14="http://schemas.microsoft.com/office/powerpoint/2010/main" val="110971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5A2FD-F84F-E41E-26BC-FCAC7071E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CC07F-D7BA-7378-7095-09E7C08EB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F5B18-D3D5-45C9-BE99-7C881BB82788}"/>
              </a:ext>
            </a:extLst>
          </p:cNvPr>
          <p:cNvSpPr>
            <a:spLocks noGrp="1"/>
          </p:cNvSpPr>
          <p:nvPr>
            <p:ph type="body" idx="1"/>
          </p:nvPr>
        </p:nvSpPr>
        <p:spPr/>
        <p:txBody>
          <a:bodyPr/>
          <a:lstStyle/>
          <a:p>
            <a:r>
              <a:rPr lang="en-GB" dirty="0"/>
              <a:t>And yes, what next, you might ask…</a:t>
            </a:r>
          </a:p>
          <a:p>
            <a:endParaRPr lang="en-GB" dirty="0"/>
          </a:p>
          <a:p>
            <a:r>
              <a:rPr lang="en-GB" dirty="0"/>
              <a:t>We already have the ability the visualise published </a:t>
            </a:r>
            <a:r>
              <a:rPr lang="en-GB" dirty="0" err="1"/>
              <a:t>PowerBI</a:t>
            </a:r>
            <a:r>
              <a:rPr lang="en-GB" dirty="0"/>
              <a:t> dashboards in the </a:t>
            </a:r>
            <a:r>
              <a:rPr lang="en-GB" dirty="0" err="1"/>
              <a:t>Cintoo</a:t>
            </a:r>
            <a:r>
              <a:rPr lang="en-GB" dirty="0"/>
              <a:t> platform with corresponding tagged coordinates.</a:t>
            </a:r>
          </a:p>
          <a:p>
            <a:endParaRPr lang="en-GB" dirty="0"/>
          </a:p>
          <a:p>
            <a:r>
              <a:rPr lang="en-GB" dirty="0"/>
              <a:t>Last week we formally released our ability to seamlessly integrate with Esri ArcGIS – allowing clients to visualise from satellite to 2mm resolution in single experience.</a:t>
            </a:r>
          </a:p>
          <a:p>
            <a:endParaRPr lang="en-GB" dirty="0"/>
          </a:p>
          <a:p>
            <a:r>
              <a:rPr lang="en-GB" dirty="0"/>
              <a:t>And in the next few weeks we will also be able to visualise 2d documents and schematics in the </a:t>
            </a:r>
            <a:r>
              <a:rPr lang="en-GB" dirty="0" err="1"/>
              <a:t>Cintoo</a:t>
            </a:r>
            <a:r>
              <a:rPr lang="en-GB" dirty="0"/>
              <a:t> platform alongside corresponding tag scan data</a:t>
            </a:r>
          </a:p>
          <a:p>
            <a:endParaRPr lang="en-GB" dirty="0"/>
          </a:p>
          <a:p>
            <a:r>
              <a:rPr lang="en-GB" dirty="0"/>
              <a:t>We are also training our AI algorithm to automatically detect cracks</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93BB9C48-BC1C-217C-BAD5-6512D0DBE131}"/>
              </a:ext>
            </a:extLst>
          </p:cNvPr>
          <p:cNvSpPr>
            <a:spLocks noGrp="1"/>
          </p:cNvSpPr>
          <p:nvPr>
            <p:ph type="sldNum" sz="quarter" idx="5"/>
          </p:nvPr>
        </p:nvSpPr>
        <p:spPr/>
        <p:txBody>
          <a:bodyPr/>
          <a:lstStyle/>
          <a:p>
            <a:fld id="{7274EF14-C062-404B-894D-DABB9382A241}" type="slidenum">
              <a:rPr lang="fr-FR" smtClean="0"/>
              <a:t>15</a:t>
            </a:fld>
            <a:endParaRPr lang="fr-FR"/>
          </a:p>
        </p:txBody>
      </p:sp>
    </p:spTree>
    <p:extLst>
      <p:ext uri="{BB962C8B-B14F-4D97-AF65-F5344CB8AC3E}">
        <p14:creationId xmlns:p14="http://schemas.microsoft.com/office/powerpoint/2010/main" val="263201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a:t>
            </a:r>
          </a:p>
          <a:p>
            <a:endParaRPr lang="en-GB" dirty="0"/>
          </a:p>
          <a:p>
            <a:r>
              <a:rPr lang="en-GB" dirty="0"/>
              <a:t>Assets live for decades, but clarity depends on knowing their condition and keeping data current and connected.</a:t>
            </a:r>
          </a:p>
          <a:p>
            <a:endParaRPr lang="en-GB" dirty="0"/>
          </a:p>
          <a:p>
            <a:r>
              <a:rPr lang="en-GB" dirty="0" err="1"/>
              <a:t>Cintoo’s</a:t>
            </a:r>
            <a:r>
              <a:rPr lang="en-GB" dirty="0"/>
              <a:t> Twin Edition turns static scans into dynamic intelligence — structured, tagged, searchable, and globally accessible.</a:t>
            </a:r>
          </a:p>
          <a:p>
            <a:endParaRPr lang="en-GB" dirty="0"/>
          </a:p>
          <a:p>
            <a:r>
              <a:rPr lang="en-GB" dirty="0"/>
              <a:t>The outcome: deeper knowledge based on quantifiable data that is integrated into the wider digital strategy, a foundational piece of digital twin strategies.</a:t>
            </a:r>
          </a:p>
          <a:p>
            <a:endParaRPr lang="en-GB" dirty="0"/>
          </a:p>
          <a:p>
            <a:r>
              <a:rPr lang="en-GB" dirty="0"/>
              <a:t>Now, let’s open the floor for your questions.</a:t>
            </a:r>
          </a:p>
          <a:p>
            <a:endParaRPr lang="en-GB" dirty="0"/>
          </a:p>
        </p:txBody>
      </p:sp>
      <p:sp>
        <p:nvSpPr>
          <p:cNvPr id="4" name="Slide Number Placeholder 3"/>
          <p:cNvSpPr>
            <a:spLocks noGrp="1"/>
          </p:cNvSpPr>
          <p:nvPr>
            <p:ph type="sldNum" sz="quarter" idx="5"/>
          </p:nvPr>
        </p:nvSpPr>
        <p:spPr/>
        <p:txBody>
          <a:bodyPr/>
          <a:lstStyle/>
          <a:p>
            <a:fld id="{7274EF14-C062-404B-894D-DABB9382A241}" type="slidenum">
              <a:rPr lang="fr-FR" smtClean="0"/>
              <a:t>16</a:t>
            </a:fld>
            <a:endParaRPr lang="fr-FR"/>
          </a:p>
        </p:txBody>
      </p:sp>
    </p:spTree>
    <p:extLst>
      <p:ext uri="{BB962C8B-B14F-4D97-AF65-F5344CB8AC3E}">
        <p14:creationId xmlns:p14="http://schemas.microsoft.com/office/powerpoint/2010/main" val="130478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And that’s the scale of the challenge — enabling companies to host, share and collaborate their rich quantifiable data sets across all stages of their assets life.</a:t>
            </a:r>
          </a:p>
          <a:p>
            <a:endParaRPr lang="en-GB" dirty="0"/>
          </a:p>
          <a:p>
            <a:r>
              <a:rPr lang="en-GB" dirty="0"/>
              <a:t>They key is shifting our mindset or perspective from locally hosted, hardware constrained data overload to cloud hosted, contextualised, actionable intelligence.</a:t>
            </a:r>
          </a:p>
          <a:p>
            <a:endParaRPr lang="en-GB" dirty="0"/>
          </a:p>
          <a:p>
            <a:r>
              <a:rPr lang="en-GB" dirty="0"/>
              <a:t>Using </a:t>
            </a:r>
            <a:r>
              <a:rPr lang="en-GB" dirty="0" err="1"/>
              <a:t>Cintoo’s</a:t>
            </a:r>
            <a:r>
              <a:rPr lang="en-GB" dirty="0"/>
              <a:t> Twin Edition with AI-enabled asset tagging, we transform reality capture data into dynamic intelligence.</a:t>
            </a:r>
          </a:p>
          <a:p>
            <a:r>
              <a:rPr lang="en-GB" dirty="0"/>
              <a:t>What this means for engineering projects as well as operations — we reducing cost, we reduce risk, reduce site exposure and deliver efficiency.</a:t>
            </a:r>
          </a:p>
          <a:p>
            <a:endParaRPr lang="en-GB" dirty="0"/>
          </a:p>
          <a:p>
            <a:r>
              <a:rPr lang="en-GB" dirty="0"/>
              <a:t>The path forward: how our recommended scan-first approach then builds to supports continuous asset intelligence and long-term digital twin value.</a:t>
            </a:r>
          </a:p>
          <a:p>
            <a:endParaRPr lang="en-GB" dirty="0"/>
          </a:p>
          <a:p>
            <a:r>
              <a:rPr lang="en-GB" dirty="0"/>
              <a:t>And of course, we’ll leave time for Q&amp;A.</a:t>
            </a:r>
          </a:p>
          <a:p>
            <a:endParaRPr lang="en-GB" dirty="0"/>
          </a:p>
          <a:p>
            <a:endParaRPr lang="en-GB" dirty="0"/>
          </a:p>
          <a:p>
            <a:r>
              <a:rPr lang="en-GB" dirty="0"/>
              <a:t>It’s not about one scan, one project, or one moment — it’s about creating an evergreen source of truth that lives with the asset itself.</a:t>
            </a:r>
          </a:p>
          <a:p>
            <a:endParaRPr lang="en-GB" dirty="0"/>
          </a:p>
          <a:p>
            <a:endParaRPr lang="en-GB" dirty="0"/>
          </a:p>
        </p:txBody>
      </p:sp>
      <p:sp>
        <p:nvSpPr>
          <p:cNvPr id="4" name="Slide Number Placeholder 3"/>
          <p:cNvSpPr>
            <a:spLocks noGrp="1"/>
          </p:cNvSpPr>
          <p:nvPr>
            <p:ph type="sldNum" sz="quarter" idx="5"/>
          </p:nvPr>
        </p:nvSpPr>
        <p:spPr/>
        <p:txBody>
          <a:bodyPr/>
          <a:lstStyle/>
          <a:p>
            <a:fld id="{8457033C-0F51-4F99-84CA-654E803D46B9}" type="slidenum">
              <a:rPr lang="en-GB" smtClean="0"/>
              <a:t>3</a:t>
            </a:fld>
            <a:endParaRPr lang="en-GB"/>
          </a:p>
        </p:txBody>
      </p:sp>
    </p:spTree>
    <p:extLst>
      <p:ext uri="{BB962C8B-B14F-4D97-AF65-F5344CB8AC3E}">
        <p14:creationId xmlns:p14="http://schemas.microsoft.com/office/powerpoint/2010/main" val="109793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58037-DBCB-19ED-CC63-8D0733179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00E01-55D4-171D-0366-FEF204DAC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B4B7B-1320-1435-33D6-6F5A4C37E9F2}"/>
              </a:ext>
            </a:extLst>
          </p:cNvPr>
          <p:cNvSpPr>
            <a:spLocks noGrp="1"/>
          </p:cNvSpPr>
          <p:nvPr>
            <p:ph type="body" idx="1"/>
          </p:nvPr>
        </p:nvSpPr>
        <p:spPr/>
        <p:txBody>
          <a:bodyPr/>
          <a:lstStyle/>
          <a:p>
            <a:r>
              <a:rPr lang="en-GB" dirty="0"/>
              <a:t>Now, it’s important to remember: that operations across the process and chemicals industries aren’t just one-off events. They evolve through a structured lifecycle — from concepts, to construction, to commissioning, to operations &amp; abandonment.</a:t>
            </a:r>
          </a:p>
          <a:p>
            <a:endParaRPr lang="en-GB" dirty="0"/>
          </a:p>
          <a:p>
            <a:r>
              <a:rPr lang="en-GB" dirty="0"/>
              <a:t>And whether we’re talking about a greenfield build, brownfield retrofit or operations, reality capture delivered through </a:t>
            </a:r>
            <a:r>
              <a:rPr lang="en-GB" dirty="0" err="1"/>
              <a:t>Cintoo</a:t>
            </a:r>
            <a:r>
              <a:rPr lang="en-GB" dirty="0"/>
              <a:t> provides measurable value at every stage.</a:t>
            </a:r>
          </a:p>
          <a:p>
            <a:endParaRPr lang="en-GB" dirty="0"/>
          </a:p>
          <a:p>
            <a:r>
              <a:rPr lang="en-GB" dirty="0"/>
              <a:t>In the early phases, its in the form of a quantifiable record of existing conditions — helping teams reduce uncertainty, make more accurate cost estimates, and develop clearer strategies before capital is committed.</a:t>
            </a:r>
          </a:p>
          <a:p>
            <a:endParaRPr lang="en-GB" dirty="0"/>
          </a:p>
          <a:p>
            <a:r>
              <a:rPr lang="en-GB" dirty="0"/>
              <a:t>As projects move into Define and Execute, that same data becomes a single source of truth across stakeholders — supporting design validation, progress tracking, and QA/QC. </a:t>
            </a:r>
          </a:p>
          <a:p>
            <a:endParaRPr lang="en-GB" dirty="0"/>
          </a:p>
          <a:p>
            <a:r>
              <a:rPr lang="en-GB" dirty="0"/>
              <a:t>And in Sustain, the benefits only increase. Ongoing scanning creates a living record of the facility, supporting operations, inspections, and even abandonment planning when assets eventually reach end of life.</a:t>
            </a:r>
          </a:p>
          <a:p>
            <a:endParaRPr lang="en-GB" dirty="0"/>
          </a:p>
          <a:p>
            <a:r>
              <a:rPr lang="en-GB" dirty="0"/>
              <a:t>But, unlocking all of that value across the lifecycle requires one critical thing: a reliable, collaborative Asset Visualisation Platform. And that’s exactly what </a:t>
            </a:r>
            <a:r>
              <a:rPr lang="en-GB" dirty="0" err="1"/>
              <a:t>Cintoo</a:t>
            </a:r>
            <a:r>
              <a:rPr lang="en-GB" dirty="0"/>
              <a:t> provides</a:t>
            </a:r>
          </a:p>
          <a:p>
            <a:endParaRPr lang="en-GB" dirty="0"/>
          </a:p>
        </p:txBody>
      </p:sp>
      <p:sp>
        <p:nvSpPr>
          <p:cNvPr id="4" name="Slide Number Placeholder 3">
            <a:extLst>
              <a:ext uri="{FF2B5EF4-FFF2-40B4-BE49-F238E27FC236}">
                <a16:creationId xmlns:a16="http://schemas.microsoft.com/office/drawing/2014/main" id="{01A43006-33EC-8184-986F-4EAE26D4EF70}"/>
              </a:ext>
            </a:extLst>
          </p:cNvPr>
          <p:cNvSpPr>
            <a:spLocks noGrp="1"/>
          </p:cNvSpPr>
          <p:nvPr>
            <p:ph type="sldNum" sz="quarter" idx="5"/>
          </p:nvPr>
        </p:nvSpPr>
        <p:spPr/>
        <p:txBody>
          <a:bodyPr/>
          <a:lstStyle/>
          <a:p>
            <a:fld id="{7274EF14-C062-404B-894D-DABB9382A241}" type="slidenum">
              <a:rPr lang="fr-FR" smtClean="0"/>
              <a:t>4</a:t>
            </a:fld>
            <a:endParaRPr lang="fr-FR"/>
          </a:p>
        </p:txBody>
      </p:sp>
    </p:spTree>
    <p:extLst>
      <p:ext uri="{BB962C8B-B14F-4D97-AF65-F5344CB8AC3E}">
        <p14:creationId xmlns:p14="http://schemas.microsoft.com/office/powerpoint/2010/main" val="361702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28E14-41A2-AA5C-C5E3-E79F9E75C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EE9EA-8387-9A8F-1C11-B17329080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E1697-2F0F-616E-92BA-E2C353014699}"/>
              </a:ext>
            </a:extLst>
          </p:cNvPr>
          <p:cNvSpPr>
            <a:spLocks noGrp="1"/>
          </p:cNvSpPr>
          <p:nvPr>
            <p:ph type="body" idx="1"/>
          </p:nvPr>
        </p:nvSpPr>
        <p:spPr/>
        <p:txBody>
          <a:bodyPr/>
          <a:lstStyle/>
          <a:p>
            <a:r>
              <a:rPr lang="en-GB" dirty="0" err="1"/>
              <a:t>Cintoo</a:t>
            </a:r>
            <a:r>
              <a:rPr lang="en-GB" dirty="0"/>
              <a:t> provides a smarter, firmer foundation for asset heavy industries. – for all stakeholders and parties throughout the ecosystem and supply chain.</a:t>
            </a:r>
          </a:p>
          <a:p>
            <a:endParaRPr lang="en-GB" dirty="0"/>
          </a:p>
          <a:p>
            <a:r>
              <a:rPr lang="en-GB" dirty="0"/>
              <a:t>Making visibility of verified site or asset conditions available in a unified, collaborative platform.</a:t>
            </a:r>
          </a:p>
          <a:p>
            <a:endParaRPr lang="en-GB" dirty="0"/>
          </a:p>
          <a:p>
            <a:r>
              <a:rPr lang="en-GB" dirty="0"/>
              <a:t>In the first instance, </a:t>
            </a:r>
            <a:r>
              <a:rPr lang="en-GB" dirty="0" err="1"/>
              <a:t>Cintoo</a:t>
            </a:r>
            <a:r>
              <a:rPr lang="en-GB" dirty="0"/>
              <a:t> provides the “visual twin” of your site reality.</a:t>
            </a:r>
          </a:p>
          <a:p>
            <a:endParaRPr lang="en-GB" dirty="0"/>
          </a:p>
          <a:p>
            <a:r>
              <a:rPr lang="en-GB" dirty="0"/>
              <a:t>We support the entire supply chain or ecosystem - EPCs, contractors, surveyors, and end clients - all work from the same digital truth.</a:t>
            </a:r>
          </a:p>
          <a:p>
            <a:endParaRPr lang="en-GB" dirty="0"/>
          </a:p>
          <a:p>
            <a:r>
              <a:rPr lang="en-GB" dirty="0"/>
              <a:t>Design proposals can be overlaid against actual conditions for scoping and validation.</a:t>
            </a:r>
          </a:p>
          <a:p>
            <a:endParaRPr lang="en-GB" dirty="0"/>
          </a:p>
          <a:p>
            <a:r>
              <a:rPr lang="en-GB" dirty="0"/>
              <a:t>QA/QC workflows become traceable and auditable.</a:t>
            </a:r>
          </a:p>
          <a:p>
            <a:endParaRPr lang="en-GB" dirty="0"/>
          </a:p>
          <a:p>
            <a:r>
              <a:rPr lang="en-GB" dirty="0"/>
              <a:t>So, what if every stakeholder could see the same truth on day one?</a:t>
            </a:r>
          </a:p>
          <a:p>
            <a:endParaRPr lang="en-GB" dirty="0"/>
          </a:p>
          <a:p>
            <a:r>
              <a:rPr lang="en-GB" dirty="0"/>
              <a:t>The answer: fewer surprises, stronger confidence, and faster project execution.</a:t>
            </a:r>
          </a:p>
          <a:p>
            <a:endParaRPr lang="en-GB" dirty="0"/>
          </a:p>
        </p:txBody>
      </p:sp>
      <p:sp>
        <p:nvSpPr>
          <p:cNvPr id="4" name="Slide Number Placeholder 3">
            <a:extLst>
              <a:ext uri="{FF2B5EF4-FFF2-40B4-BE49-F238E27FC236}">
                <a16:creationId xmlns:a16="http://schemas.microsoft.com/office/drawing/2014/main" id="{98E0A3CC-BA47-CBF8-237A-2BE744A8C9BF}"/>
              </a:ext>
            </a:extLst>
          </p:cNvPr>
          <p:cNvSpPr>
            <a:spLocks noGrp="1"/>
          </p:cNvSpPr>
          <p:nvPr>
            <p:ph type="sldNum" sz="quarter" idx="5"/>
          </p:nvPr>
        </p:nvSpPr>
        <p:spPr/>
        <p:txBody>
          <a:bodyPr/>
          <a:lstStyle/>
          <a:p>
            <a:fld id="{7274EF14-C062-404B-894D-DABB9382A241}" type="slidenum">
              <a:rPr lang="fr-FR" smtClean="0"/>
              <a:t>5</a:t>
            </a:fld>
            <a:endParaRPr lang="fr-FR"/>
          </a:p>
        </p:txBody>
      </p:sp>
    </p:spTree>
    <p:extLst>
      <p:ext uri="{BB962C8B-B14F-4D97-AF65-F5344CB8AC3E}">
        <p14:creationId xmlns:p14="http://schemas.microsoft.com/office/powerpoint/2010/main" val="217573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all understand that projects are complex from the outset:</a:t>
            </a:r>
          </a:p>
          <a:p>
            <a:endParaRPr lang="en-GB" sz="1200" dirty="0"/>
          </a:p>
          <a:p>
            <a:r>
              <a:rPr lang="en-GB" sz="1200" dirty="0"/>
              <a:t>Multiple parties, such as EPCs, subcontractors, surveyors, and internal stakeholders.</a:t>
            </a:r>
          </a:p>
          <a:p>
            <a:endParaRPr lang="en-GB" sz="1200" dirty="0"/>
          </a:p>
          <a:p>
            <a:r>
              <a:rPr lang="en-GB" sz="1200" dirty="0"/>
              <a:t>Immense pressure to hit budget and schedule targets.</a:t>
            </a:r>
          </a:p>
          <a:p>
            <a:endParaRPr lang="en-GB" sz="1200" dirty="0"/>
          </a:p>
          <a:p>
            <a:r>
              <a:rPr lang="en-GB" sz="1200" dirty="0"/>
              <a:t>And in brownfield work, we add retrofits in congested, live facilities often relying on decades-old documentation.</a:t>
            </a:r>
          </a:p>
          <a:p>
            <a:endParaRPr lang="en-GB" sz="1200" dirty="0"/>
          </a:p>
          <a:p>
            <a:r>
              <a:rPr lang="en-GB" sz="1200" dirty="0"/>
              <a:t>The reality is that early errors snowball. A small misalignment in design or outdated site data can cascade into clashes, redesigns, and expensive field modifications. Fixing those errors in the field costs 5 to 10 times more than catching them upfront.</a:t>
            </a:r>
          </a:p>
          <a:p>
            <a:endParaRPr lang="en-GB" sz="1200" dirty="0"/>
          </a:p>
          <a:p>
            <a:r>
              <a:rPr lang="en-GB" sz="1200" dirty="0"/>
              <a:t>So the challenge is clear: how do we lock in clarity and alignment before the first boots hit the ground?</a:t>
            </a:r>
          </a:p>
          <a:p>
            <a:endParaRPr lang="en-GB" dirty="0"/>
          </a:p>
        </p:txBody>
      </p:sp>
      <p:sp>
        <p:nvSpPr>
          <p:cNvPr id="4" name="Slide Number Placeholder 3"/>
          <p:cNvSpPr>
            <a:spLocks noGrp="1"/>
          </p:cNvSpPr>
          <p:nvPr>
            <p:ph type="sldNum" sz="quarter" idx="5"/>
          </p:nvPr>
        </p:nvSpPr>
        <p:spPr/>
        <p:txBody>
          <a:bodyPr/>
          <a:lstStyle/>
          <a:p>
            <a:fld id="{8457033C-0F51-4F99-84CA-654E803D46B9}" type="slidenum">
              <a:rPr lang="en-GB" smtClean="0"/>
              <a:t>6</a:t>
            </a:fld>
            <a:endParaRPr lang="en-GB"/>
          </a:p>
        </p:txBody>
      </p:sp>
    </p:spTree>
    <p:extLst>
      <p:ext uri="{BB962C8B-B14F-4D97-AF65-F5344CB8AC3E}">
        <p14:creationId xmlns:p14="http://schemas.microsoft.com/office/powerpoint/2010/main" val="327481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8D57-C0C1-D1DC-F800-13D61634D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44DDC-6E6A-21D8-41F3-658A981CE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EA009-EA78-59C4-82B9-F9E4E59B9703}"/>
              </a:ext>
            </a:extLst>
          </p:cNvPr>
          <p:cNvSpPr>
            <a:spLocks noGrp="1"/>
          </p:cNvSpPr>
          <p:nvPr>
            <p:ph type="body" idx="1"/>
          </p:nvPr>
        </p:nvSpPr>
        <p:spPr/>
        <p:txBody>
          <a:bodyPr/>
          <a:lstStyle/>
          <a:p>
            <a:r>
              <a:rPr lang="en-GB" dirty="0"/>
              <a:t>Now, when we talk about design intent versus reality, it’s not just a single type of project we’re referring to.</a:t>
            </a:r>
          </a:p>
          <a:p>
            <a:endParaRPr lang="en-GB" dirty="0"/>
          </a:p>
          <a:p>
            <a:r>
              <a:rPr lang="en-GB" dirty="0"/>
              <a:t>Whether it’s an onshore facility, an offshore platform, a greenfield build, or a brownfield retrofit, the same challenges apply: keeping design intent aligned with evolving site conditions.</a:t>
            </a:r>
          </a:p>
          <a:p>
            <a:endParaRPr lang="en-GB" dirty="0"/>
          </a:p>
          <a:p>
            <a:r>
              <a:rPr lang="en-GB" dirty="0"/>
              <a:t>Reality capture provides that common, quantifiable record of truth — a data baseline that can be trusted and shared across every stakeholder, in every type of project.</a:t>
            </a:r>
          </a:p>
          <a:p>
            <a:endParaRPr lang="en-GB" dirty="0"/>
          </a:p>
          <a:p>
            <a:r>
              <a:rPr lang="en-GB" dirty="0"/>
              <a:t>But its value goes beyond traditional engineering workflows. With Cintoo, that same data supports site familiarisation, logistics planning, hazard identification, and HAZID/HAZOP studies.</a:t>
            </a:r>
          </a:p>
          <a:p>
            <a:endParaRPr lang="en-GB" dirty="0"/>
          </a:p>
          <a:p>
            <a:r>
              <a:rPr lang="en-GB" dirty="0"/>
              <a:t>In other words: one set of scans, multiple layers of value.</a:t>
            </a:r>
          </a:p>
          <a:p>
            <a:endParaRPr lang="en-GB" dirty="0"/>
          </a:p>
          <a:p>
            <a:r>
              <a:rPr lang="en-GB" dirty="0"/>
              <a:t>It’s about giving clients the confidence that design intent and site reality stay aligned — regardless of where the project is, or how complex the environment.</a:t>
            </a:r>
          </a:p>
          <a:p>
            <a:endParaRPr lang="en-GB" dirty="0"/>
          </a:p>
          <a:p>
            <a:endParaRPr lang="en-GB" dirty="0"/>
          </a:p>
        </p:txBody>
      </p:sp>
      <p:sp>
        <p:nvSpPr>
          <p:cNvPr id="4" name="Slide Number Placeholder 3">
            <a:extLst>
              <a:ext uri="{FF2B5EF4-FFF2-40B4-BE49-F238E27FC236}">
                <a16:creationId xmlns:a16="http://schemas.microsoft.com/office/drawing/2014/main" id="{9BBCB765-48E8-F2D9-29D4-0593762B9FD6}"/>
              </a:ext>
            </a:extLst>
          </p:cNvPr>
          <p:cNvSpPr>
            <a:spLocks noGrp="1"/>
          </p:cNvSpPr>
          <p:nvPr>
            <p:ph type="sldNum" sz="quarter" idx="5"/>
          </p:nvPr>
        </p:nvSpPr>
        <p:spPr/>
        <p:txBody>
          <a:bodyPr/>
          <a:lstStyle/>
          <a:p>
            <a:fld id="{7274EF14-C062-404B-894D-DABB9382A241}" type="slidenum">
              <a:rPr lang="fr-FR" smtClean="0"/>
              <a:t>7</a:t>
            </a:fld>
            <a:endParaRPr lang="fr-FR"/>
          </a:p>
        </p:txBody>
      </p:sp>
    </p:spTree>
    <p:extLst>
      <p:ext uri="{BB962C8B-B14F-4D97-AF65-F5344CB8AC3E}">
        <p14:creationId xmlns:p14="http://schemas.microsoft.com/office/powerpoint/2010/main" val="295040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dirty="0"/>
              <a:t>And as we transition from project to operations </a:t>
            </a:r>
          </a:p>
          <a:p>
            <a:endParaRPr lang="en-GB" sz="1050" dirty="0"/>
          </a:p>
          <a:p>
            <a:r>
              <a:rPr lang="en-GB" sz="1050" dirty="0"/>
              <a:t>Many companies operate a complex portfolio: processing facilities, complex logistics and storage </a:t>
            </a:r>
          </a:p>
          <a:p>
            <a:endParaRPr lang="en-GB" sz="1050" dirty="0"/>
          </a:p>
          <a:p>
            <a:r>
              <a:rPr lang="en-GB" sz="1050" dirty="0"/>
              <a:t>Against a landscape of various digitization strategies or programs while expected to maintain profits, meet sustainability goals and comply with evolving legislation</a:t>
            </a:r>
          </a:p>
          <a:p>
            <a:endParaRPr lang="en-GB" sz="1050" dirty="0"/>
          </a:p>
          <a:p>
            <a:r>
              <a:rPr lang="en-GB" sz="1050" dirty="0"/>
              <a:t>Now multiply that across multiple regions, joint ventures, and decades of operation and legacy data — and you see the scale of information management required. A high potential for data overload.</a:t>
            </a:r>
          </a:p>
          <a:p>
            <a:endParaRPr lang="en-GB" sz="1050" dirty="0"/>
          </a:p>
          <a:p>
            <a:r>
              <a:rPr lang="en-GB" sz="1050" dirty="0"/>
              <a:t>And within each site lies additional layers of complexity.</a:t>
            </a:r>
          </a:p>
          <a:p>
            <a:endParaRPr lang="en-GB" sz="1050" dirty="0"/>
          </a:p>
          <a:p>
            <a:r>
              <a:rPr lang="en-GB" sz="1050" dirty="0"/>
              <a:t>Think about an upstream offshore platform, for example. It’s not just one structure — it’s thousands of components, generations of modifications, different contractors and operators, all leaving behind drawings, documents, and sometimes conflicting records. </a:t>
            </a:r>
          </a:p>
          <a:p>
            <a:endParaRPr lang="en-GB" sz="1050" dirty="0"/>
          </a:p>
          <a:p>
            <a:r>
              <a:rPr lang="en-GB" sz="1050" dirty="0"/>
              <a:t>Over decades, the data mountain grows, but clarity can actually shrink. And when clarity shrinks, risk grows.</a:t>
            </a:r>
          </a:p>
          <a:p>
            <a:endParaRPr lang="en-GB" sz="1050" dirty="0"/>
          </a:p>
        </p:txBody>
      </p:sp>
      <p:sp>
        <p:nvSpPr>
          <p:cNvPr id="4" name="Slide Number Placeholder 3"/>
          <p:cNvSpPr>
            <a:spLocks noGrp="1"/>
          </p:cNvSpPr>
          <p:nvPr>
            <p:ph type="sldNum" sz="quarter" idx="5"/>
          </p:nvPr>
        </p:nvSpPr>
        <p:spPr/>
        <p:txBody>
          <a:bodyPr/>
          <a:lstStyle/>
          <a:p>
            <a:fld id="{7274EF14-C062-404B-894D-DABB9382A241}" type="slidenum">
              <a:rPr lang="fr-FR" smtClean="0"/>
              <a:t>8</a:t>
            </a:fld>
            <a:endParaRPr lang="fr-FR"/>
          </a:p>
        </p:txBody>
      </p:sp>
    </p:spTree>
    <p:extLst>
      <p:ext uri="{BB962C8B-B14F-4D97-AF65-F5344CB8AC3E}">
        <p14:creationId xmlns:p14="http://schemas.microsoft.com/office/powerpoint/2010/main" val="143857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75A1-C232-8AA9-9E47-60EEBBF9E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E3BD8-3EAA-4DEA-5912-B7696372C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6AD4C-5200-436C-4A95-877CF25A102A}"/>
              </a:ext>
            </a:extLst>
          </p:cNvPr>
          <p:cNvSpPr>
            <a:spLocks noGrp="1"/>
          </p:cNvSpPr>
          <p:nvPr>
            <p:ph type="body" idx="1"/>
          </p:nvPr>
        </p:nvSpPr>
        <p:spPr/>
        <p:txBody>
          <a:bodyPr/>
          <a:lstStyle/>
          <a:p>
            <a:r>
              <a:rPr lang="en-GB" sz="1050" dirty="0"/>
              <a:t>Zoom into a single platform, terminal, or pipeline system: you’re not managing “an asset,” but millions of components — valves, pumps, exchangers, tie-in points, structures — each with its own lifecycle and inspection needs.</a:t>
            </a:r>
          </a:p>
          <a:p>
            <a:endParaRPr lang="en-GB" sz="1050" dirty="0"/>
          </a:p>
          <a:p>
            <a:r>
              <a:rPr lang="en-GB" sz="1050" dirty="0"/>
              <a:t>Too often, data is fragmented, outdated, or locked in silos. This slows decision making, unnecessarily complicates approval processes, and adds cost.</a:t>
            </a:r>
          </a:p>
          <a:p>
            <a:r>
              <a:rPr lang="en-GB" sz="1050" dirty="0"/>
              <a:t>The challenge is clear: how do we transform overwhelming data into actionable intelligence — at scale, across the portfolio?</a:t>
            </a:r>
          </a:p>
          <a:p>
            <a:endParaRPr lang="en-GB" sz="1050" dirty="0"/>
          </a:p>
          <a:p>
            <a:r>
              <a:rPr lang="en-GB" sz="1050" dirty="0"/>
              <a:t>And this is where we need to make a mental shift. It’s not always about collecting more data — we often already have plenty. </a:t>
            </a:r>
          </a:p>
          <a:p>
            <a:endParaRPr lang="en-GB" sz="1050" dirty="0"/>
          </a:p>
          <a:p>
            <a:r>
              <a:rPr lang="en-GB" sz="1050" dirty="0"/>
              <a:t>The challenge is about curating, connecting, and activating that data so it becomes accessible intelligence. Because only readily accessible intelligence drives better decisions.</a:t>
            </a:r>
          </a:p>
          <a:p>
            <a:endParaRPr lang="en-GB" sz="1050" dirty="0"/>
          </a:p>
        </p:txBody>
      </p:sp>
      <p:sp>
        <p:nvSpPr>
          <p:cNvPr id="4" name="Slide Number Placeholder 3">
            <a:extLst>
              <a:ext uri="{FF2B5EF4-FFF2-40B4-BE49-F238E27FC236}">
                <a16:creationId xmlns:a16="http://schemas.microsoft.com/office/drawing/2014/main" id="{1CAFE9DE-1DBF-AE90-3F82-6CCE06DF8BE0}"/>
              </a:ext>
            </a:extLst>
          </p:cNvPr>
          <p:cNvSpPr>
            <a:spLocks noGrp="1"/>
          </p:cNvSpPr>
          <p:nvPr>
            <p:ph type="sldNum" sz="quarter" idx="5"/>
          </p:nvPr>
        </p:nvSpPr>
        <p:spPr/>
        <p:txBody>
          <a:bodyPr/>
          <a:lstStyle/>
          <a:p>
            <a:fld id="{7274EF14-C062-404B-894D-DABB9382A241}" type="slidenum">
              <a:rPr lang="fr-FR" smtClean="0"/>
              <a:t>9</a:t>
            </a:fld>
            <a:endParaRPr lang="fr-FR"/>
          </a:p>
        </p:txBody>
      </p:sp>
    </p:spTree>
    <p:extLst>
      <p:ext uri="{BB962C8B-B14F-4D97-AF65-F5344CB8AC3E}">
        <p14:creationId xmlns:p14="http://schemas.microsoft.com/office/powerpoint/2010/main" val="277639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0ECD7-8522-C4E6-18C4-0777326EF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7AF4F-34E9-A24A-3890-F6951422B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83991-9361-A4B9-F528-54921315DE28}"/>
              </a:ext>
            </a:extLst>
          </p:cNvPr>
          <p:cNvSpPr>
            <a:spLocks noGrp="1"/>
          </p:cNvSpPr>
          <p:nvPr>
            <p:ph type="body" idx="1"/>
          </p:nvPr>
        </p:nvSpPr>
        <p:spPr/>
        <p:txBody>
          <a:bodyPr/>
          <a:lstStyle/>
          <a:p>
            <a:r>
              <a:rPr lang="en-GB" sz="1050" dirty="0"/>
              <a:t>Reality capture is powerful, but scans alone are just static data.</a:t>
            </a:r>
          </a:p>
          <a:p>
            <a:endParaRPr lang="en-GB" sz="1050" dirty="0"/>
          </a:p>
          <a:p>
            <a:r>
              <a:rPr lang="en-GB" sz="1050" dirty="0"/>
              <a:t>We maximise value realization when scans are structured, contextualized, and connected. (ARCGIS advisory document)</a:t>
            </a:r>
          </a:p>
          <a:p>
            <a:endParaRPr lang="en-GB" sz="1050" dirty="0"/>
          </a:p>
          <a:p>
            <a:r>
              <a:rPr lang="en-GB" sz="1050" dirty="0"/>
              <a:t>With Cintoo, this quantifiable data become a trusted source of truth:</a:t>
            </a:r>
          </a:p>
          <a:p>
            <a:endParaRPr lang="en-GB" sz="1050" dirty="0"/>
          </a:p>
          <a:p>
            <a:r>
              <a:rPr lang="en-GB" sz="1050" dirty="0"/>
              <a:t>Organized in the cloud for global access.</a:t>
            </a:r>
          </a:p>
          <a:p>
            <a:r>
              <a:rPr lang="en-GB" sz="1050" dirty="0"/>
              <a:t>Unlimited users with customisable permissions and access logs</a:t>
            </a:r>
          </a:p>
          <a:p>
            <a:r>
              <a:rPr lang="en-GB" sz="1050" dirty="0"/>
              <a:t>Aligned with as-built reality, not outdated drawings.</a:t>
            </a:r>
          </a:p>
          <a:p>
            <a:r>
              <a:rPr lang="en-GB" sz="1050" dirty="0"/>
              <a:t>And integrated with enterprise systems and updated with live metadata</a:t>
            </a:r>
          </a:p>
          <a:p>
            <a:endParaRPr lang="en-GB" sz="1050" dirty="0"/>
          </a:p>
          <a:p>
            <a:r>
              <a:rPr lang="en-GB" sz="1050" dirty="0"/>
              <a:t>This transforms static scans into dynamic intelligence — usable daily by engineering, operations, and maintenance teams.</a:t>
            </a:r>
          </a:p>
          <a:p>
            <a:r>
              <a:rPr lang="en-GB" sz="1050" dirty="0"/>
              <a:t>So instead of scans being treated as a snapshot that gets stored on a hard drive somewhere, they become part of a living, breathing information system. </a:t>
            </a:r>
          </a:p>
          <a:p>
            <a:endParaRPr lang="en-GB" sz="1050" dirty="0"/>
          </a:p>
          <a:p>
            <a:r>
              <a:rPr lang="en-GB" sz="1050" dirty="0"/>
              <a:t>Engineers can pull them up to validate tie-ins, operations teams can check equipment conditions, and maintenance can scope jobs without physically mobilizing first. That’s a step change from how scans have traditionally been used.</a:t>
            </a:r>
          </a:p>
          <a:p>
            <a:endParaRPr lang="en-GB" sz="1050" dirty="0"/>
          </a:p>
        </p:txBody>
      </p:sp>
      <p:sp>
        <p:nvSpPr>
          <p:cNvPr id="4" name="Slide Number Placeholder 3">
            <a:extLst>
              <a:ext uri="{FF2B5EF4-FFF2-40B4-BE49-F238E27FC236}">
                <a16:creationId xmlns:a16="http://schemas.microsoft.com/office/drawing/2014/main" id="{FF04E4EE-F536-4D08-B77A-BD03022F2458}"/>
              </a:ext>
            </a:extLst>
          </p:cNvPr>
          <p:cNvSpPr>
            <a:spLocks noGrp="1"/>
          </p:cNvSpPr>
          <p:nvPr>
            <p:ph type="sldNum" sz="quarter" idx="5"/>
          </p:nvPr>
        </p:nvSpPr>
        <p:spPr/>
        <p:txBody>
          <a:bodyPr/>
          <a:lstStyle/>
          <a:p>
            <a:fld id="{7274EF14-C062-404B-894D-DABB9382A241}" type="slidenum">
              <a:rPr lang="fr-FR" smtClean="0"/>
              <a:t>10</a:t>
            </a:fld>
            <a:endParaRPr lang="fr-FR"/>
          </a:p>
        </p:txBody>
      </p:sp>
    </p:spTree>
    <p:extLst>
      <p:ext uri="{BB962C8B-B14F-4D97-AF65-F5344CB8AC3E}">
        <p14:creationId xmlns:p14="http://schemas.microsoft.com/office/powerpoint/2010/main" val="2599669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11/7/2025</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11/7/2025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11/7/2025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11/7/2025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two colum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EC5AC1-463C-89CB-18C4-3E9BF2BAB230}"/>
              </a:ext>
            </a:extLst>
          </p:cNvPr>
          <p:cNvPicPr>
            <a:picLocks noChangeAspect="1"/>
          </p:cNvPicPr>
          <p:nvPr userDrawn="1"/>
        </p:nvPicPr>
        <p:blipFill>
          <a:blip r:embed="rId2">
            <a:duotone>
              <a:prstClr val="black"/>
              <a:schemeClr val="accent5">
                <a:tint val="45000"/>
                <a:satMod val="400000"/>
              </a:schemeClr>
            </a:duotone>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bject 9">
            <a:extLst>
              <a:ext uri="{FF2B5EF4-FFF2-40B4-BE49-F238E27FC236}">
                <a16:creationId xmlns:a16="http://schemas.microsoft.com/office/drawing/2014/main" id="{3AF7C40C-F5D0-F066-939F-383ED9F4564A}"/>
              </a:ext>
            </a:extLst>
          </p:cNvPr>
          <p:cNvSpPr/>
          <p:nvPr userDrawn="1"/>
        </p:nvSpPr>
        <p:spPr>
          <a:xfrm flipH="1">
            <a:off x="9358422" y="6524920"/>
            <a:ext cx="27726" cy="332803"/>
          </a:xfrm>
          <a:custGeom>
            <a:avLst/>
            <a:gdLst/>
            <a:ahLst/>
            <a:cxnLst/>
            <a:rect l="l" t="t" r="r" b="b"/>
            <a:pathLst>
              <a:path h="1036954">
                <a:moveTo>
                  <a:pt x="0" y="0"/>
                </a:moveTo>
                <a:lnTo>
                  <a:pt x="0" y="1036617"/>
                </a:lnTo>
              </a:path>
            </a:pathLst>
          </a:custGeom>
          <a:ln w="16072">
            <a:solidFill>
              <a:srgbClr val="ADB9C5">
                <a:alpha val="34333"/>
              </a:srgbClr>
            </a:solidFill>
          </a:ln>
        </p:spPr>
        <p:txBody>
          <a:bodyPr wrap="square" lIns="0" tIns="0" rIns="0" bIns="0" rtlCol="0"/>
          <a:lstStyle/>
          <a:p>
            <a:endParaRPr/>
          </a:p>
        </p:txBody>
      </p:sp>
      <p:sp>
        <p:nvSpPr>
          <p:cNvPr id="3" name="object 10">
            <a:extLst>
              <a:ext uri="{FF2B5EF4-FFF2-40B4-BE49-F238E27FC236}">
                <a16:creationId xmlns:a16="http://schemas.microsoft.com/office/drawing/2014/main" id="{F766535F-8B08-4373-81D3-CDEF9F66276D}"/>
              </a:ext>
            </a:extLst>
          </p:cNvPr>
          <p:cNvSpPr/>
          <p:nvPr userDrawn="1"/>
        </p:nvSpPr>
        <p:spPr>
          <a:xfrm>
            <a:off x="10549896" y="6524920"/>
            <a:ext cx="27726" cy="332803"/>
          </a:xfrm>
          <a:custGeom>
            <a:avLst/>
            <a:gdLst/>
            <a:ahLst/>
            <a:cxnLst/>
            <a:rect l="l" t="t" r="r" b="b"/>
            <a:pathLst>
              <a:path h="1036954">
                <a:moveTo>
                  <a:pt x="0" y="0"/>
                </a:moveTo>
                <a:lnTo>
                  <a:pt x="0" y="1036617"/>
                </a:lnTo>
              </a:path>
            </a:pathLst>
          </a:custGeom>
          <a:ln w="16072">
            <a:solidFill>
              <a:srgbClr val="ADB9C5">
                <a:alpha val="34000"/>
              </a:srgbClr>
            </a:solidFill>
          </a:ln>
        </p:spPr>
        <p:txBody>
          <a:bodyPr wrap="square" lIns="0" tIns="0" rIns="0" bIns="0" rtlCol="0"/>
          <a:lstStyle/>
          <a:p>
            <a:endParaRPr/>
          </a:p>
        </p:txBody>
      </p:sp>
      <p:sp>
        <p:nvSpPr>
          <p:cNvPr id="4" name="object 12">
            <a:extLst>
              <a:ext uri="{FF2B5EF4-FFF2-40B4-BE49-F238E27FC236}">
                <a16:creationId xmlns:a16="http://schemas.microsoft.com/office/drawing/2014/main" id="{FE430EDB-4E48-B512-EAFE-19E85C18D1D1}"/>
              </a:ext>
            </a:extLst>
          </p:cNvPr>
          <p:cNvSpPr txBox="1">
            <a:spLocks/>
          </p:cNvSpPr>
          <p:nvPr userDrawn="1"/>
        </p:nvSpPr>
        <p:spPr>
          <a:xfrm>
            <a:off x="9503227" y="6524920"/>
            <a:ext cx="754009" cy="147733"/>
          </a:xfrm>
          <a:prstGeom prst="rect">
            <a:avLst/>
          </a:prstGeom>
        </p:spPr>
        <p:txBody>
          <a:bodyPr vert="horz" wrap="square" lIns="0" tIns="0" rIns="0" bIns="0" rtlCol="0">
            <a:spAutoFit/>
          </a:bodyPr>
          <a:lstStyle>
            <a:defPPr>
              <a:defRPr kern="0"/>
            </a:defPPr>
            <a:lvl1pPr>
              <a:defRPr sz="1800" b="0" i="0">
                <a:solidFill>
                  <a:schemeClr val="bg1"/>
                </a:solidFill>
                <a:latin typeface="Arial"/>
                <a:cs typeface="Arial"/>
              </a:defRPr>
            </a:lvl1pPr>
          </a:lstStyle>
          <a:p>
            <a:pPr marL="7701">
              <a:lnSpc>
                <a:spcPts val="1249"/>
              </a:lnSpc>
            </a:pPr>
            <a:r>
              <a:rPr lang="en-GB" sz="970" spc="45">
                <a:solidFill>
                  <a:srgbClr val="46505A">
                    <a:alpha val="40000"/>
                  </a:srgbClr>
                </a:solidFill>
                <a:latin typeface="Museo Sans 300" panose="02000000000000000000" pitchFamily="2" charset="77"/>
              </a:rPr>
              <a:t>cintoo.com</a:t>
            </a:r>
          </a:p>
        </p:txBody>
      </p:sp>
      <p:sp>
        <p:nvSpPr>
          <p:cNvPr id="5" name="object 13">
            <a:extLst>
              <a:ext uri="{FF2B5EF4-FFF2-40B4-BE49-F238E27FC236}">
                <a16:creationId xmlns:a16="http://schemas.microsoft.com/office/drawing/2014/main" id="{764FCF46-A1CD-DE0D-AF13-C63DB1911AB2}"/>
              </a:ext>
            </a:extLst>
          </p:cNvPr>
          <p:cNvSpPr txBox="1">
            <a:spLocks/>
          </p:cNvSpPr>
          <p:nvPr userDrawn="1"/>
        </p:nvSpPr>
        <p:spPr>
          <a:xfrm>
            <a:off x="10715033" y="6524920"/>
            <a:ext cx="968505" cy="147733"/>
          </a:xfrm>
          <a:prstGeom prst="rect">
            <a:avLst/>
          </a:prstGeom>
        </p:spPr>
        <p:txBody>
          <a:bodyPr vert="horz" wrap="square" lIns="0" tIns="0" rIns="0" bIns="0" rtlCol="0">
            <a:spAutoFit/>
          </a:bodyPr>
          <a:lstStyle>
            <a:defPPr>
              <a:defRPr kern="0"/>
            </a:defPPr>
            <a:lvl1pPr>
              <a:defRPr sz="1800" b="0" i="0">
                <a:solidFill>
                  <a:schemeClr val="bg1"/>
                </a:solidFill>
                <a:latin typeface="Arial"/>
                <a:cs typeface="Arial"/>
              </a:defRPr>
            </a:lvl1pPr>
          </a:lstStyle>
          <a:p>
            <a:pPr marL="7701">
              <a:lnSpc>
                <a:spcPts val="1249"/>
              </a:lnSpc>
            </a:pPr>
            <a:r>
              <a:rPr lang="en-GB" sz="970" spc="103" dirty="0">
                <a:solidFill>
                  <a:srgbClr val="46505A">
                    <a:alpha val="40000"/>
                  </a:srgbClr>
                </a:solidFill>
                <a:latin typeface="Museo Sans 300" panose="02000000000000000000" pitchFamily="2" charset="77"/>
              </a:rPr>
              <a:t>©</a:t>
            </a:r>
            <a:r>
              <a:rPr lang="en-GB" sz="970" spc="-3" dirty="0">
                <a:solidFill>
                  <a:srgbClr val="46505A">
                    <a:alpha val="40000"/>
                  </a:srgbClr>
                </a:solidFill>
                <a:latin typeface="Museo Sans 300" panose="02000000000000000000" pitchFamily="2" charset="77"/>
              </a:rPr>
              <a:t> </a:t>
            </a:r>
            <a:r>
              <a:rPr lang="en-GB" sz="970" spc="45" dirty="0">
                <a:solidFill>
                  <a:srgbClr val="46505A">
                    <a:alpha val="40000"/>
                  </a:srgbClr>
                </a:solidFill>
                <a:latin typeface="Museo Sans 300" panose="02000000000000000000" pitchFamily="2" charset="77"/>
              </a:rPr>
              <a:t>Cintoo</a:t>
            </a:r>
            <a:r>
              <a:rPr lang="en-GB" sz="970" spc="-3" dirty="0">
                <a:solidFill>
                  <a:srgbClr val="46505A">
                    <a:alpha val="40000"/>
                  </a:srgbClr>
                </a:solidFill>
                <a:latin typeface="Museo Sans 300" panose="02000000000000000000" pitchFamily="2" charset="77"/>
              </a:rPr>
              <a:t> </a:t>
            </a:r>
            <a:r>
              <a:rPr lang="en-GB" sz="970" spc="18" dirty="0">
                <a:solidFill>
                  <a:srgbClr val="46505A">
                    <a:alpha val="40000"/>
                  </a:srgbClr>
                </a:solidFill>
                <a:latin typeface="Museo Sans 300" panose="02000000000000000000" pitchFamily="2" charset="77"/>
              </a:rPr>
              <a:t>2025</a:t>
            </a:r>
          </a:p>
        </p:txBody>
      </p:sp>
      <p:grpSp>
        <p:nvGrpSpPr>
          <p:cNvPr id="6" name="Group 5">
            <a:extLst>
              <a:ext uri="{FF2B5EF4-FFF2-40B4-BE49-F238E27FC236}">
                <a16:creationId xmlns:a16="http://schemas.microsoft.com/office/drawing/2014/main" id="{31B378CA-083A-4916-354B-50A31275DCD6}"/>
              </a:ext>
            </a:extLst>
          </p:cNvPr>
          <p:cNvGrpSpPr/>
          <p:nvPr userDrawn="1"/>
        </p:nvGrpSpPr>
        <p:grpSpPr>
          <a:xfrm>
            <a:off x="10370882" y="89364"/>
            <a:ext cx="1731695" cy="795989"/>
            <a:chOff x="10370882" y="89364"/>
            <a:chExt cx="1731695" cy="795989"/>
          </a:xfrm>
        </p:grpSpPr>
        <p:pic>
          <p:nvPicPr>
            <p:cNvPr id="7" name="Picture 6" descr="A blue and black logo&#10;&#10;AI-generated content may be incorrect.">
              <a:extLst>
                <a:ext uri="{FF2B5EF4-FFF2-40B4-BE49-F238E27FC236}">
                  <a16:creationId xmlns:a16="http://schemas.microsoft.com/office/drawing/2014/main" id="{70015DC5-B4C9-39A9-7803-CD548FA4AC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3135" y="212028"/>
              <a:ext cx="999442" cy="268027"/>
            </a:xfrm>
            <a:prstGeom prst="rect">
              <a:avLst/>
            </a:prstGeom>
          </p:spPr>
        </p:pic>
        <p:pic>
          <p:nvPicPr>
            <p:cNvPr id="9" name="Picture 8" descr="A green and yellow flower with a white center&#10;&#10;AI-generated content may be incorrect.">
              <a:extLst>
                <a:ext uri="{FF2B5EF4-FFF2-40B4-BE49-F238E27FC236}">
                  <a16:creationId xmlns:a16="http://schemas.microsoft.com/office/drawing/2014/main" id="{8BE94132-3010-6884-BEA6-1761FE0BB7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70882" y="89364"/>
              <a:ext cx="362081" cy="482774"/>
            </a:xfrm>
            <a:prstGeom prst="rect">
              <a:avLst/>
            </a:prstGeom>
          </p:spPr>
        </p:pic>
        <p:sp>
          <p:nvSpPr>
            <p:cNvPr id="10" name="TextBox 9">
              <a:extLst>
                <a:ext uri="{FF2B5EF4-FFF2-40B4-BE49-F238E27FC236}">
                  <a16:creationId xmlns:a16="http://schemas.microsoft.com/office/drawing/2014/main" id="{EBF6F1E2-8124-E52C-F42A-3FF637C27AD1}"/>
                </a:ext>
              </a:extLst>
            </p:cNvPr>
            <p:cNvSpPr txBox="1"/>
            <p:nvPr userDrawn="1"/>
          </p:nvSpPr>
          <p:spPr>
            <a:xfrm rot="18900000">
              <a:off x="10714621" y="115912"/>
              <a:ext cx="249105" cy="769441"/>
            </a:xfrm>
            <a:prstGeom prst="rect">
              <a:avLst/>
            </a:prstGeom>
            <a:noFill/>
          </p:spPr>
          <p:txBody>
            <a:bodyPr wrap="square" rtlCol="0">
              <a:spAutoFit/>
            </a:bodyPr>
            <a:lstStyle/>
            <a:p>
              <a:r>
                <a:rPr lang="en-GB" sz="4400" b="0" dirty="0">
                  <a:solidFill>
                    <a:schemeClr val="bg1"/>
                  </a:solidFill>
                </a:rPr>
                <a:t>+</a:t>
              </a:r>
            </a:p>
          </p:txBody>
        </p:sp>
      </p:grpSp>
    </p:spTree>
    <p:extLst>
      <p:ext uri="{BB962C8B-B14F-4D97-AF65-F5344CB8AC3E}">
        <p14:creationId xmlns:p14="http://schemas.microsoft.com/office/powerpoint/2010/main" val="3246063527"/>
      </p:ext>
    </p:extLst>
  </p:cSld>
  <p:clrMapOvr>
    <a:masterClrMapping/>
  </p:clrMapOvr>
  <p:transition spd="slow">
    <p:fade/>
  </p:transition>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14950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50591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11/7/2025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11/7/2025</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srcRect/>
          <a:stretch/>
        </p:blipFill>
        <p:spPr>
          <a:xfrm>
            <a:off x="1" y="-794"/>
            <a:ext cx="12191998" cy="6857999"/>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924" r:id="rId3"/>
    <p:sldLayoutId id="214748392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14"/>
          <a:srcRect/>
          <a:stretch/>
        </p:blipFill>
        <p:spPr>
          <a:xfrm>
            <a:off x="1" y="-794"/>
            <a:ext cx="12191998" cy="6857999"/>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28.jp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1.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4.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29.pn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000" y="2320960"/>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B31C82"/>
                </a:solidFill>
              </a:rPr>
              <a:t>Calibri heading 40 pt one line max</a:t>
            </a:r>
          </a:p>
        </p:txBody>
      </p:sp>
      <p:sp>
        <p:nvSpPr>
          <p:cNvPr id="3" name="Text Placeholder 15"/>
          <p:cNvSpPr txBox="1">
            <a:spLocks/>
          </p:cNvSpPr>
          <p:nvPr/>
        </p:nvSpPr>
        <p:spPr>
          <a:xfrm>
            <a:off x="406400" y="3087625"/>
            <a:ext cx="11164800" cy="450050"/>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aseline="0" dirty="0">
                <a:solidFill>
                  <a:srgbClr val="50534A"/>
                </a:solidFill>
              </a:rPr>
              <a:t>Calibri body 28pt one max - subtitle can be deleted </a:t>
            </a:r>
            <a:endParaRPr lang="en-GB" baseline="0" dirty="0">
              <a:solidFill>
                <a:srgbClr val="50534A"/>
              </a:solidFill>
            </a:endParaRPr>
          </a:p>
        </p:txBody>
      </p:sp>
      <p:pic>
        <p:nvPicPr>
          <p:cNvPr id="5" name="Picture 4">
            <a:extLst>
              <a:ext uri="{FF2B5EF4-FFF2-40B4-BE49-F238E27FC236}">
                <a16:creationId xmlns:a16="http://schemas.microsoft.com/office/drawing/2014/main" id="{1B3E722C-E173-C63F-D503-7299E535DF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0" y="891309"/>
            <a:ext cx="12275317" cy="5966691"/>
          </a:xfrm>
          <a:prstGeom prst="rect">
            <a:avLst/>
          </a:prstGeom>
        </p:spPr>
      </p:pic>
      <p:pic>
        <p:nvPicPr>
          <p:cNvPr id="6" name="Picture 5">
            <a:extLst>
              <a:ext uri="{FF2B5EF4-FFF2-40B4-BE49-F238E27FC236}">
                <a16:creationId xmlns:a16="http://schemas.microsoft.com/office/drawing/2014/main" id="{C6EF6531-A1E0-BF25-B748-E1EEDD2F85ED}"/>
              </a:ext>
            </a:extLst>
          </p:cNvPr>
          <p:cNvPicPr>
            <a:picLocks noChangeAspect="1"/>
          </p:cNvPicPr>
          <p:nvPr/>
        </p:nvPicPr>
        <p:blipFill>
          <a:blip r:embed="rId3"/>
          <a:stretch>
            <a:fillRect/>
          </a:stretch>
        </p:blipFill>
        <p:spPr>
          <a:xfrm>
            <a:off x="972241" y="1396195"/>
            <a:ext cx="2316681" cy="2377646"/>
          </a:xfrm>
          <a:prstGeom prst="rect">
            <a:avLst/>
          </a:prstGeom>
        </p:spPr>
      </p:pic>
      <p:pic>
        <p:nvPicPr>
          <p:cNvPr id="7" name="Picture 6">
            <a:extLst>
              <a:ext uri="{FF2B5EF4-FFF2-40B4-BE49-F238E27FC236}">
                <a16:creationId xmlns:a16="http://schemas.microsoft.com/office/drawing/2014/main" id="{13A44EAB-E58A-B2EB-96A1-428E1401D3F5}"/>
              </a:ext>
            </a:extLst>
          </p:cNvPr>
          <p:cNvPicPr>
            <a:picLocks noChangeAspect="1"/>
          </p:cNvPicPr>
          <p:nvPr/>
        </p:nvPicPr>
        <p:blipFill>
          <a:blip r:embed="rId4"/>
          <a:stretch>
            <a:fillRect/>
          </a:stretch>
        </p:blipFill>
        <p:spPr>
          <a:xfrm>
            <a:off x="6236394" y="889499"/>
            <a:ext cx="7541406" cy="5968501"/>
          </a:xfrm>
          <a:prstGeom prst="rect">
            <a:avLst/>
          </a:prstGeom>
        </p:spPr>
      </p:pic>
      <p:sp>
        <p:nvSpPr>
          <p:cNvPr id="8" name="Rectangle 7">
            <a:extLst>
              <a:ext uri="{FF2B5EF4-FFF2-40B4-BE49-F238E27FC236}">
                <a16:creationId xmlns:a16="http://schemas.microsoft.com/office/drawing/2014/main" id="{0BDA70C3-9DC7-E2C4-B814-6F5AB3F459D7}"/>
              </a:ext>
            </a:extLst>
          </p:cNvPr>
          <p:cNvSpPr/>
          <p:nvPr/>
        </p:nvSpPr>
        <p:spPr>
          <a:xfrm>
            <a:off x="0" y="3917273"/>
            <a:ext cx="6096000" cy="367078"/>
          </a:xfrm>
          <a:prstGeom prst="rect">
            <a:avLst/>
          </a:prstGeom>
          <a:solidFill>
            <a:srgbClr val="3190CE"/>
          </a:solidFill>
          <a:ln>
            <a:solidFill>
              <a:srgbClr val="3190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useo Sans 300"/>
                <a:ea typeface="+mn-ea"/>
                <a:cs typeface="+mn-cs"/>
              </a:rPr>
              <a:t>Reality Capture and digitizing our assets</a:t>
            </a:r>
          </a:p>
        </p:txBody>
      </p:sp>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44797-D3E5-C83C-FB51-AA5C10B6D6F4}"/>
            </a:ext>
          </a:extLst>
        </p:cNvPr>
        <p:cNvGrpSpPr/>
        <p:nvPr/>
      </p:nvGrpSpPr>
      <p:grpSpPr>
        <a:xfrm>
          <a:off x="0" y="0"/>
          <a:ext cx="0" cy="0"/>
          <a:chOff x="0" y="0"/>
          <a:chExt cx="0" cy="0"/>
        </a:xfrm>
      </p:grpSpPr>
      <p:sp>
        <p:nvSpPr>
          <p:cNvPr id="96" name="Flowchart: Alternate Process 95">
            <a:extLst>
              <a:ext uri="{FF2B5EF4-FFF2-40B4-BE49-F238E27FC236}">
                <a16:creationId xmlns:a16="http://schemas.microsoft.com/office/drawing/2014/main" id="{E4F20DEC-2B9C-9BCD-F271-62B6274E6DDB}"/>
              </a:ext>
            </a:extLst>
          </p:cNvPr>
          <p:cNvSpPr/>
          <p:nvPr/>
        </p:nvSpPr>
        <p:spPr>
          <a:xfrm>
            <a:off x="8837524" y="3651075"/>
            <a:ext cx="2679878" cy="2451218"/>
          </a:xfrm>
          <a:prstGeom prst="flowChartAlternateProcess">
            <a:avLst/>
          </a:prstGeom>
          <a:blipFill>
            <a:blip r:embed="rId3">
              <a:extLst>
                <a:ext uri="{28A0092B-C50C-407E-A947-70E740481C1C}">
                  <a14:useLocalDpi xmlns:a14="http://schemas.microsoft.com/office/drawing/2010/main" val="0"/>
                </a:ext>
              </a:extLst>
            </a:blip>
            <a:stretch>
              <a:fillRect/>
            </a:stretch>
          </a:blip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9900"/>
              </a:solidFill>
              <a:latin typeface="Aptos SemiBold" panose="020B0004020202020204" pitchFamily="34" charset="0"/>
            </a:endParaRPr>
          </a:p>
        </p:txBody>
      </p:sp>
      <p:grpSp>
        <p:nvGrpSpPr>
          <p:cNvPr id="72" name="Group 71">
            <a:extLst>
              <a:ext uri="{FF2B5EF4-FFF2-40B4-BE49-F238E27FC236}">
                <a16:creationId xmlns:a16="http://schemas.microsoft.com/office/drawing/2014/main" id="{E35F6C17-305B-E312-A7C2-BB251F8F4086}"/>
              </a:ext>
            </a:extLst>
          </p:cNvPr>
          <p:cNvGrpSpPr/>
          <p:nvPr/>
        </p:nvGrpSpPr>
        <p:grpSpPr>
          <a:xfrm>
            <a:off x="4184529" y="1653368"/>
            <a:ext cx="4089048" cy="4089048"/>
            <a:chOff x="4279599" y="1653368"/>
            <a:chExt cx="4089048" cy="4089048"/>
          </a:xfrm>
        </p:grpSpPr>
        <p:sp>
          <p:nvSpPr>
            <p:cNvPr id="14" name="Oval 13">
              <a:extLst>
                <a:ext uri="{FF2B5EF4-FFF2-40B4-BE49-F238E27FC236}">
                  <a16:creationId xmlns:a16="http://schemas.microsoft.com/office/drawing/2014/main" id="{75CF2049-D598-A5E5-EFDD-250F419F3DBD}"/>
                </a:ext>
              </a:extLst>
            </p:cNvPr>
            <p:cNvSpPr/>
            <p:nvPr/>
          </p:nvSpPr>
          <p:spPr>
            <a:xfrm>
              <a:off x="4279599" y="1653368"/>
              <a:ext cx="4089048" cy="408904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A blue and black logo&#10;&#10;AI-generated content may be incorrect.">
              <a:extLst>
                <a:ext uri="{FF2B5EF4-FFF2-40B4-BE49-F238E27FC236}">
                  <a16:creationId xmlns:a16="http://schemas.microsoft.com/office/drawing/2014/main" id="{7693B87F-8204-1727-D5E7-FBDB2DA2B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545" y="2942376"/>
              <a:ext cx="3065028" cy="821969"/>
            </a:xfrm>
            <a:prstGeom prst="rect">
              <a:avLst/>
            </a:prstGeom>
          </p:spPr>
        </p:pic>
      </p:grpSp>
      <p:cxnSp>
        <p:nvCxnSpPr>
          <p:cNvPr id="74" name="Straight Arrow Connector 73">
            <a:extLst>
              <a:ext uri="{FF2B5EF4-FFF2-40B4-BE49-F238E27FC236}">
                <a16:creationId xmlns:a16="http://schemas.microsoft.com/office/drawing/2014/main" id="{900D7E2D-9674-ABD2-2CD6-88530C65866E}"/>
              </a:ext>
            </a:extLst>
          </p:cNvPr>
          <p:cNvCxnSpPr>
            <a:cxnSpLocks/>
            <a:stCxn id="66" idx="3"/>
            <a:endCxn id="14" idx="2"/>
          </p:cNvCxnSpPr>
          <p:nvPr/>
        </p:nvCxnSpPr>
        <p:spPr>
          <a:xfrm flipV="1">
            <a:off x="3344773" y="3697892"/>
            <a:ext cx="839756" cy="90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A23A379-993B-437C-0395-FDFE8B56BA1B}"/>
              </a:ext>
            </a:extLst>
          </p:cNvPr>
          <p:cNvGrpSpPr/>
          <p:nvPr/>
        </p:nvGrpSpPr>
        <p:grpSpPr>
          <a:xfrm>
            <a:off x="911096" y="1284616"/>
            <a:ext cx="2443381" cy="4826552"/>
            <a:chOff x="674598" y="914366"/>
            <a:chExt cx="2869283" cy="5564969"/>
          </a:xfrm>
        </p:grpSpPr>
        <p:grpSp>
          <p:nvGrpSpPr>
            <p:cNvPr id="67" name="Group 66">
              <a:extLst>
                <a:ext uri="{FF2B5EF4-FFF2-40B4-BE49-F238E27FC236}">
                  <a16:creationId xmlns:a16="http://schemas.microsoft.com/office/drawing/2014/main" id="{A50EB91B-AFF6-FAEA-9CEA-69B4232CF62B}"/>
                </a:ext>
              </a:extLst>
            </p:cNvPr>
            <p:cNvGrpSpPr/>
            <p:nvPr/>
          </p:nvGrpSpPr>
          <p:grpSpPr>
            <a:xfrm>
              <a:off x="1382355" y="2179358"/>
              <a:ext cx="1145077" cy="1145077"/>
              <a:chOff x="1382355" y="2427008"/>
              <a:chExt cx="1145077" cy="1145077"/>
            </a:xfrm>
          </p:grpSpPr>
          <p:sp>
            <p:nvSpPr>
              <p:cNvPr id="52" name="Oval 51">
                <a:extLst>
                  <a:ext uri="{FF2B5EF4-FFF2-40B4-BE49-F238E27FC236}">
                    <a16:creationId xmlns:a16="http://schemas.microsoft.com/office/drawing/2014/main" id="{3A697C20-CC3B-FEC2-EF0F-C8EBE5E63976}"/>
                  </a:ext>
                </a:extLst>
              </p:cNvPr>
              <p:cNvSpPr/>
              <p:nvPr/>
            </p:nvSpPr>
            <p:spPr>
              <a:xfrm>
                <a:off x="1382355" y="2427008"/>
                <a:ext cx="1145077" cy="1145077"/>
              </a:xfrm>
              <a:prstGeom prst="ellipse">
                <a:avLst/>
              </a:prstGeom>
              <a:solidFill>
                <a:schemeClr val="accent5">
                  <a:lumMod val="60000"/>
                  <a:lumOff val="4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latin typeface="Museo Sans 300" panose="02000000000000000000"/>
                </a:endParaRPr>
              </a:p>
            </p:txBody>
          </p:sp>
          <p:pic>
            <p:nvPicPr>
              <p:cNvPr id="53" name="Picture 52" descr="A blue and white hexagon with a camera on it&#10;&#10;Description automatically generated">
                <a:extLst>
                  <a:ext uri="{FF2B5EF4-FFF2-40B4-BE49-F238E27FC236}">
                    <a16:creationId xmlns:a16="http://schemas.microsoft.com/office/drawing/2014/main" id="{33493EF0-0F19-4345-7B46-1D6751AE6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449" y="2543799"/>
                <a:ext cx="928887" cy="928887"/>
              </a:xfrm>
              <a:prstGeom prst="rect">
                <a:avLst/>
              </a:prstGeom>
            </p:spPr>
          </p:pic>
        </p:grpSp>
        <p:grpSp>
          <p:nvGrpSpPr>
            <p:cNvPr id="68" name="Group 67">
              <a:extLst>
                <a:ext uri="{FF2B5EF4-FFF2-40B4-BE49-F238E27FC236}">
                  <a16:creationId xmlns:a16="http://schemas.microsoft.com/office/drawing/2014/main" id="{4B5CB979-8EE7-289A-9135-F30E641E5EFD}"/>
                </a:ext>
              </a:extLst>
            </p:cNvPr>
            <p:cNvGrpSpPr/>
            <p:nvPr/>
          </p:nvGrpSpPr>
          <p:grpSpPr>
            <a:xfrm>
              <a:off x="2395414" y="914366"/>
              <a:ext cx="1145077" cy="1145077"/>
              <a:chOff x="2395414" y="1162016"/>
              <a:chExt cx="1145077" cy="1145077"/>
            </a:xfrm>
          </p:grpSpPr>
          <p:sp>
            <p:nvSpPr>
              <p:cNvPr id="63" name="Oval 62">
                <a:extLst>
                  <a:ext uri="{FF2B5EF4-FFF2-40B4-BE49-F238E27FC236}">
                    <a16:creationId xmlns:a16="http://schemas.microsoft.com/office/drawing/2014/main" id="{0FC6AF3F-7CF9-1EC8-C4ED-6D080736B676}"/>
                  </a:ext>
                </a:extLst>
              </p:cNvPr>
              <p:cNvSpPr/>
              <p:nvPr/>
            </p:nvSpPr>
            <p:spPr>
              <a:xfrm>
                <a:off x="2395414" y="1162016"/>
                <a:ext cx="1145077" cy="1145077"/>
              </a:xfrm>
              <a:prstGeom prst="ellipse">
                <a:avLst/>
              </a:prstGeom>
              <a:solidFill>
                <a:schemeClr val="accent5">
                  <a:lumMod val="60000"/>
                  <a:lumOff val="4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latin typeface="Museo Sans 300" panose="02000000000000000000"/>
                </a:endParaRPr>
              </a:p>
            </p:txBody>
          </p:sp>
          <p:pic>
            <p:nvPicPr>
              <p:cNvPr id="59" name="Picture 58" descr="A white figure with a backpack&#10;&#10;Description automatically generated">
                <a:extLst>
                  <a:ext uri="{FF2B5EF4-FFF2-40B4-BE49-F238E27FC236}">
                    <a16:creationId xmlns:a16="http://schemas.microsoft.com/office/drawing/2014/main" id="{8D89D563-9D6D-ADAB-EFE7-7C71A36FE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6691" y="1312820"/>
                <a:ext cx="705790" cy="757591"/>
              </a:xfrm>
              <a:prstGeom prst="rect">
                <a:avLst/>
              </a:prstGeom>
            </p:spPr>
          </p:pic>
        </p:grpSp>
        <p:grpSp>
          <p:nvGrpSpPr>
            <p:cNvPr id="69" name="Group 68">
              <a:extLst>
                <a:ext uri="{FF2B5EF4-FFF2-40B4-BE49-F238E27FC236}">
                  <a16:creationId xmlns:a16="http://schemas.microsoft.com/office/drawing/2014/main" id="{A5493677-B4A7-8880-C934-D154E6C12323}"/>
                </a:ext>
              </a:extLst>
            </p:cNvPr>
            <p:cNvGrpSpPr/>
            <p:nvPr/>
          </p:nvGrpSpPr>
          <p:grpSpPr>
            <a:xfrm>
              <a:off x="1382355" y="4071349"/>
              <a:ext cx="1145077" cy="1145077"/>
              <a:chOff x="1382355" y="3720575"/>
              <a:chExt cx="1145077" cy="1145077"/>
            </a:xfrm>
          </p:grpSpPr>
          <p:sp>
            <p:nvSpPr>
              <p:cNvPr id="64" name="Oval 63">
                <a:extLst>
                  <a:ext uri="{FF2B5EF4-FFF2-40B4-BE49-F238E27FC236}">
                    <a16:creationId xmlns:a16="http://schemas.microsoft.com/office/drawing/2014/main" id="{360FB4A9-F257-B865-2778-2F281A0C3E0C}"/>
                  </a:ext>
                </a:extLst>
              </p:cNvPr>
              <p:cNvSpPr/>
              <p:nvPr/>
            </p:nvSpPr>
            <p:spPr>
              <a:xfrm>
                <a:off x="1382355" y="3720575"/>
                <a:ext cx="1145077" cy="1145077"/>
              </a:xfrm>
              <a:prstGeom prst="ellipse">
                <a:avLst/>
              </a:prstGeom>
              <a:solidFill>
                <a:schemeClr val="accent5">
                  <a:lumMod val="60000"/>
                  <a:lumOff val="4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latin typeface="Museo Sans 300" panose="02000000000000000000"/>
                </a:endParaRPr>
              </a:p>
            </p:txBody>
          </p:sp>
          <p:pic>
            <p:nvPicPr>
              <p:cNvPr id="56" name="Picture 55">
                <a:extLst>
                  <a:ext uri="{FF2B5EF4-FFF2-40B4-BE49-F238E27FC236}">
                    <a16:creationId xmlns:a16="http://schemas.microsoft.com/office/drawing/2014/main" id="{9E0CD779-03C4-8031-F42B-5035FF7EC83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0018" y="3902997"/>
                <a:ext cx="789746" cy="780231"/>
              </a:xfrm>
              <a:prstGeom prst="rect">
                <a:avLst/>
              </a:prstGeom>
            </p:spPr>
          </p:pic>
        </p:grpSp>
        <p:grpSp>
          <p:nvGrpSpPr>
            <p:cNvPr id="70" name="Group 69">
              <a:extLst>
                <a:ext uri="{FF2B5EF4-FFF2-40B4-BE49-F238E27FC236}">
                  <a16:creationId xmlns:a16="http://schemas.microsoft.com/office/drawing/2014/main" id="{940C1750-8278-0AB9-85B3-57B05B440A68}"/>
                </a:ext>
              </a:extLst>
            </p:cNvPr>
            <p:cNvGrpSpPr/>
            <p:nvPr/>
          </p:nvGrpSpPr>
          <p:grpSpPr>
            <a:xfrm>
              <a:off x="2395414" y="5334258"/>
              <a:ext cx="1148467" cy="1145077"/>
              <a:chOff x="2395414" y="4985568"/>
              <a:chExt cx="1148467" cy="1145077"/>
            </a:xfrm>
          </p:grpSpPr>
          <p:sp>
            <p:nvSpPr>
              <p:cNvPr id="65" name="Oval 64">
                <a:extLst>
                  <a:ext uri="{FF2B5EF4-FFF2-40B4-BE49-F238E27FC236}">
                    <a16:creationId xmlns:a16="http://schemas.microsoft.com/office/drawing/2014/main" id="{9DC58765-88CA-5A58-1363-CB4FB8D42717}"/>
                  </a:ext>
                </a:extLst>
              </p:cNvPr>
              <p:cNvSpPr/>
              <p:nvPr/>
            </p:nvSpPr>
            <p:spPr>
              <a:xfrm>
                <a:off x="2395414" y="4985568"/>
                <a:ext cx="1145077" cy="1145077"/>
              </a:xfrm>
              <a:prstGeom prst="ellipse">
                <a:avLst/>
              </a:prstGeom>
              <a:solidFill>
                <a:schemeClr val="accent5">
                  <a:lumMod val="60000"/>
                  <a:lumOff val="4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latin typeface="Museo Sans 300" panose="02000000000000000000"/>
                </a:endParaRPr>
              </a:p>
            </p:txBody>
          </p:sp>
          <p:pic>
            <p:nvPicPr>
              <p:cNvPr id="62" name="Picture 61">
                <a:extLst>
                  <a:ext uri="{FF2B5EF4-FFF2-40B4-BE49-F238E27FC236}">
                    <a16:creationId xmlns:a16="http://schemas.microsoft.com/office/drawing/2014/main" id="{9E6EB35C-99AD-0B4B-B573-36286D970A8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05503" y="4993660"/>
                <a:ext cx="1138378" cy="1128892"/>
              </a:xfrm>
              <a:prstGeom prst="rect">
                <a:avLst/>
              </a:prstGeom>
            </p:spPr>
          </p:pic>
        </p:grpSp>
        <p:cxnSp>
          <p:nvCxnSpPr>
            <p:cNvPr id="78" name="Straight Connector 77">
              <a:extLst>
                <a:ext uri="{FF2B5EF4-FFF2-40B4-BE49-F238E27FC236}">
                  <a16:creationId xmlns:a16="http://schemas.microsoft.com/office/drawing/2014/main" id="{03B54724-55AB-155E-F359-A7AE61453576}"/>
                </a:ext>
              </a:extLst>
            </p:cNvPr>
            <p:cNvCxnSpPr>
              <a:stCxn id="63" idx="3"/>
            </p:cNvCxnSpPr>
            <p:nvPr/>
          </p:nvCxnSpPr>
          <p:spPr>
            <a:xfrm flipH="1">
              <a:off x="2247900" y="1891750"/>
              <a:ext cx="315207" cy="40439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E6D8974-2271-64C0-45E4-A4CCF971AC8B}"/>
                </a:ext>
              </a:extLst>
            </p:cNvPr>
            <p:cNvCxnSpPr>
              <a:cxnSpLocks/>
              <a:stCxn id="64" idx="0"/>
              <a:endCxn id="52" idx="4"/>
            </p:cNvCxnSpPr>
            <p:nvPr/>
          </p:nvCxnSpPr>
          <p:spPr>
            <a:xfrm flipV="1">
              <a:off x="1954894" y="3324435"/>
              <a:ext cx="0" cy="74691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Flowchart: Alternate Process 65">
              <a:extLst>
                <a:ext uri="{FF2B5EF4-FFF2-40B4-BE49-F238E27FC236}">
                  <a16:creationId xmlns:a16="http://schemas.microsoft.com/office/drawing/2014/main" id="{98DA6BB3-56DB-53C3-1405-ADE2D44AB53E}"/>
                </a:ext>
              </a:extLst>
            </p:cNvPr>
            <p:cNvSpPr/>
            <p:nvPr/>
          </p:nvSpPr>
          <p:spPr>
            <a:xfrm>
              <a:off x="674598" y="3508987"/>
              <a:ext cx="2857887" cy="377810"/>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Aptos SemiBold" panose="020B0004020202020204" pitchFamily="34" charset="0"/>
                </a:rPr>
                <a:t>Point Cloud Data</a:t>
              </a:r>
            </a:p>
          </p:txBody>
        </p:sp>
        <p:cxnSp>
          <p:nvCxnSpPr>
            <p:cNvPr id="87" name="Straight Connector 86">
              <a:extLst>
                <a:ext uri="{FF2B5EF4-FFF2-40B4-BE49-F238E27FC236}">
                  <a16:creationId xmlns:a16="http://schemas.microsoft.com/office/drawing/2014/main" id="{752DDECE-BCC4-2535-C4F9-8E7ABA67E50C}"/>
                </a:ext>
              </a:extLst>
            </p:cNvPr>
            <p:cNvCxnSpPr>
              <a:cxnSpLocks/>
            </p:cNvCxnSpPr>
            <p:nvPr/>
          </p:nvCxnSpPr>
          <p:spPr>
            <a:xfrm flipH="1" flipV="1">
              <a:off x="2352675" y="5025778"/>
              <a:ext cx="315207" cy="40439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970A0A88-BE73-D0CF-1C51-54FAC395C975}"/>
              </a:ext>
            </a:extLst>
          </p:cNvPr>
          <p:cNvCxnSpPr>
            <a:cxnSpLocks/>
          </p:cNvCxnSpPr>
          <p:nvPr/>
        </p:nvCxnSpPr>
        <p:spPr>
          <a:xfrm flipH="1">
            <a:off x="8273578" y="3697892"/>
            <a:ext cx="563946"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3" name="Flowchart: Alternate Process 92">
            <a:extLst>
              <a:ext uri="{FF2B5EF4-FFF2-40B4-BE49-F238E27FC236}">
                <a16:creationId xmlns:a16="http://schemas.microsoft.com/office/drawing/2014/main" id="{63F0FD4F-CBF5-A554-6718-76AED5F14BBE}"/>
              </a:ext>
            </a:extLst>
          </p:cNvPr>
          <p:cNvSpPr/>
          <p:nvPr/>
        </p:nvSpPr>
        <p:spPr>
          <a:xfrm>
            <a:off x="8837524" y="1103946"/>
            <a:ext cx="2679878" cy="2640763"/>
          </a:xfrm>
          <a:prstGeom prst="flowChartAlternateProcess">
            <a:avLst/>
          </a:prstGeom>
          <a:blipFill dpi="0" rotWithShape="1">
            <a:blip r:embed="rId9">
              <a:extLst>
                <a:ext uri="{28A0092B-C50C-407E-A947-70E740481C1C}">
                  <a14:useLocalDpi xmlns:a14="http://schemas.microsoft.com/office/drawing/2010/main" val="0"/>
                </a:ext>
              </a:extLst>
            </a:blip>
            <a:srcRect/>
            <a:stretch>
              <a:fillRect l="-28409" r="-28409"/>
            </a:stretch>
          </a:blip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9900"/>
              </a:solidFill>
              <a:latin typeface="Aptos SemiBold" panose="020B0004020202020204" pitchFamily="34" charset="0"/>
            </a:endParaRPr>
          </a:p>
        </p:txBody>
      </p:sp>
      <p:sp>
        <p:nvSpPr>
          <p:cNvPr id="71" name="Flowchart: Alternate Process 70">
            <a:extLst>
              <a:ext uri="{FF2B5EF4-FFF2-40B4-BE49-F238E27FC236}">
                <a16:creationId xmlns:a16="http://schemas.microsoft.com/office/drawing/2014/main" id="{8CDF1A00-6DD5-C037-2196-3FD8D23EF734}"/>
              </a:ext>
            </a:extLst>
          </p:cNvPr>
          <p:cNvSpPr/>
          <p:nvPr/>
        </p:nvSpPr>
        <p:spPr>
          <a:xfrm>
            <a:off x="8837524" y="3461528"/>
            <a:ext cx="2679878" cy="472728"/>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Aptos SemiBold" panose="020B0004020202020204" pitchFamily="34" charset="0"/>
              </a:rPr>
              <a:t>Tagged, Searchable, Connected Assets</a:t>
            </a:r>
          </a:p>
        </p:txBody>
      </p:sp>
      <p:sp>
        <p:nvSpPr>
          <p:cNvPr id="97" name="Flowchart: Alternate Process 96">
            <a:extLst>
              <a:ext uri="{FF2B5EF4-FFF2-40B4-BE49-F238E27FC236}">
                <a16:creationId xmlns:a16="http://schemas.microsoft.com/office/drawing/2014/main" id="{BBB0BF16-A129-6C7F-75AC-DE1C2E18DC95}"/>
              </a:ext>
            </a:extLst>
          </p:cNvPr>
          <p:cNvSpPr/>
          <p:nvPr/>
        </p:nvSpPr>
        <p:spPr>
          <a:xfrm>
            <a:off x="4810097" y="4022698"/>
            <a:ext cx="2945984" cy="377810"/>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Aptos SemiBold" panose="020B0004020202020204" pitchFamily="34" charset="0"/>
              </a:rPr>
              <a:t>Meshed</a:t>
            </a:r>
            <a:r>
              <a:rPr lang="en-GB" sz="1600" b="1" dirty="0">
                <a:solidFill>
                  <a:srgbClr val="009900"/>
                </a:solidFill>
                <a:latin typeface="Aptos SemiBold" panose="020B0004020202020204" pitchFamily="34" charset="0"/>
              </a:rPr>
              <a:t> </a:t>
            </a:r>
            <a:r>
              <a:rPr lang="en-GB" sz="1600" b="1" dirty="0">
                <a:solidFill>
                  <a:schemeClr val="bg1"/>
                </a:solidFill>
                <a:latin typeface="Aptos SemiBold" panose="020B0004020202020204" pitchFamily="34" charset="0"/>
              </a:rPr>
              <a:t>Visual-Twin</a:t>
            </a:r>
          </a:p>
        </p:txBody>
      </p:sp>
      <p:grpSp>
        <p:nvGrpSpPr>
          <p:cNvPr id="2" name="Group 1">
            <a:extLst>
              <a:ext uri="{FF2B5EF4-FFF2-40B4-BE49-F238E27FC236}">
                <a16:creationId xmlns:a16="http://schemas.microsoft.com/office/drawing/2014/main" id="{8AE32991-3265-B335-D0F5-7416F1CB3A05}"/>
              </a:ext>
            </a:extLst>
          </p:cNvPr>
          <p:cNvGrpSpPr/>
          <p:nvPr/>
        </p:nvGrpSpPr>
        <p:grpSpPr>
          <a:xfrm>
            <a:off x="0" y="0"/>
            <a:ext cx="12192000" cy="914400"/>
            <a:chOff x="0" y="0"/>
            <a:chExt cx="12192000" cy="914400"/>
          </a:xfrm>
        </p:grpSpPr>
        <p:grpSp>
          <p:nvGrpSpPr>
            <p:cNvPr id="5" name="Group 4">
              <a:extLst>
                <a:ext uri="{FF2B5EF4-FFF2-40B4-BE49-F238E27FC236}">
                  <a16:creationId xmlns:a16="http://schemas.microsoft.com/office/drawing/2014/main" id="{52B0F9BF-1692-B6F7-8FE9-72EF9B6CDFB6}"/>
                </a:ext>
              </a:extLst>
            </p:cNvPr>
            <p:cNvGrpSpPr/>
            <p:nvPr/>
          </p:nvGrpSpPr>
          <p:grpSpPr>
            <a:xfrm>
              <a:off x="0" y="0"/>
              <a:ext cx="12192000" cy="914400"/>
              <a:chOff x="0" y="0"/>
              <a:chExt cx="12192000" cy="914400"/>
            </a:xfrm>
          </p:grpSpPr>
          <p:sp>
            <p:nvSpPr>
              <p:cNvPr id="8" name="Rectangle 7">
                <a:extLst>
                  <a:ext uri="{FF2B5EF4-FFF2-40B4-BE49-F238E27FC236}">
                    <a16:creationId xmlns:a16="http://schemas.microsoft.com/office/drawing/2014/main" id="{B345F74E-8065-997A-6ECD-DEBF50AA0A4B}"/>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DDD6077E-71C6-96A0-A949-3D8F8005A55F}"/>
                  </a:ext>
                </a:extLst>
              </p:cNvPr>
              <p:cNvPicPr>
                <a:picLocks noChangeAspect="1"/>
              </p:cNvPicPr>
              <p:nvPr/>
            </p:nvPicPr>
            <p:blipFill>
              <a:blip r:embed="rId10"/>
              <a:stretch>
                <a:fillRect/>
              </a:stretch>
            </p:blipFill>
            <p:spPr>
              <a:xfrm>
                <a:off x="11187927" y="135801"/>
                <a:ext cx="626315" cy="642797"/>
              </a:xfrm>
              <a:prstGeom prst="rect">
                <a:avLst/>
              </a:prstGeom>
            </p:spPr>
          </p:pic>
        </p:grpSp>
        <p:sp>
          <p:nvSpPr>
            <p:cNvPr id="7" name="TextBox 6">
              <a:extLst>
                <a:ext uri="{FF2B5EF4-FFF2-40B4-BE49-F238E27FC236}">
                  <a16:creationId xmlns:a16="http://schemas.microsoft.com/office/drawing/2014/main" id="{A0B94208-DA68-42BE-D96E-4FB96A366B4F}"/>
                </a:ext>
              </a:extLst>
            </p:cNvPr>
            <p:cNvSpPr txBox="1"/>
            <p:nvPr/>
          </p:nvSpPr>
          <p:spPr>
            <a:xfrm>
              <a:off x="253571" y="115094"/>
              <a:ext cx="9080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bg1"/>
                  </a:solidFill>
                  <a:latin typeface="Aptos SemiBold" panose="020B0004020202020204" pitchFamily="34" charset="0"/>
                  <a:ea typeface="Artifakt Element Semi Bold" panose="020B0603050000020004" pitchFamily="34" charset="0"/>
                </a:rPr>
                <a:t>From Scan to Asset Intelligence </a:t>
              </a:r>
              <a:endParaRPr kumimoji="0" lang="en-GB" sz="40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endParaRPr>
            </a:p>
          </p:txBody>
        </p:sp>
      </p:grpSp>
    </p:spTree>
    <p:extLst>
      <p:ext uri="{BB962C8B-B14F-4D97-AF65-F5344CB8AC3E}">
        <p14:creationId xmlns:p14="http://schemas.microsoft.com/office/powerpoint/2010/main" val="309243888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85047-58D2-7EE7-B7F6-96B0A2BADFC1}"/>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3A16059-A1FF-2338-D2E8-2CDDACD1B9DB}"/>
              </a:ext>
            </a:extLst>
          </p:cNvPr>
          <p:cNvCxnSpPr>
            <a:cxnSpLocks/>
          </p:cNvCxnSpPr>
          <p:nvPr/>
        </p:nvCxnSpPr>
        <p:spPr>
          <a:xfrm>
            <a:off x="1655795" y="914400"/>
            <a:ext cx="0" cy="5164084"/>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C8BBE0F-057F-F77F-6BA4-ABBACEC83CCC}"/>
              </a:ext>
            </a:extLst>
          </p:cNvPr>
          <p:cNvGrpSpPr/>
          <p:nvPr/>
        </p:nvGrpSpPr>
        <p:grpSpPr>
          <a:xfrm>
            <a:off x="1719170" y="2744798"/>
            <a:ext cx="2947757" cy="2839268"/>
            <a:chOff x="1560129" y="2811161"/>
            <a:chExt cx="2947757" cy="2839268"/>
          </a:xfrm>
        </p:grpSpPr>
        <p:pic>
          <p:nvPicPr>
            <p:cNvPr id="26" name="Picture 25" descr="A blue and red valve on a pipe&#10;&#10;AI-generated content may be incorrect.">
              <a:extLst>
                <a:ext uri="{FF2B5EF4-FFF2-40B4-BE49-F238E27FC236}">
                  <a16:creationId xmlns:a16="http://schemas.microsoft.com/office/drawing/2014/main" id="{99C58953-996F-3780-8A07-22F1A95ED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98" y="3227296"/>
              <a:ext cx="525154" cy="525154"/>
            </a:xfrm>
            <a:prstGeom prst="rect">
              <a:avLst/>
            </a:prstGeom>
          </p:spPr>
        </p:pic>
        <p:pic>
          <p:nvPicPr>
            <p:cNvPr id="28" name="Picture 27" descr="A round gauge with a red needle&#10;&#10;AI-generated content may be incorrect.">
              <a:extLst>
                <a:ext uri="{FF2B5EF4-FFF2-40B4-BE49-F238E27FC236}">
                  <a16:creationId xmlns:a16="http://schemas.microsoft.com/office/drawing/2014/main" id="{49C100F4-0256-670D-1E3F-41BAB2E05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972" y="3312292"/>
              <a:ext cx="440158" cy="440158"/>
            </a:xfrm>
            <a:prstGeom prst="rect">
              <a:avLst/>
            </a:prstGeom>
          </p:spPr>
        </p:pic>
        <p:pic>
          <p:nvPicPr>
            <p:cNvPr id="30" name="Picture 29" descr="A blue and grey logo&#10;&#10;AI-generated content may be incorrect.">
              <a:extLst>
                <a:ext uri="{FF2B5EF4-FFF2-40B4-BE49-F238E27FC236}">
                  <a16:creationId xmlns:a16="http://schemas.microsoft.com/office/drawing/2014/main" id="{59B3509E-FE45-6766-274C-4E60BFC9D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356" y="3269794"/>
              <a:ext cx="440158" cy="440158"/>
            </a:xfrm>
            <a:prstGeom prst="rect">
              <a:avLst/>
            </a:prstGeom>
          </p:spPr>
        </p:pic>
        <p:pic>
          <p:nvPicPr>
            <p:cNvPr id="32" name="Picture 31" descr="A red valve with a black background&#10;&#10;AI-generated content may be incorrect.">
              <a:extLst>
                <a:ext uri="{FF2B5EF4-FFF2-40B4-BE49-F238E27FC236}">
                  <a16:creationId xmlns:a16="http://schemas.microsoft.com/office/drawing/2014/main" id="{339416E8-A6BD-7027-D883-F5274C5C8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014" y="4244939"/>
              <a:ext cx="458898" cy="458898"/>
            </a:xfrm>
            <a:prstGeom prst="rect">
              <a:avLst/>
            </a:prstGeom>
          </p:spPr>
        </p:pic>
        <p:pic>
          <p:nvPicPr>
            <p:cNvPr id="34" name="Picture 33" descr="A cartoon of a machine&#10;&#10;AI-generated content may be incorrect.">
              <a:extLst>
                <a:ext uri="{FF2B5EF4-FFF2-40B4-BE49-F238E27FC236}">
                  <a16:creationId xmlns:a16="http://schemas.microsoft.com/office/drawing/2014/main" id="{963859C8-5EB5-6B42-87EC-26EE471C6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3025" y="4241644"/>
              <a:ext cx="532931" cy="532931"/>
            </a:xfrm>
            <a:prstGeom prst="rect">
              <a:avLst/>
            </a:prstGeom>
          </p:spPr>
        </p:pic>
        <p:pic>
          <p:nvPicPr>
            <p:cNvPr id="36" name="Picture 35" descr="A close up of a traffic light&#10;&#10;AI-generated content may be incorrect.">
              <a:extLst>
                <a:ext uri="{FF2B5EF4-FFF2-40B4-BE49-F238E27FC236}">
                  <a16:creationId xmlns:a16="http://schemas.microsoft.com/office/drawing/2014/main" id="{C160850F-585F-1383-F05F-8374BE8C1D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0602" y="4278630"/>
              <a:ext cx="532930" cy="532930"/>
            </a:xfrm>
            <a:prstGeom prst="rect">
              <a:avLst/>
            </a:prstGeom>
          </p:spPr>
        </p:pic>
        <p:sp>
          <p:nvSpPr>
            <p:cNvPr id="37" name="TextBox 36">
              <a:extLst>
                <a:ext uri="{FF2B5EF4-FFF2-40B4-BE49-F238E27FC236}">
                  <a16:creationId xmlns:a16="http://schemas.microsoft.com/office/drawing/2014/main" id="{B5D8BA6C-0004-F755-B718-EB50544E8A7E}"/>
                </a:ext>
              </a:extLst>
            </p:cNvPr>
            <p:cNvSpPr txBox="1"/>
            <p:nvPr/>
          </p:nvSpPr>
          <p:spPr>
            <a:xfrm>
              <a:off x="3807524" y="2895799"/>
              <a:ext cx="655044" cy="261610"/>
            </a:xfrm>
            <a:prstGeom prst="rect">
              <a:avLst/>
            </a:prstGeom>
            <a:noFill/>
          </p:spPr>
          <p:txBody>
            <a:bodyPr wrap="square" rtlCol="0">
              <a:spAutoFit/>
            </a:bodyPr>
            <a:lstStyle/>
            <a:p>
              <a:pPr algn="ctr"/>
              <a:r>
                <a:rPr lang="en-GB" sz="1100" dirty="0">
                  <a:latin typeface="Aptos SemiBold" panose="020B0004020202020204" pitchFamily="34" charset="0"/>
                </a:rPr>
                <a:t>flanges</a:t>
              </a:r>
            </a:p>
          </p:txBody>
        </p:sp>
        <p:sp>
          <p:nvSpPr>
            <p:cNvPr id="38" name="TextBox 37">
              <a:extLst>
                <a:ext uri="{FF2B5EF4-FFF2-40B4-BE49-F238E27FC236}">
                  <a16:creationId xmlns:a16="http://schemas.microsoft.com/office/drawing/2014/main" id="{6A9C5C95-5016-4FFF-361C-C8AD5B35C59F}"/>
                </a:ext>
              </a:extLst>
            </p:cNvPr>
            <p:cNvSpPr txBox="1"/>
            <p:nvPr/>
          </p:nvSpPr>
          <p:spPr>
            <a:xfrm>
              <a:off x="2549775" y="2811161"/>
              <a:ext cx="1232552" cy="430887"/>
            </a:xfrm>
            <a:prstGeom prst="rect">
              <a:avLst/>
            </a:prstGeom>
            <a:noFill/>
          </p:spPr>
          <p:txBody>
            <a:bodyPr wrap="square" rtlCol="0">
              <a:spAutoFit/>
            </a:bodyPr>
            <a:lstStyle/>
            <a:p>
              <a:pPr algn="ctr"/>
              <a:r>
                <a:rPr lang="en-GB" sz="1100" dirty="0">
                  <a:latin typeface="Aptos SemiBold" panose="020B0004020202020204" pitchFamily="34" charset="0"/>
                </a:rPr>
                <a:t>pressure </a:t>
              </a:r>
            </a:p>
            <a:p>
              <a:pPr algn="ctr"/>
              <a:r>
                <a:rPr lang="en-GB" sz="1100" dirty="0">
                  <a:latin typeface="Aptos SemiBold" panose="020B0004020202020204" pitchFamily="34" charset="0"/>
                </a:rPr>
                <a:t>gauges</a:t>
              </a:r>
            </a:p>
          </p:txBody>
        </p:sp>
        <p:sp>
          <p:nvSpPr>
            <p:cNvPr id="39" name="TextBox 38">
              <a:extLst>
                <a:ext uri="{FF2B5EF4-FFF2-40B4-BE49-F238E27FC236}">
                  <a16:creationId xmlns:a16="http://schemas.microsoft.com/office/drawing/2014/main" id="{BA9FAD81-0786-5E30-AF7A-269D14642C22}"/>
                </a:ext>
              </a:extLst>
            </p:cNvPr>
            <p:cNvSpPr txBox="1"/>
            <p:nvPr/>
          </p:nvSpPr>
          <p:spPr>
            <a:xfrm>
              <a:off x="1560129" y="2811161"/>
              <a:ext cx="1232552" cy="430887"/>
            </a:xfrm>
            <a:prstGeom prst="rect">
              <a:avLst/>
            </a:prstGeom>
            <a:noFill/>
          </p:spPr>
          <p:txBody>
            <a:bodyPr wrap="square" rtlCol="0">
              <a:spAutoFit/>
            </a:bodyPr>
            <a:lstStyle/>
            <a:p>
              <a:pPr algn="ctr"/>
              <a:r>
                <a:rPr lang="en-GB" sz="1100" dirty="0">
                  <a:latin typeface="Aptos SemiBold" panose="020B0004020202020204" pitchFamily="34" charset="0"/>
                </a:rPr>
                <a:t>valve (handwheel)</a:t>
              </a:r>
            </a:p>
          </p:txBody>
        </p:sp>
        <p:sp>
          <p:nvSpPr>
            <p:cNvPr id="40" name="TextBox 39">
              <a:extLst>
                <a:ext uri="{FF2B5EF4-FFF2-40B4-BE49-F238E27FC236}">
                  <a16:creationId xmlns:a16="http://schemas.microsoft.com/office/drawing/2014/main" id="{FCBC8AE2-D4AA-2A87-C642-DF7EEEC090EF}"/>
                </a:ext>
              </a:extLst>
            </p:cNvPr>
            <p:cNvSpPr txBox="1"/>
            <p:nvPr/>
          </p:nvSpPr>
          <p:spPr>
            <a:xfrm>
              <a:off x="3762205" y="3806424"/>
              <a:ext cx="745681" cy="430887"/>
            </a:xfrm>
            <a:prstGeom prst="rect">
              <a:avLst/>
            </a:prstGeom>
            <a:noFill/>
          </p:spPr>
          <p:txBody>
            <a:bodyPr wrap="square" rtlCol="0">
              <a:spAutoFit/>
            </a:bodyPr>
            <a:lstStyle/>
            <a:p>
              <a:pPr algn="ctr"/>
              <a:r>
                <a:rPr lang="en-GB" sz="1100" dirty="0">
                  <a:latin typeface="Aptos SemiBold" panose="020B0004020202020204" pitchFamily="34" charset="0"/>
                </a:rPr>
                <a:t>electric motor</a:t>
              </a:r>
            </a:p>
          </p:txBody>
        </p:sp>
        <p:sp>
          <p:nvSpPr>
            <p:cNvPr id="41" name="TextBox 40">
              <a:extLst>
                <a:ext uri="{FF2B5EF4-FFF2-40B4-BE49-F238E27FC236}">
                  <a16:creationId xmlns:a16="http://schemas.microsoft.com/office/drawing/2014/main" id="{3B1757E2-524A-9F7C-F1D4-365CD09B3E3C}"/>
                </a:ext>
              </a:extLst>
            </p:cNvPr>
            <p:cNvSpPr txBox="1"/>
            <p:nvPr/>
          </p:nvSpPr>
          <p:spPr>
            <a:xfrm>
              <a:off x="2549775" y="3790183"/>
              <a:ext cx="1232552" cy="430887"/>
            </a:xfrm>
            <a:prstGeom prst="rect">
              <a:avLst/>
            </a:prstGeom>
            <a:noFill/>
          </p:spPr>
          <p:txBody>
            <a:bodyPr wrap="square" rtlCol="0">
              <a:spAutoFit/>
            </a:bodyPr>
            <a:lstStyle/>
            <a:p>
              <a:pPr algn="ctr"/>
              <a:r>
                <a:rPr lang="en-GB" sz="1100" dirty="0">
                  <a:latin typeface="Aptos SemiBold" panose="020B0004020202020204" pitchFamily="34" charset="0"/>
                </a:rPr>
                <a:t>control </a:t>
              </a:r>
            </a:p>
            <a:p>
              <a:pPr algn="ctr"/>
              <a:r>
                <a:rPr lang="en-GB" sz="1100" dirty="0">
                  <a:latin typeface="Aptos SemiBold" panose="020B0004020202020204" pitchFamily="34" charset="0"/>
                </a:rPr>
                <a:t>boxes</a:t>
              </a:r>
            </a:p>
          </p:txBody>
        </p:sp>
        <p:sp>
          <p:nvSpPr>
            <p:cNvPr id="42" name="TextBox 41">
              <a:extLst>
                <a:ext uri="{FF2B5EF4-FFF2-40B4-BE49-F238E27FC236}">
                  <a16:creationId xmlns:a16="http://schemas.microsoft.com/office/drawing/2014/main" id="{A1B87165-111F-D777-9AC8-FF69107B1F96}"/>
                </a:ext>
              </a:extLst>
            </p:cNvPr>
            <p:cNvSpPr txBox="1"/>
            <p:nvPr/>
          </p:nvSpPr>
          <p:spPr>
            <a:xfrm>
              <a:off x="1560129" y="3781320"/>
              <a:ext cx="1232552" cy="430887"/>
            </a:xfrm>
            <a:prstGeom prst="rect">
              <a:avLst/>
            </a:prstGeom>
            <a:noFill/>
          </p:spPr>
          <p:txBody>
            <a:bodyPr wrap="square" rtlCol="0">
              <a:spAutoFit/>
            </a:bodyPr>
            <a:lstStyle/>
            <a:p>
              <a:pPr algn="ctr"/>
              <a:r>
                <a:rPr lang="en-GB" sz="1100" dirty="0">
                  <a:latin typeface="Aptos SemiBold" panose="020B0004020202020204" pitchFamily="34" charset="0"/>
                </a:rPr>
                <a:t>valve </a:t>
              </a:r>
            </a:p>
            <a:p>
              <a:pPr algn="ctr"/>
              <a:r>
                <a:rPr lang="en-GB" sz="1100" dirty="0">
                  <a:latin typeface="Aptos SemiBold" panose="020B0004020202020204" pitchFamily="34" charset="0"/>
                </a:rPr>
                <a:t>(handle)</a:t>
              </a:r>
            </a:p>
          </p:txBody>
        </p:sp>
        <p:pic>
          <p:nvPicPr>
            <p:cNvPr id="44" name="Picture 43" descr="A red fire extinguisher with a black background&#10;&#10;AI-generated content may be incorrect.">
              <a:extLst>
                <a:ext uri="{FF2B5EF4-FFF2-40B4-BE49-F238E27FC236}">
                  <a16:creationId xmlns:a16="http://schemas.microsoft.com/office/drawing/2014/main" id="{837C14D1-E4A5-F03B-EA3A-58F7C0B884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0619" y="5188183"/>
              <a:ext cx="417315" cy="417315"/>
            </a:xfrm>
            <a:prstGeom prst="rect">
              <a:avLst/>
            </a:prstGeom>
          </p:spPr>
        </p:pic>
        <p:pic>
          <p:nvPicPr>
            <p:cNvPr id="46" name="Picture 45" descr="A grey pipe with a red knob&#10;&#10;AI-generated content may be incorrect.">
              <a:extLst>
                <a:ext uri="{FF2B5EF4-FFF2-40B4-BE49-F238E27FC236}">
                  <a16:creationId xmlns:a16="http://schemas.microsoft.com/office/drawing/2014/main" id="{5759B882-8D9D-7026-6CC7-E409F84C12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9903" y="5224790"/>
              <a:ext cx="425639" cy="425639"/>
            </a:xfrm>
            <a:prstGeom prst="rect">
              <a:avLst/>
            </a:prstGeom>
          </p:spPr>
        </p:pic>
        <p:sp>
          <p:nvSpPr>
            <p:cNvPr id="48" name="TextBox 47">
              <a:extLst>
                <a:ext uri="{FF2B5EF4-FFF2-40B4-BE49-F238E27FC236}">
                  <a16:creationId xmlns:a16="http://schemas.microsoft.com/office/drawing/2014/main" id="{AD398155-E2B6-2801-3E7C-CD31CAA94E0E}"/>
                </a:ext>
              </a:extLst>
            </p:cNvPr>
            <p:cNvSpPr txBox="1"/>
            <p:nvPr/>
          </p:nvSpPr>
          <p:spPr>
            <a:xfrm>
              <a:off x="3170273" y="4786325"/>
              <a:ext cx="913440" cy="430887"/>
            </a:xfrm>
            <a:prstGeom prst="rect">
              <a:avLst/>
            </a:prstGeom>
            <a:noFill/>
          </p:spPr>
          <p:txBody>
            <a:bodyPr wrap="square" rtlCol="0">
              <a:spAutoFit/>
            </a:bodyPr>
            <a:lstStyle/>
            <a:p>
              <a:pPr algn="ctr"/>
              <a:r>
                <a:rPr lang="en-GB" sz="1100" dirty="0">
                  <a:latin typeface="Aptos SemiBold" panose="020B0004020202020204" pitchFamily="34" charset="0"/>
                </a:rPr>
                <a:t>fire equipment</a:t>
              </a:r>
            </a:p>
          </p:txBody>
        </p:sp>
        <p:sp>
          <p:nvSpPr>
            <p:cNvPr id="49" name="TextBox 48">
              <a:extLst>
                <a:ext uri="{FF2B5EF4-FFF2-40B4-BE49-F238E27FC236}">
                  <a16:creationId xmlns:a16="http://schemas.microsoft.com/office/drawing/2014/main" id="{03CDDDBF-4CB4-07C9-2800-F5A49688BBED}"/>
                </a:ext>
              </a:extLst>
            </p:cNvPr>
            <p:cNvSpPr txBox="1"/>
            <p:nvPr/>
          </p:nvSpPr>
          <p:spPr>
            <a:xfrm>
              <a:off x="2214487" y="4864789"/>
              <a:ext cx="913440" cy="261610"/>
            </a:xfrm>
            <a:prstGeom prst="rect">
              <a:avLst/>
            </a:prstGeom>
            <a:noFill/>
          </p:spPr>
          <p:txBody>
            <a:bodyPr wrap="square" rtlCol="0">
              <a:spAutoFit/>
            </a:bodyPr>
            <a:lstStyle/>
            <a:p>
              <a:pPr algn="ctr"/>
              <a:r>
                <a:rPr lang="en-GB" sz="1100" dirty="0">
                  <a:latin typeface="Aptos SemiBold" panose="020B0004020202020204" pitchFamily="34" charset="0"/>
                </a:rPr>
                <a:t>pipes</a:t>
              </a:r>
            </a:p>
          </p:txBody>
        </p:sp>
      </p:grpSp>
      <p:grpSp>
        <p:nvGrpSpPr>
          <p:cNvPr id="17" name="Group 16">
            <a:extLst>
              <a:ext uri="{FF2B5EF4-FFF2-40B4-BE49-F238E27FC236}">
                <a16:creationId xmlns:a16="http://schemas.microsoft.com/office/drawing/2014/main" id="{F17DC41B-196B-7DBB-34E9-23B9B8B461EB}"/>
              </a:ext>
            </a:extLst>
          </p:cNvPr>
          <p:cNvGrpSpPr/>
          <p:nvPr/>
        </p:nvGrpSpPr>
        <p:grpSpPr>
          <a:xfrm>
            <a:off x="1820353" y="1088163"/>
            <a:ext cx="2951149" cy="4990321"/>
            <a:chOff x="1666295" y="1088163"/>
            <a:chExt cx="2951149" cy="4990321"/>
          </a:xfrm>
        </p:grpSpPr>
        <p:sp>
          <p:nvSpPr>
            <p:cNvPr id="11" name="Flowchart: Alternate Process 10">
              <a:extLst>
                <a:ext uri="{FF2B5EF4-FFF2-40B4-BE49-F238E27FC236}">
                  <a16:creationId xmlns:a16="http://schemas.microsoft.com/office/drawing/2014/main" id="{44E1A768-40F8-6A52-3FD3-0EAC2ACF6A63}"/>
                </a:ext>
              </a:extLst>
            </p:cNvPr>
            <p:cNvSpPr/>
            <p:nvPr/>
          </p:nvSpPr>
          <p:spPr>
            <a:xfrm>
              <a:off x="1666295" y="1669817"/>
              <a:ext cx="2947725"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AI Enabled Asset Identification</a:t>
              </a:r>
            </a:p>
          </p:txBody>
        </p:sp>
        <p:sp>
          <p:nvSpPr>
            <p:cNvPr id="12" name="Flowchart: Alternate Process 11">
              <a:extLst>
                <a:ext uri="{FF2B5EF4-FFF2-40B4-BE49-F238E27FC236}">
                  <a16:creationId xmlns:a16="http://schemas.microsoft.com/office/drawing/2014/main" id="{A922BDC4-4135-4C1E-3D77-B2AEC089BE99}"/>
                </a:ext>
              </a:extLst>
            </p:cNvPr>
            <p:cNvSpPr/>
            <p:nvPr/>
          </p:nvSpPr>
          <p:spPr>
            <a:xfrm>
              <a:off x="1669720" y="2297375"/>
              <a:ext cx="2947724"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Select from 34</a:t>
              </a:r>
              <a:r>
                <a:rPr lang="en-GB" sz="1000" b="1" dirty="0">
                  <a:solidFill>
                    <a:schemeClr val="bg1"/>
                  </a:solidFill>
                  <a:latin typeface="Aptos SemiBold" panose="020B0004020202020204" pitchFamily="34" charset="0"/>
                </a:rPr>
                <a:t>*</a:t>
              </a:r>
              <a:r>
                <a:rPr lang="en-GB" sz="1400" b="1" dirty="0">
                  <a:solidFill>
                    <a:schemeClr val="bg1"/>
                  </a:solidFill>
                  <a:latin typeface="Aptos SemiBold" panose="020B0004020202020204" pitchFamily="34" charset="0"/>
                </a:rPr>
                <a:t> Asset Categories  </a:t>
              </a:r>
            </a:p>
          </p:txBody>
        </p:sp>
        <p:sp>
          <p:nvSpPr>
            <p:cNvPr id="15" name="Flowchart: Alternate Process 14">
              <a:extLst>
                <a:ext uri="{FF2B5EF4-FFF2-40B4-BE49-F238E27FC236}">
                  <a16:creationId xmlns:a16="http://schemas.microsoft.com/office/drawing/2014/main" id="{D67B0701-6FD7-29C5-0928-A9FE9267DD3B}"/>
                </a:ext>
              </a:extLst>
            </p:cNvPr>
            <p:cNvSpPr/>
            <p:nvPr/>
          </p:nvSpPr>
          <p:spPr>
            <a:xfrm>
              <a:off x="2975721" y="1088163"/>
              <a:ext cx="1638300"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.CSV Imported Asset Tag</a:t>
              </a:r>
            </a:p>
          </p:txBody>
        </p:sp>
        <p:sp>
          <p:nvSpPr>
            <p:cNvPr id="18" name="Flowchart: Alternate Process 17">
              <a:extLst>
                <a:ext uri="{FF2B5EF4-FFF2-40B4-BE49-F238E27FC236}">
                  <a16:creationId xmlns:a16="http://schemas.microsoft.com/office/drawing/2014/main" id="{C73E7440-17FF-1FDF-6CA8-4AC4F0C98ED6}"/>
                </a:ext>
              </a:extLst>
            </p:cNvPr>
            <p:cNvSpPr/>
            <p:nvPr/>
          </p:nvSpPr>
          <p:spPr>
            <a:xfrm>
              <a:off x="1666295" y="1088163"/>
              <a:ext cx="1171575"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Manual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Asset Tag</a:t>
              </a:r>
            </a:p>
          </p:txBody>
        </p:sp>
        <p:cxnSp>
          <p:nvCxnSpPr>
            <p:cNvPr id="24" name="Straight Arrow Connector 23">
              <a:extLst>
                <a:ext uri="{FF2B5EF4-FFF2-40B4-BE49-F238E27FC236}">
                  <a16:creationId xmlns:a16="http://schemas.microsoft.com/office/drawing/2014/main" id="{8BF7D376-AD97-E838-27FA-916FA26AA7AC}"/>
                </a:ext>
              </a:extLst>
            </p:cNvPr>
            <p:cNvCxnSpPr>
              <a:cxnSpLocks/>
              <a:stCxn id="11" idx="2"/>
            </p:cNvCxnSpPr>
            <p:nvPr/>
          </p:nvCxnSpPr>
          <p:spPr>
            <a:xfrm>
              <a:off x="3140158" y="2087131"/>
              <a:ext cx="0" cy="20036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1" name="Flowchart: Alternate Process 50">
              <a:extLst>
                <a:ext uri="{FF2B5EF4-FFF2-40B4-BE49-F238E27FC236}">
                  <a16:creationId xmlns:a16="http://schemas.microsoft.com/office/drawing/2014/main" id="{1497C50D-7BD8-F115-6265-5EB57363D550}"/>
                </a:ext>
              </a:extLst>
            </p:cNvPr>
            <p:cNvSpPr/>
            <p:nvPr/>
          </p:nvSpPr>
          <p:spPr>
            <a:xfrm>
              <a:off x="1669720" y="5661170"/>
              <a:ext cx="2947724"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AI Auto-Detection  </a:t>
              </a:r>
            </a:p>
          </p:txBody>
        </p:sp>
      </p:grpSp>
      <p:sp>
        <p:nvSpPr>
          <p:cNvPr id="55" name="Flowchart: Alternate Process 54">
            <a:extLst>
              <a:ext uri="{FF2B5EF4-FFF2-40B4-BE49-F238E27FC236}">
                <a16:creationId xmlns:a16="http://schemas.microsoft.com/office/drawing/2014/main" id="{75C0D801-2124-DA13-CCAB-9C23443006F0}"/>
              </a:ext>
            </a:extLst>
          </p:cNvPr>
          <p:cNvSpPr/>
          <p:nvPr/>
        </p:nvSpPr>
        <p:spPr>
          <a:xfrm>
            <a:off x="372846" y="1298001"/>
            <a:ext cx="1098978" cy="4751103"/>
          </a:xfrm>
          <a:prstGeom prst="flowChartAlternateProcess">
            <a:avLst/>
          </a:prstGeom>
          <a:solidFill>
            <a:schemeClr val="accent5"/>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Create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Visual Asset Tag</a:t>
            </a:r>
          </a:p>
        </p:txBody>
      </p:sp>
      <p:pic>
        <p:nvPicPr>
          <p:cNvPr id="57" name="Picture 56" descr="A green circle with white number one&#10;&#10;AI-generated content may be incorrect.">
            <a:extLst>
              <a:ext uri="{FF2B5EF4-FFF2-40B4-BE49-F238E27FC236}">
                <a16:creationId xmlns:a16="http://schemas.microsoft.com/office/drawing/2014/main" id="{1754E3F0-4EF3-53DF-9AD9-5511A12B63A2}"/>
              </a:ext>
            </a:extLst>
          </p:cNvPr>
          <p:cNvPicPr>
            <a:picLocks noChangeAspect="1"/>
          </p:cNvPicPr>
          <p:nvPr/>
        </p:nvPicPr>
        <p:blipFill>
          <a:blip r:embed="rId11">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86591" y="1027293"/>
            <a:ext cx="471488" cy="447806"/>
          </a:xfrm>
          <a:prstGeom prst="rect">
            <a:avLst/>
          </a:prstGeom>
        </p:spPr>
      </p:pic>
      <p:grpSp>
        <p:nvGrpSpPr>
          <p:cNvPr id="2" name="Group 1">
            <a:extLst>
              <a:ext uri="{FF2B5EF4-FFF2-40B4-BE49-F238E27FC236}">
                <a16:creationId xmlns:a16="http://schemas.microsoft.com/office/drawing/2014/main" id="{D5A7DA03-24D1-3E8A-CE20-793B83ACC36A}"/>
              </a:ext>
            </a:extLst>
          </p:cNvPr>
          <p:cNvGrpSpPr/>
          <p:nvPr/>
        </p:nvGrpSpPr>
        <p:grpSpPr>
          <a:xfrm>
            <a:off x="0" y="0"/>
            <a:ext cx="12192000" cy="914400"/>
            <a:chOff x="0" y="0"/>
            <a:chExt cx="12192000" cy="914400"/>
          </a:xfrm>
        </p:grpSpPr>
        <p:grpSp>
          <p:nvGrpSpPr>
            <p:cNvPr id="7" name="Group 6">
              <a:extLst>
                <a:ext uri="{FF2B5EF4-FFF2-40B4-BE49-F238E27FC236}">
                  <a16:creationId xmlns:a16="http://schemas.microsoft.com/office/drawing/2014/main" id="{BE09B725-CC61-4BDA-3B00-127624814F87}"/>
                </a:ext>
              </a:extLst>
            </p:cNvPr>
            <p:cNvGrpSpPr/>
            <p:nvPr/>
          </p:nvGrpSpPr>
          <p:grpSpPr>
            <a:xfrm>
              <a:off x="0" y="0"/>
              <a:ext cx="12192000" cy="914400"/>
              <a:chOff x="0" y="0"/>
              <a:chExt cx="12192000" cy="914400"/>
            </a:xfrm>
          </p:grpSpPr>
          <p:sp>
            <p:nvSpPr>
              <p:cNvPr id="9" name="Rectangle 8">
                <a:extLst>
                  <a:ext uri="{FF2B5EF4-FFF2-40B4-BE49-F238E27FC236}">
                    <a16:creationId xmlns:a16="http://schemas.microsoft.com/office/drawing/2014/main" id="{B65EDE85-195E-9A57-11D9-B6FDA186849D}"/>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802A381F-67F0-ABEC-23A8-65C5230751E6}"/>
                  </a:ext>
                </a:extLst>
              </p:cNvPr>
              <p:cNvPicPr>
                <a:picLocks noChangeAspect="1"/>
              </p:cNvPicPr>
              <p:nvPr/>
            </p:nvPicPr>
            <p:blipFill>
              <a:blip r:embed="rId12"/>
              <a:stretch>
                <a:fillRect/>
              </a:stretch>
            </p:blipFill>
            <p:spPr>
              <a:xfrm>
                <a:off x="11187927" y="135801"/>
                <a:ext cx="626315" cy="642797"/>
              </a:xfrm>
              <a:prstGeom prst="rect">
                <a:avLst/>
              </a:prstGeom>
            </p:spPr>
          </p:pic>
        </p:grpSp>
        <p:sp>
          <p:nvSpPr>
            <p:cNvPr id="8" name="TextBox 7">
              <a:extLst>
                <a:ext uri="{FF2B5EF4-FFF2-40B4-BE49-F238E27FC236}">
                  <a16:creationId xmlns:a16="http://schemas.microsoft.com/office/drawing/2014/main" id="{CD5D581C-6410-4A80-29DD-BB4C4EB0B78F}"/>
                </a:ext>
              </a:extLst>
            </p:cNvPr>
            <p:cNvSpPr txBox="1"/>
            <p:nvPr/>
          </p:nvSpPr>
          <p:spPr>
            <a:xfrm>
              <a:off x="253571" y="115094"/>
              <a:ext cx="9080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bg1"/>
                  </a:solidFill>
                  <a:latin typeface="Aptos SemiBold" panose="020B0004020202020204" pitchFamily="34" charset="0"/>
                  <a:ea typeface="Artifakt Element Semi Bold" panose="020B0603050000020004" pitchFamily="34" charset="0"/>
                </a:rPr>
                <a:t>AI Enabled Asset Tagging with </a:t>
              </a:r>
              <a:endParaRPr kumimoji="0" lang="en-GB" sz="40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endParaRPr>
            </a:p>
          </p:txBody>
        </p:sp>
      </p:grpSp>
    </p:spTree>
    <p:extLst>
      <p:ext uri="{BB962C8B-B14F-4D97-AF65-F5344CB8AC3E}">
        <p14:creationId xmlns:p14="http://schemas.microsoft.com/office/powerpoint/2010/main" val="163456538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139BC-7AF9-036A-D6F8-3AA909A657C0}"/>
            </a:ext>
          </a:extLst>
        </p:cNvPr>
        <p:cNvGrpSpPr/>
        <p:nvPr/>
      </p:nvGrpSpPr>
      <p:grpSpPr>
        <a:xfrm>
          <a:off x="0" y="0"/>
          <a:ext cx="0" cy="0"/>
          <a:chOff x="0" y="0"/>
          <a:chExt cx="0" cy="0"/>
        </a:xfrm>
      </p:grpSpPr>
      <p:pic>
        <p:nvPicPr>
          <p:cNvPr id="58" name="Picture 57" descr="A screenshot of a computer&#10;&#10;AI-generated content may be incorrect.">
            <a:extLst>
              <a:ext uri="{FF2B5EF4-FFF2-40B4-BE49-F238E27FC236}">
                <a16:creationId xmlns:a16="http://schemas.microsoft.com/office/drawing/2014/main" id="{D2785684-989E-F220-AB00-A29E1FD4C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300" y="2194863"/>
            <a:ext cx="6945812" cy="3816638"/>
          </a:xfrm>
          <a:prstGeom prst="rect">
            <a:avLst/>
          </a:prstGeom>
        </p:spPr>
      </p:pic>
      <p:sp>
        <p:nvSpPr>
          <p:cNvPr id="15" name="Flowchart: Alternate Process 14">
            <a:extLst>
              <a:ext uri="{FF2B5EF4-FFF2-40B4-BE49-F238E27FC236}">
                <a16:creationId xmlns:a16="http://schemas.microsoft.com/office/drawing/2014/main" id="{B2A41E57-3FA9-D7AF-0143-804474A247D1}"/>
              </a:ext>
            </a:extLst>
          </p:cNvPr>
          <p:cNvSpPr/>
          <p:nvPr/>
        </p:nvSpPr>
        <p:spPr>
          <a:xfrm>
            <a:off x="5672135" y="940922"/>
            <a:ext cx="3498777"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Download Tag List &gt; Edit &gt; Import</a:t>
            </a:r>
          </a:p>
        </p:txBody>
      </p:sp>
      <p:sp>
        <p:nvSpPr>
          <p:cNvPr id="18" name="Flowchart: Alternate Process 17">
            <a:extLst>
              <a:ext uri="{FF2B5EF4-FFF2-40B4-BE49-F238E27FC236}">
                <a16:creationId xmlns:a16="http://schemas.microsoft.com/office/drawing/2014/main" id="{34C22BF8-6BAB-C0E7-66DD-4B11C8A1BCB8}"/>
              </a:ext>
            </a:extLst>
          </p:cNvPr>
          <p:cNvSpPr/>
          <p:nvPr/>
        </p:nvSpPr>
        <p:spPr>
          <a:xfrm>
            <a:off x="2013955" y="940922"/>
            <a:ext cx="3220029"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Manual Edit Asset Info </a:t>
            </a:r>
          </a:p>
        </p:txBody>
      </p:sp>
      <p:cxnSp>
        <p:nvCxnSpPr>
          <p:cNvPr id="24" name="Straight Arrow Connector 23">
            <a:extLst>
              <a:ext uri="{FF2B5EF4-FFF2-40B4-BE49-F238E27FC236}">
                <a16:creationId xmlns:a16="http://schemas.microsoft.com/office/drawing/2014/main" id="{4C750896-613A-B98F-9068-1C4AABC947A8}"/>
              </a:ext>
            </a:extLst>
          </p:cNvPr>
          <p:cNvCxnSpPr>
            <a:cxnSpLocks/>
          </p:cNvCxnSpPr>
          <p:nvPr/>
        </p:nvCxnSpPr>
        <p:spPr>
          <a:xfrm flipH="1">
            <a:off x="5452678" y="1959915"/>
            <a:ext cx="1" cy="2911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16B8C3-9F20-6583-4C77-0740EE90D7B0}"/>
              </a:ext>
            </a:extLst>
          </p:cNvPr>
          <p:cNvCxnSpPr>
            <a:cxnSpLocks/>
          </p:cNvCxnSpPr>
          <p:nvPr/>
        </p:nvCxnSpPr>
        <p:spPr>
          <a:xfrm>
            <a:off x="1799000" y="914400"/>
            <a:ext cx="0" cy="5088983"/>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4" name="Flowchart: Alternate Process 13">
            <a:extLst>
              <a:ext uri="{FF2B5EF4-FFF2-40B4-BE49-F238E27FC236}">
                <a16:creationId xmlns:a16="http://schemas.microsoft.com/office/drawing/2014/main" id="{15E9CA21-77DC-8FFB-8DCC-59676053D0DA}"/>
              </a:ext>
            </a:extLst>
          </p:cNvPr>
          <p:cNvSpPr/>
          <p:nvPr/>
        </p:nvSpPr>
        <p:spPr>
          <a:xfrm>
            <a:off x="402106" y="1218554"/>
            <a:ext cx="1204331" cy="4784829"/>
          </a:xfrm>
          <a:prstGeom prst="flowChartAlternateProcess">
            <a:avLst/>
          </a:prstGeom>
          <a:solidFill>
            <a:schemeClr val="accent5"/>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Input, Sync &amp; Connect Asset Info</a:t>
            </a:r>
          </a:p>
        </p:txBody>
      </p:sp>
      <p:pic>
        <p:nvPicPr>
          <p:cNvPr id="16" name="Picture 15">
            <a:extLst>
              <a:ext uri="{FF2B5EF4-FFF2-40B4-BE49-F238E27FC236}">
                <a16:creationId xmlns:a16="http://schemas.microsoft.com/office/drawing/2014/main" id="{20E57035-6D92-0B26-0983-276ECB20DDAE}"/>
              </a:ext>
            </a:extLst>
          </p:cNvPr>
          <p:cNvPicPr>
            <a:picLocks noChangeAspect="1"/>
          </p:cNvPicPr>
          <p:nvPr/>
        </p:nvPicPr>
        <p:blipFill>
          <a:blip r:embed="rId4">
            <a:duotone>
              <a:prstClr val="black"/>
              <a:srgbClr val="002060">
                <a:tint val="45000"/>
                <a:satMod val="400000"/>
              </a:srgbClr>
            </a:duotone>
            <a:extLst>
              <a:ext uri="{28A0092B-C50C-407E-A947-70E740481C1C}">
                <a14:useLocalDpi xmlns:a14="http://schemas.microsoft.com/office/drawing/2010/main" val="0"/>
              </a:ext>
            </a:extLst>
          </a:blip>
          <a:srcRect/>
          <a:stretch/>
        </p:blipFill>
        <p:spPr>
          <a:xfrm>
            <a:off x="795429" y="1013191"/>
            <a:ext cx="417684" cy="447806"/>
          </a:xfrm>
          <a:prstGeom prst="rect">
            <a:avLst/>
          </a:prstGeom>
        </p:spPr>
      </p:pic>
      <p:sp>
        <p:nvSpPr>
          <p:cNvPr id="19" name="Flowchart: Alternate Process 18">
            <a:extLst>
              <a:ext uri="{FF2B5EF4-FFF2-40B4-BE49-F238E27FC236}">
                <a16:creationId xmlns:a16="http://schemas.microsoft.com/office/drawing/2014/main" id="{26A383B6-ADF7-6ED1-BA82-AE319926A19E}"/>
              </a:ext>
            </a:extLst>
          </p:cNvPr>
          <p:cNvSpPr/>
          <p:nvPr/>
        </p:nvSpPr>
        <p:spPr>
          <a:xfrm>
            <a:off x="2013955" y="1542601"/>
            <a:ext cx="7156954" cy="417314"/>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Connect Unique Tag Via URL with EAM (others) </a:t>
            </a:r>
          </a:p>
        </p:txBody>
      </p:sp>
      <p:pic>
        <p:nvPicPr>
          <p:cNvPr id="25" name="Picture 24" descr="A green arrows pointing to a black background&#10;&#10;AI-generated content may be incorrect.">
            <a:extLst>
              <a:ext uri="{FF2B5EF4-FFF2-40B4-BE49-F238E27FC236}">
                <a16:creationId xmlns:a16="http://schemas.microsoft.com/office/drawing/2014/main" id="{0CD347E3-34FA-2D6A-9730-50F28494F85B}"/>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81416" y="1588173"/>
            <a:ext cx="350336" cy="350336"/>
          </a:xfrm>
          <a:prstGeom prst="rect">
            <a:avLst/>
          </a:prstGeom>
          <a:noFill/>
        </p:spPr>
      </p:pic>
      <p:grpSp>
        <p:nvGrpSpPr>
          <p:cNvPr id="55" name="Group 54">
            <a:extLst>
              <a:ext uri="{FF2B5EF4-FFF2-40B4-BE49-F238E27FC236}">
                <a16:creationId xmlns:a16="http://schemas.microsoft.com/office/drawing/2014/main" id="{EB2E44F4-2D39-2215-D76A-585DF1844991}"/>
              </a:ext>
            </a:extLst>
          </p:cNvPr>
          <p:cNvGrpSpPr/>
          <p:nvPr/>
        </p:nvGrpSpPr>
        <p:grpSpPr>
          <a:xfrm>
            <a:off x="9192067" y="2007594"/>
            <a:ext cx="2309017" cy="3951801"/>
            <a:chOff x="9334500" y="2178237"/>
            <a:chExt cx="2603919" cy="4260661"/>
          </a:xfrm>
        </p:grpSpPr>
        <p:pic>
          <p:nvPicPr>
            <p:cNvPr id="33" name="Picture 32" descr="A colorful letters on a black background&#10;&#10;AI-generated content may be incorrect.">
              <a:extLst>
                <a:ext uri="{FF2B5EF4-FFF2-40B4-BE49-F238E27FC236}">
                  <a16:creationId xmlns:a16="http://schemas.microsoft.com/office/drawing/2014/main" id="{47AE4AA2-13E3-B1F5-E1AC-EB9EE5276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435" y="2285217"/>
              <a:ext cx="1461505" cy="824380"/>
            </a:xfrm>
            <a:prstGeom prst="rect">
              <a:avLst/>
            </a:prstGeom>
          </p:spPr>
        </p:pic>
        <p:pic>
          <p:nvPicPr>
            <p:cNvPr id="43" name="Picture 42" descr="A close up of a logo&#10;&#10;AI-generated content may be incorrect.">
              <a:extLst>
                <a:ext uri="{FF2B5EF4-FFF2-40B4-BE49-F238E27FC236}">
                  <a16:creationId xmlns:a16="http://schemas.microsoft.com/office/drawing/2014/main" id="{FEA06FA2-142B-D29C-E8E6-866A00EF14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2278" y="2985999"/>
              <a:ext cx="1895818" cy="947909"/>
            </a:xfrm>
            <a:prstGeom prst="rect">
              <a:avLst/>
            </a:prstGeom>
          </p:spPr>
        </p:pic>
        <p:pic>
          <p:nvPicPr>
            <p:cNvPr id="47" name="Picture 46" descr="A black and green logo&#10;&#10;AI-generated content may be incorrect.">
              <a:extLst>
                <a:ext uri="{FF2B5EF4-FFF2-40B4-BE49-F238E27FC236}">
                  <a16:creationId xmlns:a16="http://schemas.microsoft.com/office/drawing/2014/main" id="{A36B5088-0519-2AF1-76D0-18B560D7E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2345" y="4699608"/>
              <a:ext cx="1475684" cy="602571"/>
            </a:xfrm>
            <a:prstGeom prst="rect">
              <a:avLst/>
            </a:prstGeom>
          </p:spPr>
        </p:pic>
        <p:pic>
          <p:nvPicPr>
            <p:cNvPr id="49" name="Picture 48" descr="A red triangle and a black background&#10;&#10;AI-generated content may be incorrect.">
              <a:extLst>
                <a:ext uri="{FF2B5EF4-FFF2-40B4-BE49-F238E27FC236}">
                  <a16:creationId xmlns:a16="http://schemas.microsoft.com/office/drawing/2014/main" id="{59CFF9A0-DC76-234D-6CA7-17CDB4FF0B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7225" y="5464331"/>
              <a:ext cx="1685925" cy="219302"/>
            </a:xfrm>
            <a:prstGeom prst="rect">
              <a:avLst/>
            </a:prstGeom>
          </p:spPr>
        </p:pic>
        <p:pic>
          <p:nvPicPr>
            <p:cNvPr id="51" name="Picture 50" descr="A blue letters on a black background&#10;&#10;AI-generated content may be incorrect.">
              <a:extLst>
                <a:ext uri="{FF2B5EF4-FFF2-40B4-BE49-F238E27FC236}">
                  <a16:creationId xmlns:a16="http://schemas.microsoft.com/office/drawing/2014/main" id="{5A8662E1-6FA9-D43A-B579-63A599A733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1193" y="5788636"/>
              <a:ext cx="1637989" cy="545996"/>
            </a:xfrm>
            <a:prstGeom prst="rect">
              <a:avLst/>
            </a:prstGeom>
          </p:spPr>
        </p:pic>
        <p:pic>
          <p:nvPicPr>
            <p:cNvPr id="53" name="Picture 52" descr="A blue and white logo&#10;&#10;AI-generated content may be incorrect.">
              <a:extLst>
                <a:ext uri="{FF2B5EF4-FFF2-40B4-BE49-F238E27FC236}">
                  <a16:creationId xmlns:a16="http://schemas.microsoft.com/office/drawing/2014/main" id="{19FAF3A2-B8F8-F024-76ED-D69D05B0DB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9085" y="3981760"/>
              <a:ext cx="1162205" cy="574746"/>
            </a:xfrm>
            <a:prstGeom prst="rect">
              <a:avLst/>
            </a:prstGeom>
          </p:spPr>
        </p:pic>
        <p:sp>
          <p:nvSpPr>
            <p:cNvPr id="54" name="Rectangle: Rounded Corners 53">
              <a:extLst>
                <a:ext uri="{FF2B5EF4-FFF2-40B4-BE49-F238E27FC236}">
                  <a16:creationId xmlns:a16="http://schemas.microsoft.com/office/drawing/2014/main" id="{B6FBB04F-2612-B2C2-3BE4-4FF61D18C6C8}"/>
                </a:ext>
              </a:extLst>
            </p:cNvPr>
            <p:cNvSpPr/>
            <p:nvPr/>
          </p:nvSpPr>
          <p:spPr>
            <a:xfrm>
              <a:off x="9334500" y="2178237"/>
              <a:ext cx="2603919" cy="4260661"/>
            </a:xfrm>
            <a:prstGeom prst="roundRect">
              <a:avLst/>
            </a:prstGeom>
            <a:noFill/>
            <a:ln w="57150">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6" name="Straight Arrow Connector 55">
            <a:extLst>
              <a:ext uri="{FF2B5EF4-FFF2-40B4-BE49-F238E27FC236}">
                <a16:creationId xmlns:a16="http://schemas.microsoft.com/office/drawing/2014/main" id="{428BA7C7-787F-24C0-8956-3D09681B8E24}"/>
              </a:ext>
            </a:extLst>
          </p:cNvPr>
          <p:cNvCxnSpPr>
            <a:cxnSpLocks/>
            <a:stCxn id="54" idx="1"/>
          </p:cNvCxnSpPr>
          <p:nvPr/>
        </p:nvCxnSpPr>
        <p:spPr>
          <a:xfrm flipH="1">
            <a:off x="8668192" y="3983495"/>
            <a:ext cx="52387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descr="A yellow sign with a gear in the middle&#10;&#10;AI-generated content may be incorrect.">
            <a:extLst>
              <a:ext uri="{FF2B5EF4-FFF2-40B4-BE49-F238E27FC236}">
                <a16:creationId xmlns:a16="http://schemas.microsoft.com/office/drawing/2014/main" id="{EC0D9A90-8D46-DBFC-757F-BF7080F377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1695" y="5666176"/>
            <a:ext cx="674413" cy="674413"/>
          </a:xfrm>
          <a:prstGeom prst="rect">
            <a:avLst/>
          </a:prstGeom>
        </p:spPr>
      </p:pic>
      <p:grpSp>
        <p:nvGrpSpPr>
          <p:cNvPr id="11" name="Group 10">
            <a:extLst>
              <a:ext uri="{FF2B5EF4-FFF2-40B4-BE49-F238E27FC236}">
                <a16:creationId xmlns:a16="http://schemas.microsoft.com/office/drawing/2014/main" id="{375D5571-FA0A-637B-D0CB-9BC13C290FA5}"/>
              </a:ext>
            </a:extLst>
          </p:cNvPr>
          <p:cNvGrpSpPr/>
          <p:nvPr/>
        </p:nvGrpSpPr>
        <p:grpSpPr>
          <a:xfrm>
            <a:off x="0" y="0"/>
            <a:ext cx="12192000" cy="914400"/>
            <a:chOff x="0" y="0"/>
            <a:chExt cx="12192000" cy="914400"/>
          </a:xfrm>
        </p:grpSpPr>
        <p:grpSp>
          <p:nvGrpSpPr>
            <p:cNvPr id="2" name="Group 1">
              <a:extLst>
                <a:ext uri="{FF2B5EF4-FFF2-40B4-BE49-F238E27FC236}">
                  <a16:creationId xmlns:a16="http://schemas.microsoft.com/office/drawing/2014/main" id="{BBFC533E-4E69-4513-E836-C04B097641D9}"/>
                </a:ext>
              </a:extLst>
            </p:cNvPr>
            <p:cNvGrpSpPr/>
            <p:nvPr/>
          </p:nvGrpSpPr>
          <p:grpSpPr>
            <a:xfrm>
              <a:off x="0" y="0"/>
              <a:ext cx="12192000" cy="914400"/>
              <a:chOff x="0" y="0"/>
              <a:chExt cx="12192000" cy="914400"/>
            </a:xfrm>
          </p:grpSpPr>
          <p:sp>
            <p:nvSpPr>
              <p:cNvPr id="7" name="Rectangle 6">
                <a:extLst>
                  <a:ext uri="{FF2B5EF4-FFF2-40B4-BE49-F238E27FC236}">
                    <a16:creationId xmlns:a16="http://schemas.microsoft.com/office/drawing/2014/main" id="{F48371E3-CC49-BA99-8180-21111E17CA2E}"/>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A4263251-D1BF-7F41-5B09-387CF9E75F2D}"/>
                  </a:ext>
                </a:extLst>
              </p:cNvPr>
              <p:cNvPicPr>
                <a:picLocks noChangeAspect="1"/>
              </p:cNvPicPr>
              <p:nvPr/>
            </p:nvPicPr>
            <p:blipFill>
              <a:blip r:embed="rId13"/>
              <a:stretch>
                <a:fillRect/>
              </a:stretch>
            </p:blipFill>
            <p:spPr>
              <a:xfrm>
                <a:off x="11187927" y="135801"/>
                <a:ext cx="626315" cy="642797"/>
              </a:xfrm>
              <a:prstGeom prst="rect">
                <a:avLst/>
              </a:prstGeom>
            </p:spPr>
          </p:pic>
        </p:grpSp>
        <p:sp>
          <p:nvSpPr>
            <p:cNvPr id="3" name="TextBox 2">
              <a:extLst>
                <a:ext uri="{FF2B5EF4-FFF2-40B4-BE49-F238E27FC236}">
                  <a16:creationId xmlns:a16="http://schemas.microsoft.com/office/drawing/2014/main" id="{1F20F58C-17BF-79DD-27FF-5A51AA9D4D53}"/>
                </a:ext>
              </a:extLst>
            </p:cNvPr>
            <p:cNvSpPr txBox="1"/>
            <p:nvPr/>
          </p:nvSpPr>
          <p:spPr>
            <a:xfrm>
              <a:off x="253571" y="115094"/>
              <a:ext cx="9080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bg1"/>
                  </a:solidFill>
                  <a:latin typeface="Aptos SemiBold" panose="020B0004020202020204" pitchFamily="34" charset="0"/>
                  <a:ea typeface="Artifakt Element Semi Bold" panose="020B0603050000020004" pitchFamily="34" charset="0"/>
                </a:rPr>
                <a:t>AI Enabled Asset Tagging with </a:t>
              </a:r>
              <a:endParaRPr kumimoji="0" lang="en-GB" sz="40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endParaRPr>
            </a:p>
          </p:txBody>
        </p:sp>
      </p:grpSp>
      <p:pic>
        <p:nvPicPr>
          <p:cNvPr id="5" name="Picture 4" descr="A white text on a black background&#10;&#10;AI-generated content may be incorrect.">
            <a:extLst>
              <a:ext uri="{FF2B5EF4-FFF2-40B4-BE49-F238E27FC236}">
                <a16:creationId xmlns:a16="http://schemas.microsoft.com/office/drawing/2014/main" id="{3D94C9A3-3533-4A95-D811-02875F6807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3581" y="117333"/>
            <a:ext cx="2268614" cy="608508"/>
          </a:xfrm>
          <a:prstGeom prst="rect">
            <a:avLst/>
          </a:prstGeom>
        </p:spPr>
      </p:pic>
    </p:spTree>
    <p:extLst>
      <p:ext uri="{BB962C8B-B14F-4D97-AF65-F5344CB8AC3E}">
        <p14:creationId xmlns:p14="http://schemas.microsoft.com/office/powerpoint/2010/main" val="358604060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4F3E1-88C0-8B04-99B7-D69BAD323202}"/>
            </a:ext>
          </a:extLst>
        </p:cNvPr>
        <p:cNvGrpSpPr/>
        <p:nvPr/>
      </p:nvGrpSpPr>
      <p:grpSpPr>
        <a:xfrm>
          <a:off x="0" y="0"/>
          <a:ext cx="0" cy="0"/>
          <a:chOff x="0" y="0"/>
          <a:chExt cx="0" cy="0"/>
        </a:xfrm>
      </p:grpSpPr>
      <p:pic>
        <p:nvPicPr>
          <p:cNvPr id="17" name="Picture 16" descr="A green infinity symbol with black background&#10;&#10;AI-generated content may be incorrect.">
            <a:extLst>
              <a:ext uri="{FF2B5EF4-FFF2-40B4-BE49-F238E27FC236}">
                <a16:creationId xmlns:a16="http://schemas.microsoft.com/office/drawing/2014/main" id="{2CAE3948-076D-827A-03AF-47353AF14E1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1092" y="999074"/>
            <a:ext cx="9609816" cy="4739676"/>
          </a:xfrm>
          <a:prstGeom prst="rect">
            <a:avLst/>
          </a:prstGeom>
        </p:spPr>
      </p:pic>
      <p:sp>
        <p:nvSpPr>
          <p:cNvPr id="5" name="Oval 4">
            <a:extLst>
              <a:ext uri="{FF2B5EF4-FFF2-40B4-BE49-F238E27FC236}">
                <a16:creationId xmlns:a16="http://schemas.microsoft.com/office/drawing/2014/main" id="{46382ACB-9E48-DE85-14F0-42D8CDBFBBF2}"/>
              </a:ext>
            </a:extLst>
          </p:cNvPr>
          <p:cNvSpPr/>
          <p:nvPr/>
        </p:nvSpPr>
        <p:spPr>
          <a:xfrm>
            <a:off x="3247711" y="2112018"/>
            <a:ext cx="2456832" cy="2477056"/>
          </a:xfrm>
          <a:prstGeom prst="ellipse">
            <a:avLst/>
          </a:prstGeom>
          <a:blipFill>
            <a:blip r:embed="rId4">
              <a:extLst>
                <a:ext uri="{28A0092B-C50C-407E-A947-70E740481C1C}">
                  <a14:useLocalDpi xmlns:a14="http://schemas.microsoft.com/office/drawing/2010/main" val="0"/>
                </a:ext>
              </a:extLst>
            </a:blip>
            <a:srcRect/>
            <a:stretch>
              <a:fillRect l="-16609" r="-16609"/>
            </a:stretch>
          </a:blip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CF027BED-57FA-9BA6-10CE-2CE7AA40CB97}"/>
              </a:ext>
            </a:extLst>
          </p:cNvPr>
          <p:cNvSpPr/>
          <p:nvPr/>
        </p:nvSpPr>
        <p:spPr>
          <a:xfrm>
            <a:off x="1650331" y="1625347"/>
            <a:ext cx="1849889"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Lower Safety Risk</a:t>
            </a:r>
          </a:p>
        </p:txBody>
      </p:sp>
      <p:sp>
        <p:nvSpPr>
          <p:cNvPr id="2" name="Oval 1">
            <a:extLst>
              <a:ext uri="{FF2B5EF4-FFF2-40B4-BE49-F238E27FC236}">
                <a16:creationId xmlns:a16="http://schemas.microsoft.com/office/drawing/2014/main" id="{6A4B54D3-FA5C-0194-3E00-65C5DE27111D}"/>
              </a:ext>
            </a:extLst>
          </p:cNvPr>
          <p:cNvSpPr/>
          <p:nvPr/>
        </p:nvSpPr>
        <p:spPr>
          <a:xfrm>
            <a:off x="6504480" y="2084114"/>
            <a:ext cx="2544882" cy="2513080"/>
          </a:xfrm>
          <a:prstGeom prst="ellipse">
            <a:avLst/>
          </a:prstGeom>
          <a:blipFill dpi="0" rotWithShape="1">
            <a:blip r:embed="rId5">
              <a:extLst>
                <a:ext uri="{28A0092B-C50C-407E-A947-70E740481C1C}">
                  <a14:useLocalDpi xmlns:a14="http://schemas.microsoft.com/office/drawing/2010/main" val="0"/>
                </a:ext>
              </a:extLst>
            </a:blip>
            <a:srcRect/>
            <a:stretch>
              <a:fillRect l="-16666" r="-16666"/>
            </a:stretch>
          </a:blip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lowchart: Alternate Process 17">
            <a:extLst>
              <a:ext uri="{FF2B5EF4-FFF2-40B4-BE49-F238E27FC236}">
                <a16:creationId xmlns:a16="http://schemas.microsoft.com/office/drawing/2014/main" id="{3A3B7FE0-39CD-956E-3108-AEC39070F6A7}"/>
              </a:ext>
            </a:extLst>
          </p:cNvPr>
          <p:cNvSpPr/>
          <p:nvPr/>
        </p:nvSpPr>
        <p:spPr>
          <a:xfrm>
            <a:off x="9291973" y="3695430"/>
            <a:ext cx="2077670"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Collaborate Globally </a:t>
            </a:r>
          </a:p>
        </p:txBody>
      </p:sp>
      <p:sp>
        <p:nvSpPr>
          <p:cNvPr id="19" name="Flowchart: Alternate Process 18">
            <a:extLst>
              <a:ext uri="{FF2B5EF4-FFF2-40B4-BE49-F238E27FC236}">
                <a16:creationId xmlns:a16="http://schemas.microsoft.com/office/drawing/2014/main" id="{FE6920DB-932E-AC5A-30C3-FC1DE9568803}"/>
              </a:ext>
            </a:extLst>
          </p:cNvPr>
          <p:cNvSpPr/>
          <p:nvPr/>
        </p:nvSpPr>
        <p:spPr>
          <a:xfrm>
            <a:off x="8886522" y="1635776"/>
            <a:ext cx="2673924"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Trusted As-Built Conditions</a:t>
            </a:r>
          </a:p>
        </p:txBody>
      </p:sp>
      <p:sp>
        <p:nvSpPr>
          <p:cNvPr id="20" name="Flowchart: Alternate Process 19">
            <a:extLst>
              <a:ext uri="{FF2B5EF4-FFF2-40B4-BE49-F238E27FC236}">
                <a16:creationId xmlns:a16="http://schemas.microsoft.com/office/drawing/2014/main" id="{10EB5EA5-5607-469C-4669-3653E2A49882}"/>
              </a:ext>
            </a:extLst>
          </p:cNvPr>
          <p:cNvSpPr/>
          <p:nvPr/>
        </p:nvSpPr>
        <p:spPr>
          <a:xfrm>
            <a:off x="634419" y="2658651"/>
            <a:ext cx="1849889"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Smarter Planning </a:t>
            </a:r>
          </a:p>
        </p:txBody>
      </p:sp>
      <p:sp>
        <p:nvSpPr>
          <p:cNvPr id="21" name="Flowchart: Alternate Process 20">
            <a:extLst>
              <a:ext uri="{FF2B5EF4-FFF2-40B4-BE49-F238E27FC236}">
                <a16:creationId xmlns:a16="http://schemas.microsoft.com/office/drawing/2014/main" id="{25ED0A38-378D-D350-EEDE-043C2B6243C0}"/>
              </a:ext>
            </a:extLst>
          </p:cNvPr>
          <p:cNvSpPr/>
          <p:nvPr/>
        </p:nvSpPr>
        <p:spPr>
          <a:xfrm>
            <a:off x="1559364" y="4725258"/>
            <a:ext cx="2052191"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Remote Monitoring </a:t>
            </a:r>
          </a:p>
        </p:txBody>
      </p:sp>
      <p:sp>
        <p:nvSpPr>
          <p:cNvPr id="22" name="Flowchart: Alternate Process 21">
            <a:extLst>
              <a:ext uri="{FF2B5EF4-FFF2-40B4-BE49-F238E27FC236}">
                <a16:creationId xmlns:a16="http://schemas.microsoft.com/office/drawing/2014/main" id="{AA4B5651-E6AB-3C26-7BBB-0A049B32531A}"/>
              </a:ext>
            </a:extLst>
          </p:cNvPr>
          <p:cNvSpPr/>
          <p:nvPr/>
        </p:nvSpPr>
        <p:spPr>
          <a:xfrm>
            <a:off x="644604" y="3691955"/>
            <a:ext cx="2040692"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Streamlined Audits </a:t>
            </a:r>
          </a:p>
        </p:txBody>
      </p:sp>
      <p:sp>
        <p:nvSpPr>
          <p:cNvPr id="25" name="Flowchart: Alternate Process 24">
            <a:extLst>
              <a:ext uri="{FF2B5EF4-FFF2-40B4-BE49-F238E27FC236}">
                <a16:creationId xmlns:a16="http://schemas.microsoft.com/office/drawing/2014/main" id="{6782B055-69D1-B708-3D11-984466A388D8}"/>
              </a:ext>
            </a:extLst>
          </p:cNvPr>
          <p:cNvSpPr/>
          <p:nvPr/>
        </p:nvSpPr>
        <p:spPr>
          <a:xfrm>
            <a:off x="8627809" y="4725258"/>
            <a:ext cx="2040692"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Reduced Downtime </a:t>
            </a:r>
          </a:p>
        </p:txBody>
      </p:sp>
      <p:sp>
        <p:nvSpPr>
          <p:cNvPr id="27" name="Flowchart: Alternate Process 26">
            <a:extLst>
              <a:ext uri="{FF2B5EF4-FFF2-40B4-BE49-F238E27FC236}">
                <a16:creationId xmlns:a16="http://schemas.microsoft.com/office/drawing/2014/main" id="{B4E137FC-7B20-4A72-FD26-E00A1322B821}"/>
              </a:ext>
            </a:extLst>
          </p:cNvPr>
          <p:cNvSpPr/>
          <p:nvPr/>
        </p:nvSpPr>
        <p:spPr>
          <a:xfrm>
            <a:off x="9377698" y="2665603"/>
            <a:ext cx="1991945"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Faster Compliance</a:t>
            </a:r>
          </a:p>
        </p:txBody>
      </p:sp>
      <p:sp>
        <p:nvSpPr>
          <p:cNvPr id="28" name="Flowchart: Alternate Process 27">
            <a:extLst>
              <a:ext uri="{FF2B5EF4-FFF2-40B4-BE49-F238E27FC236}">
                <a16:creationId xmlns:a16="http://schemas.microsoft.com/office/drawing/2014/main" id="{080C159A-FD48-1FB8-576F-F834A7C157D6}"/>
              </a:ext>
            </a:extLst>
          </p:cNvPr>
          <p:cNvSpPr/>
          <p:nvPr/>
        </p:nvSpPr>
        <p:spPr>
          <a:xfrm>
            <a:off x="4967708" y="4735302"/>
            <a:ext cx="2375491"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Traceable Asset Record </a:t>
            </a:r>
          </a:p>
        </p:txBody>
      </p:sp>
      <p:sp>
        <p:nvSpPr>
          <p:cNvPr id="30" name="Flowchart: Alternate Process 29">
            <a:extLst>
              <a:ext uri="{FF2B5EF4-FFF2-40B4-BE49-F238E27FC236}">
                <a16:creationId xmlns:a16="http://schemas.microsoft.com/office/drawing/2014/main" id="{B134E689-B16A-6E40-5ED6-D327A874F3DE}"/>
              </a:ext>
            </a:extLst>
          </p:cNvPr>
          <p:cNvSpPr/>
          <p:nvPr/>
        </p:nvSpPr>
        <p:spPr>
          <a:xfrm>
            <a:off x="5171055" y="1606312"/>
            <a:ext cx="1849889" cy="363664"/>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Reduced Travel </a:t>
            </a:r>
          </a:p>
        </p:txBody>
      </p:sp>
      <p:sp>
        <p:nvSpPr>
          <p:cNvPr id="31" name="Flowchart: Alternate Process 30">
            <a:extLst>
              <a:ext uri="{FF2B5EF4-FFF2-40B4-BE49-F238E27FC236}">
                <a16:creationId xmlns:a16="http://schemas.microsoft.com/office/drawing/2014/main" id="{AC3207B4-8047-664D-387A-7A74E407D758}"/>
              </a:ext>
            </a:extLst>
          </p:cNvPr>
          <p:cNvSpPr/>
          <p:nvPr/>
        </p:nvSpPr>
        <p:spPr>
          <a:xfrm>
            <a:off x="2096001" y="5561813"/>
            <a:ext cx="8572500" cy="523221"/>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Aptos SemiBold" panose="020B0004020202020204" pitchFamily="34" charset="0"/>
              </a:rPr>
              <a:t>Reality Data  &gt;  Insight  &gt;  Confidence  &gt;  Action</a:t>
            </a:r>
            <a:endParaRPr lang="en-GB" sz="1400" b="1" dirty="0">
              <a:solidFill>
                <a:schemeClr val="bg1"/>
              </a:solidFill>
              <a:latin typeface="Aptos SemiBold" panose="020B0004020202020204" pitchFamily="34" charset="0"/>
            </a:endParaRPr>
          </a:p>
        </p:txBody>
      </p:sp>
      <p:grpSp>
        <p:nvGrpSpPr>
          <p:cNvPr id="8" name="Group 7">
            <a:extLst>
              <a:ext uri="{FF2B5EF4-FFF2-40B4-BE49-F238E27FC236}">
                <a16:creationId xmlns:a16="http://schemas.microsoft.com/office/drawing/2014/main" id="{F9685489-A2A6-C648-0739-3539FFF075B3}"/>
              </a:ext>
            </a:extLst>
          </p:cNvPr>
          <p:cNvGrpSpPr/>
          <p:nvPr/>
        </p:nvGrpSpPr>
        <p:grpSpPr>
          <a:xfrm>
            <a:off x="0" y="0"/>
            <a:ext cx="12192000" cy="914400"/>
            <a:chOff x="0" y="0"/>
            <a:chExt cx="12192000" cy="914400"/>
          </a:xfrm>
        </p:grpSpPr>
        <p:grpSp>
          <p:nvGrpSpPr>
            <p:cNvPr id="9" name="Group 8">
              <a:extLst>
                <a:ext uri="{FF2B5EF4-FFF2-40B4-BE49-F238E27FC236}">
                  <a16:creationId xmlns:a16="http://schemas.microsoft.com/office/drawing/2014/main" id="{DCA47982-6C3F-1F0F-4AA2-6F80D7AE3AE4}"/>
                </a:ext>
              </a:extLst>
            </p:cNvPr>
            <p:cNvGrpSpPr/>
            <p:nvPr/>
          </p:nvGrpSpPr>
          <p:grpSpPr>
            <a:xfrm>
              <a:off x="0" y="0"/>
              <a:ext cx="12192000" cy="914400"/>
              <a:chOff x="0" y="0"/>
              <a:chExt cx="12192000" cy="914400"/>
            </a:xfrm>
          </p:grpSpPr>
          <p:sp>
            <p:nvSpPr>
              <p:cNvPr id="11" name="Rectangle 10">
                <a:extLst>
                  <a:ext uri="{FF2B5EF4-FFF2-40B4-BE49-F238E27FC236}">
                    <a16:creationId xmlns:a16="http://schemas.microsoft.com/office/drawing/2014/main" id="{689C7525-484B-5FF6-0CA7-05490980D05B}"/>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B338A84E-3890-C2CA-01CE-CA8DADFE73DC}"/>
                  </a:ext>
                </a:extLst>
              </p:cNvPr>
              <p:cNvPicPr>
                <a:picLocks noChangeAspect="1"/>
              </p:cNvPicPr>
              <p:nvPr/>
            </p:nvPicPr>
            <p:blipFill>
              <a:blip r:embed="rId6"/>
              <a:stretch>
                <a:fillRect/>
              </a:stretch>
            </p:blipFill>
            <p:spPr>
              <a:xfrm>
                <a:off x="11187927" y="135801"/>
                <a:ext cx="626315" cy="642797"/>
              </a:xfrm>
              <a:prstGeom prst="rect">
                <a:avLst/>
              </a:prstGeom>
            </p:spPr>
          </p:pic>
        </p:grpSp>
        <p:sp>
          <p:nvSpPr>
            <p:cNvPr id="10" name="TextBox 9">
              <a:extLst>
                <a:ext uri="{FF2B5EF4-FFF2-40B4-BE49-F238E27FC236}">
                  <a16:creationId xmlns:a16="http://schemas.microsoft.com/office/drawing/2014/main" id="{9050B951-E479-EB99-1832-EF2A6FA70C29}"/>
                </a:ext>
              </a:extLst>
            </p:cNvPr>
            <p:cNvSpPr txBox="1"/>
            <p:nvPr/>
          </p:nvSpPr>
          <p:spPr>
            <a:xfrm>
              <a:off x="197196" y="143378"/>
              <a:ext cx="10212235" cy="707886"/>
            </a:xfrm>
            <a:prstGeom prst="rect">
              <a:avLst/>
            </a:prstGeom>
            <a:noFill/>
          </p:spPr>
          <p:txBody>
            <a:bodyPr wrap="square" rtlCol="0">
              <a:spAutoFit/>
            </a:bodyPr>
            <a:lstStyle/>
            <a:p>
              <a:pPr lvl="0">
                <a:defRPr/>
              </a:pPr>
              <a:r>
                <a:rPr lang="en-GB" sz="4000" dirty="0">
                  <a:solidFill>
                    <a:schemeClr val="bg1"/>
                  </a:solidFill>
                  <a:latin typeface="Aptos SemiBold" panose="020B0004020202020204" pitchFamily="34" charset="0"/>
                  <a:ea typeface="Artifakt Element Semi Bold" panose="020B0603050000020004" pitchFamily="34" charset="0"/>
                </a:rPr>
                <a:t>Organisational Confidence</a:t>
              </a:r>
            </a:p>
          </p:txBody>
        </p:sp>
      </p:grpSp>
    </p:spTree>
    <p:extLst>
      <p:ext uri="{BB962C8B-B14F-4D97-AF65-F5344CB8AC3E}">
        <p14:creationId xmlns:p14="http://schemas.microsoft.com/office/powerpoint/2010/main" val="146017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heel(1)">
                                      <p:cBhvr>
                                        <p:cTn id="7" dur="2000"/>
                                        <p:tgtEl>
                                          <p:spTgt spid="7">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heel(1)">
                                      <p:cBhvr>
                                        <p:cTn id="10" dur="2000"/>
                                        <p:tgtEl>
                                          <p:spTgt spid="7">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0">
                                            <p:bg/>
                                          </p:spTgt>
                                        </p:tgtEl>
                                        <p:attrNameLst>
                                          <p:attrName>style.visibility</p:attrName>
                                        </p:attrNameLst>
                                      </p:cBhvr>
                                      <p:to>
                                        <p:strVal val="visible"/>
                                      </p:to>
                                    </p:set>
                                    <p:animEffect transition="in" filter="wheel(1)">
                                      <p:cBhvr>
                                        <p:cTn id="13" dur="2000"/>
                                        <p:tgtEl>
                                          <p:spTgt spid="20">
                                            <p:bg/>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wheel(1)">
                                      <p:cBhvr>
                                        <p:cTn id="16" dur="2000"/>
                                        <p:tgtEl>
                                          <p:spTgt spid="20">
                                            <p:txEl>
                                              <p:pRg st="0" end="0"/>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2">
                                            <p:bg/>
                                          </p:spTgt>
                                        </p:tgtEl>
                                        <p:attrNameLst>
                                          <p:attrName>style.visibility</p:attrName>
                                        </p:attrNameLst>
                                      </p:cBhvr>
                                      <p:to>
                                        <p:strVal val="visible"/>
                                      </p:to>
                                    </p:set>
                                    <p:animEffect transition="in" filter="wheel(1)">
                                      <p:cBhvr>
                                        <p:cTn id="19" dur="2000"/>
                                        <p:tgtEl>
                                          <p:spTgt spid="22">
                                            <p:bg/>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heel(1)">
                                      <p:cBhvr>
                                        <p:cTn id="22" dur="2000"/>
                                        <p:tgtEl>
                                          <p:spTgt spid="22">
                                            <p:txEl>
                                              <p:pRg st="0" end="0"/>
                                            </p:tx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1">
                                            <p:bg/>
                                          </p:spTgt>
                                        </p:tgtEl>
                                        <p:attrNameLst>
                                          <p:attrName>style.visibility</p:attrName>
                                        </p:attrNameLst>
                                      </p:cBhvr>
                                      <p:to>
                                        <p:strVal val="visible"/>
                                      </p:to>
                                    </p:set>
                                    <p:animEffect transition="in" filter="wheel(1)">
                                      <p:cBhvr>
                                        <p:cTn id="25" dur="2000"/>
                                        <p:tgtEl>
                                          <p:spTgt spid="21">
                                            <p:bg/>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wheel(1)">
                                      <p:cBhvr>
                                        <p:cTn id="28" dur="2000"/>
                                        <p:tgtEl>
                                          <p:spTgt spid="21">
                                            <p:txEl>
                                              <p:pRg st="0" end="0"/>
                                            </p:tx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heel(1)">
                                      <p:cBhvr>
                                        <p:cTn id="31" dur="2000"/>
                                        <p:tgtEl>
                                          <p:spTgt spid="28">
                                            <p:bg/>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heel(1)">
                                      <p:cBhvr>
                                        <p:cTn id="34" dur="2000"/>
                                        <p:tgtEl>
                                          <p:spTgt spid="28">
                                            <p:txEl>
                                              <p:pRg st="0" end="0"/>
                                            </p:txEl>
                                          </p:spTgt>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5">
                                            <p:bg/>
                                          </p:spTgt>
                                        </p:tgtEl>
                                        <p:attrNameLst>
                                          <p:attrName>style.visibility</p:attrName>
                                        </p:attrNameLst>
                                      </p:cBhvr>
                                      <p:to>
                                        <p:strVal val="visible"/>
                                      </p:to>
                                    </p:set>
                                    <p:animEffect transition="in" filter="wheel(1)">
                                      <p:cBhvr>
                                        <p:cTn id="37" dur="2000"/>
                                        <p:tgtEl>
                                          <p:spTgt spid="25">
                                            <p:bg/>
                                          </p:spTgt>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wheel(1)">
                                      <p:cBhvr>
                                        <p:cTn id="40" dur="2000"/>
                                        <p:tgtEl>
                                          <p:spTgt spid="25">
                                            <p:txEl>
                                              <p:pRg st="0" end="0"/>
                                            </p:txEl>
                                          </p:spTgt>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8">
                                            <p:bg/>
                                          </p:spTgt>
                                        </p:tgtEl>
                                        <p:attrNameLst>
                                          <p:attrName>style.visibility</p:attrName>
                                        </p:attrNameLst>
                                      </p:cBhvr>
                                      <p:to>
                                        <p:strVal val="visible"/>
                                      </p:to>
                                    </p:set>
                                    <p:animEffect transition="in" filter="wheel(1)">
                                      <p:cBhvr>
                                        <p:cTn id="43" dur="2000"/>
                                        <p:tgtEl>
                                          <p:spTgt spid="18">
                                            <p:bg/>
                                          </p:spTgt>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wheel(1)">
                                      <p:cBhvr>
                                        <p:cTn id="46" dur="2000"/>
                                        <p:tgtEl>
                                          <p:spTgt spid="18">
                                            <p:txEl>
                                              <p:pRg st="0" end="0"/>
                                            </p:txEl>
                                          </p:spTgt>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27">
                                            <p:bg/>
                                          </p:spTgt>
                                        </p:tgtEl>
                                        <p:attrNameLst>
                                          <p:attrName>style.visibility</p:attrName>
                                        </p:attrNameLst>
                                      </p:cBhvr>
                                      <p:to>
                                        <p:strVal val="visible"/>
                                      </p:to>
                                    </p:set>
                                    <p:animEffect transition="in" filter="wheel(1)">
                                      <p:cBhvr>
                                        <p:cTn id="49" dur="2000"/>
                                        <p:tgtEl>
                                          <p:spTgt spid="27">
                                            <p:bg/>
                                          </p:spTgt>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heel(1)">
                                      <p:cBhvr>
                                        <p:cTn id="52" dur="2000"/>
                                        <p:tgtEl>
                                          <p:spTgt spid="27">
                                            <p:txEl>
                                              <p:pRg st="0" end="0"/>
                                            </p:txEl>
                                          </p:spTgt>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9">
                                            <p:bg/>
                                          </p:spTgt>
                                        </p:tgtEl>
                                        <p:attrNameLst>
                                          <p:attrName>style.visibility</p:attrName>
                                        </p:attrNameLst>
                                      </p:cBhvr>
                                      <p:to>
                                        <p:strVal val="visible"/>
                                      </p:to>
                                    </p:set>
                                    <p:animEffect transition="in" filter="wheel(1)">
                                      <p:cBhvr>
                                        <p:cTn id="55" dur="2000"/>
                                        <p:tgtEl>
                                          <p:spTgt spid="19">
                                            <p:bg/>
                                          </p:spTgt>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9">
                                            <p:txEl>
                                              <p:pRg st="0" end="0"/>
                                            </p:txEl>
                                          </p:spTgt>
                                        </p:tgtEl>
                                        <p:attrNameLst>
                                          <p:attrName>style.visibility</p:attrName>
                                        </p:attrNameLst>
                                      </p:cBhvr>
                                      <p:to>
                                        <p:strVal val="visible"/>
                                      </p:to>
                                    </p:set>
                                    <p:animEffect transition="in" filter="wheel(1)">
                                      <p:cBhvr>
                                        <p:cTn id="58" dur="2000"/>
                                        <p:tgtEl>
                                          <p:spTgt spid="19">
                                            <p:txEl>
                                              <p:pRg st="0" end="0"/>
                                            </p:txEl>
                                          </p:spTgt>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30">
                                            <p:bg/>
                                          </p:spTgt>
                                        </p:tgtEl>
                                        <p:attrNameLst>
                                          <p:attrName>style.visibility</p:attrName>
                                        </p:attrNameLst>
                                      </p:cBhvr>
                                      <p:to>
                                        <p:strVal val="visible"/>
                                      </p:to>
                                    </p:set>
                                    <p:animEffect transition="in" filter="wheel(1)">
                                      <p:cBhvr>
                                        <p:cTn id="61" dur="2000"/>
                                        <p:tgtEl>
                                          <p:spTgt spid="30">
                                            <p:bg/>
                                          </p:spTgt>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30">
                                            <p:txEl>
                                              <p:pRg st="0" end="0"/>
                                            </p:txEl>
                                          </p:spTgt>
                                        </p:tgtEl>
                                        <p:attrNameLst>
                                          <p:attrName>style.visibility</p:attrName>
                                        </p:attrNameLst>
                                      </p:cBhvr>
                                      <p:to>
                                        <p:strVal val="visible"/>
                                      </p:to>
                                    </p:set>
                                    <p:animEffect transition="in" filter="wheel(1)">
                                      <p:cBhvr>
                                        <p:cTn id="64" dur="2000"/>
                                        <p:tgtEl>
                                          <p:spTgt spid="30">
                                            <p:txEl>
                                              <p:pRg st="0" end="0"/>
                                            </p:txEl>
                                          </p:spTgt>
                                        </p:tgtEl>
                                      </p:cBhvr>
                                    </p:animEffect>
                                  </p:childTnLst>
                                </p:cTn>
                              </p:par>
                            </p:childTnLst>
                          </p:cTn>
                        </p:par>
                        <p:par>
                          <p:cTn id="65" fill="hold">
                            <p:stCondLst>
                              <p:cond delay="2000"/>
                            </p:stCondLst>
                            <p:childTnLst>
                              <p:par>
                                <p:cTn id="66" presetID="10" presetClass="entr" presetSubtype="0" fill="hold" grpId="0" nodeType="afterEffect">
                                  <p:stCondLst>
                                    <p:cond delay="200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18" grpId="0" build="allAtOnce" animBg="1"/>
      <p:bldP spid="19" grpId="0" build="allAtOnce" animBg="1"/>
      <p:bldP spid="20" grpId="0" build="allAtOnce" animBg="1"/>
      <p:bldP spid="21" grpId="0" build="allAtOnce" animBg="1"/>
      <p:bldP spid="22" grpId="0" build="allAtOnce" animBg="1"/>
      <p:bldP spid="25" grpId="0" build="allAtOnce" animBg="1"/>
      <p:bldP spid="27" grpId="0" build="allAtOnce" animBg="1"/>
      <p:bldP spid="28" grpId="0" build="allAtOnce" animBg="1"/>
      <p:bldP spid="30" grpId="0" build="allAtOnce"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A3CB-EF3D-A60E-3475-2172D10F277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5F57337-B9DD-2586-6B73-56EC32D2F9CA}"/>
              </a:ext>
            </a:extLst>
          </p:cNvPr>
          <p:cNvSpPr/>
          <p:nvPr/>
        </p:nvSpPr>
        <p:spPr>
          <a:xfrm>
            <a:off x="7384" y="1065394"/>
            <a:ext cx="12184615" cy="499250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erson standing on a railing overlooking a factory&#10;&#10;AI-generated content may be incorrect.">
            <a:extLst>
              <a:ext uri="{FF2B5EF4-FFF2-40B4-BE49-F238E27FC236}">
                <a16:creationId xmlns:a16="http://schemas.microsoft.com/office/drawing/2014/main" id="{378CBA4C-2394-6191-1155-79AEAD4CE718}"/>
              </a:ext>
            </a:extLst>
          </p:cNvPr>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0" y="1046343"/>
            <a:ext cx="12192000" cy="5011558"/>
          </a:xfrm>
          <a:prstGeom prst="rect">
            <a:avLst/>
          </a:prstGeom>
        </p:spPr>
      </p:pic>
      <p:sp>
        <p:nvSpPr>
          <p:cNvPr id="8" name="Rectangle: Rounded Corners 7">
            <a:extLst>
              <a:ext uri="{FF2B5EF4-FFF2-40B4-BE49-F238E27FC236}">
                <a16:creationId xmlns:a16="http://schemas.microsoft.com/office/drawing/2014/main" id="{177BF48B-86BE-EB84-53AD-46EC4339A25F}"/>
              </a:ext>
            </a:extLst>
          </p:cNvPr>
          <p:cNvSpPr/>
          <p:nvPr/>
        </p:nvSpPr>
        <p:spPr>
          <a:xfrm>
            <a:off x="6373091" y="4707710"/>
            <a:ext cx="5375564" cy="899653"/>
          </a:xfrm>
          <a:prstGeom prst="roundRect">
            <a:avLst/>
          </a:prstGeom>
          <a:solidFill>
            <a:schemeClr val="accent5">
              <a:lumMod val="60000"/>
              <a:lumOff val="4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Aptos SemiBold" panose="020B0004020202020204" pitchFamily="34" charset="0"/>
                <a:ea typeface="Artifakt Element Semi Bold" panose="020B0603050000020004" pitchFamily="34" charset="0"/>
              </a:rPr>
              <a:t>The Backbone of Asset Clarity for Smarter, Safer Operations.</a:t>
            </a:r>
            <a:endParaRPr lang="en-GB" sz="2800" dirty="0">
              <a:solidFill>
                <a:schemeClr val="bg1"/>
              </a:solidFill>
            </a:endParaRPr>
          </a:p>
        </p:txBody>
      </p:sp>
      <p:sp>
        <p:nvSpPr>
          <p:cNvPr id="23" name="Hexagon 22">
            <a:extLst>
              <a:ext uri="{FF2B5EF4-FFF2-40B4-BE49-F238E27FC236}">
                <a16:creationId xmlns:a16="http://schemas.microsoft.com/office/drawing/2014/main" id="{FA2D6016-EF3B-EA40-5327-C2B8A3700C75}"/>
              </a:ext>
            </a:extLst>
          </p:cNvPr>
          <p:cNvSpPr/>
          <p:nvPr/>
        </p:nvSpPr>
        <p:spPr>
          <a:xfrm>
            <a:off x="898870" y="4057651"/>
            <a:ext cx="1359027" cy="1171575"/>
          </a:xfrm>
          <a:prstGeom prst="hexagon">
            <a:avLst/>
          </a:prstGeom>
          <a:solidFill>
            <a:schemeClr val="accent5">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3C16D382-7C6B-1C80-70CE-E92576B87C5C}"/>
              </a:ext>
            </a:extLst>
          </p:cNvPr>
          <p:cNvSpPr/>
          <p:nvPr/>
        </p:nvSpPr>
        <p:spPr>
          <a:xfrm>
            <a:off x="2568591" y="2790928"/>
            <a:ext cx="1359027" cy="1171575"/>
          </a:xfrm>
          <a:prstGeom prst="hexagon">
            <a:avLst/>
          </a:prstGeom>
          <a:solidFill>
            <a:schemeClr val="accent5">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Hexagon 31">
            <a:extLst>
              <a:ext uri="{FF2B5EF4-FFF2-40B4-BE49-F238E27FC236}">
                <a16:creationId xmlns:a16="http://schemas.microsoft.com/office/drawing/2014/main" id="{FE90528C-B390-7478-E3E8-6961EA640997}"/>
              </a:ext>
            </a:extLst>
          </p:cNvPr>
          <p:cNvSpPr/>
          <p:nvPr/>
        </p:nvSpPr>
        <p:spPr>
          <a:xfrm>
            <a:off x="7577754" y="1572431"/>
            <a:ext cx="1359027" cy="1171575"/>
          </a:xfrm>
          <a:prstGeom prst="hexagon">
            <a:avLst/>
          </a:prstGeom>
          <a:solidFill>
            <a:schemeClr val="accent5">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Hexagon 32">
            <a:extLst>
              <a:ext uri="{FF2B5EF4-FFF2-40B4-BE49-F238E27FC236}">
                <a16:creationId xmlns:a16="http://schemas.microsoft.com/office/drawing/2014/main" id="{882276CB-1F69-BAAC-E144-754E73404D38}"/>
              </a:ext>
            </a:extLst>
          </p:cNvPr>
          <p:cNvSpPr/>
          <p:nvPr/>
        </p:nvSpPr>
        <p:spPr>
          <a:xfrm>
            <a:off x="4238312" y="4057651"/>
            <a:ext cx="1359027" cy="1171575"/>
          </a:xfrm>
          <a:prstGeom prst="hexagon">
            <a:avLst/>
          </a:prstGeom>
          <a:solidFill>
            <a:schemeClr val="accent5">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Hexagon 54">
            <a:extLst>
              <a:ext uri="{FF2B5EF4-FFF2-40B4-BE49-F238E27FC236}">
                <a16:creationId xmlns:a16="http://schemas.microsoft.com/office/drawing/2014/main" id="{D5C11025-3210-7D06-DD9F-24E7B1EE02F9}"/>
              </a:ext>
            </a:extLst>
          </p:cNvPr>
          <p:cNvSpPr/>
          <p:nvPr/>
        </p:nvSpPr>
        <p:spPr>
          <a:xfrm>
            <a:off x="5908033" y="2744006"/>
            <a:ext cx="1359027" cy="1171575"/>
          </a:xfrm>
          <a:prstGeom prst="hexagon">
            <a:avLst/>
          </a:prstGeom>
          <a:solidFill>
            <a:schemeClr val="accent5">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DAC6B9DF-B181-9D4E-AB78-A61260244721}"/>
              </a:ext>
            </a:extLst>
          </p:cNvPr>
          <p:cNvCxnSpPr>
            <a:cxnSpLocks/>
          </p:cNvCxnSpPr>
          <p:nvPr/>
        </p:nvCxnSpPr>
        <p:spPr>
          <a:xfrm flipV="1">
            <a:off x="2133600" y="3667125"/>
            <a:ext cx="606613" cy="6676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CEB6A0E-F3D5-1D53-8FF3-0EB699F776E0}"/>
              </a:ext>
            </a:extLst>
          </p:cNvPr>
          <p:cNvCxnSpPr>
            <a:cxnSpLocks/>
          </p:cNvCxnSpPr>
          <p:nvPr/>
        </p:nvCxnSpPr>
        <p:spPr>
          <a:xfrm flipH="1" flipV="1">
            <a:off x="3779659" y="3667125"/>
            <a:ext cx="604454" cy="6486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4A01913-447A-B1E7-640C-658900F49E28}"/>
              </a:ext>
            </a:extLst>
          </p:cNvPr>
          <p:cNvCxnSpPr>
            <a:cxnSpLocks/>
          </p:cNvCxnSpPr>
          <p:nvPr/>
        </p:nvCxnSpPr>
        <p:spPr>
          <a:xfrm flipV="1">
            <a:off x="5457825" y="3590925"/>
            <a:ext cx="598167" cy="76210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A3DE3F-7129-7C27-23CB-1F575F0882C2}"/>
              </a:ext>
            </a:extLst>
          </p:cNvPr>
          <p:cNvCxnSpPr>
            <a:cxnSpLocks/>
          </p:cNvCxnSpPr>
          <p:nvPr/>
        </p:nvCxnSpPr>
        <p:spPr>
          <a:xfrm flipV="1">
            <a:off x="7143750" y="2460301"/>
            <a:ext cx="592911" cy="5883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9" name="Flowchart: Alternate Process 68">
            <a:extLst>
              <a:ext uri="{FF2B5EF4-FFF2-40B4-BE49-F238E27FC236}">
                <a16:creationId xmlns:a16="http://schemas.microsoft.com/office/drawing/2014/main" id="{923C7C67-56B3-C4D9-066E-3A879B2194B5}"/>
              </a:ext>
            </a:extLst>
          </p:cNvPr>
          <p:cNvSpPr/>
          <p:nvPr/>
        </p:nvSpPr>
        <p:spPr>
          <a:xfrm>
            <a:off x="1084303" y="5308440"/>
            <a:ext cx="969109" cy="235005"/>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TODAY</a:t>
            </a:r>
          </a:p>
        </p:txBody>
      </p:sp>
      <p:sp>
        <p:nvSpPr>
          <p:cNvPr id="70" name="Flowchart: Alternate Process 69">
            <a:extLst>
              <a:ext uri="{FF2B5EF4-FFF2-40B4-BE49-F238E27FC236}">
                <a16:creationId xmlns:a16="http://schemas.microsoft.com/office/drawing/2014/main" id="{F7D1AC82-EE2C-AEE5-1449-0794FB084C49}"/>
              </a:ext>
            </a:extLst>
          </p:cNvPr>
          <p:cNvSpPr/>
          <p:nvPr/>
        </p:nvSpPr>
        <p:spPr>
          <a:xfrm>
            <a:off x="2043555" y="2480426"/>
            <a:ext cx="2409097" cy="235005"/>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Aptos SemiBold" panose="020B0004020202020204" pitchFamily="34" charset="0"/>
              </a:rPr>
              <a:t>UNIFIED ASSET LIBRARY</a:t>
            </a:r>
            <a:endParaRPr kumimoji="0" lang="en-GB" sz="1600" b="1" i="0" u="none" strike="noStrike" kern="1200" cap="none" spc="0" normalizeH="0" baseline="0" noProof="0" dirty="0">
              <a:ln>
                <a:noFill/>
              </a:ln>
              <a:solidFill>
                <a:schemeClr val="bg1"/>
              </a:solidFill>
              <a:uLnTx/>
              <a:uFillTx/>
              <a:latin typeface="Aptos SemiBold" panose="020B0004020202020204" pitchFamily="34" charset="0"/>
            </a:endParaRPr>
          </a:p>
        </p:txBody>
      </p:sp>
      <p:sp>
        <p:nvSpPr>
          <p:cNvPr id="71" name="Flowchart: Alternate Process 70">
            <a:extLst>
              <a:ext uri="{FF2B5EF4-FFF2-40B4-BE49-F238E27FC236}">
                <a16:creationId xmlns:a16="http://schemas.microsoft.com/office/drawing/2014/main" id="{5132B4F0-560E-8EED-C20F-66F3FFDCB449}"/>
              </a:ext>
            </a:extLst>
          </p:cNvPr>
          <p:cNvSpPr/>
          <p:nvPr/>
        </p:nvSpPr>
        <p:spPr>
          <a:xfrm>
            <a:off x="3829588" y="5317965"/>
            <a:ext cx="2176473" cy="235005"/>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CONNECTED ASSETS</a:t>
            </a:r>
          </a:p>
        </p:txBody>
      </p:sp>
      <p:sp>
        <p:nvSpPr>
          <p:cNvPr id="72" name="Flowchart: Alternate Process 71">
            <a:extLst>
              <a:ext uri="{FF2B5EF4-FFF2-40B4-BE49-F238E27FC236}">
                <a16:creationId xmlns:a16="http://schemas.microsoft.com/office/drawing/2014/main" id="{D710D108-F5A4-6BC3-977A-A363D7A2D452}"/>
              </a:ext>
            </a:extLst>
          </p:cNvPr>
          <p:cNvSpPr/>
          <p:nvPr/>
        </p:nvSpPr>
        <p:spPr>
          <a:xfrm>
            <a:off x="5908033" y="4050930"/>
            <a:ext cx="2302650" cy="235005"/>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Aptos SemiBold" panose="020B0004020202020204" pitchFamily="34" charset="0"/>
              </a:rPr>
              <a:t>PREDICTIVE INSIGHTS </a:t>
            </a:r>
            <a:endParaRPr kumimoji="0" lang="en-GB" sz="1600" b="1" i="0" u="none" strike="noStrike" kern="1200" cap="none" spc="0" normalizeH="0" baseline="0" noProof="0" dirty="0">
              <a:ln>
                <a:noFill/>
              </a:ln>
              <a:solidFill>
                <a:schemeClr val="bg1"/>
              </a:solidFill>
              <a:uLnTx/>
              <a:uFillTx/>
              <a:latin typeface="Aptos SemiBold" panose="020B0004020202020204" pitchFamily="34" charset="0"/>
            </a:endParaRPr>
          </a:p>
        </p:txBody>
      </p:sp>
      <p:sp>
        <p:nvSpPr>
          <p:cNvPr id="74" name="Flowchart: Alternate Process 73">
            <a:extLst>
              <a:ext uri="{FF2B5EF4-FFF2-40B4-BE49-F238E27FC236}">
                <a16:creationId xmlns:a16="http://schemas.microsoft.com/office/drawing/2014/main" id="{03D14D18-AEE3-746B-0379-149E4C9D5BDA}"/>
              </a:ext>
            </a:extLst>
          </p:cNvPr>
          <p:cNvSpPr/>
          <p:nvPr/>
        </p:nvSpPr>
        <p:spPr>
          <a:xfrm>
            <a:off x="7488600" y="1270332"/>
            <a:ext cx="1537333" cy="235005"/>
          </a:xfrm>
          <a:prstGeom prst="flowChartAlternateProcess">
            <a:avLst/>
          </a:prstGeom>
          <a:solidFill>
            <a:schemeClr val="accent5">
              <a:lumMod val="60000"/>
              <a:lumOff val="40000"/>
            </a:schemeClr>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uLnTx/>
                <a:uFillTx/>
                <a:latin typeface="Aptos SemiBold" panose="020B0004020202020204" pitchFamily="34" charset="0"/>
              </a:rPr>
              <a:t>DIGITAL TWIN</a:t>
            </a:r>
          </a:p>
        </p:txBody>
      </p:sp>
      <p:pic>
        <p:nvPicPr>
          <p:cNvPr id="76" name="Picture 75" descr="A cartoon of a oil rig&#10;&#10;AI-generated content may be incorrect.">
            <a:extLst>
              <a:ext uri="{FF2B5EF4-FFF2-40B4-BE49-F238E27FC236}">
                <a16:creationId xmlns:a16="http://schemas.microsoft.com/office/drawing/2014/main" id="{6E9927EB-71A2-9451-8E26-B94C4F71D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133" y="4675833"/>
            <a:ext cx="488999" cy="488999"/>
          </a:xfrm>
          <a:prstGeom prst="rect">
            <a:avLst/>
          </a:prstGeom>
        </p:spPr>
      </p:pic>
      <p:pic>
        <p:nvPicPr>
          <p:cNvPr id="78" name="Picture 77" descr="A computer screen with a cube on it&#10;&#10;AI-generated content may be incorrect.">
            <a:extLst>
              <a:ext uri="{FF2B5EF4-FFF2-40B4-BE49-F238E27FC236}">
                <a16:creationId xmlns:a16="http://schemas.microsoft.com/office/drawing/2014/main" id="{878AD07E-A1E5-BF96-05F7-48E6EB09D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670" y="1725947"/>
            <a:ext cx="750026" cy="750026"/>
          </a:xfrm>
          <a:prstGeom prst="rect">
            <a:avLst/>
          </a:prstGeom>
        </p:spPr>
      </p:pic>
      <p:pic>
        <p:nvPicPr>
          <p:cNvPr id="80" name="Picture 79" descr="A head with a light bulb in the middle&#10;&#10;AI-generated content may be incorrect.">
            <a:extLst>
              <a:ext uri="{FF2B5EF4-FFF2-40B4-BE49-F238E27FC236}">
                <a16:creationId xmlns:a16="http://schemas.microsoft.com/office/drawing/2014/main" id="{CDE9828B-3534-25C4-E88F-7616C6E0B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6494" y="2926824"/>
            <a:ext cx="762104" cy="762104"/>
          </a:xfrm>
          <a:prstGeom prst="rect">
            <a:avLst/>
          </a:prstGeom>
        </p:spPr>
      </p:pic>
      <p:pic>
        <p:nvPicPr>
          <p:cNvPr id="82" name="Picture 81" descr="A computer screen with books on it&#10;&#10;AI-generated content may be incorrect.">
            <a:extLst>
              <a:ext uri="{FF2B5EF4-FFF2-40B4-BE49-F238E27FC236}">
                <a16:creationId xmlns:a16="http://schemas.microsoft.com/office/drawing/2014/main" id="{74E6C3CA-30B8-5EC7-DDE7-48AF09423A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5065" y="3047294"/>
            <a:ext cx="735042" cy="735042"/>
          </a:xfrm>
          <a:prstGeom prst="rect">
            <a:avLst/>
          </a:prstGeom>
        </p:spPr>
      </p:pic>
      <p:pic>
        <p:nvPicPr>
          <p:cNvPr id="84" name="Picture 83" descr="A computer screen with a factory on it&#10;&#10;AI-generated content may be incorrect.">
            <a:extLst>
              <a:ext uri="{FF2B5EF4-FFF2-40B4-BE49-F238E27FC236}">
                <a16:creationId xmlns:a16="http://schemas.microsoft.com/office/drawing/2014/main" id="{895C673D-45AC-BEF8-8E2C-8AEB4C6EE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4615" y="4285935"/>
            <a:ext cx="750026" cy="750026"/>
          </a:xfrm>
          <a:prstGeom prst="rect">
            <a:avLst/>
          </a:prstGeom>
        </p:spPr>
      </p:pic>
      <p:pic>
        <p:nvPicPr>
          <p:cNvPr id="5" name="Picture 4" descr="A grey pipe with a red knob&#10;&#10;AI-generated content may be incorrect.">
            <a:extLst>
              <a:ext uri="{FF2B5EF4-FFF2-40B4-BE49-F238E27FC236}">
                <a16:creationId xmlns:a16="http://schemas.microsoft.com/office/drawing/2014/main" id="{77903E48-E34C-70AB-4A42-CC486F4B71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224" y="4216978"/>
            <a:ext cx="419806" cy="419806"/>
          </a:xfrm>
          <a:prstGeom prst="rect">
            <a:avLst/>
          </a:prstGeom>
        </p:spPr>
      </p:pic>
      <p:pic>
        <p:nvPicPr>
          <p:cNvPr id="9" name="Picture 8" descr="A blue tubes and a tower&#10;&#10;AI-generated content may be incorrect.">
            <a:extLst>
              <a:ext uri="{FF2B5EF4-FFF2-40B4-BE49-F238E27FC236}">
                <a16:creationId xmlns:a16="http://schemas.microsoft.com/office/drawing/2014/main" id="{8C5D0E6F-34B6-B706-7AE5-E638B51168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5412" y="4193318"/>
            <a:ext cx="464474" cy="464474"/>
          </a:xfrm>
          <a:prstGeom prst="rect">
            <a:avLst/>
          </a:prstGeom>
        </p:spPr>
      </p:pic>
      <p:grpSp>
        <p:nvGrpSpPr>
          <p:cNvPr id="2" name="Group 1">
            <a:extLst>
              <a:ext uri="{FF2B5EF4-FFF2-40B4-BE49-F238E27FC236}">
                <a16:creationId xmlns:a16="http://schemas.microsoft.com/office/drawing/2014/main" id="{540DB3E5-B58F-EA96-9889-347674AA6A85}"/>
              </a:ext>
            </a:extLst>
          </p:cNvPr>
          <p:cNvGrpSpPr/>
          <p:nvPr/>
        </p:nvGrpSpPr>
        <p:grpSpPr>
          <a:xfrm>
            <a:off x="0" y="0"/>
            <a:ext cx="12192000" cy="914400"/>
            <a:chOff x="0" y="0"/>
            <a:chExt cx="12192000" cy="914400"/>
          </a:xfrm>
        </p:grpSpPr>
        <p:grpSp>
          <p:nvGrpSpPr>
            <p:cNvPr id="7" name="Group 6">
              <a:extLst>
                <a:ext uri="{FF2B5EF4-FFF2-40B4-BE49-F238E27FC236}">
                  <a16:creationId xmlns:a16="http://schemas.microsoft.com/office/drawing/2014/main" id="{AD4FCD6D-F51A-CBE3-7938-EF39607BB9D6}"/>
                </a:ext>
              </a:extLst>
            </p:cNvPr>
            <p:cNvGrpSpPr/>
            <p:nvPr/>
          </p:nvGrpSpPr>
          <p:grpSpPr>
            <a:xfrm>
              <a:off x="0" y="0"/>
              <a:ext cx="12192000" cy="914400"/>
              <a:chOff x="0" y="0"/>
              <a:chExt cx="12192000" cy="914400"/>
            </a:xfrm>
          </p:grpSpPr>
          <p:sp>
            <p:nvSpPr>
              <p:cNvPr id="11" name="Rectangle 10">
                <a:extLst>
                  <a:ext uri="{FF2B5EF4-FFF2-40B4-BE49-F238E27FC236}">
                    <a16:creationId xmlns:a16="http://schemas.microsoft.com/office/drawing/2014/main" id="{506BED79-C2B4-2200-BABC-126DB1A23DB1}"/>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C03E73CE-1715-109D-2F70-D88D676EDD99}"/>
                  </a:ext>
                </a:extLst>
              </p:cNvPr>
              <p:cNvPicPr>
                <a:picLocks noChangeAspect="1"/>
              </p:cNvPicPr>
              <p:nvPr/>
            </p:nvPicPr>
            <p:blipFill>
              <a:blip r:embed="rId11"/>
              <a:stretch>
                <a:fillRect/>
              </a:stretch>
            </p:blipFill>
            <p:spPr>
              <a:xfrm>
                <a:off x="11187927" y="135801"/>
                <a:ext cx="626315" cy="642797"/>
              </a:xfrm>
              <a:prstGeom prst="rect">
                <a:avLst/>
              </a:prstGeom>
            </p:spPr>
          </p:pic>
        </p:grpSp>
        <p:sp>
          <p:nvSpPr>
            <p:cNvPr id="10" name="TextBox 9">
              <a:extLst>
                <a:ext uri="{FF2B5EF4-FFF2-40B4-BE49-F238E27FC236}">
                  <a16:creationId xmlns:a16="http://schemas.microsoft.com/office/drawing/2014/main" id="{4B0F71C4-F79E-F7A7-5EEB-5B1BD996EDC5}"/>
                </a:ext>
              </a:extLst>
            </p:cNvPr>
            <p:cNvSpPr txBox="1"/>
            <p:nvPr/>
          </p:nvSpPr>
          <p:spPr>
            <a:xfrm>
              <a:off x="253571" y="115094"/>
              <a:ext cx="9080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bg1"/>
                  </a:solidFill>
                  <a:latin typeface="Aptos SemiBold" panose="020B0004020202020204" pitchFamily="34" charset="0"/>
                  <a:ea typeface="Artifakt Element Semi Bold" panose="020B0603050000020004" pitchFamily="34" charset="0"/>
                </a:rPr>
                <a:t>The path forward</a:t>
              </a:r>
              <a:endParaRPr kumimoji="0" lang="en-GB" sz="40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endParaRPr>
            </a:p>
          </p:txBody>
        </p:sp>
      </p:grpSp>
    </p:spTree>
    <p:extLst>
      <p:ext uri="{BB962C8B-B14F-4D97-AF65-F5344CB8AC3E}">
        <p14:creationId xmlns:p14="http://schemas.microsoft.com/office/powerpoint/2010/main" val="1101368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49584-D32C-6C04-A8D6-3242DB41413A}"/>
            </a:ext>
          </a:extLst>
        </p:cNvPr>
        <p:cNvGrpSpPr/>
        <p:nvPr/>
      </p:nvGrpSpPr>
      <p:grpSpPr>
        <a:xfrm>
          <a:off x="0" y="0"/>
          <a:ext cx="0" cy="0"/>
          <a:chOff x="0" y="0"/>
          <a:chExt cx="0" cy="0"/>
        </a:xfrm>
      </p:grpSpPr>
      <p:sp>
        <p:nvSpPr>
          <p:cNvPr id="24" name="Flowchart: Connector 23">
            <a:extLst>
              <a:ext uri="{FF2B5EF4-FFF2-40B4-BE49-F238E27FC236}">
                <a16:creationId xmlns:a16="http://schemas.microsoft.com/office/drawing/2014/main" id="{C81EBE2F-1FB3-026D-F1DC-EA57769D84D6}"/>
              </a:ext>
            </a:extLst>
          </p:cNvPr>
          <p:cNvSpPr/>
          <p:nvPr/>
        </p:nvSpPr>
        <p:spPr>
          <a:xfrm>
            <a:off x="4237208" y="1805258"/>
            <a:ext cx="3412784" cy="3258417"/>
          </a:xfrm>
          <a:prstGeom prst="flowChartConnector">
            <a:avLst/>
          </a:prstGeom>
          <a:solidFill>
            <a:schemeClr val="accent5">
              <a:lumMod val="60000"/>
              <a:lumOff val="40000"/>
            </a:schemeClr>
          </a:solidFill>
          <a:ln>
            <a:noFill/>
          </a:ln>
          <a:effectLst>
            <a:softEdge rad="203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8FB5E675-985B-17ED-05A4-9C2B082C76A6}"/>
              </a:ext>
            </a:extLst>
          </p:cNvPr>
          <p:cNvPicPr>
            <a:picLocks noChangeAspect="1"/>
          </p:cNvPicPr>
          <p:nvPr/>
        </p:nvPicPr>
        <p:blipFill>
          <a:blip r:embed="rId3"/>
          <a:srcRect l="-14" t="7220" r="888" b="11942"/>
          <a:stretch>
            <a:fillRect/>
          </a:stretch>
        </p:blipFill>
        <p:spPr>
          <a:xfrm>
            <a:off x="4610443" y="4140070"/>
            <a:ext cx="2813665" cy="1969566"/>
          </a:xfrm>
          <a:prstGeom prst="rect">
            <a:avLst/>
          </a:prstGeom>
          <a:effectLst>
            <a:softEdge rad="444500"/>
          </a:effectLst>
        </p:spPr>
      </p:pic>
      <p:grpSp>
        <p:nvGrpSpPr>
          <p:cNvPr id="7" name="Group 6">
            <a:extLst>
              <a:ext uri="{FF2B5EF4-FFF2-40B4-BE49-F238E27FC236}">
                <a16:creationId xmlns:a16="http://schemas.microsoft.com/office/drawing/2014/main" id="{99899B54-ECA9-783F-0605-9367F39A342B}"/>
              </a:ext>
            </a:extLst>
          </p:cNvPr>
          <p:cNvGrpSpPr/>
          <p:nvPr/>
        </p:nvGrpSpPr>
        <p:grpSpPr>
          <a:xfrm>
            <a:off x="0" y="0"/>
            <a:ext cx="12192000" cy="914400"/>
            <a:chOff x="0" y="0"/>
            <a:chExt cx="12192000" cy="914400"/>
          </a:xfrm>
        </p:grpSpPr>
        <p:sp>
          <p:nvSpPr>
            <p:cNvPr id="9" name="Rectangle 8">
              <a:extLst>
                <a:ext uri="{FF2B5EF4-FFF2-40B4-BE49-F238E27FC236}">
                  <a16:creationId xmlns:a16="http://schemas.microsoft.com/office/drawing/2014/main" id="{D426E7CE-D114-FEAC-8781-8AA16C781EFA}"/>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377E825D-46C7-A08C-7747-890524427358}"/>
                </a:ext>
              </a:extLst>
            </p:cNvPr>
            <p:cNvPicPr>
              <a:picLocks noChangeAspect="1"/>
            </p:cNvPicPr>
            <p:nvPr/>
          </p:nvPicPr>
          <p:blipFill>
            <a:blip r:embed="rId4"/>
            <a:stretch>
              <a:fillRect/>
            </a:stretch>
          </p:blipFill>
          <p:spPr>
            <a:xfrm>
              <a:off x="11187927" y="135801"/>
              <a:ext cx="626315" cy="642797"/>
            </a:xfrm>
            <a:prstGeom prst="rect">
              <a:avLst/>
            </a:prstGeom>
          </p:spPr>
        </p:pic>
      </p:grpSp>
      <p:sp>
        <p:nvSpPr>
          <p:cNvPr id="11" name="TextBox 10">
            <a:extLst>
              <a:ext uri="{FF2B5EF4-FFF2-40B4-BE49-F238E27FC236}">
                <a16:creationId xmlns:a16="http://schemas.microsoft.com/office/drawing/2014/main" id="{3EFBC66A-FDFF-A2CC-06D3-0350872A2B39}"/>
              </a:ext>
            </a:extLst>
          </p:cNvPr>
          <p:cNvSpPr txBox="1"/>
          <p:nvPr/>
        </p:nvSpPr>
        <p:spPr>
          <a:xfrm>
            <a:off x="253571" y="115094"/>
            <a:ext cx="9080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bg1"/>
                </a:solidFill>
                <a:latin typeface="Aptos SemiBold" panose="020B0004020202020204" pitchFamily="34" charset="0"/>
                <a:ea typeface="Artifakt Element Semi Bold" panose="020B0603050000020004" pitchFamily="34" charset="0"/>
              </a:rPr>
              <a:t>What next?</a:t>
            </a:r>
            <a:endParaRPr kumimoji="0" lang="en-GB" sz="40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endParaRPr>
          </a:p>
        </p:txBody>
      </p:sp>
      <p:sp>
        <p:nvSpPr>
          <p:cNvPr id="3" name="AutoShape 2" descr="The Ultimate Guide to Understanding P&amp;ID Diagram Symbols">
            <a:extLst>
              <a:ext uri="{FF2B5EF4-FFF2-40B4-BE49-F238E27FC236}">
                <a16:creationId xmlns:a16="http://schemas.microsoft.com/office/drawing/2014/main" id="{1414CE11-B1DD-882C-F19D-4DC677140B3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A5EBD5D0-2BC9-FBFD-6EA3-58FAA186C0CD}"/>
              </a:ext>
            </a:extLst>
          </p:cNvPr>
          <p:cNvPicPr>
            <a:picLocks noChangeAspect="1"/>
          </p:cNvPicPr>
          <p:nvPr/>
        </p:nvPicPr>
        <p:blipFill>
          <a:blip r:embed="rId5"/>
          <a:stretch>
            <a:fillRect/>
          </a:stretch>
        </p:blipFill>
        <p:spPr>
          <a:xfrm>
            <a:off x="2639367" y="1304060"/>
            <a:ext cx="2691506" cy="1887204"/>
          </a:xfrm>
          <a:prstGeom prst="rect">
            <a:avLst/>
          </a:prstGeom>
          <a:effectLst>
            <a:softEdge rad="177800"/>
          </a:effectLst>
        </p:spPr>
      </p:pic>
      <p:pic>
        <p:nvPicPr>
          <p:cNvPr id="8" name="Picture 7">
            <a:extLst>
              <a:ext uri="{FF2B5EF4-FFF2-40B4-BE49-F238E27FC236}">
                <a16:creationId xmlns:a16="http://schemas.microsoft.com/office/drawing/2014/main" id="{280C7D5D-385C-3588-6E44-C680E7926B53}"/>
              </a:ext>
            </a:extLst>
          </p:cNvPr>
          <p:cNvPicPr>
            <a:picLocks noChangeAspect="1"/>
          </p:cNvPicPr>
          <p:nvPr/>
        </p:nvPicPr>
        <p:blipFill>
          <a:blip r:embed="rId6"/>
          <a:stretch>
            <a:fillRect/>
          </a:stretch>
        </p:blipFill>
        <p:spPr>
          <a:xfrm>
            <a:off x="6772940" y="1301623"/>
            <a:ext cx="2691506" cy="2076033"/>
          </a:xfrm>
          <a:prstGeom prst="rect">
            <a:avLst/>
          </a:prstGeom>
          <a:effectLst>
            <a:softEdge rad="254000"/>
          </a:effectLst>
        </p:spPr>
      </p:pic>
      <p:sp>
        <p:nvSpPr>
          <p:cNvPr id="19" name="Arrow: Circular 18">
            <a:extLst>
              <a:ext uri="{FF2B5EF4-FFF2-40B4-BE49-F238E27FC236}">
                <a16:creationId xmlns:a16="http://schemas.microsoft.com/office/drawing/2014/main" id="{8EBD23CA-261A-52FF-A143-0088B7153312}"/>
              </a:ext>
            </a:extLst>
          </p:cNvPr>
          <p:cNvSpPr/>
          <p:nvPr/>
        </p:nvSpPr>
        <p:spPr>
          <a:xfrm rot="20632550">
            <a:off x="4515353" y="1227141"/>
            <a:ext cx="2598403" cy="2014668"/>
          </a:xfrm>
          <a:prstGeom prst="circularArrow">
            <a:avLst>
              <a:gd name="adj1" fmla="val 12500"/>
              <a:gd name="adj2" fmla="val 1142319"/>
              <a:gd name="adj3" fmla="val 20457681"/>
              <a:gd name="adj4" fmla="val 13967573"/>
              <a:gd name="adj5" fmla="val 12500"/>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ircular 19">
            <a:extLst>
              <a:ext uri="{FF2B5EF4-FFF2-40B4-BE49-F238E27FC236}">
                <a16:creationId xmlns:a16="http://schemas.microsoft.com/office/drawing/2014/main" id="{56309891-0513-DBC6-8B3A-89E4E66A7EE6}"/>
              </a:ext>
            </a:extLst>
          </p:cNvPr>
          <p:cNvSpPr/>
          <p:nvPr/>
        </p:nvSpPr>
        <p:spPr>
          <a:xfrm rot="13848961">
            <a:off x="3547504" y="3038129"/>
            <a:ext cx="2493062" cy="1899235"/>
          </a:xfrm>
          <a:prstGeom prst="circularArrow">
            <a:avLst>
              <a:gd name="adj1" fmla="val 12500"/>
              <a:gd name="adj2" fmla="val 1142319"/>
              <a:gd name="adj3" fmla="val 20457681"/>
              <a:gd name="adj4" fmla="val 13967573"/>
              <a:gd name="adj5" fmla="val 12500"/>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ircular 20">
            <a:extLst>
              <a:ext uri="{FF2B5EF4-FFF2-40B4-BE49-F238E27FC236}">
                <a16:creationId xmlns:a16="http://schemas.microsoft.com/office/drawing/2014/main" id="{9C5FB843-BBE1-990F-C070-769929BEB27B}"/>
              </a:ext>
            </a:extLst>
          </p:cNvPr>
          <p:cNvSpPr/>
          <p:nvPr/>
        </p:nvSpPr>
        <p:spPr>
          <a:xfrm rot="5680608">
            <a:off x="5930310" y="2798673"/>
            <a:ext cx="2484801" cy="1932410"/>
          </a:xfrm>
          <a:prstGeom prst="circularArrow">
            <a:avLst>
              <a:gd name="adj1" fmla="val 12500"/>
              <a:gd name="adj2" fmla="val 1142319"/>
              <a:gd name="adj3" fmla="val 20457681"/>
              <a:gd name="adj4" fmla="val 13967573"/>
              <a:gd name="adj5" fmla="val 12500"/>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7C355D21-ADA6-E596-75E2-D307006DC6A3}"/>
              </a:ext>
            </a:extLst>
          </p:cNvPr>
          <p:cNvPicPr>
            <a:picLocks noChangeAspect="1"/>
          </p:cNvPicPr>
          <p:nvPr/>
        </p:nvPicPr>
        <p:blipFill>
          <a:blip r:embed="rId7"/>
          <a:stretch>
            <a:fillRect/>
          </a:stretch>
        </p:blipFill>
        <p:spPr>
          <a:xfrm>
            <a:off x="5176309" y="2516013"/>
            <a:ext cx="1591306" cy="1628896"/>
          </a:xfrm>
          <a:prstGeom prst="rect">
            <a:avLst/>
          </a:prstGeom>
        </p:spPr>
      </p:pic>
    </p:spTree>
    <p:extLst>
      <p:ext uri="{BB962C8B-B14F-4D97-AF65-F5344CB8AC3E}">
        <p14:creationId xmlns:p14="http://schemas.microsoft.com/office/powerpoint/2010/main" val="271272925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EE16-ACEC-1A57-61CF-E1251FCAB2FB}"/>
            </a:ext>
          </a:extLst>
        </p:cNvPr>
        <p:cNvGrpSpPr/>
        <p:nvPr/>
      </p:nvGrpSpPr>
      <p:grpSpPr>
        <a:xfrm>
          <a:off x="0" y="0"/>
          <a:ext cx="0" cy="0"/>
          <a:chOff x="0" y="0"/>
          <a:chExt cx="0" cy="0"/>
        </a:xfrm>
      </p:grpSpPr>
      <p:pic>
        <p:nvPicPr>
          <p:cNvPr id="2" name="Picture 1" descr="A close up of a person's arm&#10;&#10;AI-generated content may be incorrect.">
            <a:extLst>
              <a:ext uri="{FF2B5EF4-FFF2-40B4-BE49-F238E27FC236}">
                <a16:creationId xmlns:a16="http://schemas.microsoft.com/office/drawing/2014/main" id="{6E73B63F-31C1-EB54-0F1C-D1CD5BDFD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8219"/>
            <a:ext cx="12192000" cy="1584271"/>
          </a:xfrm>
          <a:prstGeom prst="rect">
            <a:avLst/>
          </a:prstGeom>
        </p:spPr>
      </p:pic>
      <p:sp>
        <p:nvSpPr>
          <p:cNvPr id="16" name="TextBox 15">
            <a:extLst>
              <a:ext uri="{FF2B5EF4-FFF2-40B4-BE49-F238E27FC236}">
                <a16:creationId xmlns:a16="http://schemas.microsoft.com/office/drawing/2014/main" id="{1FDB707D-8712-D90A-3718-13139AA37718}"/>
              </a:ext>
            </a:extLst>
          </p:cNvPr>
          <p:cNvSpPr txBox="1"/>
          <p:nvPr/>
        </p:nvSpPr>
        <p:spPr>
          <a:xfrm>
            <a:off x="5907885" y="5548319"/>
            <a:ext cx="3103722"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Ryan Goggin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Account</a:t>
            </a:r>
            <a:r>
              <a:rPr kumimoji="0" lang="en-GB" sz="1600" b="0"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 </a:t>
            </a:r>
            <a:r>
              <a:rPr kumimoji="0" lang="en-GB" sz="16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Manager</a:t>
            </a:r>
            <a:r>
              <a:rPr kumimoji="0" lang="en-GB" sz="1600" b="0"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ryan.goggin@cintoo.com</a:t>
            </a:r>
          </a:p>
        </p:txBody>
      </p:sp>
      <p:pic>
        <p:nvPicPr>
          <p:cNvPr id="18" name="Picture 17">
            <a:extLst>
              <a:ext uri="{FF2B5EF4-FFF2-40B4-BE49-F238E27FC236}">
                <a16:creationId xmlns:a16="http://schemas.microsoft.com/office/drawing/2014/main" id="{F9F4C397-FDCF-1DB8-F1C0-CEA133C4D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58584" y="5416416"/>
            <a:ext cx="1149301" cy="1136930"/>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E9057EB-052B-F239-2B67-C9FCC20EB9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12749" y="6324490"/>
            <a:ext cx="696291" cy="186729"/>
          </a:xfrm>
          <a:prstGeom prst="rect">
            <a:avLst/>
          </a:prstGeom>
        </p:spPr>
      </p:pic>
      <p:grpSp>
        <p:nvGrpSpPr>
          <p:cNvPr id="6" name="Group 5">
            <a:extLst>
              <a:ext uri="{FF2B5EF4-FFF2-40B4-BE49-F238E27FC236}">
                <a16:creationId xmlns:a16="http://schemas.microsoft.com/office/drawing/2014/main" id="{1370A893-FB5B-2686-DED8-9A0CD58E4355}"/>
              </a:ext>
            </a:extLst>
          </p:cNvPr>
          <p:cNvGrpSpPr/>
          <p:nvPr/>
        </p:nvGrpSpPr>
        <p:grpSpPr>
          <a:xfrm>
            <a:off x="4811196" y="2120393"/>
            <a:ext cx="2569606" cy="1170089"/>
            <a:chOff x="4262852" y="1867508"/>
            <a:chExt cx="2569606" cy="1170089"/>
          </a:xfrm>
        </p:grpSpPr>
        <p:pic>
          <p:nvPicPr>
            <p:cNvPr id="14" name="Picture 13">
              <a:extLst>
                <a:ext uri="{FF2B5EF4-FFF2-40B4-BE49-F238E27FC236}">
                  <a16:creationId xmlns:a16="http://schemas.microsoft.com/office/drawing/2014/main" id="{3ABED553-BF91-7E22-E542-6620261780C8}"/>
                </a:ext>
              </a:extLst>
            </p:cNvPr>
            <p:cNvPicPr>
              <a:picLocks noChangeAspect="1"/>
            </p:cNvPicPr>
            <p:nvPr/>
          </p:nvPicPr>
          <p:blipFill>
            <a:blip r:embed="rId6">
              <a:duotone>
                <a:prstClr val="black"/>
                <a:srgbClr val="002060">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4262852" y="1867508"/>
              <a:ext cx="1127539" cy="1170089"/>
            </a:xfrm>
            <a:prstGeom prst="rect">
              <a:avLst/>
            </a:prstGeom>
          </p:spPr>
        </p:pic>
        <p:sp>
          <p:nvSpPr>
            <p:cNvPr id="30" name="TextBox 29">
              <a:extLst>
                <a:ext uri="{FF2B5EF4-FFF2-40B4-BE49-F238E27FC236}">
                  <a16:creationId xmlns:a16="http://schemas.microsoft.com/office/drawing/2014/main" id="{FA16E7B0-F2DD-F88D-76C5-D1BE0E1A6C91}"/>
                </a:ext>
              </a:extLst>
            </p:cNvPr>
            <p:cNvSpPr txBox="1"/>
            <p:nvPr/>
          </p:nvSpPr>
          <p:spPr>
            <a:xfrm>
              <a:off x="5359541" y="2183203"/>
              <a:ext cx="14729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uLnTx/>
                  <a:uFillTx/>
                  <a:latin typeface="Aptos SemiBold" panose="020B0004020202020204" pitchFamily="34" charset="0"/>
                  <a:ea typeface="Artifakt Element Semi Bold" panose="020B0603050000020004" pitchFamily="34" charset="0"/>
                </a:rPr>
                <a:t>Q &amp; A</a:t>
              </a:r>
            </a:p>
          </p:txBody>
        </p:sp>
      </p:grpSp>
      <p:grpSp>
        <p:nvGrpSpPr>
          <p:cNvPr id="7" name="Group 6">
            <a:extLst>
              <a:ext uri="{FF2B5EF4-FFF2-40B4-BE49-F238E27FC236}">
                <a16:creationId xmlns:a16="http://schemas.microsoft.com/office/drawing/2014/main" id="{457708F6-61F3-C220-C7D8-3C116F65EA39}"/>
              </a:ext>
            </a:extLst>
          </p:cNvPr>
          <p:cNvGrpSpPr/>
          <p:nvPr/>
        </p:nvGrpSpPr>
        <p:grpSpPr>
          <a:xfrm>
            <a:off x="0" y="0"/>
            <a:ext cx="12192000" cy="914400"/>
            <a:chOff x="0" y="0"/>
            <a:chExt cx="12192000" cy="914400"/>
          </a:xfrm>
        </p:grpSpPr>
        <p:sp>
          <p:nvSpPr>
            <p:cNvPr id="9" name="Rectangle 8">
              <a:extLst>
                <a:ext uri="{FF2B5EF4-FFF2-40B4-BE49-F238E27FC236}">
                  <a16:creationId xmlns:a16="http://schemas.microsoft.com/office/drawing/2014/main" id="{3C08D16C-106A-C0A1-DCE0-42177E5606D4}"/>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C2F8989B-408A-23F5-A87B-F08748C766D9}"/>
                </a:ext>
              </a:extLst>
            </p:cNvPr>
            <p:cNvPicPr>
              <a:picLocks noChangeAspect="1"/>
            </p:cNvPicPr>
            <p:nvPr/>
          </p:nvPicPr>
          <p:blipFill>
            <a:blip r:embed="rId8"/>
            <a:stretch>
              <a:fillRect/>
            </a:stretch>
          </p:blipFill>
          <p:spPr>
            <a:xfrm>
              <a:off x="11187927" y="135801"/>
              <a:ext cx="626315" cy="642797"/>
            </a:xfrm>
            <a:prstGeom prst="rect">
              <a:avLst/>
            </a:prstGeom>
          </p:spPr>
        </p:pic>
      </p:grpSp>
      <p:sp>
        <p:nvSpPr>
          <p:cNvPr id="11" name="TextBox 10">
            <a:extLst>
              <a:ext uri="{FF2B5EF4-FFF2-40B4-BE49-F238E27FC236}">
                <a16:creationId xmlns:a16="http://schemas.microsoft.com/office/drawing/2014/main" id="{CDB364F1-FE92-3DA4-C982-1E1FA00DD0EE}"/>
              </a:ext>
            </a:extLst>
          </p:cNvPr>
          <p:cNvSpPr txBox="1"/>
          <p:nvPr/>
        </p:nvSpPr>
        <p:spPr>
          <a:xfrm>
            <a:off x="253571" y="115094"/>
            <a:ext cx="9080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bg1"/>
                </a:solidFill>
                <a:latin typeface="Aptos SemiBold" panose="020B0004020202020204" pitchFamily="34" charset="0"/>
                <a:ea typeface="Artifakt Element Semi Bold" panose="020B0603050000020004" pitchFamily="34" charset="0"/>
              </a:rPr>
              <a:t>Thank you</a:t>
            </a:r>
            <a:endParaRPr kumimoji="0" lang="en-GB" sz="40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endParaRPr>
          </a:p>
        </p:txBody>
      </p:sp>
    </p:spTree>
    <p:extLst>
      <p:ext uri="{BB962C8B-B14F-4D97-AF65-F5344CB8AC3E}">
        <p14:creationId xmlns:p14="http://schemas.microsoft.com/office/powerpoint/2010/main" val="13030513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AB25-F9D3-DFB6-5806-FF340CED4F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665E68-3F51-191C-3E4D-C2290AF37F57}"/>
              </a:ext>
            </a:extLst>
          </p:cNvPr>
          <p:cNvSpPr txBox="1"/>
          <p:nvPr/>
        </p:nvSpPr>
        <p:spPr>
          <a:xfrm>
            <a:off x="4031817" y="4019210"/>
            <a:ext cx="37778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190CE"/>
                </a:solidFill>
                <a:effectLst/>
                <a:uLnTx/>
                <a:uFillTx/>
                <a:ea typeface="Artifakt Element Semi Bold" panose="020B0603050000020004" pitchFamily="34" charset="0"/>
              </a:rPr>
              <a:t>Ryan Goggin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190CE"/>
                </a:solidFill>
                <a:effectLst/>
                <a:uLnTx/>
                <a:uFillTx/>
                <a:ea typeface="Artifakt Element Semi Bold" panose="020B0603050000020004" pitchFamily="34" charset="0"/>
              </a:rPr>
              <a:t>Strategic Account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190CE"/>
                </a:solidFill>
                <a:effectLst/>
                <a:uLnTx/>
                <a:uFillTx/>
                <a:ea typeface="Artifakt Element Semi Bold" panose="020B0603050000020004" pitchFamily="34" charset="0"/>
              </a:rPr>
              <a:t>Ryan.goggin@cintoo.com</a:t>
            </a:r>
          </a:p>
        </p:txBody>
      </p:sp>
      <p:pic>
        <p:nvPicPr>
          <p:cNvPr id="5" name="Picture 4">
            <a:extLst>
              <a:ext uri="{FF2B5EF4-FFF2-40B4-BE49-F238E27FC236}">
                <a16:creationId xmlns:a16="http://schemas.microsoft.com/office/drawing/2014/main" id="{67A1812C-B2B5-96BD-FAEF-40F6C7D3D979}"/>
              </a:ext>
            </a:extLst>
          </p:cNvPr>
          <p:cNvPicPr>
            <a:picLocks noChangeAspect="1"/>
          </p:cNvPicPr>
          <p:nvPr/>
        </p:nvPicPr>
        <p:blipFill>
          <a:blip r:embed="rId3"/>
          <a:stretch>
            <a:fillRect/>
          </a:stretch>
        </p:blipFill>
        <p:spPr>
          <a:xfrm>
            <a:off x="4671095" y="1027293"/>
            <a:ext cx="2499266" cy="2917748"/>
          </a:xfrm>
          <a:prstGeom prst="rect">
            <a:avLst/>
          </a:prstGeom>
        </p:spPr>
      </p:pic>
      <p:grpSp>
        <p:nvGrpSpPr>
          <p:cNvPr id="16" name="Group 15">
            <a:extLst>
              <a:ext uri="{FF2B5EF4-FFF2-40B4-BE49-F238E27FC236}">
                <a16:creationId xmlns:a16="http://schemas.microsoft.com/office/drawing/2014/main" id="{E8A61835-FE54-07CF-9605-B77DF22C77C3}"/>
              </a:ext>
            </a:extLst>
          </p:cNvPr>
          <p:cNvGrpSpPr/>
          <p:nvPr/>
        </p:nvGrpSpPr>
        <p:grpSpPr>
          <a:xfrm>
            <a:off x="0" y="0"/>
            <a:ext cx="12192000" cy="914400"/>
            <a:chOff x="0" y="0"/>
            <a:chExt cx="12192000" cy="914400"/>
          </a:xfrm>
        </p:grpSpPr>
        <p:sp>
          <p:nvSpPr>
            <p:cNvPr id="13" name="Rectangle 12">
              <a:extLst>
                <a:ext uri="{FF2B5EF4-FFF2-40B4-BE49-F238E27FC236}">
                  <a16:creationId xmlns:a16="http://schemas.microsoft.com/office/drawing/2014/main" id="{7C7AD487-62AD-37BE-7DA3-FF3252CA1A73}"/>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A2CD5A8B-8EB2-6B23-E635-798290A57AC6}"/>
                </a:ext>
              </a:extLst>
            </p:cNvPr>
            <p:cNvPicPr>
              <a:picLocks noChangeAspect="1"/>
            </p:cNvPicPr>
            <p:nvPr/>
          </p:nvPicPr>
          <p:blipFill>
            <a:blip r:embed="rId4"/>
            <a:stretch>
              <a:fillRect/>
            </a:stretch>
          </p:blipFill>
          <p:spPr>
            <a:xfrm>
              <a:off x="11187927" y="135801"/>
              <a:ext cx="626315" cy="642797"/>
            </a:xfrm>
            <a:prstGeom prst="rect">
              <a:avLst/>
            </a:prstGeom>
          </p:spPr>
        </p:pic>
        <p:sp>
          <p:nvSpPr>
            <p:cNvPr id="15" name="TextBox 14">
              <a:extLst>
                <a:ext uri="{FF2B5EF4-FFF2-40B4-BE49-F238E27FC236}">
                  <a16:creationId xmlns:a16="http://schemas.microsoft.com/office/drawing/2014/main" id="{B2BB1AAC-B478-DB56-4A32-D7EF66997458}"/>
                </a:ext>
              </a:extLst>
            </p:cNvPr>
            <p:cNvSpPr txBox="1"/>
            <p:nvPr/>
          </p:nvSpPr>
          <p:spPr>
            <a:xfrm>
              <a:off x="157018" y="118984"/>
              <a:ext cx="5369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Todays speaker</a:t>
              </a:r>
            </a:p>
          </p:txBody>
        </p:sp>
      </p:grpSp>
    </p:spTree>
    <p:extLst>
      <p:ext uri="{BB962C8B-B14F-4D97-AF65-F5344CB8AC3E}">
        <p14:creationId xmlns:p14="http://schemas.microsoft.com/office/powerpoint/2010/main" val="169487464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A69C29-1878-979C-17E4-514262E869FF}"/>
              </a:ext>
            </a:extLst>
          </p:cNvPr>
          <p:cNvGrpSpPr/>
          <p:nvPr/>
        </p:nvGrpSpPr>
        <p:grpSpPr>
          <a:xfrm>
            <a:off x="1123951" y="3249919"/>
            <a:ext cx="10418950" cy="2943303"/>
            <a:chOff x="1123951" y="3249919"/>
            <a:chExt cx="10418950" cy="2943303"/>
          </a:xfrm>
        </p:grpSpPr>
        <p:sp>
          <p:nvSpPr>
            <p:cNvPr id="25" name="TextBox 24">
              <a:extLst>
                <a:ext uri="{FF2B5EF4-FFF2-40B4-BE49-F238E27FC236}">
                  <a16:creationId xmlns:a16="http://schemas.microsoft.com/office/drawing/2014/main" id="{4C10AC03-F118-4C03-4C37-8EA2DCEEEAF7}"/>
                </a:ext>
              </a:extLst>
            </p:cNvPr>
            <p:cNvSpPr txBox="1"/>
            <p:nvPr/>
          </p:nvSpPr>
          <p:spPr>
            <a:xfrm>
              <a:off x="1243784" y="3249919"/>
              <a:ext cx="4286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3190CE"/>
                  </a:solidFill>
                  <a:latin typeface="Aptos SemiBold" panose="020B0004020202020204" pitchFamily="34" charset="0"/>
                  <a:ea typeface="Artifakt Element Semi Bold" panose="020B0603050000020004" pitchFamily="34" charset="0"/>
                </a:rPr>
                <a:t>Asset Visualisation Platforms</a:t>
              </a:r>
              <a:endPar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endParaRPr>
            </a:p>
          </p:txBody>
        </p:sp>
        <p:sp>
          <p:nvSpPr>
            <p:cNvPr id="23" name="TextBox 22">
              <a:extLst>
                <a:ext uri="{FF2B5EF4-FFF2-40B4-BE49-F238E27FC236}">
                  <a16:creationId xmlns:a16="http://schemas.microsoft.com/office/drawing/2014/main" id="{E3AD7715-98C6-D22A-749D-1F69AB090C90}"/>
                </a:ext>
              </a:extLst>
            </p:cNvPr>
            <p:cNvSpPr txBox="1"/>
            <p:nvPr/>
          </p:nvSpPr>
          <p:spPr>
            <a:xfrm>
              <a:off x="1275344" y="4077132"/>
              <a:ext cx="41719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Design Intent to Operations</a:t>
              </a:r>
            </a:p>
          </p:txBody>
        </p:sp>
        <p:sp>
          <p:nvSpPr>
            <p:cNvPr id="21" name="TextBox 20">
              <a:extLst>
                <a:ext uri="{FF2B5EF4-FFF2-40B4-BE49-F238E27FC236}">
                  <a16:creationId xmlns:a16="http://schemas.microsoft.com/office/drawing/2014/main" id="{86F28AC7-D05B-F958-96DB-073305E509EE}"/>
                </a:ext>
              </a:extLst>
            </p:cNvPr>
            <p:cNvSpPr txBox="1"/>
            <p:nvPr/>
          </p:nvSpPr>
          <p:spPr>
            <a:xfrm>
              <a:off x="1123951" y="4904345"/>
              <a:ext cx="44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Scan First - A</a:t>
              </a:r>
              <a:r>
                <a:rPr lang="en-GB" sz="2400" b="1" dirty="0">
                  <a:solidFill>
                    <a:srgbClr val="3190CE"/>
                  </a:solidFill>
                  <a:latin typeface="Aptos SemiBold" panose="020B0004020202020204" pitchFamily="34" charset="0"/>
                  <a:ea typeface="Artifakt Element Semi Bold" panose="020B0603050000020004" pitchFamily="34" charset="0"/>
                </a:rPr>
                <a:t> Smart Foundation</a:t>
              </a:r>
              <a:endPar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endParaRPr>
            </a:p>
          </p:txBody>
        </p:sp>
        <p:sp>
          <p:nvSpPr>
            <p:cNvPr id="19" name="TextBox 18">
              <a:extLst>
                <a:ext uri="{FF2B5EF4-FFF2-40B4-BE49-F238E27FC236}">
                  <a16:creationId xmlns:a16="http://schemas.microsoft.com/office/drawing/2014/main" id="{C5EF226E-C40E-0883-401A-A44A0E0A5003}"/>
                </a:ext>
              </a:extLst>
            </p:cNvPr>
            <p:cNvSpPr txBox="1"/>
            <p:nvPr/>
          </p:nvSpPr>
          <p:spPr>
            <a:xfrm>
              <a:off x="1731671" y="5731557"/>
              <a:ext cx="33228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Early Design Validation </a:t>
              </a:r>
            </a:p>
          </p:txBody>
        </p:sp>
        <p:sp>
          <p:nvSpPr>
            <p:cNvPr id="17" name="TextBox 16">
              <a:extLst>
                <a:ext uri="{FF2B5EF4-FFF2-40B4-BE49-F238E27FC236}">
                  <a16:creationId xmlns:a16="http://schemas.microsoft.com/office/drawing/2014/main" id="{D954CB77-8E8F-EA3A-98C1-AFA54049243B}"/>
                </a:ext>
              </a:extLst>
            </p:cNvPr>
            <p:cNvSpPr txBox="1"/>
            <p:nvPr/>
          </p:nvSpPr>
          <p:spPr>
            <a:xfrm>
              <a:off x="7637826" y="4904345"/>
              <a:ext cx="27674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3190CE"/>
                  </a:solidFill>
                  <a:latin typeface="Aptos SemiBold" panose="020B0004020202020204" pitchFamily="34" charset="0"/>
                  <a:ea typeface="Artifakt Element Semi Bold" panose="020B0603050000020004" pitchFamily="34" charset="0"/>
                </a:rPr>
                <a:t>The Path Forward </a:t>
              </a:r>
              <a:endPar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endParaRPr>
            </a:p>
          </p:txBody>
        </p:sp>
        <p:sp>
          <p:nvSpPr>
            <p:cNvPr id="15" name="TextBox 14">
              <a:extLst>
                <a:ext uri="{FF2B5EF4-FFF2-40B4-BE49-F238E27FC236}">
                  <a16:creationId xmlns:a16="http://schemas.microsoft.com/office/drawing/2014/main" id="{4B8B4A3C-37E3-BB3E-50F2-A6E4DA48E619}"/>
                </a:ext>
              </a:extLst>
            </p:cNvPr>
            <p:cNvSpPr txBox="1"/>
            <p:nvPr/>
          </p:nvSpPr>
          <p:spPr>
            <a:xfrm>
              <a:off x="6616541" y="3249919"/>
              <a:ext cx="48387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3190CE"/>
                  </a:solidFill>
                  <a:latin typeface="Aptos SemiBold" panose="020B0004020202020204" pitchFamily="34" charset="0"/>
                  <a:ea typeface="Artifakt Element Semi Bold" panose="020B0603050000020004" pitchFamily="34" charset="0"/>
                </a:rPr>
                <a:t>Coordination Across Stakeholders</a:t>
              </a:r>
              <a:endPar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endParaRPr>
            </a:p>
          </p:txBody>
        </p:sp>
        <p:sp>
          <p:nvSpPr>
            <p:cNvPr id="13" name="TextBox 12">
              <a:extLst>
                <a:ext uri="{FF2B5EF4-FFF2-40B4-BE49-F238E27FC236}">
                  <a16:creationId xmlns:a16="http://schemas.microsoft.com/office/drawing/2014/main" id="{2C0C82D9-670B-8904-F94D-4AD274E8AF42}"/>
                </a:ext>
              </a:extLst>
            </p:cNvPr>
            <p:cNvSpPr txBox="1"/>
            <p:nvPr/>
          </p:nvSpPr>
          <p:spPr>
            <a:xfrm>
              <a:off x="6323568" y="5731557"/>
              <a:ext cx="51421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Q &amp; A</a:t>
              </a:r>
            </a:p>
          </p:txBody>
        </p:sp>
        <p:sp>
          <p:nvSpPr>
            <p:cNvPr id="11" name="TextBox 10">
              <a:extLst>
                <a:ext uri="{FF2B5EF4-FFF2-40B4-BE49-F238E27FC236}">
                  <a16:creationId xmlns:a16="http://schemas.microsoft.com/office/drawing/2014/main" id="{46F289DF-7500-8837-2022-A73B4E4BBBB7}"/>
                </a:ext>
              </a:extLst>
            </p:cNvPr>
            <p:cNvSpPr txBox="1"/>
            <p:nvPr/>
          </p:nvSpPr>
          <p:spPr>
            <a:xfrm>
              <a:off x="6528880" y="4077132"/>
              <a:ext cx="5014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190CE"/>
                  </a:solidFill>
                  <a:effectLst/>
                  <a:uLnTx/>
                  <a:uFillTx/>
                  <a:latin typeface="Aptos SemiBold" panose="020B0004020202020204" pitchFamily="34" charset="0"/>
                  <a:ea typeface="Artifakt Element Semi Bold" panose="020B0603050000020004" pitchFamily="34" charset="0"/>
                </a:rPr>
                <a:t>Accelerated Engineering</a:t>
              </a:r>
            </a:p>
          </p:txBody>
        </p:sp>
      </p:grpSp>
      <p:pic>
        <p:nvPicPr>
          <p:cNvPr id="27" name="Picture 26">
            <a:extLst>
              <a:ext uri="{FF2B5EF4-FFF2-40B4-BE49-F238E27FC236}">
                <a16:creationId xmlns:a16="http://schemas.microsoft.com/office/drawing/2014/main" id="{9732BD8B-6B4A-479A-6077-40F527256F2C}"/>
              </a:ext>
            </a:extLst>
          </p:cNvPr>
          <p:cNvPicPr>
            <a:picLocks noChangeAspect="1"/>
          </p:cNvPicPr>
          <p:nvPr/>
        </p:nvPicPr>
        <p:blipFill>
          <a:blip r:embed="rId3"/>
          <a:stretch>
            <a:fillRect/>
          </a:stretch>
        </p:blipFill>
        <p:spPr>
          <a:xfrm>
            <a:off x="847657" y="3331052"/>
            <a:ext cx="300821" cy="308779"/>
          </a:xfrm>
          <a:prstGeom prst="rect">
            <a:avLst/>
          </a:prstGeom>
        </p:spPr>
      </p:pic>
      <p:pic>
        <p:nvPicPr>
          <p:cNvPr id="28" name="Picture 27">
            <a:extLst>
              <a:ext uri="{FF2B5EF4-FFF2-40B4-BE49-F238E27FC236}">
                <a16:creationId xmlns:a16="http://schemas.microsoft.com/office/drawing/2014/main" id="{1F5C0916-EBC2-2DCA-B68B-A45B5891E128}"/>
              </a:ext>
            </a:extLst>
          </p:cNvPr>
          <p:cNvPicPr>
            <a:picLocks noChangeAspect="1"/>
          </p:cNvPicPr>
          <p:nvPr/>
        </p:nvPicPr>
        <p:blipFill>
          <a:blip r:embed="rId4"/>
          <a:stretch>
            <a:fillRect/>
          </a:stretch>
        </p:blipFill>
        <p:spPr>
          <a:xfrm>
            <a:off x="843652" y="4145122"/>
            <a:ext cx="304826" cy="304826"/>
          </a:xfrm>
          <a:prstGeom prst="rect">
            <a:avLst/>
          </a:prstGeom>
        </p:spPr>
      </p:pic>
      <p:pic>
        <p:nvPicPr>
          <p:cNvPr id="29" name="Picture 28">
            <a:extLst>
              <a:ext uri="{FF2B5EF4-FFF2-40B4-BE49-F238E27FC236}">
                <a16:creationId xmlns:a16="http://schemas.microsoft.com/office/drawing/2014/main" id="{D2EE7558-B0F0-210A-DE53-F6658B0F5736}"/>
              </a:ext>
            </a:extLst>
          </p:cNvPr>
          <p:cNvPicPr>
            <a:picLocks noChangeAspect="1"/>
          </p:cNvPicPr>
          <p:nvPr/>
        </p:nvPicPr>
        <p:blipFill>
          <a:blip r:embed="rId4"/>
          <a:stretch>
            <a:fillRect/>
          </a:stretch>
        </p:blipFill>
        <p:spPr>
          <a:xfrm>
            <a:off x="843652" y="5040801"/>
            <a:ext cx="304826" cy="304826"/>
          </a:xfrm>
          <a:prstGeom prst="rect">
            <a:avLst/>
          </a:prstGeom>
        </p:spPr>
      </p:pic>
      <p:pic>
        <p:nvPicPr>
          <p:cNvPr id="30" name="Picture 29">
            <a:extLst>
              <a:ext uri="{FF2B5EF4-FFF2-40B4-BE49-F238E27FC236}">
                <a16:creationId xmlns:a16="http://schemas.microsoft.com/office/drawing/2014/main" id="{06407329-FB41-C87C-559C-B413513901F8}"/>
              </a:ext>
            </a:extLst>
          </p:cNvPr>
          <p:cNvPicPr>
            <a:picLocks noChangeAspect="1"/>
          </p:cNvPicPr>
          <p:nvPr/>
        </p:nvPicPr>
        <p:blipFill>
          <a:blip r:embed="rId4"/>
          <a:stretch>
            <a:fillRect/>
          </a:stretch>
        </p:blipFill>
        <p:spPr>
          <a:xfrm>
            <a:off x="861746" y="5820407"/>
            <a:ext cx="304826" cy="304826"/>
          </a:xfrm>
          <a:prstGeom prst="rect">
            <a:avLst/>
          </a:prstGeom>
        </p:spPr>
      </p:pic>
      <p:pic>
        <p:nvPicPr>
          <p:cNvPr id="31" name="Picture 30">
            <a:extLst>
              <a:ext uri="{FF2B5EF4-FFF2-40B4-BE49-F238E27FC236}">
                <a16:creationId xmlns:a16="http://schemas.microsoft.com/office/drawing/2014/main" id="{904BFBC4-F410-4194-4A90-7BF47F1EC94C}"/>
              </a:ext>
            </a:extLst>
          </p:cNvPr>
          <p:cNvPicPr>
            <a:picLocks noChangeAspect="1"/>
          </p:cNvPicPr>
          <p:nvPr/>
        </p:nvPicPr>
        <p:blipFill>
          <a:blip r:embed="rId4"/>
          <a:stretch>
            <a:fillRect/>
          </a:stretch>
        </p:blipFill>
        <p:spPr>
          <a:xfrm>
            <a:off x="6231586" y="3384910"/>
            <a:ext cx="304826" cy="304826"/>
          </a:xfrm>
          <a:prstGeom prst="rect">
            <a:avLst/>
          </a:prstGeom>
        </p:spPr>
      </p:pic>
      <p:pic>
        <p:nvPicPr>
          <p:cNvPr id="32" name="Picture 31">
            <a:extLst>
              <a:ext uri="{FF2B5EF4-FFF2-40B4-BE49-F238E27FC236}">
                <a16:creationId xmlns:a16="http://schemas.microsoft.com/office/drawing/2014/main" id="{BCF85F3C-A7EB-EE1F-8926-58B5ABD1C9E1}"/>
              </a:ext>
            </a:extLst>
          </p:cNvPr>
          <p:cNvPicPr>
            <a:picLocks noChangeAspect="1"/>
          </p:cNvPicPr>
          <p:nvPr/>
        </p:nvPicPr>
        <p:blipFill>
          <a:blip r:embed="rId4"/>
          <a:stretch>
            <a:fillRect/>
          </a:stretch>
        </p:blipFill>
        <p:spPr>
          <a:xfrm>
            <a:off x="6248361" y="4211392"/>
            <a:ext cx="304826" cy="304826"/>
          </a:xfrm>
          <a:prstGeom prst="rect">
            <a:avLst/>
          </a:prstGeom>
        </p:spPr>
      </p:pic>
      <p:pic>
        <p:nvPicPr>
          <p:cNvPr id="33" name="Picture 32">
            <a:extLst>
              <a:ext uri="{FF2B5EF4-FFF2-40B4-BE49-F238E27FC236}">
                <a16:creationId xmlns:a16="http://schemas.microsoft.com/office/drawing/2014/main" id="{E2CD854F-ED55-E5CC-1555-7EDCC2E8D0C3}"/>
              </a:ext>
            </a:extLst>
          </p:cNvPr>
          <p:cNvPicPr>
            <a:picLocks noChangeAspect="1"/>
          </p:cNvPicPr>
          <p:nvPr/>
        </p:nvPicPr>
        <p:blipFill>
          <a:blip r:embed="rId4"/>
          <a:stretch>
            <a:fillRect/>
          </a:stretch>
        </p:blipFill>
        <p:spPr>
          <a:xfrm>
            <a:off x="6248361" y="5037874"/>
            <a:ext cx="304826" cy="304826"/>
          </a:xfrm>
          <a:prstGeom prst="rect">
            <a:avLst/>
          </a:prstGeom>
        </p:spPr>
      </p:pic>
      <p:pic>
        <p:nvPicPr>
          <p:cNvPr id="34" name="Picture 33">
            <a:extLst>
              <a:ext uri="{FF2B5EF4-FFF2-40B4-BE49-F238E27FC236}">
                <a16:creationId xmlns:a16="http://schemas.microsoft.com/office/drawing/2014/main" id="{F0902C43-249F-2487-2294-D755B804DFBE}"/>
              </a:ext>
            </a:extLst>
          </p:cNvPr>
          <p:cNvPicPr>
            <a:picLocks noChangeAspect="1"/>
          </p:cNvPicPr>
          <p:nvPr/>
        </p:nvPicPr>
        <p:blipFill>
          <a:blip r:embed="rId4"/>
          <a:stretch>
            <a:fillRect/>
          </a:stretch>
        </p:blipFill>
        <p:spPr>
          <a:xfrm>
            <a:off x="6248413" y="5864356"/>
            <a:ext cx="304826" cy="304826"/>
          </a:xfrm>
          <a:prstGeom prst="rect">
            <a:avLst/>
          </a:prstGeom>
        </p:spPr>
      </p:pic>
      <p:grpSp>
        <p:nvGrpSpPr>
          <p:cNvPr id="35" name="Group 34">
            <a:extLst>
              <a:ext uri="{FF2B5EF4-FFF2-40B4-BE49-F238E27FC236}">
                <a16:creationId xmlns:a16="http://schemas.microsoft.com/office/drawing/2014/main" id="{24B25D64-1E4F-CB38-06BA-4DE67460C8AD}"/>
              </a:ext>
            </a:extLst>
          </p:cNvPr>
          <p:cNvGrpSpPr/>
          <p:nvPr/>
        </p:nvGrpSpPr>
        <p:grpSpPr>
          <a:xfrm>
            <a:off x="0" y="301295"/>
            <a:ext cx="6836184" cy="529199"/>
            <a:chOff x="0" y="301295"/>
            <a:chExt cx="6836184" cy="529199"/>
          </a:xfrm>
        </p:grpSpPr>
        <p:sp>
          <p:nvSpPr>
            <p:cNvPr id="36" name="Flowchart: Alternate Process 35">
              <a:extLst>
                <a:ext uri="{FF2B5EF4-FFF2-40B4-BE49-F238E27FC236}">
                  <a16:creationId xmlns:a16="http://schemas.microsoft.com/office/drawing/2014/main" id="{4E533ED9-B3DE-C722-F9A1-D751C2695DAD}"/>
                </a:ext>
              </a:extLst>
            </p:cNvPr>
            <p:cNvSpPr/>
            <p:nvPr/>
          </p:nvSpPr>
          <p:spPr>
            <a:xfrm>
              <a:off x="0" y="301295"/>
              <a:ext cx="6836184" cy="523220"/>
            </a:xfrm>
            <a:prstGeom prst="flowChartAlternateProcess">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Artifakt Element Light"/>
                <a:ea typeface="+mn-ea"/>
                <a:cs typeface="+mn-cs"/>
              </a:endParaRPr>
            </a:p>
          </p:txBody>
        </p:sp>
        <p:sp>
          <p:nvSpPr>
            <p:cNvPr id="37" name="TextBox 36">
              <a:extLst>
                <a:ext uri="{FF2B5EF4-FFF2-40B4-BE49-F238E27FC236}">
                  <a16:creationId xmlns:a16="http://schemas.microsoft.com/office/drawing/2014/main" id="{74113555-FEC2-3174-7FB2-808884AC9AF1}"/>
                </a:ext>
              </a:extLst>
            </p:cNvPr>
            <p:cNvSpPr txBox="1"/>
            <p:nvPr/>
          </p:nvSpPr>
          <p:spPr>
            <a:xfrm>
              <a:off x="0" y="307274"/>
              <a:ext cx="5369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rPr>
                <a:t>Todays session</a:t>
              </a:r>
            </a:p>
          </p:txBody>
        </p:sp>
      </p:grpSp>
      <p:sp>
        <p:nvSpPr>
          <p:cNvPr id="38" name="Flowchart: Alternate Process 37">
            <a:extLst>
              <a:ext uri="{FF2B5EF4-FFF2-40B4-BE49-F238E27FC236}">
                <a16:creationId xmlns:a16="http://schemas.microsoft.com/office/drawing/2014/main" id="{FF799B38-7519-C478-E9A3-70ABB4943E7E}"/>
              </a:ext>
            </a:extLst>
          </p:cNvPr>
          <p:cNvSpPr/>
          <p:nvPr/>
        </p:nvSpPr>
        <p:spPr>
          <a:xfrm>
            <a:off x="2368283" y="1374084"/>
            <a:ext cx="8037018" cy="1429889"/>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800" dirty="0">
                <a:solidFill>
                  <a:schemeClr val="bg1"/>
                </a:solidFill>
                <a:latin typeface="Aptos SemiBold" panose="020B0004020202020204" pitchFamily="34" charset="0"/>
              </a:rPr>
              <a:t>Reality Capture - </a:t>
            </a:r>
            <a:r>
              <a:rPr kumimoji="0" lang="en-GB" sz="2800" i="0" u="none" strike="noStrike" kern="1200" cap="none" spc="0" normalizeH="0" baseline="0" noProof="0" dirty="0">
                <a:ln>
                  <a:noFill/>
                </a:ln>
                <a:solidFill>
                  <a:schemeClr val="bg1"/>
                </a:solidFill>
                <a:uLnTx/>
                <a:uFillTx/>
                <a:latin typeface="Aptos SemiBold" panose="020B0004020202020204" pitchFamily="34" charset="0"/>
              </a:rPr>
              <a:t>Digitizing The Asset: </a:t>
            </a:r>
          </a:p>
          <a:p>
            <a:pPr lvl="0" algn="ctr"/>
            <a:r>
              <a:rPr kumimoji="0" lang="en-GB" sz="2800" i="0" u="none" strike="noStrike" kern="1200" cap="none" spc="0" normalizeH="0" baseline="0" noProof="0" dirty="0">
                <a:ln>
                  <a:noFill/>
                </a:ln>
                <a:solidFill>
                  <a:schemeClr val="bg1"/>
                </a:solidFill>
                <a:uLnTx/>
                <a:uFillTx/>
                <a:latin typeface="Aptos SemiBold" panose="020B0004020202020204" pitchFamily="34" charset="0"/>
              </a:rPr>
              <a:t>A New Era In Site Intelligence from engineering to operations and abandonment </a:t>
            </a:r>
          </a:p>
        </p:txBody>
      </p:sp>
      <p:grpSp>
        <p:nvGrpSpPr>
          <p:cNvPr id="39" name="Group 38">
            <a:extLst>
              <a:ext uri="{FF2B5EF4-FFF2-40B4-BE49-F238E27FC236}">
                <a16:creationId xmlns:a16="http://schemas.microsoft.com/office/drawing/2014/main" id="{2307C77C-3AA7-A885-AC35-862A30F892C0}"/>
              </a:ext>
            </a:extLst>
          </p:cNvPr>
          <p:cNvGrpSpPr/>
          <p:nvPr/>
        </p:nvGrpSpPr>
        <p:grpSpPr>
          <a:xfrm>
            <a:off x="0" y="0"/>
            <a:ext cx="12192000" cy="914400"/>
            <a:chOff x="0" y="0"/>
            <a:chExt cx="12192000" cy="914400"/>
          </a:xfrm>
        </p:grpSpPr>
        <p:sp>
          <p:nvSpPr>
            <p:cNvPr id="40" name="Rectangle 39">
              <a:extLst>
                <a:ext uri="{FF2B5EF4-FFF2-40B4-BE49-F238E27FC236}">
                  <a16:creationId xmlns:a16="http://schemas.microsoft.com/office/drawing/2014/main" id="{36F4E283-2872-AD5C-8257-57D3F68DE07B}"/>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a:extLst>
                <a:ext uri="{FF2B5EF4-FFF2-40B4-BE49-F238E27FC236}">
                  <a16:creationId xmlns:a16="http://schemas.microsoft.com/office/drawing/2014/main" id="{943A3A06-F021-C3F7-393C-C45C7B4641DD}"/>
                </a:ext>
              </a:extLst>
            </p:cNvPr>
            <p:cNvPicPr>
              <a:picLocks noChangeAspect="1"/>
            </p:cNvPicPr>
            <p:nvPr/>
          </p:nvPicPr>
          <p:blipFill>
            <a:blip r:embed="rId5"/>
            <a:stretch>
              <a:fillRect/>
            </a:stretch>
          </p:blipFill>
          <p:spPr>
            <a:xfrm>
              <a:off x="11187927" y="135801"/>
              <a:ext cx="626315" cy="642797"/>
            </a:xfrm>
            <a:prstGeom prst="rect">
              <a:avLst/>
            </a:prstGeom>
          </p:spPr>
        </p:pic>
        <p:sp>
          <p:nvSpPr>
            <p:cNvPr id="42" name="TextBox 41">
              <a:extLst>
                <a:ext uri="{FF2B5EF4-FFF2-40B4-BE49-F238E27FC236}">
                  <a16:creationId xmlns:a16="http://schemas.microsoft.com/office/drawing/2014/main" id="{C0CBD0C0-CCDD-0E3D-A456-F7FFE9F9E932}"/>
                </a:ext>
              </a:extLst>
            </p:cNvPr>
            <p:cNvSpPr txBox="1"/>
            <p:nvPr/>
          </p:nvSpPr>
          <p:spPr>
            <a:xfrm>
              <a:off x="157018" y="118984"/>
              <a:ext cx="5369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Todays session</a:t>
              </a:r>
            </a:p>
          </p:txBody>
        </p:sp>
      </p:grpSp>
    </p:spTree>
    <p:extLst>
      <p:ext uri="{BB962C8B-B14F-4D97-AF65-F5344CB8AC3E}">
        <p14:creationId xmlns:p14="http://schemas.microsoft.com/office/powerpoint/2010/main" val="261814633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D01C-7937-A316-BAD2-9110BE1E255D}"/>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A6017FB0-D5D5-3816-4522-3601E187CE81}"/>
              </a:ext>
            </a:extLst>
          </p:cNvPr>
          <p:cNvGrpSpPr/>
          <p:nvPr/>
        </p:nvGrpSpPr>
        <p:grpSpPr>
          <a:xfrm>
            <a:off x="2139146" y="1099768"/>
            <a:ext cx="4788688" cy="1518173"/>
            <a:chOff x="2378934" y="961136"/>
            <a:chExt cx="4781887" cy="1751880"/>
          </a:xfrm>
        </p:grpSpPr>
        <p:sp>
          <p:nvSpPr>
            <p:cNvPr id="5" name="Arrow: Chevron 4">
              <a:extLst>
                <a:ext uri="{FF2B5EF4-FFF2-40B4-BE49-F238E27FC236}">
                  <a16:creationId xmlns:a16="http://schemas.microsoft.com/office/drawing/2014/main" id="{06BE8EEB-1252-9DDD-17CF-5FB9B82381DB}"/>
                </a:ext>
              </a:extLst>
            </p:cNvPr>
            <p:cNvSpPr/>
            <p:nvPr/>
          </p:nvSpPr>
          <p:spPr>
            <a:xfrm rot="5400000">
              <a:off x="2665312" y="674758"/>
              <a:ext cx="1167920" cy="1740676"/>
            </a:xfrm>
            <a:prstGeom prst="chevron">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Chevron 5">
              <a:extLst>
                <a:ext uri="{FF2B5EF4-FFF2-40B4-BE49-F238E27FC236}">
                  <a16:creationId xmlns:a16="http://schemas.microsoft.com/office/drawing/2014/main" id="{4AB7DE28-88B3-AC89-9F14-9E8BA98FE753}"/>
                </a:ext>
              </a:extLst>
            </p:cNvPr>
            <p:cNvSpPr/>
            <p:nvPr/>
          </p:nvSpPr>
          <p:spPr>
            <a:xfrm rot="5400000">
              <a:off x="2665312" y="1258718"/>
              <a:ext cx="1167920" cy="1740676"/>
            </a:xfrm>
            <a:prstGeom prst="chevron">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Box 18">
              <a:extLst>
                <a:ext uri="{FF2B5EF4-FFF2-40B4-BE49-F238E27FC236}">
                  <a16:creationId xmlns:a16="http://schemas.microsoft.com/office/drawing/2014/main" id="{71500DF5-D588-8812-8FD6-57229514C779}"/>
                </a:ext>
              </a:extLst>
            </p:cNvPr>
            <p:cNvSpPr txBox="1"/>
            <p:nvPr/>
          </p:nvSpPr>
          <p:spPr>
            <a:xfrm>
              <a:off x="2661887" y="1512134"/>
              <a:ext cx="1205091" cy="426187"/>
            </a:xfrm>
            <a:prstGeom prst="rect">
              <a:avLst/>
            </a:prstGeom>
            <a:noFill/>
          </p:spPr>
          <p:txBody>
            <a:bodyPr wrap="none" rtlCol="0">
              <a:spAutoFit/>
            </a:bodyPr>
            <a:lstStyle/>
            <a:p>
              <a:r>
                <a:rPr lang="en-GB" dirty="0">
                  <a:solidFill>
                    <a:schemeClr val="bg1"/>
                  </a:solidFill>
                  <a:latin typeface="Aptos SemiBold" panose="020B0004020202020204" pitchFamily="34" charset="0"/>
                </a:rPr>
                <a:t>APPRIASE</a:t>
              </a:r>
            </a:p>
          </p:txBody>
        </p:sp>
        <p:sp>
          <p:nvSpPr>
            <p:cNvPr id="21" name="TextBox 20">
              <a:extLst>
                <a:ext uri="{FF2B5EF4-FFF2-40B4-BE49-F238E27FC236}">
                  <a16:creationId xmlns:a16="http://schemas.microsoft.com/office/drawing/2014/main" id="{D8B09091-ABD1-98E1-42C5-351FF16B0FFE}"/>
                </a:ext>
              </a:extLst>
            </p:cNvPr>
            <p:cNvSpPr txBox="1"/>
            <p:nvPr/>
          </p:nvSpPr>
          <p:spPr>
            <a:xfrm>
              <a:off x="2782561" y="2119759"/>
              <a:ext cx="964086" cy="426187"/>
            </a:xfrm>
            <a:prstGeom prst="rect">
              <a:avLst/>
            </a:prstGeom>
            <a:noFill/>
          </p:spPr>
          <p:txBody>
            <a:bodyPr wrap="none" rtlCol="0">
              <a:spAutoFit/>
            </a:bodyPr>
            <a:lstStyle/>
            <a:p>
              <a:r>
                <a:rPr lang="en-GB" dirty="0">
                  <a:solidFill>
                    <a:schemeClr val="bg1"/>
                  </a:solidFill>
                  <a:latin typeface="Aptos SemiBold" panose="020B0004020202020204" pitchFamily="34" charset="0"/>
                </a:rPr>
                <a:t>SELECT</a:t>
              </a:r>
            </a:p>
          </p:txBody>
        </p:sp>
        <p:sp>
          <p:nvSpPr>
            <p:cNvPr id="29" name="Rectangle 28">
              <a:extLst>
                <a:ext uri="{FF2B5EF4-FFF2-40B4-BE49-F238E27FC236}">
                  <a16:creationId xmlns:a16="http://schemas.microsoft.com/office/drawing/2014/main" id="{780EA98A-E342-2962-43D6-01C843E25D6D}"/>
                </a:ext>
              </a:extLst>
            </p:cNvPr>
            <p:cNvSpPr/>
            <p:nvPr/>
          </p:nvSpPr>
          <p:spPr>
            <a:xfrm>
              <a:off x="4119598" y="966266"/>
              <a:ext cx="3041223" cy="1170042"/>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A8661FA9-C5B2-B016-E413-525EA70257E9}"/>
                </a:ext>
              </a:extLst>
            </p:cNvPr>
            <p:cNvSpPr txBox="1"/>
            <p:nvPr/>
          </p:nvSpPr>
          <p:spPr>
            <a:xfrm>
              <a:off x="4193702" y="1094610"/>
              <a:ext cx="2688994" cy="1065467"/>
            </a:xfrm>
            <a:prstGeom prst="rect">
              <a:avLst/>
            </a:prstGeom>
            <a:noFill/>
          </p:spPr>
          <p:txBody>
            <a:bodyPr wrap="square" rtlCol="0">
              <a:spAutoFit/>
            </a:bodyPr>
            <a:lstStyle/>
            <a:p>
              <a:pPr algn="ctr"/>
              <a:r>
                <a:rPr lang="en-GB" dirty="0">
                  <a:solidFill>
                    <a:srgbClr val="002060"/>
                  </a:solidFill>
                  <a:latin typeface="Aptos SemiBold" panose="020B0004020202020204" pitchFamily="34" charset="0"/>
                </a:rPr>
                <a:t>Field Development</a:t>
              </a:r>
            </a:p>
            <a:p>
              <a:pPr algn="ctr"/>
              <a:r>
                <a:rPr lang="en-GB" dirty="0">
                  <a:solidFill>
                    <a:srgbClr val="002060"/>
                  </a:solidFill>
                  <a:latin typeface="Aptos SemiBold" panose="020B0004020202020204" pitchFamily="34" charset="0"/>
                </a:rPr>
                <a:t>Technology Assessment</a:t>
              </a:r>
            </a:p>
            <a:p>
              <a:pPr algn="ctr"/>
              <a:r>
                <a:rPr lang="en-GB" dirty="0">
                  <a:solidFill>
                    <a:srgbClr val="002060"/>
                  </a:solidFill>
                  <a:latin typeface="Aptos SemiBold" panose="020B0004020202020204" pitchFamily="34" charset="0"/>
                </a:rPr>
                <a:t>Pre-FEED</a:t>
              </a:r>
            </a:p>
          </p:txBody>
        </p:sp>
      </p:grpSp>
      <p:grpSp>
        <p:nvGrpSpPr>
          <p:cNvPr id="34" name="Group 33">
            <a:extLst>
              <a:ext uri="{FF2B5EF4-FFF2-40B4-BE49-F238E27FC236}">
                <a16:creationId xmlns:a16="http://schemas.microsoft.com/office/drawing/2014/main" id="{09B280E2-EB10-E45A-E88F-2EDD54C6B4E2}"/>
              </a:ext>
            </a:extLst>
          </p:cNvPr>
          <p:cNvGrpSpPr/>
          <p:nvPr/>
        </p:nvGrpSpPr>
        <p:grpSpPr>
          <a:xfrm>
            <a:off x="2139143" y="2283249"/>
            <a:ext cx="4788691" cy="1484492"/>
            <a:chOff x="2378931" y="2326801"/>
            <a:chExt cx="4781890" cy="1713014"/>
          </a:xfrm>
        </p:grpSpPr>
        <p:sp>
          <p:nvSpPr>
            <p:cNvPr id="10" name="Arrow: Chevron 9">
              <a:extLst>
                <a:ext uri="{FF2B5EF4-FFF2-40B4-BE49-F238E27FC236}">
                  <a16:creationId xmlns:a16="http://schemas.microsoft.com/office/drawing/2014/main" id="{5BDD7CB1-5865-FAD1-8078-064D2C8EA14D}"/>
                </a:ext>
              </a:extLst>
            </p:cNvPr>
            <p:cNvSpPr/>
            <p:nvPr/>
          </p:nvSpPr>
          <p:spPr>
            <a:xfrm rot="5400000">
              <a:off x="2395073" y="2315282"/>
              <a:ext cx="1708391" cy="1740676"/>
            </a:xfrm>
            <a:prstGeom prst="chevron">
              <a:avLst>
                <a:gd name="adj" fmla="val 33858"/>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4" name="TextBox 13">
              <a:extLst>
                <a:ext uri="{FF2B5EF4-FFF2-40B4-BE49-F238E27FC236}">
                  <a16:creationId xmlns:a16="http://schemas.microsoft.com/office/drawing/2014/main" id="{D8367087-AE11-674B-98BF-CDF7654E68A6}"/>
                </a:ext>
              </a:extLst>
            </p:cNvPr>
            <p:cNvSpPr txBox="1"/>
            <p:nvPr/>
          </p:nvSpPr>
          <p:spPr>
            <a:xfrm>
              <a:off x="2787434" y="3148973"/>
              <a:ext cx="954354" cy="426187"/>
            </a:xfrm>
            <a:prstGeom prst="rect">
              <a:avLst/>
            </a:prstGeom>
            <a:noFill/>
          </p:spPr>
          <p:txBody>
            <a:bodyPr wrap="none" rtlCol="0">
              <a:spAutoFit/>
            </a:bodyPr>
            <a:lstStyle/>
            <a:p>
              <a:r>
                <a:rPr lang="en-GB" dirty="0">
                  <a:solidFill>
                    <a:schemeClr val="bg1"/>
                  </a:solidFill>
                  <a:latin typeface="Aptos SemiBold" panose="020B0004020202020204" pitchFamily="34" charset="0"/>
                </a:rPr>
                <a:t>DEFINE</a:t>
              </a:r>
            </a:p>
          </p:txBody>
        </p:sp>
        <p:sp>
          <p:nvSpPr>
            <p:cNvPr id="27" name="Rectangle 26">
              <a:extLst>
                <a:ext uri="{FF2B5EF4-FFF2-40B4-BE49-F238E27FC236}">
                  <a16:creationId xmlns:a16="http://schemas.microsoft.com/office/drawing/2014/main" id="{3D567B6A-C206-ED14-9973-6F16EB27B5E8}"/>
                </a:ext>
              </a:extLst>
            </p:cNvPr>
            <p:cNvSpPr/>
            <p:nvPr/>
          </p:nvSpPr>
          <p:spPr>
            <a:xfrm>
              <a:off x="4119599" y="2326801"/>
              <a:ext cx="3041222" cy="1152127"/>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9C507D8F-BD2E-7866-F87A-B86F64C7F434}"/>
                </a:ext>
              </a:extLst>
            </p:cNvPr>
            <p:cNvSpPr txBox="1"/>
            <p:nvPr/>
          </p:nvSpPr>
          <p:spPr>
            <a:xfrm>
              <a:off x="4261360" y="2452088"/>
              <a:ext cx="2667963" cy="1065467"/>
            </a:xfrm>
            <a:prstGeom prst="rect">
              <a:avLst/>
            </a:prstGeom>
            <a:noFill/>
          </p:spPr>
          <p:txBody>
            <a:bodyPr wrap="none" rtlCol="0">
              <a:spAutoFit/>
            </a:bodyPr>
            <a:lstStyle/>
            <a:p>
              <a:pPr algn="ctr"/>
              <a:r>
                <a:rPr lang="en-GB" dirty="0">
                  <a:solidFill>
                    <a:srgbClr val="002060"/>
                  </a:solidFill>
                  <a:latin typeface="Aptos SemiBold" panose="020B0004020202020204" pitchFamily="34" charset="0"/>
                </a:rPr>
                <a:t>FEED</a:t>
              </a:r>
            </a:p>
            <a:p>
              <a:pPr algn="ctr"/>
              <a:r>
                <a:rPr lang="en-GB" dirty="0">
                  <a:solidFill>
                    <a:srgbClr val="002060"/>
                  </a:solidFill>
                  <a:latin typeface="Aptos SemiBold" panose="020B0004020202020204" pitchFamily="34" charset="0"/>
                </a:rPr>
                <a:t>Detailed cost estimating</a:t>
              </a:r>
            </a:p>
            <a:p>
              <a:pPr algn="ctr"/>
              <a:r>
                <a:rPr lang="en-GB" dirty="0">
                  <a:solidFill>
                    <a:srgbClr val="002060"/>
                  </a:solidFill>
                  <a:latin typeface="Aptos SemiBold" panose="020B0004020202020204" pitchFamily="34" charset="0"/>
                </a:rPr>
                <a:t>Execution planning</a:t>
              </a:r>
            </a:p>
          </p:txBody>
        </p:sp>
      </p:grpSp>
      <p:grpSp>
        <p:nvGrpSpPr>
          <p:cNvPr id="40" name="Group 39">
            <a:extLst>
              <a:ext uri="{FF2B5EF4-FFF2-40B4-BE49-F238E27FC236}">
                <a16:creationId xmlns:a16="http://schemas.microsoft.com/office/drawing/2014/main" id="{7B2F8AA2-0165-1C95-7F17-0F85C617D645}"/>
              </a:ext>
            </a:extLst>
          </p:cNvPr>
          <p:cNvGrpSpPr/>
          <p:nvPr/>
        </p:nvGrpSpPr>
        <p:grpSpPr>
          <a:xfrm>
            <a:off x="6927834" y="2283225"/>
            <a:ext cx="3936323" cy="998429"/>
            <a:chOff x="7160821" y="2326774"/>
            <a:chExt cx="3930732" cy="1152127"/>
          </a:xfrm>
        </p:grpSpPr>
        <p:sp>
          <p:nvSpPr>
            <p:cNvPr id="22" name="Rectangle 21">
              <a:extLst>
                <a:ext uri="{FF2B5EF4-FFF2-40B4-BE49-F238E27FC236}">
                  <a16:creationId xmlns:a16="http://schemas.microsoft.com/office/drawing/2014/main" id="{90E95B32-155C-3F34-6E40-FFDDACE8B476}"/>
                </a:ext>
              </a:extLst>
            </p:cNvPr>
            <p:cNvSpPr/>
            <p:nvPr/>
          </p:nvSpPr>
          <p:spPr>
            <a:xfrm>
              <a:off x="7160821" y="2326774"/>
              <a:ext cx="3930732" cy="1152127"/>
            </a:xfrm>
            <a:prstGeom prst="rect">
              <a:avLst/>
            </a:prstGeom>
            <a:solidFill>
              <a:schemeClr val="bg1">
                <a:lumMod val="95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1FA47C04-6126-755B-4BF9-D687F37784E7}"/>
                </a:ext>
              </a:extLst>
            </p:cNvPr>
            <p:cNvSpPr txBox="1"/>
            <p:nvPr/>
          </p:nvSpPr>
          <p:spPr>
            <a:xfrm>
              <a:off x="7390423" y="2452090"/>
              <a:ext cx="3471528" cy="923330"/>
            </a:xfrm>
            <a:prstGeom prst="rect">
              <a:avLst/>
            </a:prstGeom>
            <a:noFill/>
          </p:spPr>
          <p:txBody>
            <a:bodyPr wrap="none" rtlCol="0">
              <a:spAutoFit/>
            </a:bodyPr>
            <a:lstStyle/>
            <a:p>
              <a:pPr algn="ctr"/>
              <a:r>
                <a:rPr lang="en-GB" dirty="0">
                  <a:solidFill>
                    <a:srgbClr val="00B0F0"/>
                  </a:solidFill>
                  <a:latin typeface="Aptos SemiBold" panose="020B0004020202020204" pitchFamily="34" charset="0"/>
                </a:rPr>
                <a:t>As-Is / As-Built Reality</a:t>
              </a:r>
            </a:p>
            <a:p>
              <a:pPr algn="ctr"/>
              <a:r>
                <a:rPr lang="en-GB" dirty="0">
                  <a:solidFill>
                    <a:srgbClr val="00B0F0"/>
                  </a:solidFill>
                  <a:latin typeface="Aptos SemiBold" panose="020B0004020202020204" pitchFamily="34" charset="0"/>
                </a:rPr>
                <a:t>Quantifiable Site Data</a:t>
              </a:r>
            </a:p>
            <a:p>
              <a:pPr algn="ctr"/>
              <a:r>
                <a:rPr lang="en-GB" dirty="0">
                  <a:solidFill>
                    <a:srgbClr val="00B0F0"/>
                  </a:solidFill>
                  <a:latin typeface="Aptos SemiBold" panose="020B0004020202020204" pitchFamily="34" charset="0"/>
                </a:rPr>
                <a:t>Satellite View to mm Resolution </a:t>
              </a:r>
            </a:p>
          </p:txBody>
        </p:sp>
      </p:grpSp>
      <p:grpSp>
        <p:nvGrpSpPr>
          <p:cNvPr id="38" name="Group 37">
            <a:extLst>
              <a:ext uri="{FF2B5EF4-FFF2-40B4-BE49-F238E27FC236}">
                <a16:creationId xmlns:a16="http://schemas.microsoft.com/office/drawing/2014/main" id="{1CC92BBC-62B2-FF8D-EA07-D7AA02EF7200}"/>
              </a:ext>
            </a:extLst>
          </p:cNvPr>
          <p:cNvGrpSpPr/>
          <p:nvPr/>
        </p:nvGrpSpPr>
        <p:grpSpPr>
          <a:xfrm>
            <a:off x="2139143" y="3433048"/>
            <a:ext cx="4788692" cy="1480488"/>
            <a:chOff x="2378931" y="3653600"/>
            <a:chExt cx="4781891" cy="1708393"/>
          </a:xfrm>
        </p:grpSpPr>
        <p:sp>
          <p:nvSpPr>
            <p:cNvPr id="11" name="Arrow: Chevron 10">
              <a:extLst>
                <a:ext uri="{FF2B5EF4-FFF2-40B4-BE49-F238E27FC236}">
                  <a16:creationId xmlns:a16="http://schemas.microsoft.com/office/drawing/2014/main" id="{B419B42F-35DC-6092-7413-0ED4408FEFCF}"/>
                </a:ext>
              </a:extLst>
            </p:cNvPr>
            <p:cNvSpPr/>
            <p:nvPr/>
          </p:nvSpPr>
          <p:spPr>
            <a:xfrm rot="5400000">
              <a:off x="2395073" y="3637460"/>
              <a:ext cx="1708391" cy="1740676"/>
            </a:xfrm>
            <a:prstGeom prst="chevron">
              <a:avLst>
                <a:gd name="adj" fmla="val 33858"/>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6F666554-7F7B-E570-4A0F-DF293A72A2CE}"/>
                </a:ext>
              </a:extLst>
            </p:cNvPr>
            <p:cNvSpPr txBox="1"/>
            <p:nvPr/>
          </p:nvSpPr>
          <p:spPr>
            <a:xfrm>
              <a:off x="2695582" y="4471151"/>
              <a:ext cx="1137796" cy="426187"/>
            </a:xfrm>
            <a:prstGeom prst="rect">
              <a:avLst/>
            </a:prstGeom>
            <a:noFill/>
          </p:spPr>
          <p:txBody>
            <a:bodyPr wrap="none" rtlCol="0">
              <a:spAutoFit/>
            </a:bodyPr>
            <a:lstStyle/>
            <a:p>
              <a:r>
                <a:rPr lang="en-GB" dirty="0">
                  <a:solidFill>
                    <a:schemeClr val="bg1"/>
                  </a:solidFill>
                  <a:latin typeface="Aptos SemiBold" panose="020B0004020202020204" pitchFamily="34" charset="0"/>
                </a:rPr>
                <a:t>EXECUTE</a:t>
              </a:r>
            </a:p>
          </p:txBody>
        </p:sp>
        <p:sp>
          <p:nvSpPr>
            <p:cNvPr id="28" name="Rectangle 27">
              <a:extLst>
                <a:ext uri="{FF2B5EF4-FFF2-40B4-BE49-F238E27FC236}">
                  <a16:creationId xmlns:a16="http://schemas.microsoft.com/office/drawing/2014/main" id="{13DCC54B-ECBB-BD9E-07C9-CE945866E6E1}"/>
                </a:ext>
              </a:extLst>
            </p:cNvPr>
            <p:cNvSpPr/>
            <p:nvPr/>
          </p:nvSpPr>
          <p:spPr>
            <a:xfrm>
              <a:off x="4119606" y="3653600"/>
              <a:ext cx="3041216" cy="1131601"/>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B2A3EC41-9DD4-E508-1339-AD877EE8ACA9}"/>
                </a:ext>
              </a:extLst>
            </p:cNvPr>
            <p:cNvSpPr txBox="1"/>
            <p:nvPr/>
          </p:nvSpPr>
          <p:spPr>
            <a:xfrm>
              <a:off x="4407555" y="3757735"/>
              <a:ext cx="2293585" cy="1065467"/>
            </a:xfrm>
            <a:prstGeom prst="rect">
              <a:avLst/>
            </a:prstGeom>
            <a:noFill/>
          </p:spPr>
          <p:txBody>
            <a:bodyPr wrap="none" rtlCol="0">
              <a:spAutoFit/>
            </a:bodyPr>
            <a:lstStyle/>
            <a:p>
              <a:pPr algn="ctr"/>
              <a:r>
                <a:rPr lang="en-GB" dirty="0">
                  <a:solidFill>
                    <a:srgbClr val="002060"/>
                  </a:solidFill>
                  <a:latin typeface="Aptos SemiBold" panose="020B0004020202020204" pitchFamily="34" charset="0"/>
                </a:rPr>
                <a:t>Detailed Engineering</a:t>
              </a:r>
            </a:p>
            <a:p>
              <a:pPr algn="ctr"/>
              <a:r>
                <a:rPr lang="en-GB" dirty="0">
                  <a:solidFill>
                    <a:srgbClr val="002060"/>
                  </a:solidFill>
                  <a:latin typeface="Aptos SemiBold" panose="020B0004020202020204" pitchFamily="34" charset="0"/>
                </a:rPr>
                <a:t>Commissioning</a:t>
              </a:r>
            </a:p>
            <a:p>
              <a:pPr algn="ctr"/>
              <a:r>
                <a:rPr lang="en-GB" dirty="0">
                  <a:solidFill>
                    <a:srgbClr val="002060"/>
                  </a:solidFill>
                  <a:latin typeface="Aptos SemiBold" panose="020B0004020202020204" pitchFamily="34" charset="0"/>
                </a:rPr>
                <a:t>Delivery</a:t>
              </a:r>
            </a:p>
          </p:txBody>
        </p:sp>
      </p:grpSp>
      <p:grpSp>
        <p:nvGrpSpPr>
          <p:cNvPr id="41" name="Group 40">
            <a:extLst>
              <a:ext uri="{FF2B5EF4-FFF2-40B4-BE49-F238E27FC236}">
                <a16:creationId xmlns:a16="http://schemas.microsoft.com/office/drawing/2014/main" id="{12A3F86E-66D1-9BCF-96A3-24222D376D85}"/>
              </a:ext>
            </a:extLst>
          </p:cNvPr>
          <p:cNvGrpSpPr/>
          <p:nvPr/>
        </p:nvGrpSpPr>
        <p:grpSpPr>
          <a:xfrm>
            <a:off x="6927834" y="3433026"/>
            <a:ext cx="3936323" cy="980665"/>
            <a:chOff x="7160821" y="3653574"/>
            <a:chExt cx="3930732" cy="1131628"/>
          </a:xfrm>
        </p:grpSpPr>
        <p:sp>
          <p:nvSpPr>
            <p:cNvPr id="23" name="Rectangle 22">
              <a:extLst>
                <a:ext uri="{FF2B5EF4-FFF2-40B4-BE49-F238E27FC236}">
                  <a16:creationId xmlns:a16="http://schemas.microsoft.com/office/drawing/2014/main" id="{C029DC44-17CA-04AE-3303-9834872E7CA3}"/>
                </a:ext>
              </a:extLst>
            </p:cNvPr>
            <p:cNvSpPr/>
            <p:nvPr/>
          </p:nvSpPr>
          <p:spPr>
            <a:xfrm>
              <a:off x="7160821" y="3653574"/>
              <a:ext cx="3930732" cy="1131628"/>
            </a:xfrm>
            <a:prstGeom prst="rect">
              <a:avLst/>
            </a:prstGeom>
            <a:solidFill>
              <a:schemeClr val="bg1">
                <a:lumMod val="95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01194457-9ED5-9143-F3C7-30E847EF6CB4}"/>
                </a:ext>
              </a:extLst>
            </p:cNvPr>
            <p:cNvSpPr txBox="1"/>
            <p:nvPr/>
          </p:nvSpPr>
          <p:spPr>
            <a:xfrm>
              <a:off x="7250770" y="3764480"/>
              <a:ext cx="3750835" cy="923330"/>
            </a:xfrm>
            <a:prstGeom prst="rect">
              <a:avLst/>
            </a:prstGeom>
            <a:noFill/>
          </p:spPr>
          <p:txBody>
            <a:bodyPr wrap="square" rtlCol="0">
              <a:spAutoFit/>
            </a:bodyPr>
            <a:lstStyle/>
            <a:p>
              <a:pPr algn="ctr"/>
              <a:r>
                <a:rPr lang="en-GB">
                  <a:solidFill>
                    <a:srgbClr val="00B0F0"/>
                  </a:solidFill>
                  <a:latin typeface="Aptos SemiBold" panose="020B0004020202020204" pitchFamily="34" charset="0"/>
                </a:rPr>
                <a:t>Progress Monitoring</a:t>
              </a:r>
            </a:p>
            <a:p>
              <a:pPr algn="ctr"/>
              <a:r>
                <a:rPr lang="en-GB">
                  <a:solidFill>
                    <a:srgbClr val="00B0F0"/>
                  </a:solidFill>
                  <a:latin typeface="Aptos SemiBold" panose="020B0004020202020204" pitchFamily="34" charset="0"/>
                </a:rPr>
                <a:t>Supply Chain Collaboration</a:t>
              </a:r>
            </a:p>
            <a:p>
              <a:pPr algn="ctr"/>
              <a:r>
                <a:rPr lang="en-GB">
                  <a:solidFill>
                    <a:srgbClr val="00B0F0"/>
                  </a:solidFill>
                  <a:latin typeface="Aptos SemiBold" panose="020B0004020202020204" pitchFamily="34" charset="0"/>
                </a:rPr>
                <a:t>Single source of truth for all parties</a:t>
              </a:r>
            </a:p>
          </p:txBody>
        </p:sp>
      </p:grpSp>
      <p:grpSp>
        <p:nvGrpSpPr>
          <p:cNvPr id="39" name="Group 38">
            <a:extLst>
              <a:ext uri="{FF2B5EF4-FFF2-40B4-BE49-F238E27FC236}">
                <a16:creationId xmlns:a16="http://schemas.microsoft.com/office/drawing/2014/main" id="{F2B35397-0529-C792-9239-A60916E22B16}"/>
              </a:ext>
            </a:extLst>
          </p:cNvPr>
          <p:cNvGrpSpPr/>
          <p:nvPr/>
        </p:nvGrpSpPr>
        <p:grpSpPr>
          <a:xfrm>
            <a:off x="2139142" y="4578843"/>
            <a:ext cx="4788692" cy="1480486"/>
            <a:chOff x="2378930" y="4975778"/>
            <a:chExt cx="4781891" cy="1708391"/>
          </a:xfrm>
        </p:grpSpPr>
        <p:sp>
          <p:nvSpPr>
            <p:cNvPr id="13" name="Arrow: Chevron 12">
              <a:extLst>
                <a:ext uri="{FF2B5EF4-FFF2-40B4-BE49-F238E27FC236}">
                  <a16:creationId xmlns:a16="http://schemas.microsoft.com/office/drawing/2014/main" id="{BD16CFB1-C45D-BADA-A69F-B3972C36A6BD}"/>
                </a:ext>
              </a:extLst>
            </p:cNvPr>
            <p:cNvSpPr/>
            <p:nvPr/>
          </p:nvSpPr>
          <p:spPr>
            <a:xfrm rot="5400000">
              <a:off x="2395072" y="4959636"/>
              <a:ext cx="1708391" cy="1740676"/>
            </a:xfrm>
            <a:prstGeom prst="chevron">
              <a:avLst>
                <a:gd name="adj" fmla="val 33858"/>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7AECF42F-17FE-56F2-4041-1EB5007DF4EF}"/>
                </a:ext>
              </a:extLst>
            </p:cNvPr>
            <p:cNvSpPr txBox="1"/>
            <p:nvPr/>
          </p:nvSpPr>
          <p:spPr>
            <a:xfrm>
              <a:off x="2725206" y="5708233"/>
              <a:ext cx="1078633" cy="426187"/>
            </a:xfrm>
            <a:prstGeom prst="rect">
              <a:avLst/>
            </a:prstGeom>
            <a:noFill/>
          </p:spPr>
          <p:txBody>
            <a:bodyPr wrap="none" rtlCol="0">
              <a:spAutoFit/>
            </a:bodyPr>
            <a:lstStyle/>
            <a:p>
              <a:r>
                <a:rPr lang="en-GB" dirty="0">
                  <a:solidFill>
                    <a:schemeClr val="bg1"/>
                  </a:solidFill>
                  <a:latin typeface="Aptos SemiBold" panose="020B0004020202020204" pitchFamily="34" charset="0"/>
                </a:rPr>
                <a:t>SUSTAIN</a:t>
              </a:r>
            </a:p>
          </p:txBody>
        </p:sp>
        <p:sp>
          <p:nvSpPr>
            <p:cNvPr id="25" name="Rectangle 24">
              <a:extLst>
                <a:ext uri="{FF2B5EF4-FFF2-40B4-BE49-F238E27FC236}">
                  <a16:creationId xmlns:a16="http://schemas.microsoft.com/office/drawing/2014/main" id="{D121C961-441A-3633-1450-5F8531DA3D6C}"/>
                </a:ext>
              </a:extLst>
            </p:cNvPr>
            <p:cNvSpPr/>
            <p:nvPr/>
          </p:nvSpPr>
          <p:spPr>
            <a:xfrm>
              <a:off x="4119606" y="4981030"/>
              <a:ext cx="3041215" cy="114308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528CE222-3298-9F96-5E9A-123B2F9F0B99}"/>
                </a:ext>
              </a:extLst>
            </p:cNvPr>
            <p:cNvSpPr txBox="1"/>
            <p:nvPr/>
          </p:nvSpPr>
          <p:spPr>
            <a:xfrm>
              <a:off x="4459265" y="5090905"/>
              <a:ext cx="2421707" cy="1065467"/>
            </a:xfrm>
            <a:prstGeom prst="rect">
              <a:avLst/>
            </a:prstGeom>
            <a:noFill/>
          </p:spPr>
          <p:txBody>
            <a:bodyPr wrap="none" rtlCol="0">
              <a:spAutoFit/>
            </a:bodyPr>
            <a:lstStyle/>
            <a:p>
              <a:pPr algn="ctr"/>
              <a:r>
                <a:rPr lang="en-GB" dirty="0">
                  <a:solidFill>
                    <a:srgbClr val="002060"/>
                  </a:solidFill>
                  <a:latin typeface="Aptos SemiBold" panose="020B0004020202020204" pitchFamily="34" charset="0"/>
                </a:rPr>
                <a:t>Long-term Operations</a:t>
              </a:r>
            </a:p>
            <a:p>
              <a:pPr algn="ctr"/>
              <a:r>
                <a:rPr lang="en-GB" dirty="0">
                  <a:solidFill>
                    <a:srgbClr val="002060"/>
                  </a:solidFill>
                  <a:latin typeface="Aptos SemiBold" panose="020B0004020202020204" pitchFamily="34" charset="0"/>
                </a:rPr>
                <a:t>Safe, Reliable</a:t>
              </a:r>
            </a:p>
            <a:p>
              <a:pPr algn="ctr"/>
              <a:r>
                <a:rPr lang="en-GB" dirty="0">
                  <a:solidFill>
                    <a:srgbClr val="002060"/>
                  </a:solidFill>
                  <a:latin typeface="Aptos SemiBold" panose="020B0004020202020204" pitchFamily="34" charset="0"/>
                </a:rPr>
                <a:t>Profitable, Auditable</a:t>
              </a:r>
            </a:p>
          </p:txBody>
        </p:sp>
      </p:grpSp>
      <p:grpSp>
        <p:nvGrpSpPr>
          <p:cNvPr id="42" name="Group 41">
            <a:extLst>
              <a:ext uri="{FF2B5EF4-FFF2-40B4-BE49-F238E27FC236}">
                <a16:creationId xmlns:a16="http://schemas.microsoft.com/office/drawing/2014/main" id="{90C62D0C-E56F-F2CE-95CF-C11620F7D912}"/>
              </a:ext>
            </a:extLst>
          </p:cNvPr>
          <p:cNvGrpSpPr/>
          <p:nvPr/>
        </p:nvGrpSpPr>
        <p:grpSpPr>
          <a:xfrm>
            <a:off x="6927834" y="4583395"/>
            <a:ext cx="3936323" cy="998430"/>
            <a:chOff x="7160821" y="4981031"/>
            <a:chExt cx="3930732" cy="1152128"/>
          </a:xfrm>
        </p:grpSpPr>
        <p:sp>
          <p:nvSpPr>
            <p:cNvPr id="24" name="Rectangle 23">
              <a:extLst>
                <a:ext uri="{FF2B5EF4-FFF2-40B4-BE49-F238E27FC236}">
                  <a16:creationId xmlns:a16="http://schemas.microsoft.com/office/drawing/2014/main" id="{C61314D7-C99D-95C7-24A7-C70BBF80D882}"/>
                </a:ext>
              </a:extLst>
            </p:cNvPr>
            <p:cNvSpPr/>
            <p:nvPr/>
          </p:nvSpPr>
          <p:spPr>
            <a:xfrm>
              <a:off x="7160821" y="4981031"/>
              <a:ext cx="3930732" cy="1152128"/>
            </a:xfrm>
            <a:prstGeom prst="rect">
              <a:avLst/>
            </a:prstGeom>
            <a:solidFill>
              <a:schemeClr val="bg1">
                <a:lumMod val="95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7C3F4D6B-8B81-CA51-B419-0877E5EED313}"/>
                </a:ext>
              </a:extLst>
            </p:cNvPr>
            <p:cNvSpPr txBox="1"/>
            <p:nvPr/>
          </p:nvSpPr>
          <p:spPr>
            <a:xfrm>
              <a:off x="7388949" y="5069185"/>
              <a:ext cx="3474477" cy="923330"/>
            </a:xfrm>
            <a:prstGeom prst="rect">
              <a:avLst/>
            </a:prstGeom>
            <a:noFill/>
          </p:spPr>
          <p:txBody>
            <a:bodyPr wrap="none" rtlCol="0">
              <a:spAutoFit/>
            </a:bodyPr>
            <a:lstStyle/>
            <a:p>
              <a:pPr algn="ctr"/>
              <a:r>
                <a:rPr lang="en-GB" dirty="0">
                  <a:solidFill>
                    <a:srgbClr val="00B0F0"/>
                  </a:solidFill>
                  <a:latin typeface="Aptos SemiBold" panose="020B0004020202020204" pitchFamily="34" charset="0"/>
                </a:rPr>
                <a:t>Re-utilisation of Data</a:t>
              </a:r>
            </a:p>
            <a:p>
              <a:pPr algn="ctr"/>
              <a:r>
                <a:rPr lang="en-GB" dirty="0">
                  <a:solidFill>
                    <a:srgbClr val="00B0F0"/>
                  </a:solidFill>
                  <a:latin typeface="Aptos SemiBold" panose="020B0004020202020204" pitchFamily="34" charset="0"/>
                </a:rPr>
                <a:t>Quantifiable and Contextual</a:t>
              </a:r>
            </a:p>
            <a:p>
              <a:pPr algn="ctr"/>
              <a:r>
                <a:rPr lang="en-GB" dirty="0">
                  <a:solidFill>
                    <a:srgbClr val="00B0F0"/>
                  </a:solidFill>
                  <a:latin typeface="Aptos SemiBold" panose="020B0004020202020204" pitchFamily="34" charset="0"/>
                </a:rPr>
                <a:t>Integrated with AMS, CMMS,ERP</a:t>
              </a:r>
            </a:p>
          </p:txBody>
        </p:sp>
      </p:grpSp>
      <p:pic>
        <p:nvPicPr>
          <p:cNvPr id="43" name="Picture 42">
            <a:extLst>
              <a:ext uri="{FF2B5EF4-FFF2-40B4-BE49-F238E27FC236}">
                <a16:creationId xmlns:a16="http://schemas.microsoft.com/office/drawing/2014/main" id="{3723ACF8-0D16-22EF-0502-9BBC5DAD2C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9704" y="1797596"/>
            <a:ext cx="1229985" cy="329853"/>
          </a:xfrm>
          <a:prstGeom prst="rect">
            <a:avLst/>
          </a:prstGeom>
        </p:spPr>
      </p:pic>
      <p:grpSp>
        <p:nvGrpSpPr>
          <p:cNvPr id="8" name="Group 7">
            <a:extLst>
              <a:ext uri="{FF2B5EF4-FFF2-40B4-BE49-F238E27FC236}">
                <a16:creationId xmlns:a16="http://schemas.microsoft.com/office/drawing/2014/main" id="{75D953EA-C0C3-0E2A-4F3B-DDC904CCA631}"/>
              </a:ext>
            </a:extLst>
          </p:cNvPr>
          <p:cNvGrpSpPr/>
          <p:nvPr/>
        </p:nvGrpSpPr>
        <p:grpSpPr>
          <a:xfrm>
            <a:off x="0" y="0"/>
            <a:ext cx="12192000" cy="914400"/>
            <a:chOff x="0" y="0"/>
            <a:chExt cx="12192000" cy="914400"/>
          </a:xfrm>
        </p:grpSpPr>
        <p:sp>
          <p:nvSpPr>
            <p:cNvPr id="9" name="Rectangle 8">
              <a:extLst>
                <a:ext uri="{FF2B5EF4-FFF2-40B4-BE49-F238E27FC236}">
                  <a16:creationId xmlns:a16="http://schemas.microsoft.com/office/drawing/2014/main" id="{596F6161-A939-7D9E-1A32-2D2235F9F03B}"/>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09F9B4DB-B739-7EF8-33D8-95975B1A15C4}"/>
                </a:ext>
              </a:extLst>
            </p:cNvPr>
            <p:cNvPicPr>
              <a:picLocks noChangeAspect="1"/>
            </p:cNvPicPr>
            <p:nvPr/>
          </p:nvPicPr>
          <p:blipFill>
            <a:blip r:embed="rId4"/>
            <a:stretch>
              <a:fillRect/>
            </a:stretch>
          </p:blipFill>
          <p:spPr>
            <a:xfrm>
              <a:off x="11187927" y="135801"/>
              <a:ext cx="626315" cy="642797"/>
            </a:xfrm>
            <a:prstGeom prst="rect">
              <a:avLst/>
            </a:prstGeom>
          </p:spPr>
        </p:pic>
        <p:sp>
          <p:nvSpPr>
            <p:cNvPr id="16" name="TextBox 15">
              <a:extLst>
                <a:ext uri="{FF2B5EF4-FFF2-40B4-BE49-F238E27FC236}">
                  <a16:creationId xmlns:a16="http://schemas.microsoft.com/office/drawing/2014/main" id="{9CA30CD2-0DF2-D6EA-D505-8E2C8DD50B55}"/>
                </a:ext>
              </a:extLst>
            </p:cNvPr>
            <p:cNvSpPr txBox="1"/>
            <p:nvPr/>
          </p:nvSpPr>
          <p:spPr>
            <a:xfrm>
              <a:off x="157018" y="118984"/>
              <a:ext cx="5369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Project lifecycle</a:t>
              </a:r>
            </a:p>
          </p:txBody>
        </p:sp>
      </p:grpSp>
    </p:spTree>
    <p:extLst>
      <p:ext uri="{BB962C8B-B14F-4D97-AF65-F5344CB8AC3E}">
        <p14:creationId xmlns:p14="http://schemas.microsoft.com/office/powerpoint/2010/main" val="3632785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E6016-ACF8-2648-88FE-C40FCA6A703C}"/>
            </a:ext>
          </a:extLst>
        </p:cNvPr>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527966A5-6B1B-91F2-8822-FADDD720D958}"/>
              </a:ext>
            </a:extLst>
          </p:cNvPr>
          <p:cNvSpPr/>
          <p:nvPr/>
        </p:nvSpPr>
        <p:spPr>
          <a:xfrm>
            <a:off x="2496892" y="3812649"/>
            <a:ext cx="7220938" cy="652615"/>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chemeClr val="bg1"/>
                </a:solidFill>
                <a:latin typeface="Aptos SemiBold" panose="020B0004020202020204" pitchFamily="34" charset="0"/>
              </a:rPr>
              <a:t>                   Visual Twin Foundation </a:t>
            </a:r>
            <a:endParaRPr kumimoji="0" lang="en-GB" sz="2400" b="1" i="0" u="none" strike="noStrike" kern="1200" cap="none" spc="0" normalizeH="0" baseline="0" noProof="0">
              <a:ln>
                <a:noFill/>
              </a:ln>
              <a:solidFill>
                <a:schemeClr val="bg1"/>
              </a:solidFill>
              <a:uLnTx/>
              <a:uFillTx/>
              <a:latin typeface="Aptos SemiBold" panose="020B0004020202020204" pitchFamily="34" charset="0"/>
            </a:endParaRPr>
          </a:p>
        </p:txBody>
      </p:sp>
      <p:pic>
        <p:nvPicPr>
          <p:cNvPr id="8" name="Picture 7">
            <a:extLst>
              <a:ext uri="{FF2B5EF4-FFF2-40B4-BE49-F238E27FC236}">
                <a16:creationId xmlns:a16="http://schemas.microsoft.com/office/drawing/2014/main" id="{7797531C-1571-8BBA-4396-0A2CF55131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7642" y="3886004"/>
            <a:ext cx="1460344" cy="391707"/>
          </a:xfrm>
          <a:prstGeom prst="rect">
            <a:avLst/>
          </a:prstGeom>
        </p:spPr>
      </p:pic>
      <p:sp>
        <p:nvSpPr>
          <p:cNvPr id="15" name="Flowchart: Alternate Process 14">
            <a:extLst>
              <a:ext uri="{FF2B5EF4-FFF2-40B4-BE49-F238E27FC236}">
                <a16:creationId xmlns:a16="http://schemas.microsoft.com/office/drawing/2014/main" id="{534268F8-F46C-FC46-8F36-E3E3CD4516E3}"/>
              </a:ext>
            </a:extLst>
          </p:cNvPr>
          <p:cNvSpPr/>
          <p:nvPr/>
        </p:nvSpPr>
        <p:spPr>
          <a:xfrm>
            <a:off x="8097033" y="1288643"/>
            <a:ext cx="1371350"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accent5">
                    <a:lumMod val="50000"/>
                  </a:schemeClr>
                </a:solidFill>
                <a:latin typeface="Aptos SemiBold" panose="020B0004020202020204" pitchFamily="34" charset="0"/>
              </a:rPr>
              <a:t>Engineering </a:t>
            </a:r>
            <a:endPar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endParaRPr>
          </a:p>
        </p:txBody>
      </p:sp>
      <p:grpSp>
        <p:nvGrpSpPr>
          <p:cNvPr id="35" name="Group 34">
            <a:extLst>
              <a:ext uri="{FF2B5EF4-FFF2-40B4-BE49-F238E27FC236}">
                <a16:creationId xmlns:a16="http://schemas.microsoft.com/office/drawing/2014/main" id="{A3E3F2C0-A979-978E-F54F-81FDC43BEA4E}"/>
              </a:ext>
            </a:extLst>
          </p:cNvPr>
          <p:cNvGrpSpPr/>
          <p:nvPr/>
        </p:nvGrpSpPr>
        <p:grpSpPr>
          <a:xfrm>
            <a:off x="3119065" y="4750996"/>
            <a:ext cx="1781174" cy="1106038"/>
            <a:chOff x="3119065" y="5066143"/>
            <a:chExt cx="1781174" cy="1106038"/>
          </a:xfrm>
        </p:grpSpPr>
        <p:sp>
          <p:nvSpPr>
            <p:cNvPr id="31" name="Oval 30">
              <a:extLst>
                <a:ext uri="{FF2B5EF4-FFF2-40B4-BE49-F238E27FC236}">
                  <a16:creationId xmlns:a16="http://schemas.microsoft.com/office/drawing/2014/main" id="{1A60F76D-9DC3-E81E-A0D4-A37B1C7A47D7}"/>
                </a:ext>
              </a:extLst>
            </p:cNvPr>
            <p:cNvSpPr/>
            <p:nvPr/>
          </p:nvSpPr>
          <p:spPr>
            <a:xfrm>
              <a:off x="3456633" y="5066143"/>
              <a:ext cx="1106038" cy="110603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Alternate Process 8">
              <a:extLst>
                <a:ext uri="{FF2B5EF4-FFF2-40B4-BE49-F238E27FC236}">
                  <a16:creationId xmlns:a16="http://schemas.microsoft.com/office/drawing/2014/main" id="{D3F06757-A183-CEA7-46AC-6901F554813C}"/>
                </a:ext>
              </a:extLst>
            </p:cNvPr>
            <p:cNvSpPr/>
            <p:nvPr/>
          </p:nvSpPr>
          <p:spPr>
            <a:xfrm>
              <a:off x="3119065" y="5387200"/>
              <a:ext cx="1781174" cy="46392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REALITY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 AS-BUILT</a:t>
              </a:r>
              <a:endParaRPr kumimoji="0" lang="en-GB" sz="1400" b="1" i="0" u="none" strike="noStrike" kern="1200" cap="none" spc="0" normalizeH="0" baseline="0" noProof="0" dirty="0">
                <a:ln>
                  <a:noFill/>
                </a:ln>
                <a:solidFill>
                  <a:schemeClr val="bg1"/>
                </a:solidFill>
                <a:uLnTx/>
                <a:uFillTx/>
                <a:latin typeface="Aptos SemiBold" panose="020B0004020202020204" pitchFamily="34" charset="0"/>
              </a:endParaRPr>
            </a:p>
          </p:txBody>
        </p:sp>
      </p:grpSp>
      <p:grpSp>
        <p:nvGrpSpPr>
          <p:cNvPr id="36" name="Group 35">
            <a:extLst>
              <a:ext uri="{FF2B5EF4-FFF2-40B4-BE49-F238E27FC236}">
                <a16:creationId xmlns:a16="http://schemas.microsoft.com/office/drawing/2014/main" id="{6C63CABB-180B-C83A-E960-98C0569E5EB0}"/>
              </a:ext>
            </a:extLst>
          </p:cNvPr>
          <p:cNvGrpSpPr/>
          <p:nvPr/>
        </p:nvGrpSpPr>
        <p:grpSpPr>
          <a:xfrm>
            <a:off x="6887116" y="4750996"/>
            <a:ext cx="1781174" cy="1106038"/>
            <a:chOff x="6887116" y="5066143"/>
            <a:chExt cx="1781174" cy="1106038"/>
          </a:xfrm>
        </p:grpSpPr>
        <p:sp>
          <p:nvSpPr>
            <p:cNvPr id="33" name="Oval 32">
              <a:extLst>
                <a:ext uri="{FF2B5EF4-FFF2-40B4-BE49-F238E27FC236}">
                  <a16:creationId xmlns:a16="http://schemas.microsoft.com/office/drawing/2014/main" id="{2406909D-4DFD-7396-BBC5-F0B5B06EC2FE}"/>
                </a:ext>
              </a:extLst>
            </p:cNvPr>
            <p:cNvSpPr/>
            <p:nvPr/>
          </p:nvSpPr>
          <p:spPr>
            <a:xfrm>
              <a:off x="7224684" y="5066143"/>
              <a:ext cx="1106038" cy="110603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Alternate Process 9">
              <a:extLst>
                <a:ext uri="{FF2B5EF4-FFF2-40B4-BE49-F238E27FC236}">
                  <a16:creationId xmlns:a16="http://schemas.microsoft.com/office/drawing/2014/main" id="{A58EE634-E90C-BE88-867C-58439B3302DB}"/>
                </a:ext>
              </a:extLst>
            </p:cNvPr>
            <p:cNvSpPr/>
            <p:nvPr/>
          </p:nvSpPr>
          <p:spPr>
            <a:xfrm>
              <a:off x="6887116" y="5387200"/>
              <a:ext cx="1781174" cy="46392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uLnTx/>
                  <a:uFillTx/>
                  <a:latin typeface="Aptos SemiBold" panose="020B0004020202020204" pitchFamily="34" charset="0"/>
                </a:rPr>
                <a:t>3D MODEL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uLnTx/>
                  <a:uFillTx/>
                  <a:latin typeface="Aptos SemiBold" panose="020B0004020202020204" pitchFamily="34" charset="0"/>
                </a:rPr>
                <a:t>= AS-DESIGNED</a:t>
              </a:r>
            </a:p>
          </p:txBody>
        </p:sp>
      </p:grpSp>
      <p:cxnSp>
        <p:nvCxnSpPr>
          <p:cNvPr id="38" name="Straight Arrow Connector 37">
            <a:extLst>
              <a:ext uri="{FF2B5EF4-FFF2-40B4-BE49-F238E27FC236}">
                <a16:creationId xmlns:a16="http://schemas.microsoft.com/office/drawing/2014/main" id="{54E13D17-F69A-1E13-FE8C-26DDBE7C1927}"/>
              </a:ext>
            </a:extLst>
          </p:cNvPr>
          <p:cNvCxnSpPr>
            <a:cxnSpLocks/>
          </p:cNvCxnSpPr>
          <p:nvPr/>
        </p:nvCxnSpPr>
        <p:spPr>
          <a:xfrm flipH="1" flipV="1">
            <a:off x="4009292" y="4476870"/>
            <a:ext cx="360" cy="27412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CEAB8B8-4883-A87E-DB3E-8C03EA0C64D4}"/>
              </a:ext>
            </a:extLst>
          </p:cNvPr>
          <p:cNvCxnSpPr>
            <a:cxnSpLocks/>
          </p:cNvCxnSpPr>
          <p:nvPr/>
        </p:nvCxnSpPr>
        <p:spPr>
          <a:xfrm flipV="1">
            <a:off x="7777702" y="4478644"/>
            <a:ext cx="1" cy="27235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Alternate Process 39">
            <a:extLst>
              <a:ext uri="{FF2B5EF4-FFF2-40B4-BE49-F238E27FC236}">
                <a16:creationId xmlns:a16="http://schemas.microsoft.com/office/drawing/2014/main" id="{90D8C8B0-BAEA-A024-D6F6-45F87C462911}"/>
              </a:ext>
            </a:extLst>
          </p:cNvPr>
          <p:cNvSpPr/>
          <p:nvPr/>
        </p:nvSpPr>
        <p:spPr>
          <a:xfrm>
            <a:off x="3567642" y="1732044"/>
            <a:ext cx="1595356"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accent5">
                    <a:lumMod val="50000"/>
                  </a:schemeClr>
                </a:solidFill>
                <a:latin typeface="Aptos SemiBold" panose="020B0004020202020204" pitchFamily="34" charset="0"/>
              </a:rPr>
              <a:t>EPC Contractors </a:t>
            </a:r>
            <a:endPar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endParaRPr>
          </a:p>
        </p:txBody>
      </p:sp>
      <p:sp>
        <p:nvSpPr>
          <p:cNvPr id="41" name="Flowchart: Alternate Process 40">
            <a:extLst>
              <a:ext uri="{FF2B5EF4-FFF2-40B4-BE49-F238E27FC236}">
                <a16:creationId xmlns:a16="http://schemas.microsoft.com/office/drawing/2014/main" id="{8EAFFB42-CBF6-C74F-32C7-577C746087C3}"/>
              </a:ext>
            </a:extLst>
          </p:cNvPr>
          <p:cNvSpPr/>
          <p:nvPr/>
        </p:nvSpPr>
        <p:spPr>
          <a:xfrm>
            <a:off x="5725657" y="2347202"/>
            <a:ext cx="1371350"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accent5">
                    <a:lumMod val="50000"/>
                  </a:schemeClr>
                </a:solidFill>
                <a:latin typeface="Aptos SemiBold" panose="020B0004020202020204" pitchFamily="34" charset="0"/>
              </a:rPr>
              <a:t>QA/QC Teams </a:t>
            </a:r>
            <a:endPar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endParaRPr>
          </a:p>
        </p:txBody>
      </p:sp>
      <p:sp>
        <p:nvSpPr>
          <p:cNvPr id="42" name="Flowchart: Alternate Process 41">
            <a:extLst>
              <a:ext uri="{FF2B5EF4-FFF2-40B4-BE49-F238E27FC236}">
                <a16:creationId xmlns:a16="http://schemas.microsoft.com/office/drawing/2014/main" id="{29A06108-962A-C67A-6B45-9D3E290E6299}"/>
              </a:ext>
            </a:extLst>
          </p:cNvPr>
          <p:cNvSpPr/>
          <p:nvPr/>
        </p:nvSpPr>
        <p:spPr>
          <a:xfrm>
            <a:off x="3310170" y="2926328"/>
            <a:ext cx="1371350"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accent5">
                    <a:lumMod val="50000"/>
                  </a:schemeClr>
                </a:solidFill>
                <a:latin typeface="Aptos SemiBold" panose="020B0004020202020204" pitchFamily="34" charset="0"/>
              </a:rPr>
              <a:t>Operations </a:t>
            </a:r>
            <a:endPar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endParaRPr>
          </a:p>
        </p:txBody>
      </p:sp>
      <p:sp>
        <p:nvSpPr>
          <p:cNvPr id="43" name="Flowchart: Alternate Process 42">
            <a:extLst>
              <a:ext uri="{FF2B5EF4-FFF2-40B4-BE49-F238E27FC236}">
                <a16:creationId xmlns:a16="http://schemas.microsoft.com/office/drawing/2014/main" id="{0A829304-3339-DE3E-B125-DC7C6DD760AD}"/>
              </a:ext>
            </a:extLst>
          </p:cNvPr>
          <p:cNvSpPr/>
          <p:nvPr/>
        </p:nvSpPr>
        <p:spPr>
          <a:xfrm>
            <a:off x="5921090" y="1641605"/>
            <a:ext cx="1856613"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accent5">
                    <a:lumMod val="50000"/>
                  </a:schemeClr>
                </a:solidFill>
                <a:latin typeface="Aptos SemiBold" panose="020B0004020202020204" pitchFamily="34" charset="0"/>
              </a:rPr>
              <a:t>Project Management </a:t>
            </a:r>
            <a:endPar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endParaRPr>
          </a:p>
        </p:txBody>
      </p:sp>
      <p:sp>
        <p:nvSpPr>
          <p:cNvPr id="44" name="Flowchart: Alternate Process 43">
            <a:extLst>
              <a:ext uri="{FF2B5EF4-FFF2-40B4-BE49-F238E27FC236}">
                <a16:creationId xmlns:a16="http://schemas.microsoft.com/office/drawing/2014/main" id="{9AD92255-1FB9-A05E-A6F9-9198CBEC028E}"/>
              </a:ext>
            </a:extLst>
          </p:cNvPr>
          <p:cNvSpPr/>
          <p:nvPr/>
        </p:nvSpPr>
        <p:spPr>
          <a:xfrm>
            <a:off x="458333" y="1456503"/>
            <a:ext cx="1680021"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Design Validation </a:t>
            </a:r>
            <a:endParaRPr kumimoji="0" lang="en-GB" sz="1400" b="1" i="0" u="none" strike="noStrike" kern="1200" cap="none" spc="0" normalizeH="0" baseline="0" noProof="0" dirty="0">
              <a:ln>
                <a:noFill/>
              </a:ln>
              <a:solidFill>
                <a:schemeClr val="bg1"/>
              </a:solidFill>
              <a:uLnTx/>
              <a:uFillTx/>
              <a:latin typeface="Aptos SemiBold" panose="020B0004020202020204" pitchFamily="34" charset="0"/>
            </a:endParaRPr>
          </a:p>
        </p:txBody>
      </p:sp>
      <p:sp>
        <p:nvSpPr>
          <p:cNvPr id="45" name="Flowchart: Alternate Process 44">
            <a:extLst>
              <a:ext uri="{FF2B5EF4-FFF2-40B4-BE49-F238E27FC236}">
                <a16:creationId xmlns:a16="http://schemas.microsoft.com/office/drawing/2014/main" id="{13716513-D2AA-FE12-D86D-5AEB965375E1}"/>
              </a:ext>
            </a:extLst>
          </p:cNvPr>
          <p:cNvSpPr/>
          <p:nvPr/>
        </p:nvSpPr>
        <p:spPr>
          <a:xfrm>
            <a:off x="6228727" y="2933254"/>
            <a:ext cx="1680021"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Aptos SemiBold" panose="020B0004020202020204" pitchFamily="34" charset="0"/>
              </a:rPr>
              <a:t>Clash Detection </a:t>
            </a:r>
            <a:endParaRPr kumimoji="0" lang="en-GB" sz="1400" b="1" i="0" u="none" strike="noStrike" kern="1200" cap="none" spc="0" normalizeH="0" baseline="0" noProof="0">
              <a:ln>
                <a:noFill/>
              </a:ln>
              <a:solidFill>
                <a:schemeClr val="bg1"/>
              </a:solidFill>
              <a:uLnTx/>
              <a:uFillTx/>
              <a:latin typeface="Aptos SemiBold" panose="020B0004020202020204" pitchFamily="34" charset="0"/>
            </a:endParaRPr>
          </a:p>
        </p:txBody>
      </p:sp>
      <p:sp>
        <p:nvSpPr>
          <p:cNvPr id="46" name="Flowchart: Alternate Process 45">
            <a:extLst>
              <a:ext uri="{FF2B5EF4-FFF2-40B4-BE49-F238E27FC236}">
                <a16:creationId xmlns:a16="http://schemas.microsoft.com/office/drawing/2014/main" id="{48222845-801F-1875-D38F-21006CACE936}"/>
              </a:ext>
            </a:extLst>
          </p:cNvPr>
          <p:cNvSpPr/>
          <p:nvPr/>
        </p:nvSpPr>
        <p:spPr>
          <a:xfrm>
            <a:off x="703772" y="2852678"/>
            <a:ext cx="1680021"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uLnTx/>
                <a:uFillTx/>
                <a:latin typeface="Aptos SemiBold" panose="020B0004020202020204" pitchFamily="34" charset="0"/>
              </a:rPr>
              <a:t>Constructability </a:t>
            </a:r>
          </a:p>
        </p:txBody>
      </p:sp>
      <p:sp>
        <p:nvSpPr>
          <p:cNvPr id="48" name="Flowchart: Alternate Process 47">
            <a:extLst>
              <a:ext uri="{FF2B5EF4-FFF2-40B4-BE49-F238E27FC236}">
                <a16:creationId xmlns:a16="http://schemas.microsoft.com/office/drawing/2014/main" id="{494F3660-A968-4AFC-85C4-5A7943BCCE99}"/>
              </a:ext>
            </a:extLst>
          </p:cNvPr>
          <p:cNvSpPr/>
          <p:nvPr/>
        </p:nvSpPr>
        <p:spPr>
          <a:xfrm>
            <a:off x="3155835" y="2337741"/>
            <a:ext cx="1680021"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Aptos SemiBold" panose="020B0004020202020204" pitchFamily="34" charset="0"/>
              </a:rPr>
              <a:t>QA/QC </a:t>
            </a:r>
            <a:endParaRPr kumimoji="0" lang="en-GB" sz="1400" b="1" i="0" u="none" strike="noStrike" kern="1200" cap="none" spc="0" normalizeH="0" baseline="0" noProof="0">
              <a:ln>
                <a:noFill/>
              </a:ln>
              <a:solidFill>
                <a:schemeClr val="bg1"/>
              </a:solidFill>
              <a:uLnTx/>
              <a:uFillTx/>
              <a:latin typeface="Aptos SemiBold" panose="020B0004020202020204" pitchFamily="34" charset="0"/>
            </a:endParaRPr>
          </a:p>
        </p:txBody>
      </p:sp>
      <p:sp>
        <p:nvSpPr>
          <p:cNvPr id="49" name="Flowchart: Alternate Process 48">
            <a:extLst>
              <a:ext uri="{FF2B5EF4-FFF2-40B4-BE49-F238E27FC236}">
                <a16:creationId xmlns:a16="http://schemas.microsoft.com/office/drawing/2014/main" id="{8EFB95DF-8277-2F74-B3C9-80B18E57A943}"/>
              </a:ext>
            </a:extLst>
          </p:cNvPr>
          <p:cNvSpPr/>
          <p:nvPr/>
        </p:nvSpPr>
        <p:spPr>
          <a:xfrm>
            <a:off x="9274085" y="2920741"/>
            <a:ext cx="2192489"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uLnTx/>
                <a:uFillTx/>
                <a:latin typeface="Aptos SemiBold" panose="020B0004020202020204" pitchFamily="34" charset="0"/>
              </a:rPr>
              <a:t>Digital Twin Enablement</a:t>
            </a:r>
          </a:p>
        </p:txBody>
      </p:sp>
      <p:sp>
        <p:nvSpPr>
          <p:cNvPr id="50" name="Flowchart: Alternate Process 49">
            <a:extLst>
              <a:ext uri="{FF2B5EF4-FFF2-40B4-BE49-F238E27FC236}">
                <a16:creationId xmlns:a16="http://schemas.microsoft.com/office/drawing/2014/main" id="{AC376667-BB35-70CA-AF92-F03F293F5E6C}"/>
              </a:ext>
            </a:extLst>
          </p:cNvPr>
          <p:cNvSpPr/>
          <p:nvPr/>
        </p:nvSpPr>
        <p:spPr>
          <a:xfrm>
            <a:off x="5544663" y="1093340"/>
            <a:ext cx="1680021"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Aptos SemiBold" panose="020B0004020202020204" pitchFamily="34" charset="0"/>
              </a:rPr>
              <a:t>Scope Definition </a:t>
            </a:r>
            <a:endParaRPr kumimoji="0" lang="en-GB" sz="1400" b="1" i="0" u="none" strike="noStrike" kern="1200" cap="none" spc="0" normalizeH="0" baseline="0" noProof="0">
              <a:ln>
                <a:noFill/>
              </a:ln>
              <a:solidFill>
                <a:schemeClr val="bg1"/>
              </a:solidFill>
              <a:uLnTx/>
              <a:uFillTx/>
              <a:latin typeface="Aptos SemiBold" panose="020B0004020202020204" pitchFamily="34" charset="0"/>
            </a:endParaRPr>
          </a:p>
        </p:txBody>
      </p:sp>
      <p:sp>
        <p:nvSpPr>
          <p:cNvPr id="51" name="Flowchart: Alternate Process 50">
            <a:extLst>
              <a:ext uri="{FF2B5EF4-FFF2-40B4-BE49-F238E27FC236}">
                <a16:creationId xmlns:a16="http://schemas.microsoft.com/office/drawing/2014/main" id="{2AAE955F-7831-9F2F-7ADD-2BAFB5AA83E5}"/>
              </a:ext>
            </a:extLst>
          </p:cNvPr>
          <p:cNvSpPr/>
          <p:nvPr/>
        </p:nvSpPr>
        <p:spPr>
          <a:xfrm>
            <a:off x="10018670" y="1109985"/>
            <a:ext cx="1680021"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uLnTx/>
                <a:uFillTx/>
                <a:latin typeface="Aptos SemiBold" panose="020B0004020202020204" pitchFamily="34" charset="0"/>
              </a:rPr>
              <a:t>Prefabrication</a:t>
            </a:r>
          </a:p>
        </p:txBody>
      </p:sp>
      <p:sp>
        <p:nvSpPr>
          <p:cNvPr id="52" name="Flowchart: Alternate Process 51">
            <a:extLst>
              <a:ext uri="{FF2B5EF4-FFF2-40B4-BE49-F238E27FC236}">
                <a16:creationId xmlns:a16="http://schemas.microsoft.com/office/drawing/2014/main" id="{D014EAD8-CB48-8B17-EDD2-ABF12203FF80}"/>
              </a:ext>
            </a:extLst>
          </p:cNvPr>
          <p:cNvSpPr/>
          <p:nvPr/>
        </p:nvSpPr>
        <p:spPr>
          <a:xfrm>
            <a:off x="7908748" y="2304736"/>
            <a:ext cx="2355445" cy="302974"/>
          </a:xfrm>
          <a:prstGeom prst="flowChartAlternateProcess">
            <a:avLst/>
          </a:prstGeom>
          <a:solidFill>
            <a:schemeClr val="accent5">
              <a:lumMod val="60000"/>
              <a:lumOff val="4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uLnTx/>
                <a:uFillTx/>
                <a:latin typeface="Aptos SemiBold" panose="020B0004020202020204" pitchFamily="34" charset="0"/>
              </a:rPr>
              <a:t>Handover Documentation</a:t>
            </a:r>
          </a:p>
        </p:txBody>
      </p:sp>
      <p:sp>
        <p:nvSpPr>
          <p:cNvPr id="53" name="Flowchart: Alternate Process 52">
            <a:extLst>
              <a:ext uri="{FF2B5EF4-FFF2-40B4-BE49-F238E27FC236}">
                <a16:creationId xmlns:a16="http://schemas.microsoft.com/office/drawing/2014/main" id="{609FD376-72F1-5519-040A-B47F7BA8352E}"/>
              </a:ext>
            </a:extLst>
          </p:cNvPr>
          <p:cNvSpPr/>
          <p:nvPr/>
        </p:nvSpPr>
        <p:spPr>
          <a:xfrm>
            <a:off x="2485531" y="1126222"/>
            <a:ext cx="1856613"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rPr>
              <a:t>Surveyors</a:t>
            </a:r>
          </a:p>
        </p:txBody>
      </p:sp>
      <p:sp>
        <p:nvSpPr>
          <p:cNvPr id="54" name="Flowchart: Alternate Process 53">
            <a:extLst>
              <a:ext uri="{FF2B5EF4-FFF2-40B4-BE49-F238E27FC236}">
                <a16:creationId xmlns:a16="http://schemas.microsoft.com/office/drawing/2014/main" id="{6232B75C-342C-439C-633F-3171C2FD3799}"/>
              </a:ext>
            </a:extLst>
          </p:cNvPr>
          <p:cNvSpPr/>
          <p:nvPr/>
        </p:nvSpPr>
        <p:spPr>
          <a:xfrm>
            <a:off x="9609961" y="1753161"/>
            <a:ext cx="1856613"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rPr>
              <a:t>Maintenance</a:t>
            </a:r>
          </a:p>
        </p:txBody>
      </p:sp>
      <p:sp>
        <p:nvSpPr>
          <p:cNvPr id="55" name="Flowchart: Alternate Process 54">
            <a:extLst>
              <a:ext uri="{FF2B5EF4-FFF2-40B4-BE49-F238E27FC236}">
                <a16:creationId xmlns:a16="http://schemas.microsoft.com/office/drawing/2014/main" id="{3C827341-0E1B-640F-7786-A3831FD759DA}"/>
              </a:ext>
            </a:extLst>
          </p:cNvPr>
          <p:cNvSpPr/>
          <p:nvPr/>
        </p:nvSpPr>
        <p:spPr>
          <a:xfrm>
            <a:off x="796152" y="2132724"/>
            <a:ext cx="1856613" cy="302974"/>
          </a:xfrm>
          <a:prstGeom prst="flowChartAlternateProcess">
            <a:avLst/>
          </a:prstGeom>
          <a:solidFill>
            <a:schemeClr val="accent5">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5">
                    <a:lumMod val="50000"/>
                  </a:schemeClr>
                </a:solidFill>
                <a:uLnTx/>
                <a:uFillTx/>
                <a:latin typeface="Aptos SemiBold" panose="020B0004020202020204" pitchFamily="34" charset="0"/>
              </a:rPr>
              <a:t>Regulators</a:t>
            </a:r>
          </a:p>
        </p:txBody>
      </p:sp>
      <p:sp>
        <p:nvSpPr>
          <p:cNvPr id="56" name="Rectangle: Rounded Corners 55">
            <a:extLst>
              <a:ext uri="{FF2B5EF4-FFF2-40B4-BE49-F238E27FC236}">
                <a16:creationId xmlns:a16="http://schemas.microsoft.com/office/drawing/2014/main" id="{83CCDDBE-9D64-6549-D5B8-FCD21DE67C03}"/>
              </a:ext>
            </a:extLst>
          </p:cNvPr>
          <p:cNvSpPr/>
          <p:nvPr/>
        </p:nvSpPr>
        <p:spPr>
          <a:xfrm>
            <a:off x="218880" y="1023080"/>
            <a:ext cx="11776961" cy="2430162"/>
          </a:xfrm>
          <a:prstGeom prst="roundRect">
            <a:avLst>
              <a:gd name="adj" fmla="val 4135"/>
            </a:avLst>
          </a:prstGeom>
          <a:no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C6C5226E-2E07-40E2-5007-36498D59B3B0}"/>
              </a:ext>
            </a:extLst>
          </p:cNvPr>
          <p:cNvCxnSpPr>
            <a:cxnSpLocks/>
            <a:stCxn id="7" idx="0"/>
            <a:endCxn id="56" idx="2"/>
          </p:cNvCxnSpPr>
          <p:nvPr/>
        </p:nvCxnSpPr>
        <p:spPr>
          <a:xfrm flipV="1">
            <a:off x="6107361" y="3453242"/>
            <a:ext cx="0" cy="35940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0BBA620-A6A4-14E2-241A-BA4B3B3CD94E}"/>
              </a:ext>
            </a:extLst>
          </p:cNvPr>
          <p:cNvSpPr txBox="1"/>
          <p:nvPr/>
        </p:nvSpPr>
        <p:spPr>
          <a:xfrm>
            <a:off x="3109954" y="5847582"/>
            <a:ext cx="5791154" cy="830997"/>
          </a:xfrm>
          <a:prstGeom prst="rect">
            <a:avLst/>
          </a:prstGeom>
          <a:noFill/>
        </p:spPr>
        <p:txBody>
          <a:bodyPr wrap="square" rtlCol="0">
            <a:spAutoFit/>
          </a:bodyPr>
          <a:lstStyle/>
          <a:p>
            <a:pPr algn="ctr"/>
            <a:r>
              <a:rPr lang="en-GB" sz="2400" dirty="0">
                <a:solidFill>
                  <a:srgbClr val="002060"/>
                </a:solidFill>
                <a:latin typeface="Aptos SemiBold" panose="020B0004020202020204" pitchFamily="34" charset="0"/>
              </a:rPr>
              <a:t>One foundation, many workflows &amp; users – aligned from day one.</a:t>
            </a:r>
          </a:p>
        </p:txBody>
      </p:sp>
      <p:grpSp>
        <p:nvGrpSpPr>
          <p:cNvPr id="5" name="Group 4">
            <a:extLst>
              <a:ext uri="{FF2B5EF4-FFF2-40B4-BE49-F238E27FC236}">
                <a16:creationId xmlns:a16="http://schemas.microsoft.com/office/drawing/2014/main" id="{7CAD887D-4F48-CFC2-985E-1264A75FAAF9}"/>
              </a:ext>
            </a:extLst>
          </p:cNvPr>
          <p:cNvGrpSpPr/>
          <p:nvPr/>
        </p:nvGrpSpPr>
        <p:grpSpPr>
          <a:xfrm>
            <a:off x="0" y="0"/>
            <a:ext cx="12192000" cy="914400"/>
            <a:chOff x="0" y="0"/>
            <a:chExt cx="12192000" cy="914400"/>
          </a:xfrm>
        </p:grpSpPr>
        <p:sp>
          <p:nvSpPr>
            <p:cNvPr id="6" name="Rectangle 5">
              <a:extLst>
                <a:ext uri="{FF2B5EF4-FFF2-40B4-BE49-F238E27FC236}">
                  <a16:creationId xmlns:a16="http://schemas.microsoft.com/office/drawing/2014/main" id="{20971A44-E9B8-25B2-43A3-8B1A7C19ED0B}"/>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6C535430-6DEC-1CA8-59B0-8C4CACE0E045}"/>
                </a:ext>
              </a:extLst>
            </p:cNvPr>
            <p:cNvPicPr>
              <a:picLocks noChangeAspect="1"/>
            </p:cNvPicPr>
            <p:nvPr/>
          </p:nvPicPr>
          <p:blipFill>
            <a:blip r:embed="rId6"/>
            <a:stretch>
              <a:fillRect/>
            </a:stretch>
          </p:blipFill>
          <p:spPr>
            <a:xfrm>
              <a:off x="11187927" y="135801"/>
              <a:ext cx="626315" cy="642797"/>
            </a:xfrm>
            <a:prstGeom prst="rect">
              <a:avLst/>
            </a:prstGeom>
          </p:spPr>
        </p:pic>
        <p:sp>
          <p:nvSpPr>
            <p:cNvPr id="12" name="TextBox 11">
              <a:extLst>
                <a:ext uri="{FF2B5EF4-FFF2-40B4-BE49-F238E27FC236}">
                  <a16:creationId xmlns:a16="http://schemas.microsoft.com/office/drawing/2014/main" id="{CBA383FB-072A-24E0-9BB6-32BC6A439D53}"/>
                </a:ext>
              </a:extLst>
            </p:cNvPr>
            <p:cNvSpPr txBox="1"/>
            <p:nvPr/>
          </p:nvSpPr>
          <p:spPr>
            <a:xfrm>
              <a:off x="157017" y="118984"/>
              <a:ext cx="76206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Scan first – A smart foundation</a:t>
              </a:r>
            </a:p>
          </p:txBody>
        </p:sp>
      </p:grpSp>
    </p:spTree>
    <p:extLst>
      <p:ext uri="{BB962C8B-B14F-4D97-AF65-F5344CB8AC3E}">
        <p14:creationId xmlns:p14="http://schemas.microsoft.com/office/powerpoint/2010/main" val="392991693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18FBB-2199-866B-CEFE-21F89EFB2796}"/>
              </a:ext>
            </a:extLst>
          </p:cNvPr>
          <p:cNvGrpSpPr/>
          <p:nvPr/>
        </p:nvGrpSpPr>
        <p:grpSpPr>
          <a:xfrm>
            <a:off x="452699" y="1033384"/>
            <a:ext cx="11110638" cy="3683148"/>
            <a:chOff x="118743" y="765237"/>
            <a:chExt cx="11926452" cy="4112914"/>
          </a:xfrm>
        </p:grpSpPr>
        <p:grpSp>
          <p:nvGrpSpPr>
            <p:cNvPr id="3" name="Group 2">
              <a:extLst>
                <a:ext uri="{FF2B5EF4-FFF2-40B4-BE49-F238E27FC236}">
                  <a16:creationId xmlns:a16="http://schemas.microsoft.com/office/drawing/2014/main" id="{4CFDB4B4-3B5E-5BEF-943F-0079F944D407}"/>
                </a:ext>
              </a:extLst>
            </p:cNvPr>
            <p:cNvGrpSpPr/>
            <p:nvPr/>
          </p:nvGrpSpPr>
          <p:grpSpPr>
            <a:xfrm>
              <a:off x="118743" y="765237"/>
              <a:ext cx="11926452" cy="4040516"/>
              <a:chOff x="118743" y="1026486"/>
              <a:chExt cx="11926452" cy="4040516"/>
            </a:xfrm>
          </p:grpSpPr>
          <p:sp>
            <p:nvSpPr>
              <p:cNvPr id="5" name="Oval 4">
                <a:extLst>
                  <a:ext uri="{FF2B5EF4-FFF2-40B4-BE49-F238E27FC236}">
                    <a16:creationId xmlns:a16="http://schemas.microsoft.com/office/drawing/2014/main" id="{8C3EF93C-F596-86A7-FB39-9056475710CE}"/>
                  </a:ext>
                </a:extLst>
              </p:cNvPr>
              <p:cNvSpPr/>
              <p:nvPr/>
            </p:nvSpPr>
            <p:spPr>
              <a:xfrm>
                <a:off x="2080009" y="1288700"/>
                <a:ext cx="8031982" cy="355711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Alternate Process 5">
                <a:extLst>
                  <a:ext uri="{FF2B5EF4-FFF2-40B4-BE49-F238E27FC236}">
                    <a16:creationId xmlns:a16="http://schemas.microsoft.com/office/drawing/2014/main" id="{D20D7D00-5162-28DE-B3B1-85506DFD9950}"/>
                  </a:ext>
                </a:extLst>
              </p:cNvPr>
              <p:cNvSpPr/>
              <p:nvPr/>
            </p:nvSpPr>
            <p:spPr>
              <a:xfrm>
                <a:off x="1776654" y="1691235"/>
                <a:ext cx="1895354" cy="523221"/>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Multiple EPCs &amp; Contractors </a:t>
                </a:r>
                <a:endParaRPr kumimoji="0" lang="en-GB" sz="1400" b="1" i="0" u="none" strike="noStrike" kern="1200" cap="none" spc="0" normalizeH="0" baseline="0" noProof="0" dirty="0">
                  <a:ln>
                    <a:noFill/>
                  </a:ln>
                  <a:solidFill>
                    <a:schemeClr val="bg1"/>
                  </a:solidFill>
                  <a:uLnTx/>
                  <a:uFillTx/>
                  <a:latin typeface="Aptos SemiBold" panose="020B0004020202020204" pitchFamily="34" charset="0"/>
                </a:endParaRPr>
              </a:p>
            </p:txBody>
          </p:sp>
          <p:sp>
            <p:nvSpPr>
              <p:cNvPr id="7" name="Flowchart: Alternate Process 6">
                <a:extLst>
                  <a:ext uri="{FF2B5EF4-FFF2-40B4-BE49-F238E27FC236}">
                    <a16:creationId xmlns:a16="http://schemas.microsoft.com/office/drawing/2014/main" id="{495BEDF9-0E6B-44EB-4231-AA4A0F0AD689}"/>
                  </a:ext>
                </a:extLst>
              </p:cNvPr>
              <p:cNvSpPr/>
              <p:nvPr/>
            </p:nvSpPr>
            <p:spPr>
              <a:xfrm>
                <a:off x="8216637" y="4139410"/>
                <a:ext cx="1895354" cy="349230"/>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uLnTx/>
                    <a:uFillTx/>
                    <a:latin typeface="Aptos SemiBold" panose="020B0004020202020204" pitchFamily="34" charset="0"/>
                  </a:rPr>
                  <a:t>Budget Overruns </a:t>
                </a:r>
              </a:p>
            </p:txBody>
          </p:sp>
          <p:sp>
            <p:nvSpPr>
              <p:cNvPr id="8" name="Flowchart: Alternate Process 7">
                <a:extLst>
                  <a:ext uri="{FF2B5EF4-FFF2-40B4-BE49-F238E27FC236}">
                    <a16:creationId xmlns:a16="http://schemas.microsoft.com/office/drawing/2014/main" id="{0A7943D6-685E-4319-20BC-D5AE6771CB83}"/>
                  </a:ext>
                </a:extLst>
              </p:cNvPr>
              <p:cNvSpPr/>
              <p:nvPr/>
            </p:nvSpPr>
            <p:spPr>
              <a:xfrm>
                <a:off x="8210994" y="1812843"/>
                <a:ext cx="2043240" cy="364524"/>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uLnTx/>
                    <a:uFillTx/>
                    <a:latin typeface="Aptos SemiBold" panose="020B0004020202020204" pitchFamily="34" charset="0"/>
                  </a:rPr>
                  <a:t>Schedule Pressures</a:t>
                </a:r>
              </a:p>
            </p:txBody>
          </p:sp>
          <p:sp>
            <p:nvSpPr>
              <p:cNvPr id="9" name="Flowchart: Alternate Process 8">
                <a:extLst>
                  <a:ext uri="{FF2B5EF4-FFF2-40B4-BE49-F238E27FC236}">
                    <a16:creationId xmlns:a16="http://schemas.microsoft.com/office/drawing/2014/main" id="{96D4628D-B017-BD48-0A18-976B8CB93EAE}"/>
                  </a:ext>
                </a:extLst>
              </p:cNvPr>
              <p:cNvSpPr/>
              <p:nvPr/>
            </p:nvSpPr>
            <p:spPr>
              <a:xfrm>
                <a:off x="5060553" y="4693865"/>
                <a:ext cx="2224501" cy="373137"/>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uLnTx/>
                    <a:uFillTx/>
                    <a:latin typeface="Aptos SemiBold" panose="020B0004020202020204" pitchFamily="34" charset="0"/>
                  </a:rPr>
                  <a:t>Early Errors Snowball</a:t>
                </a:r>
              </a:p>
            </p:txBody>
          </p:sp>
          <p:sp>
            <p:nvSpPr>
              <p:cNvPr id="10" name="Flowchart: Alternate Process 9">
                <a:extLst>
                  <a:ext uri="{FF2B5EF4-FFF2-40B4-BE49-F238E27FC236}">
                    <a16:creationId xmlns:a16="http://schemas.microsoft.com/office/drawing/2014/main" id="{43FD9740-5D9C-21B3-A9C7-1EDB42B2C7DE}"/>
                  </a:ext>
                </a:extLst>
              </p:cNvPr>
              <p:cNvSpPr/>
              <p:nvPr/>
            </p:nvSpPr>
            <p:spPr>
              <a:xfrm>
                <a:off x="1637620" y="4084605"/>
                <a:ext cx="1996892" cy="523221"/>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uLnTx/>
                    <a:uFillTx/>
                    <a:latin typeface="Aptos SemiBold" panose="020B0004020202020204" pitchFamily="34" charset="0"/>
                  </a:rPr>
                  <a:t>Brownfield Retrofits = Higher Risk</a:t>
                </a:r>
              </a:p>
            </p:txBody>
          </p:sp>
          <p:sp>
            <p:nvSpPr>
              <p:cNvPr id="11" name="Flowchart: Alternate Process 10">
                <a:extLst>
                  <a:ext uri="{FF2B5EF4-FFF2-40B4-BE49-F238E27FC236}">
                    <a16:creationId xmlns:a16="http://schemas.microsoft.com/office/drawing/2014/main" id="{33F43627-99A0-4564-2ED8-2AA892A40166}"/>
                  </a:ext>
                </a:extLst>
              </p:cNvPr>
              <p:cNvSpPr/>
              <p:nvPr/>
            </p:nvSpPr>
            <p:spPr>
              <a:xfrm>
                <a:off x="5060554" y="1096767"/>
                <a:ext cx="2070892" cy="373137"/>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uLnTx/>
                    <a:uFillTx/>
                    <a:latin typeface="Aptos SemiBold" panose="020B0004020202020204" pitchFamily="34" charset="0"/>
                  </a:rPr>
                  <a:t>Data Gaps</a:t>
                </a:r>
              </a:p>
            </p:txBody>
          </p:sp>
          <p:sp>
            <p:nvSpPr>
              <p:cNvPr id="12" name="Flowchart: Alternate Process 11">
                <a:extLst>
                  <a:ext uri="{FF2B5EF4-FFF2-40B4-BE49-F238E27FC236}">
                    <a16:creationId xmlns:a16="http://schemas.microsoft.com/office/drawing/2014/main" id="{EA9C58B8-FCA1-CD02-4D1F-2D7528B1B2E8}"/>
                  </a:ext>
                </a:extLst>
              </p:cNvPr>
              <p:cNvSpPr/>
              <p:nvPr/>
            </p:nvSpPr>
            <p:spPr>
              <a:xfrm>
                <a:off x="376452" y="2880689"/>
                <a:ext cx="2070892" cy="373138"/>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uLnTx/>
                    <a:uFillTx/>
                    <a:latin typeface="Aptos SemiBold" panose="020B0004020202020204" pitchFamily="34" charset="0"/>
                  </a:rPr>
                  <a:t>Discipline Silos</a:t>
                </a:r>
              </a:p>
            </p:txBody>
          </p:sp>
          <p:sp>
            <p:nvSpPr>
              <p:cNvPr id="13" name="Flowchart: Alternate Process 12">
                <a:extLst>
                  <a:ext uri="{FF2B5EF4-FFF2-40B4-BE49-F238E27FC236}">
                    <a16:creationId xmlns:a16="http://schemas.microsoft.com/office/drawing/2014/main" id="{F925EB37-5065-2719-77E9-688AAAA00720}"/>
                  </a:ext>
                </a:extLst>
              </p:cNvPr>
              <p:cNvSpPr/>
              <p:nvPr/>
            </p:nvSpPr>
            <p:spPr>
              <a:xfrm>
                <a:off x="9630726" y="2880689"/>
                <a:ext cx="2070892" cy="373137"/>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Change Orders</a:t>
                </a:r>
                <a:endParaRPr kumimoji="0" lang="en-GB" sz="1400" b="1" i="0" u="none" strike="noStrike" kern="1200" cap="none" spc="0" normalizeH="0" baseline="0" noProof="0" dirty="0">
                  <a:ln>
                    <a:noFill/>
                  </a:ln>
                  <a:solidFill>
                    <a:schemeClr val="bg1"/>
                  </a:solidFill>
                  <a:uLnTx/>
                  <a:uFillTx/>
                  <a:latin typeface="Aptos SemiBold" panose="020B0004020202020204" pitchFamily="34" charset="0"/>
                </a:endParaRPr>
              </a:p>
            </p:txBody>
          </p:sp>
          <p:pic>
            <p:nvPicPr>
              <p:cNvPr id="14" name="Picture 13" descr="A money bag and coins&#10;&#10;AI-generated content may be incorrect.">
                <a:extLst>
                  <a:ext uri="{FF2B5EF4-FFF2-40B4-BE49-F238E27FC236}">
                    <a16:creationId xmlns:a16="http://schemas.microsoft.com/office/drawing/2014/main" id="{A136ED36-2D97-D508-655F-B9C6EFA4D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2880" y="4105988"/>
                <a:ext cx="416074" cy="416074"/>
              </a:xfrm>
              <a:prstGeom prst="rect">
                <a:avLst/>
              </a:prstGeom>
            </p:spPr>
          </p:pic>
          <p:pic>
            <p:nvPicPr>
              <p:cNvPr id="15" name="Picture 14" descr="A yellow crane on a black background&#10;&#10;AI-generated content may be incorrect.">
                <a:extLst>
                  <a:ext uri="{FF2B5EF4-FFF2-40B4-BE49-F238E27FC236}">
                    <a16:creationId xmlns:a16="http://schemas.microsoft.com/office/drawing/2014/main" id="{EC532933-FC7C-3F96-21CA-4A9D73CCD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9644" y="1665398"/>
                <a:ext cx="574600" cy="574600"/>
              </a:xfrm>
              <a:prstGeom prst="rect">
                <a:avLst/>
              </a:prstGeom>
            </p:spPr>
          </p:pic>
          <p:pic>
            <p:nvPicPr>
              <p:cNvPr id="16" name="Picture 15" descr="A blue and yellow clock&#10;&#10;AI-generated content may be incorrect.">
                <a:extLst>
                  <a:ext uri="{FF2B5EF4-FFF2-40B4-BE49-F238E27FC236}">
                    <a16:creationId xmlns:a16="http://schemas.microsoft.com/office/drawing/2014/main" id="{2D12F1C4-7FF0-ECF5-80A6-28DC966C1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6348" y="1766152"/>
                <a:ext cx="430425" cy="430425"/>
              </a:xfrm>
              <a:prstGeom prst="rect">
                <a:avLst/>
              </a:prstGeom>
            </p:spPr>
          </p:pic>
          <p:pic>
            <p:nvPicPr>
              <p:cNvPr id="17" name="Picture 16" descr="A group of buildings with a chimney&#10;&#10;AI-generated content may be incorrect.">
                <a:extLst>
                  <a:ext uri="{FF2B5EF4-FFF2-40B4-BE49-F238E27FC236}">
                    <a16:creationId xmlns:a16="http://schemas.microsoft.com/office/drawing/2014/main" id="{36B1410B-778B-8007-0C5B-85FCB13B1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0399" y="4113210"/>
                <a:ext cx="466010" cy="466010"/>
              </a:xfrm>
              <a:prstGeom prst="rect">
                <a:avLst/>
              </a:prstGeom>
            </p:spPr>
          </p:pic>
          <p:pic>
            <p:nvPicPr>
              <p:cNvPr id="18" name="Picture 17" descr="A logo of a gear with arrows&#10;&#10;AI-generated content may be incorrect.">
                <a:extLst>
                  <a:ext uri="{FF2B5EF4-FFF2-40B4-BE49-F238E27FC236}">
                    <a16:creationId xmlns:a16="http://schemas.microsoft.com/office/drawing/2014/main" id="{A4566F94-E1A1-B10A-13F9-DC7F9FAFEE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8951" y="2824135"/>
                <a:ext cx="486244" cy="486244"/>
              </a:xfrm>
              <a:prstGeom prst="rect">
                <a:avLst/>
              </a:prstGeom>
            </p:spPr>
          </p:pic>
          <p:pic>
            <p:nvPicPr>
              <p:cNvPr id="19" name="Picture 18" descr="A blue and black rectangular object with a red dot&#10;&#10;AI-generated content may be incorrect.">
                <a:extLst>
                  <a:ext uri="{FF2B5EF4-FFF2-40B4-BE49-F238E27FC236}">
                    <a16:creationId xmlns:a16="http://schemas.microsoft.com/office/drawing/2014/main" id="{C33AEB0E-3801-FE40-82AA-5A5F02FCA8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6149" y="1026486"/>
                <a:ext cx="430425" cy="430425"/>
              </a:xfrm>
              <a:prstGeom prst="rect">
                <a:avLst/>
              </a:prstGeom>
            </p:spPr>
          </p:pic>
          <p:pic>
            <p:nvPicPr>
              <p:cNvPr id="20" name="Picture 19" descr="A row of metal containers&#10;&#10;AI-generated content may be incorrect.">
                <a:extLst>
                  <a:ext uri="{FF2B5EF4-FFF2-40B4-BE49-F238E27FC236}">
                    <a16:creationId xmlns:a16="http://schemas.microsoft.com/office/drawing/2014/main" id="{E471BF8F-3C54-5B87-8CD2-B11388CC8E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743" y="2870641"/>
                <a:ext cx="430426" cy="430426"/>
              </a:xfrm>
              <a:prstGeom prst="rect">
                <a:avLst/>
              </a:prstGeom>
            </p:spPr>
          </p:pic>
        </p:grpSp>
        <p:pic>
          <p:nvPicPr>
            <p:cNvPr id="4" name="Picture 3" descr="A white balls on a black background&#10;&#10;AI-generated content may be incorrect.">
              <a:extLst>
                <a:ext uri="{FF2B5EF4-FFF2-40B4-BE49-F238E27FC236}">
                  <a16:creationId xmlns:a16="http://schemas.microsoft.com/office/drawing/2014/main" id="{8DD1310F-605C-6612-B0ED-AFD655E895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1634" y="4380313"/>
              <a:ext cx="497838" cy="497838"/>
            </a:xfrm>
            <a:prstGeom prst="rect">
              <a:avLst/>
            </a:prstGeom>
          </p:spPr>
        </p:pic>
      </p:grpSp>
      <p:grpSp>
        <p:nvGrpSpPr>
          <p:cNvPr id="21" name="Group 20">
            <a:extLst>
              <a:ext uri="{FF2B5EF4-FFF2-40B4-BE49-F238E27FC236}">
                <a16:creationId xmlns:a16="http://schemas.microsoft.com/office/drawing/2014/main" id="{9933A1EB-00B8-1589-E8A6-C1D41D48F323}"/>
              </a:ext>
            </a:extLst>
          </p:cNvPr>
          <p:cNvGrpSpPr/>
          <p:nvPr/>
        </p:nvGrpSpPr>
        <p:grpSpPr>
          <a:xfrm>
            <a:off x="0" y="4766345"/>
            <a:ext cx="12192000" cy="1473807"/>
            <a:chOff x="0" y="5017477"/>
            <a:chExt cx="12192000" cy="1592574"/>
          </a:xfrm>
        </p:grpSpPr>
        <p:sp>
          <p:nvSpPr>
            <p:cNvPr id="22" name="Rectangle 21">
              <a:extLst>
                <a:ext uri="{FF2B5EF4-FFF2-40B4-BE49-F238E27FC236}">
                  <a16:creationId xmlns:a16="http://schemas.microsoft.com/office/drawing/2014/main" id="{1E555A37-0610-9BCD-3909-F4B0E8AF70AF}"/>
                </a:ext>
              </a:extLst>
            </p:cNvPr>
            <p:cNvSpPr/>
            <p:nvPr/>
          </p:nvSpPr>
          <p:spPr>
            <a:xfrm>
              <a:off x="0" y="5017477"/>
              <a:ext cx="12192000" cy="145485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6E6468C2-4B57-F47A-EF0E-3EFF4CF82DE0}"/>
                </a:ext>
              </a:extLst>
            </p:cNvPr>
            <p:cNvGrpSpPr/>
            <p:nvPr/>
          </p:nvGrpSpPr>
          <p:grpSpPr>
            <a:xfrm>
              <a:off x="221931" y="5171935"/>
              <a:ext cx="11759097" cy="1438116"/>
              <a:chOff x="332460" y="5171935"/>
              <a:chExt cx="11759097" cy="1438116"/>
            </a:xfrm>
          </p:grpSpPr>
          <p:sp>
            <p:nvSpPr>
              <p:cNvPr id="25" name="Oval 24">
                <a:extLst>
                  <a:ext uri="{FF2B5EF4-FFF2-40B4-BE49-F238E27FC236}">
                    <a16:creationId xmlns:a16="http://schemas.microsoft.com/office/drawing/2014/main" id="{E57EDD97-ADFD-EA41-0E9A-FED5775E4470}"/>
                  </a:ext>
                </a:extLst>
              </p:cNvPr>
              <p:cNvSpPr/>
              <p:nvPr/>
            </p:nvSpPr>
            <p:spPr>
              <a:xfrm>
                <a:off x="332460" y="5539444"/>
                <a:ext cx="1835877" cy="772777"/>
              </a:xfrm>
              <a:prstGeom prst="ellipse">
                <a:avLst/>
              </a:prstGeom>
              <a:solidFill>
                <a:schemeClr val="accent5">
                  <a:lumMod val="40000"/>
                  <a:lumOff val="6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ptos SemiBold" panose="020B0004020202020204" pitchFamily="34" charset="0"/>
                  </a:rPr>
                  <a:t>Design Assumptions</a:t>
                </a:r>
              </a:p>
            </p:txBody>
          </p:sp>
          <p:sp>
            <p:nvSpPr>
              <p:cNvPr id="26" name="Oval 25">
                <a:extLst>
                  <a:ext uri="{FF2B5EF4-FFF2-40B4-BE49-F238E27FC236}">
                    <a16:creationId xmlns:a16="http://schemas.microsoft.com/office/drawing/2014/main" id="{CD56A885-EE4E-9BEB-9E09-FC2F9444BFD4}"/>
                  </a:ext>
                </a:extLst>
              </p:cNvPr>
              <p:cNvSpPr/>
              <p:nvPr/>
            </p:nvSpPr>
            <p:spPr>
              <a:xfrm>
                <a:off x="2239116" y="5539444"/>
                <a:ext cx="1835877" cy="772777"/>
              </a:xfrm>
              <a:prstGeom prst="ellipse">
                <a:avLst/>
              </a:prstGeom>
              <a:solidFill>
                <a:schemeClr val="accent5">
                  <a:lumMod val="40000"/>
                  <a:lumOff val="6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ptos SemiBold" panose="020B0004020202020204" pitchFamily="34" charset="0"/>
                  </a:rPr>
                  <a:t>Misalignment</a:t>
                </a:r>
              </a:p>
            </p:txBody>
          </p:sp>
          <p:sp>
            <p:nvSpPr>
              <p:cNvPr id="27" name="Oval 26">
                <a:extLst>
                  <a:ext uri="{FF2B5EF4-FFF2-40B4-BE49-F238E27FC236}">
                    <a16:creationId xmlns:a16="http://schemas.microsoft.com/office/drawing/2014/main" id="{D772FFA5-7869-DFCE-9E8E-57E7D4CA9139}"/>
                  </a:ext>
                </a:extLst>
              </p:cNvPr>
              <p:cNvSpPr/>
              <p:nvPr/>
            </p:nvSpPr>
            <p:spPr>
              <a:xfrm>
                <a:off x="4145772" y="5539444"/>
                <a:ext cx="1835877" cy="772777"/>
              </a:xfrm>
              <a:prstGeom prst="ellipse">
                <a:avLst/>
              </a:prstGeom>
              <a:solidFill>
                <a:schemeClr val="accent5">
                  <a:lumMod val="40000"/>
                  <a:lumOff val="6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ptos SemiBold" panose="020B0004020202020204" pitchFamily="34" charset="0"/>
                  </a:rPr>
                  <a:t>Field Clash </a:t>
                </a:r>
              </a:p>
            </p:txBody>
          </p:sp>
          <p:sp>
            <p:nvSpPr>
              <p:cNvPr id="28" name="Oval 27">
                <a:extLst>
                  <a:ext uri="{FF2B5EF4-FFF2-40B4-BE49-F238E27FC236}">
                    <a16:creationId xmlns:a16="http://schemas.microsoft.com/office/drawing/2014/main" id="{ECEEA99A-1AEE-250C-4C3E-AA70F3EB80D2}"/>
                  </a:ext>
                </a:extLst>
              </p:cNvPr>
              <p:cNvSpPr/>
              <p:nvPr/>
            </p:nvSpPr>
            <p:spPr>
              <a:xfrm>
                <a:off x="6052428" y="5539444"/>
                <a:ext cx="1835877" cy="772777"/>
              </a:xfrm>
              <a:prstGeom prst="ellipse">
                <a:avLst/>
              </a:prstGeom>
              <a:solidFill>
                <a:schemeClr val="accent5">
                  <a:lumMod val="40000"/>
                  <a:lumOff val="6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ptos SemiBold" panose="020B0004020202020204" pitchFamily="34" charset="0"/>
                  </a:rPr>
                  <a:t>Rework </a:t>
                </a:r>
              </a:p>
            </p:txBody>
          </p:sp>
          <p:sp>
            <p:nvSpPr>
              <p:cNvPr id="29" name="Oval 28">
                <a:extLst>
                  <a:ext uri="{FF2B5EF4-FFF2-40B4-BE49-F238E27FC236}">
                    <a16:creationId xmlns:a16="http://schemas.microsoft.com/office/drawing/2014/main" id="{FC92D4D1-2E2A-E157-C7D9-D8EA784FA28D}"/>
                  </a:ext>
                </a:extLst>
              </p:cNvPr>
              <p:cNvSpPr/>
              <p:nvPr/>
            </p:nvSpPr>
            <p:spPr>
              <a:xfrm>
                <a:off x="7959084" y="5539444"/>
                <a:ext cx="1835877" cy="772777"/>
              </a:xfrm>
              <a:prstGeom prst="ellipse">
                <a:avLst/>
              </a:prstGeom>
              <a:solidFill>
                <a:schemeClr val="accent5">
                  <a:lumMod val="40000"/>
                  <a:lumOff val="6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ptos SemiBold" panose="020B0004020202020204" pitchFamily="34" charset="0"/>
                  </a:rPr>
                  <a:t>Delay </a:t>
                </a:r>
              </a:p>
            </p:txBody>
          </p:sp>
          <p:sp>
            <p:nvSpPr>
              <p:cNvPr id="30" name="Oval 29">
                <a:extLst>
                  <a:ext uri="{FF2B5EF4-FFF2-40B4-BE49-F238E27FC236}">
                    <a16:creationId xmlns:a16="http://schemas.microsoft.com/office/drawing/2014/main" id="{D5368D7F-B1EA-A022-69F9-A9FF1CB219C7}"/>
                  </a:ext>
                </a:extLst>
              </p:cNvPr>
              <p:cNvSpPr/>
              <p:nvPr/>
            </p:nvSpPr>
            <p:spPr>
              <a:xfrm>
                <a:off x="9865741" y="5539444"/>
                <a:ext cx="1835877" cy="772777"/>
              </a:xfrm>
              <a:prstGeom prst="ellipse">
                <a:avLst/>
              </a:prstGeom>
              <a:solidFill>
                <a:schemeClr val="accent5">
                  <a:lumMod val="40000"/>
                  <a:lumOff val="6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ptos SemiBold" panose="020B0004020202020204" pitchFamily="34" charset="0"/>
                  </a:rPr>
                  <a:t>Cost Overrun </a:t>
                </a:r>
              </a:p>
            </p:txBody>
          </p:sp>
          <p:sp>
            <p:nvSpPr>
              <p:cNvPr id="31" name="Arrow: Right 30">
                <a:extLst>
                  <a:ext uri="{FF2B5EF4-FFF2-40B4-BE49-F238E27FC236}">
                    <a16:creationId xmlns:a16="http://schemas.microsoft.com/office/drawing/2014/main" id="{6A80F54C-8D61-EC39-4DB1-E034A5ECD5E7}"/>
                  </a:ext>
                </a:extLst>
              </p:cNvPr>
              <p:cNvSpPr/>
              <p:nvPr/>
            </p:nvSpPr>
            <p:spPr>
              <a:xfrm>
                <a:off x="2004034" y="5770253"/>
                <a:ext cx="328604" cy="314301"/>
              </a:xfrm>
              <a:prstGeom prst="rightArrow">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C10490AA-0995-D2C0-D1B5-5B181EC50D60}"/>
                  </a:ext>
                </a:extLst>
              </p:cNvPr>
              <p:cNvSpPr/>
              <p:nvPr/>
            </p:nvSpPr>
            <p:spPr>
              <a:xfrm>
                <a:off x="3981470" y="5770253"/>
                <a:ext cx="328604" cy="314301"/>
              </a:xfrm>
              <a:prstGeom prst="rightArrow">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7FB5C844-2800-CB7B-D88B-44AF9F500340}"/>
                  </a:ext>
                </a:extLst>
              </p:cNvPr>
              <p:cNvSpPr/>
              <p:nvPr/>
            </p:nvSpPr>
            <p:spPr>
              <a:xfrm>
                <a:off x="5821719" y="5770253"/>
                <a:ext cx="328604" cy="314301"/>
              </a:xfrm>
              <a:prstGeom prst="rightArrow">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D6EFE1A1-AB5E-1CE1-6F93-F00DE66452ED}"/>
                  </a:ext>
                </a:extLst>
              </p:cNvPr>
              <p:cNvSpPr/>
              <p:nvPr/>
            </p:nvSpPr>
            <p:spPr>
              <a:xfrm>
                <a:off x="7759392" y="5770253"/>
                <a:ext cx="328604" cy="314301"/>
              </a:xfrm>
              <a:prstGeom prst="rightArrow">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Right 34">
                <a:extLst>
                  <a:ext uri="{FF2B5EF4-FFF2-40B4-BE49-F238E27FC236}">
                    <a16:creationId xmlns:a16="http://schemas.microsoft.com/office/drawing/2014/main" id="{8AED3D5E-10F6-0F71-7C08-6695F16E9EA2}"/>
                  </a:ext>
                </a:extLst>
              </p:cNvPr>
              <p:cNvSpPr/>
              <p:nvPr/>
            </p:nvSpPr>
            <p:spPr>
              <a:xfrm>
                <a:off x="9675841" y="5770253"/>
                <a:ext cx="328604" cy="314301"/>
              </a:xfrm>
              <a:prstGeom prst="rightArrow">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A white cloud with a black background&#10;&#10;AI-generated content may be incorrect.">
                <a:extLst>
                  <a:ext uri="{FF2B5EF4-FFF2-40B4-BE49-F238E27FC236}">
                    <a16:creationId xmlns:a16="http://schemas.microsoft.com/office/drawing/2014/main" id="{14A3BE04-DDB4-EBDB-63C1-9C7BD5E037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4392" y="5510376"/>
                <a:ext cx="211330" cy="211330"/>
              </a:xfrm>
              <a:prstGeom prst="rect">
                <a:avLst/>
              </a:prstGeom>
            </p:spPr>
          </p:pic>
          <p:pic>
            <p:nvPicPr>
              <p:cNvPr id="37" name="Picture 36" descr="A white cloud with a black background&#10;&#10;AI-generated content may be incorrect.">
                <a:extLst>
                  <a:ext uri="{FF2B5EF4-FFF2-40B4-BE49-F238E27FC236}">
                    <a16:creationId xmlns:a16="http://schemas.microsoft.com/office/drawing/2014/main" id="{0CEF6A13-9A2C-885D-CDFE-CD0BC2C520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1897" y="6098796"/>
                <a:ext cx="292705" cy="292705"/>
              </a:xfrm>
              <a:prstGeom prst="rect">
                <a:avLst/>
              </a:prstGeom>
            </p:spPr>
          </p:pic>
          <p:pic>
            <p:nvPicPr>
              <p:cNvPr id="38" name="Picture 37" descr="A white cloud with a black background&#10;&#10;AI-generated content may be incorrect.">
                <a:extLst>
                  <a:ext uri="{FF2B5EF4-FFF2-40B4-BE49-F238E27FC236}">
                    <a16:creationId xmlns:a16="http://schemas.microsoft.com/office/drawing/2014/main" id="{92E90960-7539-0B5E-B11C-C8CBB46301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6653" y="5405729"/>
                <a:ext cx="364524" cy="364524"/>
              </a:xfrm>
              <a:prstGeom prst="rect">
                <a:avLst/>
              </a:prstGeom>
            </p:spPr>
          </p:pic>
          <p:pic>
            <p:nvPicPr>
              <p:cNvPr id="39" name="Picture 38" descr="A white cloud with a black background&#10;&#10;AI-generated content may be incorrect.">
                <a:extLst>
                  <a:ext uri="{FF2B5EF4-FFF2-40B4-BE49-F238E27FC236}">
                    <a16:creationId xmlns:a16="http://schemas.microsoft.com/office/drawing/2014/main" id="{E1D82609-605C-3CEC-2329-D905E97590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81368" y="5539444"/>
                <a:ext cx="710189" cy="710189"/>
              </a:xfrm>
              <a:prstGeom prst="rect">
                <a:avLst/>
              </a:prstGeom>
            </p:spPr>
          </p:pic>
          <p:pic>
            <p:nvPicPr>
              <p:cNvPr id="40" name="Picture 39" descr="A white cloud with a black background&#10;&#10;AI-generated content may be incorrect.">
                <a:extLst>
                  <a:ext uri="{FF2B5EF4-FFF2-40B4-BE49-F238E27FC236}">
                    <a16:creationId xmlns:a16="http://schemas.microsoft.com/office/drawing/2014/main" id="{E59F5E2B-A888-D82E-7E38-8D58337144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1354" y="6129959"/>
                <a:ext cx="480092" cy="480092"/>
              </a:xfrm>
              <a:prstGeom prst="rect">
                <a:avLst/>
              </a:prstGeom>
            </p:spPr>
          </p:pic>
          <p:pic>
            <p:nvPicPr>
              <p:cNvPr id="41" name="Picture 40" descr="A white cloud with a black background&#10;&#10;AI-generated content may be incorrect.">
                <a:extLst>
                  <a:ext uri="{FF2B5EF4-FFF2-40B4-BE49-F238E27FC236}">
                    <a16:creationId xmlns:a16="http://schemas.microsoft.com/office/drawing/2014/main" id="{5D3B2669-2BEF-91EF-DD1D-2942642129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1025" y="5171935"/>
                <a:ext cx="588434" cy="588434"/>
              </a:xfrm>
              <a:prstGeom prst="rect">
                <a:avLst/>
              </a:prstGeom>
            </p:spPr>
          </p:pic>
        </p:grpSp>
        <p:sp>
          <p:nvSpPr>
            <p:cNvPr id="24" name="TextBox 23">
              <a:extLst>
                <a:ext uri="{FF2B5EF4-FFF2-40B4-BE49-F238E27FC236}">
                  <a16:creationId xmlns:a16="http://schemas.microsoft.com/office/drawing/2014/main" id="{5D8B5296-49CE-55AE-82C2-97381FCA4CDB}"/>
                </a:ext>
              </a:extLst>
            </p:cNvPr>
            <p:cNvSpPr txBox="1"/>
            <p:nvPr/>
          </p:nvSpPr>
          <p:spPr>
            <a:xfrm>
              <a:off x="4248143" y="5041466"/>
              <a:ext cx="4340888" cy="365836"/>
            </a:xfrm>
            <a:prstGeom prst="rect">
              <a:avLst/>
            </a:prstGeom>
            <a:noFill/>
          </p:spPr>
          <p:txBody>
            <a:bodyPr wrap="square" rtlCol="0">
              <a:spAutoFit/>
            </a:bodyPr>
            <a:lstStyle/>
            <a:p>
              <a:r>
                <a:rPr lang="en-GB" sz="1600" dirty="0">
                  <a:solidFill>
                    <a:schemeClr val="accent1"/>
                  </a:solidFill>
                  <a:latin typeface="Aptos SemiBold" panose="020B0004020202020204" pitchFamily="34" charset="0"/>
                </a:rPr>
                <a:t>Early Errors Multiply As Projects Progress </a:t>
              </a:r>
            </a:p>
          </p:txBody>
        </p:sp>
      </p:grpSp>
      <p:sp>
        <p:nvSpPr>
          <p:cNvPr id="42" name="Flowchart: Alternate Process 41">
            <a:extLst>
              <a:ext uri="{FF2B5EF4-FFF2-40B4-BE49-F238E27FC236}">
                <a16:creationId xmlns:a16="http://schemas.microsoft.com/office/drawing/2014/main" id="{2A9AEE3C-0B4B-B923-694C-7FB0ADF6B321}"/>
              </a:ext>
            </a:extLst>
          </p:cNvPr>
          <p:cNvSpPr/>
          <p:nvPr/>
        </p:nvSpPr>
        <p:spPr>
          <a:xfrm>
            <a:off x="0" y="301295"/>
            <a:ext cx="6836184" cy="523220"/>
          </a:xfrm>
          <a:prstGeom prst="flowChartAlternateProcess">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Artifakt Element Light"/>
              <a:ea typeface="+mn-ea"/>
              <a:cs typeface="+mn-cs"/>
            </a:endParaRPr>
          </a:p>
        </p:txBody>
      </p:sp>
      <p:sp>
        <p:nvSpPr>
          <p:cNvPr id="43" name="TextBox 42">
            <a:extLst>
              <a:ext uri="{FF2B5EF4-FFF2-40B4-BE49-F238E27FC236}">
                <a16:creationId xmlns:a16="http://schemas.microsoft.com/office/drawing/2014/main" id="{6FC959C6-E85F-C8A0-7C27-6725545D8B3A}"/>
              </a:ext>
            </a:extLst>
          </p:cNvPr>
          <p:cNvSpPr txBox="1"/>
          <p:nvPr/>
        </p:nvSpPr>
        <p:spPr>
          <a:xfrm>
            <a:off x="0" y="307274"/>
            <a:ext cx="5369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uLnTx/>
                <a:uFillTx/>
                <a:latin typeface="Aptos SemiBold" panose="020B0004020202020204" pitchFamily="34" charset="0"/>
                <a:ea typeface="Artifakt Element Semi Bold" panose="020B0603050000020004" pitchFamily="34" charset="0"/>
              </a:rPr>
              <a:t>The Stakes – Why Projects Fail</a:t>
            </a:r>
          </a:p>
        </p:txBody>
      </p:sp>
      <p:grpSp>
        <p:nvGrpSpPr>
          <p:cNvPr id="44" name="Group 43">
            <a:extLst>
              <a:ext uri="{FF2B5EF4-FFF2-40B4-BE49-F238E27FC236}">
                <a16:creationId xmlns:a16="http://schemas.microsoft.com/office/drawing/2014/main" id="{763348F7-2DA4-EBAD-9DF9-C5FFF8A877D1}"/>
              </a:ext>
            </a:extLst>
          </p:cNvPr>
          <p:cNvGrpSpPr/>
          <p:nvPr/>
        </p:nvGrpSpPr>
        <p:grpSpPr>
          <a:xfrm>
            <a:off x="0" y="0"/>
            <a:ext cx="12192000" cy="914400"/>
            <a:chOff x="0" y="0"/>
            <a:chExt cx="12192000" cy="914400"/>
          </a:xfrm>
        </p:grpSpPr>
        <p:sp>
          <p:nvSpPr>
            <p:cNvPr id="45" name="Rectangle 44">
              <a:extLst>
                <a:ext uri="{FF2B5EF4-FFF2-40B4-BE49-F238E27FC236}">
                  <a16:creationId xmlns:a16="http://schemas.microsoft.com/office/drawing/2014/main" id="{98F38EF8-DF58-2590-9664-6A9F369A2C8A}"/>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a:extLst>
                <a:ext uri="{FF2B5EF4-FFF2-40B4-BE49-F238E27FC236}">
                  <a16:creationId xmlns:a16="http://schemas.microsoft.com/office/drawing/2014/main" id="{177FCAB1-36D2-8C57-5C21-356AFCC201D5}"/>
                </a:ext>
              </a:extLst>
            </p:cNvPr>
            <p:cNvPicPr>
              <a:picLocks noChangeAspect="1"/>
            </p:cNvPicPr>
            <p:nvPr/>
          </p:nvPicPr>
          <p:blipFill>
            <a:blip r:embed="rId13"/>
            <a:stretch>
              <a:fillRect/>
            </a:stretch>
          </p:blipFill>
          <p:spPr>
            <a:xfrm>
              <a:off x="11187927" y="135801"/>
              <a:ext cx="626315" cy="642797"/>
            </a:xfrm>
            <a:prstGeom prst="rect">
              <a:avLst/>
            </a:prstGeom>
          </p:spPr>
        </p:pic>
        <p:sp>
          <p:nvSpPr>
            <p:cNvPr id="47" name="TextBox 46">
              <a:extLst>
                <a:ext uri="{FF2B5EF4-FFF2-40B4-BE49-F238E27FC236}">
                  <a16:creationId xmlns:a16="http://schemas.microsoft.com/office/drawing/2014/main" id="{2E17BCD7-63BB-789B-73AE-75D7EF7CDADF}"/>
                </a:ext>
              </a:extLst>
            </p:cNvPr>
            <p:cNvSpPr txBox="1"/>
            <p:nvPr/>
          </p:nvSpPr>
          <p:spPr>
            <a:xfrm>
              <a:off x="157018" y="118984"/>
              <a:ext cx="5369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Project challenges</a:t>
              </a:r>
            </a:p>
          </p:txBody>
        </p:sp>
      </p:grpSp>
    </p:spTree>
    <p:extLst>
      <p:ext uri="{BB962C8B-B14F-4D97-AF65-F5344CB8AC3E}">
        <p14:creationId xmlns:p14="http://schemas.microsoft.com/office/powerpoint/2010/main" val="1505792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78211-DBD6-985D-8CAC-F1F1EE377963}"/>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D679EA02-1E3A-487F-7DD8-84B8014B6A3E}"/>
              </a:ext>
            </a:extLst>
          </p:cNvPr>
          <p:cNvSpPr/>
          <p:nvPr/>
        </p:nvSpPr>
        <p:spPr>
          <a:xfrm>
            <a:off x="155166" y="199379"/>
            <a:ext cx="5190558" cy="523220"/>
          </a:xfrm>
          <a:prstGeom prst="flowChartAlternateProcess">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Artifakt Element Light"/>
              <a:ea typeface="+mn-ea"/>
              <a:cs typeface="+mn-cs"/>
            </a:endParaRPr>
          </a:p>
        </p:txBody>
      </p:sp>
      <p:sp>
        <p:nvSpPr>
          <p:cNvPr id="3" name="TextBox 2">
            <a:extLst>
              <a:ext uri="{FF2B5EF4-FFF2-40B4-BE49-F238E27FC236}">
                <a16:creationId xmlns:a16="http://schemas.microsoft.com/office/drawing/2014/main" id="{32EC430F-FCEB-CC82-38E1-47163AD0CE71}"/>
              </a:ext>
            </a:extLst>
          </p:cNvPr>
          <p:cNvSpPr txBox="1"/>
          <p:nvPr/>
        </p:nvSpPr>
        <p:spPr>
          <a:xfrm>
            <a:off x="516193" y="199379"/>
            <a:ext cx="4732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900"/>
                </a:solidFill>
                <a:uLnTx/>
                <a:uFillTx/>
                <a:latin typeface="Aptos SemiBold" panose="020B0004020202020204" pitchFamily="34" charset="0"/>
                <a:ea typeface="Artifakt Element Semi Bold" panose="020B0603050000020004" pitchFamily="34" charset="0"/>
              </a:rPr>
              <a:t>From Desing Intent to Reality </a:t>
            </a:r>
          </a:p>
        </p:txBody>
      </p:sp>
      <p:pic>
        <p:nvPicPr>
          <p:cNvPr id="5" name="Picture 4">
            <a:extLst>
              <a:ext uri="{FF2B5EF4-FFF2-40B4-BE49-F238E27FC236}">
                <a16:creationId xmlns:a16="http://schemas.microsoft.com/office/drawing/2014/main" id="{AF63A3CE-7DAD-9B35-1460-8C138BEA4263}"/>
              </a:ext>
            </a:extLst>
          </p:cNvPr>
          <p:cNvPicPr>
            <a:picLocks noChangeAspect="1"/>
          </p:cNvPicPr>
          <p:nvPr/>
        </p:nvPicPr>
        <p:blipFill>
          <a:blip r:embed="rId3"/>
          <a:stretch>
            <a:fillRect/>
          </a:stretch>
        </p:blipFill>
        <p:spPr>
          <a:xfrm>
            <a:off x="0" y="1542619"/>
            <a:ext cx="6095148" cy="3881726"/>
          </a:xfrm>
          <a:prstGeom prst="rect">
            <a:avLst/>
          </a:prstGeom>
        </p:spPr>
      </p:pic>
      <p:pic>
        <p:nvPicPr>
          <p:cNvPr id="1026" name="Picture 2">
            <a:extLst>
              <a:ext uri="{FF2B5EF4-FFF2-40B4-BE49-F238E27FC236}">
                <a16:creationId xmlns:a16="http://schemas.microsoft.com/office/drawing/2014/main" id="{DF39A036-454D-D0E9-DCDE-2C613FB75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550455"/>
            <a:ext cx="6094298" cy="387388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AF943E7-5818-04FB-FDE7-B496B9AFC8B5}"/>
              </a:ext>
            </a:extLst>
          </p:cNvPr>
          <p:cNvCxnSpPr>
            <a:cxnSpLocks/>
          </p:cNvCxnSpPr>
          <p:nvPr/>
        </p:nvCxnSpPr>
        <p:spPr>
          <a:xfrm>
            <a:off x="6096000" y="1133471"/>
            <a:ext cx="0" cy="5137177"/>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lowchart: Alternate Process 10">
            <a:extLst>
              <a:ext uri="{FF2B5EF4-FFF2-40B4-BE49-F238E27FC236}">
                <a16:creationId xmlns:a16="http://schemas.microsoft.com/office/drawing/2014/main" id="{9EF3429D-4B2C-F946-18D4-11B2D5375B80}"/>
              </a:ext>
            </a:extLst>
          </p:cNvPr>
          <p:cNvSpPr/>
          <p:nvPr/>
        </p:nvSpPr>
        <p:spPr>
          <a:xfrm>
            <a:off x="4005147" y="2973898"/>
            <a:ext cx="4180002" cy="1019167"/>
          </a:xfrm>
          <a:prstGeom prst="flowChartAlternateProcess">
            <a:avLst/>
          </a:prstGeom>
          <a:solidFill>
            <a:schemeClr val="accent5">
              <a:lumMod val="60000"/>
              <a:lumOff val="4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a:solidFill>
                  <a:schemeClr val="bg1"/>
                </a:solidFill>
              </a:rPr>
              <a:t>One Set of Scans - </a:t>
            </a:r>
          </a:p>
          <a:p>
            <a:pPr lvl="0" algn="ctr">
              <a:defRPr/>
            </a:pPr>
            <a:r>
              <a:rPr lang="en-GB" sz="2800" b="1" dirty="0">
                <a:solidFill>
                  <a:schemeClr val="bg1"/>
                </a:solidFill>
              </a:rPr>
              <a:t>Multiple Layers of Value</a:t>
            </a:r>
          </a:p>
        </p:txBody>
      </p:sp>
      <p:sp>
        <p:nvSpPr>
          <p:cNvPr id="13" name="Flowchart: Alternate Process 12">
            <a:extLst>
              <a:ext uri="{FF2B5EF4-FFF2-40B4-BE49-F238E27FC236}">
                <a16:creationId xmlns:a16="http://schemas.microsoft.com/office/drawing/2014/main" id="{552A7D60-1E94-13CE-D881-FD2F2A991208}"/>
              </a:ext>
            </a:extLst>
          </p:cNvPr>
          <p:cNvSpPr/>
          <p:nvPr/>
        </p:nvSpPr>
        <p:spPr>
          <a:xfrm>
            <a:off x="1868511" y="1281009"/>
            <a:ext cx="2358127" cy="523220"/>
          </a:xfrm>
          <a:prstGeom prst="flowChartAlternateProcess">
            <a:avLst/>
          </a:prstGeom>
          <a:solidFill>
            <a:schemeClr val="accent5">
              <a:lumMod val="60000"/>
              <a:lumOff val="4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rPr>
              <a:t>Onshore</a:t>
            </a:r>
            <a:r>
              <a:rPr lang="en-GB" sz="2800" b="1" dirty="0">
                <a:solidFill>
                  <a:schemeClr val="bg1"/>
                </a:solidFill>
                <a:latin typeface="Aptos SemiBold" panose="020B0004020202020204" pitchFamily="34" charset="0"/>
              </a:rPr>
              <a:t> </a:t>
            </a:r>
            <a:endParaRPr kumimoji="0" lang="en-GB" sz="2800" b="1" i="0" u="none" strike="noStrike" kern="1200" cap="none" spc="0" normalizeH="0" baseline="0" noProof="0" dirty="0">
              <a:ln>
                <a:noFill/>
              </a:ln>
              <a:solidFill>
                <a:schemeClr val="bg1"/>
              </a:solidFill>
              <a:uLnTx/>
              <a:uFillTx/>
              <a:latin typeface="Aptos SemiBold" panose="020B0004020202020204" pitchFamily="34" charset="0"/>
            </a:endParaRPr>
          </a:p>
        </p:txBody>
      </p:sp>
      <p:sp>
        <p:nvSpPr>
          <p:cNvPr id="14" name="Flowchart: Alternate Process 13">
            <a:extLst>
              <a:ext uri="{FF2B5EF4-FFF2-40B4-BE49-F238E27FC236}">
                <a16:creationId xmlns:a16="http://schemas.microsoft.com/office/drawing/2014/main" id="{D2895750-4531-4845-AD2F-1BC1FB806355}"/>
              </a:ext>
            </a:extLst>
          </p:cNvPr>
          <p:cNvSpPr/>
          <p:nvPr/>
        </p:nvSpPr>
        <p:spPr>
          <a:xfrm>
            <a:off x="7898684" y="1288843"/>
            <a:ext cx="2488932" cy="523220"/>
          </a:xfrm>
          <a:prstGeom prst="flowChartAlternateProcess">
            <a:avLst/>
          </a:prstGeom>
          <a:solidFill>
            <a:schemeClr val="accent5">
              <a:lumMod val="60000"/>
              <a:lumOff val="4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uLnTx/>
                <a:uFillTx/>
              </a:rPr>
              <a:t>Offshore</a:t>
            </a:r>
          </a:p>
        </p:txBody>
      </p:sp>
      <p:sp>
        <p:nvSpPr>
          <p:cNvPr id="15" name="Flowchart: Alternate Process 14">
            <a:extLst>
              <a:ext uri="{FF2B5EF4-FFF2-40B4-BE49-F238E27FC236}">
                <a16:creationId xmlns:a16="http://schemas.microsoft.com/office/drawing/2014/main" id="{A22E17E1-6663-5EA6-A93B-20B001359F35}"/>
              </a:ext>
            </a:extLst>
          </p:cNvPr>
          <p:cNvSpPr/>
          <p:nvPr/>
        </p:nvSpPr>
        <p:spPr>
          <a:xfrm>
            <a:off x="1427081" y="5170569"/>
            <a:ext cx="3240986" cy="523220"/>
          </a:xfrm>
          <a:prstGeom prst="flowChartAlternateProcess">
            <a:avLst/>
          </a:prstGeom>
          <a:solidFill>
            <a:schemeClr val="accent5">
              <a:lumMod val="60000"/>
              <a:lumOff val="4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Brownfield Expansion </a:t>
            </a:r>
            <a:endParaRPr kumimoji="0" lang="en-GB" sz="2400" b="1" i="0" u="none" strike="noStrike" kern="1200" cap="none" spc="0" normalizeH="0" baseline="0" noProof="0" dirty="0">
              <a:ln>
                <a:noFill/>
              </a:ln>
              <a:solidFill>
                <a:schemeClr val="bg1"/>
              </a:solidFill>
              <a:uLnTx/>
              <a:uFillTx/>
            </a:endParaRPr>
          </a:p>
        </p:txBody>
      </p:sp>
      <p:sp>
        <p:nvSpPr>
          <p:cNvPr id="16" name="Flowchart: Alternate Process 15">
            <a:extLst>
              <a:ext uri="{FF2B5EF4-FFF2-40B4-BE49-F238E27FC236}">
                <a16:creationId xmlns:a16="http://schemas.microsoft.com/office/drawing/2014/main" id="{F3847E8D-8222-17B7-6EB8-19B0D5858560}"/>
              </a:ext>
            </a:extLst>
          </p:cNvPr>
          <p:cNvSpPr/>
          <p:nvPr/>
        </p:nvSpPr>
        <p:spPr>
          <a:xfrm>
            <a:off x="7308356" y="5178403"/>
            <a:ext cx="3667881" cy="523220"/>
          </a:xfrm>
          <a:prstGeom prst="flowChartAlternateProcess">
            <a:avLst/>
          </a:prstGeom>
          <a:solidFill>
            <a:schemeClr val="accent5">
              <a:lumMod val="60000"/>
              <a:lumOff val="4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uLnTx/>
                <a:uFillTx/>
              </a:rPr>
              <a:t>Greenfield Development</a:t>
            </a:r>
          </a:p>
        </p:txBody>
      </p:sp>
      <p:grpSp>
        <p:nvGrpSpPr>
          <p:cNvPr id="6" name="Group 5">
            <a:extLst>
              <a:ext uri="{FF2B5EF4-FFF2-40B4-BE49-F238E27FC236}">
                <a16:creationId xmlns:a16="http://schemas.microsoft.com/office/drawing/2014/main" id="{81C8D574-33D7-2746-71F7-F6D547737F8E}"/>
              </a:ext>
            </a:extLst>
          </p:cNvPr>
          <p:cNvGrpSpPr/>
          <p:nvPr/>
        </p:nvGrpSpPr>
        <p:grpSpPr>
          <a:xfrm>
            <a:off x="0" y="0"/>
            <a:ext cx="12192000" cy="914400"/>
            <a:chOff x="0" y="0"/>
            <a:chExt cx="12192000" cy="914400"/>
          </a:xfrm>
        </p:grpSpPr>
        <p:sp>
          <p:nvSpPr>
            <p:cNvPr id="7" name="Rectangle 6">
              <a:extLst>
                <a:ext uri="{FF2B5EF4-FFF2-40B4-BE49-F238E27FC236}">
                  <a16:creationId xmlns:a16="http://schemas.microsoft.com/office/drawing/2014/main" id="{67565B07-E38A-234A-6D4D-9270358480F1}"/>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DADB886-3CE4-8DFF-F28E-911906F81A2E}"/>
                </a:ext>
              </a:extLst>
            </p:cNvPr>
            <p:cNvPicPr>
              <a:picLocks noChangeAspect="1"/>
            </p:cNvPicPr>
            <p:nvPr/>
          </p:nvPicPr>
          <p:blipFill>
            <a:blip r:embed="rId5"/>
            <a:stretch>
              <a:fillRect/>
            </a:stretch>
          </p:blipFill>
          <p:spPr>
            <a:xfrm>
              <a:off x="11187927" y="135801"/>
              <a:ext cx="626315" cy="642797"/>
            </a:xfrm>
            <a:prstGeom prst="rect">
              <a:avLst/>
            </a:prstGeom>
          </p:spPr>
        </p:pic>
        <p:sp>
          <p:nvSpPr>
            <p:cNvPr id="10" name="TextBox 9">
              <a:extLst>
                <a:ext uri="{FF2B5EF4-FFF2-40B4-BE49-F238E27FC236}">
                  <a16:creationId xmlns:a16="http://schemas.microsoft.com/office/drawing/2014/main" id="{3AF963C4-F65C-39D2-B4DF-BEA275DEA321}"/>
                </a:ext>
              </a:extLst>
            </p:cNvPr>
            <p:cNvSpPr txBox="1"/>
            <p:nvPr/>
          </p:nvSpPr>
          <p:spPr>
            <a:xfrm>
              <a:off x="157017" y="118984"/>
              <a:ext cx="10056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Data Overload &gt; Actionable Intelligence </a:t>
              </a:r>
            </a:p>
          </p:txBody>
        </p:sp>
      </p:grpSp>
    </p:spTree>
    <p:extLst>
      <p:ext uri="{BB962C8B-B14F-4D97-AF65-F5344CB8AC3E}">
        <p14:creationId xmlns:p14="http://schemas.microsoft.com/office/powerpoint/2010/main" val="2249773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F1E1-3BD1-79DF-1376-54E055BC3B45}"/>
            </a:ext>
          </a:extLst>
        </p:cNvPr>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D536AF79-14F6-0814-DBD2-6377ABEDA2F2}"/>
              </a:ext>
            </a:extLst>
          </p:cNvPr>
          <p:cNvSpPr/>
          <p:nvPr/>
        </p:nvSpPr>
        <p:spPr>
          <a:xfrm>
            <a:off x="155165" y="199379"/>
            <a:ext cx="6836184" cy="523220"/>
          </a:xfrm>
          <a:prstGeom prst="flowChartAlternateProcess">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Artifakt Element Light"/>
              <a:ea typeface="+mn-ea"/>
              <a:cs typeface="+mn-cs"/>
            </a:endParaRPr>
          </a:p>
        </p:txBody>
      </p:sp>
      <p:sp>
        <p:nvSpPr>
          <p:cNvPr id="3" name="TextBox 2">
            <a:extLst>
              <a:ext uri="{FF2B5EF4-FFF2-40B4-BE49-F238E27FC236}">
                <a16:creationId xmlns:a16="http://schemas.microsoft.com/office/drawing/2014/main" id="{55418F07-31CD-0836-5C5F-E10E48A9ED1A}"/>
              </a:ext>
            </a:extLst>
          </p:cNvPr>
          <p:cNvSpPr txBox="1"/>
          <p:nvPr/>
        </p:nvSpPr>
        <p:spPr>
          <a:xfrm>
            <a:off x="507144" y="199379"/>
            <a:ext cx="64842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9900"/>
                </a:solidFill>
                <a:latin typeface="Aptos SemiBold" panose="020B0004020202020204" pitchFamily="34" charset="0"/>
                <a:ea typeface="Artifakt Element Semi Bold" panose="020B0603050000020004" pitchFamily="34" charset="0"/>
              </a:rPr>
              <a:t>Data Overload &gt; Actionable Intelligence </a:t>
            </a:r>
            <a:endParaRPr kumimoji="0" lang="en-GB" sz="2800" b="0" i="0" u="none" strike="noStrike" kern="1200" cap="none" spc="0" normalizeH="0" baseline="0" noProof="0" dirty="0">
              <a:ln>
                <a:noFill/>
              </a:ln>
              <a:solidFill>
                <a:srgbClr val="009900"/>
              </a:solidFill>
              <a:uLnTx/>
              <a:uFillTx/>
              <a:latin typeface="Aptos SemiBold" panose="020B0004020202020204" pitchFamily="34" charset="0"/>
              <a:ea typeface="Artifakt Element Semi Bold" panose="020B0603050000020004" pitchFamily="34" charset="0"/>
            </a:endParaRPr>
          </a:p>
        </p:txBody>
      </p:sp>
      <p:sp>
        <p:nvSpPr>
          <p:cNvPr id="37" name="Flowchart: Alternate Process 36">
            <a:extLst>
              <a:ext uri="{FF2B5EF4-FFF2-40B4-BE49-F238E27FC236}">
                <a16:creationId xmlns:a16="http://schemas.microsoft.com/office/drawing/2014/main" id="{3933121A-740F-D52C-2271-8056171B3BF7}"/>
              </a:ext>
            </a:extLst>
          </p:cNvPr>
          <p:cNvSpPr/>
          <p:nvPr/>
        </p:nvSpPr>
        <p:spPr>
          <a:xfrm>
            <a:off x="4575904" y="1017958"/>
            <a:ext cx="2834560" cy="714473"/>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Digitization of assets and increasing complexity across the tech-stack</a:t>
            </a:r>
          </a:p>
        </p:txBody>
      </p:sp>
      <p:sp>
        <p:nvSpPr>
          <p:cNvPr id="53" name="Flowchart: Alternate Process 52">
            <a:extLst>
              <a:ext uri="{FF2B5EF4-FFF2-40B4-BE49-F238E27FC236}">
                <a16:creationId xmlns:a16="http://schemas.microsoft.com/office/drawing/2014/main" id="{BBF08509-B64A-D65B-E8DF-72A7112BFBC7}"/>
              </a:ext>
            </a:extLst>
          </p:cNvPr>
          <p:cNvSpPr/>
          <p:nvPr/>
        </p:nvSpPr>
        <p:spPr>
          <a:xfrm>
            <a:off x="1438151" y="3329262"/>
            <a:ext cx="2326747" cy="706592"/>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Complex and often hazardous process equipment</a:t>
            </a:r>
          </a:p>
        </p:txBody>
      </p:sp>
      <p:sp>
        <p:nvSpPr>
          <p:cNvPr id="56" name="Flowchart: Alternate Process 55">
            <a:extLst>
              <a:ext uri="{FF2B5EF4-FFF2-40B4-BE49-F238E27FC236}">
                <a16:creationId xmlns:a16="http://schemas.microsoft.com/office/drawing/2014/main" id="{D72C08E0-8101-496A-BEA5-DB29485852AB}"/>
              </a:ext>
            </a:extLst>
          </p:cNvPr>
          <p:cNvSpPr/>
          <p:nvPr/>
        </p:nvSpPr>
        <p:spPr>
          <a:xfrm>
            <a:off x="8488331" y="3426085"/>
            <a:ext cx="2374450" cy="523221"/>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Complex transmission and storage of materials</a:t>
            </a:r>
          </a:p>
        </p:txBody>
      </p:sp>
      <p:sp>
        <p:nvSpPr>
          <p:cNvPr id="59" name="Flowchart: Alternate Process 58">
            <a:extLst>
              <a:ext uri="{FF2B5EF4-FFF2-40B4-BE49-F238E27FC236}">
                <a16:creationId xmlns:a16="http://schemas.microsoft.com/office/drawing/2014/main" id="{6682A7AB-9C38-49D4-D36C-74F130E7F24D}"/>
              </a:ext>
            </a:extLst>
          </p:cNvPr>
          <p:cNvSpPr/>
          <p:nvPr/>
        </p:nvSpPr>
        <p:spPr>
          <a:xfrm>
            <a:off x="4698460" y="5929336"/>
            <a:ext cx="2589448" cy="753653"/>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Continual focus on process safety with evolving legislation</a:t>
            </a:r>
          </a:p>
        </p:txBody>
      </p:sp>
      <p:pic>
        <p:nvPicPr>
          <p:cNvPr id="7" name="Picture 6" descr="A planet with green and blue continents&#10;&#10;AI-generated content may be incorrect.">
            <a:extLst>
              <a:ext uri="{FF2B5EF4-FFF2-40B4-BE49-F238E27FC236}">
                <a16:creationId xmlns:a16="http://schemas.microsoft.com/office/drawing/2014/main" id="{FFFD1F44-3A72-C6A8-A587-BDAD2784D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095" y="1110411"/>
            <a:ext cx="6953481" cy="5332941"/>
          </a:xfrm>
          <a:prstGeom prst="rect">
            <a:avLst/>
          </a:prstGeom>
        </p:spPr>
      </p:pic>
      <p:grpSp>
        <p:nvGrpSpPr>
          <p:cNvPr id="19" name="Group 18">
            <a:extLst>
              <a:ext uri="{FF2B5EF4-FFF2-40B4-BE49-F238E27FC236}">
                <a16:creationId xmlns:a16="http://schemas.microsoft.com/office/drawing/2014/main" id="{2B1B4CFA-9E38-6E33-5C9D-13F897E097C8}"/>
              </a:ext>
            </a:extLst>
          </p:cNvPr>
          <p:cNvGrpSpPr/>
          <p:nvPr/>
        </p:nvGrpSpPr>
        <p:grpSpPr>
          <a:xfrm>
            <a:off x="1978110" y="1682863"/>
            <a:ext cx="8235779" cy="4020809"/>
            <a:chOff x="2087188" y="1351539"/>
            <a:chExt cx="8366690" cy="4293748"/>
          </a:xfrm>
        </p:grpSpPr>
        <p:sp>
          <p:nvSpPr>
            <p:cNvPr id="20" name="Oval 19">
              <a:extLst>
                <a:ext uri="{FF2B5EF4-FFF2-40B4-BE49-F238E27FC236}">
                  <a16:creationId xmlns:a16="http://schemas.microsoft.com/office/drawing/2014/main" id="{816D00D5-500E-F91E-1FA1-0AD321E87C00}"/>
                </a:ext>
              </a:extLst>
            </p:cNvPr>
            <p:cNvSpPr/>
            <p:nvPr/>
          </p:nvSpPr>
          <p:spPr>
            <a:xfrm>
              <a:off x="2087188" y="4110649"/>
              <a:ext cx="1534638" cy="153463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BF245DB4-38E6-53DA-7BD0-59A84291E0DA}"/>
                </a:ext>
              </a:extLst>
            </p:cNvPr>
            <p:cNvSpPr/>
            <p:nvPr/>
          </p:nvSpPr>
          <p:spPr>
            <a:xfrm>
              <a:off x="2087188" y="1351539"/>
              <a:ext cx="1534638" cy="153463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35FEA858-3A35-DFCF-A7DB-4C131BA34B5B}"/>
                </a:ext>
              </a:extLst>
            </p:cNvPr>
            <p:cNvSpPr/>
            <p:nvPr/>
          </p:nvSpPr>
          <p:spPr>
            <a:xfrm>
              <a:off x="8919240" y="1351539"/>
              <a:ext cx="1534638" cy="153463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09EE5D6-4974-DC7F-F946-68727527C80F}"/>
                </a:ext>
              </a:extLst>
            </p:cNvPr>
            <p:cNvSpPr/>
            <p:nvPr/>
          </p:nvSpPr>
          <p:spPr>
            <a:xfrm>
              <a:off x="8919241" y="4061844"/>
              <a:ext cx="1534637" cy="153463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8412EFD3-2557-2247-12B4-97E0D708DA2A}"/>
              </a:ext>
            </a:extLst>
          </p:cNvPr>
          <p:cNvGrpSpPr/>
          <p:nvPr/>
        </p:nvGrpSpPr>
        <p:grpSpPr>
          <a:xfrm>
            <a:off x="0" y="0"/>
            <a:ext cx="12192000" cy="914400"/>
            <a:chOff x="0" y="0"/>
            <a:chExt cx="12192000" cy="914400"/>
          </a:xfrm>
        </p:grpSpPr>
        <p:sp>
          <p:nvSpPr>
            <p:cNvPr id="25" name="Rectangle 24">
              <a:extLst>
                <a:ext uri="{FF2B5EF4-FFF2-40B4-BE49-F238E27FC236}">
                  <a16:creationId xmlns:a16="http://schemas.microsoft.com/office/drawing/2014/main" id="{64425479-CD5C-17F6-F7A3-62F349DF3CA4}"/>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9050339A-B65F-361F-EF6C-421AB36A3772}"/>
                </a:ext>
              </a:extLst>
            </p:cNvPr>
            <p:cNvPicPr>
              <a:picLocks noChangeAspect="1"/>
            </p:cNvPicPr>
            <p:nvPr/>
          </p:nvPicPr>
          <p:blipFill>
            <a:blip r:embed="rId8"/>
            <a:stretch>
              <a:fillRect/>
            </a:stretch>
          </p:blipFill>
          <p:spPr>
            <a:xfrm>
              <a:off x="11187927" y="135801"/>
              <a:ext cx="626315" cy="642797"/>
            </a:xfrm>
            <a:prstGeom prst="rect">
              <a:avLst/>
            </a:prstGeom>
          </p:spPr>
        </p:pic>
        <p:sp>
          <p:nvSpPr>
            <p:cNvPr id="27" name="TextBox 26">
              <a:extLst>
                <a:ext uri="{FF2B5EF4-FFF2-40B4-BE49-F238E27FC236}">
                  <a16:creationId xmlns:a16="http://schemas.microsoft.com/office/drawing/2014/main" id="{C073F89F-E821-BA31-F059-DB8923C41CE6}"/>
                </a:ext>
              </a:extLst>
            </p:cNvPr>
            <p:cNvSpPr txBox="1"/>
            <p:nvPr/>
          </p:nvSpPr>
          <p:spPr>
            <a:xfrm>
              <a:off x="157017" y="118984"/>
              <a:ext cx="10056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Data Overload &gt; Actionable Intelligence </a:t>
              </a:r>
            </a:p>
          </p:txBody>
        </p:sp>
      </p:grpSp>
    </p:spTree>
    <p:extLst>
      <p:ext uri="{BB962C8B-B14F-4D97-AF65-F5344CB8AC3E}">
        <p14:creationId xmlns:p14="http://schemas.microsoft.com/office/powerpoint/2010/main" val="950357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2000"/>
                                        <p:tgtEl>
                                          <p:spTgt spid="37"/>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2000"/>
                                        <p:tgtEl>
                                          <p:spTgt spid="5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up)">
                                      <p:cBhvr>
                                        <p:cTn id="14" dur="2000"/>
                                        <p:tgtEl>
                                          <p:spTgt spid="53"/>
                                        </p:tgtEl>
                                      </p:cBhvr>
                                    </p:animEffect>
                                  </p:childTnLst>
                                </p:cTn>
                              </p:par>
                            </p:childTnLst>
                          </p:cTn>
                        </p:par>
                        <p:par>
                          <p:cTn id="15" fill="hold">
                            <p:stCondLst>
                              <p:cond delay="4000"/>
                            </p:stCondLst>
                            <p:childTnLst>
                              <p:par>
                                <p:cTn id="16" presetID="22" presetClass="entr" presetSubtype="1"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up)">
                                      <p:cBhvr>
                                        <p:cTn id="18" dur="2000"/>
                                        <p:tgtEl>
                                          <p:spTgt spid="59"/>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6"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38731-A81E-EE2F-37E7-875C5800346F}"/>
            </a:ext>
          </a:extLst>
        </p:cNvPr>
        <p:cNvGrpSpPr/>
        <p:nvPr/>
      </p:nvGrpSpPr>
      <p:grpSpPr>
        <a:xfrm>
          <a:off x="0" y="0"/>
          <a:ext cx="0" cy="0"/>
          <a:chOff x="0" y="0"/>
          <a:chExt cx="0" cy="0"/>
        </a:xfrm>
      </p:grpSpPr>
      <p:pic>
        <p:nvPicPr>
          <p:cNvPr id="5" name="Picture 4" descr="A large oil rig in the ocean&#10;&#10;AI-generated content may be incorrect.">
            <a:extLst>
              <a:ext uri="{FF2B5EF4-FFF2-40B4-BE49-F238E27FC236}">
                <a16:creationId xmlns:a16="http://schemas.microsoft.com/office/drawing/2014/main" id="{11CF7C28-3DBC-3F0F-345D-1857E0E60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126" y="908684"/>
            <a:ext cx="5095481" cy="5040632"/>
          </a:xfrm>
          <a:prstGeom prst="rect">
            <a:avLst/>
          </a:prstGeom>
        </p:spPr>
      </p:pic>
      <p:sp>
        <p:nvSpPr>
          <p:cNvPr id="7" name="Flowchart: Alternate Process 6">
            <a:extLst>
              <a:ext uri="{FF2B5EF4-FFF2-40B4-BE49-F238E27FC236}">
                <a16:creationId xmlns:a16="http://schemas.microsoft.com/office/drawing/2014/main" id="{00A426AE-F6CD-2262-4CF1-DEF6102CAC20}"/>
              </a:ext>
            </a:extLst>
          </p:cNvPr>
          <p:cNvSpPr/>
          <p:nvPr/>
        </p:nvSpPr>
        <p:spPr>
          <a:xfrm>
            <a:off x="1714617" y="5426258"/>
            <a:ext cx="8572500" cy="523221"/>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ptos SemiBold" panose="020B0004020202020204" pitchFamily="34" charset="0"/>
              </a:rPr>
              <a:t>The challenge isn’t collecting scan data — it’s transforming its scale into </a:t>
            </a:r>
            <a:r>
              <a:rPr lang="en-GB" sz="1400" b="1" u="sng" dirty="0">
                <a:solidFill>
                  <a:srgbClr val="002060"/>
                </a:solidFill>
                <a:latin typeface="Aptos SemiBold" panose="020B0004020202020204" pitchFamily="34" charset="0"/>
              </a:rPr>
              <a:t>trusted, actionable intelligence</a:t>
            </a:r>
            <a:r>
              <a:rPr lang="en-GB" sz="1400" b="1" dirty="0">
                <a:solidFill>
                  <a:srgbClr val="009900"/>
                </a:solidFill>
                <a:latin typeface="Aptos SemiBold" panose="020B0004020202020204" pitchFamily="34" charset="0"/>
              </a:rPr>
              <a:t>.</a:t>
            </a:r>
          </a:p>
        </p:txBody>
      </p:sp>
      <p:sp>
        <p:nvSpPr>
          <p:cNvPr id="10" name="Flowchart: Alternate Process 9">
            <a:extLst>
              <a:ext uri="{FF2B5EF4-FFF2-40B4-BE49-F238E27FC236}">
                <a16:creationId xmlns:a16="http://schemas.microsoft.com/office/drawing/2014/main" id="{43ADD9FC-072B-22C9-EADB-4BE72BFCBA04}"/>
              </a:ext>
            </a:extLst>
          </p:cNvPr>
          <p:cNvSpPr/>
          <p:nvPr/>
        </p:nvSpPr>
        <p:spPr>
          <a:xfrm>
            <a:off x="507144" y="2759615"/>
            <a:ext cx="2945984" cy="1338770"/>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1 Typical Refinery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 500,000+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Asset Components</a:t>
            </a:r>
          </a:p>
        </p:txBody>
      </p:sp>
      <p:sp>
        <p:nvSpPr>
          <p:cNvPr id="12" name="Flowchart: Alternate Process 11">
            <a:extLst>
              <a:ext uri="{FF2B5EF4-FFF2-40B4-BE49-F238E27FC236}">
                <a16:creationId xmlns:a16="http://schemas.microsoft.com/office/drawing/2014/main" id="{CEDBF292-A60A-D926-BCC6-10BB6F66DE18}"/>
              </a:ext>
            </a:extLst>
          </p:cNvPr>
          <p:cNvSpPr/>
          <p:nvPr/>
        </p:nvSpPr>
        <p:spPr>
          <a:xfrm>
            <a:off x="8548605" y="2759615"/>
            <a:ext cx="3043319" cy="1338770"/>
          </a:xfrm>
          <a:prstGeom prst="flowChartAlternateProcess">
            <a:avLst/>
          </a:prstGeom>
          <a:solidFill>
            <a:schemeClr val="accent5">
              <a:lumMod val="60000"/>
              <a:lumOff val="4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1 Typical FPSO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 1,000,000 + Scanned Objects</a:t>
            </a:r>
          </a:p>
        </p:txBody>
      </p:sp>
      <p:grpSp>
        <p:nvGrpSpPr>
          <p:cNvPr id="2" name="Group 1">
            <a:extLst>
              <a:ext uri="{FF2B5EF4-FFF2-40B4-BE49-F238E27FC236}">
                <a16:creationId xmlns:a16="http://schemas.microsoft.com/office/drawing/2014/main" id="{BCFDE19F-D5AA-1461-DA4B-ACDE5E707B6B}"/>
              </a:ext>
            </a:extLst>
          </p:cNvPr>
          <p:cNvGrpSpPr/>
          <p:nvPr/>
        </p:nvGrpSpPr>
        <p:grpSpPr>
          <a:xfrm>
            <a:off x="0" y="0"/>
            <a:ext cx="12192000" cy="914400"/>
            <a:chOff x="0" y="0"/>
            <a:chExt cx="12192000" cy="914400"/>
          </a:xfrm>
        </p:grpSpPr>
        <p:sp>
          <p:nvSpPr>
            <p:cNvPr id="8" name="Rectangle 7">
              <a:extLst>
                <a:ext uri="{FF2B5EF4-FFF2-40B4-BE49-F238E27FC236}">
                  <a16:creationId xmlns:a16="http://schemas.microsoft.com/office/drawing/2014/main" id="{B7B7DCFF-0FCA-F551-A6A1-65959153BFF9}"/>
                </a:ext>
              </a:extLst>
            </p:cNvPr>
            <p:cNvSpPr/>
            <p:nvPr/>
          </p:nvSpPr>
          <p:spPr>
            <a:xfrm>
              <a:off x="0" y="0"/>
              <a:ext cx="12192000" cy="914400"/>
            </a:xfrm>
            <a:prstGeom prst="rect">
              <a:avLst/>
            </a:prstGeom>
            <a:gradFill flip="none" rotWithShape="1">
              <a:gsLst>
                <a:gs pos="0">
                  <a:schemeClr val="accent1">
                    <a:lumMod val="5000"/>
                    <a:lumOff val="95000"/>
                  </a:schemeClr>
                </a:gs>
                <a:gs pos="22000">
                  <a:srgbClr val="162646"/>
                </a:gs>
                <a:gs pos="51000">
                  <a:srgbClr val="0F1A2F"/>
                </a:gs>
                <a:gs pos="100000">
                  <a:srgbClr val="162646"/>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9E09CA7B-7AFE-1FE1-7B49-4A5555FDBB25}"/>
                </a:ext>
              </a:extLst>
            </p:cNvPr>
            <p:cNvPicPr>
              <a:picLocks noChangeAspect="1"/>
            </p:cNvPicPr>
            <p:nvPr/>
          </p:nvPicPr>
          <p:blipFill>
            <a:blip r:embed="rId4"/>
            <a:stretch>
              <a:fillRect/>
            </a:stretch>
          </p:blipFill>
          <p:spPr>
            <a:xfrm>
              <a:off x="11187927" y="135801"/>
              <a:ext cx="626315" cy="642797"/>
            </a:xfrm>
            <a:prstGeom prst="rect">
              <a:avLst/>
            </a:prstGeom>
          </p:spPr>
        </p:pic>
      </p:grpSp>
      <p:sp>
        <p:nvSpPr>
          <p:cNvPr id="14" name="TextBox 13">
            <a:extLst>
              <a:ext uri="{FF2B5EF4-FFF2-40B4-BE49-F238E27FC236}">
                <a16:creationId xmlns:a16="http://schemas.microsoft.com/office/drawing/2014/main" id="{D56A93A8-3E17-3F11-D244-511026326CB4}"/>
              </a:ext>
            </a:extLst>
          </p:cNvPr>
          <p:cNvSpPr txBox="1"/>
          <p:nvPr/>
        </p:nvSpPr>
        <p:spPr>
          <a:xfrm>
            <a:off x="157017" y="118984"/>
            <a:ext cx="10056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uLnTx/>
                <a:uFillTx/>
                <a:ea typeface="Artifakt Element Semi Bold" panose="020B0603050000020004" pitchFamily="34" charset="0"/>
              </a:rPr>
              <a:t>Data Overload &gt; Actionable Intelligence </a:t>
            </a:r>
          </a:p>
        </p:txBody>
      </p:sp>
    </p:spTree>
    <p:extLst>
      <p:ext uri="{BB962C8B-B14F-4D97-AF65-F5344CB8AC3E}">
        <p14:creationId xmlns:p14="http://schemas.microsoft.com/office/powerpoint/2010/main" val="3514303486"/>
      </p:ext>
    </p:extLst>
  </p:cSld>
  <p:clrMapOvr>
    <a:masterClrMapping/>
  </p:clrMapOvr>
  <p:transition spd="slow">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92E7EF1C-07A1-4D48-B6C1-3DF3598B3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270066-E339-403A-A07C-C5D6CA5DD6FB}">
  <ds:schemaRefs>
    <ds:schemaRef ds:uri="http://schemas.microsoft.com/sharepoint/v3/contenttype/forms"/>
  </ds:schemaRefs>
</ds:datastoreItem>
</file>

<file path=customXml/itemProps3.xml><?xml version="1.0" encoding="utf-8"?>
<ds:datastoreItem xmlns:ds="http://schemas.openxmlformats.org/officeDocument/2006/customXml" ds:itemID="{8BB3B905-CB06-42ED-917E-65A386393ABC}">
  <ds:schemaRefs>
    <ds:schemaRef ds:uri="http://schemas.microsoft.com/office/2006/metadata/properties"/>
    <ds:schemaRef ds:uri="http://schemas.microsoft.com/office/infopath/2007/PartnerControls"/>
    <ds:schemaRef ds:uri="7604e031-f840-4ad5-97d2-0b99280ee730"/>
    <ds:schemaRef ds:uri="c4b40482-04a4-480f-b826-6548c4a2bcf1"/>
  </ds:schemaRefs>
</ds:datastoreItem>
</file>

<file path=docProps/app.xml><?xml version="1.0" encoding="utf-8"?>
<Properties xmlns="http://schemas.openxmlformats.org/officeDocument/2006/extended-properties" xmlns:vt="http://schemas.openxmlformats.org/officeDocument/2006/docPropsVTypes">
  <Template/>
  <TotalTime>0</TotalTime>
  <Words>2853</Words>
  <Application>Microsoft Office PowerPoint</Application>
  <PresentationFormat>Widescreen</PresentationFormat>
  <Paragraphs>359</Paragraphs>
  <Slides>16</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Aptos SemiBold</vt:lpstr>
      <vt:lpstr>Arial</vt:lpstr>
      <vt:lpstr>Artifakt Element Light</vt:lpstr>
      <vt:lpstr>Artifakt Element Semi Bold</vt:lpstr>
      <vt:lpstr>Calibri</vt:lpstr>
      <vt:lpstr>Calibri Light</vt:lpstr>
      <vt:lpstr>Museo Sans 300</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Ruth Powell</cp:lastModifiedBy>
  <cp:revision>20</cp:revision>
  <dcterms:created xsi:type="dcterms:W3CDTF">2020-10-02T10:29:52Z</dcterms:created>
  <dcterms:modified xsi:type="dcterms:W3CDTF">2025-11-07T13:50:15Z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MSIP_Label_0e34b1bd-23a9-4eac-8969-ba49427865d1_Enabled">
    <vt:lpwstr>true</vt:lpwstr>
  </property>
  <property fmtid="{D5CDD505-2E9C-101B-9397-08002B2CF9AE}" pid="4" name="MSIP_Label_0e34b1bd-23a9-4eac-8969-ba49427865d1_SetDate">
    <vt:lpwstr>2025-10-13T09:24:48Z</vt:lpwstr>
  </property>
  <property fmtid="{D5CDD505-2E9C-101B-9397-08002B2CF9AE}" pid="5" name="MSIP_Label_0e34b1bd-23a9-4eac-8969-ba49427865d1_Method">
    <vt:lpwstr>Standard</vt:lpwstr>
  </property>
  <property fmtid="{D5CDD505-2E9C-101B-9397-08002B2CF9AE}" pid="6" name="MSIP_Label_0e34b1bd-23a9-4eac-8969-ba49427865d1_Name">
    <vt:lpwstr>Public</vt:lpwstr>
  </property>
  <property fmtid="{D5CDD505-2E9C-101B-9397-08002B2CF9AE}" pid="7" name="MSIP_Label_0e34b1bd-23a9-4eac-8969-ba49427865d1_SiteId">
    <vt:lpwstr>00f40989-ea7d-47ee-8651-512fb112b617</vt:lpwstr>
  </property>
  <property fmtid="{D5CDD505-2E9C-101B-9397-08002B2CF9AE}" pid="8" name="MSIP_Label_0e34b1bd-23a9-4eac-8969-ba49427865d1_ActionId">
    <vt:lpwstr>519faf18-5646-41c8-8e48-4723357dee66</vt:lpwstr>
  </property>
  <property fmtid="{D5CDD505-2E9C-101B-9397-08002B2CF9AE}" pid="9" name="MSIP_Label_0e34b1bd-23a9-4eac-8969-ba49427865d1_ContentBits">
    <vt:lpwstr>0</vt:lpwstr>
  </property>
  <property fmtid="{D5CDD505-2E9C-101B-9397-08002B2CF9AE}" pid="10" name="MSIP_Label_0e34b1bd-23a9-4eac-8969-ba49427865d1_Tag">
    <vt:lpwstr>10, 3, 0, 1</vt:lpwstr>
  </property>
  <property fmtid="{D5CDD505-2E9C-101B-9397-08002B2CF9AE}" pid="11" name="MediaServiceImageTags">
    <vt:lpwstr/>
  </property>
</Properties>
</file>