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37"/>
  </p:notesMasterIdLst>
  <p:sldIdLst>
    <p:sldId id="259" r:id="rId2"/>
    <p:sldId id="282" r:id="rId3"/>
    <p:sldId id="257" r:id="rId4"/>
    <p:sldId id="596" r:id="rId5"/>
    <p:sldId id="661" r:id="rId6"/>
    <p:sldId id="662" r:id="rId7"/>
    <p:sldId id="275" r:id="rId8"/>
    <p:sldId id="658" r:id="rId9"/>
    <p:sldId id="632" r:id="rId10"/>
    <p:sldId id="647" r:id="rId11"/>
    <p:sldId id="649" r:id="rId12"/>
    <p:sldId id="481" r:id="rId13"/>
    <p:sldId id="629" r:id="rId14"/>
    <p:sldId id="663" r:id="rId15"/>
    <p:sldId id="674" r:id="rId16"/>
    <p:sldId id="564" r:id="rId17"/>
    <p:sldId id="671" r:id="rId18"/>
    <p:sldId id="566" r:id="rId19"/>
    <p:sldId id="672" r:id="rId20"/>
    <p:sldId id="670" r:id="rId21"/>
    <p:sldId id="286" r:id="rId22"/>
    <p:sldId id="675" r:id="rId23"/>
    <p:sldId id="460" r:id="rId24"/>
    <p:sldId id="666" r:id="rId25"/>
    <p:sldId id="667" r:id="rId26"/>
    <p:sldId id="668" r:id="rId27"/>
    <p:sldId id="498" r:id="rId28"/>
    <p:sldId id="623" r:id="rId29"/>
    <p:sldId id="541" r:id="rId30"/>
    <p:sldId id="500" r:id="rId31"/>
    <p:sldId id="651" r:id="rId32"/>
    <p:sldId id="301" r:id="rId33"/>
    <p:sldId id="302" r:id="rId34"/>
    <p:sldId id="652" r:id="rId35"/>
    <p:sldId id="619" r:id="rId36"/>
  </p:sldIdLst>
  <p:sldSz cx="9144000" cy="6858000" type="screen4x3"/>
  <p:notesSz cx="6889750" cy="100218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93217" autoAdjust="0"/>
  </p:normalViewPr>
  <p:slideViewPr>
    <p:cSldViewPr snapToGrid="0" snapToObjects="1">
      <p:cViewPr varScale="1">
        <p:scale>
          <a:sx n="105" d="100"/>
          <a:sy n="105" d="100"/>
        </p:scale>
        <p:origin x="624" y="-3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2:34:13.454"/>
    </inkml:context>
    <inkml:brush xml:id="br0">
      <inkml:brushProperty name="width" value="0.035" units="cm"/>
      <inkml:brushProperty name="height" value="0.035" units="cm"/>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7931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6634" tIns="48317" rIns="96634" bIns="48317"/>
          <a:lstStyle/>
          <a:p>
            <a:r>
              <a:rPr dirty="0"/>
              <a:t>3:00–4:00</a:t>
            </a:r>
          </a:p>
          <a:p>
            <a:r>
              <a:rPr dirty="0"/>
              <a:t>Relate AI to your model plots. Explain how production, purity, and sensitivity plots guide decision-making.</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endParaRPr lang="en-GB" dirty="0"/>
          </a:p>
        </p:txBody>
      </p:sp>
    </p:spTree>
    <p:extLst>
      <p:ext uri="{BB962C8B-B14F-4D97-AF65-F5344CB8AC3E}">
        <p14:creationId xmlns:p14="http://schemas.microsoft.com/office/powerpoint/2010/main" val="2978720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lIns="96634" tIns="48317" rIns="96634" bIns="48317"/>
          <a:lstStyle/>
          <a:p>
            <a:r>
              <a:rPr lang="en-GB" dirty="0"/>
              <a:t>John McCarthy (MIT), American mathematician and computer scientist coined the term “Artificial Intelligence” with Marvin Minsky (MIT) at a workshop conference for the Dartmouth Summer Research Project on Artificial Intelligence, Dartmouth College in Hanover, New Hampshire, USA.</a:t>
            </a:r>
          </a:p>
          <a:p>
            <a:r>
              <a:rPr lang="en-GB" dirty="0"/>
              <a:t>Alan Turin studied at Cambridge, U.K., - Theoretical Foundations of Machine Intelligence, 1950. Turin is recognized as a pioneer in Computer Science and Artificial Intelligence.</a:t>
            </a:r>
          </a:p>
          <a:p>
            <a:endParaRPr lang="en-GB" dirty="0"/>
          </a:p>
          <a:p>
            <a:r>
              <a:rPr lang="en-GB" dirty="0"/>
              <a:t>The term “Artificial Intelligence” was coined in 1955 by the American mathematician and computer scientist John McCarthy. He introduced it in a written proposal for the Dartmouth Summer Research Project on Artificial Intelligence, which became the founding event of the field. </a:t>
            </a:r>
          </a:p>
          <a:p>
            <a:r>
              <a:rPr lang="en-GB" dirty="0"/>
              <a:t>McCarthy chose the phrase deliberately to unify scattered research efforts under a single discipline. Before this, researchers used terms like automata theory, complex information processing, or cybernetics. By naming the field “Artificial Intelligence,” McCarthy and colleagues Marvin Minsky, Nathaniel Rochester, and Claude Shannon established a clear identity for the scientific study of machine intelligence. </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AI tools include a range of technologies that work together to enable advanced analytics to perform various functions. Deep learning techniques utilize neural networks with many layers to analyze various forms of data, such as images, sound, and text. For example, natural language processing (NLP) extracts information from human-generated text, and computer vision interprets images and videos to perform tasks.</a:t>
            </a:r>
          </a:p>
          <a:p>
            <a:endParaRPr lang="en-GB" dirty="0"/>
          </a:p>
          <a:p>
            <a:r>
              <a:rPr lang="en-GB" dirty="0"/>
              <a:t>Advanced analytics uses artificial intelligence (AI) to simulate a human level of intelligence. With AI, you can process more data, work on more complex modeling, and incorporate increasingly abstract algorithms. </a:t>
            </a:r>
          </a:p>
          <a:p>
            <a:endParaRPr lang="en-GB" dirty="0"/>
          </a:p>
        </p:txBody>
      </p:sp>
    </p:spTree>
    <p:extLst>
      <p:ext uri="{BB962C8B-B14F-4D97-AF65-F5344CB8AC3E}">
        <p14:creationId xmlns:p14="http://schemas.microsoft.com/office/powerpoint/2010/main" val="3702792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AI and ML tools: are software systems, platforms, and frameworks that enable engineers, data scientists, and organizations to:</a:t>
            </a:r>
          </a:p>
          <a:p>
            <a:r>
              <a:rPr lang="en-GB" dirty="0"/>
              <a:t>Build intelligent applications</a:t>
            </a:r>
          </a:p>
          <a:p>
            <a:r>
              <a:rPr lang="en-GB" dirty="0"/>
              <a:t>Analyze large datasets</a:t>
            </a:r>
          </a:p>
          <a:p>
            <a:r>
              <a:rPr lang="en-GB" dirty="0"/>
              <a:t>Train machine learning models</a:t>
            </a:r>
          </a:p>
          <a:p>
            <a:r>
              <a:rPr lang="en-GB" dirty="0"/>
              <a:t>Automate decision‑making</a:t>
            </a:r>
          </a:p>
          <a:p>
            <a:r>
              <a:rPr lang="en-GB" dirty="0"/>
              <a:t>Deploy predictive and optimization solutions</a:t>
            </a:r>
          </a:p>
          <a:p>
            <a:r>
              <a:rPr lang="en-GB" dirty="0"/>
              <a:t>They provide the algorithms, computing power, data pipelines, and interfaces needed to turn raw data into actionable intelligence.</a:t>
            </a:r>
          </a:p>
          <a:p>
            <a:endParaRPr lang="en-GB" dirty="0"/>
          </a:p>
        </p:txBody>
      </p:sp>
    </p:spTree>
    <p:extLst>
      <p:ext uri="{BB962C8B-B14F-4D97-AF65-F5344CB8AC3E}">
        <p14:creationId xmlns:p14="http://schemas.microsoft.com/office/powerpoint/2010/main" val="1666227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0625" y="1252538"/>
            <a:ext cx="4508500" cy="3382962"/>
          </a:xfrm>
          <a:prstGeom prst="rect">
            <a:avLst/>
          </a:prstGeom>
          <a:noFill/>
          <a:ln w="12700">
            <a:solidFill>
              <a:prstClr val="black"/>
            </a:solidFill>
          </a:ln>
        </p:spPr>
      </p:sp>
      <p:sp>
        <p:nvSpPr>
          <p:cNvPr id="3" name="Notes Placeholder 2"/>
          <p:cNvSpPr>
            <a:spLocks noGrp="1"/>
          </p:cNvSpPr>
          <p:nvPr>
            <p:ph type="body" idx="1"/>
          </p:nvPr>
        </p:nvSpPr>
        <p:spPr>
          <a:xfrm>
            <a:off x="688975" y="4823034"/>
            <a:ext cx="5511800" cy="3946118"/>
          </a:xfrm>
          <a:prstGeom prst="rect">
            <a:avLst/>
          </a:prstGeom>
        </p:spPr>
        <p:txBody>
          <a:bodyPr lIns="96634" tIns="48317" rIns="96634" bIns="48317"/>
          <a:lstStyle/>
          <a:p>
            <a:pPr marL="241584" indent="-241584">
              <a:buAutoNum type="arabicPeriod"/>
            </a:pPr>
            <a:r>
              <a:rPr lang="en-GB" dirty="0"/>
              <a:t>AI can perform repetitive and complex tasks automatically (e., Adjust reactor temperature, feed rates, valve positions to keep a process within operating limits without constant intervention) </a:t>
            </a:r>
          </a:p>
          <a:p>
            <a:pPr marL="241584" indent="-241584">
              <a:buAutoNum type="arabicPeriod"/>
            </a:pPr>
            <a:r>
              <a:rPr lang="en-GB" dirty="0"/>
              <a:t>AI can identify patterns in data and forecast likely outcomes (</a:t>
            </a:r>
            <a:r>
              <a:rPr lang="en-GB" dirty="0" err="1"/>
              <a:t>e.g</a:t>
            </a:r>
            <a:r>
              <a:rPr lang="en-GB" dirty="0"/>
              <a:t>, equipment failure prediction, when a heat exchanger foul, when a catalyst will lose activity or when a pump is likely to fail based on historical process data ).</a:t>
            </a:r>
          </a:p>
          <a:p>
            <a:pPr marL="241584" indent="-241584">
              <a:buAutoNum type="arabicPeriod"/>
            </a:pPr>
            <a:r>
              <a:rPr lang="en-GB" dirty="0"/>
              <a:t> AI can analyze large amounts of information and suggest actions. (e.g., During an upset condition, AI recommends actions such as reducing feed rate, changing reflux ratio, or switching operating models to maintain product quality)</a:t>
            </a:r>
          </a:p>
          <a:p>
            <a:pPr marL="241584" indent="-241584">
              <a:buAutoNum type="arabicPeriod"/>
            </a:pPr>
            <a:r>
              <a:rPr lang="en-GB" dirty="0"/>
              <a:t>AI can analyze camera feeds to detect leaks, corrosion, flame abnormalities, unsafe worker behavior and so on.)</a:t>
            </a:r>
          </a:p>
          <a:p>
            <a:pPr marL="241584" indent="-241584">
              <a:buAutoNum type="arabicPeriod"/>
            </a:pPr>
            <a:endParaRPr lang="en-GB" dirty="0"/>
          </a:p>
          <a:p>
            <a:pPr marL="241584" indent="-241584">
              <a:buAutoNum type="arabicPeriod"/>
            </a:pPr>
            <a:r>
              <a:rPr lang="en-GB" dirty="0"/>
              <a:t>AI can work with human language (e.g., translation, summarization, Question answering, Conversational assistants, such as “Why did reactor conversion drop yesterday?” and AI can summarize process trends, alarms histories and operating reports.)</a:t>
            </a:r>
          </a:p>
          <a:p>
            <a:pPr marL="241584" indent="-241584">
              <a:buAutoNum type="arabicPeriod"/>
            </a:pPr>
            <a:r>
              <a:rPr lang="en-GB" dirty="0"/>
              <a:t>Generative AI can create new content, (e.g., AI generates operating procedures, maintenance instructions, P&amp;ID documentation drafts, control narratives, HAZOP preparation notes, or simulation code (such as Python) </a:t>
            </a:r>
          </a:p>
          <a:p>
            <a:pPr marL="241584" indent="-241584">
              <a:buAutoNum type="arabicPeriod"/>
            </a:pPr>
            <a:r>
              <a:rPr lang="en-GB" dirty="0"/>
              <a:t>AI works with process simulations to optimize energy consumption, maximize yield, minimize emissions, or identify the most profitable operating point.</a:t>
            </a:r>
          </a:p>
          <a:p>
            <a:pPr marL="241584" indent="-241584">
              <a:buAutoNum type="arabicPeriod"/>
            </a:pPr>
            <a:r>
              <a:rPr lang="en-GB" dirty="0"/>
              <a:t>AI adapts dashboards and alerts to specific roles. (e.g., Operators, maintenance engineers, process engineers, and plant managers each receive information tailored to their responsibilities).</a:t>
            </a:r>
          </a:p>
          <a:p>
            <a:pPr marL="241584" indent="-241584">
              <a:buAutoNum type="arabicPeriod"/>
            </a:pPr>
            <a:endParaRPr lang="en-GB" dirty="0"/>
          </a:p>
          <a:p>
            <a:pPr marL="241584" indent="-241584">
              <a:buAutoNum type="arabicPeriod"/>
            </a:pPr>
            <a:endParaRPr lang="en-GB" dirty="0"/>
          </a:p>
        </p:txBody>
      </p:sp>
    </p:spTree>
    <p:extLst>
      <p:ext uri="{BB962C8B-B14F-4D97-AF65-F5344CB8AC3E}">
        <p14:creationId xmlns:p14="http://schemas.microsoft.com/office/powerpoint/2010/main" val="4097450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RL-based control stands for Reinforcement Learning-Based Control, an artificial intelligence (AI) approach in which a control system learns to make decisions and adjust process operating conditions dynamically through interactions with its </a:t>
            </a:r>
            <a:r>
              <a:rPr lang="en-GB" dirty="0" err="1"/>
              <a:t>environment.Unlike</a:t>
            </a:r>
            <a:r>
              <a:rPr lang="en-GB" dirty="0"/>
              <a:t> conventional controllers, such as PID controllers, which operate according to predefined control laws, an RL-based controller learns a control policy by receiving rewards or penalties based on the consequences of its actions.</a:t>
            </a:r>
          </a:p>
        </p:txBody>
      </p:sp>
    </p:spTree>
    <p:extLst>
      <p:ext uri="{BB962C8B-B14F-4D97-AF65-F5344CB8AC3E}">
        <p14:creationId xmlns:p14="http://schemas.microsoft.com/office/powerpoint/2010/main" val="3722479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The three terms are related but are not identical:</a:t>
            </a:r>
          </a:p>
          <a:p>
            <a:r>
              <a:rPr lang="en-GB" dirty="0"/>
              <a:t>•	Artificial intelligence (AI) is the broad field concerned with computer systems that perform prediction, reasoning, optimization, diagnosis, or decision-support functions. </a:t>
            </a:r>
          </a:p>
          <a:p>
            <a:r>
              <a:rPr lang="en-GB" dirty="0"/>
              <a:t>•	Machine learning (ML) is a branch of AI in which algorithms learn relationships from historical or real-time data. </a:t>
            </a:r>
          </a:p>
          <a:p>
            <a:r>
              <a:rPr lang="en-GB" dirty="0"/>
              <a:t>•	Artificial neural networks (ANNs) are a family of ML models inspired loosely by biological neural structures. Deep neural networks, convolutional neural networks, recurrent neural networks, and long short-term memory networks are specialized ANN architectures. </a:t>
            </a:r>
          </a:p>
          <a:p>
            <a:endParaRPr lang="en-GB" dirty="0"/>
          </a:p>
        </p:txBody>
      </p:sp>
    </p:spTree>
    <p:extLst>
      <p:ext uri="{BB962C8B-B14F-4D97-AF65-F5344CB8AC3E}">
        <p14:creationId xmlns:p14="http://schemas.microsoft.com/office/powerpoint/2010/main" val="2158092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0625" y="1252538"/>
            <a:ext cx="4508500" cy="3382962"/>
          </a:xfrm>
          <a:prstGeom prst="rect">
            <a:avLst/>
          </a:prstGeom>
          <a:noFill/>
          <a:ln w="12700">
            <a:solidFill>
              <a:prstClr val="black"/>
            </a:solidFill>
          </a:ln>
        </p:spPr>
      </p:sp>
      <p:sp>
        <p:nvSpPr>
          <p:cNvPr id="3" name="Notes Placeholder 2"/>
          <p:cNvSpPr>
            <a:spLocks noGrp="1"/>
          </p:cNvSpPr>
          <p:nvPr>
            <p:ph type="body" idx="1"/>
          </p:nvPr>
        </p:nvSpPr>
        <p:spPr>
          <a:xfrm>
            <a:off x="688975" y="4823034"/>
            <a:ext cx="5511800" cy="3946118"/>
          </a:xfrm>
          <a:prstGeom prst="rect">
            <a:avLst/>
          </a:prstGeom>
        </p:spPr>
        <p:txBody>
          <a:bodyPr lIns="96634" tIns="48317" rIns="96634" bIns="48317"/>
          <a:lstStyle/>
          <a:p>
            <a:r>
              <a:rPr lang="en-GB" dirty="0"/>
              <a:t>AI/ML/ANNs tools are now employed in modern petroleum refineries for process monitoring, prediction maintenance, energy management, product quality prediction, process safety and refining planning. Increasingly, these</a:t>
            </a:r>
          </a:p>
          <a:p>
            <a:r>
              <a:rPr lang="en-GB" dirty="0"/>
              <a:t>Data driven models are integrated with first principles process models, digital twins, process historians and advanced control system rather being used as stand alone black box models.</a:t>
            </a:r>
          </a:p>
          <a:p>
            <a:endParaRPr lang="en-GB" dirty="0"/>
          </a:p>
          <a:p>
            <a:r>
              <a:rPr lang="en-GB" dirty="0"/>
              <a:t>AI, ML, and ANN technologies are powerful data-driven tools used to analyze, predict, optimize, and solve complex problems in chemical and petroleum refining processes. Many ANN and deep learning models are often referred to as "black-box" tools because they learn process behavior from historical data without explicitly revealing the underlying physical relationships. Consequently, modern industrial practice increasingly combines AI with first-principles engineering models to improve accuracy, interpretability, safety, and operational reliability.</a:t>
            </a:r>
          </a:p>
        </p:txBody>
      </p:sp>
    </p:spTree>
    <p:extLst>
      <p:ext uri="{BB962C8B-B14F-4D97-AF65-F5344CB8AC3E}">
        <p14:creationId xmlns:p14="http://schemas.microsoft.com/office/powerpoint/2010/main" val="1893141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For example, AI/ML models can use pressure, temperature, flow, and composition data associated with instruments shown on a P&amp;ID to identify abnormal operating conditions, while ANNs can predict equipment performance, detect developing faults, and provide early warning of potential process upsets. When integrated with digital twins and plant historians, P&amp;IDs can therefore serve as an important visual framework for applying intelligent monitoring and decision-support systems</a:t>
            </a:r>
          </a:p>
        </p:txBody>
      </p:sp>
    </p:spTree>
    <p:extLst>
      <p:ext uri="{BB962C8B-B14F-4D97-AF65-F5344CB8AC3E}">
        <p14:creationId xmlns:p14="http://schemas.microsoft.com/office/powerpoint/2010/main" val="3547107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The Cerebrum is the largest region of the brain, and is responsible for higher processes  such as thoughts, action and processing of sensory information. The Corpus callosum connects the two hemispheres, which enables them to communicate with one another without any difficulty</a:t>
            </a:r>
          </a:p>
        </p:txBody>
      </p:sp>
    </p:spTree>
    <p:extLst>
      <p:ext uri="{BB962C8B-B14F-4D97-AF65-F5344CB8AC3E}">
        <p14:creationId xmlns:p14="http://schemas.microsoft.com/office/powerpoint/2010/main" val="3793901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The cerebrum acts like the brain’s intelligent control centre: it receives information, analyzes it, develops plans, makes decisions, and directs appropriate actions.</a:t>
            </a:r>
          </a:p>
          <a:p>
            <a:endParaRPr lang="en-GB" dirty="0"/>
          </a:p>
          <a:p>
            <a:r>
              <a:rPr lang="en-GB" dirty="0"/>
              <a:t>The cerebrum is the largest part of the human brain and is responsible for higher-level cognitive activities, conscious thought, interpretation of sensory information, voluntary actions, and aspects of personality and emotion.</a:t>
            </a:r>
          </a:p>
          <a:p>
            <a:r>
              <a:rPr lang="en-GB" dirty="0"/>
              <a:t>1.	Thinking &amp; Reasoning</a:t>
            </a:r>
          </a:p>
          <a:p>
            <a:r>
              <a:rPr lang="en-GB" dirty="0"/>
              <a:t>The cerebrum supports logical thinking, problem-solving, judgment, planning, and decision-making. It enables humans to analyze situations and select appropriate responses.</a:t>
            </a:r>
          </a:p>
          <a:p>
            <a:r>
              <a:rPr lang="en-GB" dirty="0"/>
              <a:t>2.	Memory &amp; Learning</a:t>
            </a:r>
          </a:p>
          <a:p>
            <a:r>
              <a:rPr lang="en-GB" dirty="0"/>
              <a:t>It plays a major role in storing information, recalling past experiences, acquiring knowledge, and developing new skills through learning.</a:t>
            </a:r>
          </a:p>
          <a:p>
            <a:r>
              <a:rPr lang="en-GB" dirty="0"/>
              <a:t>3.	Sensory Processing</a:t>
            </a:r>
          </a:p>
          <a:p>
            <a:r>
              <a:rPr lang="en-GB" dirty="0"/>
              <a:t>The cerebrum receives and interprets information from the senses, including sight, hearing, touch, taste, and smell, allowing the brain to understand and respond to the surrounding environment.</a:t>
            </a:r>
          </a:p>
          <a:p>
            <a:r>
              <a:rPr lang="en-GB" dirty="0"/>
              <a:t>4.	Voluntary Movement</a:t>
            </a:r>
          </a:p>
          <a:p>
            <a:r>
              <a:rPr lang="en-GB" dirty="0"/>
              <a:t>It initiates and controls intentional movements such as walking, writing, speaking, operating equipment, and other purposeful physical actions.</a:t>
            </a:r>
          </a:p>
          <a:p>
            <a:r>
              <a:rPr lang="en-GB" dirty="0"/>
              <a:t>5.	Emotions &amp; Personality</a:t>
            </a:r>
          </a:p>
          <a:p>
            <a:r>
              <a:rPr lang="en-GB" dirty="0"/>
              <a:t>The cerebrum contributes to emotional responses, behaviour, motivation, social interaction, judgment, and personality characteristics.</a:t>
            </a:r>
          </a:p>
          <a:p>
            <a:r>
              <a:rPr lang="en-GB" dirty="0"/>
              <a:t>Engineering Analogy</a:t>
            </a:r>
          </a:p>
          <a:p>
            <a:r>
              <a:rPr lang="en-GB" dirty="0"/>
              <a:t>In engineering terms, the cerebrum can be compared with an intelligent supervisory control and decision-making system. It performs a sequence similar to:</a:t>
            </a:r>
          </a:p>
          <a:p>
            <a:r>
              <a:rPr lang="en-GB" dirty="0"/>
              <a:t>Analyzing Information → Plans &amp; Actions → Making Decisions → Direct Operations</a:t>
            </a:r>
          </a:p>
          <a:p>
            <a:endParaRPr lang="en-GB" dirty="0"/>
          </a:p>
        </p:txBody>
      </p:sp>
    </p:spTree>
    <p:extLst>
      <p:ext uri="{BB962C8B-B14F-4D97-AF65-F5344CB8AC3E}">
        <p14:creationId xmlns:p14="http://schemas.microsoft.com/office/powerpoint/2010/main" val="237592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The cerebellum acts like the brain’s fine-tuning and feedback controller, maintaining stability, coordinating actions, learning from experience, and ensuring precise timing and execution.</a:t>
            </a:r>
          </a:p>
          <a:p>
            <a:endParaRPr lang="en-GB" dirty="0"/>
          </a:p>
          <a:p>
            <a:r>
              <a:rPr lang="en-GB" dirty="0"/>
              <a:t>The cerebellum is located at the back of the brain and plays a major role in maintaining balance, coordinating movement, refining motor skills, and ensuring precise timing of physical actions.</a:t>
            </a:r>
          </a:p>
        </p:txBody>
      </p:sp>
    </p:spTree>
    <p:extLst>
      <p:ext uri="{BB962C8B-B14F-4D97-AF65-F5344CB8AC3E}">
        <p14:creationId xmlns:p14="http://schemas.microsoft.com/office/powerpoint/2010/main" val="4118762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Neurotransmitters travel across the synapse to the dendrites of the subsequent cell. The procedure is repeated an infinite number of times, resulting in a communication network that is both dynamic and constantly developing.</a:t>
            </a:r>
          </a:p>
          <a:p>
            <a:r>
              <a:rPr lang="en-GB" dirty="0"/>
              <a:t>Principal is Glutamate: Responsible for increasing the firing of neurons and plays an importance in the process of learning and memory</a:t>
            </a:r>
          </a:p>
          <a:p>
            <a:r>
              <a:rPr lang="en-GB" dirty="0"/>
              <a:t>Dopamine: Plays a role in the process of reward and motivation.</a:t>
            </a:r>
          </a:p>
          <a:p>
            <a:r>
              <a:rPr lang="en-GB" dirty="0"/>
              <a:t>Serotonin: Influences mood, hunger and sleep.</a:t>
            </a:r>
          </a:p>
          <a:p>
            <a:r>
              <a:rPr lang="en-GB" dirty="0"/>
              <a:t>The major structural component of a neuron: Dendrites, Axon and Synapses</a:t>
            </a:r>
          </a:p>
          <a:p>
            <a:r>
              <a:rPr lang="en-GB" dirty="0"/>
              <a:t>Together, these components form the neural circuitry of the brain — a dynamic network that processes, transmits, and refines information, much like a distributed control system in process engineering. Neurons that are coupled to one another and work</a:t>
            </a:r>
          </a:p>
          <a:p>
            <a:r>
              <a:rPr lang="en-GB" dirty="0"/>
              <a:t>Synapses are the connections that allow neurons to communicate with one another, and neurotransmitters are the chemical messengers that are responsible for transporting impulses across these gaps. Consider synapses to be locations at which performers in an orchestra pass on their melodies to one another and neurotransmitters to be the notes that are played by their instruments.</a:t>
            </a:r>
          </a:p>
          <a:p>
            <a:endParaRPr lang="en-GB" dirty="0"/>
          </a:p>
          <a:p>
            <a:r>
              <a:rPr lang="en-GB" dirty="0"/>
              <a:t>Glutamine is the principal excitatory neurotransmitter in the brain. It is responsible for increasing the firing of neurons and plays an important part in the processes of learning and memory.</a:t>
            </a:r>
          </a:p>
          <a:p>
            <a:endParaRPr lang="en-GB" dirty="0"/>
          </a:p>
        </p:txBody>
      </p:sp>
    </p:spTree>
    <p:extLst>
      <p:ext uri="{BB962C8B-B14F-4D97-AF65-F5344CB8AC3E}">
        <p14:creationId xmlns:p14="http://schemas.microsoft.com/office/powerpoint/2010/main" val="3391250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endParaRPr lang="en-GB" dirty="0"/>
          </a:p>
        </p:txBody>
      </p:sp>
    </p:spTree>
    <p:extLst>
      <p:ext uri="{BB962C8B-B14F-4D97-AF65-F5344CB8AC3E}">
        <p14:creationId xmlns:p14="http://schemas.microsoft.com/office/powerpoint/2010/main" val="1887235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Simulation and automation companies serving the petroleum, refining, petrochemical, and chemical process industries increasingly combine conventional first-principles process simulation with Artificial Intelligence (AI), Machine Learning (ML), Artificial Neural Networks (ANNs), advanced analytics, and digital-twin technologies. The principal tools can be grouped as follows.</a:t>
            </a:r>
          </a:p>
        </p:txBody>
      </p:sp>
    </p:spTree>
    <p:extLst>
      <p:ext uri="{BB962C8B-B14F-4D97-AF65-F5344CB8AC3E}">
        <p14:creationId xmlns:p14="http://schemas.microsoft.com/office/powerpoint/2010/main" val="239064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Machine Learning allows systems to learn from data. Generative AI allows systems to create new possibilities — new designs, new solutions, new pathways.</a:t>
            </a:r>
          </a:p>
          <a:p>
            <a:r>
              <a:rPr lang="en-GB" dirty="0"/>
              <a:t>Models such as:</a:t>
            </a:r>
          </a:p>
          <a:p>
            <a:r>
              <a:rPr lang="en-GB" dirty="0"/>
              <a:t>VAEs (Variational Autoencoders)</a:t>
            </a:r>
          </a:p>
          <a:p>
            <a:r>
              <a:rPr lang="en-GB" dirty="0"/>
              <a:t>GANs (Generative Adversarial Networks)</a:t>
            </a:r>
          </a:p>
          <a:p>
            <a:r>
              <a:rPr lang="en-GB" dirty="0"/>
              <a:t>Transformers</a:t>
            </a:r>
          </a:p>
          <a:p>
            <a:r>
              <a:rPr lang="en-GB" dirty="0"/>
              <a:t>extend our ability to simulate, predict, and generate engineering solutions.”</a:t>
            </a:r>
          </a:p>
          <a:p>
            <a:endParaRPr lang="en-GB" dirty="0"/>
          </a:p>
        </p:txBody>
      </p:sp>
    </p:spTree>
    <p:extLst>
      <p:ext uri="{BB962C8B-B14F-4D97-AF65-F5344CB8AC3E}">
        <p14:creationId xmlns:p14="http://schemas.microsoft.com/office/powerpoint/2010/main" val="1673831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Cyclohexane (C₆H₁₂) and cyclohexene (C₆H₁₀) are both important in the chemical process industries (CPI), but cyclohexane is produced and consumed on a much larger industrial scale. Their principal commercial production is generally associated with the petrochemical industry, although cyclohexane can also occur in refinery streams. Compound Major CPI uses	Typical industrial source cyclohexane, C₆H₁₂	Nylon intermediates, solvents, chemical synthesis. Mainly petrochemical production by benzene hydrogenation Cyclohexene, C₆H₁₀ Intermediate for cyclohexanol, cyclohexanone and specialty chemicals Petrochemical/chemical synthesis, often from partial hydrogenation or dehydration routes</a:t>
            </a:r>
          </a:p>
        </p:txBody>
      </p:sp>
    </p:spTree>
    <p:extLst>
      <p:ext uri="{BB962C8B-B14F-4D97-AF65-F5344CB8AC3E}">
        <p14:creationId xmlns:p14="http://schemas.microsoft.com/office/powerpoint/2010/main" val="3140442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The infographic illustrates a closed-loop interaction between Artificial Intelligence &amp; Machine Learning (AI/ML) and Human-Centered Skills, with the human brain (cognition) serving as the integration hub. Rather than showing AI replacing engineers, it demonstrates that AI augments human intelligence while human skills guide AI toward safe, ethical, and effective engineering decisions.</a:t>
            </a:r>
          </a:p>
          <a:p>
            <a:r>
              <a:rPr lang="en-GB" dirty="0"/>
              <a:t>AI provides computational intelligence, while human-centered skills provide wisdom, ethics, creativity, and leadership. </a:t>
            </a:r>
            <a:r>
              <a:rPr lang="en-GB"/>
              <a:t>Engineering excellence is achieved when AI, human cognition, and professional skills work together—not when one replaces the other.</a:t>
            </a:r>
          </a:p>
          <a:p>
            <a:endParaRPr lang="en-GB" dirty="0"/>
          </a:p>
        </p:txBody>
      </p:sp>
    </p:spTree>
    <p:extLst>
      <p:ext uri="{BB962C8B-B14F-4D97-AF65-F5344CB8AC3E}">
        <p14:creationId xmlns:p14="http://schemas.microsoft.com/office/powerpoint/2010/main" val="2222469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Role of AI and ML in Process Safety Monitoring</a:t>
            </a:r>
          </a:p>
          <a:p>
            <a:r>
              <a:rPr lang="en-GB" dirty="0"/>
              <a:t>Artificial Intelligence (AI) and Machine Learning (ML) significantly improve process safety monitoring by enabling systems to:</a:t>
            </a:r>
          </a:p>
          <a:p>
            <a:r>
              <a:rPr lang="en-GB" dirty="0"/>
              <a:t>•	Detect abnormal patterns automatically</a:t>
            </a:r>
          </a:p>
          <a:p>
            <a:r>
              <a:rPr lang="en-GB" dirty="0"/>
              <a:t>•	Predict unsafe conditions before incidents occur</a:t>
            </a:r>
          </a:p>
          <a:p>
            <a:r>
              <a:rPr lang="en-GB" dirty="0"/>
              <a:t>•	Analyze large volumes of plant data rapidly</a:t>
            </a:r>
          </a:p>
          <a:p>
            <a:r>
              <a:rPr lang="en-GB" dirty="0"/>
              <a:t>•	Identify hidden operational relationships</a:t>
            </a:r>
          </a:p>
          <a:p>
            <a:r>
              <a:rPr lang="en-GB" dirty="0"/>
              <a:t>•	Reduce false alarms</a:t>
            </a:r>
          </a:p>
          <a:p>
            <a:r>
              <a:rPr lang="en-GB" dirty="0"/>
              <a:t>•	Improve operator decision-making</a:t>
            </a:r>
          </a:p>
          <a:p>
            <a:r>
              <a:rPr lang="en-GB" dirty="0"/>
              <a:t>•	Support predictive safety management</a:t>
            </a:r>
          </a:p>
          <a:p>
            <a:endParaRPr lang="en-GB" dirty="0"/>
          </a:p>
        </p:txBody>
      </p:sp>
    </p:spTree>
    <p:extLst>
      <p:ext uri="{BB962C8B-B14F-4D97-AF65-F5344CB8AC3E}">
        <p14:creationId xmlns:p14="http://schemas.microsoft.com/office/powerpoint/2010/main" val="2781415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GANs use two competing neural networks—a generator and a discriminator—to learn the distribution of process data. In process safety applications, they can generate representative examples of rare faults, cooling failures, runaway trajectories, sensor malfunctions, and other hazardous scenarios for which historical plant data may be limited. They can also support anomaly detection, data augmentation, operator-training simulations, and model stress-testing. </a:t>
            </a:r>
          </a:p>
          <a:p>
            <a:endParaRPr lang="en-GB" dirty="0"/>
          </a:p>
          <a:p>
            <a:r>
              <a:rPr lang="en-GB" dirty="0"/>
              <a:t>A digital twin provides a dynamic virtual representation of a physical refinery process. Through its integration with AI, machine learning, and artificial neural networks, it uses historical and real-time operating data for continuous monitoring, process-state estimation, anomaly detection, prediction, simulation, optimization, and operational decision support.</a:t>
            </a:r>
          </a:p>
        </p:txBody>
      </p:sp>
    </p:spTree>
    <p:extLst>
      <p:ext uri="{BB962C8B-B14F-4D97-AF65-F5344CB8AC3E}">
        <p14:creationId xmlns:p14="http://schemas.microsoft.com/office/powerpoint/2010/main" val="1653978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9038" y="1252538"/>
            <a:ext cx="4511675" cy="3382962"/>
          </a:xfrm>
          <a:prstGeom prst="rect">
            <a:avLst/>
          </a:prstGeom>
          <a:noFill/>
          <a:ln w="12700">
            <a:solidFill>
              <a:prstClr val="black"/>
            </a:solidFill>
          </a:ln>
        </p:spPr>
      </p:sp>
      <p:sp>
        <p:nvSpPr>
          <p:cNvPr id="3" name="Notes Placeholder 2"/>
          <p:cNvSpPr>
            <a:spLocks noGrp="1"/>
          </p:cNvSpPr>
          <p:nvPr>
            <p:ph type="body" idx="1"/>
          </p:nvPr>
        </p:nvSpPr>
        <p:spPr>
          <a:xfrm>
            <a:off x="688975" y="4822825"/>
            <a:ext cx="5511800" cy="3946525"/>
          </a:xfrm>
          <a:prstGeom prst="rect">
            <a:avLst/>
          </a:prstGeom>
        </p:spPr>
        <p:txBody>
          <a:bodyPr/>
          <a:lstStyle/>
          <a:p>
            <a:r>
              <a:rPr lang="en-GB" dirty="0"/>
              <a:t>If today's workshop has convinced you that the future engineer needs more than technical expertise—that we must combine Human Intelligence, Artificial Intelligence, and Human-Centered Skills—then I invite you to continue that journey. This philosophy is explored in much greater depth in my recently published book, The Soft Skills Edge – Engineering Your Path to Professional Success. It was written to help engineers develop the professional capabilities that AI cannot replace</a:t>
            </a:r>
          </a:p>
        </p:txBody>
      </p:sp>
    </p:spTree>
    <p:extLst>
      <p:ext uri="{BB962C8B-B14F-4D97-AF65-F5344CB8AC3E}">
        <p14:creationId xmlns:p14="http://schemas.microsoft.com/office/powerpoint/2010/main" val="1537912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41CCFE6-F2C2-4FDB-9166-39454B90076B}"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02223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77F2C9C-D335-46E9-AE0B-5251DEAE61F5}"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7412143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7F2C9C-D335-46E9-AE0B-5251DEAE61F5}"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4413200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7F2C9C-D335-46E9-AE0B-5251DEAE61F5}" type="datetime1">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9957562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77F2C9C-D335-46E9-AE0B-5251DEAE61F5}" type="datetime1">
              <a:rPr lang="en-US" smtClean="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3052825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513E982-0ADD-40BC-AB88-62105F59798D}" type="datetime1">
              <a:rPr lang="en-US" smtClean="0"/>
              <a:t>10/20/2026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22082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F3CF573-FE79-4148-B86B-B9D890E803F8}" type="datetime1">
              <a:rPr lang="en-US" smtClean="0"/>
              <a:t>10/20/2026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31788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77F2C9C-D335-46E9-AE0B-5251DEAE61F5}" type="datetime1">
              <a:rPr lang="en-US" smtClean="0"/>
              <a:t>10/20/2026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84576962"/>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7F2C9C-D335-46E9-AE0B-5251DEAE61F5}" type="datetime1">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9539080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7F2C9C-D335-46E9-AE0B-5251DEAE61F5}" type="datetime1">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6060194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77F2C9C-D335-46E9-AE0B-5251DEAE61F5}"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9805430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77F2C9C-D335-46E9-AE0B-5251DEAE61F5}"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74904512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7F2C9C-D335-46E9-AE0B-5251DEAE61F5}"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4827911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77F2C9C-D335-46E9-AE0B-5251DEAE61F5}" type="datetime1">
              <a:rPr lang="en-US" smtClean="0"/>
              <a:t>10/20/2026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4269686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77F2C9C-D335-46E9-AE0B-5251DEAE61F5}" type="datetime1">
              <a:rPr lang="en-US" smtClean="0"/>
              <a:t>10/20/2026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447841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7F2C9C-D335-46E9-AE0B-5251DEAE61F5}"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23350590"/>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7F2C9C-D335-46E9-AE0B-5251DEAE61F5}"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2310130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77F2C9C-D335-46E9-AE0B-5251DEAE61F5}" type="datetime1">
              <a:rPr lang="en-US" smtClean="0"/>
              <a:t>10/20/2026</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295906292"/>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hf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9.wmf"/><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oleObject" Target="../embeddings/oleObject1.bin"/><Relationship Id="rId12" Type="http://schemas.openxmlformats.org/officeDocument/2006/relationships/customXml" Target="../ink/ink1.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1.png"/><Relationship Id="rId5" Type="http://schemas.openxmlformats.org/officeDocument/2006/relationships/image" Target="../media/image17.png"/><Relationship Id="rId10" Type="http://schemas.openxmlformats.org/officeDocument/2006/relationships/image" Target="../media/image20.wmf"/><Relationship Id="rId4" Type="http://schemas.microsoft.com/office/2007/relationships/hdphoto" Target="../media/hdphoto1.wdp"/><Relationship Id="rId9" Type="http://schemas.openxmlformats.org/officeDocument/2006/relationships/oleObject" Target="../embeddings/oleObject2.bin"/><Relationship Id="rId1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ca://s/?q=Explain_Bayesian_linear_regression" TargetMode="External"/><Relationship Id="rId3" Type="http://schemas.openxmlformats.org/officeDocument/2006/relationships/hyperlink" Target="ca://s/?q=Explain_multiple_linear_regression" TargetMode="External"/><Relationship Id="rId7" Type="http://schemas.openxmlformats.org/officeDocument/2006/relationships/hyperlink" Target="ca://s/?q=Explain_Elastic_Net_regression" TargetMode="External"/><Relationship Id="rId2" Type="http://schemas.openxmlformats.org/officeDocument/2006/relationships/hyperlink" Target="ca://s/?q=Explain_simple_linear_regression" TargetMode="External"/><Relationship Id="rId1" Type="http://schemas.openxmlformats.org/officeDocument/2006/relationships/slideLayout" Target="../slideLayouts/slideLayout7.xml"/><Relationship Id="rId6" Type="http://schemas.openxmlformats.org/officeDocument/2006/relationships/hyperlink" Target="ca://s/?q=Explain_Lasso_regression" TargetMode="External"/><Relationship Id="rId11" Type="http://schemas.openxmlformats.org/officeDocument/2006/relationships/image" Target="../media/image24.png"/><Relationship Id="rId5" Type="http://schemas.openxmlformats.org/officeDocument/2006/relationships/hyperlink" Target="ca://s/?q=Explain_Ridge_regression" TargetMode="External"/><Relationship Id="rId10" Type="http://schemas.openxmlformats.org/officeDocument/2006/relationships/hyperlink" Target="ca://s/?q=Explain_Partial_Least_Squares_Regression" TargetMode="External"/><Relationship Id="rId4" Type="http://schemas.openxmlformats.org/officeDocument/2006/relationships/hyperlink" Target="ca://s/?q=Explain_polynomial_regression" TargetMode="External"/><Relationship Id="rId9" Type="http://schemas.openxmlformats.org/officeDocument/2006/relationships/hyperlink" Target="ca://s/?q=Explain_Principal_Component_Regressio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58.png"/><Relationship Id="rId4" Type="http://schemas.openxmlformats.org/officeDocument/2006/relationships/image" Target="../media/image57.png"/></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hyperlink" Target="https://youtu.be/C561PCq5E1g"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ca://s/?q=Explain_AI_in_process_hazard_analysis" TargetMode="External"/><Relationship Id="rId3" Type="http://schemas.openxmlformats.org/officeDocument/2006/relationships/hyperlink" Target="ca://s/?q=Explain_predictive_maintenance_for_process_safety" TargetMode="External"/><Relationship Id="rId7" Type="http://schemas.openxmlformats.org/officeDocument/2006/relationships/hyperlink" Target="ca://s/?q=Explain_automated_process_shutdown"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ca://s/?q=Explain_AI_alarm_management" TargetMode="External"/><Relationship Id="rId5" Type="http://schemas.openxmlformats.org/officeDocument/2006/relationships/hyperlink" Target="ca://s/?q=Explain_digital_twin_for_chemical_reactors" TargetMode="External"/><Relationship Id="rId10" Type="http://schemas.openxmlformats.org/officeDocument/2006/relationships/image" Target="../media/image44.png"/><Relationship Id="rId4" Type="http://schemas.openxmlformats.org/officeDocument/2006/relationships/hyperlink" Target="ca://s/?q=Explain_runaway_reaction_kinetics" TargetMode="External"/><Relationship Id="rId9" Type="http://schemas.openxmlformats.org/officeDocument/2006/relationships/hyperlink" Target="ca://s/?q=Explain_Generative_AI_for_engineer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www.akctechnology.com/" TargetMode="External"/><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994" y="1017236"/>
            <a:ext cx="8229600" cy="4985211"/>
          </a:xfrm>
        </p:spPr>
        <p:txBody>
          <a:bodyPr>
            <a:normAutofit/>
          </a:bodyPr>
          <a:lstStyle/>
          <a:p>
            <a:pPr algn="ctr"/>
            <a:r>
              <a:rPr lang="en-GB" b="1" dirty="0"/>
              <a:t>Artificial Intelligence (AI) and human-centered Skills in Modern Engineering</a:t>
            </a:r>
            <a:br>
              <a:rPr lang="en-GB" b="1" dirty="0"/>
            </a:br>
            <a:br>
              <a:rPr lang="en-GB" b="1" dirty="0"/>
            </a:br>
            <a:r>
              <a:rPr lang="en-GB" b="1" dirty="0"/>
              <a:t>By</a:t>
            </a:r>
            <a:br>
              <a:rPr lang="en-GB" b="1" dirty="0"/>
            </a:br>
            <a:br>
              <a:rPr lang="en-GB" b="1" dirty="0"/>
            </a:br>
            <a:r>
              <a:rPr lang="en-GB" b="1" dirty="0"/>
              <a:t>A. Kayode Coker</a:t>
            </a:r>
            <a:endParaRPr b="1" dirty="0"/>
          </a:p>
        </p:txBody>
      </p:sp>
      <p:sp>
        <p:nvSpPr>
          <p:cNvPr id="5" name="Slide Number Placeholder 4">
            <a:extLst>
              <a:ext uri="{FF2B5EF4-FFF2-40B4-BE49-F238E27FC236}">
                <a16:creationId xmlns:a16="http://schemas.microsoft.com/office/drawing/2014/main" id="{255E376E-E39A-FCB4-0D2D-58E088C5D60B}"/>
              </a:ext>
            </a:extLst>
          </p:cNvPr>
          <p:cNvSpPr>
            <a:spLocks noGrp="1"/>
          </p:cNvSpPr>
          <p:nvPr>
            <p:ph type="sldNum" sz="quarter" idx="12"/>
          </p:nvPr>
        </p:nvSpPr>
        <p:spPr>
          <a:xfrm>
            <a:off x="8754701" y="0"/>
            <a:ext cx="389299" cy="394113"/>
          </a:xfrm>
        </p:spPr>
        <p:txBody>
          <a:bodyPr/>
          <a:lstStyle/>
          <a:p>
            <a:fld id="{C1FF6DA9-008F-8B48-92A6-B652298478BF}" type="slidenum">
              <a:rPr lang="en-US" sz="1200" smtClean="0"/>
              <a:t>1</a:t>
            </a:fld>
            <a:endParaRPr lang="en-US" sz="1200" dirty="0"/>
          </a:p>
        </p:txBody>
      </p:sp>
      <p:pic>
        <p:nvPicPr>
          <p:cNvPr id="4" name="Picture 3" descr="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2520"/>
            <a:ext cx="886265" cy="49729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47B59-F082-C833-56E1-158E8657F7F3}"/>
              </a:ext>
            </a:extLst>
          </p:cNvPr>
          <p:cNvSpPr>
            <a:spLocks noGrp="1"/>
          </p:cNvSpPr>
          <p:nvPr>
            <p:ph type="ctrTitle"/>
          </p:nvPr>
        </p:nvSpPr>
        <p:spPr>
          <a:xfrm>
            <a:off x="1103122" y="-98601"/>
            <a:ext cx="7772400" cy="678288"/>
          </a:xfrm>
        </p:spPr>
        <p:txBody>
          <a:bodyPr/>
          <a:lstStyle/>
          <a:p>
            <a:r>
              <a:rPr lang="en-GB" sz="3200" b="1" dirty="0"/>
              <a:t>Presentation Flow (Summary)</a:t>
            </a:r>
          </a:p>
        </p:txBody>
      </p:sp>
      <p:sp>
        <p:nvSpPr>
          <p:cNvPr id="3" name="Subtitle 2">
            <a:extLst>
              <a:ext uri="{FF2B5EF4-FFF2-40B4-BE49-F238E27FC236}">
                <a16:creationId xmlns:a16="http://schemas.microsoft.com/office/drawing/2014/main" id="{AE53A0C6-19B9-4071-AAF1-BA8FBF30AAFE}"/>
              </a:ext>
            </a:extLst>
          </p:cNvPr>
          <p:cNvSpPr>
            <a:spLocks noGrp="1"/>
          </p:cNvSpPr>
          <p:nvPr>
            <p:ph type="subTitle" idx="1"/>
          </p:nvPr>
        </p:nvSpPr>
        <p:spPr>
          <a:xfrm>
            <a:off x="268478" y="581921"/>
            <a:ext cx="8875522" cy="6065054"/>
          </a:xfrm>
        </p:spPr>
        <p:txBody>
          <a:bodyPr>
            <a:noAutofit/>
          </a:bodyPr>
          <a:lstStyle/>
          <a:p>
            <a:pPr marL="514350" indent="-514350" algn="l">
              <a:buAutoNum type="arabicPeriod"/>
            </a:pPr>
            <a:r>
              <a:rPr lang="en-GB" sz="3200" b="1" dirty="0">
                <a:solidFill>
                  <a:schemeClr val="tx1"/>
                </a:solidFill>
              </a:rPr>
              <a:t>Meaning of “Artificial” </a:t>
            </a:r>
            <a:r>
              <a:rPr lang="en-GB" sz="3200" b="1" dirty="0">
                <a:solidFill>
                  <a:schemeClr val="tx1"/>
                </a:solidFill>
                <a:sym typeface="Wingdings" panose="05000000000000000000" pitchFamily="2" charset="2"/>
              </a:rPr>
              <a:t> Human brain</a:t>
            </a:r>
          </a:p>
          <a:p>
            <a:pPr marL="514350" indent="-514350" algn="l">
              <a:buAutoNum type="arabicPeriod"/>
            </a:pPr>
            <a:r>
              <a:rPr lang="en-GB" sz="3200" b="1" dirty="0">
                <a:solidFill>
                  <a:schemeClr val="tx1"/>
                </a:solidFill>
                <a:sym typeface="Wingdings" panose="05000000000000000000" pitchFamily="2" charset="2"/>
              </a:rPr>
              <a:t>Cognitive functions  Neurons</a:t>
            </a:r>
          </a:p>
          <a:p>
            <a:pPr marL="514350" indent="-514350" algn="l">
              <a:buAutoNum type="arabicPeriod"/>
            </a:pPr>
            <a:r>
              <a:rPr lang="en-GB" sz="3200" b="1" dirty="0" err="1">
                <a:solidFill>
                  <a:schemeClr val="tx1"/>
                </a:solidFill>
                <a:sym typeface="Wingdings" panose="05000000000000000000" pitchFamily="2" charset="2"/>
              </a:rPr>
              <a:t>ArtIficial</a:t>
            </a:r>
            <a:r>
              <a:rPr lang="en-GB" sz="3200" b="1" dirty="0">
                <a:solidFill>
                  <a:schemeClr val="tx1"/>
                </a:solidFill>
                <a:sym typeface="Wingdings" panose="05000000000000000000" pitchFamily="2" charset="2"/>
              </a:rPr>
              <a:t> intelligence (AI)  Machine learning (ML) Artificial neural Network (ANN) Generative </a:t>
            </a:r>
            <a:r>
              <a:rPr lang="en-GB" sz="3200" b="1" dirty="0" err="1">
                <a:solidFill>
                  <a:schemeClr val="tx1"/>
                </a:solidFill>
                <a:sym typeface="Wingdings" panose="05000000000000000000" pitchFamily="2" charset="2"/>
              </a:rPr>
              <a:t>ArtifIcial</a:t>
            </a:r>
            <a:r>
              <a:rPr lang="en-GB" sz="3200" b="1" dirty="0">
                <a:solidFill>
                  <a:schemeClr val="tx1"/>
                </a:solidFill>
                <a:sym typeface="Wingdings" panose="05000000000000000000" pitchFamily="2" charset="2"/>
              </a:rPr>
              <a:t> intelligence (GAI)</a:t>
            </a:r>
          </a:p>
          <a:p>
            <a:pPr marL="514350" indent="-514350" algn="l">
              <a:buAutoNum type="arabicPeriod"/>
            </a:pPr>
            <a:r>
              <a:rPr lang="en-GB" sz="3200" b="1" dirty="0">
                <a:solidFill>
                  <a:schemeClr val="tx1"/>
                </a:solidFill>
                <a:sym typeface="Wingdings" panose="05000000000000000000" pitchFamily="2" charset="2"/>
              </a:rPr>
              <a:t>Human – Centered Skills</a:t>
            </a:r>
          </a:p>
          <a:p>
            <a:pPr marL="514350" indent="-514350" algn="l">
              <a:buAutoNum type="arabicPeriod"/>
            </a:pPr>
            <a:r>
              <a:rPr lang="en-GB" sz="3200" b="1" dirty="0">
                <a:solidFill>
                  <a:schemeClr val="tx1"/>
                </a:solidFill>
                <a:sym typeface="Wingdings" panose="05000000000000000000" pitchFamily="2" charset="2"/>
              </a:rPr>
              <a:t>AN Example with Python script/program</a:t>
            </a:r>
          </a:p>
          <a:p>
            <a:pPr marL="514350" indent="-514350" algn="l">
              <a:buAutoNum type="arabicPeriod"/>
            </a:pPr>
            <a:r>
              <a:rPr lang="en-GB" sz="3200" b="1" dirty="0">
                <a:solidFill>
                  <a:schemeClr val="tx1"/>
                </a:solidFill>
                <a:sym typeface="Wingdings" panose="05000000000000000000" pitchFamily="2" charset="2"/>
              </a:rPr>
              <a:t>A practical framework/Conclusion</a:t>
            </a:r>
            <a:endParaRPr lang="en-GB" sz="3200" b="1" dirty="0">
              <a:solidFill>
                <a:schemeClr val="tx1"/>
              </a:solidFill>
            </a:endParaRPr>
          </a:p>
        </p:txBody>
      </p:sp>
      <p:sp>
        <p:nvSpPr>
          <p:cNvPr id="6" name="Slide Number Placeholder 5">
            <a:extLst>
              <a:ext uri="{FF2B5EF4-FFF2-40B4-BE49-F238E27FC236}">
                <a16:creationId xmlns:a16="http://schemas.microsoft.com/office/drawing/2014/main" id="{8B7E5616-6539-A1DB-9C21-2D38B45F23B4}"/>
              </a:ext>
            </a:extLst>
          </p:cNvPr>
          <p:cNvSpPr>
            <a:spLocks noGrp="1"/>
          </p:cNvSpPr>
          <p:nvPr>
            <p:ph type="sldNum" sz="quarter" idx="12"/>
          </p:nvPr>
        </p:nvSpPr>
        <p:spPr>
          <a:xfrm>
            <a:off x="8464653" y="66804"/>
            <a:ext cx="628813" cy="366306"/>
          </a:xfrm>
        </p:spPr>
        <p:txBody>
          <a:bodyPr/>
          <a:lstStyle/>
          <a:p>
            <a:fld id="{C1FF6DA9-008F-8B48-92A6-B652298478BF}" type="slidenum">
              <a:rPr lang="en-US" sz="1200" smtClean="0"/>
              <a:t>2</a:t>
            </a:fld>
            <a:endParaRPr lang="en-US" sz="1200" dirty="0"/>
          </a:p>
        </p:txBody>
      </p:sp>
      <p:pic>
        <p:nvPicPr>
          <p:cNvPr id="5" name="Picture 4">
            <a:extLst>
              <a:ext uri="{FF2B5EF4-FFF2-40B4-BE49-F238E27FC236}">
                <a16:creationId xmlns:a16="http://schemas.microsoft.com/office/drawing/2014/main" id="{54BE8E05-2DE9-7158-E226-0F382E3EDB1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02184"/>
            <a:ext cx="710887" cy="402018"/>
          </a:xfrm>
          <a:prstGeom prst="rect">
            <a:avLst/>
          </a:prstGeom>
        </p:spPr>
      </p:pic>
    </p:spTree>
    <p:extLst>
      <p:ext uri="{BB962C8B-B14F-4D97-AF65-F5344CB8AC3E}">
        <p14:creationId xmlns:p14="http://schemas.microsoft.com/office/powerpoint/2010/main" val="1841707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191551"/>
            <a:ext cx="7808264" cy="651805"/>
          </a:xfrm>
        </p:spPr>
        <p:txBody>
          <a:bodyPr/>
          <a:lstStyle/>
          <a:p>
            <a:pPr algn="ctr"/>
            <a:r>
              <a:rPr lang="en-GB" sz="3200" b="1" dirty="0"/>
              <a:t>What is Artificial ?</a:t>
            </a:r>
            <a:endParaRPr sz="3200" b="1" dirty="0"/>
          </a:p>
        </p:txBody>
      </p:sp>
      <p:sp>
        <p:nvSpPr>
          <p:cNvPr id="3" name="Content Placeholder 2"/>
          <p:cNvSpPr>
            <a:spLocks noGrp="1"/>
          </p:cNvSpPr>
          <p:nvPr>
            <p:ph idx="1"/>
          </p:nvPr>
        </p:nvSpPr>
        <p:spPr>
          <a:xfrm>
            <a:off x="-194299" y="1015658"/>
            <a:ext cx="8487273" cy="5342849"/>
          </a:xfrm>
        </p:spPr>
        <p:txBody>
          <a:bodyPr>
            <a:normAutofit fontScale="25000" lnSpcReduction="20000"/>
          </a:bodyPr>
          <a:lstStyle/>
          <a:p>
            <a:pPr>
              <a:lnSpc>
                <a:spcPct val="115000"/>
              </a:lnSpc>
              <a:spcAft>
                <a:spcPts val="800"/>
              </a:spcAft>
              <a:buNone/>
            </a:pPr>
            <a:r>
              <a:rPr lang="en-GB" sz="11200" b="1" dirty="0">
                <a:effectLst/>
                <a:latin typeface="Times New Roman" panose="02020603050405020304" pitchFamily="18" charset="0"/>
                <a:ea typeface="Times New Roman" panose="02020603050405020304" pitchFamily="18" charset="0"/>
              </a:rPr>
              <a:t>    Definition: Artificial means </a:t>
            </a:r>
            <a:r>
              <a:rPr lang="en-GB" sz="11200" b="1" i="1" dirty="0">
                <a:effectLst/>
                <a:latin typeface="Times New Roman" panose="02020603050405020304" pitchFamily="18" charset="0"/>
                <a:ea typeface="Times New Roman" panose="02020603050405020304" pitchFamily="18" charset="0"/>
              </a:rPr>
              <a:t>human‑made, engineered, constructed</a:t>
            </a:r>
            <a:r>
              <a:rPr lang="en-GB" sz="11200" b="1" dirty="0">
                <a:effectLst/>
                <a:latin typeface="Times New Roman" panose="02020603050405020304" pitchFamily="18" charset="0"/>
                <a:ea typeface="Times New Roman" panose="02020603050405020304" pitchFamily="18" charset="0"/>
              </a:rPr>
              <a:t>, something that does not arise naturally but is created through human ingenuity.</a:t>
            </a:r>
            <a:endParaRPr lang="en-GB" sz="11200" b="1" dirty="0">
              <a:effectLst/>
              <a:latin typeface="Times New Roman" panose="02020603050405020304" pitchFamily="18" charset="0"/>
              <a:ea typeface="Calibri" panose="020F0502020204030204" pitchFamily="34" charset="0"/>
            </a:endParaRPr>
          </a:p>
          <a:p>
            <a:pPr>
              <a:lnSpc>
                <a:spcPct val="115000"/>
              </a:lnSpc>
              <a:spcAft>
                <a:spcPts val="800"/>
              </a:spcAft>
              <a:buNone/>
            </a:pPr>
            <a:endParaRPr lang="en-GB" sz="11200" b="1" dirty="0">
              <a:effectLst/>
              <a:latin typeface="Times New Roman" panose="02020603050405020304" pitchFamily="18" charset="0"/>
              <a:ea typeface="Times New Roman" panose="02020603050405020304" pitchFamily="18" charset="0"/>
            </a:endParaRPr>
          </a:p>
          <a:p>
            <a:pPr>
              <a:lnSpc>
                <a:spcPct val="115000"/>
              </a:lnSpc>
              <a:spcAft>
                <a:spcPts val="800"/>
              </a:spcAft>
              <a:buNone/>
            </a:pPr>
            <a:r>
              <a:rPr lang="en-GB" sz="11200" b="1" dirty="0">
                <a:effectLst/>
                <a:latin typeface="Times New Roman" panose="02020603050405020304" pitchFamily="18" charset="0"/>
                <a:ea typeface="Times New Roman" panose="02020603050405020304" pitchFamily="18" charset="0"/>
              </a:rPr>
              <a:t>    Artificial Intelligence, we are not referring to biological intelligence. We are referring to </a:t>
            </a:r>
            <a:r>
              <a:rPr lang="en-GB" sz="11200" b="1" u="sng" dirty="0">
                <a:effectLst/>
                <a:latin typeface="Times New Roman" panose="02020603050405020304" pitchFamily="18" charset="0"/>
                <a:ea typeface="Times New Roman" panose="02020603050405020304" pitchFamily="18" charset="0"/>
              </a:rPr>
              <a:t>engineered intelligence </a:t>
            </a:r>
            <a:r>
              <a:rPr lang="en-GB" sz="11200" b="1" dirty="0">
                <a:effectLst/>
                <a:latin typeface="Times New Roman" panose="02020603050405020304" pitchFamily="18" charset="0"/>
                <a:ea typeface="Times New Roman" panose="02020603050405020304" pitchFamily="18" charset="0"/>
              </a:rPr>
              <a:t>systems designed to </a:t>
            </a:r>
          </a:p>
          <a:p>
            <a:pPr>
              <a:lnSpc>
                <a:spcPct val="115000"/>
              </a:lnSpc>
              <a:spcAft>
                <a:spcPts val="800"/>
              </a:spcAft>
              <a:buNone/>
            </a:pPr>
            <a:r>
              <a:rPr lang="en-GB" sz="11200" b="1" dirty="0">
                <a:latin typeface="Times New Roman" panose="02020603050405020304" pitchFamily="18" charset="0"/>
                <a:ea typeface="Times New Roman" panose="02020603050405020304" pitchFamily="18" charset="0"/>
              </a:rPr>
              <a:t>  </a:t>
            </a:r>
            <a:r>
              <a:rPr lang="en-GB" sz="11200" b="1" dirty="0">
                <a:effectLst/>
                <a:latin typeface="Times New Roman" panose="02020603050405020304" pitchFamily="18" charset="0"/>
                <a:ea typeface="Times New Roman" panose="02020603050405020304" pitchFamily="18" charset="0"/>
              </a:rPr>
              <a:t>simulate human cognitive functions such as learning, reasoning, pattern recognition, and decision‑making. It uses </a:t>
            </a:r>
            <a:r>
              <a:rPr lang="en-GB" sz="11200" b="1" u="sng" dirty="0">
                <a:effectLst/>
                <a:latin typeface="Times New Roman" panose="02020603050405020304" pitchFamily="18" charset="0"/>
                <a:ea typeface="Times New Roman" panose="02020603050405020304" pitchFamily="18" charset="0"/>
              </a:rPr>
              <a:t>computer science and data </a:t>
            </a:r>
            <a:r>
              <a:rPr lang="en-GB" sz="11200" b="1" dirty="0">
                <a:effectLst/>
                <a:latin typeface="Times New Roman" panose="02020603050405020304" pitchFamily="18" charset="0"/>
                <a:ea typeface="Times New Roman" panose="02020603050405020304" pitchFamily="18" charset="0"/>
              </a:rPr>
              <a:t>to enable problem solving in machines</a:t>
            </a:r>
            <a:endParaRPr lang="en-GB" sz="11200" b="1" dirty="0">
              <a:effectLst/>
              <a:latin typeface="Times New Roman" panose="02020603050405020304" pitchFamily="18" charset="0"/>
              <a:ea typeface="Calibri" panose="020F0502020204030204" pitchFamily="34" charset="0"/>
            </a:endParaRPr>
          </a:p>
          <a:p>
            <a:pPr marL="0" indent="0">
              <a:buNone/>
            </a:pPr>
            <a:endParaRPr dirty="0"/>
          </a:p>
        </p:txBody>
      </p:sp>
      <p:sp>
        <p:nvSpPr>
          <p:cNvPr id="6" name="Slide Number Placeholder 5">
            <a:extLst>
              <a:ext uri="{FF2B5EF4-FFF2-40B4-BE49-F238E27FC236}">
                <a16:creationId xmlns:a16="http://schemas.microsoft.com/office/drawing/2014/main" id="{326BEDBE-4B70-B884-A9F6-63A0ACA52617}"/>
              </a:ext>
            </a:extLst>
          </p:cNvPr>
          <p:cNvSpPr>
            <a:spLocks noGrp="1"/>
          </p:cNvSpPr>
          <p:nvPr>
            <p:ph type="sldNum" sz="quarter" idx="12"/>
          </p:nvPr>
        </p:nvSpPr>
        <p:spPr>
          <a:xfrm>
            <a:off x="8659290" y="35559"/>
            <a:ext cx="482515" cy="348199"/>
          </a:xfrm>
        </p:spPr>
        <p:txBody>
          <a:bodyPr/>
          <a:lstStyle/>
          <a:p>
            <a:fld id="{C1FF6DA9-008F-8B48-92A6-B652298478BF}" type="slidenum">
              <a:rPr lang="en-US" sz="1400" smtClean="0"/>
              <a:t>3</a:t>
            </a:fld>
            <a:endParaRPr lang="en-US" sz="1400" dirty="0"/>
          </a:p>
        </p:txBody>
      </p:sp>
      <p:pic>
        <p:nvPicPr>
          <p:cNvPr id="5" name="Picture 4" descr="logo.jpg">
            <a:extLst>
              <a:ext uri="{FF2B5EF4-FFF2-40B4-BE49-F238E27FC236}">
                <a16:creationId xmlns:a16="http://schemas.microsoft.com/office/drawing/2014/main" id="{391B2A9D-A9B2-CA05-017D-535ACA8CD5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691" y="35559"/>
            <a:ext cx="842429" cy="472697"/>
          </a:xfrm>
          <a:prstGeom prst="rect">
            <a:avLst/>
          </a:prstGeom>
        </p:spPr>
      </p:pic>
      <p:pic>
        <p:nvPicPr>
          <p:cNvPr id="7" name="Picture 6">
            <a:extLst>
              <a:ext uri="{FF2B5EF4-FFF2-40B4-BE49-F238E27FC236}">
                <a16:creationId xmlns:a16="http://schemas.microsoft.com/office/drawing/2014/main" id="{2538D8EB-6CF3-47FB-95B5-73170502C756}"/>
              </a:ext>
            </a:extLst>
          </p:cNvPr>
          <p:cNvPicPr>
            <a:picLocks noChangeAspect="1"/>
          </p:cNvPicPr>
          <p:nvPr/>
        </p:nvPicPr>
        <p:blipFill>
          <a:blip r:embed="rId4"/>
          <a:stretch>
            <a:fillRect/>
          </a:stretch>
        </p:blipFill>
        <p:spPr>
          <a:xfrm>
            <a:off x="7893914" y="100171"/>
            <a:ext cx="1164437" cy="1353429"/>
          </a:xfrm>
          <a:prstGeom prst="rect">
            <a:avLst/>
          </a:prstGeom>
        </p:spPr>
      </p:pic>
      <p:sp>
        <p:nvSpPr>
          <p:cNvPr id="8" name="TextBox 7">
            <a:extLst>
              <a:ext uri="{FF2B5EF4-FFF2-40B4-BE49-F238E27FC236}">
                <a16:creationId xmlns:a16="http://schemas.microsoft.com/office/drawing/2014/main" id="{A9E84F00-B0DC-A3FF-46AE-B191A722368D}"/>
              </a:ext>
            </a:extLst>
          </p:cNvPr>
          <p:cNvSpPr txBox="1"/>
          <p:nvPr/>
        </p:nvSpPr>
        <p:spPr>
          <a:xfrm>
            <a:off x="7662503" y="1376226"/>
            <a:ext cx="1561480" cy="1169551"/>
          </a:xfrm>
          <a:prstGeom prst="rect">
            <a:avLst/>
          </a:prstGeom>
          <a:noFill/>
        </p:spPr>
        <p:txBody>
          <a:bodyPr wrap="square" rtlCol="0">
            <a:spAutoFit/>
          </a:bodyPr>
          <a:lstStyle/>
          <a:p>
            <a:r>
              <a:rPr lang="en-GB" sz="1400" b="1" dirty="0"/>
              <a:t>John McCarthy</a:t>
            </a:r>
          </a:p>
          <a:p>
            <a:r>
              <a:rPr lang="en-GB" sz="1400" b="1" dirty="0"/>
              <a:t>American Mathematician and computer scientist, 1955</a:t>
            </a:r>
          </a:p>
        </p:txBody>
      </p:sp>
      <p:pic>
        <p:nvPicPr>
          <p:cNvPr id="10" name="Picture 9">
            <a:extLst>
              <a:ext uri="{FF2B5EF4-FFF2-40B4-BE49-F238E27FC236}">
                <a16:creationId xmlns:a16="http://schemas.microsoft.com/office/drawing/2014/main" id="{6F79F1D3-66A4-AFF4-6624-9626ECB8A7AA}"/>
              </a:ext>
            </a:extLst>
          </p:cNvPr>
          <p:cNvPicPr>
            <a:picLocks noChangeAspect="1"/>
          </p:cNvPicPr>
          <p:nvPr/>
        </p:nvPicPr>
        <p:blipFill>
          <a:blip r:embed="rId5"/>
          <a:stretch>
            <a:fillRect/>
          </a:stretch>
        </p:blipFill>
        <p:spPr>
          <a:xfrm>
            <a:off x="7800059" y="2446068"/>
            <a:ext cx="1286367" cy="1713124"/>
          </a:xfrm>
          <a:prstGeom prst="rect">
            <a:avLst/>
          </a:prstGeom>
        </p:spPr>
      </p:pic>
      <p:sp>
        <p:nvSpPr>
          <p:cNvPr id="11" name="TextBox 10">
            <a:extLst>
              <a:ext uri="{FF2B5EF4-FFF2-40B4-BE49-F238E27FC236}">
                <a16:creationId xmlns:a16="http://schemas.microsoft.com/office/drawing/2014/main" id="{54DACC2E-1F64-0971-C042-72CC72D21397}"/>
              </a:ext>
            </a:extLst>
          </p:cNvPr>
          <p:cNvSpPr txBox="1"/>
          <p:nvPr/>
        </p:nvSpPr>
        <p:spPr>
          <a:xfrm>
            <a:off x="7544640" y="4127558"/>
            <a:ext cx="1862983" cy="369332"/>
          </a:xfrm>
          <a:prstGeom prst="rect">
            <a:avLst/>
          </a:prstGeom>
          <a:noFill/>
        </p:spPr>
        <p:txBody>
          <a:bodyPr wrap="square" rtlCol="0">
            <a:spAutoFit/>
          </a:bodyPr>
          <a:lstStyle/>
          <a:p>
            <a:r>
              <a:rPr lang="en-GB" b="1" dirty="0"/>
              <a:t>Marvin Minsky</a:t>
            </a:r>
          </a:p>
        </p:txBody>
      </p:sp>
      <p:pic>
        <p:nvPicPr>
          <p:cNvPr id="13" name="Picture 12">
            <a:extLst>
              <a:ext uri="{FF2B5EF4-FFF2-40B4-BE49-F238E27FC236}">
                <a16:creationId xmlns:a16="http://schemas.microsoft.com/office/drawing/2014/main" id="{FF78C2F6-AAA8-B9F1-0919-DE21B1687D5F}"/>
              </a:ext>
            </a:extLst>
          </p:cNvPr>
          <p:cNvPicPr>
            <a:picLocks noChangeAspect="1"/>
          </p:cNvPicPr>
          <p:nvPr/>
        </p:nvPicPr>
        <p:blipFill>
          <a:blip r:embed="rId6"/>
          <a:stretch>
            <a:fillRect/>
          </a:stretch>
        </p:blipFill>
        <p:spPr>
          <a:xfrm>
            <a:off x="8049420" y="4499026"/>
            <a:ext cx="1037006" cy="1383892"/>
          </a:xfrm>
          <a:prstGeom prst="rect">
            <a:avLst/>
          </a:prstGeom>
        </p:spPr>
      </p:pic>
      <p:sp>
        <p:nvSpPr>
          <p:cNvPr id="14" name="TextBox 13">
            <a:extLst>
              <a:ext uri="{FF2B5EF4-FFF2-40B4-BE49-F238E27FC236}">
                <a16:creationId xmlns:a16="http://schemas.microsoft.com/office/drawing/2014/main" id="{4E054F29-C951-F3B7-23DA-2C45C59D06D0}"/>
              </a:ext>
            </a:extLst>
          </p:cNvPr>
          <p:cNvSpPr txBox="1"/>
          <p:nvPr/>
        </p:nvSpPr>
        <p:spPr>
          <a:xfrm>
            <a:off x="7198821" y="6238921"/>
            <a:ext cx="2025162" cy="369332"/>
          </a:xfrm>
          <a:prstGeom prst="rect">
            <a:avLst/>
          </a:prstGeom>
          <a:noFill/>
        </p:spPr>
        <p:txBody>
          <a:bodyPr wrap="square" rtlCol="0">
            <a:spAutoFit/>
          </a:bodyPr>
          <a:lstStyle/>
          <a:p>
            <a:r>
              <a:rPr lang="en-GB" b="1" dirty="0"/>
              <a:t>Alan Turin, 1931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B881BE-EF55-814A-43DD-2B2433D8592A}"/>
              </a:ext>
            </a:extLst>
          </p:cNvPr>
          <p:cNvSpPr txBox="1"/>
          <p:nvPr/>
        </p:nvSpPr>
        <p:spPr>
          <a:xfrm>
            <a:off x="314407" y="1293322"/>
            <a:ext cx="8829593" cy="5016758"/>
          </a:xfrm>
          <a:prstGeom prst="rect">
            <a:avLst/>
          </a:prstGeom>
          <a:noFill/>
        </p:spPr>
        <p:txBody>
          <a:bodyPr wrap="square">
            <a:spAutoFit/>
          </a:bodyPr>
          <a:lstStyle/>
          <a:p>
            <a:r>
              <a:rPr lang="en-GB" sz="3200" b="1" dirty="0"/>
              <a:t>Artificial Intelligence, Machine Learning, and Artificial Neural Networks are powerful tools that can accelerate engineering analysis, improve decision-making, enhance process safety, and optimize plant performance.</a:t>
            </a:r>
          </a:p>
          <a:p>
            <a:endParaRPr lang="en-GB" sz="3200" b="1" dirty="0">
              <a:highlight>
                <a:srgbClr val="C0C0C0"/>
              </a:highlight>
            </a:endParaRPr>
          </a:p>
          <a:p>
            <a:r>
              <a:rPr lang="en-GB" sz="3200" b="1" dirty="0"/>
              <a:t>They are not replacements for engineering fundamentals, engineering judgment, or human responsibility.</a:t>
            </a:r>
          </a:p>
        </p:txBody>
      </p:sp>
      <p:sp>
        <p:nvSpPr>
          <p:cNvPr id="5" name="TextBox 4">
            <a:extLst>
              <a:ext uri="{FF2B5EF4-FFF2-40B4-BE49-F238E27FC236}">
                <a16:creationId xmlns:a16="http://schemas.microsoft.com/office/drawing/2014/main" id="{1C625841-92E8-257C-576D-3156B4B725D6}"/>
              </a:ext>
            </a:extLst>
          </p:cNvPr>
          <p:cNvSpPr txBox="1"/>
          <p:nvPr/>
        </p:nvSpPr>
        <p:spPr>
          <a:xfrm>
            <a:off x="1121928" y="264224"/>
            <a:ext cx="7393259" cy="523220"/>
          </a:xfrm>
          <a:prstGeom prst="rect">
            <a:avLst/>
          </a:prstGeom>
          <a:noFill/>
        </p:spPr>
        <p:txBody>
          <a:bodyPr wrap="square">
            <a:spAutoFit/>
          </a:bodyPr>
          <a:lstStyle/>
          <a:p>
            <a:r>
              <a:rPr lang="en-GB" sz="2800" b="1" dirty="0"/>
              <a:t>AI, ML, and ANN: Tools for the Engineer</a:t>
            </a:r>
          </a:p>
        </p:txBody>
      </p:sp>
      <p:pic>
        <p:nvPicPr>
          <p:cNvPr id="6" name="Picture 5">
            <a:extLst>
              <a:ext uri="{FF2B5EF4-FFF2-40B4-BE49-F238E27FC236}">
                <a16:creationId xmlns:a16="http://schemas.microsoft.com/office/drawing/2014/main" id="{315BA076-C838-F973-E4F0-E8A20F2AB4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01030"/>
            <a:ext cx="790232" cy="446889"/>
          </a:xfrm>
          <a:prstGeom prst="rect">
            <a:avLst/>
          </a:prstGeom>
        </p:spPr>
      </p:pic>
      <p:sp>
        <p:nvSpPr>
          <p:cNvPr id="4" name="Slide Number Placeholder 3">
            <a:extLst>
              <a:ext uri="{FF2B5EF4-FFF2-40B4-BE49-F238E27FC236}">
                <a16:creationId xmlns:a16="http://schemas.microsoft.com/office/drawing/2014/main" id="{31EF5E6F-9F1D-F62C-4980-FCCB97C6BB7F}"/>
              </a:ext>
            </a:extLst>
          </p:cNvPr>
          <p:cNvSpPr>
            <a:spLocks noGrp="1"/>
          </p:cNvSpPr>
          <p:nvPr>
            <p:ph type="sldNum" sz="quarter" idx="12"/>
          </p:nvPr>
        </p:nvSpPr>
        <p:spPr>
          <a:xfrm>
            <a:off x="8515187" y="81481"/>
            <a:ext cx="628813" cy="333121"/>
          </a:xfrm>
        </p:spPr>
        <p:txBody>
          <a:bodyPr/>
          <a:lstStyle/>
          <a:p>
            <a:fld id="{C1FF6DA9-008F-8B48-92A6-B652298478BF}" type="slidenum">
              <a:rPr lang="en-US" sz="1200" smtClean="0"/>
              <a:t>4</a:t>
            </a:fld>
            <a:endParaRPr lang="en-US" sz="1200" dirty="0"/>
          </a:p>
        </p:txBody>
      </p:sp>
    </p:spTree>
    <p:extLst>
      <p:ext uri="{BB962C8B-B14F-4D97-AF65-F5344CB8AC3E}">
        <p14:creationId xmlns:p14="http://schemas.microsoft.com/office/powerpoint/2010/main" val="110295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1005C8-82F9-BE50-018D-020C858103A9}"/>
              </a:ext>
            </a:extLst>
          </p:cNvPr>
          <p:cNvSpPr>
            <a:spLocks noGrp="1"/>
          </p:cNvSpPr>
          <p:nvPr>
            <p:ph type="sldNum" sz="quarter" idx="12"/>
          </p:nvPr>
        </p:nvSpPr>
        <p:spPr>
          <a:xfrm>
            <a:off x="8619433" y="79707"/>
            <a:ext cx="524567" cy="410198"/>
          </a:xfrm>
        </p:spPr>
        <p:txBody>
          <a:bodyPr/>
          <a:lstStyle/>
          <a:p>
            <a:fld id="{C1FF6DA9-008F-8B48-92A6-B652298478BF}" type="slidenum">
              <a:rPr lang="en-US" sz="1200" smtClean="0"/>
              <a:t>5</a:t>
            </a:fld>
            <a:endParaRPr lang="en-US" sz="1200" dirty="0"/>
          </a:p>
        </p:txBody>
      </p:sp>
      <p:pic>
        <p:nvPicPr>
          <p:cNvPr id="4" name="Picture 3">
            <a:extLst>
              <a:ext uri="{FF2B5EF4-FFF2-40B4-BE49-F238E27FC236}">
                <a16:creationId xmlns:a16="http://schemas.microsoft.com/office/drawing/2014/main" id="{1E740AA8-2325-DFAF-13BA-A763131E0A1C}"/>
              </a:ext>
            </a:extLst>
          </p:cNvPr>
          <p:cNvPicPr>
            <a:picLocks noChangeAspect="1"/>
          </p:cNvPicPr>
          <p:nvPr/>
        </p:nvPicPr>
        <p:blipFill>
          <a:blip r:embed="rId3"/>
          <a:stretch>
            <a:fillRect/>
          </a:stretch>
        </p:blipFill>
        <p:spPr>
          <a:xfrm>
            <a:off x="717469" y="284806"/>
            <a:ext cx="7426673" cy="3512517"/>
          </a:xfrm>
          <a:prstGeom prst="rect">
            <a:avLst/>
          </a:prstGeom>
        </p:spPr>
      </p:pic>
      <p:sp>
        <p:nvSpPr>
          <p:cNvPr id="6" name="TextBox 5">
            <a:extLst>
              <a:ext uri="{FF2B5EF4-FFF2-40B4-BE49-F238E27FC236}">
                <a16:creationId xmlns:a16="http://schemas.microsoft.com/office/drawing/2014/main" id="{1A48CE61-275A-4A2E-F5F2-60DB4C9AECB0}"/>
              </a:ext>
            </a:extLst>
          </p:cNvPr>
          <p:cNvSpPr txBox="1"/>
          <p:nvPr/>
        </p:nvSpPr>
        <p:spPr>
          <a:xfrm>
            <a:off x="2276995" y="-77978"/>
            <a:ext cx="4990744" cy="369332"/>
          </a:xfrm>
          <a:prstGeom prst="rect">
            <a:avLst/>
          </a:prstGeom>
          <a:noFill/>
        </p:spPr>
        <p:txBody>
          <a:bodyPr wrap="square">
            <a:spAutoFit/>
          </a:bodyPr>
          <a:lstStyle/>
          <a:p>
            <a:r>
              <a:rPr lang="en-GB" b="1" dirty="0"/>
              <a:t>Generative AI within the AI hierarchy</a:t>
            </a:r>
          </a:p>
        </p:txBody>
      </p:sp>
      <p:sp>
        <p:nvSpPr>
          <p:cNvPr id="8" name="TextBox 7">
            <a:extLst>
              <a:ext uri="{FF2B5EF4-FFF2-40B4-BE49-F238E27FC236}">
                <a16:creationId xmlns:a16="http://schemas.microsoft.com/office/drawing/2014/main" id="{6DD3A8CC-E688-D5FC-BF7B-7412160ACFC3}"/>
              </a:ext>
            </a:extLst>
          </p:cNvPr>
          <p:cNvSpPr txBox="1"/>
          <p:nvPr/>
        </p:nvSpPr>
        <p:spPr>
          <a:xfrm>
            <a:off x="290557" y="3705511"/>
            <a:ext cx="8853443" cy="3262432"/>
          </a:xfrm>
          <a:prstGeom prst="rect">
            <a:avLst/>
          </a:prstGeom>
          <a:noFill/>
        </p:spPr>
        <p:txBody>
          <a:bodyPr wrap="square">
            <a:spAutoFit/>
          </a:bodyPr>
          <a:lstStyle/>
          <a:p>
            <a:r>
              <a:rPr lang="en-GB" b="1" dirty="0"/>
              <a:t>The modern AI stack is typically structured like nested boxes:</a:t>
            </a:r>
          </a:p>
          <a:p>
            <a:r>
              <a:rPr lang="en-GB" sz="2000" b="1" dirty="0"/>
              <a:t>•</a:t>
            </a:r>
            <a:r>
              <a:rPr lang="en-GB" b="1" dirty="0"/>
              <a:t>	Artificial Intelligence (AI) Broadest category — any system that </a:t>
            </a:r>
          </a:p>
          <a:p>
            <a:r>
              <a:rPr lang="en-GB" b="1" dirty="0"/>
              <a:t>       mimics human intelligence.</a:t>
            </a:r>
          </a:p>
          <a:p>
            <a:r>
              <a:rPr lang="en-GB" sz="2000" b="1" dirty="0"/>
              <a:t>•</a:t>
            </a:r>
            <a:r>
              <a:rPr lang="en-GB" b="1" dirty="0"/>
              <a:t>	Machine Learning (ML) Subset of AI — systems that learn</a:t>
            </a:r>
          </a:p>
          <a:p>
            <a:r>
              <a:rPr lang="en-GB" b="1" dirty="0"/>
              <a:t>	patterns from data.</a:t>
            </a:r>
          </a:p>
          <a:p>
            <a:r>
              <a:rPr lang="en-GB" sz="2000" b="1" dirty="0"/>
              <a:t>•</a:t>
            </a:r>
            <a:r>
              <a:rPr lang="en-GB" b="1" dirty="0"/>
              <a:t>	Deep Learning (DL) Subset of ML — neural networks with many</a:t>
            </a:r>
          </a:p>
          <a:p>
            <a:r>
              <a:rPr lang="en-GB" b="1" dirty="0"/>
              <a:t>	layers.</a:t>
            </a:r>
          </a:p>
          <a:p>
            <a:r>
              <a:rPr lang="en-GB" sz="2000" b="1" dirty="0"/>
              <a:t>•</a:t>
            </a:r>
            <a:r>
              <a:rPr lang="en-GB" b="1" dirty="0"/>
              <a:t>	Generative AI (GenAI) Subset of DL — models that create new</a:t>
            </a:r>
          </a:p>
          <a:p>
            <a:r>
              <a:rPr lang="en-GB" b="1" dirty="0"/>
              <a:t>	content (text, images, audio, code, Fortran, C/C++, Java, MATLAB, Python, R-statistical and data analysis, SQL-database queries) based on learned patterns. It can translate code between languages Fortran-&gt; C++</a:t>
            </a:r>
            <a:r>
              <a:rPr lang="en-GB" b="1" dirty="0">
                <a:sym typeface="Wingdings" panose="05000000000000000000" pitchFamily="2" charset="2"/>
              </a:rPr>
              <a:t> Python</a:t>
            </a:r>
            <a:endParaRPr lang="en-GB" b="1" dirty="0"/>
          </a:p>
        </p:txBody>
      </p:sp>
      <p:pic>
        <p:nvPicPr>
          <p:cNvPr id="10" name="Picture 9">
            <a:extLst>
              <a:ext uri="{FF2B5EF4-FFF2-40B4-BE49-F238E27FC236}">
                <a16:creationId xmlns:a16="http://schemas.microsoft.com/office/drawing/2014/main" id="{2A6E41DA-5565-CC06-31B0-8A3758AC360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79707"/>
            <a:ext cx="628813" cy="355604"/>
          </a:xfrm>
          <a:prstGeom prst="rect">
            <a:avLst/>
          </a:prstGeom>
        </p:spPr>
      </p:pic>
    </p:spTree>
    <p:extLst>
      <p:ext uri="{BB962C8B-B14F-4D97-AF65-F5344CB8AC3E}">
        <p14:creationId xmlns:p14="http://schemas.microsoft.com/office/powerpoint/2010/main" val="2605862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DF711B-DA98-590F-139D-2B1C6A7ED055}"/>
              </a:ext>
            </a:extLst>
          </p:cNvPr>
          <p:cNvSpPr>
            <a:spLocks noGrp="1"/>
          </p:cNvSpPr>
          <p:nvPr>
            <p:ph type="sldNum" sz="quarter" idx="12"/>
          </p:nvPr>
        </p:nvSpPr>
        <p:spPr>
          <a:xfrm>
            <a:off x="8515187" y="66675"/>
            <a:ext cx="628813" cy="339523"/>
          </a:xfrm>
        </p:spPr>
        <p:txBody>
          <a:bodyPr/>
          <a:lstStyle/>
          <a:p>
            <a:fld id="{C1FF6DA9-008F-8B48-92A6-B652298478BF}" type="slidenum">
              <a:rPr lang="en-US" sz="1200" smtClean="0"/>
              <a:t>6</a:t>
            </a:fld>
            <a:endParaRPr lang="en-US" sz="1200" dirty="0"/>
          </a:p>
        </p:txBody>
      </p:sp>
      <p:pic>
        <p:nvPicPr>
          <p:cNvPr id="4" name="Picture 3">
            <a:extLst>
              <a:ext uri="{FF2B5EF4-FFF2-40B4-BE49-F238E27FC236}">
                <a16:creationId xmlns:a16="http://schemas.microsoft.com/office/drawing/2014/main" id="{93781A37-9070-C6A9-63C3-C7EE27534A8A}"/>
              </a:ext>
            </a:extLst>
          </p:cNvPr>
          <p:cNvPicPr>
            <a:picLocks noChangeAspect="1"/>
          </p:cNvPicPr>
          <p:nvPr/>
        </p:nvPicPr>
        <p:blipFill>
          <a:blip r:embed="rId2"/>
          <a:stretch>
            <a:fillRect/>
          </a:stretch>
        </p:blipFill>
        <p:spPr>
          <a:xfrm>
            <a:off x="49247" y="1219200"/>
            <a:ext cx="9045506" cy="5086349"/>
          </a:xfrm>
          <a:prstGeom prst="rect">
            <a:avLst/>
          </a:prstGeom>
        </p:spPr>
      </p:pic>
      <p:pic>
        <p:nvPicPr>
          <p:cNvPr id="8" name="Picture 7">
            <a:extLst>
              <a:ext uri="{FF2B5EF4-FFF2-40B4-BE49-F238E27FC236}">
                <a16:creationId xmlns:a16="http://schemas.microsoft.com/office/drawing/2014/main" id="{501F7BF5-100F-DAF5-6809-749394C515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6675"/>
            <a:ext cx="700755" cy="396288"/>
          </a:xfrm>
          <a:prstGeom prst="rect">
            <a:avLst/>
          </a:prstGeom>
        </p:spPr>
      </p:pic>
    </p:spTree>
    <p:extLst>
      <p:ext uri="{BB962C8B-B14F-4D97-AF65-F5344CB8AC3E}">
        <p14:creationId xmlns:p14="http://schemas.microsoft.com/office/powerpoint/2010/main" val="1849773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95B0D-F928-7F99-ABD2-5C530574EEF5}"/>
              </a:ext>
            </a:extLst>
          </p:cNvPr>
          <p:cNvSpPr>
            <a:spLocks noGrp="1"/>
          </p:cNvSpPr>
          <p:nvPr>
            <p:ph type="title"/>
          </p:nvPr>
        </p:nvSpPr>
        <p:spPr>
          <a:xfrm>
            <a:off x="827699" y="165609"/>
            <a:ext cx="8229600" cy="1620462"/>
          </a:xfrm>
        </p:spPr>
        <p:txBody>
          <a:bodyPr>
            <a:normAutofit fontScale="90000"/>
          </a:bodyPr>
          <a:lstStyle/>
          <a:p>
            <a:r>
              <a:rPr lang="en-GB" sz="3600" dirty="0"/>
              <a:t> </a:t>
            </a:r>
            <a:r>
              <a:rPr lang="en-GB" sz="3100" b="1" dirty="0"/>
              <a:t>Artificial Intelligence allows for computers and machines to do things that would normally require human intelligence</a:t>
            </a:r>
            <a:r>
              <a:rPr lang="en-GB" sz="3100" dirty="0"/>
              <a:t>:</a:t>
            </a:r>
          </a:p>
        </p:txBody>
      </p:sp>
      <p:sp>
        <p:nvSpPr>
          <p:cNvPr id="3" name="Content Placeholder 2">
            <a:extLst>
              <a:ext uri="{FF2B5EF4-FFF2-40B4-BE49-F238E27FC236}">
                <a16:creationId xmlns:a16="http://schemas.microsoft.com/office/drawing/2014/main" id="{83B1F988-7535-D651-D57D-6957E44BCDD0}"/>
              </a:ext>
            </a:extLst>
          </p:cNvPr>
          <p:cNvSpPr>
            <a:spLocks noGrp="1"/>
          </p:cNvSpPr>
          <p:nvPr>
            <p:ph idx="1"/>
          </p:nvPr>
        </p:nvSpPr>
        <p:spPr>
          <a:xfrm>
            <a:off x="512748" y="1786072"/>
            <a:ext cx="8341541" cy="4893510"/>
          </a:xfrm>
        </p:spPr>
        <p:txBody>
          <a:bodyPr>
            <a:noAutofit/>
          </a:bodyPr>
          <a:lstStyle/>
          <a:p>
            <a:r>
              <a:rPr lang="en-GB" sz="2800" b="1" dirty="0"/>
              <a:t>Automation</a:t>
            </a:r>
          </a:p>
          <a:p>
            <a:r>
              <a:rPr lang="en-GB" sz="2800" b="1" dirty="0"/>
              <a:t>Prediction</a:t>
            </a:r>
          </a:p>
          <a:p>
            <a:r>
              <a:rPr lang="en-GB" sz="2800" b="1" dirty="0"/>
              <a:t>Decision Support</a:t>
            </a:r>
          </a:p>
          <a:p>
            <a:r>
              <a:rPr lang="en-GB" sz="2800" b="1" dirty="0"/>
              <a:t>Perception</a:t>
            </a:r>
          </a:p>
          <a:p>
            <a:r>
              <a:rPr lang="en-GB" sz="2800" b="1" dirty="0"/>
              <a:t>Language Understanding and Generation</a:t>
            </a:r>
          </a:p>
          <a:p>
            <a:r>
              <a:rPr lang="en-GB" sz="2800" b="1" dirty="0"/>
              <a:t>Creativity and Content Generation</a:t>
            </a:r>
          </a:p>
          <a:p>
            <a:r>
              <a:rPr lang="en-GB" sz="2800" b="1" dirty="0"/>
              <a:t>Simulation and Optimization</a:t>
            </a:r>
          </a:p>
          <a:p>
            <a:r>
              <a:rPr lang="en-GB" sz="2800" b="1" dirty="0"/>
              <a:t>Personalized Experiences</a:t>
            </a:r>
          </a:p>
        </p:txBody>
      </p:sp>
      <p:sp>
        <p:nvSpPr>
          <p:cNvPr id="6" name="Slide Number Placeholder 5">
            <a:extLst>
              <a:ext uri="{FF2B5EF4-FFF2-40B4-BE49-F238E27FC236}">
                <a16:creationId xmlns:a16="http://schemas.microsoft.com/office/drawing/2014/main" id="{5BD8423C-D0DA-5A0A-5A38-B62EE04D5349}"/>
              </a:ext>
            </a:extLst>
          </p:cNvPr>
          <p:cNvSpPr>
            <a:spLocks noGrp="1"/>
          </p:cNvSpPr>
          <p:nvPr>
            <p:ph type="sldNum" sz="quarter" idx="12"/>
          </p:nvPr>
        </p:nvSpPr>
        <p:spPr>
          <a:xfrm>
            <a:off x="8515187" y="39727"/>
            <a:ext cx="628813" cy="311985"/>
          </a:xfrm>
        </p:spPr>
        <p:txBody>
          <a:bodyPr/>
          <a:lstStyle/>
          <a:p>
            <a:fld id="{C1FF6DA9-008F-8B48-92A6-B652298478BF}" type="slidenum">
              <a:rPr lang="en-US" sz="1200" smtClean="0"/>
              <a:t>7</a:t>
            </a:fld>
            <a:endParaRPr lang="en-US" sz="1200" dirty="0"/>
          </a:p>
        </p:txBody>
      </p:sp>
      <p:pic>
        <p:nvPicPr>
          <p:cNvPr id="4" name="Picture 3" descr="logo.jpg">
            <a:extLst>
              <a:ext uri="{FF2B5EF4-FFF2-40B4-BE49-F238E27FC236}">
                <a16:creationId xmlns:a16="http://schemas.microsoft.com/office/drawing/2014/main" id="{B118F140-BF8D-5FAA-725C-1E7CD25109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5559"/>
            <a:ext cx="743822" cy="417368"/>
          </a:xfrm>
          <a:prstGeom prst="rect">
            <a:avLst/>
          </a:prstGeom>
        </p:spPr>
      </p:pic>
    </p:spTree>
    <p:extLst>
      <p:ext uri="{BB962C8B-B14F-4D97-AF65-F5344CB8AC3E}">
        <p14:creationId xmlns:p14="http://schemas.microsoft.com/office/powerpoint/2010/main" val="260324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4F919EC-7780-F93D-7E8C-20B3797FB141}"/>
              </a:ext>
            </a:extLst>
          </p:cNvPr>
          <p:cNvGraphicFramePr>
            <a:graphicFrameLocks noGrp="1"/>
          </p:cNvGraphicFramePr>
          <p:nvPr>
            <p:extLst>
              <p:ext uri="{D42A27DB-BD31-4B8C-83A1-F6EECF244321}">
                <p14:modId xmlns:p14="http://schemas.microsoft.com/office/powerpoint/2010/main" val="3550626325"/>
              </p:ext>
            </p:extLst>
          </p:nvPr>
        </p:nvGraphicFramePr>
        <p:xfrm>
          <a:off x="225570" y="536860"/>
          <a:ext cx="8692860" cy="6108381"/>
        </p:xfrm>
        <a:graphic>
          <a:graphicData uri="http://schemas.openxmlformats.org/drawingml/2006/table">
            <a:tbl>
              <a:tblPr firstRow="1" firstCol="1" bandRow="1">
                <a:tableStyleId>{5C22544A-7EE6-4342-B048-85BDC9FD1C3A}</a:tableStyleId>
              </a:tblPr>
              <a:tblGrid>
                <a:gridCol w="2218527">
                  <a:extLst>
                    <a:ext uri="{9D8B030D-6E8A-4147-A177-3AD203B41FA5}">
                      <a16:colId xmlns:a16="http://schemas.microsoft.com/office/drawing/2014/main" val="3388746465"/>
                    </a:ext>
                  </a:extLst>
                </a:gridCol>
                <a:gridCol w="6474333">
                  <a:extLst>
                    <a:ext uri="{9D8B030D-6E8A-4147-A177-3AD203B41FA5}">
                      <a16:colId xmlns:a16="http://schemas.microsoft.com/office/drawing/2014/main" val="2854216470"/>
                    </a:ext>
                  </a:extLst>
                </a:gridCol>
              </a:tblGrid>
              <a:tr h="492477">
                <a:tc>
                  <a:txBody>
                    <a:bodyPr/>
                    <a:lstStyle/>
                    <a:p>
                      <a:pPr>
                        <a:lnSpc>
                          <a:spcPct val="115000"/>
                        </a:lnSpc>
                        <a:spcAft>
                          <a:spcPts val="800"/>
                        </a:spcAft>
                        <a:buNone/>
                      </a:pPr>
                      <a:r>
                        <a:rPr lang="en-GB" sz="2400" dirty="0">
                          <a:effectLst/>
                        </a:rPr>
                        <a:t>Performance</a:t>
                      </a:r>
                      <a:endParaRPr lang="en-GB" sz="24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400" dirty="0">
                          <a:effectLst/>
                        </a:rPr>
                        <a:t>AI/ML/ANNs Description</a:t>
                      </a:r>
                      <a:endParaRPr lang="en-GB" sz="2400" dirty="0">
                        <a:effectLst/>
                        <a:latin typeface="Times New Roman" panose="02020603050405020304" pitchFamily="18" charset="0"/>
                        <a:ea typeface="Calibri" panose="020F0502020204030204" pitchFamily="34" charset="0"/>
                      </a:endParaRPr>
                    </a:p>
                  </a:txBody>
                  <a:tcPr marL="9525" marR="9525" marT="9525" marB="9525" anchor="ctr"/>
                </a:tc>
                <a:extLst>
                  <a:ext uri="{0D108BD9-81ED-4DB2-BD59-A6C34878D82A}">
                    <a16:rowId xmlns:a16="http://schemas.microsoft.com/office/drawing/2014/main" val="2402820301"/>
                  </a:ext>
                </a:extLst>
              </a:tr>
              <a:tr h="492477">
                <a:tc>
                  <a:txBody>
                    <a:bodyPr/>
                    <a:lstStyle/>
                    <a:p>
                      <a:pPr>
                        <a:lnSpc>
                          <a:spcPct val="115000"/>
                        </a:lnSpc>
                        <a:spcAft>
                          <a:spcPts val="800"/>
                        </a:spcAft>
                        <a:buNone/>
                      </a:pPr>
                      <a:r>
                        <a:rPr lang="en-GB" sz="2000" dirty="0">
                          <a:effectLst/>
                        </a:rPr>
                        <a:t>Classify</a:t>
                      </a:r>
                      <a:endParaRPr lang="en-GB" sz="20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Assign data into categories (e.g., fault types, product grades)</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extLst>
                  <a:ext uri="{0D108BD9-81ED-4DB2-BD59-A6C34878D82A}">
                    <a16:rowId xmlns:a16="http://schemas.microsoft.com/office/drawing/2014/main" val="631618351"/>
                  </a:ext>
                </a:extLst>
              </a:tr>
              <a:tr h="492477">
                <a:tc>
                  <a:txBody>
                    <a:bodyPr/>
                    <a:lstStyle/>
                    <a:p>
                      <a:pPr>
                        <a:lnSpc>
                          <a:spcPct val="115000"/>
                        </a:lnSpc>
                        <a:spcAft>
                          <a:spcPts val="800"/>
                        </a:spcAft>
                        <a:buNone/>
                      </a:pPr>
                      <a:r>
                        <a:rPr lang="en-GB" sz="2000" dirty="0">
                          <a:effectLst/>
                        </a:rPr>
                        <a:t>Detect</a:t>
                      </a:r>
                      <a:endParaRPr lang="en-GB" sz="20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latin typeface="Times New Roman" panose="02020603050405020304" pitchFamily="18" charset="0"/>
                          <a:ea typeface="Calibri" panose="020F0502020204030204" pitchFamily="34" charset="0"/>
                        </a:rPr>
                        <a:t>Identify anomalies, events, or patterns in real times</a:t>
                      </a:r>
                    </a:p>
                  </a:txBody>
                  <a:tcPr marL="9525" marR="9525" marT="9525" marB="9525" anchor="ctr"/>
                </a:tc>
                <a:extLst>
                  <a:ext uri="{0D108BD9-81ED-4DB2-BD59-A6C34878D82A}">
                    <a16:rowId xmlns:a16="http://schemas.microsoft.com/office/drawing/2014/main" val="497042646"/>
                  </a:ext>
                </a:extLst>
              </a:tr>
              <a:tr h="492477">
                <a:tc>
                  <a:txBody>
                    <a:bodyPr/>
                    <a:lstStyle/>
                    <a:p>
                      <a:pPr>
                        <a:lnSpc>
                          <a:spcPct val="115000"/>
                        </a:lnSpc>
                        <a:spcAft>
                          <a:spcPts val="800"/>
                        </a:spcAft>
                        <a:buNone/>
                      </a:pPr>
                      <a:r>
                        <a:rPr lang="en-GB" sz="2000" dirty="0">
                          <a:effectLst/>
                        </a:rPr>
                        <a:t>Recognize </a:t>
                      </a:r>
                      <a:endParaRPr lang="en-GB" sz="20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Interpret images, signals, speech or sensor data</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extLst>
                  <a:ext uri="{0D108BD9-81ED-4DB2-BD59-A6C34878D82A}">
                    <a16:rowId xmlns:a16="http://schemas.microsoft.com/office/drawing/2014/main" val="998337832"/>
                  </a:ext>
                </a:extLst>
              </a:tr>
              <a:tr h="492477">
                <a:tc>
                  <a:txBody>
                    <a:bodyPr/>
                    <a:lstStyle/>
                    <a:p>
                      <a:pPr>
                        <a:lnSpc>
                          <a:spcPct val="115000"/>
                        </a:lnSpc>
                        <a:spcAft>
                          <a:spcPts val="800"/>
                        </a:spcAft>
                        <a:buNone/>
                      </a:pPr>
                      <a:r>
                        <a:rPr lang="en-GB" sz="2000" dirty="0">
                          <a:effectLst/>
                        </a:rPr>
                        <a:t>Estimate</a:t>
                      </a:r>
                      <a:endParaRPr lang="en-GB" sz="20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Approximate unknown values or parameters.</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extLst>
                  <a:ext uri="{0D108BD9-81ED-4DB2-BD59-A6C34878D82A}">
                    <a16:rowId xmlns:a16="http://schemas.microsoft.com/office/drawing/2014/main" val="3518298907"/>
                  </a:ext>
                </a:extLst>
              </a:tr>
              <a:tr h="492477">
                <a:tc>
                  <a:txBody>
                    <a:bodyPr/>
                    <a:lstStyle/>
                    <a:p>
                      <a:pPr>
                        <a:lnSpc>
                          <a:spcPct val="115000"/>
                        </a:lnSpc>
                        <a:spcAft>
                          <a:spcPts val="800"/>
                        </a:spcAft>
                        <a:buNone/>
                      </a:pPr>
                      <a:r>
                        <a:rPr lang="en-GB" sz="2000" dirty="0">
                          <a:effectLst/>
                        </a:rPr>
                        <a:t>Forecast</a:t>
                      </a:r>
                      <a:endParaRPr lang="en-GB" sz="20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latin typeface="Times New Roman" panose="02020603050405020304" pitchFamily="18" charset="0"/>
                          <a:ea typeface="Calibri" panose="020F0502020204030204" pitchFamily="34" charset="0"/>
                        </a:rPr>
                        <a:t>Predict future trends or time-series behavior</a:t>
                      </a:r>
                    </a:p>
                  </a:txBody>
                  <a:tcPr marL="9525" marR="9525" marT="9525" marB="9525" anchor="ctr"/>
                </a:tc>
                <a:extLst>
                  <a:ext uri="{0D108BD9-81ED-4DB2-BD59-A6C34878D82A}">
                    <a16:rowId xmlns:a16="http://schemas.microsoft.com/office/drawing/2014/main" val="2771593219"/>
                  </a:ext>
                </a:extLst>
              </a:tr>
              <a:tr h="492477">
                <a:tc>
                  <a:txBody>
                    <a:bodyPr/>
                    <a:lstStyle/>
                    <a:p>
                      <a:pPr>
                        <a:lnSpc>
                          <a:spcPct val="115000"/>
                        </a:lnSpc>
                        <a:spcAft>
                          <a:spcPts val="800"/>
                        </a:spcAft>
                        <a:buNone/>
                      </a:pPr>
                      <a:r>
                        <a:rPr lang="en-GB" sz="2000" dirty="0">
                          <a:effectLst/>
                        </a:rPr>
                        <a:t>Infer</a:t>
                      </a:r>
                      <a:endParaRPr lang="en-GB" sz="20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latin typeface="Times New Roman" panose="02020603050405020304" pitchFamily="18" charset="0"/>
                          <a:ea typeface="Calibri" panose="020F0502020204030204" pitchFamily="34" charset="0"/>
                        </a:rPr>
                        <a:t>Draw conclusions from incomplete or noisy data</a:t>
                      </a:r>
                    </a:p>
                  </a:txBody>
                  <a:tcPr marL="9525" marR="9525" marT="9525" marB="9525" anchor="ctr"/>
                </a:tc>
                <a:extLst>
                  <a:ext uri="{0D108BD9-81ED-4DB2-BD59-A6C34878D82A}">
                    <a16:rowId xmlns:a16="http://schemas.microsoft.com/office/drawing/2014/main" val="1221342399"/>
                  </a:ext>
                </a:extLst>
              </a:tr>
              <a:tr h="492477">
                <a:tc>
                  <a:txBody>
                    <a:bodyPr/>
                    <a:lstStyle/>
                    <a:p>
                      <a:pPr>
                        <a:lnSpc>
                          <a:spcPct val="115000"/>
                        </a:lnSpc>
                        <a:spcAft>
                          <a:spcPts val="800"/>
                        </a:spcAft>
                        <a:buNone/>
                      </a:pPr>
                      <a:r>
                        <a:rPr lang="en-GB" sz="2000" dirty="0">
                          <a:effectLst/>
                        </a:rPr>
                        <a:t>Recommend</a:t>
                      </a:r>
                      <a:endParaRPr lang="en-GB" sz="20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latin typeface="Times New Roman" panose="02020603050405020304" pitchFamily="18" charset="0"/>
                          <a:ea typeface="Calibri" panose="020F0502020204030204" pitchFamily="34" charset="0"/>
                        </a:rPr>
                        <a:t>Suggest best actions, settings or decisions.</a:t>
                      </a:r>
                    </a:p>
                  </a:txBody>
                  <a:tcPr marL="9525" marR="9525" marT="9525" marB="9525" anchor="ctr"/>
                </a:tc>
                <a:extLst>
                  <a:ext uri="{0D108BD9-81ED-4DB2-BD59-A6C34878D82A}">
                    <a16:rowId xmlns:a16="http://schemas.microsoft.com/office/drawing/2014/main" val="452125902"/>
                  </a:ext>
                </a:extLst>
              </a:tr>
              <a:tr h="492477">
                <a:tc>
                  <a:txBody>
                    <a:bodyPr/>
                    <a:lstStyle/>
                    <a:p>
                      <a:pPr>
                        <a:lnSpc>
                          <a:spcPct val="115000"/>
                        </a:lnSpc>
                        <a:spcAft>
                          <a:spcPts val="800"/>
                        </a:spcAft>
                        <a:buNone/>
                      </a:pPr>
                      <a:r>
                        <a:rPr lang="en-GB" sz="2000" dirty="0">
                          <a:effectLst/>
                        </a:rPr>
                        <a:t>Control</a:t>
                      </a:r>
                      <a:endParaRPr lang="en-GB" sz="20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latin typeface="Times New Roman" panose="02020603050405020304" pitchFamily="18" charset="0"/>
                          <a:ea typeface="Calibri" panose="020F0502020204030204" pitchFamily="34" charset="0"/>
                        </a:rPr>
                        <a:t>Adjust processes dynamically (e.g., RL –based control)</a:t>
                      </a:r>
                    </a:p>
                  </a:txBody>
                  <a:tcPr marL="9525" marR="9525" marT="9525" marB="9525" anchor="ctr"/>
                </a:tc>
                <a:extLst>
                  <a:ext uri="{0D108BD9-81ED-4DB2-BD59-A6C34878D82A}">
                    <a16:rowId xmlns:a16="http://schemas.microsoft.com/office/drawing/2014/main" val="1160001997"/>
                  </a:ext>
                </a:extLst>
              </a:tr>
              <a:tr h="492477">
                <a:tc>
                  <a:txBody>
                    <a:bodyPr/>
                    <a:lstStyle/>
                    <a:p>
                      <a:pPr marL="0" marR="0" lvl="0" indent="0" algn="l" defTabSz="457207" rtl="0" eaLnBrk="1" fontAlgn="auto" latinLnBrk="0" hangingPunct="1">
                        <a:lnSpc>
                          <a:spcPct val="115000"/>
                        </a:lnSpc>
                        <a:spcBef>
                          <a:spcPts val="0"/>
                        </a:spcBef>
                        <a:spcAft>
                          <a:spcPts val="800"/>
                        </a:spcAft>
                        <a:buClrTx/>
                        <a:buSzTx/>
                        <a:buFontTx/>
                        <a:buNone/>
                        <a:tabLst/>
                        <a:defRPr/>
                      </a:pPr>
                      <a:r>
                        <a:rPr lang="en-GB" sz="2000" dirty="0">
                          <a:effectLst/>
                          <a:latin typeface="Times New Roman" panose="02020603050405020304" pitchFamily="18" charset="0"/>
                          <a:ea typeface="Calibri" panose="020F0502020204030204" pitchFamily="34" charset="0"/>
                        </a:rPr>
                        <a:t>Simulate</a:t>
                      </a:r>
                    </a:p>
                  </a:txBody>
                  <a:tcPr marL="9525" marR="9525" marT="9525" marB="9525" anchor="ctr"/>
                </a:tc>
                <a:tc>
                  <a:txBody>
                    <a:bodyPr/>
                    <a:lstStyle/>
                    <a:p>
                      <a:pPr>
                        <a:lnSpc>
                          <a:spcPct val="115000"/>
                        </a:lnSpc>
                        <a:spcAft>
                          <a:spcPts val="800"/>
                        </a:spcAft>
                        <a:buNone/>
                      </a:pPr>
                      <a:r>
                        <a:rPr lang="en-GB" sz="2000" b="1" dirty="0">
                          <a:effectLst/>
                          <a:latin typeface="Times New Roman" panose="02020603050405020304" pitchFamily="18" charset="0"/>
                          <a:ea typeface="Calibri" panose="020F0502020204030204" pitchFamily="34" charset="0"/>
                        </a:rPr>
                        <a:t>Generate synthetic scenarios or process behavior</a:t>
                      </a:r>
                    </a:p>
                  </a:txBody>
                  <a:tcPr marL="9525" marR="9525" marT="9525" marB="9525" anchor="ctr"/>
                </a:tc>
                <a:extLst>
                  <a:ext uri="{0D108BD9-81ED-4DB2-BD59-A6C34878D82A}">
                    <a16:rowId xmlns:a16="http://schemas.microsoft.com/office/drawing/2014/main" val="1864752947"/>
                  </a:ext>
                </a:extLst>
              </a:tr>
              <a:tr h="492477">
                <a:tc>
                  <a:txBody>
                    <a:bodyPr/>
                    <a:lstStyle/>
                    <a:p>
                      <a:pPr>
                        <a:lnSpc>
                          <a:spcPct val="115000"/>
                        </a:lnSpc>
                        <a:spcAft>
                          <a:spcPts val="800"/>
                        </a:spcAft>
                        <a:buNone/>
                      </a:pPr>
                      <a:r>
                        <a:rPr lang="en-GB" sz="2000" dirty="0">
                          <a:effectLst/>
                          <a:latin typeface="Times New Roman" panose="02020603050405020304" pitchFamily="18" charset="0"/>
                          <a:ea typeface="Calibri" panose="020F0502020204030204" pitchFamily="34" charset="0"/>
                        </a:rPr>
                        <a:t>Learn</a:t>
                      </a:r>
                    </a:p>
                  </a:txBody>
                  <a:tcPr marL="9525" marR="9525" marT="9525" marB="9525" anchor="ctr"/>
                </a:tc>
                <a:tc>
                  <a:txBody>
                    <a:bodyPr/>
                    <a:lstStyle/>
                    <a:p>
                      <a:pPr>
                        <a:lnSpc>
                          <a:spcPct val="115000"/>
                        </a:lnSpc>
                        <a:spcAft>
                          <a:spcPts val="800"/>
                        </a:spcAft>
                        <a:buNone/>
                      </a:pPr>
                      <a:r>
                        <a:rPr lang="en-GB" sz="2000" b="1" dirty="0">
                          <a:effectLst/>
                          <a:latin typeface="Times New Roman" panose="02020603050405020304" pitchFamily="18" charset="0"/>
                          <a:ea typeface="Calibri" panose="020F0502020204030204" pitchFamily="34" charset="0"/>
                        </a:rPr>
                        <a:t>Improve performance from data or experience</a:t>
                      </a:r>
                    </a:p>
                  </a:txBody>
                  <a:tcPr marL="9525" marR="9525" marT="9525" marB="9525" anchor="ctr"/>
                </a:tc>
                <a:extLst>
                  <a:ext uri="{0D108BD9-81ED-4DB2-BD59-A6C34878D82A}">
                    <a16:rowId xmlns:a16="http://schemas.microsoft.com/office/drawing/2014/main" val="1732126954"/>
                  </a:ext>
                </a:extLst>
              </a:tr>
              <a:tr h="492477">
                <a:tc>
                  <a:txBody>
                    <a:bodyPr/>
                    <a:lstStyle/>
                    <a:p>
                      <a:pPr>
                        <a:lnSpc>
                          <a:spcPct val="115000"/>
                        </a:lnSpc>
                        <a:spcAft>
                          <a:spcPts val="800"/>
                        </a:spcAft>
                        <a:buNone/>
                      </a:pPr>
                      <a:r>
                        <a:rPr lang="en-GB" sz="2000" dirty="0">
                          <a:effectLst/>
                          <a:latin typeface="Times New Roman" panose="02020603050405020304" pitchFamily="18" charset="0"/>
                          <a:ea typeface="Calibri" panose="020F0502020204030204" pitchFamily="34" charset="0"/>
                        </a:rPr>
                        <a:t>Adapt </a:t>
                      </a:r>
                    </a:p>
                  </a:txBody>
                  <a:tcPr marL="9525" marR="9525" marT="9525" marB="9525" anchor="ctr"/>
                </a:tc>
                <a:tc>
                  <a:txBody>
                    <a:bodyPr/>
                    <a:lstStyle/>
                    <a:p>
                      <a:pPr>
                        <a:lnSpc>
                          <a:spcPct val="115000"/>
                        </a:lnSpc>
                        <a:spcAft>
                          <a:spcPts val="800"/>
                        </a:spcAft>
                        <a:buNone/>
                      </a:pPr>
                      <a:r>
                        <a:rPr lang="en-GB" sz="2000" b="1" dirty="0">
                          <a:effectLst/>
                          <a:latin typeface="Times New Roman" panose="02020603050405020304" pitchFamily="18" charset="0"/>
                          <a:ea typeface="Calibri" panose="020F0502020204030204" pitchFamily="34" charset="0"/>
                        </a:rPr>
                        <a:t>Modify behavior when conditions change</a:t>
                      </a:r>
                    </a:p>
                  </a:txBody>
                  <a:tcPr marL="9525" marR="9525" marT="9525" marB="9525" anchor="ctr"/>
                </a:tc>
                <a:extLst>
                  <a:ext uri="{0D108BD9-81ED-4DB2-BD59-A6C34878D82A}">
                    <a16:rowId xmlns:a16="http://schemas.microsoft.com/office/drawing/2014/main" val="4051890901"/>
                  </a:ext>
                </a:extLst>
              </a:tr>
            </a:tbl>
          </a:graphicData>
        </a:graphic>
      </p:graphicFrame>
      <p:sp>
        <p:nvSpPr>
          <p:cNvPr id="4" name="TextBox 3">
            <a:extLst>
              <a:ext uri="{FF2B5EF4-FFF2-40B4-BE49-F238E27FC236}">
                <a16:creationId xmlns:a16="http://schemas.microsoft.com/office/drawing/2014/main" id="{53E8205B-CF5D-B884-085E-EF7A4F82D101}"/>
              </a:ext>
            </a:extLst>
          </p:cNvPr>
          <p:cNvSpPr txBox="1"/>
          <p:nvPr/>
        </p:nvSpPr>
        <p:spPr>
          <a:xfrm>
            <a:off x="387578" y="204039"/>
            <a:ext cx="6934200" cy="400110"/>
          </a:xfrm>
          <a:prstGeom prst="rect">
            <a:avLst/>
          </a:prstGeom>
          <a:noFill/>
        </p:spPr>
        <p:txBody>
          <a:bodyPr wrap="square">
            <a:spAutoFit/>
          </a:bodyPr>
          <a:lstStyle/>
          <a:p>
            <a:r>
              <a:rPr lang="en-GB" sz="2000" b="1" dirty="0"/>
              <a:t>Table 1. Application of AI/ML Data Processing in CPI</a:t>
            </a:r>
          </a:p>
        </p:txBody>
      </p:sp>
      <p:pic>
        <p:nvPicPr>
          <p:cNvPr id="5" name="Picture 4">
            <a:extLst>
              <a:ext uri="{FF2B5EF4-FFF2-40B4-BE49-F238E27FC236}">
                <a16:creationId xmlns:a16="http://schemas.microsoft.com/office/drawing/2014/main" id="{614A9285-D913-2D21-221F-01CE704E96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128205"/>
            <a:ext cx="522514" cy="292998"/>
          </a:xfrm>
          <a:prstGeom prst="rect">
            <a:avLst/>
          </a:prstGeom>
        </p:spPr>
      </p:pic>
      <p:sp>
        <p:nvSpPr>
          <p:cNvPr id="6" name="Slide Number Placeholder 5">
            <a:extLst>
              <a:ext uri="{FF2B5EF4-FFF2-40B4-BE49-F238E27FC236}">
                <a16:creationId xmlns:a16="http://schemas.microsoft.com/office/drawing/2014/main" id="{48D59CB0-C135-BD40-0C34-735705658DF8}"/>
              </a:ext>
            </a:extLst>
          </p:cNvPr>
          <p:cNvSpPr txBox="1">
            <a:spLocks/>
          </p:cNvSpPr>
          <p:nvPr/>
        </p:nvSpPr>
        <p:spPr bwMode="gray">
          <a:xfrm>
            <a:off x="8515187" y="38119"/>
            <a:ext cx="628813" cy="331840"/>
          </a:xfrm>
          <a:prstGeom prst="rect">
            <a:avLst/>
          </a:prstGeom>
        </p:spPr>
        <p:txBody>
          <a:bodyPr vert="horz" lIns="91440" tIns="45720" rIns="91440" bIns="45720" rtlCol="0" anchor="b"/>
          <a:lstStyle>
            <a:defPPr>
              <a:defRPr lang="en-US"/>
            </a:defPPr>
            <a:lvl1pPr marL="0" algn="ctr" defTabSz="457200" rtl="0" eaLnBrk="1" latinLnBrk="0" hangingPunct="1">
              <a:defRPr sz="2801" b="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1FF6DA9-008F-8B48-92A6-B652298478BF}" type="slidenum">
              <a:rPr lang="en-US" sz="1200" smtClean="0"/>
              <a:pPr/>
              <a:t>8</a:t>
            </a:fld>
            <a:endParaRPr lang="en-US" sz="1200" dirty="0"/>
          </a:p>
        </p:txBody>
      </p:sp>
      <p:pic>
        <p:nvPicPr>
          <p:cNvPr id="8" name="Picture 7">
            <a:extLst>
              <a:ext uri="{FF2B5EF4-FFF2-40B4-BE49-F238E27FC236}">
                <a16:creationId xmlns:a16="http://schemas.microsoft.com/office/drawing/2014/main" id="{A5E3CAF7-07F8-4F90-70F9-BA69F5B437FA}"/>
              </a:ext>
            </a:extLst>
          </p:cNvPr>
          <p:cNvPicPr>
            <a:picLocks noChangeAspect="1"/>
          </p:cNvPicPr>
          <p:nvPr/>
        </p:nvPicPr>
        <p:blipFill>
          <a:blip r:embed="rId4"/>
          <a:stretch>
            <a:fillRect/>
          </a:stretch>
        </p:blipFill>
        <p:spPr>
          <a:xfrm>
            <a:off x="550776" y="-39822"/>
            <a:ext cx="7724301" cy="487722"/>
          </a:xfrm>
          <a:prstGeom prst="rect">
            <a:avLst/>
          </a:prstGeom>
        </p:spPr>
      </p:pic>
    </p:spTree>
    <p:extLst>
      <p:ext uri="{BB962C8B-B14F-4D97-AF65-F5344CB8AC3E}">
        <p14:creationId xmlns:p14="http://schemas.microsoft.com/office/powerpoint/2010/main" val="1970637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70E880-47FE-C53B-9CDE-90BE3CFF5E10}"/>
              </a:ext>
            </a:extLst>
          </p:cNvPr>
          <p:cNvSpPr>
            <a:spLocks noGrp="1"/>
          </p:cNvSpPr>
          <p:nvPr>
            <p:ph type="sldNum" sz="quarter" idx="12"/>
          </p:nvPr>
        </p:nvSpPr>
        <p:spPr>
          <a:xfrm>
            <a:off x="8566754" y="87356"/>
            <a:ext cx="536836" cy="339146"/>
          </a:xfrm>
        </p:spPr>
        <p:txBody>
          <a:bodyPr/>
          <a:lstStyle/>
          <a:p>
            <a:fld id="{C1FF6DA9-008F-8B48-92A6-B652298478BF}" type="slidenum">
              <a:rPr lang="en-US" sz="1200" smtClean="0"/>
              <a:t>9</a:t>
            </a:fld>
            <a:endParaRPr lang="en-US" sz="1200" dirty="0"/>
          </a:p>
        </p:txBody>
      </p:sp>
      <p:sp>
        <p:nvSpPr>
          <p:cNvPr id="4" name="TextBox 3">
            <a:extLst>
              <a:ext uri="{FF2B5EF4-FFF2-40B4-BE49-F238E27FC236}">
                <a16:creationId xmlns:a16="http://schemas.microsoft.com/office/drawing/2014/main" id="{AF284B15-27C7-016C-4AF5-D38CD5C713A2}"/>
              </a:ext>
            </a:extLst>
          </p:cNvPr>
          <p:cNvSpPr txBox="1"/>
          <p:nvPr/>
        </p:nvSpPr>
        <p:spPr>
          <a:xfrm>
            <a:off x="2523653" y="-16640"/>
            <a:ext cx="4992986" cy="461665"/>
          </a:xfrm>
          <a:prstGeom prst="rect">
            <a:avLst/>
          </a:prstGeom>
          <a:noFill/>
        </p:spPr>
        <p:txBody>
          <a:bodyPr wrap="square">
            <a:spAutoFit/>
          </a:bodyPr>
          <a:lstStyle/>
          <a:p>
            <a:r>
              <a:rPr lang="en-GB" sz="2400" b="1" dirty="0"/>
              <a:t>Engineering Perspective</a:t>
            </a:r>
          </a:p>
        </p:txBody>
      </p:sp>
      <p:sp>
        <p:nvSpPr>
          <p:cNvPr id="6" name="TextBox 5">
            <a:extLst>
              <a:ext uri="{FF2B5EF4-FFF2-40B4-BE49-F238E27FC236}">
                <a16:creationId xmlns:a16="http://schemas.microsoft.com/office/drawing/2014/main" id="{0475A1C6-9EAB-4666-22C8-6ED84CFBD662}"/>
              </a:ext>
            </a:extLst>
          </p:cNvPr>
          <p:cNvSpPr txBox="1"/>
          <p:nvPr/>
        </p:nvSpPr>
        <p:spPr>
          <a:xfrm>
            <a:off x="479462" y="394201"/>
            <a:ext cx="7758819" cy="3416320"/>
          </a:xfrm>
          <a:prstGeom prst="rect">
            <a:avLst/>
          </a:prstGeom>
          <a:noFill/>
        </p:spPr>
        <p:txBody>
          <a:bodyPr wrap="square">
            <a:spAutoFit/>
          </a:bodyPr>
          <a:lstStyle/>
          <a:p>
            <a:pPr>
              <a:buNone/>
            </a:pPr>
            <a:r>
              <a:rPr lang="en-GB" sz="2400" b="1" dirty="0"/>
              <a:t>It is equally important to emphasize what AI/ML/ANN do not do. They do not</a:t>
            </a:r>
            <a:r>
              <a:rPr lang="en-GB" sz="2400" dirty="0"/>
              <a:t>:</a:t>
            </a:r>
          </a:p>
          <a:p>
            <a:pPr>
              <a:buNone/>
            </a:pPr>
            <a:endParaRPr lang="en-GB" sz="2400" dirty="0"/>
          </a:p>
          <a:p>
            <a:pPr>
              <a:buFont typeface="Arial" panose="020B0604020202020204" pitchFamily="34" charset="0"/>
              <a:buChar char="•"/>
            </a:pPr>
            <a:r>
              <a:rPr lang="en-GB" sz="2400" b="1" dirty="0"/>
              <a:t>Replace engineering judgment. </a:t>
            </a:r>
          </a:p>
          <a:p>
            <a:pPr>
              <a:buFont typeface="Arial" panose="020B0604020202020204" pitchFamily="34" charset="0"/>
              <a:buChar char="•"/>
            </a:pPr>
            <a:r>
              <a:rPr lang="en-GB" sz="2400" b="1" dirty="0"/>
              <a:t>Replace first-principles engineering. </a:t>
            </a:r>
          </a:p>
          <a:p>
            <a:pPr>
              <a:buFont typeface="Arial" panose="020B0604020202020204" pitchFamily="34" charset="0"/>
              <a:buChar char="•"/>
            </a:pPr>
            <a:r>
              <a:rPr lang="en-GB" sz="2400" b="1" dirty="0"/>
              <a:t>Replace ethics or professional responsibility. </a:t>
            </a:r>
          </a:p>
          <a:p>
            <a:pPr>
              <a:buFont typeface="Arial" panose="020B0604020202020204" pitchFamily="34" charset="0"/>
              <a:buChar char="•"/>
            </a:pPr>
            <a:r>
              <a:rPr lang="en-GB" sz="2400" b="1" dirty="0"/>
              <a:t>Replace human creativity. </a:t>
            </a:r>
          </a:p>
          <a:p>
            <a:pPr>
              <a:buFont typeface="Arial" panose="020B0604020202020204" pitchFamily="34" charset="0"/>
              <a:buChar char="•"/>
            </a:pPr>
            <a:r>
              <a:rPr lang="en-GB" sz="2400" b="1" dirty="0"/>
              <a:t>Replace leadership and communication. </a:t>
            </a:r>
          </a:p>
          <a:p>
            <a:pPr>
              <a:buFont typeface="Arial" panose="020B0604020202020204" pitchFamily="34" charset="0"/>
              <a:buChar char="•"/>
            </a:pPr>
            <a:r>
              <a:rPr lang="en-GB" sz="2400" b="1" dirty="0"/>
              <a:t>Replace accountability for engineering decisions</a:t>
            </a:r>
            <a:r>
              <a:rPr lang="en-GB" sz="2400" dirty="0"/>
              <a:t>.</a:t>
            </a:r>
          </a:p>
        </p:txBody>
      </p:sp>
      <p:sp>
        <p:nvSpPr>
          <p:cNvPr id="8" name="TextBox 7">
            <a:extLst>
              <a:ext uri="{FF2B5EF4-FFF2-40B4-BE49-F238E27FC236}">
                <a16:creationId xmlns:a16="http://schemas.microsoft.com/office/drawing/2014/main" id="{2236590C-52C5-59E5-B790-A6DB82E06DD4}"/>
              </a:ext>
            </a:extLst>
          </p:cNvPr>
          <p:cNvSpPr txBox="1"/>
          <p:nvPr/>
        </p:nvSpPr>
        <p:spPr>
          <a:xfrm>
            <a:off x="334878" y="3877604"/>
            <a:ext cx="8474244" cy="1200329"/>
          </a:xfrm>
          <a:prstGeom prst="rect">
            <a:avLst/>
          </a:prstGeom>
          <a:noFill/>
        </p:spPr>
        <p:txBody>
          <a:bodyPr wrap="square">
            <a:spAutoFit/>
          </a:bodyPr>
          <a:lstStyle/>
          <a:p>
            <a:r>
              <a:rPr lang="en-GB" sz="2400" b="1" dirty="0"/>
              <a:t>They work alongside engineers, making them more capable by adding to, assisting, speeding up, supporting, and improving their skills</a:t>
            </a:r>
            <a:r>
              <a:rPr lang="en-GB" sz="2400" dirty="0"/>
              <a:t>.</a:t>
            </a:r>
          </a:p>
        </p:txBody>
      </p:sp>
      <p:pic>
        <p:nvPicPr>
          <p:cNvPr id="11" name="Picture 10">
            <a:extLst>
              <a:ext uri="{FF2B5EF4-FFF2-40B4-BE49-F238E27FC236}">
                <a16:creationId xmlns:a16="http://schemas.microsoft.com/office/drawing/2014/main" id="{731726DB-7F2A-DFA3-C9CC-F47CE5FADFE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223" y="128027"/>
            <a:ext cx="566068" cy="316998"/>
          </a:xfrm>
          <a:prstGeom prst="rect">
            <a:avLst/>
          </a:prstGeom>
        </p:spPr>
      </p:pic>
    </p:spTree>
    <p:extLst>
      <p:ext uri="{BB962C8B-B14F-4D97-AF65-F5344CB8AC3E}">
        <p14:creationId xmlns:p14="http://schemas.microsoft.com/office/powerpoint/2010/main" val="3692993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6A831A-5AE8-F398-8E53-01E44A610EF2}"/>
              </a:ext>
            </a:extLst>
          </p:cNvPr>
          <p:cNvSpPr>
            <a:spLocks noGrp="1"/>
          </p:cNvSpPr>
          <p:nvPr>
            <p:ph type="sldNum" sz="quarter" idx="12"/>
          </p:nvPr>
        </p:nvSpPr>
        <p:spPr>
          <a:xfrm>
            <a:off x="8515187" y="93528"/>
            <a:ext cx="628813" cy="314486"/>
          </a:xfrm>
        </p:spPr>
        <p:txBody>
          <a:bodyPr/>
          <a:lstStyle/>
          <a:p>
            <a:fld id="{C1FF6DA9-008F-8B48-92A6-B652298478BF}" type="slidenum">
              <a:rPr lang="en-US" sz="1200" smtClean="0"/>
              <a:t>10</a:t>
            </a:fld>
            <a:endParaRPr lang="en-US" sz="1200" dirty="0"/>
          </a:p>
        </p:txBody>
      </p:sp>
      <p:sp>
        <p:nvSpPr>
          <p:cNvPr id="4" name="TextBox 3">
            <a:extLst>
              <a:ext uri="{FF2B5EF4-FFF2-40B4-BE49-F238E27FC236}">
                <a16:creationId xmlns:a16="http://schemas.microsoft.com/office/drawing/2014/main" id="{B8272806-BE31-B8C0-1354-97EFD0EE5E43}"/>
              </a:ext>
            </a:extLst>
          </p:cNvPr>
          <p:cNvSpPr txBox="1"/>
          <p:nvPr/>
        </p:nvSpPr>
        <p:spPr>
          <a:xfrm>
            <a:off x="2242457" y="199078"/>
            <a:ext cx="5611060" cy="417871"/>
          </a:xfrm>
          <a:prstGeom prst="rect">
            <a:avLst/>
          </a:prstGeom>
          <a:noFill/>
        </p:spPr>
        <p:txBody>
          <a:bodyPr wrap="square">
            <a:spAutoFit/>
          </a:bodyPr>
          <a:lstStyle/>
          <a:p>
            <a:pPr>
              <a:lnSpc>
                <a:spcPct val="115000"/>
              </a:lnSpc>
              <a:spcAft>
                <a:spcPts val="800"/>
              </a:spcAft>
              <a:buNone/>
            </a:pPr>
            <a:r>
              <a:rPr lang="en-GB" sz="2000" b="1" dirty="0">
                <a:effectLst/>
                <a:latin typeface="Times New Roman" panose="02020603050405020304" pitchFamily="18" charset="0"/>
                <a:ea typeface="Times New Roman" panose="02020603050405020304" pitchFamily="18" charset="0"/>
              </a:rPr>
              <a:t>Characteristics of Deterministic Models</a:t>
            </a:r>
            <a:endParaRPr lang="en-GB" sz="2000" dirty="0">
              <a:effectLst/>
              <a:latin typeface="Times New Roman" panose="02020603050405020304" pitchFamily="18" charset="0"/>
              <a:ea typeface="Calibri" panose="020F0502020204030204" pitchFamily="34" charset="0"/>
            </a:endParaRPr>
          </a:p>
        </p:txBody>
      </p:sp>
      <p:sp>
        <p:nvSpPr>
          <p:cNvPr id="6" name="TextBox 5">
            <a:extLst>
              <a:ext uri="{FF2B5EF4-FFF2-40B4-BE49-F238E27FC236}">
                <a16:creationId xmlns:a16="http://schemas.microsoft.com/office/drawing/2014/main" id="{7A88ACA9-B33C-1E16-2C8D-31677F0B258D}"/>
              </a:ext>
            </a:extLst>
          </p:cNvPr>
          <p:cNvSpPr txBox="1"/>
          <p:nvPr/>
        </p:nvSpPr>
        <p:spPr>
          <a:xfrm>
            <a:off x="1729047" y="478890"/>
            <a:ext cx="5945076" cy="3119637"/>
          </a:xfrm>
          <a:prstGeom prst="rect">
            <a:avLst/>
          </a:prstGeom>
          <a:noFill/>
        </p:spPr>
        <p:txBody>
          <a:bodyPr wrap="square">
            <a:spAutoFit/>
          </a:bodyPr>
          <a:lstStyle/>
          <a:p>
            <a:pPr>
              <a:lnSpc>
                <a:spcPct val="115000"/>
              </a:lnSpc>
              <a:spcAft>
                <a:spcPts val="800"/>
              </a:spcAft>
              <a:buNone/>
            </a:pPr>
            <a:r>
              <a:rPr lang="en-GB" sz="2400" b="1" dirty="0">
                <a:effectLst/>
                <a:latin typeface="Times New Roman" panose="02020603050405020304" pitchFamily="18" charset="0"/>
                <a:ea typeface="Times New Roman" panose="02020603050405020304" pitchFamily="18" charset="0"/>
              </a:rPr>
              <a:t>They are:</a:t>
            </a:r>
            <a:endParaRPr lang="en-GB" sz="2400" b="1" dirty="0">
              <a:effectLst/>
              <a:latin typeface="Times New Roman" panose="02020603050405020304" pitchFamily="18" charset="0"/>
              <a:ea typeface="Calibri" panose="020F050202020403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b="1" dirty="0">
                <a:effectLst/>
                <a:latin typeface="Times New Roman" panose="02020603050405020304" pitchFamily="18" charset="0"/>
                <a:ea typeface="Times New Roman" panose="02020603050405020304" pitchFamily="18" charset="0"/>
              </a:rPr>
              <a:t>Physics-based</a:t>
            </a:r>
            <a:endParaRPr lang="en-GB" sz="2400" b="1" dirty="0">
              <a:effectLst/>
              <a:latin typeface="Times New Roman" panose="02020603050405020304" pitchFamily="18" charset="0"/>
              <a:ea typeface="Calibri" panose="020F050202020403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b="1" dirty="0">
                <a:effectLst/>
                <a:latin typeface="Times New Roman" panose="02020603050405020304" pitchFamily="18" charset="0"/>
                <a:ea typeface="Times New Roman" panose="02020603050405020304" pitchFamily="18" charset="0"/>
              </a:rPr>
              <a:t>Explainable</a:t>
            </a:r>
            <a:endParaRPr lang="en-GB" sz="2400" b="1" dirty="0">
              <a:effectLst/>
              <a:latin typeface="Times New Roman" panose="02020603050405020304" pitchFamily="18" charset="0"/>
              <a:ea typeface="Calibri" panose="020F050202020403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b="1" dirty="0">
                <a:effectLst/>
                <a:latin typeface="Times New Roman" panose="02020603050405020304" pitchFamily="18" charset="0"/>
                <a:ea typeface="Times New Roman" panose="02020603050405020304" pitchFamily="18" charset="0"/>
              </a:rPr>
              <a:t>Repeatable</a:t>
            </a:r>
            <a:endParaRPr lang="en-GB" sz="2400" b="1" dirty="0">
              <a:effectLst/>
              <a:latin typeface="Times New Roman" panose="02020603050405020304" pitchFamily="18" charset="0"/>
              <a:ea typeface="Calibri" panose="020F050202020403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b="1" dirty="0">
                <a:effectLst/>
                <a:latin typeface="Times New Roman" panose="02020603050405020304" pitchFamily="18" charset="0"/>
                <a:ea typeface="Times New Roman" panose="02020603050405020304" pitchFamily="18" charset="0"/>
              </a:rPr>
              <a:t>Accurate when assumptions are correct</a:t>
            </a:r>
            <a:endParaRPr lang="en-GB" sz="2400" b="1" dirty="0">
              <a:effectLst/>
              <a:latin typeface="Times New Roman" panose="02020603050405020304" pitchFamily="18" charset="0"/>
              <a:ea typeface="Calibri" panose="020F050202020403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b="1" dirty="0">
                <a:effectLst/>
                <a:latin typeface="Times New Roman" panose="02020603050405020304" pitchFamily="18" charset="0"/>
                <a:ea typeface="Times New Roman" panose="02020603050405020304" pitchFamily="18" charset="0"/>
              </a:rPr>
              <a:t>Used for engineering design</a:t>
            </a:r>
            <a:endParaRPr lang="en-GB" sz="2400" b="1" dirty="0">
              <a:effectLst/>
              <a:latin typeface="Times New Roman" panose="02020603050405020304" pitchFamily="18" charset="0"/>
              <a:ea typeface="Calibri" panose="020F0502020204030204" pitchFamily="34" charset="0"/>
            </a:endParaRPr>
          </a:p>
        </p:txBody>
      </p:sp>
      <p:sp>
        <p:nvSpPr>
          <p:cNvPr id="8" name="TextBox 7">
            <a:extLst>
              <a:ext uri="{FF2B5EF4-FFF2-40B4-BE49-F238E27FC236}">
                <a16:creationId xmlns:a16="http://schemas.microsoft.com/office/drawing/2014/main" id="{EFF14B09-286E-C97E-E3A1-968E88E1AD2F}"/>
              </a:ext>
            </a:extLst>
          </p:cNvPr>
          <p:cNvSpPr txBox="1"/>
          <p:nvPr/>
        </p:nvSpPr>
        <p:spPr>
          <a:xfrm>
            <a:off x="57977" y="3535861"/>
            <a:ext cx="4990010" cy="3098284"/>
          </a:xfrm>
          <a:prstGeom prst="rect">
            <a:avLst/>
          </a:prstGeom>
          <a:noFill/>
        </p:spPr>
        <p:txBody>
          <a:bodyPr wrap="square">
            <a:spAutoFit/>
          </a:bodyPr>
          <a:lstStyle/>
          <a:p>
            <a:pPr>
              <a:lnSpc>
                <a:spcPct val="115000"/>
              </a:lnSpc>
              <a:spcAft>
                <a:spcPts val="800"/>
              </a:spcAft>
              <a:buNone/>
            </a:pPr>
            <a:r>
              <a:rPr lang="en-GB" sz="2400" b="1" dirty="0">
                <a:effectLst/>
                <a:latin typeface="Times New Roman" panose="02020603050405020304" pitchFamily="18" charset="0"/>
                <a:ea typeface="Times New Roman" panose="02020603050405020304" pitchFamily="18" charset="0"/>
              </a:rPr>
              <a:t>Examples include:</a:t>
            </a:r>
            <a:endParaRPr lang="en-GB" sz="2400" b="1" dirty="0">
              <a:effectLst/>
              <a:latin typeface="Times New Roman" panose="02020603050405020304" pitchFamily="18" charset="0"/>
              <a:ea typeface="Calibri" panose="020F050202020403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b="1" dirty="0">
                <a:effectLst/>
                <a:latin typeface="Times New Roman" panose="02020603050405020304" pitchFamily="18" charset="0"/>
                <a:ea typeface="Times New Roman" panose="02020603050405020304" pitchFamily="18" charset="0"/>
              </a:rPr>
              <a:t>Heat exchanger sizing</a:t>
            </a:r>
            <a:endParaRPr lang="en-GB" sz="2400" b="1" dirty="0">
              <a:effectLst/>
              <a:latin typeface="Times New Roman" panose="02020603050405020304" pitchFamily="18" charset="0"/>
              <a:ea typeface="Calibri" panose="020F050202020403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b="1" dirty="0">
                <a:effectLst/>
                <a:latin typeface="Times New Roman" panose="02020603050405020304" pitchFamily="18" charset="0"/>
                <a:ea typeface="Times New Roman" panose="02020603050405020304" pitchFamily="18" charset="0"/>
              </a:rPr>
              <a:t>Distillation design</a:t>
            </a:r>
            <a:endParaRPr lang="en-GB" sz="2400" b="1" dirty="0">
              <a:effectLst/>
              <a:latin typeface="Times New Roman" panose="02020603050405020304" pitchFamily="18" charset="0"/>
              <a:ea typeface="Calibri" panose="020F050202020403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b="1" dirty="0">
                <a:effectLst/>
                <a:latin typeface="Times New Roman" panose="02020603050405020304" pitchFamily="18" charset="0"/>
                <a:ea typeface="Times New Roman" panose="02020603050405020304" pitchFamily="18" charset="0"/>
              </a:rPr>
              <a:t>Pump sizing</a:t>
            </a:r>
            <a:endParaRPr lang="en-GB" sz="2400" b="1" dirty="0">
              <a:effectLst/>
              <a:latin typeface="Times New Roman" panose="02020603050405020304" pitchFamily="18" charset="0"/>
              <a:ea typeface="Calibri" panose="020F0502020204030204" pitchFamily="34"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2400" b="1" dirty="0">
                <a:effectLst/>
                <a:latin typeface="Times New Roman" panose="02020603050405020304" pitchFamily="18" charset="0"/>
                <a:ea typeface="Times New Roman" panose="02020603050405020304" pitchFamily="18" charset="0"/>
              </a:rPr>
              <a:t>Reactor design</a:t>
            </a:r>
          </a:p>
          <a:p>
            <a:pPr marL="285750" indent="-285750">
              <a:buFont typeface="Arial" panose="020B0604020202020204" pitchFamily="34" charset="0"/>
              <a:buChar char="•"/>
            </a:pPr>
            <a:r>
              <a:rPr lang="en-GB" sz="2400" b="1" dirty="0">
                <a:effectLst/>
                <a:latin typeface="Times New Roman" panose="02020603050405020304" pitchFamily="18" charset="0"/>
                <a:ea typeface="Times New Roman" panose="02020603050405020304" pitchFamily="18" charset="0"/>
              </a:rPr>
              <a:t>Pipe hydraulics</a:t>
            </a:r>
            <a:endParaRPr lang="en-GB" sz="2400" b="1" dirty="0"/>
          </a:p>
        </p:txBody>
      </p:sp>
      <p:sp>
        <p:nvSpPr>
          <p:cNvPr id="10" name="TextBox 9">
            <a:extLst>
              <a:ext uri="{FF2B5EF4-FFF2-40B4-BE49-F238E27FC236}">
                <a16:creationId xmlns:a16="http://schemas.microsoft.com/office/drawing/2014/main" id="{D03A37BA-A57D-5DB3-F629-74C7BAF96CB0}"/>
              </a:ext>
            </a:extLst>
          </p:cNvPr>
          <p:cNvSpPr txBox="1"/>
          <p:nvPr/>
        </p:nvSpPr>
        <p:spPr>
          <a:xfrm>
            <a:off x="4077054" y="3598527"/>
            <a:ext cx="5284006" cy="3170099"/>
          </a:xfrm>
          <a:prstGeom prst="rect">
            <a:avLst/>
          </a:prstGeom>
          <a:noFill/>
        </p:spPr>
        <p:txBody>
          <a:bodyPr wrap="square">
            <a:spAutoFit/>
          </a:bodyPr>
          <a:lstStyle/>
          <a:p>
            <a:r>
              <a:rPr lang="en-GB" sz="2000" b="1" dirty="0"/>
              <a:t>The calculations are based upon:</a:t>
            </a:r>
          </a:p>
          <a:p>
            <a:r>
              <a:rPr lang="en-GB" sz="2000" b="1" dirty="0"/>
              <a:t>•	Mass balances</a:t>
            </a:r>
          </a:p>
          <a:p>
            <a:r>
              <a:rPr lang="en-GB" sz="2000" b="1" dirty="0"/>
              <a:t>•	Energy balances</a:t>
            </a:r>
          </a:p>
          <a:p>
            <a:r>
              <a:rPr lang="en-GB" sz="2000" b="1" dirty="0"/>
              <a:t>•	Momentum balances</a:t>
            </a:r>
          </a:p>
          <a:p>
            <a:r>
              <a:rPr lang="en-GB" sz="2000" b="1" dirty="0"/>
              <a:t>•	Thermodynamics</a:t>
            </a:r>
          </a:p>
          <a:p>
            <a:r>
              <a:rPr lang="en-GB" sz="2000" b="1" dirty="0"/>
              <a:t>•	Heat transfer</a:t>
            </a:r>
          </a:p>
          <a:p>
            <a:r>
              <a:rPr lang="en-GB" sz="2000" b="1" dirty="0"/>
              <a:t>•	Fluid flow</a:t>
            </a:r>
          </a:p>
          <a:p>
            <a:r>
              <a:rPr lang="en-GB" sz="2000" b="1" dirty="0"/>
              <a:t>•	Phase equilibrium</a:t>
            </a:r>
          </a:p>
          <a:p>
            <a:r>
              <a:rPr lang="en-GB" sz="2000" b="1" dirty="0"/>
              <a:t>These equations are called First-Principles Models.</a:t>
            </a:r>
          </a:p>
        </p:txBody>
      </p:sp>
      <p:pic>
        <p:nvPicPr>
          <p:cNvPr id="12" name="Picture 11">
            <a:extLst>
              <a:ext uri="{FF2B5EF4-FFF2-40B4-BE49-F238E27FC236}">
                <a16:creationId xmlns:a16="http://schemas.microsoft.com/office/drawing/2014/main" id="{638BB513-2444-8C95-F04C-2C1424A09A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223" y="93528"/>
            <a:ext cx="688147" cy="385362"/>
          </a:xfrm>
          <a:prstGeom prst="rect">
            <a:avLst/>
          </a:prstGeom>
        </p:spPr>
      </p:pic>
    </p:spTree>
    <p:extLst>
      <p:ext uri="{BB962C8B-B14F-4D97-AF65-F5344CB8AC3E}">
        <p14:creationId xmlns:p14="http://schemas.microsoft.com/office/powerpoint/2010/main" val="2607051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B2251E-FD58-200A-366E-2DB362B77D2E}"/>
              </a:ext>
            </a:extLst>
          </p:cNvPr>
          <p:cNvSpPr>
            <a:spLocks noGrp="1"/>
          </p:cNvSpPr>
          <p:nvPr>
            <p:ph type="sldNum" sz="quarter" idx="12"/>
          </p:nvPr>
        </p:nvSpPr>
        <p:spPr>
          <a:xfrm>
            <a:off x="8515187" y="36042"/>
            <a:ext cx="628813" cy="349320"/>
          </a:xfrm>
        </p:spPr>
        <p:txBody>
          <a:bodyPr/>
          <a:lstStyle/>
          <a:p>
            <a:fld id="{C1FF6DA9-008F-8B48-92A6-B652298478BF}" type="slidenum">
              <a:rPr lang="en-US" sz="1200" smtClean="0"/>
              <a:t>11</a:t>
            </a:fld>
            <a:endParaRPr lang="en-US" sz="1200" dirty="0"/>
          </a:p>
        </p:txBody>
      </p:sp>
      <p:sp>
        <p:nvSpPr>
          <p:cNvPr id="4" name="TextBox 3">
            <a:extLst>
              <a:ext uri="{FF2B5EF4-FFF2-40B4-BE49-F238E27FC236}">
                <a16:creationId xmlns:a16="http://schemas.microsoft.com/office/drawing/2014/main" id="{534036E2-D358-9318-8EBD-DFB4A7BD183E}"/>
              </a:ext>
            </a:extLst>
          </p:cNvPr>
          <p:cNvSpPr txBox="1"/>
          <p:nvPr/>
        </p:nvSpPr>
        <p:spPr>
          <a:xfrm>
            <a:off x="2656847" y="697298"/>
            <a:ext cx="4990010" cy="385362"/>
          </a:xfrm>
          <a:prstGeom prst="rect">
            <a:avLst/>
          </a:prstGeom>
          <a:noFill/>
        </p:spPr>
        <p:txBody>
          <a:bodyPr wrap="square">
            <a:spAutoFit/>
          </a:bodyPr>
          <a:lstStyle/>
          <a:p>
            <a:pPr algn="ctr">
              <a:lnSpc>
                <a:spcPct val="115000"/>
              </a:lnSpc>
              <a:spcAft>
                <a:spcPts val="800"/>
              </a:spcAft>
              <a:buNone/>
            </a:pPr>
            <a:r>
              <a:rPr lang="en-GB" sz="1800" b="1" dirty="0">
                <a:effectLst/>
                <a:latin typeface="Times New Roman" panose="02020603050405020304" pitchFamily="18" charset="0"/>
                <a:ea typeface="Times New Roman" panose="02020603050405020304" pitchFamily="18" charset="0"/>
              </a:rPr>
              <a:t>AI Learns Patterns</a:t>
            </a:r>
            <a:endParaRPr lang="en-GB" sz="1200" dirty="0">
              <a:effectLst/>
              <a:latin typeface="Times New Roman" panose="02020603050405020304" pitchFamily="18" charset="0"/>
              <a:ea typeface="Calibri" panose="020F0502020204030204" pitchFamily="34" charset="0"/>
            </a:endParaRPr>
          </a:p>
        </p:txBody>
      </p:sp>
      <p:sp>
        <p:nvSpPr>
          <p:cNvPr id="6" name="TextBox 5">
            <a:extLst>
              <a:ext uri="{FF2B5EF4-FFF2-40B4-BE49-F238E27FC236}">
                <a16:creationId xmlns:a16="http://schemas.microsoft.com/office/drawing/2014/main" id="{17F2DCE1-CE7D-581E-B6EE-B60FB0F7592E}"/>
              </a:ext>
            </a:extLst>
          </p:cNvPr>
          <p:cNvSpPr txBox="1"/>
          <p:nvPr/>
        </p:nvSpPr>
        <p:spPr>
          <a:xfrm>
            <a:off x="787310" y="142497"/>
            <a:ext cx="3622765" cy="4175630"/>
          </a:xfrm>
          <a:prstGeom prst="rect">
            <a:avLst/>
          </a:prstGeom>
          <a:noFill/>
        </p:spPr>
        <p:txBody>
          <a:bodyPr wrap="square">
            <a:spAutoFit/>
          </a:bodyPr>
          <a:lstStyle/>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Instead of solving</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Mass Balance</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Energy Balance</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Vapor Liquid Equilibrium (VLE)</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Tray-by-Tray Calculations</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Product Purity</a:t>
            </a:r>
            <a:endParaRPr lang="en-GB" b="1" dirty="0">
              <a:effectLst/>
              <a:latin typeface="Times New Roman" panose="02020603050405020304" pitchFamily="18" charset="0"/>
              <a:ea typeface="Calibri" panose="020F0502020204030204" pitchFamily="34" charset="0"/>
            </a:endParaRPr>
          </a:p>
        </p:txBody>
      </p:sp>
      <p:sp>
        <p:nvSpPr>
          <p:cNvPr id="8" name="TextBox 7">
            <a:extLst>
              <a:ext uri="{FF2B5EF4-FFF2-40B4-BE49-F238E27FC236}">
                <a16:creationId xmlns:a16="http://schemas.microsoft.com/office/drawing/2014/main" id="{FABE11B2-0FE1-C9F7-AECF-FAF89F92E981}"/>
              </a:ext>
            </a:extLst>
          </p:cNvPr>
          <p:cNvSpPr txBox="1"/>
          <p:nvPr/>
        </p:nvSpPr>
        <p:spPr>
          <a:xfrm>
            <a:off x="787310" y="4241134"/>
            <a:ext cx="2367914" cy="2491067"/>
          </a:xfrm>
          <a:prstGeom prst="rect">
            <a:avLst/>
          </a:prstGeom>
          <a:noFill/>
        </p:spPr>
        <p:txBody>
          <a:bodyPr wrap="square">
            <a:spAutoFit/>
          </a:bodyPr>
          <a:lstStyle/>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AI simply learns</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Inputs</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Patterns</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a:t>
            </a:r>
            <a:endParaRPr lang="en-GB" b="1"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Predicted Output</a:t>
            </a:r>
            <a:endParaRPr lang="en-GB" b="1" dirty="0">
              <a:effectLst/>
              <a:latin typeface="Times New Roman" panose="02020603050405020304" pitchFamily="18" charset="0"/>
              <a:ea typeface="Calibri" panose="020F0502020204030204" pitchFamily="34" charset="0"/>
            </a:endParaRPr>
          </a:p>
        </p:txBody>
      </p:sp>
      <p:pic>
        <p:nvPicPr>
          <p:cNvPr id="10" name="Picture 9">
            <a:extLst>
              <a:ext uri="{FF2B5EF4-FFF2-40B4-BE49-F238E27FC236}">
                <a16:creationId xmlns:a16="http://schemas.microsoft.com/office/drawing/2014/main" id="{83338B0B-4EC6-509C-FF3D-5997B644A6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223" y="119641"/>
            <a:ext cx="688147" cy="385362"/>
          </a:xfrm>
          <a:prstGeom prst="rect">
            <a:avLst/>
          </a:prstGeom>
        </p:spPr>
      </p:pic>
      <p:sp>
        <p:nvSpPr>
          <p:cNvPr id="5" name="TextBox 4">
            <a:extLst>
              <a:ext uri="{FF2B5EF4-FFF2-40B4-BE49-F238E27FC236}">
                <a16:creationId xmlns:a16="http://schemas.microsoft.com/office/drawing/2014/main" id="{85FEC503-4A0C-1153-8FC9-071EA26FBD45}"/>
              </a:ext>
            </a:extLst>
          </p:cNvPr>
          <p:cNvSpPr txBox="1"/>
          <p:nvPr/>
        </p:nvSpPr>
        <p:spPr>
          <a:xfrm>
            <a:off x="4048126" y="1550979"/>
            <a:ext cx="5200650" cy="2862322"/>
          </a:xfrm>
          <a:prstGeom prst="rect">
            <a:avLst/>
          </a:prstGeom>
          <a:noFill/>
        </p:spPr>
        <p:txBody>
          <a:bodyPr wrap="square">
            <a:spAutoFit/>
          </a:bodyPr>
          <a:lstStyle/>
          <a:p>
            <a:pPr marL="285750" indent="-285750">
              <a:buFont typeface="Wingdings" panose="05000000000000000000" pitchFamily="2" charset="2"/>
              <a:buChar char="q"/>
            </a:pPr>
            <a:r>
              <a:rPr lang="en-GB" b="1" dirty="0"/>
              <a:t>Processes involving randomness, probability, statistical elements, and uncertainty are described as stochastic in AI, ML, and ANNs.</a:t>
            </a:r>
          </a:p>
          <a:p>
            <a:pPr marL="285750" indent="-285750">
              <a:buFont typeface="Wingdings" panose="05000000000000000000" pitchFamily="2" charset="2"/>
              <a:buChar char="q"/>
            </a:pPr>
            <a:endParaRPr lang="en-GB" b="1" dirty="0"/>
          </a:p>
          <a:p>
            <a:pPr marL="285750" indent="-285750">
              <a:buFont typeface="Wingdings" panose="05000000000000000000" pitchFamily="2" charset="2"/>
              <a:buChar char="q"/>
            </a:pPr>
            <a:r>
              <a:rPr lang="en-GB" b="1" dirty="0"/>
              <a:t>Deterministic processes in simulators like Aspen HYSYS, </a:t>
            </a:r>
            <a:r>
              <a:rPr lang="en-GB" b="1" dirty="0" err="1"/>
              <a:t>ChemCAD</a:t>
            </a:r>
            <a:r>
              <a:rPr lang="en-GB" b="1" dirty="0"/>
              <a:t>, and Honeywell UniSim Design involve calculations that are set and predictable, adhering strictly to physical principles.</a:t>
            </a:r>
          </a:p>
        </p:txBody>
      </p:sp>
      <p:sp>
        <p:nvSpPr>
          <p:cNvPr id="9" name="TextBox 8">
            <a:extLst>
              <a:ext uri="{FF2B5EF4-FFF2-40B4-BE49-F238E27FC236}">
                <a16:creationId xmlns:a16="http://schemas.microsoft.com/office/drawing/2014/main" id="{9CA5EBD9-DABA-AC77-7DD7-ADF4BE03A712}"/>
              </a:ext>
            </a:extLst>
          </p:cNvPr>
          <p:cNvSpPr txBox="1"/>
          <p:nvPr/>
        </p:nvSpPr>
        <p:spPr>
          <a:xfrm>
            <a:off x="4101568" y="4538902"/>
            <a:ext cx="4991100" cy="646331"/>
          </a:xfrm>
          <a:prstGeom prst="rect">
            <a:avLst/>
          </a:prstGeom>
          <a:noFill/>
        </p:spPr>
        <p:txBody>
          <a:bodyPr wrap="square">
            <a:spAutoFit/>
          </a:bodyPr>
          <a:lstStyle/>
          <a:p>
            <a:r>
              <a:rPr lang="en-GB" b="1" dirty="0"/>
              <a:t>AI/ML/ANNs = probabilistic learning Process simulators = deterministic physics</a:t>
            </a:r>
          </a:p>
        </p:txBody>
      </p:sp>
      <p:sp>
        <p:nvSpPr>
          <p:cNvPr id="12" name="TextBox 11">
            <a:extLst>
              <a:ext uri="{FF2B5EF4-FFF2-40B4-BE49-F238E27FC236}">
                <a16:creationId xmlns:a16="http://schemas.microsoft.com/office/drawing/2014/main" id="{D2C877F3-8F24-2012-32E1-69B4634A0CA8}"/>
              </a:ext>
            </a:extLst>
          </p:cNvPr>
          <p:cNvSpPr txBox="1"/>
          <p:nvPr/>
        </p:nvSpPr>
        <p:spPr>
          <a:xfrm>
            <a:off x="2171700" y="5406008"/>
            <a:ext cx="6972300" cy="369332"/>
          </a:xfrm>
          <a:prstGeom prst="rect">
            <a:avLst/>
          </a:prstGeom>
          <a:noFill/>
        </p:spPr>
        <p:txBody>
          <a:bodyPr wrap="square">
            <a:spAutoFit/>
          </a:bodyPr>
          <a:lstStyle/>
          <a:p>
            <a:r>
              <a:rPr lang="en-GB" b="1" dirty="0"/>
              <a:t>stochastic = statistical + probabilistic + randomised behavior.</a:t>
            </a:r>
          </a:p>
        </p:txBody>
      </p:sp>
    </p:spTree>
    <p:extLst>
      <p:ext uri="{BB962C8B-B14F-4D97-AF65-F5344CB8AC3E}">
        <p14:creationId xmlns:p14="http://schemas.microsoft.com/office/powerpoint/2010/main" val="2028578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413798B-91B8-EDFA-8711-6A11D8B08159}"/>
              </a:ext>
            </a:extLst>
          </p:cNvPr>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2158" y="961871"/>
            <a:ext cx="5423071" cy="542307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256EDD3-1DD6-6312-F7E5-75CA15CB2362}"/>
              </a:ext>
            </a:extLst>
          </p:cNvPr>
          <p:cNvSpPr txBox="1"/>
          <p:nvPr/>
        </p:nvSpPr>
        <p:spPr>
          <a:xfrm>
            <a:off x="45911" y="6391511"/>
            <a:ext cx="4281850" cy="369332"/>
          </a:xfrm>
          <a:prstGeom prst="rect">
            <a:avLst/>
          </a:prstGeom>
          <a:noFill/>
        </p:spPr>
        <p:txBody>
          <a:bodyPr wrap="square" rtlCol="0">
            <a:spAutoFit/>
          </a:bodyPr>
          <a:lstStyle/>
          <a:p>
            <a:r>
              <a:rPr lang="en-GB" b="1" dirty="0"/>
              <a:t>Figure 1. Petroleum crude oil refining</a:t>
            </a:r>
          </a:p>
        </p:txBody>
      </p:sp>
      <p:pic>
        <p:nvPicPr>
          <p:cNvPr id="5" name="Picture 4">
            <a:extLst>
              <a:ext uri="{FF2B5EF4-FFF2-40B4-BE49-F238E27FC236}">
                <a16:creationId xmlns:a16="http://schemas.microsoft.com/office/drawing/2014/main" id="{A54A481D-CFED-1184-65BF-3562F95E2EE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224" y="50130"/>
            <a:ext cx="365757" cy="204824"/>
          </a:xfrm>
          <a:prstGeom prst="rect">
            <a:avLst/>
          </a:prstGeom>
        </p:spPr>
      </p:pic>
      <p:sp>
        <p:nvSpPr>
          <p:cNvPr id="6" name="Slide Number Placeholder 5">
            <a:extLst>
              <a:ext uri="{FF2B5EF4-FFF2-40B4-BE49-F238E27FC236}">
                <a16:creationId xmlns:a16="http://schemas.microsoft.com/office/drawing/2014/main" id="{5486AA48-54B9-3E38-ED3C-B2305A1CAC67}"/>
              </a:ext>
            </a:extLst>
          </p:cNvPr>
          <p:cNvSpPr>
            <a:spLocks noGrp="1"/>
          </p:cNvSpPr>
          <p:nvPr>
            <p:ph type="sldNum" sz="quarter" idx="12"/>
          </p:nvPr>
        </p:nvSpPr>
        <p:spPr>
          <a:xfrm>
            <a:off x="8715806" y="71388"/>
            <a:ext cx="428194" cy="369332"/>
          </a:xfrm>
        </p:spPr>
        <p:txBody>
          <a:bodyPr/>
          <a:lstStyle/>
          <a:p>
            <a:fld id="{C1FF6DA9-008F-8B48-92A6-B652298478BF}" type="slidenum">
              <a:rPr lang="en-US" sz="1200" smtClean="0"/>
              <a:t>12</a:t>
            </a:fld>
            <a:endParaRPr lang="en-US" sz="1200" dirty="0"/>
          </a:p>
        </p:txBody>
      </p:sp>
      <p:pic>
        <p:nvPicPr>
          <p:cNvPr id="7" name="Picture 6">
            <a:extLst>
              <a:ext uri="{FF2B5EF4-FFF2-40B4-BE49-F238E27FC236}">
                <a16:creationId xmlns:a16="http://schemas.microsoft.com/office/drawing/2014/main" id="{40499C53-5A23-2D8C-DB29-9A8094D23AD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436850" y="961871"/>
            <a:ext cx="3615381" cy="5423071"/>
          </a:xfrm>
          <a:prstGeom prst="rect">
            <a:avLst/>
          </a:prstGeom>
        </p:spPr>
      </p:pic>
      <p:sp>
        <p:nvSpPr>
          <p:cNvPr id="4" name="TextBox 3">
            <a:extLst>
              <a:ext uri="{FF2B5EF4-FFF2-40B4-BE49-F238E27FC236}">
                <a16:creationId xmlns:a16="http://schemas.microsoft.com/office/drawing/2014/main" id="{4F443B50-4880-5510-6511-1D34F379BB37}"/>
              </a:ext>
            </a:extLst>
          </p:cNvPr>
          <p:cNvSpPr txBox="1"/>
          <p:nvPr/>
        </p:nvSpPr>
        <p:spPr>
          <a:xfrm>
            <a:off x="8113950" y="2529530"/>
            <a:ext cx="740521" cy="276999"/>
          </a:xfrm>
          <a:prstGeom prst="rect">
            <a:avLst/>
          </a:prstGeom>
          <a:noFill/>
        </p:spPr>
        <p:txBody>
          <a:bodyPr wrap="square" rtlCol="0">
            <a:spAutoFit/>
          </a:bodyPr>
          <a:lstStyle/>
          <a:p>
            <a:r>
              <a:rPr lang="en-GB" sz="1200" b="1" dirty="0">
                <a:solidFill>
                  <a:schemeClr val="bg1"/>
                </a:solidFill>
                <a:highlight>
                  <a:srgbClr val="FFFF00"/>
                </a:highlight>
              </a:rPr>
              <a:t>C</a:t>
            </a:r>
            <a:r>
              <a:rPr lang="en-GB" sz="1200" b="1" baseline="-25000" dirty="0">
                <a:solidFill>
                  <a:schemeClr val="bg1"/>
                </a:solidFill>
                <a:highlight>
                  <a:srgbClr val="FFFF00"/>
                </a:highlight>
              </a:rPr>
              <a:t>5</a:t>
            </a:r>
            <a:r>
              <a:rPr lang="en-GB" sz="1200" b="1" dirty="0">
                <a:solidFill>
                  <a:schemeClr val="bg1"/>
                </a:solidFill>
                <a:highlight>
                  <a:srgbClr val="FFFF00"/>
                </a:highlight>
              </a:rPr>
              <a:t>-C</a:t>
            </a:r>
            <a:r>
              <a:rPr lang="en-GB" sz="1200" b="1" baseline="-25000" dirty="0">
                <a:solidFill>
                  <a:schemeClr val="bg1"/>
                </a:solidFill>
                <a:highlight>
                  <a:srgbClr val="FFFF00"/>
                </a:highlight>
              </a:rPr>
              <a:t>7</a:t>
            </a:r>
          </a:p>
        </p:txBody>
      </p:sp>
      <p:sp>
        <p:nvSpPr>
          <p:cNvPr id="8" name="TextBox 7">
            <a:extLst>
              <a:ext uri="{FF2B5EF4-FFF2-40B4-BE49-F238E27FC236}">
                <a16:creationId xmlns:a16="http://schemas.microsoft.com/office/drawing/2014/main" id="{D206121F-AF90-5A9A-35F4-6CACF2BDB9C8}"/>
              </a:ext>
            </a:extLst>
          </p:cNvPr>
          <p:cNvSpPr txBox="1"/>
          <p:nvPr/>
        </p:nvSpPr>
        <p:spPr>
          <a:xfrm>
            <a:off x="8141192" y="2754174"/>
            <a:ext cx="671818" cy="276999"/>
          </a:xfrm>
          <a:prstGeom prst="rect">
            <a:avLst/>
          </a:prstGeom>
          <a:noFill/>
        </p:spPr>
        <p:txBody>
          <a:bodyPr wrap="square" rtlCol="0">
            <a:spAutoFit/>
          </a:bodyPr>
          <a:lstStyle/>
          <a:p>
            <a:r>
              <a:rPr lang="en-GB" sz="1200" b="1" dirty="0">
                <a:solidFill>
                  <a:schemeClr val="bg1"/>
                </a:solidFill>
                <a:highlight>
                  <a:srgbClr val="FFFF00"/>
                </a:highlight>
              </a:rPr>
              <a:t>C</a:t>
            </a:r>
            <a:r>
              <a:rPr lang="en-GB" sz="1200" b="1" baseline="-25000" dirty="0">
                <a:solidFill>
                  <a:schemeClr val="bg1"/>
                </a:solidFill>
                <a:highlight>
                  <a:srgbClr val="FFFF00"/>
                </a:highlight>
              </a:rPr>
              <a:t>8</a:t>
            </a:r>
          </a:p>
        </p:txBody>
      </p:sp>
      <p:sp>
        <p:nvSpPr>
          <p:cNvPr id="9" name="TextBox 8">
            <a:extLst>
              <a:ext uri="{FF2B5EF4-FFF2-40B4-BE49-F238E27FC236}">
                <a16:creationId xmlns:a16="http://schemas.microsoft.com/office/drawing/2014/main" id="{437FB367-081B-0B54-F341-A97B0EECCFBB}"/>
              </a:ext>
            </a:extLst>
          </p:cNvPr>
          <p:cNvSpPr txBox="1"/>
          <p:nvPr/>
        </p:nvSpPr>
        <p:spPr>
          <a:xfrm>
            <a:off x="8141192" y="3024688"/>
            <a:ext cx="899544" cy="276999"/>
          </a:xfrm>
          <a:prstGeom prst="rect">
            <a:avLst/>
          </a:prstGeom>
          <a:noFill/>
        </p:spPr>
        <p:txBody>
          <a:bodyPr wrap="square" rtlCol="0">
            <a:spAutoFit/>
          </a:bodyPr>
          <a:lstStyle/>
          <a:p>
            <a:r>
              <a:rPr lang="en-GB" sz="1200" b="1" dirty="0">
                <a:solidFill>
                  <a:schemeClr val="bg1"/>
                </a:solidFill>
                <a:highlight>
                  <a:srgbClr val="FFFF00"/>
                </a:highlight>
              </a:rPr>
              <a:t>C</a:t>
            </a:r>
            <a:r>
              <a:rPr lang="en-GB" sz="1200" b="1" baseline="-25000" dirty="0">
                <a:solidFill>
                  <a:schemeClr val="bg1"/>
                </a:solidFill>
                <a:highlight>
                  <a:srgbClr val="FFFF00"/>
                </a:highlight>
              </a:rPr>
              <a:t>10</a:t>
            </a:r>
            <a:r>
              <a:rPr lang="en-GB" sz="1200" b="1" dirty="0">
                <a:solidFill>
                  <a:schemeClr val="bg1"/>
                </a:solidFill>
                <a:highlight>
                  <a:srgbClr val="FFFF00"/>
                </a:highlight>
              </a:rPr>
              <a:t>-C</a:t>
            </a:r>
            <a:r>
              <a:rPr lang="en-GB" sz="1200" b="1" baseline="-25000" dirty="0">
                <a:solidFill>
                  <a:schemeClr val="bg1"/>
                </a:solidFill>
                <a:highlight>
                  <a:srgbClr val="FFFF00"/>
                </a:highlight>
              </a:rPr>
              <a:t>16</a:t>
            </a:r>
          </a:p>
        </p:txBody>
      </p:sp>
      <p:sp>
        <p:nvSpPr>
          <p:cNvPr id="10" name="TextBox 9">
            <a:extLst>
              <a:ext uri="{FF2B5EF4-FFF2-40B4-BE49-F238E27FC236}">
                <a16:creationId xmlns:a16="http://schemas.microsoft.com/office/drawing/2014/main" id="{5CEC85C1-F9AC-70F3-5DAF-804451477AF4}"/>
              </a:ext>
            </a:extLst>
          </p:cNvPr>
          <p:cNvSpPr txBox="1"/>
          <p:nvPr/>
        </p:nvSpPr>
        <p:spPr>
          <a:xfrm>
            <a:off x="8022739" y="3301687"/>
            <a:ext cx="922945" cy="276999"/>
          </a:xfrm>
          <a:prstGeom prst="rect">
            <a:avLst/>
          </a:prstGeom>
          <a:noFill/>
        </p:spPr>
        <p:txBody>
          <a:bodyPr wrap="square" rtlCol="0">
            <a:spAutoFit/>
          </a:bodyPr>
          <a:lstStyle/>
          <a:p>
            <a:r>
              <a:rPr lang="en-GB" sz="1200" b="1" dirty="0">
                <a:solidFill>
                  <a:schemeClr val="bg1"/>
                </a:solidFill>
                <a:highlight>
                  <a:srgbClr val="FFFF00"/>
                </a:highlight>
              </a:rPr>
              <a:t>C</a:t>
            </a:r>
            <a:r>
              <a:rPr lang="en-GB" sz="1200" b="1" baseline="-25000" dirty="0">
                <a:solidFill>
                  <a:schemeClr val="bg1"/>
                </a:solidFill>
                <a:highlight>
                  <a:srgbClr val="FFFF00"/>
                </a:highlight>
              </a:rPr>
              <a:t>12</a:t>
            </a:r>
            <a:r>
              <a:rPr lang="en-GB" sz="1200" b="1" dirty="0">
                <a:solidFill>
                  <a:schemeClr val="bg1"/>
                </a:solidFill>
                <a:highlight>
                  <a:srgbClr val="FFFF00"/>
                </a:highlight>
              </a:rPr>
              <a:t>-C</a:t>
            </a:r>
            <a:r>
              <a:rPr lang="en-GB" sz="1200" b="1" baseline="-25000" dirty="0">
                <a:solidFill>
                  <a:schemeClr val="bg1"/>
                </a:solidFill>
                <a:highlight>
                  <a:srgbClr val="FFFF00"/>
                </a:highlight>
              </a:rPr>
              <a:t>22</a:t>
            </a:r>
          </a:p>
        </p:txBody>
      </p:sp>
      <p:sp>
        <p:nvSpPr>
          <p:cNvPr id="12" name="TextBox 11">
            <a:extLst>
              <a:ext uri="{FF2B5EF4-FFF2-40B4-BE49-F238E27FC236}">
                <a16:creationId xmlns:a16="http://schemas.microsoft.com/office/drawing/2014/main" id="{8CF07B86-609A-5381-33F3-7282D432AC4A}"/>
              </a:ext>
            </a:extLst>
          </p:cNvPr>
          <p:cNvSpPr txBox="1"/>
          <p:nvPr/>
        </p:nvSpPr>
        <p:spPr>
          <a:xfrm>
            <a:off x="7795892" y="3829227"/>
            <a:ext cx="786977" cy="276999"/>
          </a:xfrm>
          <a:prstGeom prst="rect">
            <a:avLst/>
          </a:prstGeom>
          <a:noFill/>
        </p:spPr>
        <p:txBody>
          <a:bodyPr wrap="square">
            <a:spAutoFit/>
          </a:bodyPr>
          <a:lstStyle/>
          <a:p>
            <a:r>
              <a:rPr lang="en-GB" sz="1200" b="1" dirty="0">
                <a:solidFill>
                  <a:schemeClr val="bg1"/>
                </a:solidFill>
                <a:highlight>
                  <a:srgbClr val="FFFF00"/>
                </a:highlight>
              </a:rPr>
              <a:t>C₁₂–C₂₀</a:t>
            </a:r>
          </a:p>
        </p:txBody>
      </p:sp>
      <p:sp>
        <p:nvSpPr>
          <p:cNvPr id="14" name="TextBox 13">
            <a:extLst>
              <a:ext uri="{FF2B5EF4-FFF2-40B4-BE49-F238E27FC236}">
                <a16:creationId xmlns:a16="http://schemas.microsoft.com/office/drawing/2014/main" id="{9F28E6F7-3A85-378A-8A20-51C6EC3655C1}"/>
              </a:ext>
            </a:extLst>
          </p:cNvPr>
          <p:cNvSpPr txBox="1"/>
          <p:nvPr/>
        </p:nvSpPr>
        <p:spPr>
          <a:xfrm>
            <a:off x="7787799" y="4498863"/>
            <a:ext cx="803165" cy="276999"/>
          </a:xfrm>
          <a:prstGeom prst="rect">
            <a:avLst/>
          </a:prstGeom>
          <a:noFill/>
        </p:spPr>
        <p:txBody>
          <a:bodyPr wrap="square">
            <a:spAutoFit/>
          </a:bodyPr>
          <a:lstStyle/>
          <a:p>
            <a:r>
              <a:rPr lang="en-GB" sz="1200" b="1" dirty="0">
                <a:solidFill>
                  <a:schemeClr val="bg1"/>
                </a:solidFill>
                <a:highlight>
                  <a:srgbClr val="FFFF00"/>
                </a:highlight>
              </a:rPr>
              <a:t>C₂₀–C₃₀ </a:t>
            </a:r>
          </a:p>
        </p:txBody>
      </p:sp>
      <p:sp>
        <p:nvSpPr>
          <p:cNvPr id="15" name="TextBox 14">
            <a:extLst>
              <a:ext uri="{FF2B5EF4-FFF2-40B4-BE49-F238E27FC236}">
                <a16:creationId xmlns:a16="http://schemas.microsoft.com/office/drawing/2014/main" id="{8C6F814B-D0C1-4062-B4AA-2F2155822F7B}"/>
              </a:ext>
            </a:extLst>
          </p:cNvPr>
          <p:cNvSpPr txBox="1"/>
          <p:nvPr/>
        </p:nvSpPr>
        <p:spPr>
          <a:xfrm>
            <a:off x="8444216" y="1509758"/>
            <a:ext cx="608015" cy="276999"/>
          </a:xfrm>
          <a:prstGeom prst="rect">
            <a:avLst/>
          </a:prstGeom>
          <a:noFill/>
        </p:spPr>
        <p:txBody>
          <a:bodyPr wrap="square" rtlCol="0">
            <a:spAutoFit/>
          </a:bodyPr>
          <a:lstStyle/>
          <a:p>
            <a:r>
              <a:rPr lang="en-GB" sz="1200" b="1" dirty="0">
                <a:solidFill>
                  <a:schemeClr val="bg1"/>
                </a:solidFill>
                <a:highlight>
                  <a:srgbClr val="FFFF00"/>
                </a:highlight>
              </a:rPr>
              <a:t>C</a:t>
            </a:r>
            <a:r>
              <a:rPr lang="en-GB" sz="1200" b="1" baseline="-25000" dirty="0">
                <a:solidFill>
                  <a:schemeClr val="bg1"/>
                </a:solidFill>
                <a:highlight>
                  <a:srgbClr val="FFFF00"/>
                </a:highlight>
              </a:rPr>
              <a:t>3</a:t>
            </a:r>
            <a:r>
              <a:rPr lang="en-GB" sz="1200" b="1" dirty="0">
                <a:solidFill>
                  <a:schemeClr val="bg1"/>
                </a:solidFill>
                <a:highlight>
                  <a:srgbClr val="FFFF00"/>
                </a:highlight>
              </a:rPr>
              <a:t>-C</a:t>
            </a:r>
            <a:r>
              <a:rPr lang="en-GB" sz="1200" b="1" baseline="-25000" dirty="0">
                <a:solidFill>
                  <a:schemeClr val="bg1"/>
                </a:solidFill>
                <a:highlight>
                  <a:srgbClr val="FFFF00"/>
                </a:highlight>
              </a:rPr>
              <a:t>4</a:t>
            </a:r>
          </a:p>
        </p:txBody>
      </p:sp>
      <p:sp>
        <p:nvSpPr>
          <p:cNvPr id="16" name="TextBox 15">
            <a:extLst>
              <a:ext uri="{FF2B5EF4-FFF2-40B4-BE49-F238E27FC236}">
                <a16:creationId xmlns:a16="http://schemas.microsoft.com/office/drawing/2014/main" id="{2D74242B-F586-B120-AF1C-18095DFE4E9F}"/>
              </a:ext>
            </a:extLst>
          </p:cNvPr>
          <p:cNvSpPr txBox="1"/>
          <p:nvPr/>
        </p:nvSpPr>
        <p:spPr>
          <a:xfrm>
            <a:off x="6472738" y="6056740"/>
            <a:ext cx="985763" cy="307777"/>
          </a:xfrm>
          <a:prstGeom prst="rect">
            <a:avLst/>
          </a:prstGeom>
          <a:noFill/>
        </p:spPr>
        <p:txBody>
          <a:bodyPr wrap="square" rtlCol="0">
            <a:spAutoFit/>
          </a:bodyPr>
          <a:lstStyle/>
          <a:p>
            <a:r>
              <a:rPr lang="en-GB" sz="1400" b="1" dirty="0">
                <a:solidFill>
                  <a:schemeClr val="bg1"/>
                </a:solidFill>
                <a:highlight>
                  <a:srgbClr val="FFFF00"/>
                </a:highlight>
              </a:rPr>
              <a:t>C</a:t>
            </a:r>
            <a:r>
              <a:rPr lang="en-GB" sz="1400" b="1" baseline="-25000" dirty="0">
                <a:solidFill>
                  <a:schemeClr val="bg1"/>
                </a:solidFill>
                <a:highlight>
                  <a:srgbClr val="FFFF00"/>
                </a:highlight>
              </a:rPr>
              <a:t>30</a:t>
            </a:r>
            <a:r>
              <a:rPr lang="en-GB" sz="1400" b="1" dirty="0">
                <a:solidFill>
                  <a:schemeClr val="bg1"/>
                </a:solidFill>
                <a:highlight>
                  <a:srgbClr val="FFFF00"/>
                </a:highlight>
              </a:rPr>
              <a:t> – C</a:t>
            </a:r>
            <a:r>
              <a:rPr lang="en-GB" sz="1400" b="1" baseline="-25000" dirty="0">
                <a:solidFill>
                  <a:schemeClr val="bg1"/>
                </a:solidFill>
                <a:highlight>
                  <a:srgbClr val="FFFF00"/>
                </a:highlight>
              </a:rPr>
              <a:t>70+</a:t>
            </a:r>
          </a:p>
        </p:txBody>
      </p:sp>
      <p:sp>
        <p:nvSpPr>
          <p:cNvPr id="17" name="TextBox 16">
            <a:extLst>
              <a:ext uri="{FF2B5EF4-FFF2-40B4-BE49-F238E27FC236}">
                <a16:creationId xmlns:a16="http://schemas.microsoft.com/office/drawing/2014/main" id="{33DB5AAD-680E-2A60-6876-EAC409E4018D}"/>
              </a:ext>
            </a:extLst>
          </p:cNvPr>
          <p:cNvSpPr txBox="1"/>
          <p:nvPr/>
        </p:nvSpPr>
        <p:spPr>
          <a:xfrm>
            <a:off x="5981604" y="736394"/>
            <a:ext cx="2948299" cy="307777"/>
          </a:xfrm>
          <a:prstGeom prst="rect">
            <a:avLst/>
          </a:prstGeom>
          <a:noFill/>
        </p:spPr>
        <p:txBody>
          <a:bodyPr wrap="square" rtlCol="0">
            <a:spAutoFit/>
          </a:bodyPr>
          <a:lstStyle/>
          <a:p>
            <a:r>
              <a:rPr lang="en-GB" sz="1400" b="1" dirty="0">
                <a:solidFill>
                  <a:schemeClr val="bg1"/>
                </a:solidFill>
                <a:highlight>
                  <a:srgbClr val="FFFF00"/>
                </a:highlight>
              </a:rPr>
              <a:t>C</a:t>
            </a:r>
            <a:r>
              <a:rPr lang="en-GB" sz="1400" b="1" baseline="-25000" dirty="0">
                <a:solidFill>
                  <a:schemeClr val="bg1"/>
                </a:solidFill>
                <a:highlight>
                  <a:srgbClr val="FFFF00"/>
                </a:highlight>
              </a:rPr>
              <a:t>1</a:t>
            </a:r>
            <a:r>
              <a:rPr lang="en-GB" sz="1400" b="1" dirty="0">
                <a:solidFill>
                  <a:schemeClr val="bg1"/>
                </a:solidFill>
                <a:highlight>
                  <a:srgbClr val="FFFF00"/>
                </a:highlight>
              </a:rPr>
              <a:t>-C</a:t>
            </a:r>
            <a:r>
              <a:rPr lang="en-GB" sz="1400" b="1" baseline="-25000" dirty="0">
                <a:solidFill>
                  <a:schemeClr val="bg1"/>
                </a:solidFill>
                <a:highlight>
                  <a:srgbClr val="FFFF00"/>
                </a:highlight>
              </a:rPr>
              <a:t>2</a:t>
            </a:r>
            <a:r>
              <a:rPr lang="en-GB" sz="1400" b="1" dirty="0">
                <a:solidFill>
                  <a:schemeClr val="bg1"/>
                </a:solidFill>
                <a:highlight>
                  <a:srgbClr val="FFFF00"/>
                </a:highlight>
              </a:rPr>
              <a:t> – Refinery fuel gas</a:t>
            </a:r>
          </a:p>
        </p:txBody>
      </p:sp>
      <p:graphicFrame>
        <p:nvGraphicFramePr>
          <p:cNvPr id="18" name="Object 17">
            <a:extLst>
              <a:ext uri="{FF2B5EF4-FFF2-40B4-BE49-F238E27FC236}">
                <a16:creationId xmlns:a16="http://schemas.microsoft.com/office/drawing/2014/main" id="{CEC4712D-4235-98C0-CB15-E9119D67AED2}"/>
              </a:ext>
            </a:extLst>
          </p:cNvPr>
          <p:cNvGraphicFramePr>
            <a:graphicFrameLocks noChangeAspect="1"/>
          </p:cNvGraphicFramePr>
          <p:nvPr>
            <p:extLst>
              <p:ext uri="{D42A27DB-BD31-4B8C-83A1-F6EECF244321}">
                <p14:modId xmlns:p14="http://schemas.microsoft.com/office/powerpoint/2010/main" val="401695747"/>
              </p:ext>
            </p:extLst>
          </p:nvPr>
        </p:nvGraphicFramePr>
        <p:xfrm>
          <a:off x="2757446" y="1001980"/>
          <a:ext cx="2273300" cy="228600"/>
        </p:xfrm>
        <a:graphic>
          <a:graphicData uri="http://schemas.openxmlformats.org/presentationml/2006/ole">
            <mc:AlternateContent xmlns:mc="http://schemas.openxmlformats.org/markup-compatibility/2006">
              <mc:Choice xmlns:v="urn:schemas-microsoft-com:vml" Requires="v">
                <p:oleObj name="Equation" r:id="rId7" imgW="2273040" imgH="228600" progId="Equation.DSMT4">
                  <p:embed/>
                </p:oleObj>
              </mc:Choice>
              <mc:Fallback>
                <p:oleObj name="Equation" r:id="rId7" imgW="2273040" imgH="228600" progId="Equation.DSMT4">
                  <p:embed/>
                  <p:pic>
                    <p:nvPicPr>
                      <p:cNvPr id="0" name=""/>
                      <p:cNvPicPr/>
                      <p:nvPr/>
                    </p:nvPicPr>
                    <p:blipFill>
                      <a:blip r:embed="rId8"/>
                      <a:stretch>
                        <a:fillRect/>
                      </a:stretch>
                    </p:blipFill>
                    <p:spPr>
                      <a:xfrm>
                        <a:off x="2757446" y="1001980"/>
                        <a:ext cx="2273300" cy="228600"/>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4AED943F-BBBC-5EE9-11A2-F83F10B6F7D7}"/>
              </a:ext>
            </a:extLst>
          </p:cNvPr>
          <p:cNvGraphicFramePr>
            <a:graphicFrameLocks noChangeAspect="1"/>
          </p:cNvGraphicFramePr>
          <p:nvPr>
            <p:extLst>
              <p:ext uri="{D42A27DB-BD31-4B8C-83A1-F6EECF244321}">
                <p14:modId xmlns:p14="http://schemas.microsoft.com/office/powerpoint/2010/main" val="1224753741"/>
              </p:ext>
            </p:extLst>
          </p:nvPr>
        </p:nvGraphicFramePr>
        <p:xfrm>
          <a:off x="2792354" y="1251124"/>
          <a:ext cx="2146300" cy="228600"/>
        </p:xfrm>
        <a:graphic>
          <a:graphicData uri="http://schemas.openxmlformats.org/presentationml/2006/ole">
            <mc:AlternateContent xmlns:mc="http://schemas.openxmlformats.org/markup-compatibility/2006">
              <mc:Choice xmlns:v="urn:schemas-microsoft-com:vml" Requires="v">
                <p:oleObj name="Equation" r:id="rId9" imgW="2145960" imgH="228600" progId="Equation.DSMT4">
                  <p:embed/>
                </p:oleObj>
              </mc:Choice>
              <mc:Fallback>
                <p:oleObj name="Equation" r:id="rId9" imgW="2145960" imgH="228600" progId="Equation.DSMT4">
                  <p:embed/>
                  <p:pic>
                    <p:nvPicPr>
                      <p:cNvPr id="0" name=""/>
                      <p:cNvPicPr/>
                      <p:nvPr/>
                    </p:nvPicPr>
                    <p:blipFill>
                      <a:blip r:embed="rId10"/>
                      <a:stretch>
                        <a:fillRect/>
                      </a:stretch>
                    </p:blipFill>
                    <p:spPr>
                      <a:xfrm>
                        <a:off x="2792354" y="1251124"/>
                        <a:ext cx="2146300" cy="228600"/>
                      </a:xfrm>
                      <a:prstGeom prst="rect">
                        <a:avLst/>
                      </a:prstGeom>
                    </p:spPr>
                  </p:pic>
                </p:oleObj>
              </mc:Fallback>
            </mc:AlternateContent>
          </a:graphicData>
        </a:graphic>
      </p:graphicFrame>
      <p:pic>
        <p:nvPicPr>
          <p:cNvPr id="21" name="Picture 20">
            <a:extLst>
              <a:ext uri="{FF2B5EF4-FFF2-40B4-BE49-F238E27FC236}">
                <a16:creationId xmlns:a16="http://schemas.microsoft.com/office/drawing/2014/main" id="{FCBA983B-4DF4-E6C5-37F6-9C82088C16E3}"/>
              </a:ext>
            </a:extLst>
          </p:cNvPr>
          <p:cNvPicPr>
            <a:picLocks noChangeAspect="1"/>
          </p:cNvPicPr>
          <p:nvPr/>
        </p:nvPicPr>
        <p:blipFill>
          <a:blip r:embed="rId11"/>
          <a:stretch>
            <a:fillRect/>
          </a:stretch>
        </p:blipFill>
        <p:spPr>
          <a:xfrm>
            <a:off x="1116435" y="4708733"/>
            <a:ext cx="532903" cy="354268"/>
          </a:xfrm>
          <a:prstGeom prst="rect">
            <a:avLst/>
          </a:prstGeom>
        </p:spPr>
      </p:pic>
      <p:sp>
        <p:nvSpPr>
          <p:cNvPr id="11" name="TextBox 10">
            <a:extLst>
              <a:ext uri="{FF2B5EF4-FFF2-40B4-BE49-F238E27FC236}">
                <a16:creationId xmlns:a16="http://schemas.microsoft.com/office/drawing/2014/main" id="{DB59344B-6AB8-00FB-3E67-A5118E33CFF6}"/>
              </a:ext>
            </a:extLst>
          </p:cNvPr>
          <p:cNvSpPr txBox="1"/>
          <p:nvPr/>
        </p:nvSpPr>
        <p:spPr>
          <a:xfrm>
            <a:off x="1066691" y="5014750"/>
            <a:ext cx="632389" cy="276999"/>
          </a:xfrm>
          <a:prstGeom prst="rect">
            <a:avLst/>
          </a:prstGeom>
          <a:noFill/>
        </p:spPr>
        <p:txBody>
          <a:bodyPr wrap="square" rtlCol="0">
            <a:spAutoFit/>
          </a:bodyPr>
          <a:lstStyle/>
          <a:p>
            <a:r>
              <a:rPr lang="en-GB" sz="1200" b="1" dirty="0">
                <a:solidFill>
                  <a:schemeClr val="bg1"/>
                </a:solidFill>
                <a:highlight>
                  <a:srgbClr val="FFFF00"/>
                </a:highlight>
              </a:rPr>
              <a:t>Coke</a:t>
            </a:r>
          </a:p>
        </p:txBody>
      </p:sp>
      <mc:AlternateContent xmlns:mc="http://schemas.openxmlformats.org/markup-compatibility/2006" xmlns:p14="http://schemas.microsoft.com/office/powerpoint/2010/main">
        <mc:Choice Requires="p14">
          <p:contentPart p14:bwMode="auto" r:id="rId12">
            <p14:nvContentPartPr>
              <p14:cNvPr id="13" name="Ink 12">
                <a:extLst>
                  <a:ext uri="{FF2B5EF4-FFF2-40B4-BE49-F238E27FC236}">
                    <a16:creationId xmlns:a16="http://schemas.microsoft.com/office/drawing/2014/main" id="{8A0AAB1B-3848-F736-A9A7-42ACF43EB590}"/>
                  </a:ext>
                </a:extLst>
              </p14:cNvPr>
              <p14:cNvContentPartPr/>
              <p14:nvPr/>
            </p14:nvContentPartPr>
            <p14:xfrm>
              <a:off x="5922128" y="6656821"/>
              <a:ext cx="360" cy="360"/>
            </p14:xfrm>
          </p:contentPart>
        </mc:Choice>
        <mc:Fallback xmlns="">
          <p:pic>
            <p:nvPicPr>
              <p:cNvPr id="13" name="Ink 12">
                <a:extLst>
                  <a:ext uri="{FF2B5EF4-FFF2-40B4-BE49-F238E27FC236}">
                    <a16:creationId xmlns:a16="http://schemas.microsoft.com/office/drawing/2014/main" id="{8A0AAB1B-3848-F736-A9A7-42ACF43EB590}"/>
                  </a:ext>
                </a:extLst>
              </p:cNvPr>
              <p:cNvPicPr/>
              <p:nvPr/>
            </p:nvPicPr>
            <p:blipFill>
              <a:blip r:embed="rId13"/>
              <a:stretch>
                <a:fillRect/>
              </a:stretch>
            </p:blipFill>
            <p:spPr>
              <a:xfrm>
                <a:off x="5916008" y="6650701"/>
                <a:ext cx="12600" cy="12600"/>
              </a:xfrm>
              <a:prstGeom prst="rect">
                <a:avLst/>
              </a:prstGeom>
            </p:spPr>
          </p:pic>
        </mc:Fallback>
      </mc:AlternateContent>
      <p:sp>
        <p:nvSpPr>
          <p:cNvPr id="28" name="Rectangle 27">
            <a:extLst>
              <a:ext uri="{FF2B5EF4-FFF2-40B4-BE49-F238E27FC236}">
                <a16:creationId xmlns:a16="http://schemas.microsoft.com/office/drawing/2014/main" id="{74C4D2F4-FCBF-681D-9839-F5DAF4AA3B4A}"/>
              </a:ext>
            </a:extLst>
          </p:cNvPr>
          <p:cNvSpPr/>
          <p:nvPr/>
        </p:nvSpPr>
        <p:spPr>
          <a:xfrm>
            <a:off x="1785252" y="229430"/>
            <a:ext cx="803165" cy="369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Picture 29">
            <a:extLst>
              <a:ext uri="{FF2B5EF4-FFF2-40B4-BE49-F238E27FC236}">
                <a16:creationId xmlns:a16="http://schemas.microsoft.com/office/drawing/2014/main" id="{118405EB-B854-04AD-A19B-F5FFA8676305}"/>
              </a:ext>
            </a:extLst>
          </p:cNvPr>
          <p:cNvPicPr>
            <a:picLocks noChangeAspect="1"/>
          </p:cNvPicPr>
          <p:nvPr/>
        </p:nvPicPr>
        <p:blipFill>
          <a:blip r:embed="rId14"/>
          <a:stretch>
            <a:fillRect/>
          </a:stretch>
        </p:blipFill>
        <p:spPr>
          <a:xfrm>
            <a:off x="3077161" y="220041"/>
            <a:ext cx="816935" cy="384081"/>
          </a:xfrm>
          <a:prstGeom prst="rect">
            <a:avLst/>
          </a:prstGeom>
        </p:spPr>
      </p:pic>
      <p:sp>
        <p:nvSpPr>
          <p:cNvPr id="32" name="Rectangle 31">
            <a:extLst>
              <a:ext uri="{FF2B5EF4-FFF2-40B4-BE49-F238E27FC236}">
                <a16:creationId xmlns:a16="http://schemas.microsoft.com/office/drawing/2014/main" id="{5EA19607-D399-785A-A7DC-9308A7447627}"/>
              </a:ext>
            </a:extLst>
          </p:cNvPr>
          <p:cNvSpPr/>
          <p:nvPr/>
        </p:nvSpPr>
        <p:spPr>
          <a:xfrm>
            <a:off x="4327761" y="234790"/>
            <a:ext cx="803165" cy="369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4" name="Straight Arrow Connector 33">
            <a:extLst>
              <a:ext uri="{FF2B5EF4-FFF2-40B4-BE49-F238E27FC236}">
                <a16:creationId xmlns:a16="http://schemas.microsoft.com/office/drawing/2014/main" id="{AF7F4FC2-B71F-6374-F259-17630F5AC597}"/>
              </a:ext>
            </a:extLst>
          </p:cNvPr>
          <p:cNvCxnSpPr>
            <a:endCxn id="28" idx="1"/>
          </p:cNvCxnSpPr>
          <p:nvPr/>
        </p:nvCxnSpPr>
        <p:spPr>
          <a:xfrm>
            <a:off x="1382885" y="412081"/>
            <a:ext cx="402367" cy="20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080A322F-8667-D71D-3E5A-2F61224F3494}"/>
              </a:ext>
            </a:extLst>
          </p:cNvPr>
          <p:cNvCxnSpPr>
            <a:stCxn id="28" idx="3"/>
            <a:endCxn id="30" idx="1"/>
          </p:cNvCxnSpPr>
          <p:nvPr/>
        </p:nvCxnSpPr>
        <p:spPr>
          <a:xfrm flipV="1">
            <a:off x="2588417" y="412082"/>
            <a:ext cx="488744" cy="20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B8206698-C5B1-3B69-C2A2-F35A9625DB62}"/>
              </a:ext>
            </a:extLst>
          </p:cNvPr>
          <p:cNvCxnSpPr>
            <a:stCxn id="30" idx="3"/>
            <a:endCxn id="32" idx="1"/>
          </p:cNvCxnSpPr>
          <p:nvPr/>
        </p:nvCxnSpPr>
        <p:spPr>
          <a:xfrm>
            <a:off x="3894096" y="412082"/>
            <a:ext cx="433665" cy="73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75B7FD2-5F17-ED18-7AFA-FE3835BACA9A}"/>
              </a:ext>
            </a:extLst>
          </p:cNvPr>
          <p:cNvCxnSpPr>
            <a:stCxn id="32" idx="3"/>
          </p:cNvCxnSpPr>
          <p:nvPr/>
        </p:nvCxnSpPr>
        <p:spPr>
          <a:xfrm>
            <a:off x="5130926" y="419456"/>
            <a:ext cx="611848" cy="21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3B803617-E5D4-4A8D-E447-5C98238C74AF}"/>
              </a:ext>
            </a:extLst>
          </p:cNvPr>
          <p:cNvCxnSpPr/>
          <p:nvPr/>
        </p:nvCxnSpPr>
        <p:spPr>
          <a:xfrm>
            <a:off x="5130926" y="546930"/>
            <a:ext cx="3380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02B0255-8F9A-3767-439F-AC56BE91D25D}"/>
              </a:ext>
            </a:extLst>
          </p:cNvPr>
          <p:cNvCxnSpPr/>
          <p:nvPr/>
        </p:nvCxnSpPr>
        <p:spPr>
          <a:xfrm>
            <a:off x="5436850" y="604122"/>
            <a:ext cx="0" cy="235215"/>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A60EFB9-4FF3-87F7-A3B9-2F974A3E5EA1}"/>
              </a:ext>
            </a:extLst>
          </p:cNvPr>
          <p:cNvCxnSpPr/>
          <p:nvPr/>
        </p:nvCxnSpPr>
        <p:spPr>
          <a:xfrm flipH="1">
            <a:off x="2832789" y="890282"/>
            <a:ext cx="26040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EC5429A3-E96C-C5D2-BD01-E5CC0953B527}"/>
              </a:ext>
            </a:extLst>
          </p:cNvPr>
          <p:cNvCxnSpPr/>
          <p:nvPr/>
        </p:nvCxnSpPr>
        <p:spPr>
          <a:xfrm flipV="1">
            <a:off x="2832789" y="414096"/>
            <a:ext cx="0" cy="4761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B45158B5-D28E-5F7A-F416-59BD912349D9}"/>
              </a:ext>
            </a:extLst>
          </p:cNvPr>
          <p:cNvSpPr txBox="1"/>
          <p:nvPr/>
        </p:nvSpPr>
        <p:spPr>
          <a:xfrm>
            <a:off x="825389" y="220041"/>
            <a:ext cx="715492" cy="338554"/>
          </a:xfrm>
          <a:prstGeom prst="rect">
            <a:avLst/>
          </a:prstGeom>
          <a:noFill/>
        </p:spPr>
        <p:txBody>
          <a:bodyPr wrap="square" rtlCol="0">
            <a:spAutoFit/>
          </a:bodyPr>
          <a:lstStyle/>
          <a:p>
            <a:r>
              <a:rPr lang="en-GB" sz="800" b="1" dirty="0"/>
              <a:t>Raw Materials</a:t>
            </a:r>
          </a:p>
        </p:txBody>
      </p:sp>
      <p:sp>
        <p:nvSpPr>
          <p:cNvPr id="50" name="TextBox 49">
            <a:extLst>
              <a:ext uri="{FF2B5EF4-FFF2-40B4-BE49-F238E27FC236}">
                <a16:creationId xmlns:a16="http://schemas.microsoft.com/office/drawing/2014/main" id="{08A88872-DD00-0EF1-AB63-826B3FF1AD5E}"/>
              </a:ext>
            </a:extLst>
          </p:cNvPr>
          <p:cNvSpPr txBox="1"/>
          <p:nvPr/>
        </p:nvSpPr>
        <p:spPr>
          <a:xfrm>
            <a:off x="1792137" y="253222"/>
            <a:ext cx="803165" cy="338554"/>
          </a:xfrm>
          <a:prstGeom prst="rect">
            <a:avLst/>
          </a:prstGeom>
          <a:noFill/>
        </p:spPr>
        <p:txBody>
          <a:bodyPr wrap="square" rtlCol="0">
            <a:spAutoFit/>
          </a:bodyPr>
          <a:lstStyle/>
          <a:p>
            <a:r>
              <a:rPr lang="en-GB" sz="800" b="1" dirty="0"/>
              <a:t>Separation </a:t>
            </a:r>
          </a:p>
          <a:p>
            <a:r>
              <a:rPr lang="en-GB" sz="800" b="1" dirty="0"/>
              <a:t>Process</a:t>
            </a:r>
          </a:p>
        </p:txBody>
      </p:sp>
      <p:sp>
        <p:nvSpPr>
          <p:cNvPr id="51" name="TextBox 50">
            <a:extLst>
              <a:ext uri="{FF2B5EF4-FFF2-40B4-BE49-F238E27FC236}">
                <a16:creationId xmlns:a16="http://schemas.microsoft.com/office/drawing/2014/main" id="{C70A7F2D-090C-CAEA-71D3-B2D2FA7E1AA0}"/>
              </a:ext>
            </a:extLst>
          </p:cNvPr>
          <p:cNvSpPr txBox="1"/>
          <p:nvPr/>
        </p:nvSpPr>
        <p:spPr>
          <a:xfrm>
            <a:off x="3127882" y="238973"/>
            <a:ext cx="715492" cy="338554"/>
          </a:xfrm>
          <a:prstGeom prst="rect">
            <a:avLst/>
          </a:prstGeom>
          <a:noFill/>
        </p:spPr>
        <p:txBody>
          <a:bodyPr wrap="square" rtlCol="0">
            <a:spAutoFit/>
          </a:bodyPr>
          <a:lstStyle/>
          <a:p>
            <a:r>
              <a:rPr lang="en-GB" sz="800" b="1" dirty="0"/>
              <a:t>Chemical</a:t>
            </a:r>
          </a:p>
          <a:p>
            <a:r>
              <a:rPr lang="en-GB" sz="800" b="1" dirty="0"/>
              <a:t> Process</a:t>
            </a:r>
          </a:p>
        </p:txBody>
      </p:sp>
      <p:sp>
        <p:nvSpPr>
          <p:cNvPr id="54" name="TextBox 53">
            <a:extLst>
              <a:ext uri="{FF2B5EF4-FFF2-40B4-BE49-F238E27FC236}">
                <a16:creationId xmlns:a16="http://schemas.microsoft.com/office/drawing/2014/main" id="{A29182C6-BC20-00B4-FBAE-7136E6D46A7C}"/>
              </a:ext>
            </a:extLst>
          </p:cNvPr>
          <p:cNvSpPr txBox="1"/>
          <p:nvPr/>
        </p:nvSpPr>
        <p:spPr>
          <a:xfrm>
            <a:off x="4377373" y="238973"/>
            <a:ext cx="803165" cy="615553"/>
          </a:xfrm>
          <a:prstGeom prst="rect">
            <a:avLst/>
          </a:prstGeom>
          <a:noFill/>
        </p:spPr>
        <p:txBody>
          <a:bodyPr wrap="square" rtlCol="0">
            <a:spAutoFit/>
          </a:bodyPr>
          <a:lstStyle/>
          <a:p>
            <a:r>
              <a:rPr lang="en-GB" sz="800" b="1" dirty="0"/>
              <a:t>Separation </a:t>
            </a:r>
          </a:p>
          <a:p>
            <a:r>
              <a:rPr lang="en-GB" sz="800" b="1" dirty="0"/>
              <a:t>Process</a:t>
            </a:r>
          </a:p>
          <a:p>
            <a:endParaRPr lang="en-GB" dirty="0"/>
          </a:p>
        </p:txBody>
      </p:sp>
      <p:sp>
        <p:nvSpPr>
          <p:cNvPr id="55" name="TextBox 54">
            <a:extLst>
              <a:ext uri="{FF2B5EF4-FFF2-40B4-BE49-F238E27FC236}">
                <a16:creationId xmlns:a16="http://schemas.microsoft.com/office/drawing/2014/main" id="{013ECC2F-F839-26A3-AFD8-BF7107B49C23}"/>
              </a:ext>
            </a:extLst>
          </p:cNvPr>
          <p:cNvSpPr txBox="1"/>
          <p:nvPr/>
        </p:nvSpPr>
        <p:spPr>
          <a:xfrm>
            <a:off x="5568334" y="194305"/>
            <a:ext cx="632137" cy="215444"/>
          </a:xfrm>
          <a:prstGeom prst="rect">
            <a:avLst/>
          </a:prstGeom>
          <a:noFill/>
        </p:spPr>
        <p:txBody>
          <a:bodyPr wrap="square" rtlCol="0">
            <a:spAutoFit/>
          </a:bodyPr>
          <a:lstStyle/>
          <a:p>
            <a:r>
              <a:rPr lang="en-GB" sz="800" b="1" dirty="0"/>
              <a:t>Products</a:t>
            </a:r>
          </a:p>
        </p:txBody>
      </p:sp>
      <p:sp>
        <p:nvSpPr>
          <p:cNvPr id="56" name="TextBox 55">
            <a:extLst>
              <a:ext uri="{FF2B5EF4-FFF2-40B4-BE49-F238E27FC236}">
                <a16:creationId xmlns:a16="http://schemas.microsoft.com/office/drawing/2014/main" id="{260FC48E-910C-0416-9658-E729AE9C7D54}"/>
              </a:ext>
            </a:extLst>
          </p:cNvPr>
          <p:cNvSpPr txBox="1"/>
          <p:nvPr/>
        </p:nvSpPr>
        <p:spPr>
          <a:xfrm>
            <a:off x="5387238" y="590232"/>
            <a:ext cx="776738" cy="215444"/>
          </a:xfrm>
          <a:prstGeom prst="rect">
            <a:avLst/>
          </a:prstGeom>
          <a:noFill/>
        </p:spPr>
        <p:txBody>
          <a:bodyPr wrap="square" rtlCol="0">
            <a:spAutoFit/>
          </a:bodyPr>
          <a:lstStyle/>
          <a:p>
            <a:r>
              <a:rPr lang="en-GB" sz="800" b="1" dirty="0"/>
              <a:t>By Product</a:t>
            </a:r>
          </a:p>
        </p:txBody>
      </p:sp>
      <p:sp>
        <p:nvSpPr>
          <p:cNvPr id="20" name="TextBox 19">
            <a:extLst>
              <a:ext uri="{FF2B5EF4-FFF2-40B4-BE49-F238E27FC236}">
                <a16:creationId xmlns:a16="http://schemas.microsoft.com/office/drawing/2014/main" id="{54D1427C-0B80-1A9D-421B-D6DE5FBDB7FD}"/>
              </a:ext>
            </a:extLst>
          </p:cNvPr>
          <p:cNvSpPr txBox="1"/>
          <p:nvPr/>
        </p:nvSpPr>
        <p:spPr>
          <a:xfrm>
            <a:off x="3047002" y="512479"/>
            <a:ext cx="1057994" cy="307777"/>
          </a:xfrm>
          <a:prstGeom prst="rect">
            <a:avLst/>
          </a:prstGeom>
          <a:noFill/>
        </p:spPr>
        <p:txBody>
          <a:bodyPr wrap="square" rtlCol="0">
            <a:spAutoFit/>
          </a:bodyPr>
          <a:lstStyle/>
          <a:p>
            <a:r>
              <a:rPr lang="en-GB" sz="1400" b="1" dirty="0" err="1"/>
              <a:t>Q</a:t>
            </a:r>
            <a:r>
              <a:rPr lang="en-GB" sz="1200" b="1" dirty="0" err="1"/>
              <a:t>g</a:t>
            </a:r>
            <a:r>
              <a:rPr lang="en-GB" sz="1400" b="1" dirty="0"/>
              <a:t> &gt; </a:t>
            </a:r>
            <a:r>
              <a:rPr lang="en-GB" sz="1400" b="1" dirty="0" err="1"/>
              <a:t>Q</a:t>
            </a:r>
            <a:r>
              <a:rPr lang="en-GB" sz="1200" b="1" dirty="0" err="1"/>
              <a:t>r</a:t>
            </a:r>
            <a:endParaRPr lang="en-GB" sz="1400" b="1" dirty="0"/>
          </a:p>
        </p:txBody>
      </p:sp>
    </p:spTree>
    <p:extLst>
      <p:ext uri="{BB962C8B-B14F-4D97-AF65-F5344CB8AC3E}">
        <p14:creationId xmlns:p14="http://schemas.microsoft.com/office/powerpoint/2010/main" val="693523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161D79-44CC-FE73-78E2-DD141C127B3E}"/>
              </a:ext>
            </a:extLst>
          </p:cNvPr>
          <p:cNvSpPr>
            <a:spLocks noGrp="1"/>
          </p:cNvSpPr>
          <p:nvPr>
            <p:ph type="sldNum" sz="quarter" idx="12"/>
          </p:nvPr>
        </p:nvSpPr>
        <p:spPr>
          <a:xfrm>
            <a:off x="8492964" y="63373"/>
            <a:ext cx="628813" cy="385362"/>
          </a:xfrm>
        </p:spPr>
        <p:txBody>
          <a:bodyPr/>
          <a:lstStyle/>
          <a:p>
            <a:fld id="{C1FF6DA9-008F-8B48-92A6-B652298478BF}" type="slidenum">
              <a:rPr lang="en-US" sz="1200" smtClean="0"/>
              <a:t>13</a:t>
            </a:fld>
            <a:endParaRPr lang="en-US" sz="1200" dirty="0"/>
          </a:p>
        </p:txBody>
      </p:sp>
      <p:graphicFrame>
        <p:nvGraphicFramePr>
          <p:cNvPr id="3" name="Table 2">
            <a:extLst>
              <a:ext uri="{FF2B5EF4-FFF2-40B4-BE49-F238E27FC236}">
                <a16:creationId xmlns:a16="http://schemas.microsoft.com/office/drawing/2014/main" id="{64A01457-6882-6DF8-033E-A1EC2717484E}"/>
              </a:ext>
            </a:extLst>
          </p:cNvPr>
          <p:cNvGraphicFramePr>
            <a:graphicFrameLocks noGrp="1"/>
          </p:cNvGraphicFramePr>
          <p:nvPr>
            <p:extLst>
              <p:ext uri="{D42A27DB-BD31-4B8C-83A1-F6EECF244321}">
                <p14:modId xmlns:p14="http://schemas.microsoft.com/office/powerpoint/2010/main" val="860554557"/>
              </p:ext>
            </p:extLst>
          </p:nvPr>
        </p:nvGraphicFramePr>
        <p:xfrm>
          <a:off x="261258" y="570331"/>
          <a:ext cx="8621484" cy="6211303"/>
        </p:xfrm>
        <a:graphic>
          <a:graphicData uri="http://schemas.openxmlformats.org/drawingml/2006/table">
            <a:tbl>
              <a:tblPr firstRow="1" firstCol="1" bandRow="1">
                <a:tableStyleId>{5C22544A-7EE6-4342-B048-85BDC9FD1C3A}</a:tableStyleId>
              </a:tblPr>
              <a:tblGrid>
                <a:gridCol w="2873828">
                  <a:extLst>
                    <a:ext uri="{9D8B030D-6E8A-4147-A177-3AD203B41FA5}">
                      <a16:colId xmlns:a16="http://schemas.microsoft.com/office/drawing/2014/main" val="3379445276"/>
                    </a:ext>
                  </a:extLst>
                </a:gridCol>
                <a:gridCol w="2873828">
                  <a:extLst>
                    <a:ext uri="{9D8B030D-6E8A-4147-A177-3AD203B41FA5}">
                      <a16:colId xmlns:a16="http://schemas.microsoft.com/office/drawing/2014/main" val="3080761135"/>
                    </a:ext>
                  </a:extLst>
                </a:gridCol>
                <a:gridCol w="2873828">
                  <a:extLst>
                    <a:ext uri="{9D8B030D-6E8A-4147-A177-3AD203B41FA5}">
                      <a16:colId xmlns:a16="http://schemas.microsoft.com/office/drawing/2014/main" val="2152556991"/>
                    </a:ext>
                  </a:extLst>
                </a:gridCol>
              </a:tblGrid>
              <a:tr h="337387">
                <a:tc>
                  <a:txBody>
                    <a:bodyPr/>
                    <a:lstStyle/>
                    <a:p>
                      <a:pPr algn="ctr">
                        <a:lnSpc>
                          <a:spcPct val="115000"/>
                        </a:lnSpc>
                        <a:spcAft>
                          <a:spcPts val="800"/>
                        </a:spcAft>
                        <a:buNone/>
                      </a:pPr>
                      <a:r>
                        <a:rPr lang="en-GB" sz="1600">
                          <a:effectLst/>
                        </a:rPr>
                        <a:t>Process Unit</a:t>
                      </a:r>
                      <a:endParaRPr lang="en-GB" sz="1600">
                        <a:effectLst/>
                        <a:latin typeface="Times New Roman" panose="02020603050405020304" pitchFamily="18" charset="0"/>
                        <a:ea typeface="Calibri" panose="020F0502020204030204" pitchFamily="34" charset="0"/>
                      </a:endParaRPr>
                    </a:p>
                  </a:txBody>
                  <a:tcPr marL="8244" marR="8244" marT="8244" marB="8244" anchor="ctr"/>
                </a:tc>
                <a:tc>
                  <a:txBody>
                    <a:bodyPr/>
                    <a:lstStyle/>
                    <a:p>
                      <a:pPr algn="ctr">
                        <a:lnSpc>
                          <a:spcPct val="115000"/>
                        </a:lnSpc>
                        <a:spcAft>
                          <a:spcPts val="800"/>
                        </a:spcAft>
                        <a:buNone/>
                      </a:pPr>
                      <a:r>
                        <a:rPr lang="en-GB" sz="1600">
                          <a:effectLst/>
                        </a:rPr>
                        <a:t>Primary Function</a:t>
                      </a:r>
                      <a:endParaRPr lang="en-GB" sz="1600">
                        <a:effectLst/>
                        <a:latin typeface="Times New Roman" panose="02020603050405020304" pitchFamily="18" charset="0"/>
                        <a:ea typeface="Calibri" panose="020F0502020204030204" pitchFamily="34" charset="0"/>
                      </a:endParaRPr>
                    </a:p>
                  </a:txBody>
                  <a:tcPr marL="8244" marR="8244" marT="8244" marB="8244" anchor="ctr"/>
                </a:tc>
                <a:tc>
                  <a:txBody>
                    <a:bodyPr/>
                    <a:lstStyle/>
                    <a:p>
                      <a:pPr algn="ctr">
                        <a:lnSpc>
                          <a:spcPct val="115000"/>
                        </a:lnSpc>
                        <a:spcAft>
                          <a:spcPts val="800"/>
                        </a:spcAft>
                        <a:buNone/>
                      </a:pPr>
                      <a:r>
                        <a:rPr lang="en-GB" sz="1600" dirty="0">
                          <a:effectLst/>
                        </a:rPr>
                        <a:t>Applications of AI/ML/ANNs</a:t>
                      </a:r>
                      <a:endParaRPr lang="en-GB" sz="1600" dirty="0">
                        <a:effectLst/>
                        <a:latin typeface="Times New Roman" panose="02020603050405020304" pitchFamily="18" charset="0"/>
                        <a:ea typeface="Calibri" panose="020F0502020204030204" pitchFamily="34" charset="0"/>
                      </a:endParaRPr>
                    </a:p>
                  </a:txBody>
                  <a:tcPr marL="8244" marR="8244" marT="8244" marB="8244" anchor="ctr"/>
                </a:tc>
                <a:extLst>
                  <a:ext uri="{0D108BD9-81ED-4DB2-BD59-A6C34878D82A}">
                    <a16:rowId xmlns:a16="http://schemas.microsoft.com/office/drawing/2014/main" val="3063397147"/>
                  </a:ext>
                </a:extLst>
              </a:tr>
              <a:tr h="1093978">
                <a:tc>
                  <a:txBody>
                    <a:bodyPr/>
                    <a:lstStyle/>
                    <a:p>
                      <a:pPr>
                        <a:lnSpc>
                          <a:spcPct val="115000"/>
                        </a:lnSpc>
                        <a:spcAft>
                          <a:spcPts val="800"/>
                        </a:spcAft>
                        <a:buNone/>
                      </a:pPr>
                      <a:r>
                        <a:rPr lang="en-GB" sz="1600" dirty="0">
                          <a:effectLst/>
                        </a:rPr>
                        <a:t>Crude Distillation Unit (CDU)</a:t>
                      </a:r>
                      <a:endParaRPr lang="en-GB" sz="1600" dirty="0">
                        <a:effectLst/>
                        <a:latin typeface="Times New Roman" panose="02020603050405020304" pitchFamily="18" charset="0"/>
                        <a:ea typeface="Calibri" panose="020F0502020204030204" pitchFamily="34" charset="0"/>
                      </a:endParaRPr>
                    </a:p>
                  </a:txBody>
                  <a:tcPr marL="8244" marR="8244" marT="8244" marB="8244" anchor="ctr"/>
                </a:tc>
                <a:tc>
                  <a:txBody>
                    <a:bodyPr/>
                    <a:lstStyle/>
                    <a:p>
                      <a:pPr>
                        <a:lnSpc>
                          <a:spcPct val="115000"/>
                        </a:lnSpc>
                        <a:spcAft>
                          <a:spcPts val="800"/>
                        </a:spcAft>
                        <a:buNone/>
                      </a:pPr>
                      <a:r>
                        <a:rPr lang="en-GB" sz="1400" b="1" dirty="0">
                          <a:effectLst/>
                        </a:rPr>
                        <a:t>Separates crude oil into fractions based on boiling point.</a:t>
                      </a:r>
                      <a:endParaRPr lang="en-GB" sz="1400" b="1" dirty="0">
                        <a:effectLst/>
                        <a:latin typeface="Times New Roman" panose="02020603050405020304" pitchFamily="18" charset="0"/>
                        <a:ea typeface="Calibri" panose="020F0502020204030204" pitchFamily="34" charset="0"/>
                      </a:endParaRPr>
                    </a:p>
                  </a:txBody>
                  <a:tcPr marL="8244" marR="8244" marT="8244" marB="8244" anchor="ctr"/>
                </a:tc>
                <a:tc>
                  <a:txBody>
                    <a:bodyPr/>
                    <a:lstStyle/>
                    <a:p>
                      <a:pPr>
                        <a:lnSpc>
                          <a:spcPct val="115000"/>
                        </a:lnSpc>
                        <a:spcAft>
                          <a:spcPts val="800"/>
                        </a:spcAft>
                        <a:buNone/>
                      </a:pPr>
                      <a:r>
                        <a:rPr lang="en-GB" sz="1400" b="1">
                          <a:effectLst/>
                        </a:rPr>
                        <a:t>Predict crude assay behavior, optimize furnace outlet temperature, predict product yields, monitor tray efficiencies, detect fouling, optimize reflux ratios, estimate energy consumption.</a:t>
                      </a:r>
                      <a:endParaRPr lang="en-GB" sz="1400" b="1">
                        <a:effectLst/>
                        <a:latin typeface="Times New Roman" panose="02020603050405020304" pitchFamily="18" charset="0"/>
                        <a:ea typeface="Calibri" panose="020F0502020204030204" pitchFamily="34" charset="0"/>
                      </a:endParaRPr>
                    </a:p>
                  </a:txBody>
                  <a:tcPr marL="8244" marR="8244" marT="8244" marB="8244" anchor="ctr"/>
                </a:tc>
                <a:extLst>
                  <a:ext uri="{0D108BD9-81ED-4DB2-BD59-A6C34878D82A}">
                    <a16:rowId xmlns:a16="http://schemas.microsoft.com/office/drawing/2014/main" val="734359317"/>
                  </a:ext>
                </a:extLst>
              </a:tr>
              <a:tr h="911960">
                <a:tc>
                  <a:txBody>
                    <a:bodyPr/>
                    <a:lstStyle/>
                    <a:p>
                      <a:pPr>
                        <a:lnSpc>
                          <a:spcPct val="115000"/>
                        </a:lnSpc>
                        <a:spcAft>
                          <a:spcPts val="800"/>
                        </a:spcAft>
                        <a:buNone/>
                      </a:pPr>
                      <a:r>
                        <a:rPr lang="en-GB" sz="1600" dirty="0">
                          <a:effectLst/>
                        </a:rPr>
                        <a:t>Vacuum Distillation Unit (VDU)</a:t>
                      </a:r>
                      <a:endParaRPr lang="en-GB" sz="1600" dirty="0">
                        <a:effectLst/>
                        <a:latin typeface="Times New Roman" panose="02020603050405020304" pitchFamily="18" charset="0"/>
                        <a:ea typeface="Calibri" panose="020F0502020204030204" pitchFamily="34" charset="0"/>
                      </a:endParaRPr>
                    </a:p>
                  </a:txBody>
                  <a:tcPr marL="8244" marR="8244" marT="8244" marB="8244" anchor="ctr"/>
                </a:tc>
                <a:tc>
                  <a:txBody>
                    <a:bodyPr/>
                    <a:lstStyle/>
                    <a:p>
                      <a:pPr>
                        <a:lnSpc>
                          <a:spcPct val="115000"/>
                        </a:lnSpc>
                        <a:spcAft>
                          <a:spcPts val="800"/>
                        </a:spcAft>
                        <a:buNone/>
                      </a:pPr>
                      <a:r>
                        <a:rPr lang="en-GB" sz="1400" b="1" dirty="0">
                          <a:effectLst/>
                        </a:rPr>
                        <a:t>Separates atmospheric residue into vacuum gas oils and vacuum residue under reduced pressure.</a:t>
                      </a:r>
                      <a:endParaRPr lang="en-GB" sz="1400" b="1" dirty="0">
                        <a:effectLst/>
                        <a:latin typeface="Times New Roman" panose="02020603050405020304" pitchFamily="18" charset="0"/>
                        <a:ea typeface="Calibri" panose="020F0502020204030204" pitchFamily="34" charset="0"/>
                      </a:endParaRPr>
                    </a:p>
                  </a:txBody>
                  <a:tcPr marL="8244" marR="8244" marT="8244" marB="8244" anchor="ctr"/>
                </a:tc>
                <a:tc>
                  <a:txBody>
                    <a:bodyPr/>
                    <a:lstStyle/>
                    <a:p>
                      <a:pPr>
                        <a:lnSpc>
                          <a:spcPct val="115000"/>
                        </a:lnSpc>
                        <a:spcAft>
                          <a:spcPts val="800"/>
                        </a:spcAft>
                        <a:buNone/>
                      </a:pPr>
                      <a:r>
                        <a:rPr lang="en-GB" sz="1400" b="1" dirty="0">
                          <a:effectLst/>
                        </a:rPr>
                        <a:t>Predict vacuum gas oil quality, optimize vacuum pressure, detect heater fouling, estimate coke formation, monitor vacuum system performance.</a:t>
                      </a:r>
                      <a:endParaRPr lang="en-GB" sz="1400" b="1" dirty="0">
                        <a:effectLst/>
                        <a:latin typeface="Times New Roman" panose="02020603050405020304" pitchFamily="18" charset="0"/>
                        <a:ea typeface="Calibri" panose="020F0502020204030204" pitchFamily="34" charset="0"/>
                      </a:endParaRPr>
                    </a:p>
                  </a:txBody>
                  <a:tcPr marL="8244" marR="8244" marT="8244" marB="8244" anchor="ctr"/>
                </a:tc>
                <a:extLst>
                  <a:ext uri="{0D108BD9-81ED-4DB2-BD59-A6C34878D82A}">
                    <a16:rowId xmlns:a16="http://schemas.microsoft.com/office/drawing/2014/main" val="2865539970"/>
                  </a:ext>
                </a:extLst>
              </a:tr>
              <a:tr h="911960">
                <a:tc>
                  <a:txBody>
                    <a:bodyPr/>
                    <a:lstStyle/>
                    <a:p>
                      <a:pPr>
                        <a:lnSpc>
                          <a:spcPct val="115000"/>
                        </a:lnSpc>
                        <a:spcAft>
                          <a:spcPts val="800"/>
                        </a:spcAft>
                        <a:buNone/>
                      </a:pPr>
                      <a:r>
                        <a:rPr lang="en-GB" sz="1600" dirty="0">
                          <a:effectLst/>
                        </a:rPr>
                        <a:t>Delayed Coker</a:t>
                      </a:r>
                      <a:endParaRPr lang="en-GB" sz="1600" dirty="0">
                        <a:effectLst/>
                        <a:latin typeface="Times New Roman" panose="02020603050405020304" pitchFamily="18" charset="0"/>
                        <a:ea typeface="Calibri" panose="020F0502020204030204" pitchFamily="34" charset="0"/>
                      </a:endParaRPr>
                    </a:p>
                  </a:txBody>
                  <a:tcPr marL="8244" marR="8244" marT="8244" marB="8244" anchor="ctr"/>
                </a:tc>
                <a:tc>
                  <a:txBody>
                    <a:bodyPr/>
                    <a:lstStyle/>
                    <a:p>
                      <a:pPr>
                        <a:lnSpc>
                          <a:spcPct val="115000"/>
                        </a:lnSpc>
                        <a:spcAft>
                          <a:spcPts val="800"/>
                        </a:spcAft>
                        <a:buNone/>
                      </a:pPr>
                      <a:r>
                        <a:rPr lang="en-GB" sz="1400" b="1">
                          <a:effectLst/>
                        </a:rPr>
                        <a:t>Thermally cracks heavy residues into lighter products and petroleum coke.</a:t>
                      </a:r>
                      <a:endParaRPr lang="en-GB" sz="1400" b="1">
                        <a:effectLst/>
                        <a:latin typeface="Times New Roman" panose="02020603050405020304" pitchFamily="18" charset="0"/>
                        <a:ea typeface="Calibri" panose="020F0502020204030204" pitchFamily="34" charset="0"/>
                      </a:endParaRPr>
                    </a:p>
                  </a:txBody>
                  <a:tcPr marL="8244" marR="8244" marT="8244" marB="8244" anchor="ctr"/>
                </a:tc>
                <a:tc>
                  <a:txBody>
                    <a:bodyPr/>
                    <a:lstStyle/>
                    <a:p>
                      <a:pPr>
                        <a:lnSpc>
                          <a:spcPct val="115000"/>
                        </a:lnSpc>
                        <a:spcAft>
                          <a:spcPts val="800"/>
                        </a:spcAft>
                        <a:buNone/>
                      </a:pPr>
                      <a:r>
                        <a:rPr lang="en-GB" sz="1400" b="1" dirty="0">
                          <a:effectLst/>
                        </a:rPr>
                        <a:t>Predict coke yield and quality, optimize drum switching, predict drum fouling, monitor heater tube coking, detect abnormal temperature profiles.</a:t>
                      </a:r>
                      <a:endParaRPr lang="en-GB" sz="1400" b="1" dirty="0">
                        <a:effectLst/>
                        <a:latin typeface="Times New Roman" panose="02020603050405020304" pitchFamily="18" charset="0"/>
                        <a:ea typeface="Calibri" panose="020F0502020204030204" pitchFamily="34" charset="0"/>
                      </a:endParaRPr>
                    </a:p>
                  </a:txBody>
                  <a:tcPr marL="8244" marR="8244" marT="8244" marB="8244" anchor="ctr"/>
                </a:tc>
                <a:extLst>
                  <a:ext uri="{0D108BD9-81ED-4DB2-BD59-A6C34878D82A}">
                    <a16:rowId xmlns:a16="http://schemas.microsoft.com/office/drawing/2014/main" val="3973078298"/>
                  </a:ext>
                </a:extLst>
              </a:tr>
              <a:tr h="1093978">
                <a:tc>
                  <a:txBody>
                    <a:bodyPr/>
                    <a:lstStyle/>
                    <a:p>
                      <a:pPr>
                        <a:lnSpc>
                          <a:spcPct val="115000"/>
                        </a:lnSpc>
                        <a:spcAft>
                          <a:spcPts val="800"/>
                        </a:spcAft>
                        <a:buNone/>
                      </a:pPr>
                      <a:r>
                        <a:rPr lang="en-GB" sz="1600" dirty="0">
                          <a:effectLst/>
                        </a:rPr>
                        <a:t>Fluid Catalytic Cracking (FCC)</a:t>
                      </a:r>
                      <a:endParaRPr lang="en-GB" sz="1600" dirty="0">
                        <a:effectLst/>
                        <a:latin typeface="Times New Roman" panose="02020603050405020304" pitchFamily="18" charset="0"/>
                        <a:ea typeface="Calibri" panose="020F0502020204030204" pitchFamily="34" charset="0"/>
                      </a:endParaRPr>
                    </a:p>
                  </a:txBody>
                  <a:tcPr marL="8244" marR="8244" marT="8244" marB="8244" anchor="ctr"/>
                </a:tc>
                <a:tc>
                  <a:txBody>
                    <a:bodyPr/>
                    <a:lstStyle/>
                    <a:p>
                      <a:pPr>
                        <a:lnSpc>
                          <a:spcPct val="115000"/>
                        </a:lnSpc>
                        <a:spcAft>
                          <a:spcPts val="800"/>
                        </a:spcAft>
                        <a:buNone/>
                      </a:pPr>
                      <a:r>
                        <a:rPr lang="en-GB" sz="1400" b="1" dirty="0">
                          <a:effectLst/>
                        </a:rPr>
                        <a:t>Converts heavy gas oils into gasoline, LPG, and light olefins.</a:t>
                      </a:r>
                      <a:endParaRPr lang="en-GB" sz="1400" b="1" dirty="0">
                        <a:effectLst/>
                        <a:latin typeface="Times New Roman" panose="02020603050405020304" pitchFamily="18" charset="0"/>
                        <a:ea typeface="Calibri" panose="020F0502020204030204" pitchFamily="34" charset="0"/>
                      </a:endParaRPr>
                    </a:p>
                  </a:txBody>
                  <a:tcPr marL="8244" marR="8244" marT="8244" marB="8244" anchor="ctr"/>
                </a:tc>
                <a:tc>
                  <a:txBody>
                    <a:bodyPr/>
                    <a:lstStyle/>
                    <a:p>
                      <a:pPr>
                        <a:lnSpc>
                          <a:spcPct val="115000"/>
                        </a:lnSpc>
                        <a:spcAft>
                          <a:spcPts val="800"/>
                        </a:spcAft>
                        <a:buNone/>
                      </a:pPr>
                      <a:r>
                        <a:rPr lang="en-GB" sz="1400" b="1" dirty="0">
                          <a:effectLst/>
                        </a:rPr>
                        <a:t>Predict gasoline yield and octane, optimize catalyst circulation, monitor regenerator temperature, predict slide valve degradation, detect catalyst deactivation, optimize air distribution.</a:t>
                      </a:r>
                      <a:endParaRPr lang="en-GB" sz="1400" b="1" dirty="0">
                        <a:effectLst/>
                        <a:latin typeface="Times New Roman" panose="02020603050405020304" pitchFamily="18" charset="0"/>
                        <a:ea typeface="Calibri" panose="020F0502020204030204" pitchFamily="34" charset="0"/>
                      </a:endParaRPr>
                    </a:p>
                  </a:txBody>
                  <a:tcPr marL="8244" marR="8244" marT="8244" marB="8244" anchor="ctr"/>
                </a:tc>
                <a:extLst>
                  <a:ext uri="{0D108BD9-81ED-4DB2-BD59-A6C34878D82A}">
                    <a16:rowId xmlns:a16="http://schemas.microsoft.com/office/drawing/2014/main" val="3786160555"/>
                  </a:ext>
                </a:extLst>
              </a:tr>
            </a:tbl>
          </a:graphicData>
        </a:graphic>
      </p:graphicFrame>
      <p:sp>
        <p:nvSpPr>
          <p:cNvPr id="4" name="TextBox 3">
            <a:extLst>
              <a:ext uri="{FF2B5EF4-FFF2-40B4-BE49-F238E27FC236}">
                <a16:creationId xmlns:a16="http://schemas.microsoft.com/office/drawing/2014/main" id="{824953D7-3CC6-A15E-A4BC-CC3A674CD3EE}"/>
              </a:ext>
            </a:extLst>
          </p:cNvPr>
          <p:cNvSpPr txBox="1"/>
          <p:nvPr/>
        </p:nvSpPr>
        <p:spPr>
          <a:xfrm>
            <a:off x="1654871" y="132057"/>
            <a:ext cx="7081024" cy="385362"/>
          </a:xfrm>
          <a:prstGeom prst="rect">
            <a:avLst/>
          </a:prstGeom>
          <a:noFill/>
        </p:spPr>
        <p:txBody>
          <a:bodyPr wrap="square">
            <a:spAutoFit/>
          </a:bodyPr>
          <a:lstStyle/>
          <a:p>
            <a:pPr>
              <a:lnSpc>
                <a:spcPct val="115000"/>
              </a:lnSpc>
              <a:spcAft>
                <a:spcPts val="800"/>
              </a:spcAft>
              <a:buNone/>
            </a:pPr>
            <a:r>
              <a:rPr lang="en-GB" b="1" dirty="0">
                <a:effectLst/>
                <a:latin typeface="Times New Roman" panose="02020603050405020304" pitchFamily="18" charset="0"/>
                <a:ea typeface="Times New Roman" panose="02020603050405020304" pitchFamily="18" charset="0"/>
              </a:rPr>
              <a:t>Table 2. Application of  AI/ML/ANN  in Petroleum Refining</a:t>
            </a:r>
            <a:endParaRPr lang="en-GB" dirty="0">
              <a:effectLst/>
              <a:latin typeface="Times New Roman" panose="02020603050405020304" pitchFamily="18" charset="0"/>
              <a:ea typeface="Calibri" panose="020F0502020204030204" pitchFamily="34" charset="0"/>
            </a:endParaRPr>
          </a:p>
        </p:txBody>
      </p:sp>
      <p:pic>
        <p:nvPicPr>
          <p:cNvPr id="5" name="Picture 4">
            <a:extLst>
              <a:ext uri="{FF2B5EF4-FFF2-40B4-BE49-F238E27FC236}">
                <a16:creationId xmlns:a16="http://schemas.microsoft.com/office/drawing/2014/main" id="{3950C45A-76BD-E992-F91E-D14AB11BA61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224" y="117878"/>
            <a:ext cx="628814" cy="352136"/>
          </a:xfrm>
          <a:prstGeom prst="rect">
            <a:avLst/>
          </a:prstGeom>
        </p:spPr>
      </p:pic>
    </p:spTree>
    <p:extLst>
      <p:ext uri="{BB962C8B-B14F-4D97-AF65-F5344CB8AC3E}">
        <p14:creationId xmlns:p14="http://schemas.microsoft.com/office/powerpoint/2010/main" val="1090727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0FEB10-45AA-E53E-011B-B4C9E4E8ED87}"/>
              </a:ext>
            </a:extLst>
          </p:cNvPr>
          <p:cNvSpPr>
            <a:spLocks noGrp="1"/>
          </p:cNvSpPr>
          <p:nvPr>
            <p:ph type="sldNum" sz="quarter" idx="12"/>
          </p:nvPr>
        </p:nvSpPr>
        <p:spPr>
          <a:xfrm>
            <a:off x="8721982" y="94005"/>
            <a:ext cx="422018" cy="388305"/>
          </a:xfrm>
        </p:spPr>
        <p:txBody>
          <a:bodyPr/>
          <a:lstStyle/>
          <a:p>
            <a:fld id="{C1FF6DA9-008F-8B48-92A6-B652298478BF}" type="slidenum">
              <a:rPr lang="en-US" sz="1200" smtClean="0"/>
              <a:t>14</a:t>
            </a:fld>
            <a:endParaRPr lang="en-US" sz="1200" dirty="0"/>
          </a:p>
        </p:txBody>
      </p:sp>
      <p:graphicFrame>
        <p:nvGraphicFramePr>
          <p:cNvPr id="3" name="Table 2">
            <a:extLst>
              <a:ext uri="{FF2B5EF4-FFF2-40B4-BE49-F238E27FC236}">
                <a16:creationId xmlns:a16="http://schemas.microsoft.com/office/drawing/2014/main" id="{995FAB23-4C74-3C87-72A3-876F48C6C4AE}"/>
              </a:ext>
            </a:extLst>
          </p:cNvPr>
          <p:cNvGraphicFramePr>
            <a:graphicFrameLocks noGrp="1"/>
          </p:cNvGraphicFramePr>
          <p:nvPr>
            <p:extLst>
              <p:ext uri="{D42A27DB-BD31-4B8C-83A1-F6EECF244321}">
                <p14:modId xmlns:p14="http://schemas.microsoft.com/office/powerpoint/2010/main" val="1074186204"/>
              </p:ext>
            </p:extLst>
          </p:nvPr>
        </p:nvGraphicFramePr>
        <p:xfrm>
          <a:off x="803305" y="290558"/>
          <a:ext cx="7785218" cy="6569926"/>
        </p:xfrm>
        <a:graphic>
          <a:graphicData uri="http://schemas.openxmlformats.org/drawingml/2006/table">
            <a:tbl>
              <a:tblPr firstRow="1" firstCol="1" bandRow="1">
                <a:tableStyleId>{5C22544A-7EE6-4342-B048-85BDC9FD1C3A}</a:tableStyleId>
              </a:tblPr>
              <a:tblGrid>
                <a:gridCol w="1872133">
                  <a:extLst>
                    <a:ext uri="{9D8B030D-6E8A-4147-A177-3AD203B41FA5}">
                      <a16:colId xmlns:a16="http://schemas.microsoft.com/office/drawing/2014/main" val="729686074"/>
                    </a:ext>
                  </a:extLst>
                </a:gridCol>
                <a:gridCol w="2787574">
                  <a:extLst>
                    <a:ext uri="{9D8B030D-6E8A-4147-A177-3AD203B41FA5}">
                      <a16:colId xmlns:a16="http://schemas.microsoft.com/office/drawing/2014/main" val="1698511729"/>
                    </a:ext>
                  </a:extLst>
                </a:gridCol>
                <a:gridCol w="3125511">
                  <a:extLst>
                    <a:ext uri="{9D8B030D-6E8A-4147-A177-3AD203B41FA5}">
                      <a16:colId xmlns:a16="http://schemas.microsoft.com/office/drawing/2014/main" val="3061010965"/>
                    </a:ext>
                  </a:extLst>
                </a:gridCol>
              </a:tblGrid>
              <a:tr h="165526">
                <a:tc>
                  <a:txBody>
                    <a:bodyPr/>
                    <a:lstStyle/>
                    <a:p>
                      <a:pPr algn="ctr">
                        <a:lnSpc>
                          <a:spcPct val="115000"/>
                        </a:lnSpc>
                        <a:spcAft>
                          <a:spcPts val="800"/>
                        </a:spcAft>
                        <a:buNone/>
                      </a:pPr>
                      <a:r>
                        <a:rPr lang="en-GB" sz="1600" dirty="0">
                          <a:effectLst/>
                        </a:rPr>
                        <a:t>Model</a:t>
                      </a:r>
                      <a:endParaRPr lang="en-GB" sz="1600"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gn="ctr">
                        <a:lnSpc>
                          <a:spcPct val="115000"/>
                        </a:lnSpc>
                        <a:spcAft>
                          <a:spcPts val="800"/>
                        </a:spcAft>
                        <a:buNone/>
                      </a:pPr>
                      <a:r>
                        <a:rPr lang="en-GB" sz="1600" dirty="0">
                          <a:effectLst/>
                        </a:rPr>
                        <a:t>Description</a:t>
                      </a:r>
                      <a:endParaRPr lang="en-GB" sz="1600"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gn="ctr">
                        <a:lnSpc>
                          <a:spcPct val="115000"/>
                        </a:lnSpc>
                        <a:spcAft>
                          <a:spcPts val="800"/>
                        </a:spcAft>
                        <a:buNone/>
                      </a:pPr>
                      <a:r>
                        <a:rPr lang="en-GB" sz="1600" dirty="0">
                          <a:effectLst/>
                        </a:rPr>
                        <a:t>Crude‑Oil Refining Example</a:t>
                      </a:r>
                      <a:endParaRPr lang="en-GB" sz="1600" dirty="0">
                        <a:effectLst/>
                        <a:latin typeface="Times New Roman" panose="02020603050405020304" pitchFamily="18" charset="0"/>
                        <a:ea typeface="Calibri" panose="020F0502020204030204" pitchFamily="34" charset="0"/>
                      </a:endParaRPr>
                    </a:p>
                  </a:txBody>
                  <a:tcPr marL="6110" marR="6110" marT="6110" marB="6110" anchor="ctr"/>
                </a:tc>
                <a:extLst>
                  <a:ext uri="{0D108BD9-81ED-4DB2-BD59-A6C34878D82A}">
                    <a16:rowId xmlns:a16="http://schemas.microsoft.com/office/drawing/2014/main" val="2213397870"/>
                  </a:ext>
                </a:extLst>
              </a:tr>
              <a:tr h="495093">
                <a:tc>
                  <a:txBody>
                    <a:bodyPr/>
                    <a:lstStyle/>
                    <a:p>
                      <a:pPr algn="ctr">
                        <a:lnSpc>
                          <a:spcPct val="115000"/>
                        </a:lnSpc>
                        <a:spcAft>
                          <a:spcPts val="800"/>
                        </a:spcAft>
                        <a:buNone/>
                      </a:pPr>
                      <a:r>
                        <a:rPr lang="en-GB" sz="1600" dirty="0">
                          <a:effectLst/>
                          <a:hlinkClick r:id="rId2" action="ppaction://hlinkfile"/>
                        </a:rPr>
                        <a:t>Simple Linear Regression</a:t>
                      </a:r>
                      <a:endParaRPr lang="en-GB" sz="1600"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dirty="0">
                          <a:effectLst/>
                        </a:rPr>
                        <a:t>One predictor → one response; assumes a straight‑line relationship.</a:t>
                      </a:r>
                      <a:endParaRPr lang="en-GB" sz="1200" b="1"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a:effectLst/>
                        </a:rPr>
                        <a:t>Predicting crude density from API gravity for quick tank‑farm blending estimates.</a:t>
                      </a:r>
                      <a:endParaRPr lang="en-GB" sz="1200" b="1">
                        <a:effectLst/>
                        <a:latin typeface="Times New Roman" panose="02020603050405020304" pitchFamily="18" charset="0"/>
                        <a:ea typeface="Calibri" panose="020F0502020204030204" pitchFamily="34" charset="0"/>
                      </a:endParaRPr>
                    </a:p>
                  </a:txBody>
                  <a:tcPr marL="6110" marR="6110" marT="6110" marB="6110" anchor="ctr"/>
                </a:tc>
                <a:extLst>
                  <a:ext uri="{0D108BD9-81ED-4DB2-BD59-A6C34878D82A}">
                    <a16:rowId xmlns:a16="http://schemas.microsoft.com/office/drawing/2014/main" val="3037834759"/>
                  </a:ext>
                </a:extLst>
              </a:tr>
              <a:tr h="659838">
                <a:tc>
                  <a:txBody>
                    <a:bodyPr/>
                    <a:lstStyle/>
                    <a:p>
                      <a:pPr algn="ctr">
                        <a:lnSpc>
                          <a:spcPct val="115000"/>
                        </a:lnSpc>
                        <a:spcAft>
                          <a:spcPts val="800"/>
                        </a:spcAft>
                        <a:buNone/>
                      </a:pPr>
                      <a:r>
                        <a:rPr lang="en-GB" sz="1600" dirty="0">
                          <a:effectLst/>
                          <a:hlinkClick r:id="rId3" action="ppaction://hlinkfile"/>
                        </a:rPr>
                        <a:t>Multiple Linear Regression</a:t>
                      </a:r>
                      <a:endParaRPr lang="en-GB" sz="1600"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dirty="0">
                          <a:effectLst/>
                        </a:rPr>
                        <a:t>Several predictors contribute independently to the output.</a:t>
                      </a:r>
                      <a:endParaRPr lang="en-GB" sz="1200" b="1"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a:effectLst/>
                        </a:rPr>
                        <a:t>Estimating distillation column top temperature using reflux ratio, feed temperature, and tray efficiency.</a:t>
                      </a:r>
                      <a:endParaRPr lang="en-GB" sz="1200" b="1">
                        <a:effectLst/>
                        <a:latin typeface="Times New Roman" panose="02020603050405020304" pitchFamily="18" charset="0"/>
                        <a:ea typeface="Calibri" panose="020F0502020204030204" pitchFamily="34" charset="0"/>
                      </a:endParaRPr>
                    </a:p>
                  </a:txBody>
                  <a:tcPr marL="6110" marR="6110" marT="6110" marB="6110" anchor="ctr"/>
                </a:tc>
                <a:extLst>
                  <a:ext uri="{0D108BD9-81ED-4DB2-BD59-A6C34878D82A}">
                    <a16:rowId xmlns:a16="http://schemas.microsoft.com/office/drawing/2014/main" val="3777095818"/>
                  </a:ext>
                </a:extLst>
              </a:tr>
              <a:tr h="495093">
                <a:tc>
                  <a:txBody>
                    <a:bodyPr/>
                    <a:lstStyle/>
                    <a:p>
                      <a:pPr algn="ctr">
                        <a:lnSpc>
                          <a:spcPct val="115000"/>
                        </a:lnSpc>
                        <a:spcAft>
                          <a:spcPts val="800"/>
                        </a:spcAft>
                        <a:buNone/>
                      </a:pPr>
                      <a:r>
                        <a:rPr lang="en-GB" sz="1600" dirty="0">
                          <a:effectLst/>
                          <a:hlinkClick r:id="rId4" action="ppaction://hlinkfile"/>
                        </a:rPr>
                        <a:t>Polynomial Regression</a:t>
                      </a:r>
                      <a:endParaRPr lang="en-GB" sz="1600"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dirty="0">
                          <a:effectLst/>
                        </a:rPr>
                        <a:t>Captures curved relationships using squared or cubic terms.</a:t>
                      </a:r>
                      <a:endParaRPr lang="en-GB" sz="1200" b="1"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a:effectLst/>
                        </a:rPr>
                        <a:t>Modelling viscosity–temperature behaviour of vacuum residue for heater design.</a:t>
                      </a:r>
                      <a:endParaRPr lang="en-GB" sz="1200" b="1">
                        <a:effectLst/>
                        <a:latin typeface="Times New Roman" panose="02020603050405020304" pitchFamily="18" charset="0"/>
                        <a:ea typeface="Calibri" panose="020F0502020204030204" pitchFamily="34" charset="0"/>
                      </a:endParaRPr>
                    </a:p>
                  </a:txBody>
                  <a:tcPr marL="6110" marR="6110" marT="6110" marB="6110" anchor="ctr"/>
                </a:tc>
                <a:extLst>
                  <a:ext uri="{0D108BD9-81ED-4DB2-BD59-A6C34878D82A}">
                    <a16:rowId xmlns:a16="http://schemas.microsoft.com/office/drawing/2014/main" val="2973693362"/>
                  </a:ext>
                </a:extLst>
              </a:tr>
              <a:tr h="824585">
                <a:tc>
                  <a:txBody>
                    <a:bodyPr/>
                    <a:lstStyle/>
                    <a:p>
                      <a:pPr algn="ctr">
                        <a:lnSpc>
                          <a:spcPct val="115000"/>
                        </a:lnSpc>
                        <a:spcAft>
                          <a:spcPts val="800"/>
                        </a:spcAft>
                        <a:buNone/>
                      </a:pPr>
                      <a:r>
                        <a:rPr lang="en-GB" sz="1600" dirty="0">
                          <a:effectLst/>
                          <a:hlinkClick r:id="rId5" action="ppaction://hlinkfile"/>
                        </a:rPr>
                        <a:t>Ridge Regression (L2)</a:t>
                      </a:r>
                      <a:endParaRPr lang="en-GB" sz="1600"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dirty="0">
                          <a:effectLst/>
                        </a:rPr>
                        <a:t>Penalizes large coefficients; stabilizes models with correlated variables.</a:t>
                      </a:r>
                      <a:endParaRPr lang="en-GB" sz="1200" b="1"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a:effectLst/>
                        </a:rPr>
                        <a:t>Predicting sulfur content in diesel using correlated feed properties (crude sulfur, HDS reactor temperature, space velocity).</a:t>
                      </a:r>
                      <a:endParaRPr lang="en-GB" sz="1200" b="1">
                        <a:effectLst/>
                        <a:latin typeface="Times New Roman" panose="02020603050405020304" pitchFamily="18" charset="0"/>
                        <a:ea typeface="Calibri" panose="020F0502020204030204" pitchFamily="34" charset="0"/>
                      </a:endParaRPr>
                    </a:p>
                  </a:txBody>
                  <a:tcPr marL="6110" marR="6110" marT="6110" marB="6110" anchor="ctr"/>
                </a:tc>
                <a:extLst>
                  <a:ext uri="{0D108BD9-81ED-4DB2-BD59-A6C34878D82A}">
                    <a16:rowId xmlns:a16="http://schemas.microsoft.com/office/drawing/2014/main" val="3471017421"/>
                  </a:ext>
                </a:extLst>
              </a:tr>
              <a:tr h="659838">
                <a:tc>
                  <a:txBody>
                    <a:bodyPr/>
                    <a:lstStyle/>
                    <a:p>
                      <a:pPr algn="ctr">
                        <a:lnSpc>
                          <a:spcPct val="115000"/>
                        </a:lnSpc>
                        <a:spcAft>
                          <a:spcPts val="800"/>
                        </a:spcAft>
                        <a:buNone/>
                      </a:pPr>
                      <a:r>
                        <a:rPr lang="en-GB" sz="1600" dirty="0">
                          <a:effectLst/>
                          <a:hlinkClick r:id="rId6" action="ppaction://hlinkfile"/>
                        </a:rPr>
                        <a:t>Lasso Regression (L1)</a:t>
                      </a:r>
                      <a:endParaRPr lang="en-GB" sz="1600"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dirty="0">
                          <a:effectLst/>
                        </a:rPr>
                        <a:t>Shrinks some coefficients to zero → automatic variable selection.</a:t>
                      </a:r>
                      <a:endParaRPr lang="en-GB" sz="1200" b="1"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dirty="0">
                          <a:effectLst/>
                        </a:rPr>
                        <a:t>Identifying key factors affecting coker furnace tube fouling from dozens of operational parameters.</a:t>
                      </a:r>
                      <a:endParaRPr lang="en-GB" sz="1200" b="1" dirty="0">
                        <a:effectLst/>
                        <a:latin typeface="Times New Roman" panose="02020603050405020304" pitchFamily="18" charset="0"/>
                        <a:ea typeface="Calibri" panose="020F0502020204030204" pitchFamily="34" charset="0"/>
                      </a:endParaRPr>
                    </a:p>
                  </a:txBody>
                  <a:tcPr marL="6110" marR="6110" marT="6110" marB="6110" anchor="ctr"/>
                </a:tc>
                <a:extLst>
                  <a:ext uri="{0D108BD9-81ED-4DB2-BD59-A6C34878D82A}">
                    <a16:rowId xmlns:a16="http://schemas.microsoft.com/office/drawing/2014/main" val="95391119"/>
                  </a:ext>
                </a:extLst>
              </a:tr>
              <a:tr h="659838">
                <a:tc>
                  <a:txBody>
                    <a:bodyPr/>
                    <a:lstStyle/>
                    <a:p>
                      <a:pPr algn="ctr">
                        <a:lnSpc>
                          <a:spcPct val="115000"/>
                        </a:lnSpc>
                        <a:spcAft>
                          <a:spcPts val="800"/>
                        </a:spcAft>
                        <a:buNone/>
                      </a:pPr>
                      <a:r>
                        <a:rPr lang="en-GB" sz="1600" dirty="0">
                          <a:effectLst/>
                          <a:hlinkClick r:id="rId7" action="ppaction://hlinkfile"/>
                        </a:rPr>
                        <a:t>Elastic Net Regression</a:t>
                      </a:r>
                      <a:endParaRPr lang="en-GB" sz="1600"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a:effectLst/>
                        </a:rPr>
                        <a:t>Mix of L1 + L2 penalties; ideal for correlated refinery variables.</a:t>
                      </a:r>
                      <a:endParaRPr lang="en-GB" sz="1200" b="1">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dirty="0">
                          <a:effectLst/>
                        </a:rPr>
                        <a:t>Modelling FCC gasoline yield using feed Conradson carbon, riser temperature, catalyst activity, and steam injection.</a:t>
                      </a:r>
                      <a:endParaRPr lang="en-GB" sz="1200" b="1" dirty="0">
                        <a:effectLst/>
                        <a:latin typeface="Times New Roman" panose="02020603050405020304" pitchFamily="18" charset="0"/>
                        <a:ea typeface="Calibri" panose="020F0502020204030204" pitchFamily="34" charset="0"/>
                      </a:endParaRPr>
                    </a:p>
                  </a:txBody>
                  <a:tcPr marL="6110" marR="6110" marT="6110" marB="6110" anchor="ctr"/>
                </a:tc>
                <a:extLst>
                  <a:ext uri="{0D108BD9-81ED-4DB2-BD59-A6C34878D82A}">
                    <a16:rowId xmlns:a16="http://schemas.microsoft.com/office/drawing/2014/main" val="1037997949"/>
                  </a:ext>
                </a:extLst>
              </a:tr>
              <a:tr h="659838">
                <a:tc>
                  <a:txBody>
                    <a:bodyPr/>
                    <a:lstStyle/>
                    <a:p>
                      <a:pPr algn="ctr">
                        <a:lnSpc>
                          <a:spcPct val="115000"/>
                        </a:lnSpc>
                        <a:spcAft>
                          <a:spcPts val="800"/>
                        </a:spcAft>
                        <a:buNone/>
                      </a:pPr>
                      <a:r>
                        <a:rPr lang="en-GB" sz="1600" dirty="0">
                          <a:effectLst/>
                          <a:hlinkClick r:id="rId8" action="ppaction://hlinkfile"/>
                        </a:rPr>
                        <a:t>Bayesian Linear Regression</a:t>
                      </a:r>
                      <a:endParaRPr lang="en-GB" sz="1600"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a:effectLst/>
                        </a:rPr>
                        <a:t>Produces probability distributions for predictions → uncertainty quantification.</a:t>
                      </a:r>
                      <a:endParaRPr lang="en-GB" sz="1200" b="1">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dirty="0">
                          <a:effectLst/>
                        </a:rPr>
                        <a:t>Estimating remaining catalyst activity in hydrotreaters with confidence intervals for shutdown planning.</a:t>
                      </a:r>
                      <a:endParaRPr lang="en-GB" sz="1200" b="1" dirty="0">
                        <a:effectLst/>
                        <a:latin typeface="Times New Roman" panose="02020603050405020304" pitchFamily="18" charset="0"/>
                        <a:ea typeface="Calibri" panose="020F0502020204030204" pitchFamily="34" charset="0"/>
                      </a:endParaRPr>
                    </a:p>
                  </a:txBody>
                  <a:tcPr marL="6110" marR="6110" marT="6110" marB="6110" anchor="ctr"/>
                </a:tc>
                <a:extLst>
                  <a:ext uri="{0D108BD9-81ED-4DB2-BD59-A6C34878D82A}">
                    <a16:rowId xmlns:a16="http://schemas.microsoft.com/office/drawing/2014/main" val="3347896633"/>
                  </a:ext>
                </a:extLst>
              </a:tr>
              <a:tr h="659838">
                <a:tc>
                  <a:txBody>
                    <a:bodyPr/>
                    <a:lstStyle/>
                    <a:p>
                      <a:pPr algn="ctr">
                        <a:lnSpc>
                          <a:spcPct val="115000"/>
                        </a:lnSpc>
                        <a:spcAft>
                          <a:spcPts val="800"/>
                        </a:spcAft>
                        <a:buNone/>
                      </a:pPr>
                      <a:r>
                        <a:rPr lang="en-GB" sz="1600" dirty="0">
                          <a:effectLst/>
                          <a:hlinkClick r:id="rId9" action="ppaction://hlinkfile"/>
                        </a:rPr>
                        <a:t>Principal Component Regression (PCR)</a:t>
                      </a:r>
                      <a:endParaRPr lang="en-GB" sz="1600"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a:effectLst/>
                        </a:rPr>
                        <a:t>Uses PCA to reduce dimensionality before regression.</a:t>
                      </a:r>
                      <a:endParaRPr lang="en-GB" sz="1200" b="1">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dirty="0">
                          <a:effectLst/>
                        </a:rPr>
                        <a:t>Predicting crude assay properties (e.g., TBP curve) from multivariate spectroscopic data.</a:t>
                      </a:r>
                      <a:endParaRPr lang="en-GB" sz="1200" b="1" dirty="0">
                        <a:effectLst/>
                        <a:latin typeface="Times New Roman" panose="02020603050405020304" pitchFamily="18" charset="0"/>
                        <a:ea typeface="Calibri" panose="020F0502020204030204" pitchFamily="34" charset="0"/>
                      </a:endParaRPr>
                    </a:p>
                  </a:txBody>
                  <a:tcPr marL="6110" marR="6110" marT="6110" marB="6110" anchor="ctr"/>
                </a:tc>
                <a:extLst>
                  <a:ext uri="{0D108BD9-81ED-4DB2-BD59-A6C34878D82A}">
                    <a16:rowId xmlns:a16="http://schemas.microsoft.com/office/drawing/2014/main" val="1732458262"/>
                  </a:ext>
                </a:extLst>
              </a:tr>
              <a:tr h="592231">
                <a:tc>
                  <a:txBody>
                    <a:bodyPr/>
                    <a:lstStyle/>
                    <a:p>
                      <a:pPr algn="ctr">
                        <a:lnSpc>
                          <a:spcPct val="115000"/>
                        </a:lnSpc>
                        <a:spcAft>
                          <a:spcPts val="800"/>
                        </a:spcAft>
                        <a:buNone/>
                      </a:pPr>
                      <a:r>
                        <a:rPr lang="en-GB" sz="1600" dirty="0">
                          <a:effectLst/>
                          <a:hlinkClick r:id="rId10" action="ppaction://hlinkfile"/>
                        </a:rPr>
                        <a:t>Partial Least Squares Regression (PLS)</a:t>
                      </a:r>
                      <a:endParaRPr lang="en-GB" sz="1600" dirty="0">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a:effectLst/>
                        </a:rPr>
                        <a:t>Finds latent variables that maximize covariance with the target. Widely used in chemometrics.</a:t>
                      </a:r>
                      <a:endParaRPr lang="en-GB" sz="1200" b="1">
                        <a:effectLst/>
                        <a:latin typeface="Times New Roman" panose="02020603050405020304" pitchFamily="18" charset="0"/>
                        <a:ea typeface="Calibri" panose="020F0502020204030204" pitchFamily="34" charset="0"/>
                      </a:endParaRPr>
                    </a:p>
                  </a:txBody>
                  <a:tcPr marL="6110" marR="6110" marT="6110" marB="6110" anchor="ctr"/>
                </a:tc>
                <a:tc>
                  <a:txBody>
                    <a:bodyPr/>
                    <a:lstStyle/>
                    <a:p>
                      <a:pPr>
                        <a:lnSpc>
                          <a:spcPct val="115000"/>
                        </a:lnSpc>
                        <a:spcAft>
                          <a:spcPts val="800"/>
                        </a:spcAft>
                        <a:buNone/>
                      </a:pPr>
                      <a:r>
                        <a:rPr lang="en-GB" sz="1200" b="1" dirty="0">
                          <a:effectLst/>
                        </a:rPr>
                        <a:t>Building soft sensors for FCC riser outlet composition using NIR/FTIR measurements.</a:t>
                      </a:r>
                      <a:endParaRPr lang="en-GB" sz="1200" b="1" dirty="0">
                        <a:effectLst/>
                        <a:latin typeface="Times New Roman" panose="02020603050405020304" pitchFamily="18" charset="0"/>
                        <a:ea typeface="Calibri" panose="020F0502020204030204" pitchFamily="34" charset="0"/>
                      </a:endParaRPr>
                    </a:p>
                  </a:txBody>
                  <a:tcPr marL="6110" marR="6110" marT="6110" marB="6110" anchor="ctr"/>
                </a:tc>
                <a:extLst>
                  <a:ext uri="{0D108BD9-81ED-4DB2-BD59-A6C34878D82A}">
                    <a16:rowId xmlns:a16="http://schemas.microsoft.com/office/drawing/2014/main" val="1325865746"/>
                  </a:ext>
                </a:extLst>
              </a:tr>
            </a:tbl>
          </a:graphicData>
        </a:graphic>
      </p:graphicFrame>
      <p:sp>
        <p:nvSpPr>
          <p:cNvPr id="5" name="TextBox 4">
            <a:extLst>
              <a:ext uri="{FF2B5EF4-FFF2-40B4-BE49-F238E27FC236}">
                <a16:creationId xmlns:a16="http://schemas.microsoft.com/office/drawing/2014/main" id="{D2A6124D-D248-24CC-047A-4BD8B73B81F9}"/>
              </a:ext>
            </a:extLst>
          </p:cNvPr>
          <p:cNvSpPr txBox="1"/>
          <p:nvPr/>
        </p:nvSpPr>
        <p:spPr>
          <a:xfrm>
            <a:off x="991312" y="-35009"/>
            <a:ext cx="8485974" cy="307777"/>
          </a:xfrm>
          <a:prstGeom prst="rect">
            <a:avLst/>
          </a:prstGeom>
          <a:noFill/>
        </p:spPr>
        <p:txBody>
          <a:bodyPr wrap="square">
            <a:spAutoFit/>
          </a:bodyPr>
          <a:lstStyle/>
          <a:p>
            <a:r>
              <a:rPr lang="en-GB" sz="1400" b="1" dirty="0"/>
              <a:t>AI/ML/ANN‑Enabled Linear Regression Models for Crude‑Oil Refining Applications</a:t>
            </a:r>
          </a:p>
        </p:txBody>
      </p:sp>
      <p:pic>
        <p:nvPicPr>
          <p:cNvPr id="9" name="Picture 8">
            <a:extLst>
              <a:ext uri="{FF2B5EF4-FFF2-40B4-BE49-F238E27FC236}">
                <a16:creationId xmlns:a16="http://schemas.microsoft.com/office/drawing/2014/main" id="{AA65B315-FE82-8E77-9480-1A1657C9201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7530" y="111126"/>
            <a:ext cx="620496" cy="347478"/>
          </a:xfrm>
          <a:prstGeom prst="rect">
            <a:avLst/>
          </a:prstGeom>
        </p:spPr>
      </p:pic>
    </p:spTree>
    <p:extLst>
      <p:ext uri="{BB962C8B-B14F-4D97-AF65-F5344CB8AC3E}">
        <p14:creationId xmlns:p14="http://schemas.microsoft.com/office/powerpoint/2010/main" val="2567933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B0B0E2-68BA-4595-7EEF-F6D64A2F4B15}"/>
              </a:ext>
            </a:extLst>
          </p:cNvPr>
          <p:cNvSpPr>
            <a:spLocks noGrp="1"/>
          </p:cNvSpPr>
          <p:nvPr>
            <p:ph type="sldNum" sz="quarter" idx="12"/>
          </p:nvPr>
        </p:nvSpPr>
        <p:spPr>
          <a:xfrm>
            <a:off x="8515187" y="104775"/>
            <a:ext cx="628813" cy="272848"/>
          </a:xfrm>
        </p:spPr>
        <p:txBody>
          <a:bodyPr/>
          <a:lstStyle/>
          <a:p>
            <a:fld id="{C1FF6DA9-008F-8B48-92A6-B652298478BF}" type="slidenum">
              <a:rPr lang="en-US" sz="1200" smtClean="0"/>
              <a:t>15</a:t>
            </a:fld>
            <a:endParaRPr lang="en-US" sz="1200" dirty="0"/>
          </a:p>
        </p:txBody>
      </p:sp>
      <p:pic>
        <p:nvPicPr>
          <p:cNvPr id="4" name="Picture 3">
            <a:extLst>
              <a:ext uri="{FF2B5EF4-FFF2-40B4-BE49-F238E27FC236}">
                <a16:creationId xmlns:a16="http://schemas.microsoft.com/office/drawing/2014/main" id="{DD7AE5FE-FE83-C4E3-1EB5-4A49A62B1C60}"/>
              </a:ext>
            </a:extLst>
          </p:cNvPr>
          <p:cNvPicPr>
            <a:picLocks noChangeAspect="1"/>
          </p:cNvPicPr>
          <p:nvPr/>
        </p:nvPicPr>
        <p:blipFill>
          <a:blip r:embed="rId3"/>
          <a:stretch>
            <a:fillRect/>
          </a:stretch>
        </p:blipFill>
        <p:spPr>
          <a:xfrm>
            <a:off x="658990" y="590719"/>
            <a:ext cx="8216673" cy="6162506"/>
          </a:xfrm>
          <a:prstGeom prst="rect">
            <a:avLst/>
          </a:prstGeom>
        </p:spPr>
      </p:pic>
      <p:pic>
        <p:nvPicPr>
          <p:cNvPr id="6" name="Picture 5">
            <a:extLst>
              <a:ext uri="{FF2B5EF4-FFF2-40B4-BE49-F238E27FC236}">
                <a16:creationId xmlns:a16="http://schemas.microsoft.com/office/drawing/2014/main" id="{1FE24485-D139-24E9-6DDB-0703CA3DEE3E}"/>
              </a:ext>
            </a:extLst>
          </p:cNvPr>
          <p:cNvPicPr>
            <a:picLocks noChangeAspect="1"/>
          </p:cNvPicPr>
          <p:nvPr/>
        </p:nvPicPr>
        <p:blipFill>
          <a:blip r:embed="rId4"/>
          <a:stretch>
            <a:fillRect/>
          </a:stretch>
        </p:blipFill>
        <p:spPr>
          <a:xfrm>
            <a:off x="14036" y="3827"/>
            <a:ext cx="719390" cy="402371"/>
          </a:xfrm>
          <a:prstGeom prst="rect">
            <a:avLst/>
          </a:prstGeom>
        </p:spPr>
      </p:pic>
      <p:sp>
        <p:nvSpPr>
          <p:cNvPr id="8" name="TextBox 7">
            <a:extLst>
              <a:ext uri="{FF2B5EF4-FFF2-40B4-BE49-F238E27FC236}">
                <a16:creationId xmlns:a16="http://schemas.microsoft.com/office/drawing/2014/main" id="{71CBD797-9CF8-0779-17C0-47526C9BEF77}"/>
              </a:ext>
            </a:extLst>
          </p:cNvPr>
          <p:cNvSpPr txBox="1"/>
          <p:nvPr/>
        </p:nvSpPr>
        <p:spPr>
          <a:xfrm>
            <a:off x="876300" y="-158911"/>
            <a:ext cx="7791449" cy="800219"/>
          </a:xfrm>
          <a:prstGeom prst="rect">
            <a:avLst/>
          </a:prstGeom>
          <a:noFill/>
        </p:spPr>
        <p:txBody>
          <a:bodyPr wrap="square">
            <a:spAutoFit/>
          </a:bodyPr>
          <a:lstStyle/>
          <a:p>
            <a:r>
              <a:rPr lang="en-GB" b="1" dirty="0"/>
              <a:t>Crude Distillation Unit (CDU) Process and </a:t>
            </a:r>
            <a:r>
              <a:rPr lang="en-GB" sz="1400" b="1" dirty="0"/>
              <a:t>Instrumentation Diagram (P&amp;ID) Integrated with AI, Machine Learning, and Artificial Neural Networks for Intelligent Monitoring, Control, and Optimization</a:t>
            </a:r>
          </a:p>
        </p:txBody>
      </p:sp>
      <p:sp>
        <p:nvSpPr>
          <p:cNvPr id="5" name="TextBox 4">
            <a:extLst>
              <a:ext uri="{FF2B5EF4-FFF2-40B4-BE49-F238E27FC236}">
                <a16:creationId xmlns:a16="http://schemas.microsoft.com/office/drawing/2014/main" id="{2B466106-40AB-3D0A-6B9D-9440EB223A38}"/>
              </a:ext>
            </a:extLst>
          </p:cNvPr>
          <p:cNvSpPr txBox="1"/>
          <p:nvPr/>
        </p:nvSpPr>
        <p:spPr>
          <a:xfrm>
            <a:off x="733426" y="2527715"/>
            <a:ext cx="3851148" cy="116955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black"/>
                </a:solidFill>
                <a:effectLst/>
                <a:uLnTx/>
                <a:uFillTx/>
                <a:latin typeface="Century Gothic" panose="020B0502020202020204"/>
                <a:ea typeface="+mn-ea"/>
                <a:cs typeface="+mn-cs"/>
              </a:rPr>
              <a:t>AI/ML models – identify abnormal operating conditions, ANNs models can predict equipment performance, detect faults, provide early warning of potential process upsets</a:t>
            </a: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a:t>
            </a:r>
          </a:p>
        </p:txBody>
      </p:sp>
    </p:spTree>
    <p:extLst>
      <p:ext uri="{BB962C8B-B14F-4D97-AF65-F5344CB8AC3E}">
        <p14:creationId xmlns:p14="http://schemas.microsoft.com/office/powerpoint/2010/main" val="570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39DE88-4620-4E3E-6211-C6466C0E6A30}"/>
              </a:ext>
            </a:extLst>
          </p:cNvPr>
          <p:cNvSpPr txBox="1"/>
          <p:nvPr/>
        </p:nvSpPr>
        <p:spPr>
          <a:xfrm>
            <a:off x="199176" y="5404112"/>
            <a:ext cx="8709434" cy="1200329"/>
          </a:xfrm>
          <a:prstGeom prst="rect">
            <a:avLst/>
          </a:prstGeom>
          <a:noFill/>
        </p:spPr>
        <p:txBody>
          <a:bodyPr wrap="square">
            <a:spAutoFit/>
          </a:bodyPr>
          <a:lstStyle/>
          <a:p>
            <a:r>
              <a:rPr lang="en-GB" b="1" dirty="0"/>
              <a:t>Figure 2. The Cerebrum (The Largest Part of the Brain) The Cerebrum occupies the upper and front portions of the brain and accounts for approximately 85% of the brain's mass. The </a:t>
            </a:r>
            <a:r>
              <a:rPr lang="en-GB" b="1" u="sng" dirty="0"/>
              <a:t>Corpus Callosum </a:t>
            </a:r>
            <a:r>
              <a:rPr lang="en-GB" b="1" dirty="0"/>
              <a:t>connects the two hemispheres, which enables them to communicate with one another without any difficulty.</a:t>
            </a:r>
          </a:p>
        </p:txBody>
      </p:sp>
      <p:pic>
        <p:nvPicPr>
          <p:cNvPr id="2" name="Picture 1" descr="logo.jpg">
            <a:extLst>
              <a:ext uri="{FF2B5EF4-FFF2-40B4-BE49-F238E27FC236}">
                <a16:creationId xmlns:a16="http://schemas.microsoft.com/office/drawing/2014/main" id="{78C9D18D-1927-75FE-96BC-621C61DEF8A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2520"/>
            <a:ext cx="760576" cy="426768"/>
          </a:xfrm>
          <a:prstGeom prst="rect">
            <a:avLst/>
          </a:prstGeom>
        </p:spPr>
      </p:pic>
      <p:pic>
        <p:nvPicPr>
          <p:cNvPr id="6" name="Picture 5">
            <a:extLst>
              <a:ext uri="{FF2B5EF4-FFF2-40B4-BE49-F238E27FC236}">
                <a16:creationId xmlns:a16="http://schemas.microsoft.com/office/drawing/2014/main" id="{4E4F5779-8FB6-56A7-721B-B26736FCA46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7097" y="688063"/>
            <a:ext cx="7666826" cy="4412503"/>
          </a:xfrm>
          <a:prstGeom prst="rect">
            <a:avLst/>
          </a:prstGeom>
        </p:spPr>
      </p:pic>
      <p:sp>
        <p:nvSpPr>
          <p:cNvPr id="7" name="TextBox 6">
            <a:extLst>
              <a:ext uri="{FF2B5EF4-FFF2-40B4-BE49-F238E27FC236}">
                <a16:creationId xmlns:a16="http://schemas.microsoft.com/office/drawing/2014/main" id="{B4F631D4-9BB5-B6E7-45FB-9075B050C1D7}"/>
              </a:ext>
            </a:extLst>
          </p:cNvPr>
          <p:cNvSpPr txBox="1"/>
          <p:nvPr/>
        </p:nvSpPr>
        <p:spPr>
          <a:xfrm>
            <a:off x="1806498" y="57617"/>
            <a:ext cx="5252224" cy="523220"/>
          </a:xfrm>
          <a:prstGeom prst="rect">
            <a:avLst/>
          </a:prstGeom>
          <a:noFill/>
        </p:spPr>
        <p:txBody>
          <a:bodyPr wrap="square" rtlCol="0">
            <a:spAutoFit/>
          </a:bodyPr>
          <a:lstStyle/>
          <a:p>
            <a:pPr algn="ctr"/>
            <a:r>
              <a:rPr lang="en-GB" sz="2800" b="1" dirty="0"/>
              <a:t>Human Brain</a:t>
            </a:r>
          </a:p>
        </p:txBody>
      </p:sp>
      <p:sp>
        <p:nvSpPr>
          <p:cNvPr id="4" name="Slide Number Placeholder 3">
            <a:extLst>
              <a:ext uri="{FF2B5EF4-FFF2-40B4-BE49-F238E27FC236}">
                <a16:creationId xmlns:a16="http://schemas.microsoft.com/office/drawing/2014/main" id="{724668B3-50B5-3D74-6778-07CADF3ED29A}"/>
              </a:ext>
            </a:extLst>
          </p:cNvPr>
          <p:cNvSpPr>
            <a:spLocks noGrp="1"/>
          </p:cNvSpPr>
          <p:nvPr>
            <p:ph type="sldNum" sz="quarter" idx="12"/>
          </p:nvPr>
        </p:nvSpPr>
        <p:spPr>
          <a:xfrm>
            <a:off x="8478972" y="131342"/>
            <a:ext cx="628813" cy="272574"/>
          </a:xfrm>
        </p:spPr>
        <p:txBody>
          <a:bodyPr/>
          <a:lstStyle/>
          <a:p>
            <a:fld id="{C1FF6DA9-008F-8B48-92A6-B652298478BF}" type="slidenum">
              <a:rPr lang="en-US" sz="1200" smtClean="0"/>
              <a:t>16</a:t>
            </a:fld>
            <a:endParaRPr lang="en-US" sz="1200" dirty="0"/>
          </a:p>
        </p:txBody>
      </p:sp>
    </p:spTree>
    <p:extLst>
      <p:ext uri="{BB962C8B-B14F-4D97-AF65-F5344CB8AC3E}">
        <p14:creationId xmlns:p14="http://schemas.microsoft.com/office/powerpoint/2010/main" val="1467622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882FBE-1472-312D-9B1C-F5C0C678E993}"/>
              </a:ext>
            </a:extLst>
          </p:cNvPr>
          <p:cNvSpPr>
            <a:spLocks noGrp="1"/>
          </p:cNvSpPr>
          <p:nvPr>
            <p:ph type="sldNum" sz="quarter" idx="12"/>
          </p:nvPr>
        </p:nvSpPr>
        <p:spPr>
          <a:xfrm>
            <a:off x="8420018" y="135499"/>
            <a:ext cx="628813" cy="320473"/>
          </a:xfrm>
        </p:spPr>
        <p:txBody>
          <a:bodyPr/>
          <a:lstStyle/>
          <a:p>
            <a:fld id="{C1FF6DA9-008F-8B48-92A6-B652298478BF}" type="slidenum">
              <a:rPr lang="en-US" sz="1200" smtClean="0"/>
              <a:t>17</a:t>
            </a:fld>
            <a:endParaRPr lang="en-US" sz="1200" dirty="0"/>
          </a:p>
        </p:txBody>
      </p:sp>
      <p:pic>
        <p:nvPicPr>
          <p:cNvPr id="6" name="Picture 5">
            <a:extLst>
              <a:ext uri="{FF2B5EF4-FFF2-40B4-BE49-F238E27FC236}">
                <a16:creationId xmlns:a16="http://schemas.microsoft.com/office/drawing/2014/main" id="{774159ED-A4B1-E109-8CF9-2A9E6365A16D}"/>
              </a:ext>
            </a:extLst>
          </p:cNvPr>
          <p:cNvPicPr>
            <a:picLocks noChangeAspect="1"/>
          </p:cNvPicPr>
          <p:nvPr/>
        </p:nvPicPr>
        <p:blipFill>
          <a:blip r:embed="rId3"/>
          <a:stretch>
            <a:fillRect/>
          </a:stretch>
        </p:blipFill>
        <p:spPr>
          <a:xfrm>
            <a:off x="0" y="682605"/>
            <a:ext cx="9144000" cy="5146234"/>
          </a:xfrm>
          <a:prstGeom prst="rect">
            <a:avLst/>
          </a:prstGeom>
        </p:spPr>
      </p:pic>
      <p:pic>
        <p:nvPicPr>
          <p:cNvPr id="8" name="Picture 7" descr="logo.jpg">
            <a:extLst>
              <a:ext uri="{FF2B5EF4-FFF2-40B4-BE49-F238E27FC236}">
                <a16:creationId xmlns:a16="http://schemas.microsoft.com/office/drawing/2014/main" id="{AB539CDA-86CD-A23E-5CE5-E1B0E32FA02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42520"/>
            <a:ext cx="731520" cy="410465"/>
          </a:xfrm>
          <a:prstGeom prst="rect">
            <a:avLst/>
          </a:prstGeom>
        </p:spPr>
      </p:pic>
      <p:sp>
        <p:nvSpPr>
          <p:cNvPr id="4" name="TextBox 3">
            <a:extLst>
              <a:ext uri="{FF2B5EF4-FFF2-40B4-BE49-F238E27FC236}">
                <a16:creationId xmlns:a16="http://schemas.microsoft.com/office/drawing/2014/main" id="{0C6FF326-AEA9-5B95-A9FB-B2F11842ADBC}"/>
              </a:ext>
            </a:extLst>
          </p:cNvPr>
          <p:cNvSpPr txBox="1"/>
          <p:nvPr/>
        </p:nvSpPr>
        <p:spPr>
          <a:xfrm>
            <a:off x="142875" y="5900261"/>
            <a:ext cx="8820150" cy="923330"/>
          </a:xfrm>
          <a:prstGeom prst="rect">
            <a:avLst/>
          </a:prstGeom>
          <a:noFill/>
        </p:spPr>
        <p:txBody>
          <a:bodyPr wrap="square">
            <a:spAutoFit/>
          </a:bodyPr>
          <a:lstStyle/>
          <a:p>
            <a:r>
              <a:rPr lang="en-GB" b="1" dirty="0"/>
              <a:t>The cerebrum acts like the brain’s intelligent control centre: it receives information, analyzes it, develops plans, makes decisions, and directs appropriate actions</a:t>
            </a:r>
          </a:p>
        </p:txBody>
      </p:sp>
    </p:spTree>
    <p:extLst>
      <p:ext uri="{BB962C8B-B14F-4D97-AF65-F5344CB8AC3E}">
        <p14:creationId xmlns:p14="http://schemas.microsoft.com/office/powerpoint/2010/main" val="2087998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04FE4EE-0B4A-E138-E805-E5280C1CBAC1}"/>
              </a:ext>
            </a:extLst>
          </p:cNvPr>
          <p:cNvSpPr txBox="1"/>
          <p:nvPr/>
        </p:nvSpPr>
        <p:spPr>
          <a:xfrm>
            <a:off x="172016" y="5396717"/>
            <a:ext cx="8872396" cy="1200329"/>
          </a:xfrm>
          <a:prstGeom prst="rect">
            <a:avLst/>
          </a:prstGeom>
          <a:noFill/>
        </p:spPr>
        <p:txBody>
          <a:bodyPr wrap="square">
            <a:spAutoFit/>
          </a:bodyPr>
          <a:lstStyle/>
          <a:p>
            <a:r>
              <a:rPr lang="en-GB" b="1" dirty="0"/>
              <a:t>Figure 3. The Cerebellum is located at the lower rear portion of the brain, beneath the cerebrum. Although much smaller than the cerebrum, </a:t>
            </a:r>
            <a:r>
              <a:rPr lang="en-GB" b="1" u="sng" dirty="0"/>
              <a:t>it contains more than half </a:t>
            </a:r>
            <a:r>
              <a:rPr lang="en-GB" b="1" dirty="0"/>
              <a:t>of the brain's neurons.  It is responsible for coordinating </a:t>
            </a:r>
            <a:r>
              <a:rPr lang="en-GB" b="1" u="sng" dirty="0"/>
              <a:t>movement and balance</a:t>
            </a:r>
            <a:r>
              <a:rPr lang="en-GB" b="1" dirty="0"/>
              <a:t>, and ensures that activities are smooth and accurate</a:t>
            </a:r>
            <a:r>
              <a:rPr lang="en-GB" dirty="0"/>
              <a:t>.</a:t>
            </a:r>
          </a:p>
        </p:txBody>
      </p:sp>
      <p:pic>
        <p:nvPicPr>
          <p:cNvPr id="2" name="Picture 1" descr="logo.jpg">
            <a:extLst>
              <a:ext uri="{FF2B5EF4-FFF2-40B4-BE49-F238E27FC236}">
                <a16:creationId xmlns:a16="http://schemas.microsoft.com/office/drawing/2014/main" id="{1DB5B67D-B253-335D-A7A2-D3D5459EE18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2520"/>
            <a:ext cx="628814" cy="352835"/>
          </a:xfrm>
          <a:prstGeom prst="rect">
            <a:avLst/>
          </a:prstGeom>
        </p:spPr>
      </p:pic>
      <p:pic>
        <p:nvPicPr>
          <p:cNvPr id="4" name="Picture 3">
            <a:extLst>
              <a:ext uri="{FF2B5EF4-FFF2-40B4-BE49-F238E27FC236}">
                <a16:creationId xmlns:a16="http://schemas.microsoft.com/office/drawing/2014/main" id="{3A479B5F-C572-3577-0F35-1D42106A3951}"/>
              </a:ext>
            </a:extLst>
          </p:cNvPr>
          <p:cNvPicPr>
            <a:picLocks noChangeAspect="1"/>
          </p:cNvPicPr>
          <p:nvPr/>
        </p:nvPicPr>
        <p:blipFill>
          <a:blip r:embed="rId3"/>
          <a:stretch>
            <a:fillRect/>
          </a:stretch>
        </p:blipFill>
        <p:spPr>
          <a:xfrm>
            <a:off x="1193180" y="334537"/>
            <a:ext cx="7697861" cy="5062180"/>
          </a:xfrm>
          <a:prstGeom prst="rect">
            <a:avLst/>
          </a:prstGeom>
        </p:spPr>
      </p:pic>
      <p:sp>
        <p:nvSpPr>
          <p:cNvPr id="5" name="Slide Number Placeholder 4">
            <a:extLst>
              <a:ext uri="{FF2B5EF4-FFF2-40B4-BE49-F238E27FC236}">
                <a16:creationId xmlns:a16="http://schemas.microsoft.com/office/drawing/2014/main" id="{33AF63FC-983B-7F87-6A5A-97F975D61892}"/>
              </a:ext>
            </a:extLst>
          </p:cNvPr>
          <p:cNvSpPr>
            <a:spLocks noGrp="1"/>
          </p:cNvSpPr>
          <p:nvPr>
            <p:ph type="sldNum" sz="quarter" idx="12"/>
          </p:nvPr>
        </p:nvSpPr>
        <p:spPr>
          <a:xfrm>
            <a:off x="8515187" y="42520"/>
            <a:ext cx="628813" cy="293878"/>
          </a:xfrm>
        </p:spPr>
        <p:txBody>
          <a:bodyPr/>
          <a:lstStyle/>
          <a:p>
            <a:fld id="{C1FF6DA9-008F-8B48-92A6-B652298478BF}" type="slidenum">
              <a:rPr lang="en-US" sz="1200" smtClean="0"/>
              <a:t>18</a:t>
            </a:fld>
            <a:endParaRPr lang="en-US" sz="1200" dirty="0"/>
          </a:p>
        </p:txBody>
      </p:sp>
    </p:spTree>
    <p:extLst>
      <p:ext uri="{BB962C8B-B14F-4D97-AF65-F5344CB8AC3E}">
        <p14:creationId xmlns:p14="http://schemas.microsoft.com/office/powerpoint/2010/main" val="790400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EBCA3D-CF3C-A44A-D880-0B18B97D2133}"/>
              </a:ext>
            </a:extLst>
          </p:cNvPr>
          <p:cNvSpPr>
            <a:spLocks noGrp="1"/>
          </p:cNvSpPr>
          <p:nvPr>
            <p:ph type="sldNum" sz="quarter" idx="12"/>
          </p:nvPr>
        </p:nvSpPr>
        <p:spPr>
          <a:xfrm>
            <a:off x="8515187" y="121212"/>
            <a:ext cx="628813" cy="349048"/>
          </a:xfrm>
        </p:spPr>
        <p:txBody>
          <a:bodyPr/>
          <a:lstStyle/>
          <a:p>
            <a:fld id="{C1FF6DA9-008F-8B48-92A6-B652298478BF}" type="slidenum">
              <a:rPr lang="en-US" sz="1200" smtClean="0"/>
              <a:t>19</a:t>
            </a:fld>
            <a:endParaRPr lang="en-US" sz="1200" dirty="0"/>
          </a:p>
        </p:txBody>
      </p:sp>
      <p:pic>
        <p:nvPicPr>
          <p:cNvPr id="4" name="Picture 3">
            <a:extLst>
              <a:ext uri="{FF2B5EF4-FFF2-40B4-BE49-F238E27FC236}">
                <a16:creationId xmlns:a16="http://schemas.microsoft.com/office/drawing/2014/main" id="{8082532F-39A5-EFAE-7704-16ABE1DD1D12}"/>
              </a:ext>
            </a:extLst>
          </p:cNvPr>
          <p:cNvPicPr>
            <a:picLocks noChangeAspect="1"/>
          </p:cNvPicPr>
          <p:nvPr/>
        </p:nvPicPr>
        <p:blipFill>
          <a:blip r:embed="rId3"/>
          <a:stretch>
            <a:fillRect/>
          </a:stretch>
        </p:blipFill>
        <p:spPr>
          <a:xfrm>
            <a:off x="0" y="470260"/>
            <a:ext cx="9144000" cy="5146234"/>
          </a:xfrm>
          <a:prstGeom prst="rect">
            <a:avLst/>
          </a:prstGeom>
        </p:spPr>
      </p:pic>
      <p:pic>
        <p:nvPicPr>
          <p:cNvPr id="6" name="Picture 5" descr="logo.jpg">
            <a:extLst>
              <a:ext uri="{FF2B5EF4-FFF2-40B4-BE49-F238E27FC236}">
                <a16:creationId xmlns:a16="http://schemas.microsoft.com/office/drawing/2014/main" id="{3AA8038B-223B-4DA5-7D92-B7F58950D24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42520"/>
            <a:ext cx="628814" cy="352835"/>
          </a:xfrm>
          <a:prstGeom prst="rect">
            <a:avLst/>
          </a:prstGeom>
        </p:spPr>
      </p:pic>
      <p:sp>
        <p:nvSpPr>
          <p:cNvPr id="5" name="TextBox 4">
            <a:extLst>
              <a:ext uri="{FF2B5EF4-FFF2-40B4-BE49-F238E27FC236}">
                <a16:creationId xmlns:a16="http://schemas.microsoft.com/office/drawing/2014/main" id="{26D81007-6BC5-98FB-CA1B-8AE6AC422D48}"/>
              </a:ext>
            </a:extLst>
          </p:cNvPr>
          <p:cNvSpPr txBox="1"/>
          <p:nvPr/>
        </p:nvSpPr>
        <p:spPr>
          <a:xfrm>
            <a:off x="0" y="5787575"/>
            <a:ext cx="9267825" cy="1200329"/>
          </a:xfrm>
          <a:prstGeom prst="rect">
            <a:avLst/>
          </a:prstGeom>
          <a:noFill/>
        </p:spPr>
        <p:txBody>
          <a:bodyPr wrap="square">
            <a:spAutoFit/>
          </a:bodyPr>
          <a:lstStyle/>
          <a:p>
            <a:r>
              <a:rPr lang="en-GB" b="1" dirty="0"/>
              <a:t>The cerebellum acts like the brain’s fine-tuning and feedback controller, maintaining stability, coordinating actions, learning from experience, and ensuring precise timing and execution</a:t>
            </a:r>
            <a:r>
              <a:rPr lang="en-GB" dirty="0"/>
              <a:t>.</a:t>
            </a:r>
          </a:p>
          <a:p>
            <a:endParaRPr lang="en-GB" dirty="0"/>
          </a:p>
        </p:txBody>
      </p:sp>
    </p:spTree>
    <p:extLst>
      <p:ext uri="{BB962C8B-B14F-4D97-AF65-F5344CB8AC3E}">
        <p14:creationId xmlns:p14="http://schemas.microsoft.com/office/powerpoint/2010/main" val="3323569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B74E47D-114F-D32A-B102-E06C6C847126}"/>
              </a:ext>
            </a:extLst>
          </p:cNvPr>
          <p:cNvSpPr>
            <a:spLocks noGrp="1"/>
          </p:cNvSpPr>
          <p:nvPr>
            <p:ph type="sldNum" sz="quarter" idx="12"/>
          </p:nvPr>
        </p:nvSpPr>
        <p:spPr>
          <a:xfrm>
            <a:off x="8753475" y="0"/>
            <a:ext cx="390525" cy="329998"/>
          </a:xfrm>
        </p:spPr>
        <p:txBody>
          <a:bodyPr/>
          <a:lstStyle/>
          <a:p>
            <a:r>
              <a:rPr lang="en-US" sz="1200" dirty="0"/>
              <a:t>21</a:t>
            </a:r>
          </a:p>
        </p:txBody>
      </p:sp>
      <p:pic>
        <p:nvPicPr>
          <p:cNvPr id="4" name="Picture 3">
            <a:extLst>
              <a:ext uri="{FF2B5EF4-FFF2-40B4-BE49-F238E27FC236}">
                <a16:creationId xmlns:a16="http://schemas.microsoft.com/office/drawing/2014/main" id="{7EAAE840-D5D1-2E2E-C437-7E860E956913}"/>
              </a:ext>
            </a:extLst>
          </p:cNvPr>
          <p:cNvPicPr>
            <a:picLocks noChangeAspect="1"/>
          </p:cNvPicPr>
          <p:nvPr/>
        </p:nvPicPr>
        <p:blipFill>
          <a:blip r:embed="rId3"/>
          <a:stretch>
            <a:fillRect/>
          </a:stretch>
        </p:blipFill>
        <p:spPr>
          <a:xfrm>
            <a:off x="412325" y="605216"/>
            <a:ext cx="7481150" cy="4982755"/>
          </a:xfrm>
          <a:prstGeom prst="rect">
            <a:avLst/>
          </a:prstGeom>
        </p:spPr>
      </p:pic>
      <p:sp>
        <p:nvSpPr>
          <p:cNvPr id="6" name="TextBox 5">
            <a:extLst>
              <a:ext uri="{FF2B5EF4-FFF2-40B4-BE49-F238E27FC236}">
                <a16:creationId xmlns:a16="http://schemas.microsoft.com/office/drawing/2014/main" id="{9484F744-F288-7E5A-B740-DC1B3AB439B7}"/>
              </a:ext>
            </a:extLst>
          </p:cNvPr>
          <p:cNvSpPr txBox="1"/>
          <p:nvPr/>
        </p:nvSpPr>
        <p:spPr>
          <a:xfrm>
            <a:off x="819069" y="81996"/>
            <a:ext cx="8010524" cy="523220"/>
          </a:xfrm>
          <a:prstGeom prst="rect">
            <a:avLst/>
          </a:prstGeom>
          <a:noFill/>
        </p:spPr>
        <p:txBody>
          <a:bodyPr wrap="square">
            <a:spAutoFit/>
          </a:bodyPr>
          <a:lstStyle/>
          <a:p>
            <a:r>
              <a:rPr lang="en-GB" sz="1400" b="1" dirty="0"/>
              <a:t>From Biological Neurons to Artificial Neural Networks: Structure, Signal Flow, and Functional Correspondence</a:t>
            </a:r>
          </a:p>
        </p:txBody>
      </p:sp>
      <p:pic>
        <p:nvPicPr>
          <p:cNvPr id="8" name="Picture 7" descr="logo.jpg">
            <a:extLst>
              <a:ext uri="{FF2B5EF4-FFF2-40B4-BE49-F238E27FC236}">
                <a16:creationId xmlns:a16="http://schemas.microsoft.com/office/drawing/2014/main" id="{79807EE1-F26F-06C8-FE22-8323B106FA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2520"/>
            <a:ext cx="543689" cy="305070"/>
          </a:xfrm>
          <a:prstGeom prst="rect">
            <a:avLst/>
          </a:prstGeom>
        </p:spPr>
      </p:pic>
      <p:sp>
        <p:nvSpPr>
          <p:cNvPr id="5" name="TextBox 4">
            <a:extLst>
              <a:ext uri="{FF2B5EF4-FFF2-40B4-BE49-F238E27FC236}">
                <a16:creationId xmlns:a16="http://schemas.microsoft.com/office/drawing/2014/main" id="{20EAB7CB-1471-54A9-C697-CD5BD10462A7}"/>
              </a:ext>
            </a:extLst>
          </p:cNvPr>
          <p:cNvSpPr txBox="1"/>
          <p:nvPr/>
        </p:nvSpPr>
        <p:spPr>
          <a:xfrm>
            <a:off x="142876" y="5587971"/>
            <a:ext cx="8905874" cy="1200329"/>
          </a:xfrm>
          <a:prstGeom prst="rect">
            <a:avLst/>
          </a:prstGeom>
          <a:noFill/>
        </p:spPr>
        <p:txBody>
          <a:bodyPr wrap="square">
            <a:spAutoFit/>
          </a:bodyPr>
          <a:lstStyle/>
          <a:p>
            <a:r>
              <a:rPr lang="en-GB" b="1" dirty="0"/>
              <a:t>The image illustrates the functional correspondence between a biological neuron and an artificial neural network (ANN). It emphasizes that both systems follow the same basic sequence:</a:t>
            </a:r>
          </a:p>
          <a:p>
            <a:r>
              <a:rPr lang="en-GB" b="1" dirty="0"/>
              <a:t>Receive → Process → Transmit → Communicate</a:t>
            </a:r>
          </a:p>
        </p:txBody>
      </p:sp>
    </p:spTree>
    <p:extLst>
      <p:ext uri="{BB962C8B-B14F-4D97-AF65-F5344CB8AC3E}">
        <p14:creationId xmlns:p14="http://schemas.microsoft.com/office/powerpoint/2010/main" val="3895406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6523E-2C95-5324-DD45-25EFDF9D3BCF}"/>
              </a:ext>
            </a:extLst>
          </p:cNvPr>
          <p:cNvSpPr>
            <a:spLocks noGrp="1"/>
          </p:cNvSpPr>
          <p:nvPr>
            <p:ph type="ctrTitle"/>
          </p:nvPr>
        </p:nvSpPr>
        <p:spPr>
          <a:xfrm>
            <a:off x="1109070" y="-76200"/>
            <a:ext cx="7677418" cy="1460811"/>
          </a:xfrm>
        </p:spPr>
        <p:txBody>
          <a:bodyPr>
            <a:noAutofit/>
          </a:bodyPr>
          <a:lstStyle/>
          <a:p>
            <a:pPr>
              <a:lnSpc>
                <a:spcPct val="115000"/>
              </a:lnSpc>
              <a:spcAft>
                <a:spcPts val="800"/>
              </a:spcAft>
            </a:pPr>
            <a:r>
              <a:rPr lang="en-GB" sz="2400" b="1" dirty="0">
                <a:effectLst/>
                <a:latin typeface="Times New Roman" panose="02020603050405020304" pitchFamily="18" charset="0"/>
                <a:ea typeface="Calibri" panose="020F0502020204030204" pitchFamily="34" charset="0"/>
              </a:rPr>
              <a:t>For chemical and process engineers, cognitive functions are fundamental in areas such as:</a:t>
            </a:r>
            <a:br>
              <a:rPr lang="en-GB" sz="2400" b="1" dirty="0">
                <a:effectLst/>
                <a:latin typeface="Times New Roman" panose="02020603050405020304" pitchFamily="18" charset="0"/>
                <a:ea typeface="Calibri" panose="020F0502020204030204" pitchFamily="34" charset="0"/>
              </a:rPr>
            </a:br>
            <a:endParaRPr lang="en-GB" sz="2400" b="1" dirty="0"/>
          </a:p>
        </p:txBody>
      </p:sp>
      <p:sp>
        <p:nvSpPr>
          <p:cNvPr id="3" name="Subtitle 2">
            <a:extLst>
              <a:ext uri="{FF2B5EF4-FFF2-40B4-BE49-F238E27FC236}">
                <a16:creationId xmlns:a16="http://schemas.microsoft.com/office/drawing/2014/main" id="{E7BE680B-9911-9BF3-E1FE-80FAFD53A745}"/>
              </a:ext>
            </a:extLst>
          </p:cNvPr>
          <p:cNvSpPr>
            <a:spLocks noGrp="1"/>
          </p:cNvSpPr>
          <p:nvPr>
            <p:ph type="subTitle" idx="1"/>
          </p:nvPr>
        </p:nvSpPr>
        <p:spPr>
          <a:xfrm>
            <a:off x="378824" y="1207903"/>
            <a:ext cx="5523742" cy="4442193"/>
          </a:xfrm>
        </p:spPr>
        <p:txBody>
          <a:bodyPr>
            <a:normAutofit fontScale="25000" lnSpcReduction="20000"/>
          </a:bodyPr>
          <a:lstStyle/>
          <a:p>
            <a:pPr marL="457200" indent="-457200" algn="l">
              <a:buFont typeface="Arial" panose="020B0604020202020204" pitchFamily="34" charset="0"/>
              <a:buChar char="•"/>
            </a:pPr>
            <a:r>
              <a:rPr lang="en-GB" sz="7000" b="1" dirty="0">
                <a:solidFill>
                  <a:schemeClr val="tx1"/>
                </a:solidFill>
              </a:rPr>
              <a:t>Process design</a:t>
            </a:r>
          </a:p>
          <a:p>
            <a:pPr marL="457200" indent="-457200" algn="l">
              <a:buFont typeface="Arial" panose="020B0604020202020204" pitchFamily="34" charset="0"/>
              <a:buChar char="•"/>
            </a:pPr>
            <a:endParaRPr lang="en-GB" sz="7000" b="1" dirty="0">
              <a:solidFill>
                <a:schemeClr val="tx1"/>
              </a:solidFill>
            </a:endParaRPr>
          </a:p>
          <a:p>
            <a:pPr marL="457200" indent="-457200" algn="l">
              <a:buFont typeface="Arial" panose="020B0604020202020204" pitchFamily="34" charset="0"/>
              <a:buChar char="•"/>
            </a:pPr>
            <a:r>
              <a:rPr lang="en-GB" sz="7000" b="1" dirty="0">
                <a:solidFill>
                  <a:schemeClr val="tx1"/>
                </a:solidFill>
              </a:rPr>
              <a:t>Plant operation</a:t>
            </a:r>
          </a:p>
          <a:p>
            <a:pPr marL="457200" indent="-457200" algn="l">
              <a:buFont typeface="Arial" panose="020B0604020202020204" pitchFamily="34" charset="0"/>
              <a:buChar char="•"/>
            </a:pPr>
            <a:endParaRPr lang="en-GB" sz="7000" b="1" dirty="0">
              <a:solidFill>
                <a:schemeClr val="tx1"/>
              </a:solidFill>
            </a:endParaRPr>
          </a:p>
          <a:p>
            <a:pPr marL="457200" indent="-457200" algn="l">
              <a:buFont typeface="Arial" panose="020B0604020202020204" pitchFamily="34" charset="0"/>
              <a:buChar char="•"/>
            </a:pPr>
            <a:r>
              <a:rPr lang="en-GB" sz="7000" b="1" dirty="0">
                <a:solidFill>
                  <a:schemeClr val="tx1"/>
                </a:solidFill>
              </a:rPr>
              <a:t>Hazard analysis</a:t>
            </a:r>
          </a:p>
          <a:p>
            <a:pPr marL="457200" indent="-457200" algn="l">
              <a:buFont typeface="Arial" panose="020B0604020202020204" pitchFamily="34" charset="0"/>
              <a:buChar char="•"/>
            </a:pPr>
            <a:endParaRPr lang="en-GB" sz="7000" b="1" dirty="0">
              <a:solidFill>
                <a:schemeClr val="tx1"/>
              </a:solidFill>
            </a:endParaRPr>
          </a:p>
          <a:p>
            <a:pPr marL="457200" indent="-457200" algn="l">
              <a:buFont typeface="Arial" panose="020B0604020202020204" pitchFamily="34" charset="0"/>
              <a:buChar char="•"/>
            </a:pPr>
            <a:r>
              <a:rPr lang="en-GB" sz="7000" b="1" dirty="0">
                <a:solidFill>
                  <a:schemeClr val="tx1"/>
                </a:solidFill>
              </a:rPr>
              <a:t>Process control</a:t>
            </a:r>
          </a:p>
          <a:p>
            <a:pPr marL="457200" indent="-457200" algn="l">
              <a:buFont typeface="Arial" panose="020B0604020202020204" pitchFamily="34" charset="0"/>
              <a:buChar char="•"/>
            </a:pPr>
            <a:endParaRPr lang="en-GB" sz="7000" b="1" dirty="0">
              <a:solidFill>
                <a:schemeClr val="tx1"/>
              </a:solidFill>
            </a:endParaRPr>
          </a:p>
          <a:p>
            <a:pPr marL="457200" indent="-457200" algn="l">
              <a:buFont typeface="Arial" panose="020B0604020202020204" pitchFamily="34" charset="0"/>
              <a:buChar char="•"/>
            </a:pPr>
            <a:r>
              <a:rPr lang="en-GB" sz="7000" b="1" dirty="0">
                <a:solidFill>
                  <a:schemeClr val="tx1"/>
                </a:solidFill>
              </a:rPr>
              <a:t>Optimization</a:t>
            </a:r>
          </a:p>
          <a:p>
            <a:pPr marL="457200" indent="-457200" algn="l">
              <a:buFont typeface="Arial" panose="020B0604020202020204" pitchFamily="34" charset="0"/>
              <a:buChar char="•"/>
            </a:pPr>
            <a:endParaRPr lang="en-GB" sz="7000" b="1" dirty="0">
              <a:solidFill>
                <a:schemeClr val="tx1"/>
              </a:solidFill>
            </a:endParaRPr>
          </a:p>
          <a:p>
            <a:pPr marL="457200" indent="-457200" algn="l">
              <a:buFont typeface="Arial" panose="020B0604020202020204" pitchFamily="34" charset="0"/>
              <a:buChar char="•"/>
            </a:pPr>
            <a:r>
              <a:rPr lang="en-GB" sz="7000" b="1" dirty="0">
                <a:solidFill>
                  <a:schemeClr val="tx1"/>
                </a:solidFill>
              </a:rPr>
              <a:t>Troubleshooting</a:t>
            </a:r>
          </a:p>
          <a:p>
            <a:pPr marL="457200" indent="-457200" algn="l">
              <a:buFont typeface="Arial" panose="020B0604020202020204" pitchFamily="34" charset="0"/>
              <a:buChar char="•"/>
            </a:pPr>
            <a:endParaRPr lang="en-GB" sz="7000" b="1" dirty="0">
              <a:solidFill>
                <a:schemeClr val="tx1"/>
              </a:solidFill>
            </a:endParaRPr>
          </a:p>
          <a:p>
            <a:pPr marL="457200" indent="-457200" algn="l">
              <a:buFont typeface="Arial" panose="020B0604020202020204" pitchFamily="34" charset="0"/>
              <a:buChar char="•"/>
            </a:pPr>
            <a:r>
              <a:rPr lang="en-GB" sz="7000" b="1" dirty="0">
                <a:solidFill>
                  <a:schemeClr val="tx1"/>
                </a:solidFill>
              </a:rPr>
              <a:t>Safety management</a:t>
            </a:r>
          </a:p>
          <a:p>
            <a:pPr marL="457200" indent="-457200" algn="l">
              <a:buFont typeface="Arial" panose="020B0604020202020204" pitchFamily="34" charset="0"/>
              <a:buChar char="•"/>
            </a:pPr>
            <a:endParaRPr lang="en-GB" sz="7000" b="1" dirty="0">
              <a:solidFill>
                <a:schemeClr val="tx1"/>
              </a:solidFill>
            </a:endParaRPr>
          </a:p>
          <a:p>
            <a:pPr marL="457200" indent="-457200" algn="l">
              <a:buFont typeface="Arial" panose="020B0604020202020204" pitchFamily="34" charset="0"/>
              <a:buChar char="•"/>
            </a:pPr>
            <a:r>
              <a:rPr lang="en-GB" sz="7000" b="1" dirty="0">
                <a:solidFill>
                  <a:schemeClr val="tx1"/>
                </a:solidFill>
              </a:rPr>
              <a:t>Project leadership</a:t>
            </a:r>
          </a:p>
          <a:p>
            <a:endParaRPr lang="en-GB" sz="7000" b="1" dirty="0"/>
          </a:p>
          <a:p>
            <a:endParaRPr lang="en-GB" sz="7000" b="1" dirty="0"/>
          </a:p>
          <a:p>
            <a:endParaRPr lang="en-GB" dirty="0"/>
          </a:p>
        </p:txBody>
      </p:sp>
      <p:sp>
        <p:nvSpPr>
          <p:cNvPr id="6" name="Slide Number Placeholder 5">
            <a:extLst>
              <a:ext uri="{FF2B5EF4-FFF2-40B4-BE49-F238E27FC236}">
                <a16:creationId xmlns:a16="http://schemas.microsoft.com/office/drawing/2014/main" id="{47F8A04E-FBC2-283A-A45B-EF8B249E471D}"/>
              </a:ext>
            </a:extLst>
          </p:cNvPr>
          <p:cNvSpPr>
            <a:spLocks noGrp="1"/>
          </p:cNvSpPr>
          <p:nvPr>
            <p:ph type="sldNum" sz="quarter" idx="12"/>
          </p:nvPr>
        </p:nvSpPr>
        <p:spPr>
          <a:xfrm>
            <a:off x="8515187" y="80755"/>
            <a:ext cx="628813" cy="331840"/>
          </a:xfrm>
        </p:spPr>
        <p:txBody>
          <a:bodyPr/>
          <a:lstStyle/>
          <a:p>
            <a:fld id="{C1FF6DA9-008F-8B48-92A6-B652298478BF}" type="slidenum">
              <a:rPr lang="en-US" sz="1200" smtClean="0"/>
              <a:t>21</a:t>
            </a:fld>
            <a:endParaRPr lang="en-US" sz="1200" dirty="0"/>
          </a:p>
        </p:txBody>
      </p:sp>
      <p:pic>
        <p:nvPicPr>
          <p:cNvPr id="5" name="Picture 4">
            <a:extLst>
              <a:ext uri="{FF2B5EF4-FFF2-40B4-BE49-F238E27FC236}">
                <a16:creationId xmlns:a16="http://schemas.microsoft.com/office/drawing/2014/main" id="{FABF895F-9A84-8875-7BC0-A2EBB8A683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1"/>
            <a:ext cx="757646" cy="424848"/>
          </a:xfrm>
          <a:prstGeom prst="rect">
            <a:avLst/>
          </a:prstGeom>
        </p:spPr>
      </p:pic>
      <p:sp>
        <p:nvSpPr>
          <p:cNvPr id="8" name="TextBox 7">
            <a:extLst>
              <a:ext uri="{FF2B5EF4-FFF2-40B4-BE49-F238E27FC236}">
                <a16:creationId xmlns:a16="http://schemas.microsoft.com/office/drawing/2014/main" id="{B63F62F8-DC99-E05F-34C9-2D70D84CA311}"/>
              </a:ext>
            </a:extLst>
          </p:cNvPr>
          <p:cNvSpPr txBox="1"/>
          <p:nvPr/>
        </p:nvSpPr>
        <p:spPr>
          <a:xfrm>
            <a:off x="4324828" y="1885661"/>
            <a:ext cx="4571522" cy="2031325"/>
          </a:xfrm>
          <a:prstGeom prst="rect">
            <a:avLst/>
          </a:prstGeom>
          <a:noFill/>
        </p:spPr>
        <p:txBody>
          <a:bodyPr wrap="square">
            <a:spAutoFit/>
          </a:bodyPr>
          <a:lstStyle/>
          <a:p>
            <a:r>
              <a:rPr lang="en-GB" b="1" dirty="0"/>
              <a:t>First-Principles Models from process simulation platforms + Plant Data + AI/ML/ANN + Process Control-</a:t>
            </a:r>
            <a:r>
              <a:rPr lang="en-GB" b="1" dirty="0">
                <a:sym typeface="Wingdings" panose="05000000000000000000" pitchFamily="2" charset="2"/>
              </a:rPr>
              <a:t> Predictive, prescriptive and real- time optimization capabilities across petroleum and chemical process operations.</a:t>
            </a:r>
            <a:endParaRPr lang="en-GB" b="1" dirty="0"/>
          </a:p>
        </p:txBody>
      </p:sp>
    </p:spTree>
    <p:extLst>
      <p:ext uri="{BB962C8B-B14F-4D97-AF65-F5344CB8AC3E}">
        <p14:creationId xmlns:p14="http://schemas.microsoft.com/office/powerpoint/2010/main" val="2813718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A92700-5EBC-6EB6-5AB8-0EAF084020B1}"/>
              </a:ext>
            </a:extLst>
          </p:cNvPr>
          <p:cNvSpPr>
            <a:spLocks noGrp="1"/>
          </p:cNvSpPr>
          <p:nvPr>
            <p:ph type="sldNum" sz="quarter" idx="12"/>
          </p:nvPr>
        </p:nvSpPr>
        <p:spPr>
          <a:xfrm>
            <a:off x="8515187" y="76200"/>
            <a:ext cx="628813" cy="358573"/>
          </a:xfrm>
        </p:spPr>
        <p:txBody>
          <a:bodyPr/>
          <a:lstStyle/>
          <a:p>
            <a:fld id="{C1FF6DA9-008F-8B48-92A6-B652298478BF}" type="slidenum">
              <a:rPr lang="en-US" sz="1200" smtClean="0"/>
              <a:t>22</a:t>
            </a:fld>
            <a:endParaRPr lang="en-US" sz="1200" dirty="0"/>
          </a:p>
        </p:txBody>
      </p:sp>
      <p:graphicFrame>
        <p:nvGraphicFramePr>
          <p:cNvPr id="3" name="Table 2">
            <a:extLst>
              <a:ext uri="{FF2B5EF4-FFF2-40B4-BE49-F238E27FC236}">
                <a16:creationId xmlns:a16="http://schemas.microsoft.com/office/drawing/2014/main" id="{522B5B40-CB51-7DA4-C5FC-0BECB9470342}"/>
              </a:ext>
            </a:extLst>
          </p:cNvPr>
          <p:cNvGraphicFramePr>
            <a:graphicFrameLocks noGrp="1"/>
          </p:cNvGraphicFramePr>
          <p:nvPr>
            <p:extLst>
              <p:ext uri="{D42A27DB-BD31-4B8C-83A1-F6EECF244321}">
                <p14:modId xmlns:p14="http://schemas.microsoft.com/office/powerpoint/2010/main" val="2269024451"/>
              </p:ext>
            </p:extLst>
          </p:nvPr>
        </p:nvGraphicFramePr>
        <p:xfrm>
          <a:off x="638174" y="352485"/>
          <a:ext cx="8239125" cy="5676427"/>
        </p:xfrm>
        <a:graphic>
          <a:graphicData uri="http://schemas.openxmlformats.org/drawingml/2006/table">
            <a:tbl>
              <a:tblPr firstRow="1" firstCol="1" bandRow="1">
                <a:tableStyleId>{5C22544A-7EE6-4342-B048-85BDC9FD1C3A}</a:tableStyleId>
              </a:tblPr>
              <a:tblGrid>
                <a:gridCol w="2746375">
                  <a:extLst>
                    <a:ext uri="{9D8B030D-6E8A-4147-A177-3AD203B41FA5}">
                      <a16:colId xmlns:a16="http://schemas.microsoft.com/office/drawing/2014/main" val="2488694782"/>
                    </a:ext>
                  </a:extLst>
                </a:gridCol>
                <a:gridCol w="2746375">
                  <a:extLst>
                    <a:ext uri="{9D8B030D-6E8A-4147-A177-3AD203B41FA5}">
                      <a16:colId xmlns:a16="http://schemas.microsoft.com/office/drawing/2014/main" val="1925152640"/>
                    </a:ext>
                  </a:extLst>
                </a:gridCol>
                <a:gridCol w="2746375">
                  <a:extLst>
                    <a:ext uri="{9D8B030D-6E8A-4147-A177-3AD203B41FA5}">
                      <a16:colId xmlns:a16="http://schemas.microsoft.com/office/drawing/2014/main" val="2681606215"/>
                    </a:ext>
                  </a:extLst>
                </a:gridCol>
              </a:tblGrid>
              <a:tr h="452225">
                <a:tc>
                  <a:txBody>
                    <a:bodyPr/>
                    <a:lstStyle/>
                    <a:p>
                      <a:pPr>
                        <a:lnSpc>
                          <a:spcPct val="115000"/>
                        </a:lnSpc>
                        <a:spcAft>
                          <a:spcPts val="800"/>
                        </a:spcAft>
                        <a:buNone/>
                      </a:pPr>
                      <a:r>
                        <a:rPr lang="en-GB" sz="1600" dirty="0">
                          <a:effectLst/>
                        </a:rPr>
                        <a:t>AI/ML/ANN Tool or Technique</a:t>
                      </a:r>
                      <a:endParaRPr lang="en-GB" sz="1600" dirty="0">
                        <a:effectLst/>
                        <a:latin typeface="Times New Roman" panose="02020603050405020304" pitchFamily="18" charset="0"/>
                        <a:ea typeface="Calibri" panose="020F0502020204030204" pitchFamily="34" charset="0"/>
                      </a:endParaRPr>
                    </a:p>
                  </a:txBody>
                  <a:tcPr marL="7761" marR="7761" marT="7761" marB="7761" anchor="ctr"/>
                </a:tc>
                <a:tc>
                  <a:txBody>
                    <a:bodyPr/>
                    <a:lstStyle/>
                    <a:p>
                      <a:pPr>
                        <a:lnSpc>
                          <a:spcPct val="115000"/>
                        </a:lnSpc>
                        <a:spcAft>
                          <a:spcPts val="800"/>
                        </a:spcAft>
                        <a:buNone/>
                      </a:pPr>
                      <a:r>
                        <a:rPr lang="en-GB" sz="1600" dirty="0">
                          <a:effectLst/>
                        </a:rPr>
                        <a:t>Typical CPI Application</a:t>
                      </a:r>
                      <a:endParaRPr lang="en-GB" sz="1600" dirty="0">
                        <a:effectLst/>
                        <a:latin typeface="Times New Roman" panose="02020603050405020304" pitchFamily="18" charset="0"/>
                        <a:ea typeface="Calibri" panose="020F0502020204030204" pitchFamily="34" charset="0"/>
                      </a:endParaRPr>
                    </a:p>
                  </a:txBody>
                  <a:tcPr marL="7761" marR="7761" marT="7761" marB="7761" anchor="ctr"/>
                </a:tc>
                <a:tc>
                  <a:txBody>
                    <a:bodyPr/>
                    <a:lstStyle/>
                    <a:p>
                      <a:pPr>
                        <a:lnSpc>
                          <a:spcPct val="115000"/>
                        </a:lnSpc>
                        <a:spcAft>
                          <a:spcPts val="800"/>
                        </a:spcAft>
                        <a:buNone/>
                      </a:pPr>
                      <a:r>
                        <a:rPr lang="en-GB" sz="1600" dirty="0">
                          <a:effectLst/>
                        </a:rPr>
                        <a:t>Examples of Vendors/Platforms</a:t>
                      </a:r>
                      <a:endParaRPr lang="en-GB" sz="1600" dirty="0">
                        <a:effectLst/>
                        <a:latin typeface="Times New Roman" panose="02020603050405020304" pitchFamily="18" charset="0"/>
                        <a:ea typeface="Calibri" panose="020F0502020204030204" pitchFamily="34" charset="0"/>
                      </a:endParaRPr>
                    </a:p>
                  </a:txBody>
                  <a:tcPr marL="7761" marR="7761" marT="7761" marB="7761" anchor="ctr"/>
                </a:tc>
                <a:extLst>
                  <a:ext uri="{0D108BD9-81ED-4DB2-BD59-A6C34878D82A}">
                    <a16:rowId xmlns:a16="http://schemas.microsoft.com/office/drawing/2014/main" val="2108237474"/>
                  </a:ext>
                </a:extLst>
              </a:tr>
              <a:tr h="1091172">
                <a:tc>
                  <a:txBody>
                    <a:bodyPr/>
                    <a:lstStyle/>
                    <a:p>
                      <a:pPr>
                        <a:lnSpc>
                          <a:spcPct val="115000"/>
                        </a:lnSpc>
                        <a:spcAft>
                          <a:spcPts val="800"/>
                        </a:spcAft>
                        <a:buNone/>
                      </a:pPr>
                      <a:r>
                        <a:rPr lang="en-GB" sz="1400" dirty="0">
                          <a:effectLst/>
                        </a:rPr>
                        <a:t>Artificial Neural Networks (ANNs)</a:t>
                      </a:r>
                      <a:endParaRPr lang="en-GB" sz="1400" dirty="0">
                        <a:effectLst/>
                        <a:latin typeface="Times New Roman" panose="02020603050405020304" pitchFamily="18" charset="0"/>
                        <a:ea typeface="Calibri" panose="020F0502020204030204" pitchFamily="34" charset="0"/>
                      </a:endParaRPr>
                    </a:p>
                  </a:txBody>
                  <a:tcPr marL="7761" marR="7761" marT="7761" marB="7761" anchor="ctr"/>
                </a:tc>
                <a:tc>
                  <a:txBody>
                    <a:bodyPr/>
                    <a:lstStyle/>
                    <a:p>
                      <a:pPr>
                        <a:lnSpc>
                          <a:spcPct val="115000"/>
                        </a:lnSpc>
                        <a:spcAft>
                          <a:spcPts val="800"/>
                        </a:spcAft>
                        <a:buNone/>
                      </a:pPr>
                      <a:r>
                        <a:rPr lang="en-GB" sz="1400" b="1" dirty="0">
                          <a:effectLst/>
                        </a:rPr>
                        <a:t>Nonlinear process modeling, soft sensors, product-quality prediction, equipment-performance estimation</a:t>
                      </a:r>
                      <a:endParaRPr lang="en-GB" sz="1400" b="1" dirty="0">
                        <a:effectLst/>
                        <a:latin typeface="Times New Roman" panose="02020603050405020304" pitchFamily="18" charset="0"/>
                        <a:ea typeface="Calibri" panose="020F0502020204030204" pitchFamily="34" charset="0"/>
                      </a:endParaRPr>
                    </a:p>
                  </a:txBody>
                  <a:tcPr marL="7761" marR="7761" marT="7761" marB="7761" anchor="ctr"/>
                </a:tc>
                <a:tc>
                  <a:txBody>
                    <a:bodyPr/>
                    <a:lstStyle/>
                    <a:p>
                      <a:pPr>
                        <a:lnSpc>
                          <a:spcPct val="115000"/>
                        </a:lnSpc>
                        <a:spcAft>
                          <a:spcPts val="800"/>
                        </a:spcAft>
                        <a:buNone/>
                      </a:pPr>
                      <a:r>
                        <a:rPr lang="en-GB" sz="1400" b="1">
                          <a:effectLst/>
                        </a:rPr>
                        <a:t>AspenTech, AVEVA, Honeywell, Siemens</a:t>
                      </a:r>
                      <a:endParaRPr lang="en-GB" sz="1400" b="1">
                        <a:effectLst/>
                        <a:latin typeface="Times New Roman" panose="02020603050405020304" pitchFamily="18" charset="0"/>
                        <a:ea typeface="Calibri" panose="020F0502020204030204" pitchFamily="34" charset="0"/>
                      </a:endParaRPr>
                    </a:p>
                  </a:txBody>
                  <a:tcPr marL="7761" marR="7761" marT="7761" marB="7761" anchor="ctr"/>
                </a:tc>
                <a:extLst>
                  <a:ext uri="{0D108BD9-81ED-4DB2-BD59-A6C34878D82A}">
                    <a16:rowId xmlns:a16="http://schemas.microsoft.com/office/drawing/2014/main" val="1471771451"/>
                  </a:ext>
                </a:extLst>
              </a:tr>
              <a:tr h="1091172">
                <a:tc>
                  <a:txBody>
                    <a:bodyPr/>
                    <a:lstStyle/>
                    <a:p>
                      <a:pPr>
                        <a:lnSpc>
                          <a:spcPct val="115000"/>
                        </a:lnSpc>
                        <a:spcAft>
                          <a:spcPts val="800"/>
                        </a:spcAft>
                        <a:buNone/>
                      </a:pPr>
                      <a:r>
                        <a:rPr lang="en-GB" sz="1400" dirty="0">
                          <a:effectLst/>
                        </a:rPr>
                        <a:t>Deep Neural Networks / Deep Learning</a:t>
                      </a:r>
                      <a:endParaRPr lang="en-GB" sz="1400" dirty="0">
                        <a:effectLst/>
                        <a:latin typeface="Times New Roman" panose="02020603050405020304" pitchFamily="18" charset="0"/>
                        <a:ea typeface="Calibri" panose="020F0502020204030204" pitchFamily="34" charset="0"/>
                      </a:endParaRPr>
                    </a:p>
                  </a:txBody>
                  <a:tcPr marL="7761" marR="7761" marT="7761" marB="7761" anchor="ctr"/>
                </a:tc>
                <a:tc>
                  <a:txBody>
                    <a:bodyPr/>
                    <a:lstStyle/>
                    <a:p>
                      <a:pPr>
                        <a:lnSpc>
                          <a:spcPct val="115000"/>
                        </a:lnSpc>
                        <a:spcAft>
                          <a:spcPts val="800"/>
                        </a:spcAft>
                        <a:buNone/>
                      </a:pPr>
                      <a:r>
                        <a:rPr lang="en-GB" sz="1400" b="1" dirty="0">
                          <a:effectLst/>
                        </a:rPr>
                        <a:t>Complex nonlinear prediction, inferential quality estimation, pattern recognition, equipment diagnostics</a:t>
                      </a:r>
                      <a:endParaRPr lang="en-GB" sz="1400" b="1" dirty="0">
                        <a:effectLst/>
                        <a:latin typeface="Times New Roman" panose="02020603050405020304" pitchFamily="18" charset="0"/>
                        <a:ea typeface="Calibri" panose="020F0502020204030204" pitchFamily="34" charset="0"/>
                      </a:endParaRPr>
                    </a:p>
                  </a:txBody>
                  <a:tcPr marL="7761" marR="7761" marT="7761" marB="7761" anchor="ctr"/>
                </a:tc>
                <a:tc>
                  <a:txBody>
                    <a:bodyPr/>
                    <a:lstStyle/>
                    <a:p>
                      <a:pPr>
                        <a:lnSpc>
                          <a:spcPct val="115000"/>
                        </a:lnSpc>
                        <a:spcAft>
                          <a:spcPts val="800"/>
                        </a:spcAft>
                        <a:buNone/>
                      </a:pPr>
                      <a:r>
                        <a:rPr lang="en-GB" sz="1400" b="1">
                          <a:effectLst/>
                        </a:rPr>
                        <a:t>Aspen DMC3, Aspen Inferential Qualities, industrial AI platforms</a:t>
                      </a:r>
                      <a:endParaRPr lang="en-GB" sz="1400" b="1">
                        <a:effectLst/>
                        <a:latin typeface="Times New Roman" panose="02020603050405020304" pitchFamily="18" charset="0"/>
                        <a:ea typeface="Calibri" panose="020F0502020204030204" pitchFamily="34" charset="0"/>
                      </a:endParaRPr>
                    </a:p>
                  </a:txBody>
                  <a:tcPr marL="7761" marR="7761" marT="7761" marB="7761" anchor="ctr"/>
                </a:tc>
                <a:extLst>
                  <a:ext uri="{0D108BD9-81ED-4DB2-BD59-A6C34878D82A}">
                    <a16:rowId xmlns:a16="http://schemas.microsoft.com/office/drawing/2014/main" val="3457816887"/>
                  </a:ext>
                </a:extLst>
              </a:tr>
              <a:tr h="1091172">
                <a:tc>
                  <a:txBody>
                    <a:bodyPr/>
                    <a:lstStyle/>
                    <a:p>
                      <a:pPr>
                        <a:lnSpc>
                          <a:spcPct val="115000"/>
                        </a:lnSpc>
                        <a:spcAft>
                          <a:spcPts val="800"/>
                        </a:spcAft>
                        <a:buNone/>
                      </a:pPr>
                      <a:r>
                        <a:rPr lang="en-GB" sz="1400">
                          <a:effectLst/>
                        </a:rPr>
                        <a:t>Supervised Machine Learning</a:t>
                      </a:r>
                      <a:endParaRPr lang="en-GB" sz="1400">
                        <a:effectLst/>
                        <a:latin typeface="Times New Roman" panose="02020603050405020304" pitchFamily="18" charset="0"/>
                        <a:ea typeface="Calibri" panose="020F0502020204030204" pitchFamily="34" charset="0"/>
                      </a:endParaRPr>
                    </a:p>
                  </a:txBody>
                  <a:tcPr marL="7761" marR="7761" marT="7761" marB="7761" anchor="ctr"/>
                </a:tc>
                <a:tc>
                  <a:txBody>
                    <a:bodyPr/>
                    <a:lstStyle/>
                    <a:p>
                      <a:pPr>
                        <a:lnSpc>
                          <a:spcPct val="115000"/>
                        </a:lnSpc>
                        <a:spcAft>
                          <a:spcPts val="800"/>
                        </a:spcAft>
                        <a:buNone/>
                      </a:pPr>
                      <a:r>
                        <a:rPr lang="en-GB" sz="1400" b="1" dirty="0">
                          <a:effectLst/>
                        </a:rPr>
                        <a:t>Prediction of yield, temperature, pressure, product properties, emissions and equipment condition</a:t>
                      </a:r>
                      <a:endParaRPr lang="en-GB" sz="1400" b="1" dirty="0">
                        <a:effectLst/>
                        <a:latin typeface="Times New Roman" panose="02020603050405020304" pitchFamily="18" charset="0"/>
                        <a:ea typeface="Calibri" panose="020F0502020204030204" pitchFamily="34" charset="0"/>
                      </a:endParaRPr>
                    </a:p>
                  </a:txBody>
                  <a:tcPr marL="7761" marR="7761" marT="7761" marB="7761" anchor="ctr"/>
                </a:tc>
                <a:tc>
                  <a:txBody>
                    <a:bodyPr/>
                    <a:lstStyle/>
                    <a:p>
                      <a:pPr>
                        <a:lnSpc>
                          <a:spcPct val="115000"/>
                        </a:lnSpc>
                        <a:spcAft>
                          <a:spcPts val="800"/>
                        </a:spcAft>
                        <a:buNone/>
                      </a:pPr>
                      <a:r>
                        <a:rPr lang="en-GB" sz="1400" b="1">
                          <a:effectLst/>
                        </a:rPr>
                        <a:t>AspenTech, Honeywell Forge, AVEVA, Siemens</a:t>
                      </a:r>
                      <a:endParaRPr lang="en-GB" sz="1400" b="1">
                        <a:effectLst/>
                        <a:latin typeface="Times New Roman" panose="02020603050405020304" pitchFamily="18" charset="0"/>
                        <a:ea typeface="Calibri" panose="020F0502020204030204" pitchFamily="34" charset="0"/>
                      </a:endParaRPr>
                    </a:p>
                  </a:txBody>
                  <a:tcPr marL="7761" marR="7761" marT="7761" marB="7761" anchor="ctr"/>
                </a:tc>
                <a:extLst>
                  <a:ext uri="{0D108BD9-81ED-4DB2-BD59-A6C34878D82A}">
                    <a16:rowId xmlns:a16="http://schemas.microsoft.com/office/drawing/2014/main" val="3499767387"/>
                  </a:ext>
                </a:extLst>
              </a:tr>
              <a:tr h="872886">
                <a:tc>
                  <a:txBody>
                    <a:bodyPr/>
                    <a:lstStyle/>
                    <a:p>
                      <a:pPr>
                        <a:lnSpc>
                          <a:spcPct val="115000"/>
                        </a:lnSpc>
                        <a:spcAft>
                          <a:spcPts val="800"/>
                        </a:spcAft>
                        <a:buNone/>
                      </a:pPr>
                      <a:r>
                        <a:rPr lang="en-GB" sz="1400">
                          <a:effectLst/>
                        </a:rPr>
                        <a:t>Unsupervised Learning</a:t>
                      </a:r>
                      <a:endParaRPr lang="en-GB" sz="1400">
                        <a:effectLst/>
                        <a:latin typeface="Times New Roman" panose="02020603050405020304" pitchFamily="18" charset="0"/>
                        <a:ea typeface="Calibri" panose="020F0502020204030204" pitchFamily="34" charset="0"/>
                      </a:endParaRPr>
                    </a:p>
                  </a:txBody>
                  <a:tcPr marL="7761" marR="7761" marT="7761" marB="7761" anchor="ctr"/>
                </a:tc>
                <a:tc>
                  <a:txBody>
                    <a:bodyPr/>
                    <a:lstStyle/>
                    <a:p>
                      <a:pPr>
                        <a:lnSpc>
                          <a:spcPct val="115000"/>
                        </a:lnSpc>
                        <a:spcAft>
                          <a:spcPts val="800"/>
                        </a:spcAft>
                        <a:buNone/>
                      </a:pPr>
                      <a:r>
                        <a:rPr lang="en-GB" sz="1400" b="1">
                          <a:effectLst/>
                        </a:rPr>
                        <a:t>Anomaly detection, clustering of operating states, abnormal-condition identification</a:t>
                      </a:r>
                      <a:endParaRPr lang="en-GB" sz="1400" b="1">
                        <a:effectLst/>
                        <a:latin typeface="Times New Roman" panose="02020603050405020304" pitchFamily="18" charset="0"/>
                        <a:ea typeface="Calibri" panose="020F0502020204030204" pitchFamily="34" charset="0"/>
                      </a:endParaRPr>
                    </a:p>
                  </a:txBody>
                  <a:tcPr marL="7761" marR="7761" marT="7761" marB="7761" anchor="ctr"/>
                </a:tc>
                <a:tc>
                  <a:txBody>
                    <a:bodyPr/>
                    <a:lstStyle/>
                    <a:p>
                      <a:pPr>
                        <a:lnSpc>
                          <a:spcPct val="115000"/>
                        </a:lnSpc>
                        <a:spcAft>
                          <a:spcPts val="800"/>
                        </a:spcAft>
                        <a:buNone/>
                      </a:pPr>
                      <a:r>
                        <a:rPr lang="en-GB" sz="1400" b="1" dirty="0">
                          <a:effectLst/>
                        </a:rPr>
                        <a:t>Honeywell, </a:t>
                      </a:r>
                      <a:r>
                        <a:rPr lang="en-GB" sz="1400" b="1" dirty="0" err="1">
                          <a:effectLst/>
                        </a:rPr>
                        <a:t>AspenTech</a:t>
                      </a:r>
                      <a:r>
                        <a:rPr lang="en-GB" sz="1400" b="1" dirty="0">
                          <a:effectLst/>
                        </a:rPr>
                        <a:t>, Emerson, Siemens</a:t>
                      </a:r>
                      <a:endParaRPr lang="en-GB" sz="1400" b="1" dirty="0">
                        <a:effectLst/>
                        <a:latin typeface="Times New Roman" panose="02020603050405020304" pitchFamily="18" charset="0"/>
                        <a:ea typeface="Calibri" panose="020F0502020204030204" pitchFamily="34" charset="0"/>
                      </a:endParaRPr>
                    </a:p>
                  </a:txBody>
                  <a:tcPr marL="7761" marR="7761" marT="7761" marB="7761" anchor="ctr"/>
                </a:tc>
                <a:extLst>
                  <a:ext uri="{0D108BD9-81ED-4DB2-BD59-A6C34878D82A}">
                    <a16:rowId xmlns:a16="http://schemas.microsoft.com/office/drawing/2014/main" val="2354849497"/>
                  </a:ext>
                </a:extLst>
              </a:tr>
              <a:tr h="904976">
                <a:tc>
                  <a:txBody>
                    <a:bodyPr/>
                    <a:lstStyle/>
                    <a:p>
                      <a:pPr>
                        <a:lnSpc>
                          <a:spcPct val="115000"/>
                        </a:lnSpc>
                        <a:spcAft>
                          <a:spcPts val="800"/>
                        </a:spcAft>
                        <a:buNone/>
                      </a:pPr>
                      <a:r>
                        <a:rPr lang="en-GB" sz="1400">
                          <a:effectLst/>
                        </a:rPr>
                        <a:t>Regression Models</a:t>
                      </a:r>
                      <a:endParaRPr lang="en-GB" sz="1400">
                        <a:effectLst/>
                        <a:latin typeface="Times New Roman" panose="02020603050405020304" pitchFamily="18" charset="0"/>
                        <a:ea typeface="Calibri" panose="020F0502020204030204" pitchFamily="34" charset="0"/>
                      </a:endParaRPr>
                    </a:p>
                  </a:txBody>
                  <a:tcPr marL="7761" marR="7761" marT="7761" marB="7761" anchor="ctr"/>
                </a:tc>
                <a:tc>
                  <a:txBody>
                    <a:bodyPr/>
                    <a:lstStyle/>
                    <a:p>
                      <a:pPr>
                        <a:lnSpc>
                          <a:spcPct val="115000"/>
                        </a:lnSpc>
                        <a:spcAft>
                          <a:spcPts val="800"/>
                        </a:spcAft>
                        <a:buNone/>
                      </a:pPr>
                      <a:r>
                        <a:rPr lang="en-GB" sz="1400" b="1">
                          <a:effectLst/>
                        </a:rPr>
                        <a:t>Soft sensing, property prediction, energy-consumption prediction and process correlations</a:t>
                      </a:r>
                      <a:endParaRPr lang="en-GB" sz="1400" b="1">
                        <a:effectLst/>
                        <a:latin typeface="Times New Roman" panose="02020603050405020304" pitchFamily="18" charset="0"/>
                        <a:ea typeface="Calibri" panose="020F0502020204030204" pitchFamily="34" charset="0"/>
                      </a:endParaRPr>
                    </a:p>
                  </a:txBody>
                  <a:tcPr marL="7761" marR="7761" marT="7761" marB="7761" anchor="ctr"/>
                </a:tc>
                <a:tc>
                  <a:txBody>
                    <a:bodyPr/>
                    <a:lstStyle/>
                    <a:p>
                      <a:pPr>
                        <a:lnSpc>
                          <a:spcPct val="115000"/>
                        </a:lnSpc>
                        <a:spcAft>
                          <a:spcPts val="800"/>
                        </a:spcAft>
                        <a:buNone/>
                      </a:pPr>
                      <a:r>
                        <a:rPr lang="en-GB" sz="1400" b="1" dirty="0">
                          <a:effectLst/>
                        </a:rPr>
                        <a:t>Most process-simulation and analytics platforms</a:t>
                      </a:r>
                      <a:endParaRPr lang="en-GB" sz="1400" b="1" dirty="0">
                        <a:effectLst/>
                        <a:latin typeface="Times New Roman" panose="02020603050405020304" pitchFamily="18" charset="0"/>
                        <a:ea typeface="Calibri" panose="020F0502020204030204" pitchFamily="34" charset="0"/>
                      </a:endParaRPr>
                    </a:p>
                  </a:txBody>
                  <a:tcPr marL="7761" marR="7761" marT="7761" marB="7761" anchor="ctr"/>
                </a:tc>
                <a:extLst>
                  <a:ext uri="{0D108BD9-81ED-4DB2-BD59-A6C34878D82A}">
                    <a16:rowId xmlns:a16="http://schemas.microsoft.com/office/drawing/2014/main" val="3204945396"/>
                  </a:ext>
                </a:extLst>
              </a:tr>
            </a:tbl>
          </a:graphicData>
        </a:graphic>
      </p:graphicFrame>
      <p:sp>
        <p:nvSpPr>
          <p:cNvPr id="7" name="TextBox 6">
            <a:extLst>
              <a:ext uri="{FF2B5EF4-FFF2-40B4-BE49-F238E27FC236}">
                <a16:creationId xmlns:a16="http://schemas.microsoft.com/office/drawing/2014/main" id="{FEACE9DE-09FD-3D49-0524-F26290E34080}"/>
              </a:ext>
            </a:extLst>
          </p:cNvPr>
          <p:cNvSpPr txBox="1"/>
          <p:nvPr/>
        </p:nvSpPr>
        <p:spPr>
          <a:xfrm>
            <a:off x="1438275" y="0"/>
            <a:ext cx="7219949" cy="400110"/>
          </a:xfrm>
          <a:prstGeom prst="rect">
            <a:avLst/>
          </a:prstGeom>
          <a:noFill/>
        </p:spPr>
        <p:txBody>
          <a:bodyPr wrap="square">
            <a:spAutoFit/>
          </a:bodyPr>
          <a:lstStyle/>
          <a:p>
            <a:r>
              <a:rPr lang="en-GB" sz="2000" b="1" dirty="0"/>
              <a:t>Table 3. The principal  AI/ML/ANN tools in Refining &amp; CPI</a:t>
            </a:r>
          </a:p>
        </p:txBody>
      </p:sp>
      <p:pic>
        <p:nvPicPr>
          <p:cNvPr id="9" name="Picture 8">
            <a:extLst>
              <a:ext uri="{FF2B5EF4-FFF2-40B4-BE49-F238E27FC236}">
                <a16:creationId xmlns:a16="http://schemas.microsoft.com/office/drawing/2014/main" id="{C617AD3D-1E42-5979-9487-99CA364CC34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1"/>
            <a:ext cx="757646" cy="424848"/>
          </a:xfrm>
          <a:prstGeom prst="rect">
            <a:avLst/>
          </a:prstGeom>
        </p:spPr>
      </p:pic>
      <p:sp>
        <p:nvSpPr>
          <p:cNvPr id="11" name="TextBox 10">
            <a:extLst>
              <a:ext uri="{FF2B5EF4-FFF2-40B4-BE49-F238E27FC236}">
                <a16:creationId xmlns:a16="http://schemas.microsoft.com/office/drawing/2014/main" id="{733AC680-6A14-2AB9-B3A2-C08D97BEAA45}"/>
              </a:ext>
            </a:extLst>
          </p:cNvPr>
          <p:cNvSpPr txBox="1"/>
          <p:nvPr/>
        </p:nvSpPr>
        <p:spPr>
          <a:xfrm>
            <a:off x="114300" y="5997420"/>
            <a:ext cx="8762999" cy="615553"/>
          </a:xfrm>
          <a:prstGeom prst="rect">
            <a:avLst/>
          </a:prstGeom>
          <a:noFill/>
        </p:spPr>
        <p:txBody>
          <a:bodyPr wrap="square">
            <a:spAutoFit/>
          </a:bodyPr>
          <a:lstStyle/>
          <a:p>
            <a:r>
              <a:rPr lang="en-GB" sz="1600" b="1" dirty="0"/>
              <a:t>The important distinction is that AI does not replace conventional chemical-engineering simulation. The most powerful industrial architecture is increasingly</a:t>
            </a:r>
            <a:r>
              <a:rPr lang="en-GB" dirty="0"/>
              <a:t>:</a:t>
            </a:r>
          </a:p>
        </p:txBody>
      </p:sp>
      <p:sp>
        <p:nvSpPr>
          <p:cNvPr id="13" name="TextBox 12">
            <a:extLst>
              <a:ext uri="{FF2B5EF4-FFF2-40B4-BE49-F238E27FC236}">
                <a16:creationId xmlns:a16="http://schemas.microsoft.com/office/drawing/2014/main" id="{A2B3EF15-E53B-D24D-7CF8-777D14FAC998}"/>
              </a:ext>
            </a:extLst>
          </p:cNvPr>
          <p:cNvSpPr txBox="1"/>
          <p:nvPr/>
        </p:nvSpPr>
        <p:spPr>
          <a:xfrm>
            <a:off x="1219200" y="6561687"/>
            <a:ext cx="7439024" cy="307777"/>
          </a:xfrm>
          <a:prstGeom prst="rect">
            <a:avLst/>
          </a:prstGeom>
          <a:noFill/>
        </p:spPr>
        <p:txBody>
          <a:bodyPr wrap="square">
            <a:spAutoFit/>
          </a:bodyPr>
          <a:lstStyle/>
          <a:p>
            <a:r>
              <a:rPr lang="en-GB" sz="1400" b="1" dirty="0"/>
              <a:t>First-Principles Models + Plant Data + AI/ML/ANN + Process Control</a:t>
            </a:r>
          </a:p>
        </p:txBody>
      </p:sp>
    </p:spTree>
    <p:extLst>
      <p:ext uri="{BB962C8B-B14F-4D97-AF65-F5344CB8AC3E}">
        <p14:creationId xmlns:p14="http://schemas.microsoft.com/office/powerpoint/2010/main" val="1482565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FBF57D-395B-A783-B379-AD588058F39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2697" y="71388"/>
            <a:ext cx="7029411" cy="4686273"/>
          </a:xfrm>
          <a:prstGeom prst="rect">
            <a:avLst/>
          </a:prstGeom>
        </p:spPr>
      </p:pic>
      <p:pic>
        <p:nvPicPr>
          <p:cNvPr id="4" name="Picture 3">
            <a:extLst>
              <a:ext uri="{FF2B5EF4-FFF2-40B4-BE49-F238E27FC236}">
                <a16:creationId xmlns:a16="http://schemas.microsoft.com/office/drawing/2014/main" id="{AE48F4DC-F06C-7357-4ACE-E2D944A52E8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430575" cy="241122"/>
          </a:xfrm>
          <a:prstGeom prst="rect">
            <a:avLst/>
          </a:prstGeom>
        </p:spPr>
      </p:pic>
      <p:sp>
        <p:nvSpPr>
          <p:cNvPr id="5" name="TextBox 4">
            <a:extLst>
              <a:ext uri="{FF2B5EF4-FFF2-40B4-BE49-F238E27FC236}">
                <a16:creationId xmlns:a16="http://schemas.microsoft.com/office/drawing/2014/main" id="{ED366C2F-5ACA-79EE-635F-3168FC9250D4}"/>
              </a:ext>
            </a:extLst>
          </p:cNvPr>
          <p:cNvSpPr txBox="1"/>
          <p:nvPr/>
        </p:nvSpPr>
        <p:spPr>
          <a:xfrm>
            <a:off x="881623" y="4810367"/>
            <a:ext cx="7705493" cy="369332"/>
          </a:xfrm>
          <a:prstGeom prst="rect">
            <a:avLst/>
          </a:prstGeom>
          <a:noFill/>
        </p:spPr>
        <p:txBody>
          <a:bodyPr wrap="square" rtlCol="0">
            <a:spAutoFit/>
          </a:bodyPr>
          <a:lstStyle/>
          <a:p>
            <a:r>
              <a:rPr lang="en-GB" b="1" dirty="0"/>
              <a:t>Figure 4. AI and Machine Learning in the Human Brain</a:t>
            </a:r>
          </a:p>
        </p:txBody>
      </p:sp>
      <p:sp>
        <p:nvSpPr>
          <p:cNvPr id="6" name="Slide Number Placeholder 5">
            <a:extLst>
              <a:ext uri="{FF2B5EF4-FFF2-40B4-BE49-F238E27FC236}">
                <a16:creationId xmlns:a16="http://schemas.microsoft.com/office/drawing/2014/main" id="{7A6F2886-5591-4BB5-2E75-755471FBD681}"/>
              </a:ext>
            </a:extLst>
          </p:cNvPr>
          <p:cNvSpPr>
            <a:spLocks noGrp="1"/>
          </p:cNvSpPr>
          <p:nvPr>
            <p:ph type="sldNum" sz="quarter" idx="12"/>
          </p:nvPr>
        </p:nvSpPr>
        <p:spPr>
          <a:xfrm>
            <a:off x="8457996" y="71388"/>
            <a:ext cx="628813" cy="369332"/>
          </a:xfrm>
        </p:spPr>
        <p:txBody>
          <a:bodyPr/>
          <a:lstStyle/>
          <a:p>
            <a:fld id="{C1FF6DA9-008F-8B48-92A6-B652298478BF}" type="slidenum">
              <a:rPr lang="en-US" sz="1200" smtClean="0"/>
              <a:t>23</a:t>
            </a:fld>
            <a:endParaRPr lang="en-US" sz="1200" dirty="0"/>
          </a:p>
        </p:txBody>
      </p:sp>
      <p:sp>
        <p:nvSpPr>
          <p:cNvPr id="7" name="TextBox 6">
            <a:extLst>
              <a:ext uri="{FF2B5EF4-FFF2-40B4-BE49-F238E27FC236}">
                <a16:creationId xmlns:a16="http://schemas.microsoft.com/office/drawing/2014/main" id="{D366211A-A7CF-FEA3-9E49-55E60CA2D572}"/>
              </a:ext>
            </a:extLst>
          </p:cNvPr>
          <p:cNvSpPr txBox="1"/>
          <p:nvPr/>
        </p:nvSpPr>
        <p:spPr>
          <a:xfrm>
            <a:off x="190500" y="5232406"/>
            <a:ext cx="8715375" cy="1200329"/>
          </a:xfrm>
          <a:prstGeom prst="rect">
            <a:avLst/>
          </a:prstGeom>
          <a:noFill/>
        </p:spPr>
        <p:txBody>
          <a:bodyPr wrap="square">
            <a:spAutoFit/>
          </a:bodyPr>
          <a:lstStyle/>
          <a:p>
            <a:r>
              <a:rPr lang="en-GB" b="1" dirty="0"/>
              <a:t>NLP (Natural Language Processing) is the field of AI/ML/ANNs that enables machines to understand, interpret, generate, and interact with human language. It is the bridge between human communication and machine intelligence</a:t>
            </a:r>
            <a:r>
              <a:rPr lang="en-GB" dirty="0"/>
              <a:t>.</a:t>
            </a:r>
          </a:p>
        </p:txBody>
      </p:sp>
    </p:spTree>
    <p:extLst>
      <p:ext uri="{BB962C8B-B14F-4D97-AF65-F5344CB8AC3E}">
        <p14:creationId xmlns:p14="http://schemas.microsoft.com/office/powerpoint/2010/main" val="279277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51C162-B54E-738B-B413-32D0D097A866}"/>
              </a:ext>
            </a:extLst>
          </p:cNvPr>
          <p:cNvSpPr>
            <a:spLocks noGrp="1"/>
          </p:cNvSpPr>
          <p:nvPr>
            <p:ph type="sldNum" sz="quarter" idx="12"/>
          </p:nvPr>
        </p:nvSpPr>
        <p:spPr>
          <a:xfrm>
            <a:off x="8505661" y="31565"/>
            <a:ext cx="628813" cy="463348"/>
          </a:xfrm>
        </p:spPr>
        <p:txBody>
          <a:bodyPr/>
          <a:lstStyle/>
          <a:p>
            <a:fld id="{C1FF6DA9-008F-8B48-92A6-B652298478BF}" type="slidenum">
              <a:rPr lang="en-US" sz="1200" smtClean="0"/>
              <a:t>24</a:t>
            </a:fld>
            <a:endParaRPr lang="en-US" sz="1200" dirty="0"/>
          </a:p>
        </p:txBody>
      </p:sp>
      <p:sp>
        <p:nvSpPr>
          <p:cNvPr id="4" name="TextBox 3">
            <a:extLst>
              <a:ext uri="{FF2B5EF4-FFF2-40B4-BE49-F238E27FC236}">
                <a16:creationId xmlns:a16="http://schemas.microsoft.com/office/drawing/2014/main" id="{CA401922-B286-34F6-6ABA-616B975722D2}"/>
              </a:ext>
            </a:extLst>
          </p:cNvPr>
          <p:cNvSpPr txBox="1"/>
          <p:nvPr/>
        </p:nvSpPr>
        <p:spPr>
          <a:xfrm>
            <a:off x="1866900" y="125581"/>
            <a:ext cx="4991100" cy="369332"/>
          </a:xfrm>
          <a:prstGeom prst="rect">
            <a:avLst/>
          </a:prstGeom>
          <a:noFill/>
        </p:spPr>
        <p:txBody>
          <a:bodyPr wrap="square">
            <a:spAutoFit/>
          </a:bodyPr>
          <a:lstStyle/>
          <a:p>
            <a:r>
              <a:rPr lang="en-GB" b="1" dirty="0"/>
              <a:t>Example:  Optimizing Catalyst Design.</a:t>
            </a:r>
          </a:p>
        </p:txBody>
      </p:sp>
      <p:sp>
        <p:nvSpPr>
          <p:cNvPr id="6" name="TextBox 5">
            <a:extLst>
              <a:ext uri="{FF2B5EF4-FFF2-40B4-BE49-F238E27FC236}">
                <a16:creationId xmlns:a16="http://schemas.microsoft.com/office/drawing/2014/main" id="{77B5BFA5-F137-72B1-514A-F318D4694E08}"/>
              </a:ext>
            </a:extLst>
          </p:cNvPr>
          <p:cNvSpPr txBox="1"/>
          <p:nvPr/>
        </p:nvSpPr>
        <p:spPr>
          <a:xfrm>
            <a:off x="627017" y="570993"/>
            <a:ext cx="7353300" cy="923330"/>
          </a:xfrm>
          <a:prstGeom prst="rect">
            <a:avLst/>
          </a:prstGeom>
          <a:noFill/>
        </p:spPr>
        <p:txBody>
          <a:bodyPr wrap="square">
            <a:spAutoFit/>
          </a:bodyPr>
          <a:lstStyle/>
          <a:p>
            <a:r>
              <a:rPr lang="en-GB" b="1" dirty="0"/>
              <a:t>Generative AI can assist engineers by predicting the performance of various catalyst compositions before they are synthesized in the laboratory</a:t>
            </a:r>
          </a:p>
        </p:txBody>
      </p:sp>
      <p:graphicFrame>
        <p:nvGraphicFramePr>
          <p:cNvPr id="7" name="Table 6">
            <a:extLst>
              <a:ext uri="{FF2B5EF4-FFF2-40B4-BE49-F238E27FC236}">
                <a16:creationId xmlns:a16="http://schemas.microsoft.com/office/drawing/2014/main" id="{F1E21DED-E5F6-8D42-C7C0-EF200F1C36DF}"/>
              </a:ext>
            </a:extLst>
          </p:cNvPr>
          <p:cNvGraphicFramePr>
            <a:graphicFrameLocks noGrp="1"/>
          </p:cNvGraphicFramePr>
          <p:nvPr>
            <p:extLst>
              <p:ext uri="{D42A27DB-BD31-4B8C-83A1-F6EECF244321}">
                <p14:modId xmlns:p14="http://schemas.microsoft.com/office/powerpoint/2010/main" val="3342919610"/>
              </p:ext>
            </p:extLst>
          </p:nvPr>
        </p:nvGraphicFramePr>
        <p:xfrm>
          <a:off x="0" y="2165176"/>
          <a:ext cx="4888709" cy="4004503"/>
        </p:xfrm>
        <a:graphic>
          <a:graphicData uri="http://schemas.openxmlformats.org/drawingml/2006/table">
            <a:tbl>
              <a:tblPr firstRow="1" firstCol="1" bandRow="1">
                <a:tableStyleId>{5C22544A-7EE6-4342-B048-85BDC9FD1C3A}</a:tableStyleId>
              </a:tblPr>
              <a:tblGrid>
                <a:gridCol w="2356786">
                  <a:extLst>
                    <a:ext uri="{9D8B030D-6E8A-4147-A177-3AD203B41FA5}">
                      <a16:colId xmlns:a16="http://schemas.microsoft.com/office/drawing/2014/main" val="1998399642"/>
                    </a:ext>
                  </a:extLst>
                </a:gridCol>
                <a:gridCol w="2531923">
                  <a:extLst>
                    <a:ext uri="{9D8B030D-6E8A-4147-A177-3AD203B41FA5}">
                      <a16:colId xmlns:a16="http://schemas.microsoft.com/office/drawing/2014/main" val="2259105029"/>
                    </a:ext>
                  </a:extLst>
                </a:gridCol>
              </a:tblGrid>
              <a:tr h="0">
                <a:tc>
                  <a:txBody>
                    <a:bodyPr/>
                    <a:lstStyle/>
                    <a:p>
                      <a:pPr>
                        <a:lnSpc>
                          <a:spcPct val="115000"/>
                        </a:lnSpc>
                        <a:spcAft>
                          <a:spcPts val="800"/>
                        </a:spcAft>
                        <a:buNone/>
                      </a:pPr>
                      <a:r>
                        <a:rPr lang="en-GB" sz="2000">
                          <a:effectLst/>
                        </a:rPr>
                        <a:t>Parameter</a:t>
                      </a:r>
                      <a:endParaRPr lang="en-GB" sz="200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15000"/>
                        </a:lnSpc>
                        <a:spcAft>
                          <a:spcPts val="800"/>
                        </a:spcAft>
                        <a:buNone/>
                      </a:pPr>
                      <a:r>
                        <a:rPr lang="en-GB" sz="2000">
                          <a:effectLst/>
                        </a:rPr>
                        <a:t>Input Content</a:t>
                      </a:r>
                      <a:endParaRPr lang="en-GB" sz="20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848932349"/>
                  </a:ext>
                </a:extLst>
              </a:tr>
              <a:tr h="0">
                <a:tc>
                  <a:txBody>
                    <a:bodyPr/>
                    <a:lstStyle/>
                    <a:p>
                      <a:pPr>
                        <a:lnSpc>
                          <a:spcPct val="115000"/>
                        </a:lnSpc>
                        <a:spcAft>
                          <a:spcPts val="800"/>
                        </a:spcAft>
                        <a:buNone/>
                      </a:pPr>
                      <a:r>
                        <a:rPr lang="en-GB" sz="2000">
                          <a:effectLst/>
                        </a:rPr>
                        <a:t>Reaction Type</a:t>
                      </a:r>
                      <a:endParaRPr lang="en-GB" sz="200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15000"/>
                        </a:lnSpc>
                        <a:spcAft>
                          <a:spcPts val="800"/>
                        </a:spcAft>
                        <a:buNone/>
                      </a:pPr>
                      <a:r>
                        <a:rPr lang="en-GB" sz="2000">
                          <a:effectLst/>
                        </a:rPr>
                        <a:t>Hydrogenation of alkenes</a:t>
                      </a:r>
                      <a:endParaRPr lang="en-GB" sz="20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831061477"/>
                  </a:ext>
                </a:extLst>
              </a:tr>
              <a:tr h="0">
                <a:tc>
                  <a:txBody>
                    <a:bodyPr/>
                    <a:lstStyle/>
                    <a:p>
                      <a:pPr>
                        <a:lnSpc>
                          <a:spcPct val="115000"/>
                        </a:lnSpc>
                        <a:spcAft>
                          <a:spcPts val="800"/>
                        </a:spcAft>
                        <a:buNone/>
                      </a:pPr>
                      <a:r>
                        <a:rPr lang="en-GB" sz="2000">
                          <a:effectLst/>
                        </a:rPr>
                        <a:t>Desired Product</a:t>
                      </a:r>
                      <a:endParaRPr lang="en-GB" sz="200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15000"/>
                        </a:lnSpc>
                        <a:spcAft>
                          <a:spcPts val="800"/>
                        </a:spcAft>
                        <a:buNone/>
                      </a:pPr>
                      <a:r>
                        <a:rPr lang="en-GB" sz="2000">
                          <a:effectLst/>
                        </a:rPr>
                        <a:t>Cycloalkanes</a:t>
                      </a:r>
                      <a:endParaRPr lang="en-GB" sz="20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637665901"/>
                  </a:ext>
                </a:extLst>
              </a:tr>
              <a:tr h="0">
                <a:tc>
                  <a:txBody>
                    <a:bodyPr/>
                    <a:lstStyle/>
                    <a:p>
                      <a:pPr>
                        <a:lnSpc>
                          <a:spcPct val="115000"/>
                        </a:lnSpc>
                        <a:spcAft>
                          <a:spcPts val="800"/>
                        </a:spcAft>
                        <a:buNone/>
                      </a:pPr>
                      <a:r>
                        <a:rPr lang="en-GB" sz="2000">
                          <a:effectLst/>
                        </a:rPr>
                        <a:t>Temperature Range</a:t>
                      </a:r>
                      <a:endParaRPr lang="en-GB" sz="200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15000"/>
                        </a:lnSpc>
                        <a:spcAft>
                          <a:spcPts val="800"/>
                        </a:spcAft>
                        <a:buNone/>
                      </a:pPr>
                      <a:r>
                        <a:rPr lang="en-GB" sz="2000" dirty="0">
                          <a:effectLst/>
                        </a:rPr>
                        <a:t>50-100</a:t>
                      </a:r>
                      <a:r>
                        <a:rPr lang="en-GB" sz="2000" baseline="30000" dirty="0">
                          <a:effectLst/>
                        </a:rPr>
                        <a:t>o</a:t>
                      </a:r>
                      <a:r>
                        <a:rPr lang="en-GB" sz="2000" dirty="0">
                          <a:effectLst/>
                        </a:rPr>
                        <a:t>C</a:t>
                      </a:r>
                      <a:endParaRPr lang="en-GB" sz="20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915338216"/>
                  </a:ext>
                </a:extLst>
              </a:tr>
              <a:tr h="0">
                <a:tc>
                  <a:txBody>
                    <a:bodyPr/>
                    <a:lstStyle/>
                    <a:p>
                      <a:pPr>
                        <a:lnSpc>
                          <a:spcPct val="115000"/>
                        </a:lnSpc>
                        <a:spcAft>
                          <a:spcPts val="800"/>
                        </a:spcAft>
                        <a:buNone/>
                      </a:pPr>
                      <a:r>
                        <a:rPr lang="en-GB" sz="2000" dirty="0">
                          <a:effectLst/>
                        </a:rPr>
                        <a:t>Pressure Range</a:t>
                      </a:r>
                      <a:endParaRPr lang="en-GB" sz="2000" dirty="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15000"/>
                        </a:lnSpc>
                        <a:spcAft>
                          <a:spcPts val="800"/>
                        </a:spcAft>
                        <a:buNone/>
                      </a:pPr>
                      <a:r>
                        <a:rPr lang="en-GB" sz="2000">
                          <a:effectLst/>
                        </a:rPr>
                        <a:t>1 – 10 atm</a:t>
                      </a:r>
                      <a:endParaRPr lang="en-GB" sz="20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249495654"/>
                  </a:ext>
                </a:extLst>
              </a:tr>
              <a:tr h="0">
                <a:tc>
                  <a:txBody>
                    <a:bodyPr/>
                    <a:lstStyle/>
                    <a:p>
                      <a:pPr>
                        <a:lnSpc>
                          <a:spcPct val="115000"/>
                        </a:lnSpc>
                        <a:spcAft>
                          <a:spcPts val="800"/>
                        </a:spcAft>
                        <a:buNone/>
                      </a:pPr>
                      <a:r>
                        <a:rPr lang="en-GB" sz="2000">
                          <a:effectLst/>
                        </a:rPr>
                        <a:t>Material Costs</a:t>
                      </a:r>
                      <a:endParaRPr lang="en-GB" sz="200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15000"/>
                        </a:lnSpc>
                        <a:spcAft>
                          <a:spcPts val="800"/>
                        </a:spcAft>
                        <a:buNone/>
                      </a:pPr>
                      <a:r>
                        <a:rPr lang="en-GB" sz="2000">
                          <a:effectLst/>
                        </a:rPr>
                        <a:t>Low-cost materials performed</a:t>
                      </a:r>
                      <a:endParaRPr lang="en-GB" sz="20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148410562"/>
                  </a:ext>
                </a:extLst>
              </a:tr>
              <a:tr h="63627">
                <a:tc>
                  <a:txBody>
                    <a:bodyPr/>
                    <a:lstStyle/>
                    <a:p>
                      <a:pPr>
                        <a:lnSpc>
                          <a:spcPct val="115000"/>
                        </a:lnSpc>
                        <a:spcAft>
                          <a:spcPts val="800"/>
                        </a:spcAft>
                        <a:buNone/>
                      </a:pPr>
                      <a:r>
                        <a:rPr lang="en-GB" sz="2000">
                          <a:effectLst/>
                        </a:rPr>
                        <a:t>Performance Metrics</a:t>
                      </a:r>
                      <a:endParaRPr lang="en-GB" sz="2000">
                        <a:effectLst/>
                        <a:latin typeface="Times New Roman" panose="02020603050405020304" pitchFamily="18" charset="0"/>
                        <a:ea typeface="Calibri" panose="020F0502020204030204" pitchFamily="34" charset="0"/>
                      </a:endParaRPr>
                    </a:p>
                  </a:txBody>
                  <a:tcPr marL="68580" marR="68580" marT="0" marB="0"/>
                </a:tc>
                <a:tc>
                  <a:txBody>
                    <a:bodyPr/>
                    <a:lstStyle/>
                    <a:p>
                      <a:pPr>
                        <a:lnSpc>
                          <a:spcPct val="115000"/>
                        </a:lnSpc>
                        <a:spcAft>
                          <a:spcPts val="800"/>
                        </a:spcAft>
                        <a:buNone/>
                      </a:pPr>
                      <a:r>
                        <a:rPr lang="en-GB" sz="2000" dirty="0">
                          <a:effectLst/>
                        </a:rPr>
                        <a:t>Conversion rate, selectively and stability</a:t>
                      </a:r>
                      <a:endParaRPr lang="en-GB" sz="20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483453901"/>
                  </a:ext>
                </a:extLst>
              </a:tr>
            </a:tbl>
          </a:graphicData>
        </a:graphic>
      </p:graphicFrame>
      <p:sp>
        <p:nvSpPr>
          <p:cNvPr id="9" name="TextBox 8">
            <a:extLst>
              <a:ext uri="{FF2B5EF4-FFF2-40B4-BE49-F238E27FC236}">
                <a16:creationId xmlns:a16="http://schemas.microsoft.com/office/drawing/2014/main" id="{9F2EA700-D4A8-F740-4D8C-0665AD38BA78}"/>
              </a:ext>
            </a:extLst>
          </p:cNvPr>
          <p:cNvSpPr txBox="1"/>
          <p:nvPr/>
        </p:nvSpPr>
        <p:spPr>
          <a:xfrm>
            <a:off x="1771652" y="1819305"/>
            <a:ext cx="4867274" cy="748923"/>
          </a:xfrm>
          <a:prstGeom prst="rect">
            <a:avLst/>
          </a:prstGeom>
          <a:noFill/>
        </p:spPr>
        <p:txBody>
          <a:bodyPr wrap="square">
            <a:spAutoFit/>
          </a:bodyPr>
          <a:lstStyle/>
          <a:p>
            <a:pPr>
              <a:lnSpc>
                <a:spcPct val="100000"/>
              </a:lnSpc>
              <a:spcAft>
                <a:spcPts val="800"/>
              </a:spcAft>
              <a:buNone/>
            </a:pPr>
            <a:r>
              <a:rPr lang="en-GB" sz="1800" dirty="0">
                <a:effectLst/>
                <a:latin typeface="+mn-lt"/>
                <a:ea typeface="Calibri" panose="020F0502020204030204" pitchFamily="34" charset="0"/>
              </a:rPr>
              <a:t> </a:t>
            </a:r>
          </a:p>
          <a:p>
            <a:pPr>
              <a:lnSpc>
                <a:spcPct val="100000"/>
              </a:lnSpc>
              <a:spcAft>
                <a:spcPts val="800"/>
              </a:spcAft>
              <a:buNone/>
            </a:pPr>
            <a:r>
              <a:rPr lang="en-GB" sz="1800" dirty="0">
                <a:effectLst/>
                <a:latin typeface="+mn-lt"/>
                <a:ea typeface="Calibri" panose="020F0502020204030204" pitchFamily="34" charset="0"/>
              </a:rPr>
              <a:t> </a:t>
            </a:r>
          </a:p>
        </p:txBody>
      </p:sp>
      <p:sp>
        <p:nvSpPr>
          <p:cNvPr id="12" name="TextBox 11">
            <a:extLst>
              <a:ext uri="{FF2B5EF4-FFF2-40B4-BE49-F238E27FC236}">
                <a16:creationId xmlns:a16="http://schemas.microsoft.com/office/drawing/2014/main" id="{1B6D3ECE-B46B-93AD-33D9-24C3AADB51D7}"/>
              </a:ext>
            </a:extLst>
          </p:cNvPr>
          <p:cNvSpPr txBox="1"/>
          <p:nvPr/>
        </p:nvSpPr>
        <p:spPr>
          <a:xfrm>
            <a:off x="1143000" y="1653584"/>
            <a:ext cx="4276725" cy="369332"/>
          </a:xfrm>
          <a:prstGeom prst="rect">
            <a:avLst/>
          </a:prstGeom>
          <a:noFill/>
        </p:spPr>
        <p:txBody>
          <a:bodyPr wrap="square" rtlCol="0">
            <a:spAutoFit/>
          </a:bodyPr>
          <a:lstStyle/>
          <a:p>
            <a:r>
              <a:rPr lang="en-GB" b="1" dirty="0"/>
              <a:t>Sample data</a:t>
            </a:r>
          </a:p>
        </p:txBody>
      </p:sp>
      <p:sp>
        <p:nvSpPr>
          <p:cNvPr id="13" name="TextBox 12">
            <a:extLst>
              <a:ext uri="{FF2B5EF4-FFF2-40B4-BE49-F238E27FC236}">
                <a16:creationId xmlns:a16="http://schemas.microsoft.com/office/drawing/2014/main" id="{B4E53C62-3CC8-7E96-61C7-1538FF742025}"/>
              </a:ext>
            </a:extLst>
          </p:cNvPr>
          <p:cNvSpPr txBox="1"/>
          <p:nvPr/>
        </p:nvSpPr>
        <p:spPr>
          <a:xfrm>
            <a:off x="0" y="6211669"/>
            <a:ext cx="9240067" cy="646331"/>
          </a:xfrm>
          <a:prstGeom prst="rect">
            <a:avLst/>
          </a:prstGeom>
          <a:noFill/>
        </p:spPr>
        <p:txBody>
          <a:bodyPr wrap="square" rtlCol="0">
            <a:spAutoFit/>
          </a:bodyPr>
          <a:lstStyle/>
          <a:p>
            <a:r>
              <a:rPr lang="en-GB" b="1" dirty="0"/>
              <a:t>Generate a list of potential catalyst formulation and their expected performance metrics</a:t>
            </a:r>
            <a:r>
              <a:rPr lang="en-GB" dirty="0"/>
              <a:t>.</a:t>
            </a:r>
          </a:p>
        </p:txBody>
      </p:sp>
      <p:pic>
        <p:nvPicPr>
          <p:cNvPr id="15" name="Picture 14">
            <a:extLst>
              <a:ext uri="{FF2B5EF4-FFF2-40B4-BE49-F238E27FC236}">
                <a16:creationId xmlns:a16="http://schemas.microsoft.com/office/drawing/2014/main" id="{32D6BBF3-5547-12E3-BCFC-F5FB20BB45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8367"/>
            <a:ext cx="627017" cy="351129"/>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1E459F1-4D13-DB6C-8D1F-16A27D5310E7}"/>
                  </a:ext>
                </a:extLst>
              </p:cNvPr>
              <p:cNvSpPr txBox="1"/>
              <p:nvPr/>
            </p:nvSpPr>
            <p:spPr>
              <a:xfrm>
                <a:off x="4888709" y="1118373"/>
                <a:ext cx="4605335" cy="1809085"/>
              </a:xfrm>
              <a:prstGeom prst="rect">
                <a:avLst/>
              </a:prstGeom>
              <a:noFill/>
            </p:spPr>
            <p:txBody>
              <a:bodyPr wrap="square">
                <a:spAutoFit/>
              </a:bodyPr>
              <a:lstStyle/>
              <a:p>
                <a:pPr>
                  <a:lnSpc>
                    <a:spcPct val="115000"/>
                  </a:lnSpc>
                  <a:spcAft>
                    <a:spcPts val="800"/>
                  </a:spcAft>
                  <a:buNone/>
                </a:pPr>
                <a:r>
                  <a:rPr lang="en-GB" sz="1400" dirty="0">
                    <a:effectLst/>
                    <a:latin typeface="Times New Roman" panose="02020603050405020304" pitchFamily="18" charset="0"/>
                    <a:ea typeface="Calibri" panose="020F0502020204030204" pitchFamily="34" charset="0"/>
                  </a:rPr>
                  <a:t>For a </a:t>
                </a:r>
                <a:r>
                  <a:rPr lang="en-GB" sz="1400" b="1" dirty="0">
                    <a:effectLst/>
                    <a:latin typeface="Times New Roman" panose="02020603050405020304" pitchFamily="18" charset="0"/>
                    <a:ea typeface="Calibri" panose="020F0502020204030204" pitchFamily="34" charset="0"/>
                  </a:rPr>
                  <a:t>cycloalkene</a:t>
                </a:r>
                <a:r>
                  <a:rPr lang="en-GB" sz="1400" dirty="0">
                    <a:effectLst/>
                    <a:latin typeface="Times New Roman" panose="02020603050405020304" pitchFamily="18" charset="0"/>
                    <a:ea typeface="Calibri" panose="020F0502020204030204" pitchFamily="34" charset="0"/>
                  </a:rPr>
                  <a:t> containing one C=C double bond:</a:t>
                </a:r>
                <a:endParaRPr lang="en-GB" sz="1200" dirty="0">
                  <a:effectLst/>
                  <a:latin typeface="Times New Roman" panose="02020603050405020304" pitchFamily="18" charset="0"/>
                  <a:ea typeface="Calibri" panose="020F0502020204030204" pitchFamily="34" charset="0"/>
                </a:endParaRPr>
              </a:p>
              <a:p>
                <a:pPr>
                  <a:lnSpc>
                    <a:spcPct val="115000"/>
                  </a:lnSpc>
                  <a:spcAft>
                    <a:spcPts val="800"/>
                  </a:spcAft>
                  <a:buNone/>
                </a:pPr>
                <a14:m>
                  <m:oMathPara xmlns:m="http://schemas.openxmlformats.org/officeDocument/2006/math">
                    <m:oMath>
                      <m:borderBox>
                        <m:borderBoxPr>
                          <m:ctrlPr>
                            <a:rPr lang="en-GB" sz="1400" i="1">
                              <a:effectLst/>
                              <a:latin typeface="Cambria Math" panose="02040503050406030204" pitchFamily="18" charset="0"/>
                              <a:ea typeface="Calibri" panose="020F0502020204030204" pitchFamily="34" charset="0"/>
                            </a:rPr>
                          </m:ctrlPr>
                        </m:borderBoxPr>
                        <m:e>
                          <m:sSub>
                            <m:sSubPr>
                              <m:ctrlPr>
                                <a:rPr lang="en-GB" sz="1400">
                                  <a:effectLst/>
                                  <a:latin typeface="Cambria Math" panose="02040503050406030204" pitchFamily="18" charset="0"/>
                                  <a:ea typeface="Calibri" panose="020F0502020204030204" pitchFamily="34" charset="0"/>
                                </a:rPr>
                              </m:ctrlPr>
                            </m:sSubPr>
                            <m:e>
                              <m:r>
                                <m:rPr>
                                  <m:sty m:val="p"/>
                                </m:rPr>
                                <a:rPr lang="en-GB" sz="1400">
                                  <a:effectLst/>
                                  <a:latin typeface="Cambria Math" panose="02040503050406030204" pitchFamily="18" charset="0"/>
                                  <a:ea typeface="Calibri" panose="020F0502020204030204" pitchFamily="34" charset="0"/>
                                </a:rPr>
                                <m:t>C</m:t>
                              </m:r>
                            </m:e>
                            <m:sub>
                              <m:r>
                                <m:rPr>
                                  <m:sty m:val="p"/>
                                </m:rPr>
                                <a:rPr lang="en-GB" sz="1400">
                                  <a:effectLst/>
                                  <a:latin typeface="Cambria Math" panose="02040503050406030204" pitchFamily="18" charset="0"/>
                                  <a:ea typeface="Calibri" panose="020F0502020204030204" pitchFamily="34" charset="0"/>
                                </a:rPr>
                                <m:t>n</m:t>
                              </m:r>
                            </m:sub>
                          </m:sSub>
                          <m:sSub>
                            <m:sSubPr>
                              <m:ctrlPr>
                                <a:rPr lang="en-GB" sz="1400">
                                  <a:effectLst/>
                                  <a:latin typeface="Cambria Math" panose="02040503050406030204" pitchFamily="18" charset="0"/>
                                  <a:ea typeface="Calibri" panose="020F0502020204030204" pitchFamily="34" charset="0"/>
                                </a:rPr>
                              </m:ctrlPr>
                            </m:sSubPr>
                            <m:e>
                              <m:r>
                                <m:rPr>
                                  <m:sty m:val="p"/>
                                </m:rPr>
                                <a:rPr lang="en-GB" sz="1400">
                                  <a:effectLst/>
                                  <a:latin typeface="Cambria Math" panose="02040503050406030204" pitchFamily="18" charset="0"/>
                                  <a:ea typeface="Calibri" panose="020F0502020204030204" pitchFamily="34" charset="0"/>
                                </a:rPr>
                                <m:t>H</m:t>
                              </m:r>
                            </m:e>
                            <m:sub>
                              <m:r>
                                <a:rPr lang="en-GB" sz="1400" i="1">
                                  <a:effectLst/>
                                  <a:latin typeface="Cambria Math" panose="02040503050406030204" pitchFamily="18" charset="0"/>
                                  <a:ea typeface="Calibri" panose="020F0502020204030204" pitchFamily="34" charset="0"/>
                                </a:rPr>
                                <m:t>2</m:t>
                              </m:r>
                              <m:r>
                                <m:rPr>
                                  <m:sty m:val="p"/>
                                </m:rPr>
                                <a:rPr lang="en-GB" sz="1400">
                                  <a:effectLst/>
                                  <a:latin typeface="Cambria Math" panose="02040503050406030204" pitchFamily="18" charset="0"/>
                                  <a:ea typeface="Calibri" panose="020F0502020204030204" pitchFamily="34" charset="0"/>
                                </a:rPr>
                                <m:t>n</m:t>
                              </m:r>
                              <m:r>
                                <a:rPr lang="en-GB" sz="1400" i="1">
                                  <a:effectLst/>
                                  <a:latin typeface="Cambria Math" panose="02040503050406030204" pitchFamily="18" charset="0"/>
                                  <a:ea typeface="Calibri" panose="020F0502020204030204" pitchFamily="34" charset="0"/>
                                </a:rPr>
                                <m:t>−2</m:t>
                              </m:r>
                            </m:sub>
                          </m:sSub>
                          <m:r>
                            <a:rPr lang="en-GB" sz="1400" i="1">
                              <a:effectLst/>
                              <a:latin typeface="Cambria Math" panose="02040503050406030204" pitchFamily="18" charset="0"/>
                              <a:ea typeface="Calibri" panose="020F0502020204030204" pitchFamily="34" charset="0"/>
                            </a:rPr>
                            <m:t>+</m:t>
                          </m:r>
                          <m:sSub>
                            <m:sSubPr>
                              <m:ctrlPr>
                                <a:rPr lang="en-GB" sz="1400">
                                  <a:effectLst/>
                                  <a:latin typeface="Cambria Math" panose="02040503050406030204" pitchFamily="18" charset="0"/>
                                  <a:ea typeface="Calibri" panose="020F0502020204030204" pitchFamily="34" charset="0"/>
                                </a:rPr>
                              </m:ctrlPr>
                            </m:sSubPr>
                            <m:e>
                              <m:r>
                                <m:rPr>
                                  <m:sty m:val="p"/>
                                </m:rPr>
                                <a:rPr lang="en-GB" sz="1400">
                                  <a:effectLst/>
                                  <a:latin typeface="Cambria Math" panose="02040503050406030204" pitchFamily="18" charset="0"/>
                                  <a:ea typeface="Calibri" panose="020F0502020204030204" pitchFamily="34" charset="0"/>
                                </a:rPr>
                                <m:t>H</m:t>
                              </m:r>
                            </m:e>
                            <m:sub>
                              <m:r>
                                <a:rPr lang="en-GB" sz="1400" i="1">
                                  <a:effectLst/>
                                  <a:latin typeface="Cambria Math" panose="02040503050406030204" pitchFamily="18" charset="0"/>
                                  <a:ea typeface="Calibri" panose="020F0502020204030204" pitchFamily="34" charset="0"/>
                                </a:rPr>
                                <m:t>2</m:t>
                              </m:r>
                            </m:sub>
                          </m:sSub>
                          <m:r>
                            <a:rPr lang="en-GB" sz="1400" i="1">
                              <a:effectLst/>
                              <a:latin typeface="Cambria Math" panose="02040503050406030204" pitchFamily="18" charset="0"/>
                              <a:ea typeface="Calibri" panose="020F0502020204030204" pitchFamily="34" charset="0"/>
                            </a:rPr>
                            <m:t>→</m:t>
                          </m:r>
                          <m:sSub>
                            <m:sSubPr>
                              <m:ctrlPr>
                                <a:rPr lang="en-GB" sz="1400">
                                  <a:effectLst/>
                                  <a:latin typeface="Cambria Math" panose="02040503050406030204" pitchFamily="18" charset="0"/>
                                  <a:ea typeface="Calibri" panose="020F0502020204030204" pitchFamily="34" charset="0"/>
                                </a:rPr>
                              </m:ctrlPr>
                            </m:sSubPr>
                            <m:e>
                              <m:r>
                                <m:rPr>
                                  <m:sty m:val="p"/>
                                </m:rPr>
                                <a:rPr lang="en-GB" sz="1400">
                                  <a:effectLst/>
                                  <a:latin typeface="Cambria Math" panose="02040503050406030204" pitchFamily="18" charset="0"/>
                                  <a:ea typeface="Calibri" panose="020F0502020204030204" pitchFamily="34" charset="0"/>
                                </a:rPr>
                                <m:t>C</m:t>
                              </m:r>
                            </m:e>
                            <m:sub>
                              <m:r>
                                <m:rPr>
                                  <m:sty m:val="p"/>
                                </m:rPr>
                                <a:rPr lang="en-GB" sz="1400">
                                  <a:effectLst/>
                                  <a:latin typeface="Cambria Math" panose="02040503050406030204" pitchFamily="18" charset="0"/>
                                  <a:ea typeface="Calibri" panose="020F0502020204030204" pitchFamily="34" charset="0"/>
                                </a:rPr>
                                <m:t>n</m:t>
                              </m:r>
                            </m:sub>
                          </m:sSub>
                          <m:sSub>
                            <m:sSubPr>
                              <m:ctrlPr>
                                <a:rPr lang="en-GB" sz="1400">
                                  <a:effectLst/>
                                  <a:latin typeface="Cambria Math" panose="02040503050406030204" pitchFamily="18" charset="0"/>
                                  <a:ea typeface="Calibri" panose="020F0502020204030204" pitchFamily="34" charset="0"/>
                                </a:rPr>
                              </m:ctrlPr>
                            </m:sSubPr>
                            <m:e>
                              <m:r>
                                <m:rPr>
                                  <m:sty m:val="p"/>
                                </m:rPr>
                                <a:rPr lang="en-GB" sz="1400">
                                  <a:effectLst/>
                                  <a:latin typeface="Cambria Math" panose="02040503050406030204" pitchFamily="18" charset="0"/>
                                  <a:ea typeface="Calibri" panose="020F0502020204030204" pitchFamily="34" charset="0"/>
                                </a:rPr>
                                <m:t>H</m:t>
                              </m:r>
                            </m:e>
                            <m:sub>
                              <m:r>
                                <a:rPr lang="en-GB" sz="1400" i="1">
                                  <a:effectLst/>
                                  <a:latin typeface="Cambria Math" panose="02040503050406030204" pitchFamily="18" charset="0"/>
                                  <a:ea typeface="Calibri" panose="020F0502020204030204" pitchFamily="34" charset="0"/>
                                </a:rPr>
                                <m:t>2</m:t>
                              </m:r>
                              <m:r>
                                <m:rPr>
                                  <m:sty m:val="p"/>
                                </m:rPr>
                                <a:rPr lang="en-GB" sz="1400">
                                  <a:effectLst/>
                                  <a:latin typeface="Cambria Math" panose="02040503050406030204" pitchFamily="18" charset="0"/>
                                  <a:ea typeface="Calibri" panose="020F0502020204030204" pitchFamily="34" charset="0"/>
                                </a:rPr>
                                <m:t>n</m:t>
                              </m:r>
                            </m:sub>
                          </m:sSub>
                        </m:e>
                      </m:borderBox>
                    </m:oMath>
                  </m:oMathPara>
                </a14:m>
                <a:endParaRPr lang="en-GB" sz="1200" dirty="0">
                  <a:effectLst/>
                  <a:latin typeface="Times New Roman" panose="02020603050405020304" pitchFamily="18" charset="0"/>
                  <a:ea typeface="Calibri" panose="020F0502020204030204" pitchFamily="34" charset="0"/>
                </a:endParaRPr>
              </a:p>
              <a:p>
                <a:pPr>
                  <a:lnSpc>
                    <a:spcPct val="115000"/>
                  </a:lnSpc>
                  <a:spcAft>
                    <a:spcPts val="800"/>
                  </a:spcAft>
                  <a:buNone/>
                </a:pPr>
                <a:r>
                  <a:rPr lang="en-GB" sz="1400" dirty="0">
                    <a:effectLst/>
                    <a:latin typeface="Times New Roman" panose="02020603050405020304" pitchFamily="18" charset="0"/>
                    <a:ea typeface="Calibri" panose="020F0502020204030204" pitchFamily="34" charset="0"/>
                  </a:rPr>
                  <a:t>Thus:</a:t>
                </a:r>
                <a:endParaRPr lang="en-GB" sz="1200" dirty="0">
                  <a:effectLst/>
                  <a:latin typeface="Times New Roman" panose="02020603050405020304" pitchFamily="18" charset="0"/>
                  <a:ea typeface="Calibri" panose="020F0502020204030204" pitchFamily="34" charset="0"/>
                </a:endParaRPr>
              </a:p>
              <a:p>
                <a:pPr>
                  <a:lnSpc>
                    <a:spcPct val="115000"/>
                  </a:lnSpc>
                  <a:spcAft>
                    <a:spcPts val="800"/>
                  </a:spcAft>
                  <a:buNone/>
                </a:pPr>
                <a14:m>
                  <m:oMathPara xmlns:m="http://schemas.openxmlformats.org/officeDocument/2006/math">
                    <m:oMath>
                      <m:borderBox>
                        <m:borderBoxPr>
                          <m:ctrlPr>
                            <a:rPr lang="en-GB" sz="1400" i="0">
                              <a:effectLst/>
                              <a:latin typeface="Times New Roman" panose="02020603050405020304" pitchFamily="18" charset="0"/>
                              <a:ea typeface="Calibri" panose="020F0502020204030204" pitchFamily="34" charset="0"/>
                            </a:rPr>
                          </m:ctrlPr>
                        </m:borderBoxPr>
                        <m:e>
                          <m:r>
                            <m:rPr>
                              <m:nor/>
                            </m:rPr>
                            <a:rPr lang="en-GB" sz="1400" i="0">
                              <a:effectLst/>
                              <a:latin typeface="Times New Roman" panose="02020603050405020304" pitchFamily="18" charset="0"/>
                              <a:ea typeface="Calibri" panose="020F0502020204030204" pitchFamily="34" charset="0"/>
                            </a:rPr>
                            <m:t>Cycloalkene</m:t>
                          </m:r>
                          <m:r>
                            <a:rPr lang="en-GB" sz="1400" i="1">
                              <a:effectLst/>
                              <a:latin typeface="Cambria Math" panose="02040503050406030204" pitchFamily="18" charset="0"/>
                              <a:ea typeface="Calibri" panose="020F0502020204030204" pitchFamily="34" charset="0"/>
                            </a:rPr>
                            <m:t>+</m:t>
                          </m:r>
                          <m:sSub>
                            <m:sSubPr>
                              <m:ctrlPr>
                                <a:rPr lang="en-GB" sz="1400" i="1">
                                  <a:effectLst/>
                                  <a:latin typeface="Cambria Math" panose="02040503050406030204" pitchFamily="18" charset="0"/>
                                  <a:ea typeface="Calibri" panose="020F0502020204030204" pitchFamily="34" charset="0"/>
                                </a:rPr>
                              </m:ctrlPr>
                            </m:sSubPr>
                            <m:e>
                              <m:r>
                                <a:rPr lang="en-GB" sz="1400" i="1">
                                  <a:effectLst/>
                                  <a:latin typeface="Cambria Math" panose="02040503050406030204" pitchFamily="18" charset="0"/>
                                  <a:ea typeface="Calibri" panose="020F0502020204030204" pitchFamily="34" charset="0"/>
                                </a:rPr>
                                <m:t>𝐻</m:t>
                              </m:r>
                            </m:e>
                            <m:sub>
                              <m:r>
                                <a:rPr lang="en-GB" sz="1400" i="1">
                                  <a:effectLst/>
                                  <a:latin typeface="Cambria Math" panose="02040503050406030204" pitchFamily="18" charset="0"/>
                                  <a:ea typeface="Calibri" panose="020F0502020204030204" pitchFamily="34" charset="0"/>
                                </a:rPr>
                                <m:t>2</m:t>
                              </m:r>
                            </m:sub>
                          </m:sSub>
                          <m:groupChr>
                            <m:groupChrPr>
                              <m:chr m:val="→"/>
                              <m:pos m:val="bot"/>
                              <m:vertJc m:val="bot"/>
                              <m:ctrlPr>
                                <a:rPr lang="en-GB" sz="1400" i="1">
                                  <a:effectLst/>
                                  <a:latin typeface="Cambria Math" panose="02040503050406030204" pitchFamily="18" charset="0"/>
                                  <a:ea typeface="Calibri" panose="020F0502020204030204" pitchFamily="34" charset="0"/>
                                </a:rPr>
                              </m:ctrlPr>
                            </m:groupChrPr>
                            <m:e>
                              <m:box>
                                <m:boxPr>
                                  <m:ctrlPr>
                                    <a:rPr lang="en-GB" sz="1400" i="0">
                                      <a:effectLst/>
                                      <a:latin typeface="Times New Roman" panose="02020603050405020304" pitchFamily="18" charset="0"/>
                                      <a:ea typeface="Calibri" panose="020F0502020204030204" pitchFamily="34" charset="0"/>
                                    </a:rPr>
                                  </m:ctrlPr>
                                </m:boxPr>
                                <m:e>
                                  <m:r>
                                    <m:rPr>
                                      <m:nor/>
                                    </m:rPr>
                                    <a:rPr lang="en-GB" sz="1400" i="0">
                                      <a:effectLst/>
                                      <a:latin typeface="Times New Roman" panose="02020603050405020304" pitchFamily="18" charset="0"/>
                                      <a:ea typeface="Calibri" panose="020F0502020204030204" pitchFamily="34" charset="0"/>
                                    </a:rPr>
                                    <m:t>Catalyst</m:t>
                                  </m:r>
                                </m:e>
                              </m:box>
                            </m:e>
                          </m:groupChr>
                          <m:r>
                            <m:rPr>
                              <m:nor/>
                            </m:rPr>
                            <a:rPr lang="en-GB" sz="1400" i="0">
                              <a:effectLst/>
                              <a:latin typeface="Times New Roman" panose="02020603050405020304" pitchFamily="18" charset="0"/>
                              <a:ea typeface="Calibri" panose="020F0502020204030204" pitchFamily="34" charset="0"/>
                            </a:rPr>
                            <m:t>Cycloalkane (Cycloparaffin)</m:t>
                          </m:r>
                        </m:e>
                      </m:borderBox>
                    </m:oMath>
                  </m:oMathPara>
                </a14:m>
                <a:endParaRPr lang="en-GB" sz="1200" dirty="0">
                  <a:effectLst/>
                  <a:latin typeface="Times New Roman" panose="02020603050405020304" pitchFamily="18" charset="0"/>
                  <a:ea typeface="Calibri" panose="020F0502020204030204" pitchFamily="34" charset="0"/>
                </a:endParaRPr>
              </a:p>
            </p:txBody>
          </p:sp>
        </mc:Choice>
        <mc:Fallback xmlns="">
          <p:sp>
            <p:nvSpPr>
              <p:cNvPr id="17" name="TextBox 16">
                <a:extLst>
                  <a:ext uri="{FF2B5EF4-FFF2-40B4-BE49-F238E27FC236}">
                    <a16:creationId xmlns:a16="http://schemas.microsoft.com/office/drawing/2014/main" id="{C1E459F1-4D13-DB6C-8D1F-16A27D5310E7}"/>
                  </a:ext>
                </a:extLst>
              </p:cNvPr>
              <p:cNvSpPr txBox="1">
                <a:spLocks noRot="1" noChangeAspect="1" noMove="1" noResize="1" noEditPoints="1" noAdjustHandles="1" noChangeArrowheads="1" noChangeShapeType="1" noTextEdit="1"/>
              </p:cNvSpPr>
              <p:nvPr/>
            </p:nvSpPr>
            <p:spPr>
              <a:xfrm>
                <a:off x="4888709" y="1118373"/>
                <a:ext cx="4605335" cy="1809085"/>
              </a:xfrm>
              <a:prstGeom prst="rect">
                <a:avLst/>
              </a:prstGeom>
              <a:blipFill>
                <a:blip r:embed="rId4"/>
                <a:stretch>
                  <a:fillRect l="-397"/>
                </a:stretch>
              </a:blipFill>
            </p:spPr>
            <p:txBody>
              <a:bodyPr/>
              <a:lstStyle/>
              <a:p>
                <a:r>
                  <a:rPr lang="en-GB">
                    <a:noFill/>
                  </a:rPr>
                  <a:t> </a:t>
                </a:r>
              </a:p>
            </p:txBody>
          </p:sp>
        </mc:Fallback>
      </mc:AlternateContent>
      <p:sp>
        <p:nvSpPr>
          <p:cNvPr id="5" name="TextBox 4">
            <a:extLst>
              <a:ext uri="{FF2B5EF4-FFF2-40B4-BE49-F238E27FC236}">
                <a16:creationId xmlns:a16="http://schemas.microsoft.com/office/drawing/2014/main" id="{6A4136BF-F81D-9515-BA4E-86E8404F1ACD}"/>
              </a:ext>
            </a:extLst>
          </p:cNvPr>
          <p:cNvSpPr txBox="1"/>
          <p:nvPr/>
        </p:nvSpPr>
        <p:spPr>
          <a:xfrm>
            <a:off x="5914766" y="1920195"/>
            <a:ext cx="2905301" cy="369332"/>
          </a:xfrm>
          <a:prstGeom prst="rect">
            <a:avLst/>
          </a:prstGeom>
          <a:noFill/>
        </p:spPr>
        <p:txBody>
          <a:bodyPr wrap="square">
            <a:spAutoFit/>
          </a:bodyPr>
          <a:lstStyle/>
          <a:p>
            <a:r>
              <a:rPr lang="pt-BR" dirty="0"/>
              <a:t>(C</a:t>
            </a:r>
            <a:r>
              <a:rPr lang="pt-BR" baseline="-25000" dirty="0"/>
              <a:t>6</a:t>
            </a:r>
            <a:r>
              <a:rPr lang="pt-BR" dirty="0"/>
              <a:t> H</a:t>
            </a:r>
            <a:r>
              <a:rPr lang="pt-BR" baseline="-25000" dirty="0"/>
              <a:t>10</a:t>
            </a:r>
            <a:r>
              <a:rPr lang="pt-BR" dirty="0"/>
              <a:t> +H</a:t>
            </a:r>
            <a:r>
              <a:rPr lang="pt-BR" baseline="-25000" dirty="0"/>
              <a:t>2</a:t>
            </a:r>
            <a:r>
              <a:rPr lang="pt-BR" dirty="0"/>
              <a:t>→C</a:t>
            </a:r>
            <a:r>
              <a:rPr lang="pt-BR" baseline="-25000" dirty="0"/>
              <a:t>6</a:t>
            </a:r>
            <a:r>
              <a:rPr lang="pt-BR" dirty="0"/>
              <a:t> H</a:t>
            </a:r>
            <a:r>
              <a:rPr lang="pt-BR" baseline="-25000" dirty="0"/>
              <a:t>12</a:t>
            </a:r>
            <a:r>
              <a:rPr lang="pt-BR" dirty="0"/>
              <a:t> )</a:t>
            </a:r>
            <a:endParaRPr lang="en-GB"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1CA2433-1C11-077B-7B79-09058289FE5E}"/>
                  </a:ext>
                </a:extLst>
              </p:cNvPr>
              <p:cNvSpPr txBox="1"/>
              <p:nvPr/>
            </p:nvSpPr>
            <p:spPr>
              <a:xfrm>
                <a:off x="4455320" y="2853000"/>
                <a:ext cx="5167312" cy="596317"/>
              </a:xfrm>
              <a:prstGeom prst="rect">
                <a:avLst/>
              </a:prstGeom>
              <a:noFill/>
            </p:spPr>
            <p:txBody>
              <a:bodyPr wrap="square">
                <a:spAutoFit/>
              </a:bodyPr>
              <a:lstStyle/>
              <a:p>
                <a:pPr/>
                <a14:m>
                  <m:oMathPara xmlns:m="http://schemas.openxmlformats.org/officeDocument/2006/math">
                    <m:oMath>
                      <m:borderBox>
                        <m:borderBoxPr>
                          <m:ctrlPr>
                            <a:rPr lang="en-GB" b="0" i="0"/>
                          </m:ctrlPr>
                        </m:borderBoxPr>
                        <m:e>
                          <m:r>
                            <m:rPr>
                              <m:nor/>
                            </m:rPr>
                            <a:rPr lang="en-GB" b="0" i="0"/>
                            <m:t>Cyclohexene</m:t>
                          </m:r>
                          <m:r>
                            <a:rPr lang="en-GB" b="0" i="0">
                              <a:latin typeface="Cambria Math" panose="02040503050406030204" pitchFamily="18" charset="0"/>
                            </a:rPr>
                            <m:t>+</m:t>
                          </m:r>
                          <m:sSub>
                            <m:sSubPr>
                              <m:ctrlPr>
                                <a:rPr lang="en-GB" b="0" i="1">
                                  <a:latin typeface="Cambria Math" panose="02040503050406030204" pitchFamily="18" charset="0"/>
                                </a:rPr>
                              </m:ctrlPr>
                            </m:sSubPr>
                            <m:e>
                              <m:r>
                                <a:rPr lang="en-GB" b="0" i="1">
                                  <a:latin typeface="Cambria Math" panose="02040503050406030204" pitchFamily="18" charset="0"/>
                                </a:rPr>
                                <m:t>𝐻</m:t>
                              </m:r>
                            </m:e>
                            <m:sub>
                              <m:r>
                                <a:rPr lang="en-GB" b="0" i="0">
                                  <a:latin typeface="Cambria Math" panose="02040503050406030204" pitchFamily="18" charset="0"/>
                                </a:rPr>
                                <m:t>2</m:t>
                              </m:r>
                            </m:sub>
                          </m:sSub>
                          <m:groupChr>
                            <m:groupChrPr>
                              <m:chr m:val="→"/>
                              <m:pos m:val="bot"/>
                              <m:vertJc m:val="bot"/>
                              <m:ctrlPr>
                                <a:rPr lang="en-GB" b="0" i="1">
                                  <a:latin typeface="Cambria Math" panose="02040503050406030204" pitchFamily="18" charset="0"/>
                                </a:rPr>
                              </m:ctrlPr>
                            </m:groupChrPr>
                            <m:e>
                              <m:box>
                                <m:boxPr>
                                  <m:ctrlPr>
                                    <a:rPr lang="en-GB" b="0" i="0">
                                      <a:latin typeface="Cambria Math" panose="02040503050406030204" pitchFamily="18" charset="0"/>
                                    </a:rPr>
                                  </m:ctrlPr>
                                </m:boxPr>
                                <m:e>
                                  <m:r>
                                    <m:rPr>
                                      <m:sty m:val="p"/>
                                    </m:rPr>
                                    <a:rPr lang="en-GB" b="0" i="0">
                                      <a:latin typeface="Cambria Math" panose="02040503050406030204" pitchFamily="18" charset="0"/>
                                    </a:rPr>
                                    <m:t>Ni</m:t>
                                  </m:r>
                                  <m:r>
                                    <a:rPr lang="en-GB" b="0" i="0">
                                      <a:latin typeface="Cambria Math" panose="02040503050406030204" pitchFamily="18" charset="0"/>
                                    </a:rPr>
                                    <m:t>,</m:t>
                                  </m:r>
                                  <m:r>
                                    <m:rPr>
                                      <m:nor/>
                                    </m:rPr>
                                    <a:rPr lang="en-GB" b="0" i="0">
                                      <a:latin typeface="Cambria Math" panose="02040503050406030204" pitchFamily="18" charset="0"/>
                                    </a:rPr>
                                    <m:t> </m:t>
                                  </m:r>
                                  <m:r>
                                    <m:rPr>
                                      <m:sty m:val="p"/>
                                    </m:rPr>
                                    <a:rPr lang="en-GB" b="0" i="0">
                                      <a:latin typeface="Cambria Math" panose="02040503050406030204" pitchFamily="18" charset="0"/>
                                    </a:rPr>
                                    <m:t>Pt</m:t>
                                  </m:r>
                                  <m:r>
                                    <a:rPr lang="en-GB" b="0" i="0">
                                      <a:latin typeface="Cambria Math" panose="02040503050406030204" pitchFamily="18" charset="0"/>
                                    </a:rPr>
                                    <m:t>,</m:t>
                                  </m:r>
                                  <m:r>
                                    <m:rPr>
                                      <m:nor/>
                                    </m:rPr>
                                    <a:rPr lang="en-GB" b="0" i="0">
                                      <a:latin typeface="Cambria Math" panose="02040503050406030204" pitchFamily="18" charset="0"/>
                                    </a:rPr>
                                    <m:t> </m:t>
                                  </m:r>
                                  <m:r>
                                    <m:rPr>
                                      <m:sty m:val="p"/>
                                    </m:rPr>
                                    <a:rPr lang="en-GB" b="0" i="0">
                                      <a:latin typeface="Cambria Math" panose="02040503050406030204" pitchFamily="18" charset="0"/>
                                    </a:rPr>
                                    <m:t>Pd</m:t>
                                  </m:r>
                                </m:e>
                              </m:box>
                            </m:e>
                          </m:groupChr>
                          <m:r>
                            <m:rPr>
                              <m:nor/>
                            </m:rPr>
                            <a:rPr lang="en-GB" b="0" i="0">
                              <a:latin typeface="Cambria Math" panose="02040503050406030204" pitchFamily="18" charset="0"/>
                            </a:rPr>
                            <m:t>Cyclohexane</m:t>
                          </m:r>
                        </m:e>
                      </m:borderBox>
                    </m:oMath>
                  </m:oMathPara>
                </a14:m>
                <a:endParaRPr lang="en-GB" dirty="0"/>
              </a:p>
            </p:txBody>
          </p:sp>
        </mc:Choice>
        <mc:Fallback xmlns="">
          <p:sp>
            <p:nvSpPr>
              <p:cNvPr id="18" name="TextBox 17">
                <a:extLst>
                  <a:ext uri="{FF2B5EF4-FFF2-40B4-BE49-F238E27FC236}">
                    <a16:creationId xmlns:a16="http://schemas.microsoft.com/office/drawing/2014/main" id="{C1CA2433-1C11-077B-7B79-09058289FE5E}"/>
                  </a:ext>
                </a:extLst>
              </p:cNvPr>
              <p:cNvSpPr txBox="1">
                <a:spLocks noRot="1" noChangeAspect="1" noMove="1" noResize="1" noEditPoints="1" noAdjustHandles="1" noChangeArrowheads="1" noChangeShapeType="1" noTextEdit="1"/>
              </p:cNvSpPr>
              <p:nvPr/>
            </p:nvSpPr>
            <p:spPr>
              <a:xfrm>
                <a:off x="4455320" y="2853000"/>
                <a:ext cx="5167312" cy="596317"/>
              </a:xfrm>
              <a:prstGeom prst="rect">
                <a:avLst/>
              </a:prstGeom>
              <a:blipFill>
                <a:blip r:embed="rId5"/>
                <a:stretch>
                  <a:fillRect/>
                </a:stretch>
              </a:blipFill>
            </p:spPr>
            <p:txBody>
              <a:bodyPr/>
              <a:lstStyle/>
              <a:p>
                <a:r>
                  <a:rPr lang="en-GB">
                    <a:noFill/>
                  </a:rPr>
                  <a:t> </a:t>
                </a:r>
              </a:p>
            </p:txBody>
          </p:sp>
        </mc:Fallback>
      </mc:AlternateContent>
      <p:pic>
        <p:nvPicPr>
          <p:cNvPr id="11" name="Picture 10">
            <a:extLst>
              <a:ext uri="{FF2B5EF4-FFF2-40B4-BE49-F238E27FC236}">
                <a16:creationId xmlns:a16="http://schemas.microsoft.com/office/drawing/2014/main" id="{4063E74F-1083-223E-D8F9-9E6EBA2BB08F}"/>
              </a:ext>
            </a:extLst>
          </p:cNvPr>
          <p:cNvPicPr>
            <a:picLocks noChangeAspect="1"/>
          </p:cNvPicPr>
          <p:nvPr/>
        </p:nvPicPr>
        <p:blipFill>
          <a:blip r:embed="rId6"/>
          <a:stretch>
            <a:fillRect/>
          </a:stretch>
        </p:blipFill>
        <p:spPr>
          <a:xfrm>
            <a:off x="5030767" y="3681767"/>
            <a:ext cx="4074316" cy="2037158"/>
          </a:xfrm>
          <a:prstGeom prst="rect">
            <a:avLst/>
          </a:prstGeom>
        </p:spPr>
      </p:pic>
    </p:spTree>
    <p:extLst>
      <p:ext uri="{BB962C8B-B14F-4D97-AF65-F5344CB8AC3E}">
        <p14:creationId xmlns:p14="http://schemas.microsoft.com/office/powerpoint/2010/main" val="3962084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640E9C-1487-7D89-A4B7-092EB889C14A}"/>
              </a:ext>
            </a:extLst>
          </p:cNvPr>
          <p:cNvSpPr>
            <a:spLocks noGrp="1"/>
          </p:cNvSpPr>
          <p:nvPr>
            <p:ph type="sldNum" sz="quarter" idx="12"/>
          </p:nvPr>
        </p:nvSpPr>
        <p:spPr>
          <a:xfrm>
            <a:off x="8515187" y="0"/>
            <a:ext cx="628813" cy="349048"/>
          </a:xfrm>
        </p:spPr>
        <p:txBody>
          <a:bodyPr/>
          <a:lstStyle/>
          <a:p>
            <a:fld id="{C1FF6DA9-008F-8B48-92A6-B652298478BF}" type="slidenum">
              <a:rPr lang="en-US" sz="1200" smtClean="0"/>
              <a:t>25</a:t>
            </a:fld>
            <a:endParaRPr lang="en-US" sz="1200" dirty="0"/>
          </a:p>
        </p:txBody>
      </p:sp>
      <p:sp>
        <p:nvSpPr>
          <p:cNvPr id="4" name="TextBox 3">
            <a:extLst>
              <a:ext uri="{FF2B5EF4-FFF2-40B4-BE49-F238E27FC236}">
                <a16:creationId xmlns:a16="http://schemas.microsoft.com/office/drawing/2014/main" id="{1FC1326D-0B5F-441B-B323-9DAFAA99A34E}"/>
              </a:ext>
            </a:extLst>
          </p:cNvPr>
          <p:cNvSpPr txBox="1"/>
          <p:nvPr/>
        </p:nvSpPr>
        <p:spPr>
          <a:xfrm>
            <a:off x="792067" y="504913"/>
            <a:ext cx="7559866" cy="707886"/>
          </a:xfrm>
          <a:prstGeom prst="rect">
            <a:avLst/>
          </a:prstGeom>
          <a:noFill/>
        </p:spPr>
        <p:txBody>
          <a:bodyPr wrap="square">
            <a:spAutoFit/>
          </a:bodyPr>
          <a:lstStyle/>
          <a:p>
            <a:r>
              <a:rPr lang="en-GB" sz="2000" b="1" dirty="0"/>
              <a:t>Coker\Documents\</a:t>
            </a:r>
            <a:r>
              <a:rPr lang="en-GB" sz="2000" b="1" dirty="0" err="1"/>
              <a:t>Python_Folder</a:t>
            </a:r>
            <a:r>
              <a:rPr lang="en-GB" sz="2000" b="1" dirty="0"/>
              <a:t>\GENERATIVE AI-ASSISTED CATALYST FORMULATION AND OPTIMIZATION-akc1.py</a:t>
            </a:r>
          </a:p>
        </p:txBody>
      </p:sp>
      <p:sp>
        <p:nvSpPr>
          <p:cNvPr id="6" name="TextBox 5">
            <a:extLst>
              <a:ext uri="{FF2B5EF4-FFF2-40B4-BE49-F238E27FC236}">
                <a16:creationId xmlns:a16="http://schemas.microsoft.com/office/drawing/2014/main" id="{D856F0D6-ACBE-972E-9976-3C84CCF5F56F}"/>
              </a:ext>
            </a:extLst>
          </p:cNvPr>
          <p:cNvSpPr txBox="1"/>
          <p:nvPr/>
        </p:nvSpPr>
        <p:spPr>
          <a:xfrm>
            <a:off x="876137" y="1135265"/>
            <a:ext cx="7159978" cy="923330"/>
          </a:xfrm>
          <a:prstGeom prst="rect">
            <a:avLst/>
          </a:prstGeom>
          <a:noFill/>
        </p:spPr>
        <p:txBody>
          <a:bodyPr wrap="square">
            <a:spAutoFit/>
          </a:bodyPr>
          <a:lstStyle/>
          <a:p>
            <a:r>
              <a:rPr lang="en-GB" b="1" dirty="0"/>
              <a:t>Results</a:t>
            </a:r>
          </a:p>
          <a:p>
            <a:r>
              <a:rPr lang="en-GB" b="1" dirty="0"/>
              <a:t>Highest-ranked generated catalyst formulation:</a:t>
            </a:r>
          </a:p>
          <a:p>
            <a:r>
              <a:rPr lang="en-GB" b="1" dirty="0"/>
              <a:t>13.2 wt% Ni/Activated Carbon + Mg promoter</a:t>
            </a:r>
          </a:p>
        </p:txBody>
      </p:sp>
      <p:sp>
        <p:nvSpPr>
          <p:cNvPr id="8" name="TextBox 7">
            <a:extLst>
              <a:ext uri="{FF2B5EF4-FFF2-40B4-BE49-F238E27FC236}">
                <a16:creationId xmlns:a16="http://schemas.microsoft.com/office/drawing/2014/main" id="{3F89B437-983C-D435-AE90-6436B3C0A518}"/>
              </a:ext>
            </a:extLst>
          </p:cNvPr>
          <p:cNvSpPr txBox="1"/>
          <p:nvPr/>
        </p:nvSpPr>
        <p:spPr>
          <a:xfrm>
            <a:off x="1285875" y="2058595"/>
            <a:ext cx="5638800" cy="3970446"/>
          </a:xfrm>
          <a:prstGeom prst="rect">
            <a:avLst/>
          </a:prstGeom>
          <a:noFill/>
        </p:spPr>
        <p:txBody>
          <a:bodyPr wrap="square">
            <a:spAutoFit/>
          </a:bodyPr>
          <a:lstStyle/>
          <a:p>
            <a:pPr>
              <a:lnSpc>
                <a:spcPct val="115000"/>
              </a:lnSpc>
              <a:spcAft>
                <a:spcPts val="800"/>
              </a:spcAft>
              <a:buNone/>
            </a:pPr>
            <a:r>
              <a:rPr lang="en-GB" b="1" dirty="0">
                <a:effectLst/>
                <a:latin typeface="Times New Roman" panose="02020603050405020304" pitchFamily="18" charset="0"/>
                <a:ea typeface="Calibri" panose="020F0502020204030204" pitchFamily="34" charset="0"/>
              </a:rPr>
              <a:t>Operating temperature = 93.5 </a:t>
            </a:r>
            <a:r>
              <a:rPr lang="en-GB" b="1" baseline="30000" dirty="0">
                <a:effectLst/>
                <a:latin typeface="Times New Roman" panose="02020603050405020304" pitchFamily="18" charset="0"/>
                <a:ea typeface="Calibri" panose="020F0502020204030204" pitchFamily="34" charset="0"/>
              </a:rPr>
              <a:t>o</a:t>
            </a:r>
            <a:r>
              <a:rPr lang="en-GB" b="1" dirty="0">
                <a:effectLst/>
                <a:latin typeface="Times New Roman" panose="02020603050405020304" pitchFamily="18" charset="0"/>
                <a:ea typeface="Calibri" panose="020F0502020204030204" pitchFamily="34" charset="0"/>
              </a:rPr>
              <a:t> C</a:t>
            </a:r>
          </a:p>
          <a:p>
            <a:pPr>
              <a:lnSpc>
                <a:spcPct val="115000"/>
              </a:lnSpc>
              <a:spcAft>
                <a:spcPts val="800"/>
              </a:spcAft>
              <a:buNone/>
            </a:pPr>
            <a:r>
              <a:rPr lang="en-GB" b="1" dirty="0">
                <a:effectLst/>
                <a:latin typeface="Times New Roman" panose="02020603050405020304" pitchFamily="18" charset="0"/>
                <a:ea typeface="Calibri" panose="020F0502020204030204" pitchFamily="34" charset="0"/>
              </a:rPr>
              <a:t>Operating pressure = 9.36 atm</a:t>
            </a:r>
          </a:p>
          <a:p>
            <a:pPr>
              <a:lnSpc>
                <a:spcPct val="115000"/>
              </a:lnSpc>
              <a:spcAft>
                <a:spcPts val="800"/>
              </a:spcAft>
              <a:buNone/>
            </a:pPr>
            <a:r>
              <a:rPr lang="en-GB" b="1" dirty="0">
                <a:effectLst/>
                <a:latin typeface="Times New Roman" panose="02020603050405020304" pitchFamily="18" charset="0"/>
                <a:ea typeface="Calibri" panose="020F0502020204030204" pitchFamily="34" charset="0"/>
              </a:rPr>
              <a:t>Predicted conversion = 87.28 %</a:t>
            </a:r>
          </a:p>
          <a:p>
            <a:pPr>
              <a:lnSpc>
                <a:spcPct val="115000"/>
              </a:lnSpc>
              <a:spcAft>
                <a:spcPts val="800"/>
              </a:spcAft>
              <a:buNone/>
            </a:pPr>
            <a:r>
              <a:rPr lang="en-GB" b="1" dirty="0">
                <a:effectLst/>
                <a:latin typeface="Times New Roman" panose="02020603050405020304" pitchFamily="18" charset="0"/>
                <a:ea typeface="Calibri" panose="020F0502020204030204" pitchFamily="34" charset="0"/>
              </a:rPr>
              <a:t>Predicted selectivity = 92.63 %</a:t>
            </a:r>
          </a:p>
          <a:p>
            <a:pPr>
              <a:lnSpc>
                <a:spcPct val="115000"/>
              </a:lnSpc>
              <a:spcAft>
                <a:spcPts val="800"/>
              </a:spcAft>
              <a:buNone/>
            </a:pPr>
            <a:r>
              <a:rPr lang="en-GB" b="1" dirty="0">
                <a:effectLst/>
                <a:latin typeface="Times New Roman" panose="02020603050405020304" pitchFamily="18" charset="0"/>
                <a:ea typeface="Calibri" panose="020F0502020204030204" pitchFamily="34" charset="0"/>
              </a:rPr>
              <a:t>Predicted stability = 86.09 %</a:t>
            </a:r>
          </a:p>
          <a:p>
            <a:pPr>
              <a:lnSpc>
                <a:spcPct val="115000"/>
              </a:lnSpc>
              <a:spcAft>
                <a:spcPts val="800"/>
              </a:spcAft>
              <a:buNone/>
            </a:pPr>
            <a:r>
              <a:rPr lang="en-GB" b="1" dirty="0">
                <a:effectLst/>
                <a:latin typeface="Times New Roman" panose="02020603050405020304" pitchFamily="18" charset="0"/>
                <a:ea typeface="Calibri" panose="020F0502020204030204" pitchFamily="34" charset="0"/>
              </a:rPr>
              <a:t>AI Design Score = 86.62</a:t>
            </a:r>
          </a:p>
          <a:p>
            <a:pPr>
              <a:lnSpc>
                <a:spcPct val="115000"/>
              </a:lnSpc>
              <a:spcAft>
                <a:spcPts val="800"/>
              </a:spcAft>
              <a:buNone/>
            </a:pPr>
            <a:r>
              <a:rPr lang="en-GB" b="1" dirty="0">
                <a:effectLst/>
                <a:latin typeface="Times New Roman" panose="02020603050405020304" pitchFamily="18" charset="0"/>
                <a:ea typeface="Calibri" panose="020F0502020204030204" pitchFamily="34" charset="0"/>
              </a:rPr>
              <a:t> </a:t>
            </a:r>
          </a:p>
          <a:p>
            <a:pPr>
              <a:lnSpc>
                <a:spcPct val="115000"/>
              </a:lnSpc>
              <a:spcAft>
                <a:spcPts val="800"/>
              </a:spcAft>
              <a:buNone/>
            </a:pPr>
            <a:r>
              <a:rPr lang="en-GB" b="1" dirty="0">
                <a:effectLst/>
                <a:latin typeface="Times New Roman" panose="02020603050405020304" pitchFamily="18" charset="0"/>
                <a:ea typeface="Calibri" panose="020F0502020204030204" pitchFamily="34" charset="0"/>
              </a:rPr>
              <a:t>Nickel-containing formulations rank strongly because nickel provides good hydrogenation activity while maintaining relatively low material cost.</a:t>
            </a:r>
          </a:p>
        </p:txBody>
      </p:sp>
      <p:sp>
        <p:nvSpPr>
          <p:cNvPr id="10" name="TextBox 9">
            <a:extLst>
              <a:ext uri="{FF2B5EF4-FFF2-40B4-BE49-F238E27FC236}">
                <a16:creationId xmlns:a16="http://schemas.microsoft.com/office/drawing/2014/main" id="{F183232C-987A-884A-DEE4-1773261B2AD0}"/>
              </a:ext>
            </a:extLst>
          </p:cNvPr>
          <p:cNvSpPr txBox="1"/>
          <p:nvPr/>
        </p:nvSpPr>
        <p:spPr>
          <a:xfrm>
            <a:off x="876137" y="6029165"/>
            <a:ext cx="7639050" cy="646331"/>
          </a:xfrm>
          <a:prstGeom prst="rect">
            <a:avLst/>
          </a:prstGeom>
          <a:noFill/>
        </p:spPr>
        <p:txBody>
          <a:bodyPr wrap="square">
            <a:spAutoFit/>
          </a:bodyPr>
          <a:lstStyle/>
          <a:p>
            <a:r>
              <a:rPr lang="en-GB" b="1" dirty="0"/>
              <a:t>The support, promoter, metal loading, temperature and pressure influence catalyst conversion, selectivity and stability.</a:t>
            </a:r>
          </a:p>
        </p:txBody>
      </p:sp>
      <p:pic>
        <p:nvPicPr>
          <p:cNvPr id="12" name="Picture 11">
            <a:extLst>
              <a:ext uri="{FF2B5EF4-FFF2-40B4-BE49-F238E27FC236}">
                <a16:creationId xmlns:a16="http://schemas.microsoft.com/office/drawing/2014/main" id="{96EAFEFA-1846-F164-D2D9-07F893BDB3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8367"/>
            <a:ext cx="627017" cy="351129"/>
          </a:xfrm>
          <a:prstGeom prst="rect">
            <a:avLst/>
          </a:prstGeom>
        </p:spPr>
      </p:pic>
    </p:spTree>
    <p:extLst>
      <p:ext uri="{BB962C8B-B14F-4D97-AF65-F5344CB8AC3E}">
        <p14:creationId xmlns:p14="http://schemas.microsoft.com/office/powerpoint/2010/main" val="1310847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7CD8B6-6277-7659-5272-4C99CE3EFAA3}"/>
              </a:ext>
            </a:extLst>
          </p:cNvPr>
          <p:cNvSpPr>
            <a:spLocks noGrp="1"/>
          </p:cNvSpPr>
          <p:nvPr>
            <p:ph type="sldNum" sz="quarter" idx="12"/>
          </p:nvPr>
        </p:nvSpPr>
        <p:spPr>
          <a:xfrm>
            <a:off x="8515187" y="76200"/>
            <a:ext cx="628813" cy="263323"/>
          </a:xfrm>
        </p:spPr>
        <p:txBody>
          <a:bodyPr/>
          <a:lstStyle/>
          <a:p>
            <a:fld id="{C1FF6DA9-008F-8B48-92A6-B652298478BF}" type="slidenum">
              <a:rPr lang="en-US" sz="1200" smtClean="0"/>
              <a:t>26</a:t>
            </a:fld>
            <a:endParaRPr lang="en-US" sz="1200" dirty="0"/>
          </a:p>
        </p:txBody>
      </p:sp>
      <p:pic>
        <p:nvPicPr>
          <p:cNvPr id="4" name="Picture 3">
            <a:extLst>
              <a:ext uri="{FF2B5EF4-FFF2-40B4-BE49-F238E27FC236}">
                <a16:creationId xmlns:a16="http://schemas.microsoft.com/office/drawing/2014/main" id="{CD42C0E8-D1D3-3E36-9030-6601E656F9D9}"/>
              </a:ext>
            </a:extLst>
          </p:cNvPr>
          <p:cNvPicPr>
            <a:picLocks noChangeAspect="1"/>
          </p:cNvPicPr>
          <p:nvPr/>
        </p:nvPicPr>
        <p:blipFill>
          <a:blip r:embed="rId2"/>
          <a:stretch>
            <a:fillRect/>
          </a:stretch>
        </p:blipFill>
        <p:spPr>
          <a:xfrm>
            <a:off x="1040169" y="603338"/>
            <a:ext cx="7063662" cy="4711612"/>
          </a:xfrm>
          <a:prstGeom prst="rect">
            <a:avLst/>
          </a:prstGeom>
        </p:spPr>
      </p:pic>
      <p:pic>
        <p:nvPicPr>
          <p:cNvPr id="6" name="Picture 5">
            <a:extLst>
              <a:ext uri="{FF2B5EF4-FFF2-40B4-BE49-F238E27FC236}">
                <a16:creationId xmlns:a16="http://schemas.microsoft.com/office/drawing/2014/main" id="{FF653204-6737-77E0-84FA-0EF0651F7A7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8367"/>
            <a:ext cx="627017" cy="351129"/>
          </a:xfrm>
          <a:prstGeom prst="rect">
            <a:avLst/>
          </a:prstGeom>
        </p:spPr>
      </p:pic>
      <p:sp>
        <p:nvSpPr>
          <p:cNvPr id="7" name="TextBox 6">
            <a:extLst>
              <a:ext uri="{FF2B5EF4-FFF2-40B4-BE49-F238E27FC236}">
                <a16:creationId xmlns:a16="http://schemas.microsoft.com/office/drawing/2014/main" id="{0C5E225A-61E3-DAE5-CB8D-D1CA3F5DA7FD}"/>
              </a:ext>
            </a:extLst>
          </p:cNvPr>
          <p:cNvSpPr txBox="1"/>
          <p:nvPr/>
        </p:nvSpPr>
        <p:spPr>
          <a:xfrm>
            <a:off x="785812" y="5686425"/>
            <a:ext cx="7572375" cy="369332"/>
          </a:xfrm>
          <a:prstGeom prst="rect">
            <a:avLst/>
          </a:prstGeom>
          <a:noFill/>
        </p:spPr>
        <p:txBody>
          <a:bodyPr wrap="square" rtlCol="0">
            <a:spAutoFit/>
          </a:bodyPr>
          <a:lstStyle/>
          <a:p>
            <a:r>
              <a:rPr lang="en-GB" b="1" dirty="0"/>
              <a:t>Figure 6. Generative AI Catalyst Design: Conversion vs. Selectivity</a:t>
            </a:r>
          </a:p>
        </p:txBody>
      </p:sp>
    </p:spTree>
    <p:extLst>
      <p:ext uri="{BB962C8B-B14F-4D97-AF65-F5344CB8AC3E}">
        <p14:creationId xmlns:p14="http://schemas.microsoft.com/office/powerpoint/2010/main" val="3266922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61D62-9C5D-AFB3-2187-33CC0E2D8AA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89C0120-9957-6112-3D10-3C317D9B31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6727"/>
            <a:ext cx="710077" cy="397643"/>
          </a:xfrm>
          <a:prstGeom prst="rect">
            <a:avLst/>
          </a:prstGeom>
        </p:spPr>
      </p:pic>
      <p:sp>
        <p:nvSpPr>
          <p:cNvPr id="6" name="TextBox 5">
            <a:extLst>
              <a:ext uri="{FF2B5EF4-FFF2-40B4-BE49-F238E27FC236}">
                <a16:creationId xmlns:a16="http://schemas.microsoft.com/office/drawing/2014/main" id="{A8AC4796-431C-BE87-8AF8-2DE1B2CE60F7}"/>
              </a:ext>
            </a:extLst>
          </p:cNvPr>
          <p:cNvSpPr txBox="1"/>
          <p:nvPr/>
        </p:nvSpPr>
        <p:spPr>
          <a:xfrm>
            <a:off x="654960" y="6102626"/>
            <a:ext cx="7664029" cy="369332"/>
          </a:xfrm>
          <a:prstGeom prst="rect">
            <a:avLst/>
          </a:prstGeom>
          <a:noFill/>
        </p:spPr>
        <p:txBody>
          <a:bodyPr wrap="square" rtlCol="0">
            <a:spAutoFit/>
          </a:bodyPr>
          <a:lstStyle/>
          <a:p>
            <a:r>
              <a:rPr lang="en-GB" b="1" dirty="0"/>
              <a:t>Figure 5. Integrating Cognitive, AI, and Human Skills in Engineering</a:t>
            </a:r>
          </a:p>
        </p:txBody>
      </p:sp>
      <p:sp>
        <p:nvSpPr>
          <p:cNvPr id="4" name="Slide Number Placeholder 3">
            <a:extLst>
              <a:ext uri="{FF2B5EF4-FFF2-40B4-BE49-F238E27FC236}">
                <a16:creationId xmlns:a16="http://schemas.microsoft.com/office/drawing/2014/main" id="{FE1025E3-2543-F705-E97D-687F62862744}"/>
              </a:ext>
            </a:extLst>
          </p:cNvPr>
          <p:cNvSpPr>
            <a:spLocks noGrp="1"/>
          </p:cNvSpPr>
          <p:nvPr>
            <p:ph type="sldNum" sz="quarter" idx="12"/>
          </p:nvPr>
        </p:nvSpPr>
        <p:spPr>
          <a:xfrm>
            <a:off x="8515187" y="39001"/>
            <a:ext cx="628813" cy="348199"/>
          </a:xfrm>
        </p:spPr>
        <p:txBody>
          <a:bodyPr/>
          <a:lstStyle/>
          <a:p>
            <a:fld id="{C1FF6DA9-008F-8B48-92A6-B652298478BF}" type="slidenum">
              <a:rPr lang="en-US" sz="1200" smtClean="0"/>
              <a:t>27</a:t>
            </a:fld>
            <a:endParaRPr lang="en-US" sz="1200" dirty="0"/>
          </a:p>
        </p:txBody>
      </p:sp>
      <p:pic>
        <p:nvPicPr>
          <p:cNvPr id="7" name="Picture 6">
            <a:extLst>
              <a:ext uri="{FF2B5EF4-FFF2-40B4-BE49-F238E27FC236}">
                <a16:creationId xmlns:a16="http://schemas.microsoft.com/office/drawing/2014/main" id="{9C51BF12-DEB5-E66B-EE06-C084C666305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4959" y="386042"/>
            <a:ext cx="8406533" cy="5604355"/>
          </a:xfrm>
          <a:prstGeom prst="rect">
            <a:avLst/>
          </a:prstGeom>
        </p:spPr>
      </p:pic>
    </p:spTree>
    <p:extLst>
      <p:ext uri="{BB962C8B-B14F-4D97-AF65-F5344CB8AC3E}">
        <p14:creationId xmlns:p14="http://schemas.microsoft.com/office/powerpoint/2010/main" val="1505237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1496C9-FE7E-8037-5BBF-14A8DB371491}"/>
              </a:ext>
            </a:extLst>
          </p:cNvPr>
          <p:cNvSpPr>
            <a:spLocks noGrp="1"/>
          </p:cNvSpPr>
          <p:nvPr>
            <p:ph type="sldNum" sz="quarter" idx="12"/>
          </p:nvPr>
        </p:nvSpPr>
        <p:spPr>
          <a:xfrm>
            <a:off x="8619861" y="2562"/>
            <a:ext cx="524107" cy="322681"/>
          </a:xfrm>
        </p:spPr>
        <p:txBody>
          <a:bodyPr/>
          <a:lstStyle/>
          <a:p>
            <a:fld id="{C1FF6DA9-008F-8B48-92A6-B652298478BF}" type="slidenum">
              <a:rPr lang="en-US" sz="1200" smtClean="0"/>
              <a:t>28</a:t>
            </a:fld>
            <a:endParaRPr lang="en-US" sz="1200" dirty="0"/>
          </a:p>
        </p:txBody>
      </p:sp>
      <p:pic>
        <p:nvPicPr>
          <p:cNvPr id="4" name="Picture 3">
            <a:extLst>
              <a:ext uri="{FF2B5EF4-FFF2-40B4-BE49-F238E27FC236}">
                <a16:creationId xmlns:a16="http://schemas.microsoft.com/office/drawing/2014/main" id="{991E08DD-A605-3E9E-0278-C0D739D7DC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39378" y="2100303"/>
            <a:ext cx="4304149" cy="3237257"/>
          </a:xfrm>
          <a:prstGeom prst="rect">
            <a:avLst/>
          </a:prstGeom>
        </p:spPr>
      </p:pic>
      <p:sp>
        <p:nvSpPr>
          <p:cNvPr id="10" name="TextBox 9">
            <a:extLst>
              <a:ext uri="{FF2B5EF4-FFF2-40B4-BE49-F238E27FC236}">
                <a16:creationId xmlns:a16="http://schemas.microsoft.com/office/drawing/2014/main" id="{3506EB8C-D8CE-7498-0B65-EAC6F8F113CA}"/>
              </a:ext>
            </a:extLst>
          </p:cNvPr>
          <p:cNvSpPr txBox="1"/>
          <p:nvPr/>
        </p:nvSpPr>
        <p:spPr>
          <a:xfrm>
            <a:off x="100473" y="5331277"/>
            <a:ext cx="5936782" cy="707886"/>
          </a:xfrm>
          <a:prstGeom prst="rect">
            <a:avLst/>
          </a:prstGeom>
          <a:noFill/>
        </p:spPr>
        <p:txBody>
          <a:bodyPr wrap="square">
            <a:spAutoFit/>
          </a:bodyPr>
          <a:lstStyle/>
          <a:p>
            <a:r>
              <a:rPr lang="en-GB" sz="2000" b="1" dirty="0"/>
              <a:t>T2 Laboratory Inc. Reactive Chemical Explosion</a:t>
            </a:r>
          </a:p>
        </p:txBody>
      </p:sp>
      <p:sp>
        <p:nvSpPr>
          <p:cNvPr id="12" name="TextBox 11">
            <a:extLst>
              <a:ext uri="{FF2B5EF4-FFF2-40B4-BE49-F238E27FC236}">
                <a16:creationId xmlns:a16="http://schemas.microsoft.com/office/drawing/2014/main" id="{5251D08F-4D32-0F03-81C2-48979A771742}"/>
              </a:ext>
            </a:extLst>
          </p:cNvPr>
          <p:cNvSpPr txBox="1"/>
          <p:nvPr/>
        </p:nvSpPr>
        <p:spPr>
          <a:xfrm>
            <a:off x="264841" y="6167226"/>
            <a:ext cx="6214335"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entury Gothic" panose="020B0502020202020204"/>
                <a:ea typeface="+mn-ea"/>
                <a:cs typeface="+mn-cs"/>
                <a:hlinkClick r:id="rId4"/>
              </a:rPr>
              <a:t>https://youtu.be/C561PCq5E1g</a:t>
            </a:r>
            <a:endParaRPr kumimoji="0" lang="en-GB"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4" name="TextBox 13">
            <a:extLst>
              <a:ext uri="{FF2B5EF4-FFF2-40B4-BE49-F238E27FC236}">
                <a16:creationId xmlns:a16="http://schemas.microsoft.com/office/drawing/2014/main" id="{36744F18-7677-7AC4-EEF9-1D2F6EA49C63}"/>
              </a:ext>
            </a:extLst>
          </p:cNvPr>
          <p:cNvSpPr txBox="1"/>
          <p:nvPr/>
        </p:nvSpPr>
        <p:spPr>
          <a:xfrm>
            <a:off x="11936" y="699549"/>
            <a:ext cx="9132032" cy="830997"/>
          </a:xfrm>
          <a:prstGeom prst="rect">
            <a:avLst/>
          </a:prstGeom>
          <a:noFill/>
        </p:spPr>
        <p:txBody>
          <a:bodyPr wrap="square">
            <a:spAutoFit/>
          </a:bodyPr>
          <a:lstStyle/>
          <a:p>
            <a:r>
              <a:rPr lang="en-GB" sz="2400" b="1" dirty="0"/>
              <a:t>In a chemical reactor, AI-based process safety monitoring may continuously analyze</a:t>
            </a:r>
          </a:p>
        </p:txBody>
      </p:sp>
      <p:pic>
        <p:nvPicPr>
          <p:cNvPr id="16" name="Picture 15">
            <a:extLst>
              <a:ext uri="{FF2B5EF4-FFF2-40B4-BE49-F238E27FC236}">
                <a16:creationId xmlns:a16="http://schemas.microsoft.com/office/drawing/2014/main" id="{DC2A159E-EC83-4EB6-7082-4EC0F4DE414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 y="79900"/>
            <a:ext cx="731488" cy="409633"/>
          </a:xfrm>
          <a:prstGeom prst="rect">
            <a:avLst/>
          </a:prstGeom>
        </p:spPr>
      </p:pic>
      <p:sp>
        <p:nvSpPr>
          <p:cNvPr id="5" name="TextBox 4">
            <a:extLst>
              <a:ext uri="{FF2B5EF4-FFF2-40B4-BE49-F238E27FC236}">
                <a16:creationId xmlns:a16="http://schemas.microsoft.com/office/drawing/2014/main" id="{E9711F9D-B508-ED7E-EC8E-F9517050EEA6}"/>
              </a:ext>
            </a:extLst>
          </p:cNvPr>
          <p:cNvSpPr txBox="1"/>
          <p:nvPr/>
        </p:nvSpPr>
        <p:spPr>
          <a:xfrm>
            <a:off x="100473" y="2281168"/>
            <a:ext cx="4838303" cy="1938992"/>
          </a:xfrm>
          <a:prstGeom prst="rect">
            <a:avLst/>
          </a:prstGeom>
          <a:noFill/>
        </p:spPr>
        <p:txBody>
          <a:bodyPr wrap="square" rtlCol="0">
            <a:spAutoFit/>
          </a:bodyPr>
          <a:lstStyle/>
          <a:p>
            <a:pPr marL="342900" indent="-342900">
              <a:buFont typeface="Wingdings" panose="05000000000000000000" pitchFamily="2" charset="2"/>
              <a:buChar char="q"/>
            </a:pPr>
            <a:r>
              <a:rPr lang="en-GB" sz="2400" b="1" dirty="0"/>
              <a:t>Reactor Temperature</a:t>
            </a:r>
          </a:p>
          <a:p>
            <a:pPr marL="342900" indent="-342900">
              <a:buFont typeface="Wingdings" panose="05000000000000000000" pitchFamily="2" charset="2"/>
              <a:buChar char="q"/>
            </a:pPr>
            <a:r>
              <a:rPr lang="en-GB" sz="2400" b="1" dirty="0"/>
              <a:t>Pressure</a:t>
            </a:r>
          </a:p>
          <a:p>
            <a:pPr marL="342900" indent="-342900">
              <a:buFont typeface="Wingdings" panose="05000000000000000000" pitchFamily="2" charset="2"/>
              <a:buChar char="q"/>
            </a:pPr>
            <a:r>
              <a:rPr lang="en-GB" sz="2400" b="1" dirty="0"/>
              <a:t>Feed Flow Rate</a:t>
            </a:r>
          </a:p>
          <a:p>
            <a:pPr marL="342900" indent="-342900">
              <a:buFont typeface="Wingdings" panose="05000000000000000000" pitchFamily="2" charset="2"/>
              <a:buChar char="q"/>
            </a:pPr>
            <a:r>
              <a:rPr lang="en-GB" sz="2400" b="1" dirty="0"/>
              <a:t>Cooling Water Performance</a:t>
            </a:r>
          </a:p>
          <a:p>
            <a:pPr marL="342900" indent="-342900">
              <a:buFont typeface="Wingdings" panose="05000000000000000000" pitchFamily="2" charset="2"/>
              <a:buChar char="q"/>
            </a:pPr>
            <a:r>
              <a:rPr lang="en-GB" sz="2400" b="1" dirty="0"/>
              <a:t>Reaction Conversion</a:t>
            </a:r>
          </a:p>
        </p:txBody>
      </p:sp>
    </p:spTree>
    <p:extLst>
      <p:ext uri="{BB962C8B-B14F-4D97-AF65-F5344CB8AC3E}">
        <p14:creationId xmlns:p14="http://schemas.microsoft.com/office/powerpoint/2010/main" val="3513684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1176009-B1FA-BDC5-25AB-8B6EBE8A7D16}"/>
              </a:ext>
            </a:extLst>
          </p:cNvPr>
          <p:cNvGraphicFramePr>
            <a:graphicFrameLocks noGrp="1"/>
          </p:cNvGraphicFramePr>
          <p:nvPr>
            <p:extLst>
              <p:ext uri="{D42A27DB-BD31-4B8C-83A1-F6EECF244321}">
                <p14:modId xmlns:p14="http://schemas.microsoft.com/office/powerpoint/2010/main" val="522175523"/>
              </p:ext>
            </p:extLst>
          </p:nvPr>
        </p:nvGraphicFramePr>
        <p:xfrm>
          <a:off x="325359" y="414803"/>
          <a:ext cx="8818641" cy="5529072"/>
        </p:xfrm>
        <a:graphic>
          <a:graphicData uri="http://schemas.openxmlformats.org/drawingml/2006/table">
            <a:tbl>
              <a:tblPr firstRow="1" firstCol="1" bandRow="1">
                <a:tableStyleId>{5C22544A-7EE6-4342-B048-85BDC9FD1C3A}</a:tableStyleId>
              </a:tblPr>
              <a:tblGrid>
                <a:gridCol w="2939547">
                  <a:extLst>
                    <a:ext uri="{9D8B030D-6E8A-4147-A177-3AD203B41FA5}">
                      <a16:colId xmlns:a16="http://schemas.microsoft.com/office/drawing/2014/main" val="2783166529"/>
                    </a:ext>
                  </a:extLst>
                </a:gridCol>
                <a:gridCol w="2939547">
                  <a:extLst>
                    <a:ext uri="{9D8B030D-6E8A-4147-A177-3AD203B41FA5}">
                      <a16:colId xmlns:a16="http://schemas.microsoft.com/office/drawing/2014/main" val="471894951"/>
                    </a:ext>
                  </a:extLst>
                </a:gridCol>
                <a:gridCol w="2939547">
                  <a:extLst>
                    <a:ext uri="{9D8B030D-6E8A-4147-A177-3AD203B41FA5}">
                      <a16:colId xmlns:a16="http://schemas.microsoft.com/office/drawing/2014/main" val="2365090329"/>
                    </a:ext>
                  </a:extLst>
                </a:gridCol>
              </a:tblGrid>
              <a:tr h="0">
                <a:tc>
                  <a:txBody>
                    <a:bodyPr/>
                    <a:lstStyle/>
                    <a:p>
                      <a:pPr algn="ctr">
                        <a:lnSpc>
                          <a:spcPct val="115000"/>
                        </a:lnSpc>
                        <a:spcAft>
                          <a:spcPts val="800"/>
                        </a:spcAft>
                        <a:buNone/>
                      </a:pPr>
                      <a:r>
                        <a:rPr lang="en-GB" sz="2000" dirty="0">
                          <a:effectLst/>
                        </a:rPr>
                        <a:t>AI/ML/ANN Tool</a:t>
                      </a:r>
                      <a:endParaRPr lang="en-GB" sz="20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gn="ctr">
                        <a:lnSpc>
                          <a:spcPct val="115000"/>
                        </a:lnSpc>
                        <a:spcAft>
                          <a:spcPts val="800"/>
                        </a:spcAft>
                        <a:buNone/>
                      </a:pPr>
                      <a:r>
                        <a:rPr lang="en-GB" sz="2000" dirty="0">
                          <a:effectLst/>
                        </a:rPr>
                        <a:t>Preventive Function</a:t>
                      </a:r>
                      <a:endParaRPr lang="en-GB" sz="20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gn="ctr">
                        <a:lnSpc>
                          <a:spcPct val="115000"/>
                        </a:lnSpc>
                        <a:spcAft>
                          <a:spcPts val="800"/>
                        </a:spcAft>
                        <a:buNone/>
                      </a:pPr>
                      <a:r>
                        <a:rPr lang="en-GB" sz="2000">
                          <a:effectLst/>
                        </a:rPr>
                        <a:t>T2 Failure Addressed</a:t>
                      </a:r>
                      <a:endParaRPr lang="en-GB" sz="2000">
                        <a:effectLst/>
                        <a:latin typeface="Times New Roman" panose="02020603050405020304" pitchFamily="18" charset="0"/>
                        <a:ea typeface="Calibri" panose="020F0502020204030204" pitchFamily="34" charset="0"/>
                      </a:endParaRPr>
                    </a:p>
                  </a:txBody>
                  <a:tcPr marL="9525" marR="9525" marT="9525" marB="9525" anchor="ctr"/>
                </a:tc>
                <a:extLst>
                  <a:ext uri="{0D108BD9-81ED-4DB2-BD59-A6C34878D82A}">
                    <a16:rowId xmlns:a16="http://schemas.microsoft.com/office/drawing/2014/main" val="2684387835"/>
                  </a:ext>
                </a:extLst>
              </a:tr>
              <a:tr h="0">
                <a:tc>
                  <a:txBody>
                    <a:bodyPr/>
                    <a:lstStyle/>
                    <a:p>
                      <a:pPr algn="ctr">
                        <a:lnSpc>
                          <a:spcPct val="115000"/>
                        </a:lnSpc>
                        <a:spcAft>
                          <a:spcPts val="800"/>
                        </a:spcAft>
                        <a:buNone/>
                      </a:pPr>
                      <a:r>
                        <a:rPr lang="en-GB" sz="2000" dirty="0">
                          <a:effectLst/>
                          <a:hlinkClick r:id="rId3" action="ppaction://hlinkfile"/>
                        </a:rPr>
                        <a:t>Predictive maintenance</a:t>
                      </a:r>
                      <a:endParaRPr lang="en-GB" sz="20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Detect cooling degradation early</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a:effectLst/>
                        </a:rPr>
                        <a:t>Cooling system failure</a:t>
                      </a:r>
                      <a:endParaRPr lang="en-GB" sz="2000" b="1">
                        <a:effectLst/>
                        <a:latin typeface="Times New Roman" panose="02020603050405020304" pitchFamily="18" charset="0"/>
                        <a:ea typeface="Calibri" panose="020F0502020204030204" pitchFamily="34" charset="0"/>
                      </a:endParaRPr>
                    </a:p>
                  </a:txBody>
                  <a:tcPr marL="9525" marR="9525" marT="9525" marB="9525" anchor="ctr"/>
                </a:tc>
                <a:extLst>
                  <a:ext uri="{0D108BD9-81ED-4DB2-BD59-A6C34878D82A}">
                    <a16:rowId xmlns:a16="http://schemas.microsoft.com/office/drawing/2014/main" val="3444566880"/>
                  </a:ext>
                </a:extLst>
              </a:tr>
              <a:tr h="0">
                <a:tc>
                  <a:txBody>
                    <a:bodyPr/>
                    <a:lstStyle/>
                    <a:p>
                      <a:pPr algn="ctr">
                        <a:lnSpc>
                          <a:spcPct val="115000"/>
                        </a:lnSpc>
                        <a:spcAft>
                          <a:spcPts val="800"/>
                        </a:spcAft>
                        <a:buNone/>
                      </a:pPr>
                      <a:r>
                        <a:rPr lang="en-GB" sz="2000" dirty="0">
                          <a:effectLst/>
                          <a:hlinkClick r:id="rId4" action="ppaction://hlinkfile"/>
                        </a:rPr>
                        <a:t>ANN runaway predictor</a:t>
                      </a:r>
                      <a:endParaRPr lang="en-GB" sz="20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Forecast temperature/pressure acceleration</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a:effectLst/>
                        </a:rPr>
                        <a:t>Runaway reaction onset</a:t>
                      </a:r>
                      <a:endParaRPr lang="en-GB" sz="2000" b="1">
                        <a:effectLst/>
                        <a:latin typeface="Times New Roman" panose="02020603050405020304" pitchFamily="18" charset="0"/>
                        <a:ea typeface="Calibri" panose="020F0502020204030204" pitchFamily="34" charset="0"/>
                      </a:endParaRPr>
                    </a:p>
                  </a:txBody>
                  <a:tcPr marL="9525" marR="9525" marT="9525" marB="9525" anchor="ctr"/>
                </a:tc>
                <a:extLst>
                  <a:ext uri="{0D108BD9-81ED-4DB2-BD59-A6C34878D82A}">
                    <a16:rowId xmlns:a16="http://schemas.microsoft.com/office/drawing/2014/main" val="3954310706"/>
                  </a:ext>
                </a:extLst>
              </a:tr>
              <a:tr h="0">
                <a:tc>
                  <a:txBody>
                    <a:bodyPr/>
                    <a:lstStyle/>
                    <a:p>
                      <a:pPr algn="ctr">
                        <a:lnSpc>
                          <a:spcPct val="115000"/>
                        </a:lnSpc>
                        <a:spcAft>
                          <a:spcPts val="800"/>
                        </a:spcAft>
                        <a:buNone/>
                      </a:pPr>
                      <a:r>
                        <a:rPr lang="en-GB" sz="2000" dirty="0">
                          <a:effectLst/>
                          <a:hlinkClick r:id="rId5" action="ppaction://hlinkfile"/>
                        </a:rPr>
                        <a:t>Digital twin</a:t>
                      </a:r>
                      <a:endParaRPr lang="en-GB" sz="2000"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Compare expected vs. actual reactor behavior</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Undetected deviation</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extLst>
                  <a:ext uri="{0D108BD9-81ED-4DB2-BD59-A6C34878D82A}">
                    <a16:rowId xmlns:a16="http://schemas.microsoft.com/office/drawing/2014/main" val="1299550437"/>
                  </a:ext>
                </a:extLst>
              </a:tr>
              <a:tr h="0">
                <a:tc>
                  <a:txBody>
                    <a:bodyPr/>
                    <a:lstStyle/>
                    <a:p>
                      <a:pPr algn="ctr">
                        <a:lnSpc>
                          <a:spcPct val="115000"/>
                        </a:lnSpc>
                        <a:spcAft>
                          <a:spcPts val="800"/>
                        </a:spcAft>
                        <a:buNone/>
                      </a:pPr>
                      <a:r>
                        <a:rPr lang="en-GB" sz="2000">
                          <a:effectLst/>
                          <a:hlinkClick r:id="rId6" action="ppaction://hlinkfile"/>
                        </a:rPr>
                        <a:t>AI alarm management</a:t>
                      </a:r>
                      <a:endParaRPr lang="en-GB" sz="200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Early, prioritized warnings</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Late operator response</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extLst>
                  <a:ext uri="{0D108BD9-81ED-4DB2-BD59-A6C34878D82A}">
                    <a16:rowId xmlns:a16="http://schemas.microsoft.com/office/drawing/2014/main" val="622416750"/>
                  </a:ext>
                </a:extLst>
              </a:tr>
              <a:tr h="0">
                <a:tc>
                  <a:txBody>
                    <a:bodyPr/>
                    <a:lstStyle/>
                    <a:p>
                      <a:pPr algn="ctr">
                        <a:lnSpc>
                          <a:spcPct val="115000"/>
                        </a:lnSpc>
                        <a:spcAft>
                          <a:spcPts val="800"/>
                        </a:spcAft>
                        <a:buNone/>
                      </a:pPr>
                      <a:r>
                        <a:rPr lang="en-GB" sz="2000">
                          <a:effectLst/>
                          <a:hlinkClick r:id="rId7" action="ppaction://hlinkfile"/>
                        </a:rPr>
                        <a:t>Automated intervention</a:t>
                      </a:r>
                      <a:endParaRPr lang="en-GB" sz="200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Trigger quench/shutdown</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Human delay</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extLst>
                  <a:ext uri="{0D108BD9-81ED-4DB2-BD59-A6C34878D82A}">
                    <a16:rowId xmlns:a16="http://schemas.microsoft.com/office/drawing/2014/main" val="1609400978"/>
                  </a:ext>
                </a:extLst>
              </a:tr>
              <a:tr h="0">
                <a:tc>
                  <a:txBody>
                    <a:bodyPr/>
                    <a:lstStyle/>
                    <a:p>
                      <a:pPr algn="ctr">
                        <a:lnSpc>
                          <a:spcPct val="115000"/>
                        </a:lnSpc>
                        <a:spcAft>
                          <a:spcPts val="800"/>
                        </a:spcAft>
                        <a:buNone/>
                      </a:pPr>
                      <a:r>
                        <a:rPr lang="en-GB" sz="2000">
                          <a:effectLst/>
                          <a:hlinkClick r:id="rId8" action="ppaction://hlinkfile"/>
                        </a:rPr>
                        <a:t>AI‑enhanced PHA</a:t>
                      </a:r>
                      <a:endParaRPr lang="en-GB" sz="200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Identify reactive hazards</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Inadequate hazard recognition</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extLst>
                  <a:ext uri="{0D108BD9-81ED-4DB2-BD59-A6C34878D82A}">
                    <a16:rowId xmlns:a16="http://schemas.microsoft.com/office/drawing/2014/main" val="1784667402"/>
                  </a:ext>
                </a:extLst>
              </a:tr>
              <a:tr h="0">
                <a:tc>
                  <a:txBody>
                    <a:bodyPr/>
                    <a:lstStyle/>
                    <a:p>
                      <a:pPr algn="ctr">
                        <a:lnSpc>
                          <a:spcPct val="115000"/>
                        </a:lnSpc>
                        <a:spcAft>
                          <a:spcPts val="800"/>
                        </a:spcAft>
                        <a:buNone/>
                      </a:pPr>
                      <a:r>
                        <a:rPr lang="en-GB" sz="2000">
                          <a:effectLst/>
                          <a:hlinkClick r:id="rId9" action="ppaction://hlinkfile"/>
                        </a:rPr>
                        <a:t>Generative AI support</a:t>
                      </a:r>
                      <a:endParaRPr lang="en-GB" sz="200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Real‑time decision guidance</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tc>
                  <a:txBody>
                    <a:bodyPr/>
                    <a:lstStyle/>
                    <a:p>
                      <a:pPr>
                        <a:lnSpc>
                          <a:spcPct val="115000"/>
                        </a:lnSpc>
                        <a:spcAft>
                          <a:spcPts val="800"/>
                        </a:spcAft>
                        <a:buNone/>
                      </a:pPr>
                      <a:r>
                        <a:rPr lang="en-GB" sz="2000" b="1" dirty="0">
                          <a:effectLst/>
                        </a:rPr>
                        <a:t>Lack of situational awareness</a:t>
                      </a:r>
                      <a:endParaRPr lang="en-GB" sz="2000" b="1" dirty="0">
                        <a:effectLst/>
                        <a:latin typeface="Times New Roman" panose="02020603050405020304" pitchFamily="18" charset="0"/>
                        <a:ea typeface="Calibri" panose="020F0502020204030204" pitchFamily="34" charset="0"/>
                      </a:endParaRPr>
                    </a:p>
                  </a:txBody>
                  <a:tcPr marL="9525" marR="9525" marT="9525" marB="9525" anchor="ctr"/>
                </a:tc>
                <a:extLst>
                  <a:ext uri="{0D108BD9-81ED-4DB2-BD59-A6C34878D82A}">
                    <a16:rowId xmlns:a16="http://schemas.microsoft.com/office/drawing/2014/main" val="2299292475"/>
                  </a:ext>
                </a:extLst>
              </a:tr>
            </a:tbl>
          </a:graphicData>
        </a:graphic>
      </p:graphicFrame>
      <p:sp>
        <p:nvSpPr>
          <p:cNvPr id="4" name="TextBox 3">
            <a:extLst>
              <a:ext uri="{FF2B5EF4-FFF2-40B4-BE49-F238E27FC236}">
                <a16:creationId xmlns:a16="http://schemas.microsoft.com/office/drawing/2014/main" id="{2D23C96D-7504-EBA4-04C4-83DA17055229}"/>
              </a:ext>
            </a:extLst>
          </p:cNvPr>
          <p:cNvSpPr txBox="1"/>
          <p:nvPr/>
        </p:nvSpPr>
        <p:spPr>
          <a:xfrm>
            <a:off x="2286000" y="0"/>
            <a:ext cx="4572000" cy="369332"/>
          </a:xfrm>
          <a:prstGeom prst="rect">
            <a:avLst/>
          </a:prstGeom>
          <a:noFill/>
        </p:spPr>
        <p:txBody>
          <a:bodyPr wrap="square">
            <a:spAutoFit/>
          </a:bodyPr>
          <a:lstStyle/>
          <a:p>
            <a:r>
              <a:rPr lang="en-GB" b="1" dirty="0"/>
              <a:t>Table 4. Summary Table</a:t>
            </a:r>
          </a:p>
        </p:txBody>
      </p:sp>
      <p:pic>
        <p:nvPicPr>
          <p:cNvPr id="3" name="Picture 2">
            <a:extLst>
              <a:ext uri="{FF2B5EF4-FFF2-40B4-BE49-F238E27FC236}">
                <a16:creationId xmlns:a16="http://schemas.microsoft.com/office/drawing/2014/main" id="{CC6611FB-CB48-F5E2-1CE2-40B30277022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0" y="0"/>
            <a:ext cx="748937" cy="419405"/>
          </a:xfrm>
          <a:prstGeom prst="rect">
            <a:avLst/>
          </a:prstGeom>
        </p:spPr>
      </p:pic>
      <p:sp>
        <p:nvSpPr>
          <p:cNvPr id="6" name="Slide Number Placeholder 5">
            <a:extLst>
              <a:ext uri="{FF2B5EF4-FFF2-40B4-BE49-F238E27FC236}">
                <a16:creationId xmlns:a16="http://schemas.microsoft.com/office/drawing/2014/main" id="{3D3B9EE7-0D96-8D99-0949-02AA51C402FE}"/>
              </a:ext>
            </a:extLst>
          </p:cNvPr>
          <p:cNvSpPr>
            <a:spLocks noGrp="1"/>
          </p:cNvSpPr>
          <p:nvPr>
            <p:ph type="sldNum" sz="quarter" idx="12"/>
          </p:nvPr>
        </p:nvSpPr>
        <p:spPr>
          <a:xfrm>
            <a:off x="8474044" y="4169"/>
            <a:ext cx="669956" cy="365164"/>
          </a:xfrm>
        </p:spPr>
        <p:txBody>
          <a:bodyPr/>
          <a:lstStyle/>
          <a:p>
            <a:fld id="{C1FF6DA9-008F-8B48-92A6-B652298478BF}" type="slidenum">
              <a:rPr lang="en-US" sz="1200" smtClean="0"/>
              <a:t>29</a:t>
            </a:fld>
            <a:endParaRPr lang="en-US" sz="1200" dirty="0"/>
          </a:p>
        </p:txBody>
      </p:sp>
      <p:sp>
        <p:nvSpPr>
          <p:cNvPr id="7" name="TextBox 6">
            <a:extLst>
              <a:ext uri="{FF2B5EF4-FFF2-40B4-BE49-F238E27FC236}">
                <a16:creationId xmlns:a16="http://schemas.microsoft.com/office/drawing/2014/main" id="{99494882-12DD-CAF0-E03C-A5555251E454}"/>
              </a:ext>
            </a:extLst>
          </p:cNvPr>
          <p:cNvSpPr txBox="1"/>
          <p:nvPr/>
        </p:nvSpPr>
        <p:spPr>
          <a:xfrm>
            <a:off x="-1" y="5993948"/>
            <a:ext cx="9039225" cy="923330"/>
          </a:xfrm>
          <a:prstGeom prst="rect">
            <a:avLst/>
          </a:prstGeom>
          <a:noFill/>
        </p:spPr>
        <p:txBody>
          <a:bodyPr wrap="square">
            <a:spAutoFit/>
          </a:bodyPr>
          <a:lstStyle/>
          <a:p>
            <a:r>
              <a:rPr lang="en-GB" b="1" dirty="0"/>
              <a:t>A Digital Twin is a dynamic AI‑enhanced model that behaves like the real equipment, learns from real data, and allows engineers to test, predict, and optimise without touching the physical plant.</a:t>
            </a:r>
          </a:p>
        </p:txBody>
      </p:sp>
    </p:spTree>
    <p:extLst>
      <p:ext uri="{BB962C8B-B14F-4D97-AF65-F5344CB8AC3E}">
        <p14:creationId xmlns:p14="http://schemas.microsoft.com/office/powerpoint/2010/main" val="1016329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F716581-9EC5-7BFC-FB68-F1840B19B2C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62176" y="0"/>
            <a:ext cx="5586488" cy="6361178"/>
          </a:xfrm>
          <a:prstGeom prst="rect">
            <a:avLst/>
          </a:prstGeom>
        </p:spPr>
      </p:pic>
      <p:pic>
        <p:nvPicPr>
          <p:cNvPr id="2" name="Picture 1">
            <a:extLst>
              <a:ext uri="{FF2B5EF4-FFF2-40B4-BE49-F238E27FC236}">
                <a16:creationId xmlns:a16="http://schemas.microsoft.com/office/drawing/2014/main" id="{6AF6028C-573F-494A-9DCF-5EC08B07E2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71388"/>
            <a:ext cx="696686" cy="390144"/>
          </a:xfrm>
          <a:prstGeom prst="rect">
            <a:avLst/>
          </a:prstGeom>
        </p:spPr>
      </p:pic>
      <p:sp>
        <p:nvSpPr>
          <p:cNvPr id="3" name="TextBox 2">
            <a:extLst>
              <a:ext uri="{FF2B5EF4-FFF2-40B4-BE49-F238E27FC236}">
                <a16:creationId xmlns:a16="http://schemas.microsoft.com/office/drawing/2014/main" id="{FB2B7A20-A28B-89B6-2BC3-25365B462EFB}"/>
              </a:ext>
            </a:extLst>
          </p:cNvPr>
          <p:cNvSpPr txBox="1"/>
          <p:nvPr/>
        </p:nvSpPr>
        <p:spPr>
          <a:xfrm>
            <a:off x="914401" y="6381892"/>
            <a:ext cx="6834264" cy="369332"/>
          </a:xfrm>
          <a:prstGeom prst="rect">
            <a:avLst/>
          </a:prstGeom>
          <a:noFill/>
        </p:spPr>
        <p:txBody>
          <a:bodyPr wrap="square" rtlCol="0">
            <a:spAutoFit/>
          </a:bodyPr>
          <a:lstStyle/>
          <a:p>
            <a:r>
              <a:rPr lang="en-GB" b="1" dirty="0"/>
              <a:t>Figure 6. AI/ML layers in preventing runaway reactions</a:t>
            </a:r>
          </a:p>
        </p:txBody>
      </p:sp>
      <p:sp>
        <p:nvSpPr>
          <p:cNvPr id="6" name="Slide Number Placeholder 5">
            <a:extLst>
              <a:ext uri="{FF2B5EF4-FFF2-40B4-BE49-F238E27FC236}">
                <a16:creationId xmlns:a16="http://schemas.microsoft.com/office/drawing/2014/main" id="{A0458028-5B6F-F3F2-609A-D750AAB87ACA}"/>
              </a:ext>
            </a:extLst>
          </p:cNvPr>
          <p:cNvSpPr>
            <a:spLocks noGrp="1"/>
          </p:cNvSpPr>
          <p:nvPr>
            <p:ph type="sldNum" sz="quarter" idx="12"/>
          </p:nvPr>
        </p:nvSpPr>
        <p:spPr>
          <a:xfrm>
            <a:off x="8329188" y="71388"/>
            <a:ext cx="814812" cy="369332"/>
          </a:xfrm>
        </p:spPr>
        <p:txBody>
          <a:bodyPr/>
          <a:lstStyle/>
          <a:p>
            <a:fld id="{C1FF6DA9-008F-8B48-92A6-B652298478BF}" type="slidenum">
              <a:rPr lang="en-US" sz="1200" smtClean="0"/>
              <a:t>30</a:t>
            </a:fld>
            <a:endParaRPr lang="en-US" sz="1200" dirty="0"/>
          </a:p>
        </p:txBody>
      </p:sp>
    </p:spTree>
    <p:extLst>
      <p:ext uri="{BB962C8B-B14F-4D97-AF65-F5344CB8AC3E}">
        <p14:creationId xmlns:p14="http://schemas.microsoft.com/office/powerpoint/2010/main" val="263440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655384-8745-00AC-CC1F-1D9EBC320431}"/>
              </a:ext>
            </a:extLst>
          </p:cNvPr>
          <p:cNvSpPr>
            <a:spLocks noGrp="1"/>
          </p:cNvSpPr>
          <p:nvPr>
            <p:ph type="sldNum" sz="quarter" idx="12"/>
          </p:nvPr>
        </p:nvSpPr>
        <p:spPr>
          <a:xfrm>
            <a:off x="8515187" y="64945"/>
            <a:ext cx="628813" cy="316343"/>
          </a:xfrm>
        </p:spPr>
        <p:txBody>
          <a:bodyPr/>
          <a:lstStyle/>
          <a:p>
            <a:fld id="{C1FF6DA9-008F-8B48-92A6-B652298478BF}" type="slidenum">
              <a:rPr lang="en-US" sz="1200" smtClean="0"/>
              <a:t>31</a:t>
            </a:fld>
            <a:endParaRPr lang="en-US" sz="1200" dirty="0"/>
          </a:p>
        </p:txBody>
      </p:sp>
      <p:pic>
        <p:nvPicPr>
          <p:cNvPr id="4" name="Picture 3">
            <a:extLst>
              <a:ext uri="{FF2B5EF4-FFF2-40B4-BE49-F238E27FC236}">
                <a16:creationId xmlns:a16="http://schemas.microsoft.com/office/drawing/2014/main" id="{7E1B59E1-AA4E-D3D2-9603-B164F1D1EBF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83277"/>
            <a:ext cx="531455" cy="298012"/>
          </a:xfrm>
          <a:prstGeom prst="rect">
            <a:avLst/>
          </a:prstGeom>
        </p:spPr>
      </p:pic>
      <p:sp>
        <p:nvSpPr>
          <p:cNvPr id="5" name="TextBox 4">
            <a:extLst>
              <a:ext uri="{FF2B5EF4-FFF2-40B4-BE49-F238E27FC236}">
                <a16:creationId xmlns:a16="http://schemas.microsoft.com/office/drawing/2014/main" id="{765F1D5D-836E-A3C7-8D81-7D777E6C877C}"/>
              </a:ext>
            </a:extLst>
          </p:cNvPr>
          <p:cNvSpPr txBox="1"/>
          <p:nvPr/>
        </p:nvSpPr>
        <p:spPr>
          <a:xfrm>
            <a:off x="2899953" y="0"/>
            <a:ext cx="4781006" cy="400110"/>
          </a:xfrm>
          <a:prstGeom prst="rect">
            <a:avLst/>
          </a:prstGeom>
          <a:noFill/>
        </p:spPr>
        <p:txBody>
          <a:bodyPr wrap="square" rtlCol="0">
            <a:spAutoFit/>
          </a:bodyPr>
          <a:lstStyle/>
          <a:p>
            <a:r>
              <a:rPr lang="en-GB" sz="2000" b="1" dirty="0"/>
              <a:t>A Practical Framework</a:t>
            </a:r>
          </a:p>
        </p:txBody>
      </p:sp>
      <p:graphicFrame>
        <p:nvGraphicFramePr>
          <p:cNvPr id="6" name="Table 5">
            <a:extLst>
              <a:ext uri="{FF2B5EF4-FFF2-40B4-BE49-F238E27FC236}">
                <a16:creationId xmlns:a16="http://schemas.microsoft.com/office/drawing/2014/main" id="{AD6294D3-89D7-6360-5788-7FB798733AD6}"/>
              </a:ext>
            </a:extLst>
          </p:cNvPr>
          <p:cNvGraphicFramePr>
            <a:graphicFrameLocks noGrp="1"/>
          </p:cNvGraphicFramePr>
          <p:nvPr>
            <p:extLst>
              <p:ext uri="{D42A27DB-BD31-4B8C-83A1-F6EECF244321}">
                <p14:modId xmlns:p14="http://schemas.microsoft.com/office/powerpoint/2010/main" val="3395138735"/>
              </p:ext>
            </p:extLst>
          </p:nvPr>
        </p:nvGraphicFramePr>
        <p:xfrm>
          <a:off x="265727" y="471344"/>
          <a:ext cx="8371670" cy="4211320"/>
        </p:xfrm>
        <a:graphic>
          <a:graphicData uri="http://schemas.openxmlformats.org/drawingml/2006/table">
            <a:tbl>
              <a:tblPr firstRow="1" bandRow="1">
                <a:tableStyleId>{5C22544A-7EE6-4342-B048-85BDC9FD1C3A}</a:tableStyleId>
              </a:tblPr>
              <a:tblGrid>
                <a:gridCol w="4185835">
                  <a:extLst>
                    <a:ext uri="{9D8B030D-6E8A-4147-A177-3AD203B41FA5}">
                      <a16:colId xmlns:a16="http://schemas.microsoft.com/office/drawing/2014/main" val="3332784928"/>
                    </a:ext>
                  </a:extLst>
                </a:gridCol>
                <a:gridCol w="4185835">
                  <a:extLst>
                    <a:ext uri="{9D8B030D-6E8A-4147-A177-3AD203B41FA5}">
                      <a16:colId xmlns:a16="http://schemas.microsoft.com/office/drawing/2014/main" val="1594219141"/>
                    </a:ext>
                  </a:extLst>
                </a:gridCol>
              </a:tblGrid>
              <a:tr h="370840">
                <a:tc>
                  <a:txBody>
                    <a:bodyPr/>
                    <a:lstStyle/>
                    <a:p>
                      <a:r>
                        <a:rPr lang="en-GB" dirty="0"/>
                        <a:t>Future chemical/process engineer</a:t>
                      </a:r>
                    </a:p>
                  </a:txBody>
                  <a:tcPr/>
                </a:tc>
                <a:tc>
                  <a:txBody>
                    <a:bodyPr/>
                    <a:lstStyle/>
                    <a:p>
                      <a:r>
                        <a:rPr lang="en-GB" dirty="0"/>
                        <a:t>AI/ML/ANNs</a:t>
                      </a:r>
                    </a:p>
                  </a:txBody>
                  <a:tcPr/>
                </a:tc>
                <a:extLst>
                  <a:ext uri="{0D108BD9-81ED-4DB2-BD59-A6C34878D82A}">
                    <a16:rowId xmlns:a16="http://schemas.microsoft.com/office/drawing/2014/main" val="1369530418"/>
                  </a:ext>
                </a:extLst>
              </a:tr>
              <a:tr h="370840">
                <a:tc>
                  <a:txBody>
                    <a:bodyPr/>
                    <a:lstStyle/>
                    <a:p>
                      <a:r>
                        <a:rPr lang="en-GB" b="1" dirty="0"/>
                        <a:t>Must Know</a:t>
                      </a:r>
                    </a:p>
                  </a:txBody>
                  <a:tcPr/>
                </a:tc>
                <a:tc>
                  <a:txBody>
                    <a:bodyPr/>
                    <a:lstStyle/>
                    <a:p>
                      <a:pPr marL="285750" indent="-285750">
                        <a:buFont typeface="Arial" panose="020B0604020202020204" pitchFamily="34" charset="0"/>
                        <a:buChar char="•"/>
                      </a:pPr>
                      <a:r>
                        <a:rPr lang="en-GB" b="1" dirty="0"/>
                        <a:t>Applications of AI/ML/ANN</a:t>
                      </a:r>
                    </a:p>
                    <a:p>
                      <a:pPr marL="285750" indent="-285750">
                        <a:buFont typeface="Arial" panose="020B0604020202020204" pitchFamily="34" charset="0"/>
                        <a:buChar char="•"/>
                      </a:pPr>
                      <a:r>
                        <a:rPr lang="en-GB" b="1" dirty="0"/>
                        <a:t>Strengths and limitations</a:t>
                      </a:r>
                    </a:p>
                    <a:p>
                      <a:pPr marL="285750" indent="-285750">
                        <a:buFont typeface="Arial" panose="020B0604020202020204" pitchFamily="34" charset="0"/>
                        <a:buChar char="•"/>
                      </a:pPr>
                      <a:r>
                        <a:rPr lang="en-GB" b="1" dirty="0"/>
                        <a:t>Data quality requirements</a:t>
                      </a:r>
                    </a:p>
                    <a:p>
                      <a:pPr marL="285750" indent="-285750">
                        <a:buFont typeface="Arial" panose="020B0604020202020204" pitchFamily="34" charset="0"/>
                        <a:buChar char="•"/>
                      </a:pPr>
                      <a:r>
                        <a:rPr lang="en-GB" b="1" dirty="0"/>
                        <a:t>Interpretations of outputs.</a:t>
                      </a:r>
                    </a:p>
                  </a:txBody>
                  <a:tcPr/>
                </a:tc>
                <a:extLst>
                  <a:ext uri="{0D108BD9-81ED-4DB2-BD59-A6C34878D82A}">
                    <a16:rowId xmlns:a16="http://schemas.microsoft.com/office/drawing/2014/main" val="3373897338"/>
                  </a:ext>
                </a:extLst>
              </a:tr>
              <a:tr h="370840">
                <a:tc>
                  <a:txBody>
                    <a:bodyPr/>
                    <a:lstStyle/>
                    <a:p>
                      <a:r>
                        <a:rPr lang="en-GB" b="1" dirty="0"/>
                        <a:t>Should Know</a:t>
                      </a:r>
                    </a:p>
                  </a:txBody>
                  <a:tcPr/>
                </a:tc>
                <a:tc>
                  <a:txBody>
                    <a:bodyPr/>
                    <a:lstStyle/>
                    <a:p>
                      <a:pPr marL="285750" indent="-285750">
                        <a:buFont typeface="Arial" panose="020B0604020202020204" pitchFamily="34" charset="0"/>
                        <a:buChar char="•"/>
                      </a:pPr>
                      <a:r>
                        <a:rPr lang="en-GB" b="1" dirty="0"/>
                        <a:t>Basic model structure</a:t>
                      </a:r>
                    </a:p>
                    <a:p>
                      <a:pPr marL="285750" indent="-285750">
                        <a:buFont typeface="Arial" panose="020B0604020202020204" pitchFamily="34" charset="0"/>
                        <a:buChar char="•"/>
                      </a:pPr>
                      <a:r>
                        <a:rPr lang="en-GB" b="1" dirty="0"/>
                        <a:t>Training concepts</a:t>
                      </a:r>
                    </a:p>
                    <a:p>
                      <a:pPr marL="285750" indent="-285750">
                        <a:buFont typeface="Arial" panose="020B0604020202020204" pitchFamily="34" charset="0"/>
                        <a:buChar char="•"/>
                      </a:pPr>
                      <a:r>
                        <a:rPr lang="en-GB" b="1" dirty="0"/>
                        <a:t>Accuracy and validation methods</a:t>
                      </a:r>
                    </a:p>
                    <a:p>
                      <a:pPr marL="285750" indent="-285750">
                        <a:buFont typeface="Arial" panose="020B0604020202020204" pitchFamily="34" charset="0"/>
                        <a:buChar char="•"/>
                      </a:pPr>
                      <a:r>
                        <a:rPr lang="en-GB" b="1" dirty="0"/>
                        <a:t>Python fundamentals</a:t>
                      </a:r>
                    </a:p>
                  </a:txBody>
                  <a:tcPr/>
                </a:tc>
                <a:extLst>
                  <a:ext uri="{0D108BD9-81ED-4DB2-BD59-A6C34878D82A}">
                    <a16:rowId xmlns:a16="http://schemas.microsoft.com/office/drawing/2014/main" val="1904300182"/>
                  </a:ext>
                </a:extLst>
              </a:tr>
              <a:tr h="370840">
                <a:tc>
                  <a:txBody>
                    <a:bodyPr/>
                    <a:lstStyle/>
                    <a:p>
                      <a:r>
                        <a:rPr lang="en-GB" b="1" dirty="0"/>
                        <a:t>Nice to Know</a:t>
                      </a:r>
                    </a:p>
                  </a:txBody>
                  <a:tcPr/>
                </a:tc>
                <a:tc>
                  <a:txBody>
                    <a:bodyPr/>
                    <a:lstStyle/>
                    <a:p>
                      <a:pPr marL="285750" indent="-285750">
                        <a:buFont typeface="Arial" panose="020B0604020202020204" pitchFamily="34" charset="0"/>
                        <a:buChar char="•"/>
                      </a:pPr>
                      <a:r>
                        <a:rPr lang="en-GB" b="1" dirty="0"/>
                        <a:t>Neural network mathematics</a:t>
                      </a:r>
                    </a:p>
                    <a:p>
                      <a:pPr marL="285750" indent="-285750">
                        <a:buFont typeface="Arial" panose="020B0604020202020204" pitchFamily="34" charset="0"/>
                        <a:buChar char="•"/>
                      </a:pPr>
                      <a:r>
                        <a:rPr lang="en-GB" b="1" dirty="0"/>
                        <a:t>Model development from scratch.</a:t>
                      </a:r>
                    </a:p>
                    <a:p>
                      <a:pPr marL="285750" indent="-285750">
                        <a:buFont typeface="Arial" panose="020B0604020202020204" pitchFamily="34" charset="0"/>
                        <a:buChar char="•"/>
                      </a:pPr>
                      <a:r>
                        <a:rPr lang="en-GB" b="1" dirty="0"/>
                        <a:t>Advanced AI architectures.</a:t>
                      </a:r>
                    </a:p>
                  </a:txBody>
                  <a:tcPr/>
                </a:tc>
                <a:extLst>
                  <a:ext uri="{0D108BD9-81ED-4DB2-BD59-A6C34878D82A}">
                    <a16:rowId xmlns:a16="http://schemas.microsoft.com/office/drawing/2014/main" val="1292649618"/>
                  </a:ext>
                </a:extLst>
              </a:tr>
            </a:tbl>
          </a:graphicData>
        </a:graphic>
      </p:graphicFrame>
      <p:sp>
        <p:nvSpPr>
          <p:cNvPr id="8" name="TextBox 7">
            <a:extLst>
              <a:ext uri="{FF2B5EF4-FFF2-40B4-BE49-F238E27FC236}">
                <a16:creationId xmlns:a16="http://schemas.microsoft.com/office/drawing/2014/main" id="{6025D08B-F9ED-57B8-9805-BA3DBCF132BC}"/>
              </a:ext>
            </a:extLst>
          </p:cNvPr>
          <p:cNvSpPr txBox="1"/>
          <p:nvPr/>
        </p:nvSpPr>
        <p:spPr>
          <a:xfrm>
            <a:off x="64619" y="4871391"/>
            <a:ext cx="8773885" cy="1754326"/>
          </a:xfrm>
          <a:prstGeom prst="rect">
            <a:avLst/>
          </a:prstGeom>
          <a:noFill/>
        </p:spPr>
        <p:txBody>
          <a:bodyPr wrap="square" rtlCol="0">
            <a:spAutoFit/>
          </a:bodyPr>
          <a:lstStyle/>
          <a:p>
            <a:r>
              <a:rPr lang="en-GB" b="1" dirty="0"/>
              <a:t>AI/ML/ANN tools should be viewed as engineers view process simulators.  They should understand what these tools do, where they can be applied, their assumptions, and limitations.  Not every engineer must become an AI-developer, but should possess sufficient knowledge to evaluate AI-generated recommendations, verify their engineering validity and apply professional judgment before implementation</a:t>
            </a:r>
            <a:r>
              <a:rPr lang="en-GB" dirty="0"/>
              <a:t>.</a:t>
            </a:r>
          </a:p>
        </p:txBody>
      </p:sp>
    </p:spTree>
    <p:extLst>
      <p:ext uri="{BB962C8B-B14F-4D97-AF65-F5344CB8AC3E}">
        <p14:creationId xmlns:p14="http://schemas.microsoft.com/office/powerpoint/2010/main" val="2186690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06D23-498F-13B0-A6D5-0553F68F938C}"/>
              </a:ext>
            </a:extLst>
          </p:cNvPr>
          <p:cNvSpPr>
            <a:spLocks noGrp="1"/>
          </p:cNvSpPr>
          <p:nvPr>
            <p:ph type="ctrTitle"/>
          </p:nvPr>
        </p:nvSpPr>
        <p:spPr>
          <a:xfrm>
            <a:off x="685800" y="-37260"/>
            <a:ext cx="7772400" cy="925549"/>
          </a:xfrm>
        </p:spPr>
        <p:txBody>
          <a:bodyPr>
            <a:normAutofit fontScale="90000"/>
          </a:bodyPr>
          <a:lstStyle/>
          <a:p>
            <a:pPr algn="ctr">
              <a:lnSpc>
                <a:spcPct val="115000"/>
              </a:lnSpc>
              <a:spcAft>
                <a:spcPts val="800"/>
              </a:spcAft>
            </a:pPr>
            <a:r>
              <a:rPr lang="en-GB" sz="3600" b="1" dirty="0">
                <a:effectLst/>
                <a:latin typeface="Times New Roman" panose="02020603050405020304" pitchFamily="18" charset="0"/>
                <a:ea typeface="Calibri" panose="020F0502020204030204" pitchFamily="34" charset="0"/>
              </a:rPr>
              <a:t>Concluding Perspective</a:t>
            </a:r>
            <a:br>
              <a:rPr lang="en-GB" sz="2000" dirty="0">
                <a:effectLst/>
                <a:latin typeface="Times New Roman" panose="02020603050405020304" pitchFamily="18" charset="0"/>
                <a:ea typeface="Calibri" panose="020F0502020204030204" pitchFamily="34" charset="0"/>
              </a:rPr>
            </a:br>
            <a:endParaRPr lang="en-GB" sz="2000" dirty="0"/>
          </a:p>
        </p:txBody>
      </p:sp>
      <p:sp>
        <p:nvSpPr>
          <p:cNvPr id="3" name="Subtitle 2">
            <a:extLst>
              <a:ext uri="{FF2B5EF4-FFF2-40B4-BE49-F238E27FC236}">
                <a16:creationId xmlns:a16="http://schemas.microsoft.com/office/drawing/2014/main" id="{11804042-F240-ED6D-5382-40EE95F90417}"/>
              </a:ext>
            </a:extLst>
          </p:cNvPr>
          <p:cNvSpPr>
            <a:spLocks noGrp="1"/>
          </p:cNvSpPr>
          <p:nvPr>
            <p:ph type="subTitle" idx="1"/>
          </p:nvPr>
        </p:nvSpPr>
        <p:spPr>
          <a:xfrm>
            <a:off x="954475" y="1949723"/>
            <a:ext cx="6946900" cy="4658813"/>
          </a:xfrm>
        </p:spPr>
        <p:txBody>
          <a:bodyPr>
            <a:noAutofit/>
          </a:bodyPr>
          <a:lstStyle/>
          <a:p>
            <a:pPr marL="457200" indent="-457200" algn="l">
              <a:buFont typeface="Arial" panose="020B0604020202020204" pitchFamily="34" charset="0"/>
              <a:buChar char="•"/>
            </a:pPr>
            <a:r>
              <a:rPr lang="en-GB" sz="2400" b="1" dirty="0">
                <a:solidFill>
                  <a:schemeClr val="tx1"/>
                </a:solidFill>
              </a:rPr>
              <a:t>Human cognitive capabilities</a:t>
            </a:r>
          </a:p>
          <a:p>
            <a:pPr marL="457200" indent="-457200" algn="l">
              <a:buFont typeface="Arial" panose="020B0604020202020204" pitchFamily="34" charset="0"/>
              <a:buChar char="•"/>
            </a:pPr>
            <a:endParaRPr lang="en-GB" sz="2400" b="1" dirty="0">
              <a:solidFill>
                <a:schemeClr val="tx1"/>
              </a:solidFill>
            </a:endParaRPr>
          </a:p>
          <a:p>
            <a:pPr marL="457200" indent="-457200" algn="l">
              <a:buFont typeface="Arial" panose="020B0604020202020204" pitchFamily="34" charset="0"/>
              <a:buChar char="•"/>
            </a:pPr>
            <a:r>
              <a:rPr lang="en-GB" sz="2400" b="1" dirty="0">
                <a:solidFill>
                  <a:schemeClr val="tx1"/>
                </a:solidFill>
              </a:rPr>
              <a:t>Engineering fundamentals</a:t>
            </a:r>
          </a:p>
          <a:p>
            <a:pPr marL="457200" indent="-457200" algn="l">
              <a:buFont typeface="Arial" panose="020B0604020202020204" pitchFamily="34" charset="0"/>
              <a:buChar char="•"/>
            </a:pPr>
            <a:endParaRPr lang="en-GB" sz="2400" b="1" dirty="0">
              <a:solidFill>
                <a:schemeClr val="tx1"/>
              </a:solidFill>
            </a:endParaRPr>
          </a:p>
          <a:p>
            <a:pPr marL="457200" indent="-457200" algn="l">
              <a:buFont typeface="Arial" panose="020B0604020202020204" pitchFamily="34" charset="0"/>
              <a:buChar char="•"/>
            </a:pPr>
            <a:r>
              <a:rPr lang="en-GB" sz="2400" b="1" dirty="0">
                <a:solidFill>
                  <a:schemeClr val="tx1"/>
                </a:solidFill>
              </a:rPr>
              <a:t>AI-assisted systems</a:t>
            </a:r>
          </a:p>
          <a:p>
            <a:pPr marL="457200" indent="-457200" algn="l">
              <a:buFont typeface="Arial" panose="020B0604020202020204" pitchFamily="34" charset="0"/>
              <a:buChar char="•"/>
            </a:pPr>
            <a:endParaRPr lang="en-GB" sz="2400" b="1" dirty="0">
              <a:solidFill>
                <a:schemeClr val="tx1"/>
              </a:solidFill>
            </a:endParaRPr>
          </a:p>
          <a:p>
            <a:pPr marL="457200" indent="-457200" algn="l">
              <a:buFont typeface="Arial" panose="020B0604020202020204" pitchFamily="34" charset="0"/>
              <a:buChar char="•"/>
            </a:pPr>
            <a:r>
              <a:rPr lang="en-GB" sz="2400" b="1" dirty="0">
                <a:solidFill>
                  <a:schemeClr val="tx1"/>
                </a:solidFill>
              </a:rPr>
              <a:t>ML-based predictive tools</a:t>
            </a:r>
          </a:p>
          <a:p>
            <a:pPr marL="457200" indent="-457200" algn="l">
              <a:buFont typeface="Arial" panose="020B0604020202020204" pitchFamily="34" charset="0"/>
              <a:buChar char="•"/>
            </a:pPr>
            <a:endParaRPr lang="en-GB" sz="2400" b="1" dirty="0">
              <a:solidFill>
                <a:schemeClr val="tx1"/>
              </a:solidFill>
            </a:endParaRPr>
          </a:p>
          <a:p>
            <a:pPr marL="457200" indent="-457200" algn="l">
              <a:buFont typeface="Arial" panose="020B0604020202020204" pitchFamily="34" charset="0"/>
              <a:buChar char="•"/>
            </a:pPr>
            <a:r>
              <a:rPr lang="en-GB" sz="2400" b="1" dirty="0">
                <a:solidFill>
                  <a:schemeClr val="tx1"/>
                </a:solidFill>
              </a:rPr>
              <a:t>Digital engineering environments</a:t>
            </a:r>
          </a:p>
        </p:txBody>
      </p:sp>
      <p:sp>
        <p:nvSpPr>
          <p:cNvPr id="7" name="Slide Number Placeholder 6">
            <a:extLst>
              <a:ext uri="{FF2B5EF4-FFF2-40B4-BE49-F238E27FC236}">
                <a16:creationId xmlns:a16="http://schemas.microsoft.com/office/drawing/2014/main" id="{AADDA3E0-F9AF-06C6-A017-5F1B2588BF4D}"/>
              </a:ext>
            </a:extLst>
          </p:cNvPr>
          <p:cNvSpPr>
            <a:spLocks noGrp="1"/>
          </p:cNvSpPr>
          <p:nvPr>
            <p:ph type="sldNum" sz="quarter" idx="12"/>
          </p:nvPr>
        </p:nvSpPr>
        <p:spPr>
          <a:xfrm>
            <a:off x="8591739" y="41672"/>
            <a:ext cx="558230" cy="383843"/>
          </a:xfrm>
        </p:spPr>
        <p:txBody>
          <a:bodyPr/>
          <a:lstStyle/>
          <a:p>
            <a:fld id="{C1FF6DA9-008F-8B48-92A6-B652298478BF}" type="slidenum">
              <a:rPr lang="en-US" sz="1200" smtClean="0"/>
              <a:t>32</a:t>
            </a:fld>
            <a:endParaRPr lang="en-US" sz="1200" dirty="0"/>
          </a:p>
        </p:txBody>
      </p:sp>
      <p:sp>
        <p:nvSpPr>
          <p:cNvPr id="4" name="TextBox 3">
            <a:extLst>
              <a:ext uri="{FF2B5EF4-FFF2-40B4-BE49-F238E27FC236}">
                <a16:creationId xmlns:a16="http://schemas.microsoft.com/office/drawing/2014/main" id="{BC43CB74-8482-9563-BF2F-E5102D9EF96C}"/>
              </a:ext>
            </a:extLst>
          </p:cNvPr>
          <p:cNvSpPr txBox="1"/>
          <p:nvPr/>
        </p:nvSpPr>
        <p:spPr>
          <a:xfrm>
            <a:off x="226337" y="743734"/>
            <a:ext cx="8206502" cy="1043619"/>
          </a:xfrm>
          <a:prstGeom prst="rect">
            <a:avLst/>
          </a:prstGeom>
          <a:noFill/>
        </p:spPr>
        <p:txBody>
          <a:bodyPr wrap="square" rtlCol="0">
            <a:spAutoFit/>
          </a:bodyPr>
          <a:lstStyle/>
          <a:p>
            <a:pPr>
              <a:lnSpc>
                <a:spcPct val="115000"/>
              </a:lnSpc>
              <a:spcAft>
                <a:spcPts val="800"/>
              </a:spcAft>
              <a:buNone/>
            </a:pPr>
            <a:r>
              <a:rPr lang="en-GB" sz="2800" b="1" dirty="0">
                <a:effectLst/>
                <a:latin typeface="Times New Roman" panose="02020603050405020304" pitchFamily="18" charset="0"/>
                <a:ea typeface="Calibri" panose="020F0502020204030204" pitchFamily="34" charset="0"/>
              </a:rPr>
              <a:t>The future of chemical and process engineering will likely involve a close integration between</a:t>
            </a:r>
            <a:r>
              <a:rPr lang="en-GB" sz="2800" dirty="0">
                <a:effectLst/>
                <a:latin typeface="Times New Roman" panose="02020603050405020304" pitchFamily="18" charset="0"/>
                <a:ea typeface="Calibri" panose="020F0502020204030204" pitchFamily="34" charset="0"/>
              </a:rPr>
              <a:t>:</a:t>
            </a:r>
          </a:p>
        </p:txBody>
      </p:sp>
      <p:pic>
        <p:nvPicPr>
          <p:cNvPr id="5" name="Picture 4">
            <a:extLst>
              <a:ext uri="{FF2B5EF4-FFF2-40B4-BE49-F238E27FC236}">
                <a16:creationId xmlns:a16="http://schemas.microsoft.com/office/drawing/2014/main" id="{8B680E57-B823-4E0D-64F3-D74C265307F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77288"/>
            <a:ext cx="558230" cy="312609"/>
          </a:xfrm>
          <a:prstGeom prst="rect">
            <a:avLst/>
          </a:prstGeom>
        </p:spPr>
      </p:pic>
    </p:spTree>
    <p:extLst>
      <p:ext uri="{BB962C8B-B14F-4D97-AF65-F5344CB8AC3E}">
        <p14:creationId xmlns:p14="http://schemas.microsoft.com/office/powerpoint/2010/main" val="30519445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85DAFD-E00E-20C9-A819-132FEC6863D1}"/>
              </a:ext>
            </a:extLst>
          </p:cNvPr>
          <p:cNvSpPr txBox="1"/>
          <p:nvPr/>
        </p:nvSpPr>
        <p:spPr>
          <a:xfrm>
            <a:off x="171450" y="1606813"/>
            <a:ext cx="8972550" cy="3957750"/>
          </a:xfrm>
          <a:prstGeom prst="rect">
            <a:avLst/>
          </a:prstGeom>
          <a:noFill/>
        </p:spPr>
        <p:txBody>
          <a:bodyPr wrap="square">
            <a:spAutoFit/>
          </a:bodyPr>
          <a:lstStyle/>
          <a:p>
            <a:pPr>
              <a:lnSpc>
                <a:spcPct val="115000"/>
              </a:lnSpc>
              <a:spcAft>
                <a:spcPts val="800"/>
              </a:spcAft>
              <a:buNone/>
            </a:pPr>
            <a:r>
              <a:rPr lang="en-GB" sz="3200" b="1" dirty="0">
                <a:effectLst/>
                <a:latin typeface="Times New Roman" panose="02020603050405020304" pitchFamily="18" charset="0"/>
                <a:ea typeface="Calibri" panose="020F0502020204030204" pitchFamily="34" charset="0"/>
              </a:rPr>
              <a:t>Engineers who combine technical expertise</a:t>
            </a:r>
          </a:p>
          <a:p>
            <a:pPr>
              <a:lnSpc>
                <a:spcPct val="115000"/>
              </a:lnSpc>
              <a:spcAft>
                <a:spcPts val="800"/>
              </a:spcAft>
              <a:buNone/>
            </a:pPr>
            <a:r>
              <a:rPr lang="en-GB" sz="3200" b="1" dirty="0">
                <a:effectLst/>
                <a:latin typeface="Times New Roman" panose="02020603050405020304" pitchFamily="18" charset="0"/>
                <a:ea typeface="Calibri" panose="020F0502020204030204" pitchFamily="34" charset="0"/>
              </a:rPr>
              <a:t>with cognitive skills, communication abilities,</a:t>
            </a:r>
          </a:p>
          <a:p>
            <a:pPr>
              <a:lnSpc>
                <a:spcPct val="115000"/>
              </a:lnSpc>
              <a:spcAft>
                <a:spcPts val="800"/>
              </a:spcAft>
              <a:buNone/>
            </a:pPr>
            <a:r>
              <a:rPr lang="en-GB" sz="3200" b="1" dirty="0">
                <a:effectLst/>
                <a:latin typeface="Times New Roman" panose="02020603050405020304" pitchFamily="18" charset="0"/>
                <a:ea typeface="Calibri" panose="020F0502020204030204" pitchFamily="34" charset="0"/>
              </a:rPr>
              <a:t>ethical reasoning, and digital intelligence will</a:t>
            </a:r>
          </a:p>
          <a:p>
            <a:pPr>
              <a:lnSpc>
                <a:spcPct val="115000"/>
              </a:lnSpc>
              <a:spcAft>
                <a:spcPts val="800"/>
              </a:spcAft>
              <a:buNone/>
            </a:pPr>
            <a:r>
              <a:rPr lang="en-GB" sz="3200" b="1" dirty="0">
                <a:effectLst/>
                <a:latin typeface="Times New Roman" panose="02020603050405020304" pitchFamily="18" charset="0"/>
                <a:ea typeface="Calibri" panose="020F0502020204030204" pitchFamily="34" charset="0"/>
              </a:rPr>
              <a:t>be better positioned to lead modern engineering</a:t>
            </a:r>
          </a:p>
          <a:p>
            <a:pPr>
              <a:lnSpc>
                <a:spcPct val="115000"/>
              </a:lnSpc>
              <a:spcAft>
                <a:spcPts val="800"/>
              </a:spcAft>
              <a:buNone/>
            </a:pPr>
            <a:r>
              <a:rPr lang="en-GB" sz="3200" b="1" dirty="0">
                <a:effectLst/>
                <a:latin typeface="Times New Roman" panose="02020603050405020304" pitchFamily="18" charset="0"/>
                <a:ea typeface="Calibri" panose="020F0502020204030204" pitchFamily="34" charset="0"/>
              </a:rPr>
              <a:t>organizations and solve increasingly complex</a:t>
            </a:r>
          </a:p>
          <a:p>
            <a:pPr>
              <a:lnSpc>
                <a:spcPct val="115000"/>
              </a:lnSpc>
              <a:spcAft>
                <a:spcPts val="800"/>
              </a:spcAft>
              <a:buNone/>
            </a:pPr>
            <a:r>
              <a:rPr lang="en-GB" sz="3200" b="1" dirty="0">
                <a:effectLst/>
                <a:latin typeface="Times New Roman" panose="02020603050405020304" pitchFamily="18" charset="0"/>
                <a:ea typeface="Calibri" panose="020F0502020204030204" pitchFamily="34" charset="0"/>
              </a:rPr>
              <a:t>industrial challenges</a:t>
            </a:r>
            <a:r>
              <a:rPr lang="en-GB" sz="2800" b="1" dirty="0">
                <a:effectLst/>
                <a:latin typeface="Times New Roman" panose="02020603050405020304" pitchFamily="18" charset="0"/>
                <a:ea typeface="Calibri" panose="020F0502020204030204" pitchFamily="34" charset="0"/>
              </a:rPr>
              <a:t>.</a:t>
            </a:r>
          </a:p>
        </p:txBody>
      </p:sp>
      <p:sp>
        <p:nvSpPr>
          <p:cNvPr id="4" name="TextBox 3">
            <a:extLst>
              <a:ext uri="{FF2B5EF4-FFF2-40B4-BE49-F238E27FC236}">
                <a16:creationId xmlns:a16="http://schemas.microsoft.com/office/drawing/2014/main" id="{EF268954-713D-43ED-5BEB-7617153C42EE}"/>
              </a:ext>
            </a:extLst>
          </p:cNvPr>
          <p:cNvSpPr txBox="1"/>
          <p:nvPr/>
        </p:nvSpPr>
        <p:spPr>
          <a:xfrm>
            <a:off x="837567" y="225989"/>
            <a:ext cx="6654800" cy="613245"/>
          </a:xfrm>
          <a:prstGeom prst="rect">
            <a:avLst/>
          </a:prstGeom>
          <a:noFill/>
        </p:spPr>
        <p:txBody>
          <a:bodyPr wrap="square" rtlCol="0">
            <a:spAutoFit/>
          </a:bodyPr>
          <a:lstStyle/>
          <a:p>
            <a:pPr algn="ctr">
              <a:lnSpc>
                <a:spcPct val="115000"/>
              </a:lnSpc>
              <a:spcAft>
                <a:spcPts val="800"/>
              </a:spcAft>
              <a:buNone/>
            </a:pPr>
            <a:r>
              <a:rPr lang="en-GB" sz="3200" b="1" dirty="0">
                <a:effectLst/>
                <a:latin typeface="Times New Roman" panose="02020603050405020304" pitchFamily="18" charset="0"/>
                <a:ea typeface="Calibri" panose="020F0502020204030204" pitchFamily="34" charset="0"/>
              </a:rPr>
              <a:t>Concluding Perspective</a:t>
            </a:r>
            <a:endParaRPr lang="en-GB" sz="3200" dirty="0">
              <a:effectLst/>
              <a:latin typeface="Times New Roman" panose="02020603050405020304" pitchFamily="18" charset="0"/>
              <a:ea typeface="Calibri" panose="020F0502020204030204" pitchFamily="34" charset="0"/>
            </a:endParaRPr>
          </a:p>
        </p:txBody>
      </p:sp>
      <p:pic>
        <p:nvPicPr>
          <p:cNvPr id="2" name="Picture 1">
            <a:extLst>
              <a:ext uri="{FF2B5EF4-FFF2-40B4-BE49-F238E27FC236}">
                <a16:creationId xmlns:a16="http://schemas.microsoft.com/office/drawing/2014/main" id="{C0ED461A-C56D-BAD4-924E-EE9387955FD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685434" cy="383843"/>
          </a:xfrm>
          <a:prstGeom prst="rect">
            <a:avLst/>
          </a:prstGeom>
        </p:spPr>
      </p:pic>
      <p:sp>
        <p:nvSpPr>
          <p:cNvPr id="6" name="Slide Number Placeholder 5">
            <a:extLst>
              <a:ext uri="{FF2B5EF4-FFF2-40B4-BE49-F238E27FC236}">
                <a16:creationId xmlns:a16="http://schemas.microsoft.com/office/drawing/2014/main" id="{252B8090-8509-2335-A2A6-33AEB69B3091}"/>
              </a:ext>
            </a:extLst>
          </p:cNvPr>
          <p:cNvSpPr>
            <a:spLocks noGrp="1"/>
          </p:cNvSpPr>
          <p:nvPr>
            <p:ph type="sldNum" sz="quarter" idx="12"/>
          </p:nvPr>
        </p:nvSpPr>
        <p:spPr>
          <a:xfrm>
            <a:off x="8537418" y="64132"/>
            <a:ext cx="593961" cy="383843"/>
          </a:xfrm>
        </p:spPr>
        <p:txBody>
          <a:bodyPr/>
          <a:lstStyle/>
          <a:p>
            <a:fld id="{C1FF6DA9-008F-8B48-92A6-B652298478BF}" type="slidenum">
              <a:rPr lang="en-US" sz="1200" smtClean="0"/>
              <a:t>33</a:t>
            </a:fld>
            <a:endParaRPr lang="en-US" sz="1200" dirty="0"/>
          </a:p>
        </p:txBody>
      </p:sp>
    </p:spTree>
    <p:extLst>
      <p:ext uri="{BB962C8B-B14F-4D97-AF65-F5344CB8AC3E}">
        <p14:creationId xmlns:p14="http://schemas.microsoft.com/office/powerpoint/2010/main" val="29066772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ACFEE9-4439-842B-1C35-AA10241835FA}"/>
              </a:ext>
            </a:extLst>
          </p:cNvPr>
          <p:cNvSpPr>
            <a:spLocks noGrp="1"/>
          </p:cNvSpPr>
          <p:nvPr>
            <p:ph type="sldNum" sz="quarter" idx="12"/>
          </p:nvPr>
        </p:nvSpPr>
        <p:spPr>
          <a:xfrm>
            <a:off x="8515187" y="58722"/>
            <a:ext cx="628813" cy="341971"/>
          </a:xfrm>
        </p:spPr>
        <p:txBody>
          <a:bodyPr/>
          <a:lstStyle/>
          <a:p>
            <a:fld id="{C1FF6DA9-008F-8B48-92A6-B652298478BF}" type="slidenum">
              <a:rPr lang="en-US" sz="1200" smtClean="0"/>
              <a:t>34</a:t>
            </a:fld>
            <a:endParaRPr lang="en-US" sz="1200"/>
          </a:p>
        </p:txBody>
      </p:sp>
      <p:pic>
        <p:nvPicPr>
          <p:cNvPr id="4" name="Picture 3">
            <a:extLst>
              <a:ext uri="{FF2B5EF4-FFF2-40B4-BE49-F238E27FC236}">
                <a16:creationId xmlns:a16="http://schemas.microsoft.com/office/drawing/2014/main" id="{1C7C7E03-9E9A-69E9-B4EF-555C66D2BD4A}"/>
              </a:ext>
            </a:extLst>
          </p:cNvPr>
          <p:cNvPicPr>
            <a:picLocks noChangeAspect="1"/>
          </p:cNvPicPr>
          <p:nvPr/>
        </p:nvPicPr>
        <p:blipFill>
          <a:blip r:embed="rId2"/>
          <a:stretch>
            <a:fillRect/>
          </a:stretch>
        </p:blipFill>
        <p:spPr>
          <a:xfrm>
            <a:off x="0" y="67573"/>
            <a:ext cx="646232" cy="359695"/>
          </a:xfrm>
          <a:prstGeom prst="rect">
            <a:avLst/>
          </a:prstGeom>
        </p:spPr>
      </p:pic>
      <p:sp>
        <p:nvSpPr>
          <p:cNvPr id="5" name="TextBox 4">
            <a:extLst>
              <a:ext uri="{FF2B5EF4-FFF2-40B4-BE49-F238E27FC236}">
                <a16:creationId xmlns:a16="http://schemas.microsoft.com/office/drawing/2014/main" id="{A02EDEAA-26FD-4840-FA43-FC40A3088DFA}"/>
              </a:ext>
            </a:extLst>
          </p:cNvPr>
          <p:cNvSpPr txBox="1"/>
          <p:nvPr/>
        </p:nvSpPr>
        <p:spPr>
          <a:xfrm>
            <a:off x="599068" y="218876"/>
            <a:ext cx="8334602" cy="6340197"/>
          </a:xfrm>
          <a:prstGeom prst="rect">
            <a:avLst/>
          </a:prstGeom>
          <a:noFill/>
        </p:spPr>
        <p:txBody>
          <a:bodyPr wrap="square" rtlCol="0">
            <a:spAutoFit/>
          </a:bodyPr>
          <a:lstStyle/>
          <a:p>
            <a:r>
              <a:rPr lang="en-GB" sz="2000" b="1" dirty="0"/>
              <a:t>IChemE Webinar Files Available on AKC Technology.com</a:t>
            </a:r>
          </a:p>
          <a:p>
            <a:endParaRPr lang="en-GB" sz="2000" b="1" dirty="0"/>
          </a:p>
          <a:p>
            <a:endParaRPr lang="en-GB" sz="2000" b="1" dirty="0"/>
          </a:p>
          <a:p>
            <a:endParaRPr lang="en-GB" sz="2000" b="1" dirty="0"/>
          </a:p>
          <a:p>
            <a:r>
              <a:rPr lang="en-GB" sz="2000" b="1" dirty="0"/>
              <a:t>Website:</a:t>
            </a:r>
          </a:p>
          <a:p>
            <a:endParaRPr lang="en-GB" sz="2000" b="1" dirty="0"/>
          </a:p>
          <a:p>
            <a:r>
              <a:rPr lang="en-GB" sz="2800" b="1" dirty="0">
                <a:hlinkClick r:id="rId3"/>
              </a:rPr>
              <a:t>https://www.akctechnology.com</a:t>
            </a:r>
            <a:endParaRPr lang="en-GB" sz="2800" b="1" dirty="0"/>
          </a:p>
          <a:p>
            <a:endParaRPr lang="en-GB" sz="2000" b="1" dirty="0"/>
          </a:p>
          <a:p>
            <a:r>
              <a:rPr lang="en-GB" sz="2000" b="1" dirty="0"/>
              <a:t>On the website, navigate to the Training Menu and then click on IChemE –Webinar Folder.</a:t>
            </a:r>
          </a:p>
          <a:p>
            <a:endParaRPr lang="en-GB" sz="2000" b="1" dirty="0"/>
          </a:p>
          <a:p>
            <a:endParaRPr lang="en-GB" sz="2000" b="1" dirty="0"/>
          </a:p>
          <a:p>
            <a:r>
              <a:rPr lang="en-GB" sz="2000" b="1" dirty="0"/>
              <a:t>Access the files by clicking on the IChemE menu/folder.</a:t>
            </a:r>
          </a:p>
          <a:p>
            <a:endParaRPr lang="en-GB" sz="2000" b="1" dirty="0"/>
          </a:p>
          <a:p>
            <a:pPr marL="342900" indent="-342900">
              <a:buAutoNum type="arabicPeriod"/>
            </a:pPr>
            <a:r>
              <a:rPr lang="en-GB" sz="2000" b="1" dirty="0"/>
              <a:t>PowerPoint Slides</a:t>
            </a:r>
          </a:p>
          <a:p>
            <a:pPr marL="342900" indent="-342900">
              <a:buAutoNum type="arabicPeriod"/>
            </a:pPr>
            <a:r>
              <a:rPr lang="en-GB" sz="2000" b="1" dirty="0"/>
              <a:t>Example</a:t>
            </a:r>
          </a:p>
          <a:p>
            <a:pPr marL="342900" indent="-342900">
              <a:buAutoNum type="arabicPeriod"/>
            </a:pPr>
            <a:r>
              <a:rPr lang="en-GB" sz="2000" b="1" dirty="0"/>
              <a:t>Python programs/scripts</a:t>
            </a:r>
          </a:p>
          <a:p>
            <a:pPr marL="342900" indent="-342900">
              <a:buAutoNum type="arabicPeriod"/>
            </a:pPr>
            <a:r>
              <a:rPr lang="en-GB" sz="2000" b="1" dirty="0"/>
              <a:t>Glossary on Artificial Intelligence and Human Cognition</a:t>
            </a:r>
          </a:p>
          <a:p>
            <a:endParaRPr lang="en-GB" sz="2000" b="1" dirty="0"/>
          </a:p>
          <a:p>
            <a:endParaRPr lang="en-GB" dirty="0"/>
          </a:p>
        </p:txBody>
      </p:sp>
    </p:spTree>
    <p:extLst>
      <p:ext uri="{BB962C8B-B14F-4D97-AF65-F5344CB8AC3E}">
        <p14:creationId xmlns:p14="http://schemas.microsoft.com/office/powerpoint/2010/main" val="533203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9232E1-64DC-3325-F2D8-D9194642738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74644" y="357062"/>
            <a:ext cx="5231381" cy="5695395"/>
          </a:xfrm>
          <a:prstGeom prst="rect">
            <a:avLst/>
          </a:prstGeom>
        </p:spPr>
      </p:pic>
      <p:sp>
        <p:nvSpPr>
          <p:cNvPr id="4" name="TextBox 3">
            <a:extLst>
              <a:ext uri="{FF2B5EF4-FFF2-40B4-BE49-F238E27FC236}">
                <a16:creationId xmlns:a16="http://schemas.microsoft.com/office/drawing/2014/main" id="{6160D1F3-DEF4-D48F-EE54-C5DEBCA67B65}"/>
              </a:ext>
            </a:extLst>
          </p:cNvPr>
          <p:cNvSpPr txBox="1"/>
          <p:nvPr/>
        </p:nvSpPr>
        <p:spPr>
          <a:xfrm>
            <a:off x="1730327" y="0"/>
            <a:ext cx="6243804" cy="369332"/>
          </a:xfrm>
          <a:prstGeom prst="rect">
            <a:avLst/>
          </a:prstGeom>
          <a:noFill/>
        </p:spPr>
        <p:txBody>
          <a:bodyPr wrap="square" rtlCol="0">
            <a:spAutoFit/>
          </a:bodyPr>
          <a:lstStyle/>
          <a:p>
            <a:r>
              <a:rPr lang="en-GB" b="1" dirty="0"/>
              <a:t>New Book published by Tellwell Publishing Company</a:t>
            </a:r>
          </a:p>
        </p:txBody>
      </p:sp>
      <p:pic>
        <p:nvPicPr>
          <p:cNvPr id="5" name="Picture 4" descr="logo.jpg">
            <a:extLst>
              <a:ext uri="{FF2B5EF4-FFF2-40B4-BE49-F238E27FC236}">
                <a16:creationId xmlns:a16="http://schemas.microsoft.com/office/drawing/2014/main" id="{A499B4E0-B3B1-B0DC-C9A5-225C2724217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84069" cy="552173"/>
          </a:xfrm>
          <a:prstGeom prst="rect">
            <a:avLst/>
          </a:prstGeom>
        </p:spPr>
      </p:pic>
      <p:sp>
        <p:nvSpPr>
          <p:cNvPr id="6" name="Slide Number Placeholder 5">
            <a:extLst>
              <a:ext uri="{FF2B5EF4-FFF2-40B4-BE49-F238E27FC236}">
                <a16:creationId xmlns:a16="http://schemas.microsoft.com/office/drawing/2014/main" id="{1830ABD6-8907-1CF4-084E-E55F4FFA4716}"/>
              </a:ext>
            </a:extLst>
          </p:cNvPr>
          <p:cNvSpPr>
            <a:spLocks noGrp="1"/>
          </p:cNvSpPr>
          <p:nvPr>
            <p:ph type="sldNum" sz="quarter" idx="12"/>
          </p:nvPr>
        </p:nvSpPr>
        <p:spPr>
          <a:xfrm>
            <a:off x="8400761" y="92076"/>
            <a:ext cx="690911" cy="369332"/>
          </a:xfrm>
        </p:spPr>
        <p:txBody>
          <a:bodyPr/>
          <a:lstStyle/>
          <a:p>
            <a:fld id="{C1FF6DA9-008F-8B48-92A6-B652298478BF}" type="slidenum">
              <a:rPr lang="en-US" sz="1200" smtClean="0"/>
              <a:t>35</a:t>
            </a:fld>
            <a:endParaRPr lang="en-US" sz="1200" dirty="0"/>
          </a:p>
        </p:txBody>
      </p:sp>
      <p:sp>
        <p:nvSpPr>
          <p:cNvPr id="2" name="TextBox 1">
            <a:extLst>
              <a:ext uri="{FF2B5EF4-FFF2-40B4-BE49-F238E27FC236}">
                <a16:creationId xmlns:a16="http://schemas.microsoft.com/office/drawing/2014/main" id="{690CC140-5E9F-FECC-644B-1FD69E0E15F0}"/>
              </a:ext>
            </a:extLst>
          </p:cNvPr>
          <p:cNvSpPr txBox="1"/>
          <p:nvPr/>
        </p:nvSpPr>
        <p:spPr>
          <a:xfrm>
            <a:off x="984069" y="6261463"/>
            <a:ext cx="6914605" cy="584775"/>
          </a:xfrm>
          <a:prstGeom prst="rect">
            <a:avLst/>
          </a:prstGeom>
          <a:noFill/>
        </p:spPr>
        <p:txBody>
          <a:bodyPr wrap="square" rtlCol="0">
            <a:spAutoFit/>
          </a:bodyPr>
          <a:lstStyle/>
          <a:p>
            <a:pPr algn="ctr"/>
            <a:r>
              <a:rPr lang="en-GB" sz="3200" b="1" dirty="0">
                <a:solidFill>
                  <a:schemeClr val="bg1"/>
                </a:solidFill>
                <a:highlight>
                  <a:srgbClr val="FFFF00"/>
                </a:highlight>
              </a:rPr>
              <a:t>https://www.akctechnology.com</a:t>
            </a:r>
          </a:p>
        </p:txBody>
      </p:sp>
    </p:spTree>
    <p:extLst>
      <p:ext uri="{BB962C8B-B14F-4D97-AF65-F5344CB8AC3E}">
        <p14:creationId xmlns:p14="http://schemas.microsoft.com/office/powerpoint/2010/main" val="24964864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17809</TotalTime>
  <Words>4877</Words>
  <Application>Microsoft Office PowerPoint</Application>
  <PresentationFormat>On-screen Show (4:3)</PresentationFormat>
  <Paragraphs>492</Paragraphs>
  <Slides>35</Slides>
  <Notes>22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4" baseType="lpstr">
      <vt:lpstr>Arial</vt:lpstr>
      <vt:lpstr>Cambria Math</vt:lpstr>
      <vt:lpstr>Century Gothic</vt:lpstr>
      <vt:lpstr>Symbol</vt:lpstr>
      <vt:lpstr>Times New Roman</vt:lpstr>
      <vt:lpstr>Wingdings</vt:lpstr>
      <vt:lpstr>Wingdings 3</vt:lpstr>
      <vt:lpstr>Ion</vt:lpstr>
      <vt:lpstr>Equation</vt:lpstr>
      <vt:lpstr>Artificial Intelligence (AI) and human-centered Skills in Modern Engineering  By  A. Kayode Coker</vt:lpstr>
      <vt:lpstr>Presentation Flow (Summary)</vt:lpstr>
      <vt:lpstr>What is Artificial ?</vt:lpstr>
      <vt:lpstr>PowerPoint Presentation</vt:lpstr>
      <vt:lpstr>PowerPoint Presentation</vt:lpstr>
      <vt:lpstr>PowerPoint Presentation</vt:lpstr>
      <vt:lpstr> Artificial Intelligence allows for computers and machines to do things that would normally require human intelligence: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chemical and process engineers, cognitive functions are fundamental in areas such 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Concluding Perspective </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Kayode Coker</dc:creator>
  <cp:keywords/>
  <dc:description>generated using python-pptx</dc:description>
  <cp:lastModifiedBy>kayode coker</cp:lastModifiedBy>
  <cp:revision>392</cp:revision>
  <cp:lastPrinted>2026-10-16T11:37:13Z</cp:lastPrinted>
  <dcterms:created xsi:type="dcterms:W3CDTF">2013-01-27T09:14:16Z</dcterms:created>
  <dcterms:modified xsi:type="dcterms:W3CDTF">2026-10-21T00:16:29Z</dcterms:modified>
  <cp:category/>
</cp:coreProperties>
</file>